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8"/>
  </p:notesMasterIdLst>
  <p:sldIdLst>
    <p:sldId id="268" r:id="rId3"/>
    <p:sldId id="273" r:id="rId4"/>
    <p:sldId id="257" r:id="rId5"/>
    <p:sldId id="269" r:id="rId6"/>
    <p:sldId id="270" r:id="rId7"/>
    <p:sldId id="271" r:id="rId8"/>
    <p:sldId id="283" r:id="rId9"/>
    <p:sldId id="277" r:id="rId10"/>
    <p:sldId id="279" r:id="rId11"/>
    <p:sldId id="278" r:id="rId12"/>
    <p:sldId id="284" r:id="rId13"/>
    <p:sldId id="281" r:id="rId14"/>
    <p:sldId id="275" r:id="rId15"/>
    <p:sldId id="272"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86395"/>
  </p:normalViewPr>
  <p:slideViewPr>
    <p:cSldViewPr snapToGrid="0" snapToObjects="1">
      <p:cViewPr varScale="1">
        <p:scale>
          <a:sx n="57" d="100"/>
          <a:sy n="57" d="100"/>
        </p:scale>
        <p:origin x="1152" y="5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1" Type="http://schemas.openxmlformats.org/officeDocument/2006/relationships/hyperlink" Target="http://www.lincolnshire.icb.nhs.uk/"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1" Type="http://schemas.openxmlformats.org/officeDocument/2006/relationships/hyperlink" Target="http://www.lincolnshire.icb.nhs.uk/"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109C16-FD12-4A58-9A59-B66345CA276D}"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0A248783-68FE-4B26-8EE4-9A49C8B9369B}">
      <dgm:prSet/>
      <dgm:spPr/>
      <dgm:t>
        <a:bodyPr/>
        <a:lstStyle/>
        <a:p>
          <a:pPr>
            <a:lnSpc>
              <a:spcPct val="100000"/>
            </a:lnSpc>
            <a:defRPr cap="all"/>
          </a:pPr>
          <a:r>
            <a:rPr lang="en-US" b="1" dirty="0"/>
            <a:t>Dr Gerry McSorley, </a:t>
          </a:r>
        </a:p>
        <a:p>
          <a:pPr>
            <a:lnSpc>
              <a:spcPct val="100000"/>
            </a:lnSpc>
            <a:defRPr cap="all"/>
          </a:pPr>
          <a:r>
            <a:rPr lang="en-US" b="1" dirty="0"/>
            <a:t>Non-Executive Director</a:t>
          </a:r>
          <a:endParaRPr lang="en-US" dirty="0"/>
        </a:p>
      </dgm:t>
    </dgm:pt>
    <dgm:pt modelId="{E8A35474-55FE-4FFA-8842-133D6A164B28}" type="parTrans" cxnId="{7FFDADD9-458F-457D-82E7-85889E567CC7}">
      <dgm:prSet/>
      <dgm:spPr/>
      <dgm:t>
        <a:bodyPr/>
        <a:lstStyle/>
        <a:p>
          <a:endParaRPr lang="en-US"/>
        </a:p>
      </dgm:t>
    </dgm:pt>
    <dgm:pt modelId="{E09D7B20-1B29-465B-82D9-C2BE822EED6A}" type="sibTrans" cxnId="{7FFDADD9-458F-457D-82E7-85889E567CC7}">
      <dgm:prSet/>
      <dgm:spPr/>
      <dgm:t>
        <a:bodyPr/>
        <a:lstStyle/>
        <a:p>
          <a:endParaRPr lang="en-US"/>
        </a:p>
      </dgm:t>
    </dgm:pt>
    <dgm:pt modelId="{ADDE3098-5B34-45FB-A59A-0AEF97D89540}">
      <dgm:prSet/>
      <dgm:spPr/>
      <dgm:t>
        <a:bodyPr/>
        <a:lstStyle/>
        <a:p>
          <a:pPr>
            <a:lnSpc>
              <a:spcPct val="100000"/>
            </a:lnSpc>
            <a:defRPr cap="all"/>
          </a:pPr>
          <a:r>
            <a:rPr lang="en-US"/>
            <a:t>Note the minutes of the previous NHS Lincolnshire CCG Annual Public Meeting held on September 2021</a:t>
          </a:r>
        </a:p>
      </dgm:t>
    </dgm:pt>
    <dgm:pt modelId="{B488F94E-5B36-464C-AB0F-4C2C6C14CEA3}" type="parTrans" cxnId="{22AA8AA9-CAC1-4263-81A3-EE8C46536500}">
      <dgm:prSet/>
      <dgm:spPr/>
      <dgm:t>
        <a:bodyPr/>
        <a:lstStyle/>
        <a:p>
          <a:endParaRPr lang="en-US"/>
        </a:p>
      </dgm:t>
    </dgm:pt>
    <dgm:pt modelId="{DCADFD35-C49D-45EE-8C39-21FCC0D69C6A}" type="sibTrans" cxnId="{22AA8AA9-CAC1-4263-81A3-EE8C46536500}">
      <dgm:prSet/>
      <dgm:spPr/>
      <dgm:t>
        <a:bodyPr/>
        <a:lstStyle/>
        <a:p>
          <a:endParaRPr lang="en-US"/>
        </a:p>
      </dgm:t>
    </dgm:pt>
    <dgm:pt modelId="{5F119F05-977C-417E-84C5-4FB612888126}" type="pres">
      <dgm:prSet presAssocID="{27109C16-FD12-4A58-9A59-B66345CA276D}" presName="root" presStyleCnt="0">
        <dgm:presLayoutVars>
          <dgm:dir/>
          <dgm:resizeHandles val="exact"/>
        </dgm:presLayoutVars>
      </dgm:prSet>
      <dgm:spPr/>
    </dgm:pt>
    <dgm:pt modelId="{19E11061-7FEC-4AB3-99DA-5D3BA91F353A}" type="pres">
      <dgm:prSet presAssocID="{0A248783-68FE-4B26-8EE4-9A49C8B9369B}" presName="compNode" presStyleCnt="0"/>
      <dgm:spPr/>
    </dgm:pt>
    <dgm:pt modelId="{8CE2A2E8-3B96-4B88-9DAF-A16A51924D5E}" type="pres">
      <dgm:prSet presAssocID="{0A248783-68FE-4B26-8EE4-9A49C8B9369B}" presName="iconBgRect" presStyleLbl="bgShp" presStyleIdx="0" presStyleCnt="2"/>
      <dgm:spPr/>
    </dgm:pt>
    <dgm:pt modelId="{F26F37C7-C59A-467F-8693-9D3888AA81BD}" type="pres">
      <dgm:prSet presAssocID="{0A248783-68FE-4B26-8EE4-9A49C8B9369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Office Worker"/>
        </a:ext>
      </dgm:extLst>
    </dgm:pt>
    <dgm:pt modelId="{DD6DA1AF-22FD-47FA-B339-3F0765F6F318}" type="pres">
      <dgm:prSet presAssocID="{0A248783-68FE-4B26-8EE4-9A49C8B9369B}" presName="spaceRect" presStyleCnt="0"/>
      <dgm:spPr/>
    </dgm:pt>
    <dgm:pt modelId="{4E0BA79E-532B-46CF-907B-E995D8AFA6BE}" type="pres">
      <dgm:prSet presAssocID="{0A248783-68FE-4B26-8EE4-9A49C8B9369B}" presName="textRect" presStyleLbl="revTx" presStyleIdx="0" presStyleCnt="2">
        <dgm:presLayoutVars>
          <dgm:chMax val="1"/>
          <dgm:chPref val="1"/>
        </dgm:presLayoutVars>
      </dgm:prSet>
      <dgm:spPr/>
    </dgm:pt>
    <dgm:pt modelId="{EA23C298-C6FF-4EA2-899D-82FB4AA5A243}" type="pres">
      <dgm:prSet presAssocID="{E09D7B20-1B29-465B-82D9-C2BE822EED6A}" presName="sibTrans" presStyleCnt="0"/>
      <dgm:spPr/>
    </dgm:pt>
    <dgm:pt modelId="{C6224EB9-3CA6-439F-A0B4-2AF2A2D85333}" type="pres">
      <dgm:prSet presAssocID="{ADDE3098-5B34-45FB-A59A-0AEF97D89540}" presName="compNode" presStyleCnt="0"/>
      <dgm:spPr/>
    </dgm:pt>
    <dgm:pt modelId="{CBBF2A23-BB25-45C8-8C66-01D52E81DE9C}" type="pres">
      <dgm:prSet presAssocID="{ADDE3098-5B34-45FB-A59A-0AEF97D89540}" presName="iconBgRect" presStyleLbl="bgShp" presStyleIdx="1" presStyleCnt="2"/>
      <dgm:spPr/>
    </dgm:pt>
    <dgm:pt modelId="{43BE79E7-4B9B-4FD0-8DE9-70FBB5C1DF40}" type="pres">
      <dgm:prSet presAssocID="{ADDE3098-5B34-45FB-A59A-0AEF97D8954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aily Calendar"/>
        </a:ext>
      </dgm:extLst>
    </dgm:pt>
    <dgm:pt modelId="{D26CA4F0-AEDB-4139-9809-C852E3436879}" type="pres">
      <dgm:prSet presAssocID="{ADDE3098-5B34-45FB-A59A-0AEF97D89540}" presName="spaceRect" presStyleCnt="0"/>
      <dgm:spPr/>
    </dgm:pt>
    <dgm:pt modelId="{9970FA66-74DD-40E1-AA7B-42E66E594A85}" type="pres">
      <dgm:prSet presAssocID="{ADDE3098-5B34-45FB-A59A-0AEF97D89540}" presName="textRect" presStyleLbl="revTx" presStyleIdx="1" presStyleCnt="2">
        <dgm:presLayoutVars>
          <dgm:chMax val="1"/>
          <dgm:chPref val="1"/>
        </dgm:presLayoutVars>
      </dgm:prSet>
      <dgm:spPr/>
    </dgm:pt>
  </dgm:ptLst>
  <dgm:cxnLst>
    <dgm:cxn modelId="{3F56DB1F-8F32-4CF2-B263-EA21DCB88536}" type="presOf" srcId="{0A248783-68FE-4B26-8EE4-9A49C8B9369B}" destId="{4E0BA79E-532B-46CF-907B-E995D8AFA6BE}" srcOrd="0" destOrd="0" presId="urn:microsoft.com/office/officeart/2018/5/layout/IconCircleLabelList"/>
    <dgm:cxn modelId="{FC030675-2C55-4410-8AE5-758ADE0F24AC}" type="presOf" srcId="{27109C16-FD12-4A58-9A59-B66345CA276D}" destId="{5F119F05-977C-417E-84C5-4FB612888126}" srcOrd="0" destOrd="0" presId="urn:microsoft.com/office/officeart/2018/5/layout/IconCircleLabelList"/>
    <dgm:cxn modelId="{22AA8AA9-CAC1-4263-81A3-EE8C46536500}" srcId="{27109C16-FD12-4A58-9A59-B66345CA276D}" destId="{ADDE3098-5B34-45FB-A59A-0AEF97D89540}" srcOrd="1" destOrd="0" parTransId="{B488F94E-5B36-464C-AB0F-4C2C6C14CEA3}" sibTransId="{DCADFD35-C49D-45EE-8C39-21FCC0D69C6A}"/>
    <dgm:cxn modelId="{05B3EFC1-E825-41B2-88E1-C2B443335D71}" type="presOf" srcId="{ADDE3098-5B34-45FB-A59A-0AEF97D89540}" destId="{9970FA66-74DD-40E1-AA7B-42E66E594A85}" srcOrd="0" destOrd="0" presId="urn:microsoft.com/office/officeart/2018/5/layout/IconCircleLabelList"/>
    <dgm:cxn modelId="{7FFDADD9-458F-457D-82E7-85889E567CC7}" srcId="{27109C16-FD12-4A58-9A59-B66345CA276D}" destId="{0A248783-68FE-4B26-8EE4-9A49C8B9369B}" srcOrd="0" destOrd="0" parTransId="{E8A35474-55FE-4FFA-8842-133D6A164B28}" sibTransId="{E09D7B20-1B29-465B-82D9-C2BE822EED6A}"/>
    <dgm:cxn modelId="{15A60B9E-3B7F-4C74-87B2-C15E4DB00482}" type="presParOf" srcId="{5F119F05-977C-417E-84C5-4FB612888126}" destId="{19E11061-7FEC-4AB3-99DA-5D3BA91F353A}" srcOrd="0" destOrd="0" presId="urn:microsoft.com/office/officeart/2018/5/layout/IconCircleLabelList"/>
    <dgm:cxn modelId="{91780EF6-0518-4864-A4A6-70EB9F0427D1}" type="presParOf" srcId="{19E11061-7FEC-4AB3-99DA-5D3BA91F353A}" destId="{8CE2A2E8-3B96-4B88-9DAF-A16A51924D5E}" srcOrd="0" destOrd="0" presId="urn:microsoft.com/office/officeart/2018/5/layout/IconCircleLabelList"/>
    <dgm:cxn modelId="{E92BF96F-636D-4695-9116-5A59E2CED59A}" type="presParOf" srcId="{19E11061-7FEC-4AB3-99DA-5D3BA91F353A}" destId="{F26F37C7-C59A-467F-8693-9D3888AA81BD}" srcOrd="1" destOrd="0" presId="urn:microsoft.com/office/officeart/2018/5/layout/IconCircleLabelList"/>
    <dgm:cxn modelId="{F465E118-FF1F-4E0B-8B41-F527C6FFFEAC}" type="presParOf" srcId="{19E11061-7FEC-4AB3-99DA-5D3BA91F353A}" destId="{DD6DA1AF-22FD-47FA-B339-3F0765F6F318}" srcOrd="2" destOrd="0" presId="urn:microsoft.com/office/officeart/2018/5/layout/IconCircleLabelList"/>
    <dgm:cxn modelId="{FCFAFA0A-AC0A-44D9-9520-417C9FD7EBA2}" type="presParOf" srcId="{19E11061-7FEC-4AB3-99DA-5D3BA91F353A}" destId="{4E0BA79E-532B-46CF-907B-E995D8AFA6BE}" srcOrd="3" destOrd="0" presId="urn:microsoft.com/office/officeart/2018/5/layout/IconCircleLabelList"/>
    <dgm:cxn modelId="{3C44EA3F-865C-40FD-9113-99E29EB1E9AE}" type="presParOf" srcId="{5F119F05-977C-417E-84C5-4FB612888126}" destId="{EA23C298-C6FF-4EA2-899D-82FB4AA5A243}" srcOrd="1" destOrd="0" presId="urn:microsoft.com/office/officeart/2018/5/layout/IconCircleLabelList"/>
    <dgm:cxn modelId="{A409C33B-7988-44D6-A3F9-D31261FC816C}" type="presParOf" srcId="{5F119F05-977C-417E-84C5-4FB612888126}" destId="{C6224EB9-3CA6-439F-A0B4-2AF2A2D85333}" srcOrd="2" destOrd="0" presId="urn:microsoft.com/office/officeart/2018/5/layout/IconCircleLabelList"/>
    <dgm:cxn modelId="{F34BDE4B-FC3F-48EB-8A3C-42B73A33CF69}" type="presParOf" srcId="{C6224EB9-3CA6-439F-A0B4-2AF2A2D85333}" destId="{CBBF2A23-BB25-45C8-8C66-01D52E81DE9C}" srcOrd="0" destOrd="0" presId="urn:microsoft.com/office/officeart/2018/5/layout/IconCircleLabelList"/>
    <dgm:cxn modelId="{94B52612-EE64-4BF9-985F-5CB71828A089}" type="presParOf" srcId="{C6224EB9-3CA6-439F-A0B4-2AF2A2D85333}" destId="{43BE79E7-4B9B-4FD0-8DE9-70FBB5C1DF40}" srcOrd="1" destOrd="0" presId="urn:microsoft.com/office/officeart/2018/5/layout/IconCircleLabelList"/>
    <dgm:cxn modelId="{805CCE5D-4A22-40CA-8BBA-DA7618A15FB2}" type="presParOf" srcId="{C6224EB9-3CA6-439F-A0B4-2AF2A2D85333}" destId="{D26CA4F0-AEDB-4139-9809-C852E3436879}" srcOrd="2" destOrd="0" presId="urn:microsoft.com/office/officeart/2018/5/layout/IconCircleLabelList"/>
    <dgm:cxn modelId="{5513A84B-83C8-4611-88C8-113BE480AA96}" type="presParOf" srcId="{C6224EB9-3CA6-439F-A0B4-2AF2A2D85333}" destId="{9970FA66-74DD-40E1-AA7B-42E66E594A85}"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15DCE0E-F701-4742-99E3-A27A23D6D3F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602AED1-AD4D-4623-B235-2BA24404BD8F}">
      <dgm:prSet/>
      <dgm:spPr/>
      <dgm:t>
        <a:bodyPr/>
        <a:lstStyle/>
        <a:p>
          <a:r>
            <a:rPr lang="en-US"/>
            <a:t>Questions were invited prior to the meeting and any received will be responded to at this point.</a:t>
          </a:r>
        </a:p>
      </dgm:t>
    </dgm:pt>
    <dgm:pt modelId="{52C4ED0A-7D98-4334-B750-4D8400994A1C}" type="parTrans" cxnId="{7094F44E-1BBD-4CD4-AEB5-FDB6D2281474}">
      <dgm:prSet/>
      <dgm:spPr/>
      <dgm:t>
        <a:bodyPr/>
        <a:lstStyle/>
        <a:p>
          <a:endParaRPr lang="en-US"/>
        </a:p>
      </dgm:t>
    </dgm:pt>
    <dgm:pt modelId="{56584FAA-DD82-4E39-A7E6-53137680DCB7}" type="sibTrans" cxnId="{7094F44E-1BBD-4CD4-AEB5-FDB6D2281474}">
      <dgm:prSet/>
      <dgm:spPr/>
      <dgm:t>
        <a:bodyPr/>
        <a:lstStyle/>
        <a:p>
          <a:endParaRPr lang="en-US"/>
        </a:p>
      </dgm:t>
    </dgm:pt>
    <dgm:pt modelId="{825CB02D-36EB-4A91-866D-B5ABE2535B0E}">
      <dgm:prSet/>
      <dgm:spPr/>
      <dgm:t>
        <a:bodyPr/>
        <a:lstStyle/>
        <a:p>
          <a:r>
            <a:rPr lang="en-US"/>
            <a:t>Any questions received as part of the Q&amp;A facility available during the meeting will be responded to where possible.</a:t>
          </a:r>
        </a:p>
      </dgm:t>
    </dgm:pt>
    <dgm:pt modelId="{695AA620-542D-44BA-81E3-2611476F00D6}" type="parTrans" cxnId="{4D90C7F8-45A6-4100-8BE4-389357CAAA1A}">
      <dgm:prSet/>
      <dgm:spPr/>
      <dgm:t>
        <a:bodyPr/>
        <a:lstStyle/>
        <a:p>
          <a:endParaRPr lang="en-US"/>
        </a:p>
      </dgm:t>
    </dgm:pt>
    <dgm:pt modelId="{4AA9376D-6084-4B4E-9364-CDB027D3AE5F}" type="sibTrans" cxnId="{4D90C7F8-45A6-4100-8BE4-389357CAAA1A}">
      <dgm:prSet/>
      <dgm:spPr/>
      <dgm:t>
        <a:bodyPr/>
        <a:lstStyle/>
        <a:p>
          <a:endParaRPr lang="en-US"/>
        </a:p>
      </dgm:t>
    </dgm:pt>
    <dgm:pt modelId="{34D15F7F-20EC-4E90-A740-57691E0AA782}">
      <dgm:prSet/>
      <dgm:spPr/>
      <dgm:t>
        <a:bodyPr/>
        <a:lstStyle/>
        <a:p>
          <a:r>
            <a:rPr lang="en-US"/>
            <a:t>All questions and responses will be published on the NHS Lincolnshire ICB website: </a:t>
          </a:r>
          <a:r>
            <a:rPr lang="en-US">
              <a:hlinkClick xmlns:r="http://schemas.openxmlformats.org/officeDocument/2006/relationships" r:id="rId1"/>
            </a:rPr>
            <a:t>www.lincolnshire.icb.nhs.uk</a:t>
          </a:r>
          <a:endParaRPr lang="en-US"/>
        </a:p>
      </dgm:t>
    </dgm:pt>
    <dgm:pt modelId="{247550FA-0F4F-4CDB-82C1-3521E4C08C0B}" type="parTrans" cxnId="{1DB6AE0D-F082-4A37-A400-296BF1EA6D9D}">
      <dgm:prSet/>
      <dgm:spPr/>
      <dgm:t>
        <a:bodyPr/>
        <a:lstStyle/>
        <a:p>
          <a:endParaRPr lang="en-US"/>
        </a:p>
      </dgm:t>
    </dgm:pt>
    <dgm:pt modelId="{D2140FC7-0A54-4B2B-84CD-E56C8C40AD37}" type="sibTrans" cxnId="{1DB6AE0D-F082-4A37-A400-296BF1EA6D9D}">
      <dgm:prSet/>
      <dgm:spPr/>
      <dgm:t>
        <a:bodyPr/>
        <a:lstStyle/>
        <a:p>
          <a:endParaRPr lang="en-US"/>
        </a:p>
      </dgm:t>
    </dgm:pt>
    <dgm:pt modelId="{7872590D-BEA0-401B-B71C-D8D88B09731F}" type="pres">
      <dgm:prSet presAssocID="{015DCE0E-F701-4742-99E3-A27A23D6D3F8}" presName="linear" presStyleCnt="0">
        <dgm:presLayoutVars>
          <dgm:animLvl val="lvl"/>
          <dgm:resizeHandles val="exact"/>
        </dgm:presLayoutVars>
      </dgm:prSet>
      <dgm:spPr/>
    </dgm:pt>
    <dgm:pt modelId="{AD1CAD22-1258-43EE-8988-183DAE0DA769}" type="pres">
      <dgm:prSet presAssocID="{E602AED1-AD4D-4623-B235-2BA24404BD8F}" presName="parentText" presStyleLbl="node1" presStyleIdx="0" presStyleCnt="3">
        <dgm:presLayoutVars>
          <dgm:chMax val="0"/>
          <dgm:bulletEnabled val="1"/>
        </dgm:presLayoutVars>
      </dgm:prSet>
      <dgm:spPr/>
    </dgm:pt>
    <dgm:pt modelId="{5AC710BB-CCEA-42A6-A9A2-21BB5253E11F}" type="pres">
      <dgm:prSet presAssocID="{56584FAA-DD82-4E39-A7E6-53137680DCB7}" presName="spacer" presStyleCnt="0"/>
      <dgm:spPr/>
    </dgm:pt>
    <dgm:pt modelId="{D21916CC-BFE1-43CD-B21B-7ACDABF6AC95}" type="pres">
      <dgm:prSet presAssocID="{825CB02D-36EB-4A91-866D-B5ABE2535B0E}" presName="parentText" presStyleLbl="node1" presStyleIdx="1" presStyleCnt="3">
        <dgm:presLayoutVars>
          <dgm:chMax val="0"/>
          <dgm:bulletEnabled val="1"/>
        </dgm:presLayoutVars>
      </dgm:prSet>
      <dgm:spPr/>
    </dgm:pt>
    <dgm:pt modelId="{464962A9-4D0F-4CF8-9DBD-AB40687BEB38}" type="pres">
      <dgm:prSet presAssocID="{4AA9376D-6084-4B4E-9364-CDB027D3AE5F}" presName="spacer" presStyleCnt="0"/>
      <dgm:spPr/>
    </dgm:pt>
    <dgm:pt modelId="{91F25B48-FAB6-4FEE-B7D8-FA9967CFE405}" type="pres">
      <dgm:prSet presAssocID="{34D15F7F-20EC-4E90-A740-57691E0AA782}" presName="parentText" presStyleLbl="node1" presStyleIdx="2" presStyleCnt="3">
        <dgm:presLayoutVars>
          <dgm:chMax val="0"/>
          <dgm:bulletEnabled val="1"/>
        </dgm:presLayoutVars>
      </dgm:prSet>
      <dgm:spPr/>
    </dgm:pt>
  </dgm:ptLst>
  <dgm:cxnLst>
    <dgm:cxn modelId="{1DB6AE0D-F082-4A37-A400-296BF1EA6D9D}" srcId="{015DCE0E-F701-4742-99E3-A27A23D6D3F8}" destId="{34D15F7F-20EC-4E90-A740-57691E0AA782}" srcOrd="2" destOrd="0" parTransId="{247550FA-0F4F-4CDB-82C1-3521E4C08C0B}" sibTransId="{D2140FC7-0A54-4B2B-84CD-E56C8C40AD37}"/>
    <dgm:cxn modelId="{BD4E102F-7005-4815-9A7E-55BEDE426C11}" type="presOf" srcId="{E602AED1-AD4D-4623-B235-2BA24404BD8F}" destId="{AD1CAD22-1258-43EE-8988-183DAE0DA769}" srcOrd="0" destOrd="0" presId="urn:microsoft.com/office/officeart/2005/8/layout/vList2"/>
    <dgm:cxn modelId="{80932145-8BE5-4074-BE71-DC1A3664E8B5}" type="presOf" srcId="{34D15F7F-20EC-4E90-A740-57691E0AA782}" destId="{91F25B48-FAB6-4FEE-B7D8-FA9967CFE405}" srcOrd="0" destOrd="0" presId="urn:microsoft.com/office/officeart/2005/8/layout/vList2"/>
    <dgm:cxn modelId="{7094F44E-1BBD-4CD4-AEB5-FDB6D2281474}" srcId="{015DCE0E-F701-4742-99E3-A27A23D6D3F8}" destId="{E602AED1-AD4D-4623-B235-2BA24404BD8F}" srcOrd="0" destOrd="0" parTransId="{52C4ED0A-7D98-4334-B750-4D8400994A1C}" sibTransId="{56584FAA-DD82-4E39-A7E6-53137680DCB7}"/>
    <dgm:cxn modelId="{5678CA58-D1FE-41BA-A0F3-3AF4635FBBF2}" type="presOf" srcId="{015DCE0E-F701-4742-99E3-A27A23D6D3F8}" destId="{7872590D-BEA0-401B-B71C-D8D88B09731F}" srcOrd="0" destOrd="0" presId="urn:microsoft.com/office/officeart/2005/8/layout/vList2"/>
    <dgm:cxn modelId="{4D90C7F8-45A6-4100-8BE4-389357CAAA1A}" srcId="{015DCE0E-F701-4742-99E3-A27A23D6D3F8}" destId="{825CB02D-36EB-4A91-866D-B5ABE2535B0E}" srcOrd="1" destOrd="0" parTransId="{695AA620-542D-44BA-81E3-2611476F00D6}" sibTransId="{4AA9376D-6084-4B4E-9364-CDB027D3AE5F}"/>
    <dgm:cxn modelId="{8C2BE6FE-BD57-4B26-8D99-90507E26E8A6}" type="presOf" srcId="{825CB02D-36EB-4A91-866D-B5ABE2535B0E}" destId="{D21916CC-BFE1-43CD-B21B-7ACDABF6AC95}" srcOrd="0" destOrd="0" presId="urn:microsoft.com/office/officeart/2005/8/layout/vList2"/>
    <dgm:cxn modelId="{572385D2-A604-4A95-A9F0-66A2C26F00C6}" type="presParOf" srcId="{7872590D-BEA0-401B-B71C-D8D88B09731F}" destId="{AD1CAD22-1258-43EE-8988-183DAE0DA769}" srcOrd="0" destOrd="0" presId="urn:microsoft.com/office/officeart/2005/8/layout/vList2"/>
    <dgm:cxn modelId="{0A6762E9-706F-4902-AB95-874F40D6E7EF}" type="presParOf" srcId="{7872590D-BEA0-401B-B71C-D8D88B09731F}" destId="{5AC710BB-CCEA-42A6-A9A2-21BB5253E11F}" srcOrd="1" destOrd="0" presId="urn:microsoft.com/office/officeart/2005/8/layout/vList2"/>
    <dgm:cxn modelId="{014F71F4-4D9F-488B-A51C-76C86C53A709}" type="presParOf" srcId="{7872590D-BEA0-401B-B71C-D8D88B09731F}" destId="{D21916CC-BFE1-43CD-B21B-7ACDABF6AC95}" srcOrd="2" destOrd="0" presId="urn:microsoft.com/office/officeart/2005/8/layout/vList2"/>
    <dgm:cxn modelId="{76A2C247-8F5B-4040-AD6A-80303F1D5AFB}" type="presParOf" srcId="{7872590D-BEA0-401B-B71C-D8D88B09731F}" destId="{464962A9-4D0F-4CF8-9DBD-AB40687BEB38}" srcOrd="3" destOrd="0" presId="urn:microsoft.com/office/officeart/2005/8/layout/vList2"/>
    <dgm:cxn modelId="{CF901D92-5C1B-408C-815E-EAC532E20FDD}" type="presParOf" srcId="{7872590D-BEA0-401B-B71C-D8D88B09731F}" destId="{91F25B48-FAB6-4FEE-B7D8-FA9967CFE405}"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EB1A69-D6E4-4404-9FB5-0C8CE4282FB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A7389D07-4B4D-4DAC-8A46-0227BC8242E7}">
      <dgm:prSet/>
      <dgm:spPr/>
      <dgm:t>
        <a:bodyPr/>
        <a:lstStyle/>
        <a:p>
          <a:r>
            <a:rPr lang="en-US" dirty="0"/>
            <a:t>1. Reflections of the last 18 months (NHS Lincolnshire Clinical Commissioning Group (CCG) 1</a:t>
          </a:r>
          <a:r>
            <a:rPr lang="en-US" baseline="30000" dirty="0"/>
            <a:t>st</a:t>
          </a:r>
          <a:r>
            <a:rPr lang="en-US" dirty="0"/>
            <a:t> April 2021 to 30</a:t>
          </a:r>
          <a:r>
            <a:rPr lang="en-US" baseline="30000" dirty="0"/>
            <a:t>th</a:t>
          </a:r>
          <a:r>
            <a:rPr lang="en-US" dirty="0"/>
            <a:t> June 2022 and NHS Lincolnshire Integrated Care Board (ICB) from 1</a:t>
          </a:r>
          <a:r>
            <a:rPr lang="en-US" baseline="30000" dirty="0"/>
            <a:t>st</a:t>
          </a:r>
          <a:r>
            <a:rPr lang="en-US" dirty="0"/>
            <a:t> July 2022)</a:t>
          </a:r>
        </a:p>
      </dgm:t>
    </dgm:pt>
    <dgm:pt modelId="{EDAF2C94-4119-44FF-8272-1C7B945A8862}" type="parTrans" cxnId="{E98371E1-B133-4ABA-9888-082B7A9835C5}">
      <dgm:prSet/>
      <dgm:spPr/>
      <dgm:t>
        <a:bodyPr/>
        <a:lstStyle/>
        <a:p>
          <a:endParaRPr lang="en-US"/>
        </a:p>
      </dgm:t>
    </dgm:pt>
    <dgm:pt modelId="{0DE041F1-48C1-4400-AD99-5F6682BE2FBD}" type="sibTrans" cxnId="{E98371E1-B133-4ABA-9888-082B7A9835C5}">
      <dgm:prSet/>
      <dgm:spPr/>
      <dgm:t>
        <a:bodyPr/>
        <a:lstStyle/>
        <a:p>
          <a:endParaRPr lang="en-US"/>
        </a:p>
      </dgm:t>
    </dgm:pt>
    <dgm:pt modelId="{AC7D26C5-D7D7-42D1-B6A7-743CBCF71295}">
      <dgm:prSet/>
      <dgm:spPr/>
      <dgm:t>
        <a:bodyPr/>
        <a:lstStyle/>
        <a:p>
          <a:r>
            <a:rPr lang="en-US" dirty="0"/>
            <a:t>2. Current position and forward look</a:t>
          </a:r>
        </a:p>
      </dgm:t>
    </dgm:pt>
    <dgm:pt modelId="{83B185B7-11A2-4C7C-A007-2C2F275DD6C9}" type="parTrans" cxnId="{A0E8E993-EA59-4E41-AD57-EF62E4EE6E5F}">
      <dgm:prSet/>
      <dgm:spPr/>
      <dgm:t>
        <a:bodyPr/>
        <a:lstStyle/>
        <a:p>
          <a:endParaRPr lang="en-US"/>
        </a:p>
      </dgm:t>
    </dgm:pt>
    <dgm:pt modelId="{A55F17EB-983F-4292-85D5-F7FE894BB228}" type="sibTrans" cxnId="{A0E8E993-EA59-4E41-AD57-EF62E4EE6E5F}">
      <dgm:prSet/>
      <dgm:spPr/>
      <dgm:t>
        <a:bodyPr/>
        <a:lstStyle/>
        <a:p>
          <a:endParaRPr lang="en-US"/>
        </a:p>
      </dgm:t>
    </dgm:pt>
    <dgm:pt modelId="{9D07CA89-56DE-4AB6-A41C-D81C4E04C854}">
      <dgm:prSet/>
      <dgm:spPr/>
      <dgm:t>
        <a:bodyPr/>
        <a:lstStyle/>
        <a:p>
          <a:r>
            <a:rPr lang="en-US" dirty="0"/>
            <a:t>3.Presentation of the CCG Annual Report and Accounts 2021/22</a:t>
          </a:r>
        </a:p>
      </dgm:t>
    </dgm:pt>
    <dgm:pt modelId="{5186466F-0370-4B67-AF8F-EC2295D8328B}" type="parTrans" cxnId="{E3C7595D-73A2-4CE0-BB2D-22A9E32D2F03}">
      <dgm:prSet/>
      <dgm:spPr/>
      <dgm:t>
        <a:bodyPr/>
        <a:lstStyle/>
        <a:p>
          <a:endParaRPr lang="en-US"/>
        </a:p>
      </dgm:t>
    </dgm:pt>
    <dgm:pt modelId="{752AF4A0-E333-4A0F-92ED-84FFFADA45F0}" type="sibTrans" cxnId="{E3C7595D-73A2-4CE0-BB2D-22A9E32D2F03}">
      <dgm:prSet/>
      <dgm:spPr/>
      <dgm:t>
        <a:bodyPr/>
        <a:lstStyle/>
        <a:p>
          <a:endParaRPr lang="en-US"/>
        </a:p>
      </dgm:t>
    </dgm:pt>
    <dgm:pt modelId="{5D83AB9C-A45E-4DE2-89F0-FECB2B4AF9E8}" type="pres">
      <dgm:prSet presAssocID="{BFEB1A69-D6E4-4404-9FB5-0C8CE4282FB0}" presName="Name0" presStyleCnt="0">
        <dgm:presLayoutVars>
          <dgm:dir/>
          <dgm:animLvl val="lvl"/>
          <dgm:resizeHandles val="exact"/>
        </dgm:presLayoutVars>
      </dgm:prSet>
      <dgm:spPr/>
    </dgm:pt>
    <dgm:pt modelId="{E910F541-45BA-40C5-9119-E3FAB202D69A}" type="pres">
      <dgm:prSet presAssocID="{9D07CA89-56DE-4AB6-A41C-D81C4E04C854}" presName="boxAndChildren" presStyleCnt="0"/>
      <dgm:spPr/>
    </dgm:pt>
    <dgm:pt modelId="{95B1B991-67EE-4836-A6A8-813F44EFBACF}" type="pres">
      <dgm:prSet presAssocID="{9D07CA89-56DE-4AB6-A41C-D81C4E04C854}" presName="parentTextBox" presStyleLbl="node1" presStyleIdx="0" presStyleCnt="3"/>
      <dgm:spPr/>
    </dgm:pt>
    <dgm:pt modelId="{B1946AF2-780D-4E17-9B31-0A9B3B59397A}" type="pres">
      <dgm:prSet presAssocID="{A55F17EB-983F-4292-85D5-F7FE894BB228}" presName="sp" presStyleCnt="0"/>
      <dgm:spPr/>
    </dgm:pt>
    <dgm:pt modelId="{A30EA441-AAAC-4875-8B69-99850EFA7342}" type="pres">
      <dgm:prSet presAssocID="{AC7D26C5-D7D7-42D1-B6A7-743CBCF71295}" presName="arrowAndChildren" presStyleCnt="0"/>
      <dgm:spPr/>
    </dgm:pt>
    <dgm:pt modelId="{1C417488-8488-4CE5-B7F9-FA5F00941374}" type="pres">
      <dgm:prSet presAssocID="{AC7D26C5-D7D7-42D1-B6A7-743CBCF71295}" presName="parentTextArrow" presStyleLbl="node1" presStyleIdx="1" presStyleCnt="3"/>
      <dgm:spPr/>
    </dgm:pt>
    <dgm:pt modelId="{519BA498-DF8F-4166-A952-DC2D4BF6C3CC}" type="pres">
      <dgm:prSet presAssocID="{0DE041F1-48C1-4400-AD99-5F6682BE2FBD}" presName="sp" presStyleCnt="0"/>
      <dgm:spPr/>
    </dgm:pt>
    <dgm:pt modelId="{FE34AA35-33B0-4915-A23A-59E0AB8A8CC1}" type="pres">
      <dgm:prSet presAssocID="{A7389D07-4B4D-4DAC-8A46-0227BC8242E7}" presName="arrowAndChildren" presStyleCnt="0"/>
      <dgm:spPr/>
    </dgm:pt>
    <dgm:pt modelId="{5D21503F-1104-49CB-92A5-130941EB16F7}" type="pres">
      <dgm:prSet presAssocID="{A7389D07-4B4D-4DAC-8A46-0227BC8242E7}" presName="parentTextArrow" presStyleLbl="node1" presStyleIdx="2" presStyleCnt="3"/>
      <dgm:spPr/>
    </dgm:pt>
  </dgm:ptLst>
  <dgm:cxnLst>
    <dgm:cxn modelId="{F249E211-1A61-4E4A-BE06-4B82F05015E7}" type="presOf" srcId="{A7389D07-4B4D-4DAC-8A46-0227BC8242E7}" destId="{5D21503F-1104-49CB-92A5-130941EB16F7}" srcOrd="0" destOrd="0" presId="urn:microsoft.com/office/officeart/2005/8/layout/process4"/>
    <dgm:cxn modelId="{B26A723D-50F8-4929-BB54-6D270F8180B4}" type="presOf" srcId="{9D07CA89-56DE-4AB6-A41C-D81C4E04C854}" destId="{95B1B991-67EE-4836-A6A8-813F44EFBACF}" srcOrd="0" destOrd="0" presId="urn:microsoft.com/office/officeart/2005/8/layout/process4"/>
    <dgm:cxn modelId="{E3C7595D-73A2-4CE0-BB2D-22A9E32D2F03}" srcId="{BFEB1A69-D6E4-4404-9FB5-0C8CE4282FB0}" destId="{9D07CA89-56DE-4AB6-A41C-D81C4E04C854}" srcOrd="2" destOrd="0" parTransId="{5186466F-0370-4B67-AF8F-EC2295D8328B}" sibTransId="{752AF4A0-E333-4A0F-92ED-84FFFADA45F0}"/>
    <dgm:cxn modelId="{6D09B96D-4705-4203-AF5A-CF56F7839431}" type="presOf" srcId="{BFEB1A69-D6E4-4404-9FB5-0C8CE4282FB0}" destId="{5D83AB9C-A45E-4DE2-89F0-FECB2B4AF9E8}" srcOrd="0" destOrd="0" presId="urn:microsoft.com/office/officeart/2005/8/layout/process4"/>
    <dgm:cxn modelId="{A0E8E993-EA59-4E41-AD57-EF62E4EE6E5F}" srcId="{BFEB1A69-D6E4-4404-9FB5-0C8CE4282FB0}" destId="{AC7D26C5-D7D7-42D1-B6A7-743CBCF71295}" srcOrd="1" destOrd="0" parTransId="{83B185B7-11A2-4C7C-A007-2C2F275DD6C9}" sibTransId="{A55F17EB-983F-4292-85D5-F7FE894BB228}"/>
    <dgm:cxn modelId="{55B86AAC-66EA-4D36-8DD2-3586985D80A6}" type="presOf" srcId="{AC7D26C5-D7D7-42D1-B6A7-743CBCF71295}" destId="{1C417488-8488-4CE5-B7F9-FA5F00941374}" srcOrd="0" destOrd="0" presId="urn:microsoft.com/office/officeart/2005/8/layout/process4"/>
    <dgm:cxn modelId="{E98371E1-B133-4ABA-9888-082B7A9835C5}" srcId="{BFEB1A69-D6E4-4404-9FB5-0C8CE4282FB0}" destId="{A7389D07-4B4D-4DAC-8A46-0227BC8242E7}" srcOrd="0" destOrd="0" parTransId="{EDAF2C94-4119-44FF-8272-1C7B945A8862}" sibTransId="{0DE041F1-48C1-4400-AD99-5F6682BE2FBD}"/>
    <dgm:cxn modelId="{F0E9EF6A-A498-4DB7-A0D0-C545A5900036}" type="presParOf" srcId="{5D83AB9C-A45E-4DE2-89F0-FECB2B4AF9E8}" destId="{E910F541-45BA-40C5-9119-E3FAB202D69A}" srcOrd="0" destOrd="0" presId="urn:microsoft.com/office/officeart/2005/8/layout/process4"/>
    <dgm:cxn modelId="{0A29AD3D-2B6C-4CBD-B361-B72C306DBED2}" type="presParOf" srcId="{E910F541-45BA-40C5-9119-E3FAB202D69A}" destId="{95B1B991-67EE-4836-A6A8-813F44EFBACF}" srcOrd="0" destOrd="0" presId="urn:microsoft.com/office/officeart/2005/8/layout/process4"/>
    <dgm:cxn modelId="{DBB4F2BD-EA31-4B0F-9A06-DFC41642B4F2}" type="presParOf" srcId="{5D83AB9C-A45E-4DE2-89F0-FECB2B4AF9E8}" destId="{B1946AF2-780D-4E17-9B31-0A9B3B59397A}" srcOrd="1" destOrd="0" presId="urn:microsoft.com/office/officeart/2005/8/layout/process4"/>
    <dgm:cxn modelId="{C89D1409-1FE0-4400-8BB9-0EB7946F53F1}" type="presParOf" srcId="{5D83AB9C-A45E-4DE2-89F0-FECB2B4AF9E8}" destId="{A30EA441-AAAC-4875-8B69-99850EFA7342}" srcOrd="2" destOrd="0" presId="urn:microsoft.com/office/officeart/2005/8/layout/process4"/>
    <dgm:cxn modelId="{D059425B-DFAC-45EC-BA38-38C828D94687}" type="presParOf" srcId="{A30EA441-AAAC-4875-8B69-99850EFA7342}" destId="{1C417488-8488-4CE5-B7F9-FA5F00941374}" srcOrd="0" destOrd="0" presId="urn:microsoft.com/office/officeart/2005/8/layout/process4"/>
    <dgm:cxn modelId="{B9664613-6081-406B-8EFE-08C3315FE2BA}" type="presParOf" srcId="{5D83AB9C-A45E-4DE2-89F0-FECB2B4AF9E8}" destId="{519BA498-DF8F-4166-A952-DC2D4BF6C3CC}" srcOrd="3" destOrd="0" presId="urn:microsoft.com/office/officeart/2005/8/layout/process4"/>
    <dgm:cxn modelId="{9BF9EAC3-3396-4751-883F-88EE2840671C}" type="presParOf" srcId="{5D83AB9C-A45E-4DE2-89F0-FECB2B4AF9E8}" destId="{FE34AA35-33B0-4915-A23A-59E0AB8A8CC1}" srcOrd="4" destOrd="0" presId="urn:microsoft.com/office/officeart/2005/8/layout/process4"/>
    <dgm:cxn modelId="{655BE52E-D030-4922-B36B-C81E9F9E2145}" type="presParOf" srcId="{FE34AA35-33B0-4915-A23A-59E0AB8A8CC1}" destId="{5D21503F-1104-49CB-92A5-130941EB16F7}"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43D29E-917F-4DE3-AE3B-D765B9E065D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CED3BEE-7849-464B-A5F6-CBD9C3AE644A}">
      <dgm:prSet/>
      <dgm:spPr/>
      <dgm:t>
        <a:bodyPr/>
        <a:lstStyle/>
        <a:p>
          <a:r>
            <a:rPr lang="en-US"/>
            <a:t>Profound impact of the COVID-19 pandemic</a:t>
          </a:r>
        </a:p>
      </dgm:t>
    </dgm:pt>
    <dgm:pt modelId="{8F9D4C81-D30B-471E-833D-1DD5EE0B58B1}" type="parTrans" cxnId="{F9B0E29B-0C74-4812-846E-FC4FA41D2954}">
      <dgm:prSet/>
      <dgm:spPr/>
      <dgm:t>
        <a:bodyPr/>
        <a:lstStyle/>
        <a:p>
          <a:endParaRPr lang="en-US"/>
        </a:p>
      </dgm:t>
    </dgm:pt>
    <dgm:pt modelId="{1AA9B7A0-ED7C-4B13-9744-E640D650CED0}" type="sibTrans" cxnId="{F9B0E29B-0C74-4812-846E-FC4FA41D2954}">
      <dgm:prSet/>
      <dgm:spPr/>
      <dgm:t>
        <a:bodyPr/>
        <a:lstStyle/>
        <a:p>
          <a:endParaRPr lang="en-US"/>
        </a:p>
      </dgm:t>
    </dgm:pt>
    <dgm:pt modelId="{2E535D10-5715-4B69-B1FA-D54513878C1C}">
      <dgm:prSet/>
      <dgm:spPr/>
      <dgm:t>
        <a:bodyPr/>
        <a:lstStyle/>
        <a:p>
          <a:r>
            <a:rPr lang="en-US"/>
            <a:t>Strong partnership and delivery through the last 18 months</a:t>
          </a:r>
        </a:p>
      </dgm:t>
    </dgm:pt>
    <dgm:pt modelId="{36C1A437-485D-462B-8E0A-F5E23D9AA2E2}" type="parTrans" cxnId="{DFF93262-7D30-481D-9770-EA8B1508C323}">
      <dgm:prSet/>
      <dgm:spPr/>
      <dgm:t>
        <a:bodyPr/>
        <a:lstStyle/>
        <a:p>
          <a:endParaRPr lang="en-US"/>
        </a:p>
      </dgm:t>
    </dgm:pt>
    <dgm:pt modelId="{7226E9E8-886C-4035-8912-8E02C7736E4E}" type="sibTrans" cxnId="{DFF93262-7D30-481D-9770-EA8B1508C323}">
      <dgm:prSet/>
      <dgm:spPr/>
      <dgm:t>
        <a:bodyPr/>
        <a:lstStyle/>
        <a:p>
          <a:endParaRPr lang="en-US"/>
        </a:p>
      </dgm:t>
    </dgm:pt>
    <dgm:pt modelId="{37CF0350-ECE4-4459-AA93-724706B00843}">
      <dgm:prSet/>
      <dgm:spPr>
        <a:solidFill>
          <a:srgbClr val="00B050"/>
        </a:solidFill>
      </dgm:spPr>
      <dgm:t>
        <a:bodyPr/>
        <a:lstStyle/>
        <a:p>
          <a:r>
            <a:rPr lang="en-US" b="1"/>
            <a:t>Key highlights</a:t>
          </a:r>
          <a:endParaRPr lang="en-US"/>
        </a:p>
      </dgm:t>
    </dgm:pt>
    <dgm:pt modelId="{D056C2A6-9D12-4B75-82A5-8D32D835FBF5}" type="parTrans" cxnId="{C677B74F-82C9-4CAC-B89C-AA10206628A6}">
      <dgm:prSet/>
      <dgm:spPr/>
      <dgm:t>
        <a:bodyPr/>
        <a:lstStyle/>
        <a:p>
          <a:endParaRPr lang="en-US"/>
        </a:p>
      </dgm:t>
    </dgm:pt>
    <dgm:pt modelId="{364763CE-40C2-487A-A1CD-7F1FC90F9CCE}" type="sibTrans" cxnId="{C677B74F-82C9-4CAC-B89C-AA10206628A6}">
      <dgm:prSet/>
      <dgm:spPr/>
      <dgm:t>
        <a:bodyPr/>
        <a:lstStyle/>
        <a:p>
          <a:endParaRPr lang="en-US"/>
        </a:p>
      </dgm:t>
    </dgm:pt>
    <dgm:pt modelId="{1AD141E9-7E9B-4213-8035-A86CB46C79A4}">
      <dgm:prSet/>
      <dgm:spPr/>
      <dgm:t>
        <a:bodyPr/>
        <a:lstStyle/>
        <a:p>
          <a:r>
            <a:rPr lang="en-US"/>
            <a:t>Vaccination Programme</a:t>
          </a:r>
        </a:p>
      </dgm:t>
    </dgm:pt>
    <dgm:pt modelId="{8DAA58FE-87B8-4646-8574-DA22A7FEAFE4}" type="parTrans" cxnId="{21266F50-D87F-4D69-9F92-57C540E3CFBB}">
      <dgm:prSet/>
      <dgm:spPr/>
      <dgm:t>
        <a:bodyPr/>
        <a:lstStyle/>
        <a:p>
          <a:endParaRPr lang="en-US"/>
        </a:p>
      </dgm:t>
    </dgm:pt>
    <dgm:pt modelId="{27045A98-FBB0-4186-A636-FE9A3D5F4658}" type="sibTrans" cxnId="{21266F50-D87F-4D69-9F92-57C540E3CFBB}">
      <dgm:prSet/>
      <dgm:spPr/>
      <dgm:t>
        <a:bodyPr/>
        <a:lstStyle/>
        <a:p>
          <a:endParaRPr lang="en-US"/>
        </a:p>
      </dgm:t>
    </dgm:pt>
    <dgm:pt modelId="{E47E0803-2209-49F7-A074-57F47C2F60CA}">
      <dgm:prSet/>
      <dgm:spPr/>
      <dgm:t>
        <a:bodyPr/>
        <a:lstStyle/>
        <a:p>
          <a:r>
            <a:rPr lang="en-US"/>
            <a:t>Full restoration of NHS services</a:t>
          </a:r>
        </a:p>
      </dgm:t>
    </dgm:pt>
    <dgm:pt modelId="{98F76359-256B-48BA-A183-158D183C7B87}" type="parTrans" cxnId="{F33DFD4B-BE72-45ED-B2BD-972D0F36085B}">
      <dgm:prSet/>
      <dgm:spPr/>
      <dgm:t>
        <a:bodyPr/>
        <a:lstStyle/>
        <a:p>
          <a:endParaRPr lang="en-US"/>
        </a:p>
      </dgm:t>
    </dgm:pt>
    <dgm:pt modelId="{BD5CB0C6-D362-4582-A02F-8539B19CD054}" type="sibTrans" cxnId="{F33DFD4B-BE72-45ED-B2BD-972D0F36085B}">
      <dgm:prSet/>
      <dgm:spPr/>
      <dgm:t>
        <a:bodyPr/>
        <a:lstStyle/>
        <a:p>
          <a:endParaRPr lang="en-US"/>
        </a:p>
      </dgm:t>
    </dgm:pt>
    <dgm:pt modelId="{460DFDFB-55FF-48EB-A13E-56DD65AEF8EE}">
      <dgm:prSet/>
      <dgm:spPr/>
      <dgm:t>
        <a:bodyPr/>
        <a:lstStyle/>
        <a:p>
          <a:r>
            <a:rPr lang="en-US"/>
            <a:t>On-going recovery programme</a:t>
          </a:r>
        </a:p>
      </dgm:t>
    </dgm:pt>
    <dgm:pt modelId="{FA34E00D-C10F-476F-813D-2666BBDDA5C8}" type="parTrans" cxnId="{9559CD09-3BAF-4DFA-B409-1E09021B8E3E}">
      <dgm:prSet/>
      <dgm:spPr/>
      <dgm:t>
        <a:bodyPr/>
        <a:lstStyle/>
        <a:p>
          <a:endParaRPr lang="en-US"/>
        </a:p>
      </dgm:t>
    </dgm:pt>
    <dgm:pt modelId="{E0403051-675D-4753-AA4D-B49E13F34BB0}" type="sibTrans" cxnId="{9559CD09-3BAF-4DFA-B409-1E09021B8E3E}">
      <dgm:prSet/>
      <dgm:spPr/>
      <dgm:t>
        <a:bodyPr/>
        <a:lstStyle/>
        <a:p>
          <a:endParaRPr lang="en-US"/>
        </a:p>
      </dgm:t>
    </dgm:pt>
    <dgm:pt modelId="{6D498D2C-4448-4934-9C1E-64A909E330AB}">
      <dgm:prSet/>
      <dgm:spPr/>
      <dgm:t>
        <a:bodyPr/>
        <a:lstStyle/>
        <a:p>
          <a:r>
            <a:rPr lang="en-US"/>
            <a:t>Excellent progress on catch up (e.g. operations etc)</a:t>
          </a:r>
        </a:p>
      </dgm:t>
    </dgm:pt>
    <dgm:pt modelId="{9845D6AD-38B5-4868-8B06-AA46B5473E36}" type="parTrans" cxnId="{31F49F08-D34C-48E3-B8E8-511413D3CF0F}">
      <dgm:prSet/>
      <dgm:spPr/>
      <dgm:t>
        <a:bodyPr/>
        <a:lstStyle/>
        <a:p>
          <a:endParaRPr lang="en-US"/>
        </a:p>
      </dgm:t>
    </dgm:pt>
    <dgm:pt modelId="{8319CCCD-6DB0-43CA-A5EC-E4C9C9935EF1}" type="sibTrans" cxnId="{31F49F08-D34C-48E3-B8E8-511413D3CF0F}">
      <dgm:prSet/>
      <dgm:spPr/>
      <dgm:t>
        <a:bodyPr/>
        <a:lstStyle/>
        <a:p>
          <a:endParaRPr lang="en-US"/>
        </a:p>
      </dgm:t>
    </dgm:pt>
    <dgm:pt modelId="{7AA0F993-7ABA-4418-979F-B10A0D757395}" type="pres">
      <dgm:prSet presAssocID="{8043D29E-917F-4DE3-AE3B-D765B9E065DD}" presName="linear" presStyleCnt="0">
        <dgm:presLayoutVars>
          <dgm:animLvl val="lvl"/>
          <dgm:resizeHandles val="exact"/>
        </dgm:presLayoutVars>
      </dgm:prSet>
      <dgm:spPr/>
    </dgm:pt>
    <dgm:pt modelId="{82466EB0-3C8A-42BE-A6E8-44776877DBF7}" type="pres">
      <dgm:prSet presAssocID="{DCED3BEE-7849-464B-A5F6-CBD9C3AE644A}" presName="parentText" presStyleLbl="node1" presStyleIdx="0" presStyleCnt="7">
        <dgm:presLayoutVars>
          <dgm:chMax val="0"/>
          <dgm:bulletEnabled val="1"/>
        </dgm:presLayoutVars>
      </dgm:prSet>
      <dgm:spPr/>
    </dgm:pt>
    <dgm:pt modelId="{88F66E00-039F-49A6-83E8-CEE7FE866B15}" type="pres">
      <dgm:prSet presAssocID="{1AA9B7A0-ED7C-4B13-9744-E640D650CED0}" presName="spacer" presStyleCnt="0"/>
      <dgm:spPr/>
    </dgm:pt>
    <dgm:pt modelId="{8227D69E-938D-42B6-BD68-782CC8E5E3EF}" type="pres">
      <dgm:prSet presAssocID="{2E535D10-5715-4B69-B1FA-D54513878C1C}" presName="parentText" presStyleLbl="node1" presStyleIdx="1" presStyleCnt="7">
        <dgm:presLayoutVars>
          <dgm:chMax val="0"/>
          <dgm:bulletEnabled val="1"/>
        </dgm:presLayoutVars>
      </dgm:prSet>
      <dgm:spPr/>
    </dgm:pt>
    <dgm:pt modelId="{81279DC1-887D-468F-9467-5E954094D94A}" type="pres">
      <dgm:prSet presAssocID="{7226E9E8-886C-4035-8912-8E02C7736E4E}" presName="spacer" presStyleCnt="0"/>
      <dgm:spPr/>
    </dgm:pt>
    <dgm:pt modelId="{9C9D8193-50F0-4D0A-A120-A3509DB0EAF1}" type="pres">
      <dgm:prSet presAssocID="{37CF0350-ECE4-4459-AA93-724706B00843}" presName="parentText" presStyleLbl="node1" presStyleIdx="2" presStyleCnt="7">
        <dgm:presLayoutVars>
          <dgm:chMax val="0"/>
          <dgm:bulletEnabled val="1"/>
        </dgm:presLayoutVars>
      </dgm:prSet>
      <dgm:spPr/>
    </dgm:pt>
    <dgm:pt modelId="{AFBF59C0-B2C9-4EBA-A30E-0BFCAFFE1FB3}" type="pres">
      <dgm:prSet presAssocID="{364763CE-40C2-487A-A1CD-7F1FC90F9CCE}" presName="spacer" presStyleCnt="0"/>
      <dgm:spPr/>
    </dgm:pt>
    <dgm:pt modelId="{FC01A62C-29BC-47EA-973B-B9F069B69FAA}" type="pres">
      <dgm:prSet presAssocID="{1AD141E9-7E9B-4213-8035-A86CB46C79A4}" presName="parentText" presStyleLbl="node1" presStyleIdx="3" presStyleCnt="7">
        <dgm:presLayoutVars>
          <dgm:chMax val="0"/>
          <dgm:bulletEnabled val="1"/>
        </dgm:presLayoutVars>
      </dgm:prSet>
      <dgm:spPr/>
    </dgm:pt>
    <dgm:pt modelId="{12134F41-C0DF-4F23-A1FB-1E8367EDB36B}" type="pres">
      <dgm:prSet presAssocID="{27045A98-FBB0-4186-A636-FE9A3D5F4658}" presName="spacer" presStyleCnt="0"/>
      <dgm:spPr/>
    </dgm:pt>
    <dgm:pt modelId="{B586D5C1-C671-4AB5-9E50-7DDB0D25FB34}" type="pres">
      <dgm:prSet presAssocID="{E47E0803-2209-49F7-A074-57F47C2F60CA}" presName="parentText" presStyleLbl="node1" presStyleIdx="4" presStyleCnt="7">
        <dgm:presLayoutVars>
          <dgm:chMax val="0"/>
          <dgm:bulletEnabled val="1"/>
        </dgm:presLayoutVars>
      </dgm:prSet>
      <dgm:spPr/>
    </dgm:pt>
    <dgm:pt modelId="{3C2B81AF-A25F-46EB-BE9A-CFE1C43AA98C}" type="pres">
      <dgm:prSet presAssocID="{BD5CB0C6-D362-4582-A02F-8539B19CD054}" presName="spacer" presStyleCnt="0"/>
      <dgm:spPr/>
    </dgm:pt>
    <dgm:pt modelId="{D50E6C6F-38AC-457C-A635-197BB4223FD1}" type="pres">
      <dgm:prSet presAssocID="{460DFDFB-55FF-48EB-A13E-56DD65AEF8EE}" presName="parentText" presStyleLbl="node1" presStyleIdx="5" presStyleCnt="7">
        <dgm:presLayoutVars>
          <dgm:chMax val="0"/>
          <dgm:bulletEnabled val="1"/>
        </dgm:presLayoutVars>
      </dgm:prSet>
      <dgm:spPr/>
    </dgm:pt>
    <dgm:pt modelId="{FBC5984B-AE86-4310-BCB1-C9BF8BE9A09C}" type="pres">
      <dgm:prSet presAssocID="{E0403051-675D-4753-AA4D-B49E13F34BB0}" presName="spacer" presStyleCnt="0"/>
      <dgm:spPr/>
    </dgm:pt>
    <dgm:pt modelId="{64EA15E9-4CD6-4856-B0C3-80855CC875D1}" type="pres">
      <dgm:prSet presAssocID="{6D498D2C-4448-4934-9C1E-64A909E330AB}" presName="parentText" presStyleLbl="node1" presStyleIdx="6" presStyleCnt="7">
        <dgm:presLayoutVars>
          <dgm:chMax val="0"/>
          <dgm:bulletEnabled val="1"/>
        </dgm:presLayoutVars>
      </dgm:prSet>
      <dgm:spPr/>
    </dgm:pt>
  </dgm:ptLst>
  <dgm:cxnLst>
    <dgm:cxn modelId="{A8B1B503-B2BA-445D-8BD4-42D042115A13}" type="presOf" srcId="{DCED3BEE-7849-464B-A5F6-CBD9C3AE644A}" destId="{82466EB0-3C8A-42BE-A6E8-44776877DBF7}" srcOrd="0" destOrd="0" presId="urn:microsoft.com/office/officeart/2005/8/layout/vList2"/>
    <dgm:cxn modelId="{31F49F08-D34C-48E3-B8E8-511413D3CF0F}" srcId="{8043D29E-917F-4DE3-AE3B-D765B9E065DD}" destId="{6D498D2C-4448-4934-9C1E-64A909E330AB}" srcOrd="6" destOrd="0" parTransId="{9845D6AD-38B5-4868-8B06-AA46B5473E36}" sibTransId="{8319CCCD-6DB0-43CA-A5EC-E4C9C9935EF1}"/>
    <dgm:cxn modelId="{9559CD09-3BAF-4DFA-B409-1E09021B8E3E}" srcId="{8043D29E-917F-4DE3-AE3B-D765B9E065DD}" destId="{460DFDFB-55FF-48EB-A13E-56DD65AEF8EE}" srcOrd="5" destOrd="0" parTransId="{FA34E00D-C10F-476F-813D-2666BBDDA5C8}" sibTransId="{E0403051-675D-4753-AA4D-B49E13F34BB0}"/>
    <dgm:cxn modelId="{5929461C-9B81-4963-BF68-FFB3710FC3D9}" type="presOf" srcId="{8043D29E-917F-4DE3-AE3B-D765B9E065DD}" destId="{7AA0F993-7ABA-4418-979F-B10A0D757395}" srcOrd="0" destOrd="0" presId="urn:microsoft.com/office/officeart/2005/8/layout/vList2"/>
    <dgm:cxn modelId="{215AB834-9C98-4B5B-85D3-ACB1FAE40E51}" type="presOf" srcId="{37CF0350-ECE4-4459-AA93-724706B00843}" destId="{9C9D8193-50F0-4D0A-A120-A3509DB0EAF1}" srcOrd="0" destOrd="0" presId="urn:microsoft.com/office/officeart/2005/8/layout/vList2"/>
    <dgm:cxn modelId="{8B6F1B42-94CB-4D52-A034-CFD04AB433AF}" type="presOf" srcId="{2E535D10-5715-4B69-B1FA-D54513878C1C}" destId="{8227D69E-938D-42B6-BD68-782CC8E5E3EF}" srcOrd="0" destOrd="0" presId="urn:microsoft.com/office/officeart/2005/8/layout/vList2"/>
    <dgm:cxn modelId="{DFF93262-7D30-481D-9770-EA8B1508C323}" srcId="{8043D29E-917F-4DE3-AE3B-D765B9E065DD}" destId="{2E535D10-5715-4B69-B1FA-D54513878C1C}" srcOrd="1" destOrd="0" parTransId="{36C1A437-485D-462B-8E0A-F5E23D9AA2E2}" sibTransId="{7226E9E8-886C-4035-8912-8E02C7736E4E}"/>
    <dgm:cxn modelId="{5BAE6942-D080-42C2-A981-07F503367F9B}" type="presOf" srcId="{460DFDFB-55FF-48EB-A13E-56DD65AEF8EE}" destId="{D50E6C6F-38AC-457C-A635-197BB4223FD1}" srcOrd="0" destOrd="0" presId="urn:microsoft.com/office/officeart/2005/8/layout/vList2"/>
    <dgm:cxn modelId="{F33DFD4B-BE72-45ED-B2BD-972D0F36085B}" srcId="{8043D29E-917F-4DE3-AE3B-D765B9E065DD}" destId="{E47E0803-2209-49F7-A074-57F47C2F60CA}" srcOrd="4" destOrd="0" parTransId="{98F76359-256B-48BA-A183-158D183C7B87}" sibTransId="{BD5CB0C6-D362-4582-A02F-8539B19CD054}"/>
    <dgm:cxn modelId="{C677B74F-82C9-4CAC-B89C-AA10206628A6}" srcId="{8043D29E-917F-4DE3-AE3B-D765B9E065DD}" destId="{37CF0350-ECE4-4459-AA93-724706B00843}" srcOrd="2" destOrd="0" parTransId="{D056C2A6-9D12-4B75-82A5-8D32D835FBF5}" sibTransId="{364763CE-40C2-487A-A1CD-7F1FC90F9CCE}"/>
    <dgm:cxn modelId="{21266F50-D87F-4D69-9F92-57C540E3CFBB}" srcId="{8043D29E-917F-4DE3-AE3B-D765B9E065DD}" destId="{1AD141E9-7E9B-4213-8035-A86CB46C79A4}" srcOrd="3" destOrd="0" parTransId="{8DAA58FE-87B8-4646-8574-DA22A7FEAFE4}" sibTransId="{27045A98-FBB0-4186-A636-FE9A3D5F4658}"/>
    <dgm:cxn modelId="{EEE85276-80E3-4E43-9549-D6A9DFFD09F7}" type="presOf" srcId="{E47E0803-2209-49F7-A074-57F47C2F60CA}" destId="{B586D5C1-C671-4AB5-9E50-7DDB0D25FB34}" srcOrd="0" destOrd="0" presId="urn:microsoft.com/office/officeart/2005/8/layout/vList2"/>
    <dgm:cxn modelId="{B1775B81-FDDB-46D2-A167-140620FC270D}" type="presOf" srcId="{1AD141E9-7E9B-4213-8035-A86CB46C79A4}" destId="{FC01A62C-29BC-47EA-973B-B9F069B69FAA}" srcOrd="0" destOrd="0" presId="urn:microsoft.com/office/officeart/2005/8/layout/vList2"/>
    <dgm:cxn modelId="{F9B0E29B-0C74-4812-846E-FC4FA41D2954}" srcId="{8043D29E-917F-4DE3-AE3B-D765B9E065DD}" destId="{DCED3BEE-7849-464B-A5F6-CBD9C3AE644A}" srcOrd="0" destOrd="0" parTransId="{8F9D4C81-D30B-471E-833D-1DD5EE0B58B1}" sibTransId="{1AA9B7A0-ED7C-4B13-9744-E640D650CED0}"/>
    <dgm:cxn modelId="{E68939B8-ECFD-447E-981F-94536417DDDC}" type="presOf" srcId="{6D498D2C-4448-4934-9C1E-64A909E330AB}" destId="{64EA15E9-4CD6-4856-B0C3-80855CC875D1}" srcOrd="0" destOrd="0" presId="urn:microsoft.com/office/officeart/2005/8/layout/vList2"/>
    <dgm:cxn modelId="{DA8A541F-787F-4BA5-8719-4C94D0FA9805}" type="presParOf" srcId="{7AA0F993-7ABA-4418-979F-B10A0D757395}" destId="{82466EB0-3C8A-42BE-A6E8-44776877DBF7}" srcOrd="0" destOrd="0" presId="urn:microsoft.com/office/officeart/2005/8/layout/vList2"/>
    <dgm:cxn modelId="{29C3751C-4DD8-49B5-BFB3-764549C623C8}" type="presParOf" srcId="{7AA0F993-7ABA-4418-979F-B10A0D757395}" destId="{88F66E00-039F-49A6-83E8-CEE7FE866B15}" srcOrd="1" destOrd="0" presId="urn:microsoft.com/office/officeart/2005/8/layout/vList2"/>
    <dgm:cxn modelId="{25B78E3F-DE98-4560-A9B2-F486AEA9AF11}" type="presParOf" srcId="{7AA0F993-7ABA-4418-979F-B10A0D757395}" destId="{8227D69E-938D-42B6-BD68-782CC8E5E3EF}" srcOrd="2" destOrd="0" presId="urn:microsoft.com/office/officeart/2005/8/layout/vList2"/>
    <dgm:cxn modelId="{331D02B1-31DB-4016-A24A-445DE2D3D21F}" type="presParOf" srcId="{7AA0F993-7ABA-4418-979F-B10A0D757395}" destId="{81279DC1-887D-468F-9467-5E954094D94A}" srcOrd="3" destOrd="0" presId="urn:microsoft.com/office/officeart/2005/8/layout/vList2"/>
    <dgm:cxn modelId="{D79339A3-C31E-4B0A-9B54-689A60C7C636}" type="presParOf" srcId="{7AA0F993-7ABA-4418-979F-B10A0D757395}" destId="{9C9D8193-50F0-4D0A-A120-A3509DB0EAF1}" srcOrd="4" destOrd="0" presId="urn:microsoft.com/office/officeart/2005/8/layout/vList2"/>
    <dgm:cxn modelId="{96B19E1A-677C-46EA-AE3C-B411F6B039D3}" type="presParOf" srcId="{7AA0F993-7ABA-4418-979F-B10A0D757395}" destId="{AFBF59C0-B2C9-4EBA-A30E-0BFCAFFE1FB3}" srcOrd="5" destOrd="0" presId="urn:microsoft.com/office/officeart/2005/8/layout/vList2"/>
    <dgm:cxn modelId="{67C92AF5-DBC0-455C-9AC8-B966D9A2D1E2}" type="presParOf" srcId="{7AA0F993-7ABA-4418-979F-B10A0D757395}" destId="{FC01A62C-29BC-47EA-973B-B9F069B69FAA}" srcOrd="6" destOrd="0" presId="urn:microsoft.com/office/officeart/2005/8/layout/vList2"/>
    <dgm:cxn modelId="{7EE50E96-A651-46D0-87D0-1E8AB5FAE3FD}" type="presParOf" srcId="{7AA0F993-7ABA-4418-979F-B10A0D757395}" destId="{12134F41-C0DF-4F23-A1FB-1E8367EDB36B}" srcOrd="7" destOrd="0" presId="urn:microsoft.com/office/officeart/2005/8/layout/vList2"/>
    <dgm:cxn modelId="{F3D1F8D3-563A-483F-A111-7A817C0C56D0}" type="presParOf" srcId="{7AA0F993-7ABA-4418-979F-B10A0D757395}" destId="{B586D5C1-C671-4AB5-9E50-7DDB0D25FB34}" srcOrd="8" destOrd="0" presId="urn:microsoft.com/office/officeart/2005/8/layout/vList2"/>
    <dgm:cxn modelId="{FE503E8E-528C-42A8-A3F5-6A1FDCF98642}" type="presParOf" srcId="{7AA0F993-7ABA-4418-979F-B10A0D757395}" destId="{3C2B81AF-A25F-46EB-BE9A-CFE1C43AA98C}" srcOrd="9" destOrd="0" presId="urn:microsoft.com/office/officeart/2005/8/layout/vList2"/>
    <dgm:cxn modelId="{B7BEF259-6F18-46D7-9913-E6A6CB8AD589}" type="presParOf" srcId="{7AA0F993-7ABA-4418-979F-B10A0D757395}" destId="{D50E6C6F-38AC-457C-A635-197BB4223FD1}" srcOrd="10" destOrd="0" presId="urn:microsoft.com/office/officeart/2005/8/layout/vList2"/>
    <dgm:cxn modelId="{BA16977C-1AB3-45F7-9623-1AE84E786A26}" type="presParOf" srcId="{7AA0F993-7ABA-4418-979F-B10A0D757395}" destId="{FBC5984B-AE86-4310-BCB1-C9BF8BE9A09C}" srcOrd="11" destOrd="0" presId="urn:microsoft.com/office/officeart/2005/8/layout/vList2"/>
    <dgm:cxn modelId="{5542B163-7AEE-4B7D-8769-D7628552A6F7}" type="presParOf" srcId="{7AA0F993-7ABA-4418-979F-B10A0D757395}" destId="{64EA15E9-4CD6-4856-B0C3-80855CC875D1}"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46C84A-88CA-4505-91C1-29833F41BB6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F153B679-0ECD-4213-9797-13D42A3DEE62}">
      <dgm:prSet/>
      <dgm:spPr/>
      <dgm:t>
        <a:bodyPr/>
        <a:lstStyle/>
        <a:p>
          <a:r>
            <a:rPr lang="en-US" dirty="0"/>
            <a:t>Ways of working</a:t>
          </a:r>
        </a:p>
      </dgm:t>
    </dgm:pt>
    <dgm:pt modelId="{A380F122-99B6-4411-BC19-73599F896150}" type="parTrans" cxnId="{721A1B0F-6E3D-4952-8BFF-2EB0D2211ED5}">
      <dgm:prSet/>
      <dgm:spPr/>
      <dgm:t>
        <a:bodyPr/>
        <a:lstStyle/>
        <a:p>
          <a:endParaRPr lang="en-US"/>
        </a:p>
      </dgm:t>
    </dgm:pt>
    <dgm:pt modelId="{66D616E0-F09D-4439-BEB3-279A2139F2FF}" type="sibTrans" cxnId="{721A1B0F-6E3D-4952-8BFF-2EB0D2211ED5}">
      <dgm:prSet/>
      <dgm:spPr/>
      <dgm:t>
        <a:bodyPr/>
        <a:lstStyle/>
        <a:p>
          <a:endParaRPr lang="en-US"/>
        </a:p>
      </dgm:t>
    </dgm:pt>
    <dgm:pt modelId="{56E8AA47-88A7-4308-A46E-52870E6CB184}">
      <dgm:prSet/>
      <dgm:spPr/>
      <dgm:t>
        <a:bodyPr/>
        <a:lstStyle/>
        <a:p>
          <a:r>
            <a:rPr lang="en-US"/>
            <a:t>Deep commitment of NHS workforce across the county</a:t>
          </a:r>
        </a:p>
      </dgm:t>
    </dgm:pt>
    <dgm:pt modelId="{0A1E0FD6-FFA8-44EF-BAE5-4311A89B0555}" type="parTrans" cxnId="{6FA70BDC-51BF-4BC8-A2B9-550BA555257F}">
      <dgm:prSet/>
      <dgm:spPr/>
      <dgm:t>
        <a:bodyPr/>
        <a:lstStyle/>
        <a:p>
          <a:endParaRPr lang="en-US"/>
        </a:p>
      </dgm:t>
    </dgm:pt>
    <dgm:pt modelId="{7F2881D8-8834-439C-A0B5-F318FD0CEA60}" type="sibTrans" cxnId="{6FA70BDC-51BF-4BC8-A2B9-550BA555257F}">
      <dgm:prSet/>
      <dgm:spPr/>
      <dgm:t>
        <a:bodyPr/>
        <a:lstStyle/>
        <a:p>
          <a:endParaRPr lang="en-US"/>
        </a:p>
      </dgm:t>
    </dgm:pt>
    <dgm:pt modelId="{81D38295-99C7-4CC4-B474-CBF1BE054AE7}">
      <dgm:prSet/>
      <dgm:spPr/>
      <dgm:t>
        <a:bodyPr/>
        <a:lstStyle/>
        <a:p>
          <a:r>
            <a:rPr lang="en-US"/>
            <a:t>Strong partnership working with local government, third sector, care sector and NHS partners</a:t>
          </a:r>
        </a:p>
      </dgm:t>
    </dgm:pt>
    <dgm:pt modelId="{2E831FD6-A1AA-4212-80BD-6D9C4CDDD820}" type="parTrans" cxnId="{F6AF9B40-BC33-4928-9C74-DB9DB0CC73FD}">
      <dgm:prSet/>
      <dgm:spPr/>
      <dgm:t>
        <a:bodyPr/>
        <a:lstStyle/>
        <a:p>
          <a:endParaRPr lang="en-US"/>
        </a:p>
      </dgm:t>
    </dgm:pt>
    <dgm:pt modelId="{738B6C3F-C712-4FB4-AF06-5AB5AD8C3300}" type="sibTrans" cxnId="{F6AF9B40-BC33-4928-9C74-DB9DB0CC73FD}">
      <dgm:prSet/>
      <dgm:spPr/>
      <dgm:t>
        <a:bodyPr/>
        <a:lstStyle/>
        <a:p>
          <a:endParaRPr lang="en-US"/>
        </a:p>
      </dgm:t>
    </dgm:pt>
    <dgm:pt modelId="{F4BA3B0D-FCB9-4D69-B284-7237B3BBFCA7}">
      <dgm:prSet/>
      <dgm:spPr/>
      <dgm:t>
        <a:bodyPr/>
        <a:lstStyle/>
        <a:p>
          <a:r>
            <a:rPr lang="en-US"/>
            <a:t>Striving to meet the health needs of the people of Lincolnshire</a:t>
          </a:r>
        </a:p>
      </dgm:t>
    </dgm:pt>
    <dgm:pt modelId="{E5A883E4-F473-4A97-AD16-B2068A7C89F9}" type="parTrans" cxnId="{1B08CC9C-1C4F-4F78-A4E9-25FE79355325}">
      <dgm:prSet/>
      <dgm:spPr/>
      <dgm:t>
        <a:bodyPr/>
        <a:lstStyle/>
        <a:p>
          <a:endParaRPr lang="en-US"/>
        </a:p>
      </dgm:t>
    </dgm:pt>
    <dgm:pt modelId="{AFC49AD2-B24D-4E46-B518-8F3ADA103A77}" type="sibTrans" cxnId="{1B08CC9C-1C4F-4F78-A4E9-25FE79355325}">
      <dgm:prSet/>
      <dgm:spPr/>
      <dgm:t>
        <a:bodyPr/>
        <a:lstStyle/>
        <a:p>
          <a:endParaRPr lang="en-US"/>
        </a:p>
      </dgm:t>
    </dgm:pt>
    <dgm:pt modelId="{C56C147E-570B-4057-B059-066EB92E9EC6}">
      <dgm:prSet/>
      <dgm:spPr/>
      <dgm:t>
        <a:bodyPr/>
        <a:lstStyle/>
        <a:p>
          <a:r>
            <a:rPr lang="en-US"/>
            <a:t>Conclusion of Acute Services Review (ASR)</a:t>
          </a:r>
        </a:p>
      </dgm:t>
    </dgm:pt>
    <dgm:pt modelId="{7EC6ED24-19C3-4258-83FA-067E97F3B992}" type="parTrans" cxnId="{50F22767-9FBD-4626-B6B2-F53151A39DB3}">
      <dgm:prSet/>
      <dgm:spPr/>
      <dgm:t>
        <a:bodyPr/>
        <a:lstStyle/>
        <a:p>
          <a:endParaRPr lang="en-US"/>
        </a:p>
      </dgm:t>
    </dgm:pt>
    <dgm:pt modelId="{70B0C38C-7E51-40F5-9AB1-9944A425FEFA}" type="sibTrans" cxnId="{50F22767-9FBD-4626-B6B2-F53151A39DB3}">
      <dgm:prSet/>
      <dgm:spPr/>
      <dgm:t>
        <a:bodyPr/>
        <a:lstStyle/>
        <a:p>
          <a:endParaRPr lang="en-US"/>
        </a:p>
      </dgm:t>
    </dgm:pt>
    <dgm:pt modelId="{D8C8C8FC-50A5-4C85-85C0-84A3534AE522}" type="pres">
      <dgm:prSet presAssocID="{1546C84A-88CA-4505-91C1-29833F41BB67}" presName="linear" presStyleCnt="0">
        <dgm:presLayoutVars>
          <dgm:animLvl val="lvl"/>
          <dgm:resizeHandles val="exact"/>
        </dgm:presLayoutVars>
      </dgm:prSet>
      <dgm:spPr/>
    </dgm:pt>
    <dgm:pt modelId="{BAFD3548-26F9-45FA-8C49-FDF372155E84}" type="pres">
      <dgm:prSet presAssocID="{F153B679-0ECD-4213-9797-13D42A3DEE62}" presName="parentText" presStyleLbl="node1" presStyleIdx="0" presStyleCnt="5">
        <dgm:presLayoutVars>
          <dgm:chMax val="0"/>
          <dgm:bulletEnabled val="1"/>
        </dgm:presLayoutVars>
      </dgm:prSet>
      <dgm:spPr/>
    </dgm:pt>
    <dgm:pt modelId="{86E3539E-970F-4C9D-9E83-219A5E186B57}" type="pres">
      <dgm:prSet presAssocID="{66D616E0-F09D-4439-BEB3-279A2139F2FF}" presName="spacer" presStyleCnt="0"/>
      <dgm:spPr/>
    </dgm:pt>
    <dgm:pt modelId="{766F2D0F-AE03-498C-89DB-34E6FEBF6974}" type="pres">
      <dgm:prSet presAssocID="{56E8AA47-88A7-4308-A46E-52870E6CB184}" presName="parentText" presStyleLbl="node1" presStyleIdx="1" presStyleCnt="5">
        <dgm:presLayoutVars>
          <dgm:chMax val="0"/>
          <dgm:bulletEnabled val="1"/>
        </dgm:presLayoutVars>
      </dgm:prSet>
      <dgm:spPr/>
    </dgm:pt>
    <dgm:pt modelId="{8B8AE7DC-7EBE-4FA5-8F90-9D1BED5CE6FC}" type="pres">
      <dgm:prSet presAssocID="{7F2881D8-8834-439C-A0B5-F318FD0CEA60}" presName="spacer" presStyleCnt="0"/>
      <dgm:spPr/>
    </dgm:pt>
    <dgm:pt modelId="{F71A6BC2-05E7-4090-A2FD-ABE30E8A532B}" type="pres">
      <dgm:prSet presAssocID="{81D38295-99C7-4CC4-B474-CBF1BE054AE7}" presName="parentText" presStyleLbl="node1" presStyleIdx="2" presStyleCnt="5">
        <dgm:presLayoutVars>
          <dgm:chMax val="0"/>
          <dgm:bulletEnabled val="1"/>
        </dgm:presLayoutVars>
      </dgm:prSet>
      <dgm:spPr/>
    </dgm:pt>
    <dgm:pt modelId="{2B3130F9-66E8-4070-B26D-98DA6519546F}" type="pres">
      <dgm:prSet presAssocID="{738B6C3F-C712-4FB4-AF06-5AB5AD8C3300}" presName="spacer" presStyleCnt="0"/>
      <dgm:spPr/>
    </dgm:pt>
    <dgm:pt modelId="{528E1BEA-B5AA-4F49-AE5D-E3235818F4D9}" type="pres">
      <dgm:prSet presAssocID="{F4BA3B0D-FCB9-4D69-B284-7237B3BBFCA7}" presName="parentText" presStyleLbl="node1" presStyleIdx="3" presStyleCnt="5">
        <dgm:presLayoutVars>
          <dgm:chMax val="0"/>
          <dgm:bulletEnabled val="1"/>
        </dgm:presLayoutVars>
      </dgm:prSet>
      <dgm:spPr/>
    </dgm:pt>
    <dgm:pt modelId="{0FBAA904-D440-4497-AED6-8D919CB01AA7}" type="pres">
      <dgm:prSet presAssocID="{AFC49AD2-B24D-4E46-B518-8F3ADA103A77}" presName="spacer" presStyleCnt="0"/>
      <dgm:spPr/>
    </dgm:pt>
    <dgm:pt modelId="{98C02EB3-A5F5-4E36-AFDC-25E2565AB897}" type="pres">
      <dgm:prSet presAssocID="{C56C147E-570B-4057-B059-066EB92E9EC6}" presName="parentText" presStyleLbl="node1" presStyleIdx="4" presStyleCnt="5">
        <dgm:presLayoutVars>
          <dgm:chMax val="0"/>
          <dgm:bulletEnabled val="1"/>
        </dgm:presLayoutVars>
      </dgm:prSet>
      <dgm:spPr/>
    </dgm:pt>
  </dgm:ptLst>
  <dgm:cxnLst>
    <dgm:cxn modelId="{3BF7B30C-2938-408F-8056-789B592EBC59}" type="presOf" srcId="{56E8AA47-88A7-4308-A46E-52870E6CB184}" destId="{766F2D0F-AE03-498C-89DB-34E6FEBF6974}" srcOrd="0" destOrd="0" presId="urn:microsoft.com/office/officeart/2005/8/layout/vList2"/>
    <dgm:cxn modelId="{721A1B0F-6E3D-4952-8BFF-2EB0D2211ED5}" srcId="{1546C84A-88CA-4505-91C1-29833F41BB67}" destId="{F153B679-0ECD-4213-9797-13D42A3DEE62}" srcOrd="0" destOrd="0" parTransId="{A380F122-99B6-4411-BC19-73599F896150}" sibTransId="{66D616E0-F09D-4439-BEB3-279A2139F2FF}"/>
    <dgm:cxn modelId="{6092AF23-43FF-49FA-8B65-5492F94E3FFB}" type="presOf" srcId="{F4BA3B0D-FCB9-4D69-B284-7237B3BBFCA7}" destId="{528E1BEA-B5AA-4F49-AE5D-E3235818F4D9}" srcOrd="0" destOrd="0" presId="urn:microsoft.com/office/officeart/2005/8/layout/vList2"/>
    <dgm:cxn modelId="{F6AF9B40-BC33-4928-9C74-DB9DB0CC73FD}" srcId="{1546C84A-88CA-4505-91C1-29833F41BB67}" destId="{81D38295-99C7-4CC4-B474-CBF1BE054AE7}" srcOrd="2" destOrd="0" parTransId="{2E831FD6-A1AA-4212-80BD-6D9C4CDDD820}" sibTransId="{738B6C3F-C712-4FB4-AF06-5AB5AD8C3300}"/>
    <dgm:cxn modelId="{17B0B35E-28A7-49F2-AE6B-912E0EE688F7}" type="presOf" srcId="{F153B679-0ECD-4213-9797-13D42A3DEE62}" destId="{BAFD3548-26F9-45FA-8C49-FDF372155E84}" srcOrd="0" destOrd="0" presId="urn:microsoft.com/office/officeart/2005/8/layout/vList2"/>
    <dgm:cxn modelId="{50F22767-9FBD-4626-B6B2-F53151A39DB3}" srcId="{1546C84A-88CA-4505-91C1-29833F41BB67}" destId="{C56C147E-570B-4057-B059-066EB92E9EC6}" srcOrd="4" destOrd="0" parTransId="{7EC6ED24-19C3-4258-83FA-067E97F3B992}" sibTransId="{70B0C38C-7E51-40F5-9AB1-9944A425FEFA}"/>
    <dgm:cxn modelId="{89BC0B4C-193A-40E7-ACA8-36AD51F2C3B7}" type="presOf" srcId="{C56C147E-570B-4057-B059-066EB92E9EC6}" destId="{98C02EB3-A5F5-4E36-AFDC-25E2565AB897}" srcOrd="0" destOrd="0" presId="urn:microsoft.com/office/officeart/2005/8/layout/vList2"/>
    <dgm:cxn modelId="{1B08CC9C-1C4F-4F78-A4E9-25FE79355325}" srcId="{1546C84A-88CA-4505-91C1-29833F41BB67}" destId="{F4BA3B0D-FCB9-4D69-B284-7237B3BBFCA7}" srcOrd="3" destOrd="0" parTransId="{E5A883E4-F473-4A97-AD16-B2068A7C89F9}" sibTransId="{AFC49AD2-B24D-4E46-B518-8F3ADA103A77}"/>
    <dgm:cxn modelId="{203F1DD9-0CDC-4974-8AB7-6D9B8D4C3520}" type="presOf" srcId="{81D38295-99C7-4CC4-B474-CBF1BE054AE7}" destId="{F71A6BC2-05E7-4090-A2FD-ABE30E8A532B}" srcOrd="0" destOrd="0" presId="urn:microsoft.com/office/officeart/2005/8/layout/vList2"/>
    <dgm:cxn modelId="{4C59BFD9-ED43-41FF-A685-072883A38F14}" type="presOf" srcId="{1546C84A-88CA-4505-91C1-29833F41BB67}" destId="{D8C8C8FC-50A5-4C85-85C0-84A3534AE522}" srcOrd="0" destOrd="0" presId="urn:microsoft.com/office/officeart/2005/8/layout/vList2"/>
    <dgm:cxn modelId="{6FA70BDC-51BF-4BC8-A2B9-550BA555257F}" srcId="{1546C84A-88CA-4505-91C1-29833F41BB67}" destId="{56E8AA47-88A7-4308-A46E-52870E6CB184}" srcOrd="1" destOrd="0" parTransId="{0A1E0FD6-FFA8-44EF-BAE5-4311A89B0555}" sibTransId="{7F2881D8-8834-439C-A0B5-F318FD0CEA60}"/>
    <dgm:cxn modelId="{E5257850-A909-4767-9B45-537145AC2A84}" type="presParOf" srcId="{D8C8C8FC-50A5-4C85-85C0-84A3534AE522}" destId="{BAFD3548-26F9-45FA-8C49-FDF372155E84}" srcOrd="0" destOrd="0" presId="urn:microsoft.com/office/officeart/2005/8/layout/vList2"/>
    <dgm:cxn modelId="{5774F5EC-B6CD-4840-816C-9E97A1A2B707}" type="presParOf" srcId="{D8C8C8FC-50A5-4C85-85C0-84A3534AE522}" destId="{86E3539E-970F-4C9D-9E83-219A5E186B57}" srcOrd="1" destOrd="0" presId="urn:microsoft.com/office/officeart/2005/8/layout/vList2"/>
    <dgm:cxn modelId="{CFED258E-CA60-4914-A587-8801F764B173}" type="presParOf" srcId="{D8C8C8FC-50A5-4C85-85C0-84A3534AE522}" destId="{766F2D0F-AE03-498C-89DB-34E6FEBF6974}" srcOrd="2" destOrd="0" presId="urn:microsoft.com/office/officeart/2005/8/layout/vList2"/>
    <dgm:cxn modelId="{6013382A-1CA8-4B68-A601-DAC643B4C179}" type="presParOf" srcId="{D8C8C8FC-50A5-4C85-85C0-84A3534AE522}" destId="{8B8AE7DC-7EBE-4FA5-8F90-9D1BED5CE6FC}" srcOrd="3" destOrd="0" presId="urn:microsoft.com/office/officeart/2005/8/layout/vList2"/>
    <dgm:cxn modelId="{167E93F0-514F-4625-840D-3B79ED5EC6B8}" type="presParOf" srcId="{D8C8C8FC-50A5-4C85-85C0-84A3534AE522}" destId="{F71A6BC2-05E7-4090-A2FD-ABE30E8A532B}" srcOrd="4" destOrd="0" presId="urn:microsoft.com/office/officeart/2005/8/layout/vList2"/>
    <dgm:cxn modelId="{438B31AD-CFC6-4384-A423-774BFEF12634}" type="presParOf" srcId="{D8C8C8FC-50A5-4C85-85C0-84A3534AE522}" destId="{2B3130F9-66E8-4070-B26D-98DA6519546F}" srcOrd="5" destOrd="0" presId="urn:microsoft.com/office/officeart/2005/8/layout/vList2"/>
    <dgm:cxn modelId="{652CDFE7-D22E-4F96-BA06-1E2F28FFFFDE}" type="presParOf" srcId="{D8C8C8FC-50A5-4C85-85C0-84A3534AE522}" destId="{528E1BEA-B5AA-4F49-AE5D-E3235818F4D9}" srcOrd="6" destOrd="0" presId="urn:microsoft.com/office/officeart/2005/8/layout/vList2"/>
    <dgm:cxn modelId="{A497A2CD-4218-4058-B467-B8F9640C64F8}" type="presParOf" srcId="{D8C8C8FC-50A5-4C85-85C0-84A3534AE522}" destId="{0FBAA904-D440-4497-AED6-8D919CB01AA7}" srcOrd="7" destOrd="0" presId="urn:microsoft.com/office/officeart/2005/8/layout/vList2"/>
    <dgm:cxn modelId="{5F230A49-A815-4A55-BDEB-74A443879727}" type="presParOf" srcId="{D8C8C8FC-50A5-4C85-85C0-84A3534AE522}" destId="{98C02EB3-A5F5-4E36-AFDC-25E2565AB897}"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E2DD461-8DE2-4B94-AEBB-56E5A83E9E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8B4246F-0DDE-433C-8631-E1C58EAA6E2D}">
      <dgm:prSet/>
      <dgm:spPr/>
      <dgm:t>
        <a:bodyPr/>
        <a:lstStyle/>
        <a:p>
          <a:r>
            <a:rPr lang="en-US"/>
            <a:t>Mental Health Transformation</a:t>
          </a:r>
        </a:p>
      </dgm:t>
    </dgm:pt>
    <dgm:pt modelId="{288CD9FB-B3E2-4D3B-BBB2-57C645ACA78C}" type="parTrans" cxnId="{C43AD687-3A59-49DD-AA7C-435D28993BD5}">
      <dgm:prSet/>
      <dgm:spPr/>
      <dgm:t>
        <a:bodyPr/>
        <a:lstStyle/>
        <a:p>
          <a:endParaRPr lang="en-US"/>
        </a:p>
      </dgm:t>
    </dgm:pt>
    <dgm:pt modelId="{97BB66E3-1779-43E6-9985-C873109E6F86}" type="sibTrans" cxnId="{C43AD687-3A59-49DD-AA7C-435D28993BD5}">
      <dgm:prSet/>
      <dgm:spPr/>
      <dgm:t>
        <a:bodyPr/>
        <a:lstStyle/>
        <a:p>
          <a:endParaRPr lang="en-US"/>
        </a:p>
      </dgm:t>
    </dgm:pt>
    <dgm:pt modelId="{0B24B788-EFCD-472E-9391-1D02E2B18A26}">
      <dgm:prSet/>
      <dgm:spPr/>
      <dgm:t>
        <a:bodyPr/>
        <a:lstStyle/>
        <a:p>
          <a:r>
            <a:rPr lang="en-US" dirty="0"/>
            <a:t>Development of Primary Care and Primary Care Networks (PCNs)</a:t>
          </a:r>
        </a:p>
      </dgm:t>
    </dgm:pt>
    <dgm:pt modelId="{B3EA3AFF-5F56-437E-ABAC-3DB242F4EE84}" type="parTrans" cxnId="{BF4E89FE-AF6E-48C2-A68A-031B88C56CEA}">
      <dgm:prSet/>
      <dgm:spPr/>
      <dgm:t>
        <a:bodyPr/>
        <a:lstStyle/>
        <a:p>
          <a:endParaRPr lang="en-US"/>
        </a:p>
      </dgm:t>
    </dgm:pt>
    <dgm:pt modelId="{116A183B-4807-4C91-80B9-F74FEAD84F0E}" type="sibTrans" cxnId="{BF4E89FE-AF6E-48C2-A68A-031B88C56CEA}">
      <dgm:prSet/>
      <dgm:spPr/>
      <dgm:t>
        <a:bodyPr/>
        <a:lstStyle/>
        <a:p>
          <a:endParaRPr lang="en-US"/>
        </a:p>
      </dgm:t>
    </dgm:pt>
    <dgm:pt modelId="{EDC3DB39-438E-412B-94D2-1F2BB7F2B31B}">
      <dgm:prSet/>
      <dgm:spPr/>
      <dgm:t>
        <a:bodyPr/>
        <a:lstStyle/>
        <a:p>
          <a:r>
            <a:rPr lang="en-US" dirty="0"/>
            <a:t>Safeguarding</a:t>
          </a:r>
        </a:p>
      </dgm:t>
    </dgm:pt>
    <dgm:pt modelId="{5F162F20-A448-40F2-838A-B810581A241E}" type="parTrans" cxnId="{8C739B68-9399-468B-874A-CAC0F44FB3D9}">
      <dgm:prSet/>
      <dgm:spPr/>
      <dgm:t>
        <a:bodyPr/>
        <a:lstStyle/>
        <a:p>
          <a:endParaRPr lang="en-US"/>
        </a:p>
      </dgm:t>
    </dgm:pt>
    <dgm:pt modelId="{7F880FB9-7739-44CD-8104-99BF94252EBD}" type="sibTrans" cxnId="{8C739B68-9399-468B-874A-CAC0F44FB3D9}">
      <dgm:prSet/>
      <dgm:spPr/>
      <dgm:t>
        <a:bodyPr/>
        <a:lstStyle/>
        <a:p>
          <a:endParaRPr lang="en-US"/>
        </a:p>
      </dgm:t>
    </dgm:pt>
    <dgm:pt modelId="{D88C84AC-590D-43FD-BBAA-748EF63D6BFE}">
      <dgm:prSet/>
      <dgm:spPr/>
      <dgm:t>
        <a:bodyPr/>
        <a:lstStyle/>
        <a:p>
          <a:r>
            <a:rPr lang="en-US" dirty="0"/>
            <a:t>Health Checks for people with learning disabilities and severe mental illness</a:t>
          </a:r>
        </a:p>
      </dgm:t>
    </dgm:pt>
    <dgm:pt modelId="{8EA73609-2261-49DA-A3B5-FF588ADA75B9}" type="parTrans" cxnId="{53AA8E98-93A2-4C94-9E94-BC5F0D1A53CB}">
      <dgm:prSet/>
      <dgm:spPr/>
      <dgm:t>
        <a:bodyPr/>
        <a:lstStyle/>
        <a:p>
          <a:endParaRPr lang="en-US"/>
        </a:p>
      </dgm:t>
    </dgm:pt>
    <dgm:pt modelId="{25C6A9D8-2DB9-4D79-B007-A6B7095917C5}" type="sibTrans" cxnId="{53AA8E98-93A2-4C94-9E94-BC5F0D1A53CB}">
      <dgm:prSet/>
      <dgm:spPr/>
      <dgm:t>
        <a:bodyPr/>
        <a:lstStyle/>
        <a:p>
          <a:endParaRPr lang="en-US"/>
        </a:p>
      </dgm:t>
    </dgm:pt>
    <dgm:pt modelId="{79BC8F07-7CCF-4394-AAC2-9262D1A666C6}">
      <dgm:prSet/>
      <dgm:spPr/>
      <dgm:t>
        <a:bodyPr/>
        <a:lstStyle/>
        <a:p>
          <a:r>
            <a:rPr lang="en-US"/>
            <a:t>Partnership with the University of Lincoln</a:t>
          </a:r>
        </a:p>
      </dgm:t>
    </dgm:pt>
    <dgm:pt modelId="{5504835E-6FA2-482F-A8B4-9A23FF2B7CED}" type="parTrans" cxnId="{82BACA9D-679F-4124-B285-CB91E9F4C4B4}">
      <dgm:prSet/>
      <dgm:spPr/>
      <dgm:t>
        <a:bodyPr/>
        <a:lstStyle/>
        <a:p>
          <a:endParaRPr lang="en-US"/>
        </a:p>
      </dgm:t>
    </dgm:pt>
    <dgm:pt modelId="{E3C54170-F299-4241-92A7-E119CD40D35F}" type="sibTrans" cxnId="{82BACA9D-679F-4124-B285-CB91E9F4C4B4}">
      <dgm:prSet/>
      <dgm:spPr/>
      <dgm:t>
        <a:bodyPr/>
        <a:lstStyle/>
        <a:p>
          <a:endParaRPr lang="en-US"/>
        </a:p>
      </dgm:t>
    </dgm:pt>
    <dgm:pt modelId="{861296C2-E691-4A5A-95BD-FC5E20747D96}">
      <dgm:prSet/>
      <dgm:spPr/>
      <dgm:t>
        <a:bodyPr/>
        <a:lstStyle/>
        <a:p>
          <a:r>
            <a:rPr lang="en-US"/>
            <a:t>Partnering with Towns Fund programme</a:t>
          </a:r>
        </a:p>
      </dgm:t>
    </dgm:pt>
    <dgm:pt modelId="{3D631C03-6900-40D1-A58A-0046479887F5}" type="parTrans" cxnId="{AEEF28C9-AFB8-4EE3-8CB4-835FEB53517E}">
      <dgm:prSet/>
      <dgm:spPr/>
      <dgm:t>
        <a:bodyPr/>
        <a:lstStyle/>
        <a:p>
          <a:endParaRPr lang="en-US"/>
        </a:p>
      </dgm:t>
    </dgm:pt>
    <dgm:pt modelId="{A5632700-6E31-4815-B466-94C579A2B48B}" type="sibTrans" cxnId="{AEEF28C9-AFB8-4EE3-8CB4-835FEB53517E}">
      <dgm:prSet/>
      <dgm:spPr/>
      <dgm:t>
        <a:bodyPr/>
        <a:lstStyle/>
        <a:p>
          <a:endParaRPr lang="en-US"/>
        </a:p>
      </dgm:t>
    </dgm:pt>
    <dgm:pt modelId="{79B52F7D-1438-40AB-AA7E-FF4537980EFA}">
      <dgm:prSet/>
      <dgm:spPr/>
      <dgm:t>
        <a:bodyPr/>
        <a:lstStyle/>
        <a:p>
          <a:r>
            <a:rPr lang="en-US"/>
            <a:t>Sustainability/green agenda and estates</a:t>
          </a:r>
        </a:p>
      </dgm:t>
    </dgm:pt>
    <dgm:pt modelId="{EED8A39A-AC00-437F-96F2-225934D944F8}" type="parTrans" cxnId="{886F7B9C-EA8D-4BFA-ACEF-348740EB8774}">
      <dgm:prSet/>
      <dgm:spPr/>
      <dgm:t>
        <a:bodyPr/>
        <a:lstStyle/>
        <a:p>
          <a:endParaRPr lang="en-US"/>
        </a:p>
      </dgm:t>
    </dgm:pt>
    <dgm:pt modelId="{9EE9C26C-FCEE-4D1F-858A-FE57F87A30E3}" type="sibTrans" cxnId="{886F7B9C-EA8D-4BFA-ACEF-348740EB8774}">
      <dgm:prSet/>
      <dgm:spPr/>
      <dgm:t>
        <a:bodyPr/>
        <a:lstStyle/>
        <a:p>
          <a:endParaRPr lang="en-US"/>
        </a:p>
      </dgm:t>
    </dgm:pt>
    <dgm:pt modelId="{BE1C2A3C-BEBF-4CFA-94E1-18DF23102379}">
      <dgm:prSet/>
      <dgm:spPr/>
      <dgm:t>
        <a:bodyPr/>
        <a:lstStyle/>
        <a:p>
          <a:r>
            <a:rPr lang="en-GB" dirty="0"/>
            <a:t>Health Inequalities</a:t>
          </a:r>
        </a:p>
      </dgm:t>
    </dgm:pt>
    <dgm:pt modelId="{3C0F5F28-FC02-42C1-90C2-12EBB8F67501}" type="parTrans" cxnId="{9688DE00-46C9-4AF9-8B25-20B6B9267AA8}">
      <dgm:prSet/>
      <dgm:spPr/>
      <dgm:t>
        <a:bodyPr/>
        <a:lstStyle/>
        <a:p>
          <a:endParaRPr lang="en-GB"/>
        </a:p>
      </dgm:t>
    </dgm:pt>
    <dgm:pt modelId="{DC92EADC-AA43-45B0-97ED-F2633D561311}" type="sibTrans" cxnId="{9688DE00-46C9-4AF9-8B25-20B6B9267AA8}">
      <dgm:prSet/>
      <dgm:spPr/>
      <dgm:t>
        <a:bodyPr/>
        <a:lstStyle/>
        <a:p>
          <a:endParaRPr lang="en-GB"/>
        </a:p>
      </dgm:t>
    </dgm:pt>
    <dgm:pt modelId="{92A1AF78-354F-4547-ABB5-332D5F666D9E}" type="pres">
      <dgm:prSet presAssocID="{EE2DD461-8DE2-4B94-AEBB-56E5A83E9EBD}" presName="linear" presStyleCnt="0">
        <dgm:presLayoutVars>
          <dgm:animLvl val="lvl"/>
          <dgm:resizeHandles val="exact"/>
        </dgm:presLayoutVars>
      </dgm:prSet>
      <dgm:spPr/>
    </dgm:pt>
    <dgm:pt modelId="{406CFC38-57B1-4E7D-BF61-819D2DBECDEA}" type="pres">
      <dgm:prSet presAssocID="{88B4246F-0DDE-433C-8631-E1C58EAA6E2D}" presName="parentText" presStyleLbl="node1" presStyleIdx="0" presStyleCnt="8">
        <dgm:presLayoutVars>
          <dgm:chMax val="0"/>
          <dgm:bulletEnabled val="1"/>
        </dgm:presLayoutVars>
      </dgm:prSet>
      <dgm:spPr/>
    </dgm:pt>
    <dgm:pt modelId="{AB2D755A-47C7-4670-9FBE-0304C3E6C7E2}" type="pres">
      <dgm:prSet presAssocID="{97BB66E3-1779-43E6-9985-C873109E6F86}" presName="spacer" presStyleCnt="0"/>
      <dgm:spPr/>
    </dgm:pt>
    <dgm:pt modelId="{1773904B-D475-4B03-8FF8-75482215FC3A}" type="pres">
      <dgm:prSet presAssocID="{0B24B788-EFCD-472E-9391-1D02E2B18A26}" presName="parentText" presStyleLbl="node1" presStyleIdx="1" presStyleCnt="8">
        <dgm:presLayoutVars>
          <dgm:chMax val="0"/>
          <dgm:bulletEnabled val="1"/>
        </dgm:presLayoutVars>
      </dgm:prSet>
      <dgm:spPr/>
    </dgm:pt>
    <dgm:pt modelId="{DBDAA3A2-B830-4D23-844F-3D2EE0E2A866}" type="pres">
      <dgm:prSet presAssocID="{116A183B-4807-4C91-80B9-F74FEAD84F0E}" presName="spacer" presStyleCnt="0"/>
      <dgm:spPr/>
    </dgm:pt>
    <dgm:pt modelId="{CF8A91A5-5ED1-4408-8999-CE20AC160097}" type="pres">
      <dgm:prSet presAssocID="{BE1C2A3C-BEBF-4CFA-94E1-18DF23102379}" presName="parentText" presStyleLbl="node1" presStyleIdx="2" presStyleCnt="8">
        <dgm:presLayoutVars>
          <dgm:chMax val="0"/>
          <dgm:bulletEnabled val="1"/>
        </dgm:presLayoutVars>
      </dgm:prSet>
      <dgm:spPr/>
    </dgm:pt>
    <dgm:pt modelId="{1FA88EDF-63BC-4B5E-BE89-39F9762AB950}" type="pres">
      <dgm:prSet presAssocID="{DC92EADC-AA43-45B0-97ED-F2633D561311}" presName="spacer" presStyleCnt="0"/>
      <dgm:spPr/>
    </dgm:pt>
    <dgm:pt modelId="{C6D9059C-855E-4210-861D-264E30538147}" type="pres">
      <dgm:prSet presAssocID="{EDC3DB39-438E-412B-94D2-1F2BB7F2B31B}" presName="parentText" presStyleLbl="node1" presStyleIdx="3" presStyleCnt="8">
        <dgm:presLayoutVars>
          <dgm:chMax val="0"/>
          <dgm:bulletEnabled val="1"/>
        </dgm:presLayoutVars>
      </dgm:prSet>
      <dgm:spPr/>
    </dgm:pt>
    <dgm:pt modelId="{F837AB75-F384-4F5A-86BC-61B601F8332A}" type="pres">
      <dgm:prSet presAssocID="{7F880FB9-7739-44CD-8104-99BF94252EBD}" presName="spacer" presStyleCnt="0"/>
      <dgm:spPr/>
    </dgm:pt>
    <dgm:pt modelId="{1D1F2371-F6AF-48A0-8D51-65E7A784EAEB}" type="pres">
      <dgm:prSet presAssocID="{D88C84AC-590D-43FD-BBAA-748EF63D6BFE}" presName="parentText" presStyleLbl="node1" presStyleIdx="4" presStyleCnt="8">
        <dgm:presLayoutVars>
          <dgm:chMax val="0"/>
          <dgm:bulletEnabled val="1"/>
        </dgm:presLayoutVars>
      </dgm:prSet>
      <dgm:spPr/>
    </dgm:pt>
    <dgm:pt modelId="{BD0A5E0C-9766-4B92-B97B-3967635D39F7}" type="pres">
      <dgm:prSet presAssocID="{25C6A9D8-2DB9-4D79-B007-A6B7095917C5}" presName="spacer" presStyleCnt="0"/>
      <dgm:spPr/>
    </dgm:pt>
    <dgm:pt modelId="{B6114AE6-BED7-4853-99A3-FAE53DEFE003}" type="pres">
      <dgm:prSet presAssocID="{79BC8F07-7CCF-4394-AAC2-9262D1A666C6}" presName="parentText" presStyleLbl="node1" presStyleIdx="5" presStyleCnt="8">
        <dgm:presLayoutVars>
          <dgm:chMax val="0"/>
          <dgm:bulletEnabled val="1"/>
        </dgm:presLayoutVars>
      </dgm:prSet>
      <dgm:spPr/>
    </dgm:pt>
    <dgm:pt modelId="{A7D92D50-FC61-4BE0-B411-A87857A03004}" type="pres">
      <dgm:prSet presAssocID="{E3C54170-F299-4241-92A7-E119CD40D35F}" presName="spacer" presStyleCnt="0"/>
      <dgm:spPr/>
    </dgm:pt>
    <dgm:pt modelId="{5BA1927A-85A9-4B5D-A47A-3C77624B8C54}" type="pres">
      <dgm:prSet presAssocID="{861296C2-E691-4A5A-95BD-FC5E20747D96}" presName="parentText" presStyleLbl="node1" presStyleIdx="6" presStyleCnt="8">
        <dgm:presLayoutVars>
          <dgm:chMax val="0"/>
          <dgm:bulletEnabled val="1"/>
        </dgm:presLayoutVars>
      </dgm:prSet>
      <dgm:spPr/>
    </dgm:pt>
    <dgm:pt modelId="{27B82AF5-914A-4CDA-83B4-967613C8FD2F}" type="pres">
      <dgm:prSet presAssocID="{A5632700-6E31-4815-B466-94C579A2B48B}" presName="spacer" presStyleCnt="0"/>
      <dgm:spPr/>
    </dgm:pt>
    <dgm:pt modelId="{46502C7F-1B10-4DBA-BABA-FB841A90B0C5}" type="pres">
      <dgm:prSet presAssocID="{79B52F7D-1438-40AB-AA7E-FF4537980EFA}" presName="parentText" presStyleLbl="node1" presStyleIdx="7" presStyleCnt="8">
        <dgm:presLayoutVars>
          <dgm:chMax val="0"/>
          <dgm:bulletEnabled val="1"/>
        </dgm:presLayoutVars>
      </dgm:prSet>
      <dgm:spPr/>
    </dgm:pt>
  </dgm:ptLst>
  <dgm:cxnLst>
    <dgm:cxn modelId="{9688DE00-46C9-4AF9-8B25-20B6B9267AA8}" srcId="{EE2DD461-8DE2-4B94-AEBB-56E5A83E9EBD}" destId="{BE1C2A3C-BEBF-4CFA-94E1-18DF23102379}" srcOrd="2" destOrd="0" parTransId="{3C0F5F28-FC02-42C1-90C2-12EBB8F67501}" sibTransId="{DC92EADC-AA43-45B0-97ED-F2633D561311}"/>
    <dgm:cxn modelId="{4DA99F5E-DCD5-4F15-8165-D483913E275C}" type="presOf" srcId="{79BC8F07-7CCF-4394-AAC2-9262D1A666C6}" destId="{B6114AE6-BED7-4853-99A3-FAE53DEFE003}" srcOrd="0" destOrd="0" presId="urn:microsoft.com/office/officeart/2005/8/layout/vList2"/>
    <dgm:cxn modelId="{68597143-80E2-46D8-93A2-B38FB4C5F5F8}" type="presOf" srcId="{861296C2-E691-4A5A-95BD-FC5E20747D96}" destId="{5BA1927A-85A9-4B5D-A47A-3C77624B8C54}" srcOrd="0" destOrd="0" presId="urn:microsoft.com/office/officeart/2005/8/layout/vList2"/>
    <dgm:cxn modelId="{2A152A47-015A-4E0D-9964-6B91471EB5FD}" type="presOf" srcId="{EDC3DB39-438E-412B-94D2-1F2BB7F2B31B}" destId="{C6D9059C-855E-4210-861D-264E30538147}" srcOrd="0" destOrd="0" presId="urn:microsoft.com/office/officeart/2005/8/layout/vList2"/>
    <dgm:cxn modelId="{8C739B68-9399-468B-874A-CAC0F44FB3D9}" srcId="{EE2DD461-8DE2-4B94-AEBB-56E5A83E9EBD}" destId="{EDC3DB39-438E-412B-94D2-1F2BB7F2B31B}" srcOrd="3" destOrd="0" parTransId="{5F162F20-A448-40F2-838A-B810581A241E}" sibTransId="{7F880FB9-7739-44CD-8104-99BF94252EBD}"/>
    <dgm:cxn modelId="{52953F49-AA50-436A-95CE-93C0168AFDE1}" type="presOf" srcId="{BE1C2A3C-BEBF-4CFA-94E1-18DF23102379}" destId="{CF8A91A5-5ED1-4408-8999-CE20AC160097}" srcOrd="0" destOrd="0" presId="urn:microsoft.com/office/officeart/2005/8/layout/vList2"/>
    <dgm:cxn modelId="{78B59F86-02C4-472F-95F2-07A5E8C52406}" type="presOf" srcId="{D88C84AC-590D-43FD-BBAA-748EF63D6BFE}" destId="{1D1F2371-F6AF-48A0-8D51-65E7A784EAEB}" srcOrd="0" destOrd="0" presId="urn:microsoft.com/office/officeart/2005/8/layout/vList2"/>
    <dgm:cxn modelId="{C43AD687-3A59-49DD-AA7C-435D28993BD5}" srcId="{EE2DD461-8DE2-4B94-AEBB-56E5A83E9EBD}" destId="{88B4246F-0DDE-433C-8631-E1C58EAA6E2D}" srcOrd="0" destOrd="0" parTransId="{288CD9FB-B3E2-4D3B-BBB2-57C645ACA78C}" sibTransId="{97BB66E3-1779-43E6-9985-C873109E6F86}"/>
    <dgm:cxn modelId="{0EBFA496-4415-49A9-BF1C-5802BC33B7ED}" type="presOf" srcId="{0B24B788-EFCD-472E-9391-1D02E2B18A26}" destId="{1773904B-D475-4B03-8FF8-75482215FC3A}" srcOrd="0" destOrd="0" presId="urn:microsoft.com/office/officeart/2005/8/layout/vList2"/>
    <dgm:cxn modelId="{53AA8E98-93A2-4C94-9E94-BC5F0D1A53CB}" srcId="{EE2DD461-8DE2-4B94-AEBB-56E5A83E9EBD}" destId="{D88C84AC-590D-43FD-BBAA-748EF63D6BFE}" srcOrd="4" destOrd="0" parTransId="{8EA73609-2261-49DA-A3B5-FF588ADA75B9}" sibTransId="{25C6A9D8-2DB9-4D79-B007-A6B7095917C5}"/>
    <dgm:cxn modelId="{886F7B9C-EA8D-4BFA-ACEF-348740EB8774}" srcId="{EE2DD461-8DE2-4B94-AEBB-56E5A83E9EBD}" destId="{79B52F7D-1438-40AB-AA7E-FF4537980EFA}" srcOrd="7" destOrd="0" parTransId="{EED8A39A-AC00-437F-96F2-225934D944F8}" sibTransId="{9EE9C26C-FCEE-4D1F-858A-FE57F87A30E3}"/>
    <dgm:cxn modelId="{82BACA9D-679F-4124-B285-CB91E9F4C4B4}" srcId="{EE2DD461-8DE2-4B94-AEBB-56E5A83E9EBD}" destId="{79BC8F07-7CCF-4394-AAC2-9262D1A666C6}" srcOrd="5" destOrd="0" parTransId="{5504835E-6FA2-482F-A8B4-9A23FF2B7CED}" sibTransId="{E3C54170-F299-4241-92A7-E119CD40D35F}"/>
    <dgm:cxn modelId="{0B193DB8-A200-49DD-8650-EF9EA7229A60}" type="presOf" srcId="{79B52F7D-1438-40AB-AA7E-FF4537980EFA}" destId="{46502C7F-1B10-4DBA-BABA-FB841A90B0C5}" srcOrd="0" destOrd="0" presId="urn:microsoft.com/office/officeart/2005/8/layout/vList2"/>
    <dgm:cxn modelId="{AEEF28C9-AFB8-4EE3-8CB4-835FEB53517E}" srcId="{EE2DD461-8DE2-4B94-AEBB-56E5A83E9EBD}" destId="{861296C2-E691-4A5A-95BD-FC5E20747D96}" srcOrd="6" destOrd="0" parTransId="{3D631C03-6900-40D1-A58A-0046479887F5}" sibTransId="{A5632700-6E31-4815-B466-94C579A2B48B}"/>
    <dgm:cxn modelId="{571526E6-1FB7-4D02-BDB2-DECCBE9B661D}" type="presOf" srcId="{EE2DD461-8DE2-4B94-AEBB-56E5A83E9EBD}" destId="{92A1AF78-354F-4547-ABB5-332D5F666D9E}" srcOrd="0" destOrd="0" presId="urn:microsoft.com/office/officeart/2005/8/layout/vList2"/>
    <dgm:cxn modelId="{526256FB-2776-42D6-A17D-2A09D6476A14}" type="presOf" srcId="{88B4246F-0DDE-433C-8631-E1C58EAA6E2D}" destId="{406CFC38-57B1-4E7D-BF61-819D2DBECDEA}" srcOrd="0" destOrd="0" presId="urn:microsoft.com/office/officeart/2005/8/layout/vList2"/>
    <dgm:cxn modelId="{BF4E89FE-AF6E-48C2-A68A-031B88C56CEA}" srcId="{EE2DD461-8DE2-4B94-AEBB-56E5A83E9EBD}" destId="{0B24B788-EFCD-472E-9391-1D02E2B18A26}" srcOrd="1" destOrd="0" parTransId="{B3EA3AFF-5F56-437E-ABAC-3DB242F4EE84}" sibTransId="{116A183B-4807-4C91-80B9-F74FEAD84F0E}"/>
    <dgm:cxn modelId="{4E6E7E13-B883-4D5E-925E-BAD5FA898741}" type="presParOf" srcId="{92A1AF78-354F-4547-ABB5-332D5F666D9E}" destId="{406CFC38-57B1-4E7D-BF61-819D2DBECDEA}" srcOrd="0" destOrd="0" presId="urn:microsoft.com/office/officeart/2005/8/layout/vList2"/>
    <dgm:cxn modelId="{01F45D6E-80FB-406C-A5B1-BD51BC9F7BD3}" type="presParOf" srcId="{92A1AF78-354F-4547-ABB5-332D5F666D9E}" destId="{AB2D755A-47C7-4670-9FBE-0304C3E6C7E2}" srcOrd="1" destOrd="0" presId="urn:microsoft.com/office/officeart/2005/8/layout/vList2"/>
    <dgm:cxn modelId="{A8D8943B-B358-4E70-874E-1EB0F5CC1F62}" type="presParOf" srcId="{92A1AF78-354F-4547-ABB5-332D5F666D9E}" destId="{1773904B-D475-4B03-8FF8-75482215FC3A}" srcOrd="2" destOrd="0" presId="urn:microsoft.com/office/officeart/2005/8/layout/vList2"/>
    <dgm:cxn modelId="{6CE84067-8442-441E-AFDF-ADF79D3F40ED}" type="presParOf" srcId="{92A1AF78-354F-4547-ABB5-332D5F666D9E}" destId="{DBDAA3A2-B830-4D23-844F-3D2EE0E2A866}" srcOrd="3" destOrd="0" presId="urn:microsoft.com/office/officeart/2005/8/layout/vList2"/>
    <dgm:cxn modelId="{7B410C3D-8F3D-4C5B-8841-4B38CB839826}" type="presParOf" srcId="{92A1AF78-354F-4547-ABB5-332D5F666D9E}" destId="{CF8A91A5-5ED1-4408-8999-CE20AC160097}" srcOrd="4" destOrd="0" presId="urn:microsoft.com/office/officeart/2005/8/layout/vList2"/>
    <dgm:cxn modelId="{027A6B93-A649-46F7-9624-337ABD6BDCB0}" type="presParOf" srcId="{92A1AF78-354F-4547-ABB5-332D5F666D9E}" destId="{1FA88EDF-63BC-4B5E-BE89-39F9762AB950}" srcOrd="5" destOrd="0" presId="urn:microsoft.com/office/officeart/2005/8/layout/vList2"/>
    <dgm:cxn modelId="{D649E736-B0B6-4929-9DB7-C684A9810DB5}" type="presParOf" srcId="{92A1AF78-354F-4547-ABB5-332D5F666D9E}" destId="{C6D9059C-855E-4210-861D-264E30538147}" srcOrd="6" destOrd="0" presId="urn:microsoft.com/office/officeart/2005/8/layout/vList2"/>
    <dgm:cxn modelId="{D02113A9-AD67-4911-A4E3-CFE2EECCBA9E}" type="presParOf" srcId="{92A1AF78-354F-4547-ABB5-332D5F666D9E}" destId="{F837AB75-F384-4F5A-86BC-61B601F8332A}" srcOrd="7" destOrd="0" presId="urn:microsoft.com/office/officeart/2005/8/layout/vList2"/>
    <dgm:cxn modelId="{6AD480DE-9D4F-41FC-89FF-41D4184EC910}" type="presParOf" srcId="{92A1AF78-354F-4547-ABB5-332D5F666D9E}" destId="{1D1F2371-F6AF-48A0-8D51-65E7A784EAEB}" srcOrd="8" destOrd="0" presId="urn:microsoft.com/office/officeart/2005/8/layout/vList2"/>
    <dgm:cxn modelId="{C9A6BF92-82C2-40F8-B5FD-89BA8FA3407F}" type="presParOf" srcId="{92A1AF78-354F-4547-ABB5-332D5F666D9E}" destId="{BD0A5E0C-9766-4B92-B97B-3967635D39F7}" srcOrd="9" destOrd="0" presId="urn:microsoft.com/office/officeart/2005/8/layout/vList2"/>
    <dgm:cxn modelId="{236EC72F-7465-49F2-A97F-D6B875B87966}" type="presParOf" srcId="{92A1AF78-354F-4547-ABB5-332D5F666D9E}" destId="{B6114AE6-BED7-4853-99A3-FAE53DEFE003}" srcOrd="10" destOrd="0" presId="urn:microsoft.com/office/officeart/2005/8/layout/vList2"/>
    <dgm:cxn modelId="{2D223C03-0781-4E94-BC1E-AD2487404622}" type="presParOf" srcId="{92A1AF78-354F-4547-ABB5-332D5F666D9E}" destId="{A7D92D50-FC61-4BE0-B411-A87857A03004}" srcOrd="11" destOrd="0" presId="urn:microsoft.com/office/officeart/2005/8/layout/vList2"/>
    <dgm:cxn modelId="{1FBD12D5-604A-4E1D-83A2-41D6D72DF9DD}" type="presParOf" srcId="{92A1AF78-354F-4547-ABB5-332D5F666D9E}" destId="{5BA1927A-85A9-4B5D-A47A-3C77624B8C54}" srcOrd="12" destOrd="0" presId="urn:microsoft.com/office/officeart/2005/8/layout/vList2"/>
    <dgm:cxn modelId="{B53A3AC3-FB1B-4665-B8D3-F3FB7826F33B}" type="presParOf" srcId="{92A1AF78-354F-4547-ABB5-332D5F666D9E}" destId="{27B82AF5-914A-4CDA-83B4-967613C8FD2F}" srcOrd="13" destOrd="0" presId="urn:microsoft.com/office/officeart/2005/8/layout/vList2"/>
    <dgm:cxn modelId="{B7EDE196-4BE9-468C-9968-BBAE338CA097}" type="presParOf" srcId="{92A1AF78-354F-4547-ABB5-332D5F666D9E}" destId="{46502C7F-1B10-4DBA-BABA-FB841A90B0C5}"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686B42-32D6-4884-8E4C-6ADB87772157}" type="doc">
      <dgm:prSet loTypeId="urn:microsoft.com/office/officeart/2005/8/layout/vList2" loCatId="list" qsTypeId="urn:microsoft.com/office/officeart/2005/8/quickstyle/simple4" qsCatId="simple" csTypeId="urn:microsoft.com/office/officeart/2005/8/colors/accent0_3" csCatId="mainScheme" phldr="1"/>
      <dgm:spPr/>
      <dgm:t>
        <a:bodyPr/>
        <a:lstStyle/>
        <a:p>
          <a:endParaRPr lang="en-US"/>
        </a:p>
      </dgm:t>
    </dgm:pt>
    <dgm:pt modelId="{594E66F0-FE54-42F7-AEBB-765FBDE7682C}">
      <dgm:prSet/>
      <dgm:spPr/>
      <dgm:t>
        <a:bodyPr/>
        <a:lstStyle/>
        <a:p>
          <a:r>
            <a:rPr lang="en-US" dirty="0"/>
            <a:t>Commitment and dedication of staff and partners</a:t>
          </a:r>
        </a:p>
      </dgm:t>
    </dgm:pt>
    <dgm:pt modelId="{0AAC8CD9-1285-4A5B-B373-66FD35AAF8FA}" type="parTrans" cxnId="{3FC0E35E-CFC7-4C12-9054-6B1472795D3C}">
      <dgm:prSet/>
      <dgm:spPr/>
      <dgm:t>
        <a:bodyPr/>
        <a:lstStyle/>
        <a:p>
          <a:endParaRPr lang="en-US"/>
        </a:p>
      </dgm:t>
    </dgm:pt>
    <dgm:pt modelId="{E54AE6A5-DB59-43F3-B058-0D1CAF52ECCA}" type="sibTrans" cxnId="{3FC0E35E-CFC7-4C12-9054-6B1472795D3C}">
      <dgm:prSet/>
      <dgm:spPr/>
      <dgm:t>
        <a:bodyPr/>
        <a:lstStyle/>
        <a:p>
          <a:endParaRPr lang="en-US"/>
        </a:p>
      </dgm:t>
    </dgm:pt>
    <dgm:pt modelId="{3DBA2449-A7DA-4411-AE62-6C31CF18BAEF}">
      <dgm:prSet/>
      <dgm:spPr/>
      <dgm:t>
        <a:bodyPr/>
        <a:lstStyle/>
        <a:p>
          <a:r>
            <a:rPr lang="en-US" dirty="0"/>
            <a:t>Thanks to CCG Board Members – namely Mr Sean Lyons, Mr Jim Connolly, Mr Murray Macdonald, </a:t>
          </a:r>
          <a:r>
            <a:rPr lang="en-US" dirty="0" err="1"/>
            <a:t>Ms</a:t>
          </a:r>
          <a:r>
            <a:rPr lang="en-US" dirty="0"/>
            <a:t> Sue Liburd, </a:t>
          </a:r>
          <a:r>
            <a:rPr lang="en-US" dirty="0" err="1"/>
            <a:t>Mrs</a:t>
          </a:r>
          <a:r>
            <a:rPr lang="en-US" dirty="0"/>
            <a:t> Fenella Chambers, Mr Graham Felston and </a:t>
          </a:r>
          <a:r>
            <a:rPr lang="en-US" dirty="0" err="1"/>
            <a:t>Mrs</a:t>
          </a:r>
          <a:r>
            <a:rPr lang="en-US" dirty="0"/>
            <a:t> Janet Inman</a:t>
          </a:r>
        </a:p>
      </dgm:t>
    </dgm:pt>
    <dgm:pt modelId="{F835F143-5100-4D74-A237-C24E81C5F6A9}" type="parTrans" cxnId="{A91450FF-636E-4B40-BDC5-4D7F90E8F868}">
      <dgm:prSet/>
      <dgm:spPr/>
      <dgm:t>
        <a:bodyPr/>
        <a:lstStyle/>
        <a:p>
          <a:endParaRPr lang="en-US"/>
        </a:p>
      </dgm:t>
    </dgm:pt>
    <dgm:pt modelId="{5B2433E6-A9F6-4E77-84A4-C10805A5033D}" type="sibTrans" cxnId="{A91450FF-636E-4B40-BDC5-4D7F90E8F868}">
      <dgm:prSet/>
      <dgm:spPr/>
      <dgm:t>
        <a:bodyPr/>
        <a:lstStyle/>
        <a:p>
          <a:endParaRPr lang="en-US"/>
        </a:p>
      </dgm:t>
    </dgm:pt>
    <dgm:pt modelId="{1BED8E43-8F8D-4D09-9BC3-81B99DEA0F51}">
      <dgm:prSet/>
      <dgm:spPr/>
      <dgm:t>
        <a:bodyPr/>
        <a:lstStyle/>
        <a:p>
          <a:r>
            <a:rPr lang="en-US" dirty="0"/>
            <a:t>NHS Receiving the George Cross from Her Majesty the Queen</a:t>
          </a:r>
        </a:p>
      </dgm:t>
    </dgm:pt>
    <dgm:pt modelId="{EE9693CA-F8DA-49E1-9E05-5AD67F2BD9A7}" type="parTrans" cxnId="{49D67AA4-9C65-4997-BF7D-F2915CB8F6B4}">
      <dgm:prSet/>
      <dgm:spPr/>
      <dgm:t>
        <a:bodyPr/>
        <a:lstStyle/>
        <a:p>
          <a:endParaRPr lang="en-US"/>
        </a:p>
      </dgm:t>
    </dgm:pt>
    <dgm:pt modelId="{1685EB8A-064F-43DE-8ED8-C5F9E284C5F6}" type="sibTrans" cxnId="{49D67AA4-9C65-4997-BF7D-F2915CB8F6B4}">
      <dgm:prSet/>
      <dgm:spPr/>
      <dgm:t>
        <a:bodyPr/>
        <a:lstStyle/>
        <a:p>
          <a:endParaRPr lang="en-US"/>
        </a:p>
      </dgm:t>
    </dgm:pt>
    <dgm:pt modelId="{0C900C43-0525-4EC6-AEA8-F8862CDD4AF7}" type="pres">
      <dgm:prSet presAssocID="{45686B42-32D6-4884-8E4C-6ADB87772157}" presName="linear" presStyleCnt="0">
        <dgm:presLayoutVars>
          <dgm:animLvl val="lvl"/>
          <dgm:resizeHandles val="exact"/>
        </dgm:presLayoutVars>
      </dgm:prSet>
      <dgm:spPr/>
    </dgm:pt>
    <dgm:pt modelId="{30C01B80-2DF8-4DD3-89F6-309135B9C701}" type="pres">
      <dgm:prSet presAssocID="{594E66F0-FE54-42F7-AEBB-765FBDE7682C}" presName="parentText" presStyleLbl="node1" presStyleIdx="0" presStyleCnt="3">
        <dgm:presLayoutVars>
          <dgm:chMax val="0"/>
          <dgm:bulletEnabled val="1"/>
        </dgm:presLayoutVars>
      </dgm:prSet>
      <dgm:spPr/>
    </dgm:pt>
    <dgm:pt modelId="{0D29A96A-CCF9-41DB-9FEA-F3AD2C11BC67}" type="pres">
      <dgm:prSet presAssocID="{E54AE6A5-DB59-43F3-B058-0D1CAF52ECCA}" presName="spacer" presStyleCnt="0"/>
      <dgm:spPr/>
    </dgm:pt>
    <dgm:pt modelId="{4C0D77AF-7F27-4561-99D9-4EEAE3BE5F9F}" type="pres">
      <dgm:prSet presAssocID="{3DBA2449-A7DA-4411-AE62-6C31CF18BAEF}" presName="parentText" presStyleLbl="node1" presStyleIdx="1" presStyleCnt="3">
        <dgm:presLayoutVars>
          <dgm:chMax val="0"/>
          <dgm:bulletEnabled val="1"/>
        </dgm:presLayoutVars>
      </dgm:prSet>
      <dgm:spPr/>
    </dgm:pt>
    <dgm:pt modelId="{D1EC23AD-F024-4C49-975C-6C546EE211E6}" type="pres">
      <dgm:prSet presAssocID="{5B2433E6-A9F6-4E77-84A4-C10805A5033D}" presName="spacer" presStyleCnt="0"/>
      <dgm:spPr/>
    </dgm:pt>
    <dgm:pt modelId="{69F54C4D-32CD-4876-9CF3-873ABF53BE4B}" type="pres">
      <dgm:prSet presAssocID="{1BED8E43-8F8D-4D09-9BC3-81B99DEA0F51}" presName="parentText" presStyleLbl="node1" presStyleIdx="2" presStyleCnt="3">
        <dgm:presLayoutVars>
          <dgm:chMax val="0"/>
          <dgm:bulletEnabled val="1"/>
        </dgm:presLayoutVars>
      </dgm:prSet>
      <dgm:spPr/>
    </dgm:pt>
  </dgm:ptLst>
  <dgm:cxnLst>
    <dgm:cxn modelId="{3FC0E35E-CFC7-4C12-9054-6B1472795D3C}" srcId="{45686B42-32D6-4884-8E4C-6ADB87772157}" destId="{594E66F0-FE54-42F7-AEBB-765FBDE7682C}" srcOrd="0" destOrd="0" parTransId="{0AAC8CD9-1285-4A5B-B373-66FD35AAF8FA}" sibTransId="{E54AE6A5-DB59-43F3-B058-0D1CAF52ECCA}"/>
    <dgm:cxn modelId="{BEC81D58-B010-4289-8F06-050FA6055B4C}" type="presOf" srcId="{45686B42-32D6-4884-8E4C-6ADB87772157}" destId="{0C900C43-0525-4EC6-AEA8-F8862CDD4AF7}" srcOrd="0" destOrd="0" presId="urn:microsoft.com/office/officeart/2005/8/layout/vList2"/>
    <dgm:cxn modelId="{49D67AA4-9C65-4997-BF7D-F2915CB8F6B4}" srcId="{45686B42-32D6-4884-8E4C-6ADB87772157}" destId="{1BED8E43-8F8D-4D09-9BC3-81B99DEA0F51}" srcOrd="2" destOrd="0" parTransId="{EE9693CA-F8DA-49E1-9E05-5AD67F2BD9A7}" sibTransId="{1685EB8A-064F-43DE-8ED8-C5F9E284C5F6}"/>
    <dgm:cxn modelId="{283DF3C0-6D80-4B71-936A-A0322A55C487}" type="presOf" srcId="{594E66F0-FE54-42F7-AEBB-765FBDE7682C}" destId="{30C01B80-2DF8-4DD3-89F6-309135B9C701}" srcOrd="0" destOrd="0" presId="urn:microsoft.com/office/officeart/2005/8/layout/vList2"/>
    <dgm:cxn modelId="{2784B4F1-1B66-4D15-8AE8-EB86470D708B}" type="presOf" srcId="{1BED8E43-8F8D-4D09-9BC3-81B99DEA0F51}" destId="{69F54C4D-32CD-4876-9CF3-873ABF53BE4B}" srcOrd="0" destOrd="0" presId="urn:microsoft.com/office/officeart/2005/8/layout/vList2"/>
    <dgm:cxn modelId="{210092F3-73B1-4227-89AE-A0678190AED6}" type="presOf" srcId="{3DBA2449-A7DA-4411-AE62-6C31CF18BAEF}" destId="{4C0D77AF-7F27-4561-99D9-4EEAE3BE5F9F}" srcOrd="0" destOrd="0" presId="urn:microsoft.com/office/officeart/2005/8/layout/vList2"/>
    <dgm:cxn modelId="{A91450FF-636E-4B40-BDC5-4D7F90E8F868}" srcId="{45686B42-32D6-4884-8E4C-6ADB87772157}" destId="{3DBA2449-A7DA-4411-AE62-6C31CF18BAEF}" srcOrd="1" destOrd="0" parTransId="{F835F143-5100-4D74-A237-C24E81C5F6A9}" sibTransId="{5B2433E6-A9F6-4E77-84A4-C10805A5033D}"/>
    <dgm:cxn modelId="{4925AECE-9D71-4FDD-BF37-D510F672BACB}" type="presParOf" srcId="{0C900C43-0525-4EC6-AEA8-F8862CDD4AF7}" destId="{30C01B80-2DF8-4DD3-89F6-309135B9C701}" srcOrd="0" destOrd="0" presId="urn:microsoft.com/office/officeart/2005/8/layout/vList2"/>
    <dgm:cxn modelId="{CE325EB6-8444-419B-8A67-469D6ACEBFF4}" type="presParOf" srcId="{0C900C43-0525-4EC6-AEA8-F8862CDD4AF7}" destId="{0D29A96A-CCF9-41DB-9FEA-F3AD2C11BC67}" srcOrd="1" destOrd="0" presId="urn:microsoft.com/office/officeart/2005/8/layout/vList2"/>
    <dgm:cxn modelId="{EE1C76AD-A3FC-45BD-8BDB-CC68C700D2F1}" type="presParOf" srcId="{0C900C43-0525-4EC6-AEA8-F8862CDD4AF7}" destId="{4C0D77AF-7F27-4561-99D9-4EEAE3BE5F9F}" srcOrd="2" destOrd="0" presId="urn:microsoft.com/office/officeart/2005/8/layout/vList2"/>
    <dgm:cxn modelId="{1256802C-B838-4F8A-9533-D357D77B7DE6}" type="presParOf" srcId="{0C900C43-0525-4EC6-AEA8-F8862CDD4AF7}" destId="{D1EC23AD-F024-4C49-975C-6C546EE211E6}" srcOrd="3" destOrd="0" presId="urn:microsoft.com/office/officeart/2005/8/layout/vList2"/>
    <dgm:cxn modelId="{275524D1-AA80-439E-8933-2F160A210E84}" type="presParOf" srcId="{0C900C43-0525-4EC6-AEA8-F8862CDD4AF7}" destId="{69F54C4D-32CD-4876-9CF3-873ABF53BE4B}"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55DDD36-8A91-4E5C-9EB2-458597FE0B16}"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F26BBC0F-C0C5-432E-9A34-26960227C4CC}">
      <dgm:prSet/>
      <dgm:spPr>
        <a:solidFill>
          <a:schemeClr val="tx2"/>
        </a:solidFill>
      </dgm:spPr>
      <dgm:t>
        <a:bodyPr/>
        <a:lstStyle/>
        <a:p>
          <a:r>
            <a:rPr lang="en-US" dirty="0"/>
            <a:t>Lincolnshire Integrated Care Partnership (ICP)</a:t>
          </a:r>
        </a:p>
      </dgm:t>
    </dgm:pt>
    <dgm:pt modelId="{1A32F92C-127F-4969-9407-8695E5FAFBE5}" type="parTrans" cxnId="{6C4E756E-B4A0-4919-9A36-11F0617E1043}">
      <dgm:prSet/>
      <dgm:spPr/>
      <dgm:t>
        <a:bodyPr/>
        <a:lstStyle/>
        <a:p>
          <a:endParaRPr lang="en-US"/>
        </a:p>
      </dgm:t>
    </dgm:pt>
    <dgm:pt modelId="{71A2C71D-B7A0-4B24-A824-F44DD84FB13A}" type="sibTrans" cxnId="{6C4E756E-B4A0-4919-9A36-11F0617E1043}">
      <dgm:prSet/>
      <dgm:spPr/>
      <dgm:t>
        <a:bodyPr/>
        <a:lstStyle/>
        <a:p>
          <a:endParaRPr lang="en-US"/>
        </a:p>
      </dgm:t>
    </dgm:pt>
    <dgm:pt modelId="{ADCE9E5C-50E6-4034-8D42-6678A3BB0E08}">
      <dgm:prSet/>
      <dgm:spPr>
        <a:solidFill>
          <a:schemeClr val="tx2"/>
        </a:solidFill>
      </dgm:spPr>
      <dgm:t>
        <a:bodyPr/>
        <a:lstStyle/>
        <a:p>
          <a:r>
            <a:rPr lang="en-US" dirty="0"/>
            <a:t>NHS Lincolnshire Integrated Care Board (ICB)</a:t>
          </a:r>
        </a:p>
      </dgm:t>
    </dgm:pt>
    <dgm:pt modelId="{34A3A8F2-C075-45A3-A2B7-54EC700B73B2}" type="parTrans" cxnId="{84B87549-BBF9-4D46-ADB7-E9DC2B1B36F8}">
      <dgm:prSet/>
      <dgm:spPr/>
      <dgm:t>
        <a:bodyPr/>
        <a:lstStyle/>
        <a:p>
          <a:endParaRPr lang="en-US"/>
        </a:p>
      </dgm:t>
    </dgm:pt>
    <dgm:pt modelId="{B6386E3A-E0BF-4B22-845A-5D4A9484FD79}" type="sibTrans" cxnId="{84B87549-BBF9-4D46-ADB7-E9DC2B1B36F8}">
      <dgm:prSet/>
      <dgm:spPr/>
      <dgm:t>
        <a:bodyPr/>
        <a:lstStyle/>
        <a:p>
          <a:endParaRPr lang="en-US"/>
        </a:p>
      </dgm:t>
    </dgm:pt>
    <dgm:pt modelId="{709BB701-3020-4703-B88B-01A3698C453D}">
      <dgm:prSet/>
      <dgm:spPr>
        <a:solidFill>
          <a:schemeClr val="tx2"/>
        </a:solidFill>
      </dgm:spPr>
      <dgm:t>
        <a:bodyPr/>
        <a:lstStyle/>
        <a:p>
          <a:r>
            <a:rPr lang="en-US" dirty="0"/>
            <a:t>Lincolnshire Health and Care Collaborative (LHCC)</a:t>
          </a:r>
        </a:p>
      </dgm:t>
    </dgm:pt>
    <dgm:pt modelId="{E4CF388E-234F-49CC-A208-0EF8F9F73682}" type="parTrans" cxnId="{1C4BCC4B-B97B-458A-96E9-10ABD59F15C4}">
      <dgm:prSet/>
      <dgm:spPr/>
      <dgm:t>
        <a:bodyPr/>
        <a:lstStyle/>
        <a:p>
          <a:endParaRPr lang="en-US"/>
        </a:p>
      </dgm:t>
    </dgm:pt>
    <dgm:pt modelId="{551E3503-585E-4AE2-8A1B-A8F2F9825052}" type="sibTrans" cxnId="{1C4BCC4B-B97B-458A-96E9-10ABD59F15C4}">
      <dgm:prSet/>
      <dgm:spPr/>
      <dgm:t>
        <a:bodyPr/>
        <a:lstStyle/>
        <a:p>
          <a:endParaRPr lang="en-US"/>
        </a:p>
      </dgm:t>
    </dgm:pt>
    <dgm:pt modelId="{9AFDA1C3-8390-4D9C-A570-9E2D16920053}">
      <dgm:prSet/>
      <dgm:spPr>
        <a:solidFill>
          <a:schemeClr val="tx2"/>
        </a:solidFill>
      </dgm:spPr>
      <dgm:t>
        <a:bodyPr/>
        <a:lstStyle/>
        <a:p>
          <a:r>
            <a:rPr lang="en-US" dirty="0"/>
            <a:t>Statutory and Non-Statutory Partners</a:t>
          </a:r>
        </a:p>
      </dgm:t>
    </dgm:pt>
    <dgm:pt modelId="{9AF66C3D-722A-49C1-BC2C-7A03F61DB6D9}" type="parTrans" cxnId="{A0154D61-BFF4-4E47-A077-6330D7934021}">
      <dgm:prSet/>
      <dgm:spPr/>
      <dgm:t>
        <a:bodyPr/>
        <a:lstStyle/>
        <a:p>
          <a:endParaRPr lang="en-US"/>
        </a:p>
      </dgm:t>
    </dgm:pt>
    <dgm:pt modelId="{E9BC15A1-837D-4F9F-9AD7-FE6E7FFE24FD}" type="sibTrans" cxnId="{A0154D61-BFF4-4E47-A077-6330D7934021}">
      <dgm:prSet/>
      <dgm:spPr/>
      <dgm:t>
        <a:bodyPr/>
        <a:lstStyle/>
        <a:p>
          <a:endParaRPr lang="en-US"/>
        </a:p>
      </dgm:t>
    </dgm:pt>
    <dgm:pt modelId="{FB48EAD1-ADBB-4C14-8D46-BFED95FE3AA7}">
      <dgm:prSet/>
      <dgm:spPr>
        <a:solidFill>
          <a:srgbClr val="00B050"/>
        </a:solidFill>
      </dgm:spPr>
      <dgm:t>
        <a:bodyPr/>
        <a:lstStyle/>
        <a:p>
          <a:r>
            <a:rPr lang="en-US" dirty="0"/>
            <a:t>Improve outcomes in population health and healthcare</a:t>
          </a:r>
        </a:p>
      </dgm:t>
    </dgm:pt>
    <dgm:pt modelId="{F367A2DB-3F0F-4B5A-919C-5347238F7415}" type="parTrans" cxnId="{1FBCD063-3918-4976-9B16-622543D9BFD3}">
      <dgm:prSet/>
      <dgm:spPr/>
      <dgm:t>
        <a:bodyPr/>
        <a:lstStyle/>
        <a:p>
          <a:endParaRPr lang="en-US"/>
        </a:p>
      </dgm:t>
    </dgm:pt>
    <dgm:pt modelId="{3E88514B-50E5-4A73-890E-EC852B9C1220}" type="sibTrans" cxnId="{1FBCD063-3918-4976-9B16-622543D9BFD3}">
      <dgm:prSet/>
      <dgm:spPr/>
      <dgm:t>
        <a:bodyPr/>
        <a:lstStyle/>
        <a:p>
          <a:endParaRPr lang="en-US"/>
        </a:p>
      </dgm:t>
    </dgm:pt>
    <dgm:pt modelId="{FD02911D-051B-492B-933C-A5484206BD95}">
      <dgm:prSet/>
      <dgm:spPr>
        <a:solidFill>
          <a:srgbClr val="00B050"/>
        </a:solidFill>
      </dgm:spPr>
      <dgm:t>
        <a:bodyPr/>
        <a:lstStyle/>
        <a:p>
          <a:r>
            <a:rPr lang="en-US" dirty="0"/>
            <a:t>Tackle inequalities in outcomes, experience and access	</a:t>
          </a:r>
        </a:p>
      </dgm:t>
    </dgm:pt>
    <dgm:pt modelId="{8499F51B-C5CD-4320-963C-F8D4F4F6ED5D}" type="parTrans" cxnId="{046C3118-C4A7-44ED-819B-BF48ACC64ED3}">
      <dgm:prSet/>
      <dgm:spPr/>
      <dgm:t>
        <a:bodyPr/>
        <a:lstStyle/>
        <a:p>
          <a:endParaRPr lang="en-US"/>
        </a:p>
      </dgm:t>
    </dgm:pt>
    <dgm:pt modelId="{C41C42BC-7308-44E3-BA5C-B8AFAC210F4B}" type="sibTrans" cxnId="{046C3118-C4A7-44ED-819B-BF48ACC64ED3}">
      <dgm:prSet/>
      <dgm:spPr/>
      <dgm:t>
        <a:bodyPr/>
        <a:lstStyle/>
        <a:p>
          <a:endParaRPr lang="en-US"/>
        </a:p>
      </dgm:t>
    </dgm:pt>
    <dgm:pt modelId="{DB6382A8-15DB-4E28-BDA8-271A92CA1D03}">
      <dgm:prSet/>
      <dgm:spPr>
        <a:solidFill>
          <a:srgbClr val="00B050"/>
        </a:solidFill>
      </dgm:spPr>
      <dgm:t>
        <a:bodyPr/>
        <a:lstStyle/>
        <a:p>
          <a:r>
            <a:rPr lang="en-US" dirty="0"/>
            <a:t>Enhance productivity and value for money</a:t>
          </a:r>
        </a:p>
      </dgm:t>
    </dgm:pt>
    <dgm:pt modelId="{BA75A908-0DA5-4B3C-A700-C5F5FFFE82CC}" type="parTrans" cxnId="{167544B9-89B5-4F0F-86BB-A9F4AC5EE563}">
      <dgm:prSet/>
      <dgm:spPr/>
      <dgm:t>
        <a:bodyPr/>
        <a:lstStyle/>
        <a:p>
          <a:endParaRPr lang="en-US"/>
        </a:p>
      </dgm:t>
    </dgm:pt>
    <dgm:pt modelId="{73E8811F-BFCB-4548-8391-58715223CA64}" type="sibTrans" cxnId="{167544B9-89B5-4F0F-86BB-A9F4AC5EE563}">
      <dgm:prSet/>
      <dgm:spPr/>
      <dgm:t>
        <a:bodyPr/>
        <a:lstStyle/>
        <a:p>
          <a:endParaRPr lang="en-US"/>
        </a:p>
      </dgm:t>
    </dgm:pt>
    <dgm:pt modelId="{63690A95-CBCA-4881-BCF3-294D35438A33}">
      <dgm:prSet/>
      <dgm:spPr>
        <a:solidFill>
          <a:srgbClr val="00B050"/>
        </a:solidFill>
      </dgm:spPr>
      <dgm:t>
        <a:bodyPr/>
        <a:lstStyle/>
        <a:p>
          <a:r>
            <a:rPr lang="en-US" dirty="0"/>
            <a:t>Help the NHS support broader social and economic development</a:t>
          </a:r>
        </a:p>
      </dgm:t>
    </dgm:pt>
    <dgm:pt modelId="{06D41560-2295-4654-8F76-E85DE29BEA07}" type="parTrans" cxnId="{F014EB67-7D5F-4AA8-BC67-2CD0CC8AECB7}">
      <dgm:prSet/>
      <dgm:spPr/>
      <dgm:t>
        <a:bodyPr/>
        <a:lstStyle/>
        <a:p>
          <a:endParaRPr lang="en-US"/>
        </a:p>
      </dgm:t>
    </dgm:pt>
    <dgm:pt modelId="{CDBD134D-4FC1-4441-9485-C331EBD38F9E}" type="sibTrans" cxnId="{F014EB67-7D5F-4AA8-BC67-2CD0CC8AECB7}">
      <dgm:prSet/>
      <dgm:spPr/>
      <dgm:t>
        <a:bodyPr/>
        <a:lstStyle/>
        <a:p>
          <a:endParaRPr lang="en-US"/>
        </a:p>
      </dgm:t>
    </dgm:pt>
    <dgm:pt modelId="{FA7B30EE-F33D-4D70-A3FB-91258D078306}" type="pres">
      <dgm:prSet presAssocID="{555DDD36-8A91-4E5C-9EB2-458597FE0B16}" presName="diagram" presStyleCnt="0">
        <dgm:presLayoutVars>
          <dgm:dir/>
          <dgm:resizeHandles val="exact"/>
        </dgm:presLayoutVars>
      </dgm:prSet>
      <dgm:spPr/>
    </dgm:pt>
    <dgm:pt modelId="{6FA94BD7-1A58-4059-A145-0D1DF830CC1E}" type="pres">
      <dgm:prSet presAssocID="{F26BBC0F-C0C5-432E-9A34-26960227C4CC}" presName="node" presStyleLbl="node1" presStyleIdx="0" presStyleCnt="8" custLinFactNeighborX="-126" custLinFactNeighborY="-19632">
        <dgm:presLayoutVars>
          <dgm:bulletEnabled val="1"/>
        </dgm:presLayoutVars>
      </dgm:prSet>
      <dgm:spPr/>
    </dgm:pt>
    <dgm:pt modelId="{FF40E575-BCC5-4C11-BC0C-2B7C0871A3C0}" type="pres">
      <dgm:prSet presAssocID="{71A2C71D-B7A0-4B24-A824-F44DD84FB13A}" presName="sibTrans" presStyleCnt="0"/>
      <dgm:spPr/>
    </dgm:pt>
    <dgm:pt modelId="{14E241F8-CEF0-4C93-AF88-2F0D0F2410D8}" type="pres">
      <dgm:prSet presAssocID="{ADCE9E5C-50E6-4034-8D42-6678A3BB0E08}" presName="node" presStyleLbl="node1" presStyleIdx="1" presStyleCnt="8" custLinFactNeighborX="-320" custLinFactNeighborY="-19632">
        <dgm:presLayoutVars>
          <dgm:bulletEnabled val="1"/>
        </dgm:presLayoutVars>
      </dgm:prSet>
      <dgm:spPr/>
    </dgm:pt>
    <dgm:pt modelId="{AFB3EBD9-5CD4-47D4-85EA-71A0E99113BB}" type="pres">
      <dgm:prSet presAssocID="{B6386E3A-E0BF-4B22-845A-5D4A9484FD79}" presName="sibTrans" presStyleCnt="0"/>
      <dgm:spPr/>
    </dgm:pt>
    <dgm:pt modelId="{63A8E14B-B15C-4B4E-B52E-8AE11A2CE041}" type="pres">
      <dgm:prSet presAssocID="{709BB701-3020-4703-B88B-01A3698C453D}" presName="node" presStyleLbl="node1" presStyleIdx="2" presStyleCnt="8" custLinFactNeighborX="1336" custLinFactNeighborY="-19632">
        <dgm:presLayoutVars>
          <dgm:bulletEnabled val="1"/>
        </dgm:presLayoutVars>
      </dgm:prSet>
      <dgm:spPr/>
    </dgm:pt>
    <dgm:pt modelId="{6909A92D-F59D-4E11-9B35-043D3D171454}" type="pres">
      <dgm:prSet presAssocID="{551E3503-585E-4AE2-8A1B-A8F2F9825052}" presName="sibTrans" presStyleCnt="0"/>
      <dgm:spPr/>
    </dgm:pt>
    <dgm:pt modelId="{595FB8A9-97B5-4D29-A54D-A47B425C372D}" type="pres">
      <dgm:prSet presAssocID="{9AFDA1C3-8390-4D9C-A570-9E2D16920053}" presName="node" presStyleLbl="node1" presStyleIdx="3" presStyleCnt="8" custLinFactNeighborX="126" custLinFactNeighborY="-19632">
        <dgm:presLayoutVars>
          <dgm:bulletEnabled val="1"/>
        </dgm:presLayoutVars>
      </dgm:prSet>
      <dgm:spPr/>
    </dgm:pt>
    <dgm:pt modelId="{F9911585-931E-4594-9BB2-461F67729B16}" type="pres">
      <dgm:prSet presAssocID="{E9BC15A1-837D-4F9F-9AD7-FE6E7FFE24FD}" presName="sibTrans" presStyleCnt="0"/>
      <dgm:spPr/>
    </dgm:pt>
    <dgm:pt modelId="{35E665A7-7E97-48FA-9337-92B121FCAD59}" type="pres">
      <dgm:prSet presAssocID="{FB48EAD1-ADBB-4C14-8D46-BFED95FE3AA7}" presName="node" presStyleLbl="node1" presStyleIdx="4" presStyleCnt="8">
        <dgm:presLayoutVars>
          <dgm:bulletEnabled val="1"/>
        </dgm:presLayoutVars>
      </dgm:prSet>
      <dgm:spPr/>
    </dgm:pt>
    <dgm:pt modelId="{4BB69892-80A4-44D0-8588-7AE5E7284778}" type="pres">
      <dgm:prSet presAssocID="{3E88514B-50E5-4A73-890E-EC852B9C1220}" presName="sibTrans" presStyleCnt="0"/>
      <dgm:spPr/>
    </dgm:pt>
    <dgm:pt modelId="{090E32BA-6E6D-47E7-A5B3-3B9FA02A6027}" type="pres">
      <dgm:prSet presAssocID="{FD02911D-051B-492B-933C-A5484206BD95}" presName="node" presStyleLbl="node1" presStyleIdx="5" presStyleCnt="8">
        <dgm:presLayoutVars>
          <dgm:bulletEnabled val="1"/>
        </dgm:presLayoutVars>
      </dgm:prSet>
      <dgm:spPr/>
    </dgm:pt>
    <dgm:pt modelId="{458BAF4B-C7EB-4CD6-AF8A-AD435FC2880A}" type="pres">
      <dgm:prSet presAssocID="{C41C42BC-7308-44E3-BA5C-B8AFAC210F4B}" presName="sibTrans" presStyleCnt="0"/>
      <dgm:spPr/>
    </dgm:pt>
    <dgm:pt modelId="{9E80316D-AC13-42EE-8A22-0A33F5EE324A}" type="pres">
      <dgm:prSet presAssocID="{DB6382A8-15DB-4E28-BDA8-271A92CA1D03}" presName="node" presStyleLbl="node1" presStyleIdx="6" presStyleCnt="8">
        <dgm:presLayoutVars>
          <dgm:bulletEnabled val="1"/>
        </dgm:presLayoutVars>
      </dgm:prSet>
      <dgm:spPr/>
    </dgm:pt>
    <dgm:pt modelId="{EA4BC199-1E0F-491F-83B6-3AF3D5583970}" type="pres">
      <dgm:prSet presAssocID="{73E8811F-BFCB-4548-8391-58715223CA64}" presName="sibTrans" presStyleCnt="0"/>
      <dgm:spPr/>
    </dgm:pt>
    <dgm:pt modelId="{D82420F1-9B2D-45E4-B44E-735AB9E90577}" type="pres">
      <dgm:prSet presAssocID="{63690A95-CBCA-4881-BCF3-294D35438A33}" presName="node" presStyleLbl="node1" presStyleIdx="7" presStyleCnt="8">
        <dgm:presLayoutVars>
          <dgm:bulletEnabled val="1"/>
        </dgm:presLayoutVars>
      </dgm:prSet>
      <dgm:spPr/>
    </dgm:pt>
  </dgm:ptLst>
  <dgm:cxnLst>
    <dgm:cxn modelId="{046C3118-C4A7-44ED-819B-BF48ACC64ED3}" srcId="{555DDD36-8A91-4E5C-9EB2-458597FE0B16}" destId="{FD02911D-051B-492B-933C-A5484206BD95}" srcOrd="5" destOrd="0" parTransId="{8499F51B-C5CD-4320-963C-F8D4F4F6ED5D}" sibTransId="{C41C42BC-7308-44E3-BA5C-B8AFAC210F4B}"/>
    <dgm:cxn modelId="{BB207E3B-B2C9-46CE-AA98-BE29BB299EEB}" type="presOf" srcId="{63690A95-CBCA-4881-BCF3-294D35438A33}" destId="{D82420F1-9B2D-45E4-B44E-735AB9E90577}" srcOrd="0" destOrd="0" presId="urn:microsoft.com/office/officeart/2005/8/layout/default"/>
    <dgm:cxn modelId="{BC82D13F-90A1-4DC4-984B-E5014031021D}" type="presOf" srcId="{FD02911D-051B-492B-933C-A5484206BD95}" destId="{090E32BA-6E6D-47E7-A5B3-3B9FA02A6027}" srcOrd="0" destOrd="0" presId="urn:microsoft.com/office/officeart/2005/8/layout/default"/>
    <dgm:cxn modelId="{A0154D61-BFF4-4E47-A077-6330D7934021}" srcId="{555DDD36-8A91-4E5C-9EB2-458597FE0B16}" destId="{9AFDA1C3-8390-4D9C-A570-9E2D16920053}" srcOrd="3" destOrd="0" parTransId="{9AF66C3D-722A-49C1-BC2C-7A03F61DB6D9}" sibTransId="{E9BC15A1-837D-4F9F-9AD7-FE6E7FFE24FD}"/>
    <dgm:cxn modelId="{1FBCD063-3918-4976-9B16-622543D9BFD3}" srcId="{555DDD36-8A91-4E5C-9EB2-458597FE0B16}" destId="{FB48EAD1-ADBB-4C14-8D46-BFED95FE3AA7}" srcOrd="4" destOrd="0" parTransId="{F367A2DB-3F0F-4B5A-919C-5347238F7415}" sibTransId="{3E88514B-50E5-4A73-890E-EC852B9C1220}"/>
    <dgm:cxn modelId="{F014EB67-7D5F-4AA8-BC67-2CD0CC8AECB7}" srcId="{555DDD36-8A91-4E5C-9EB2-458597FE0B16}" destId="{63690A95-CBCA-4881-BCF3-294D35438A33}" srcOrd="7" destOrd="0" parTransId="{06D41560-2295-4654-8F76-E85DE29BEA07}" sibTransId="{CDBD134D-4FC1-4441-9485-C331EBD38F9E}"/>
    <dgm:cxn modelId="{84B87549-BBF9-4D46-ADB7-E9DC2B1B36F8}" srcId="{555DDD36-8A91-4E5C-9EB2-458597FE0B16}" destId="{ADCE9E5C-50E6-4034-8D42-6678A3BB0E08}" srcOrd="1" destOrd="0" parTransId="{34A3A8F2-C075-45A3-A2B7-54EC700B73B2}" sibTransId="{B6386E3A-E0BF-4B22-845A-5D4A9484FD79}"/>
    <dgm:cxn modelId="{1C4BCC4B-B97B-458A-96E9-10ABD59F15C4}" srcId="{555DDD36-8A91-4E5C-9EB2-458597FE0B16}" destId="{709BB701-3020-4703-B88B-01A3698C453D}" srcOrd="2" destOrd="0" parTransId="{E4CF388E-234F-49CC-A208-0EF8F9F73682}" sibTransId="{551E3503-585E-4AE2-8A1B-A8F2F9825052}"/>
    <dgm:cxn modelId="{6C4E756E-B4A0-4919-9A36-11F0617E1043}" srcId="{555DDD36-8A91-4E5C-9EB2-458597FE0B16}" destId="{F26BBC0F-C0C5-432E-9A34-26960227C4CC}" srcOrd="0" destOrd="0" parTransId="{1A32F92C-127F-4969-9407-8695E5FAFBE5}" sibTransId="{71A2C71D-B7A0-4B24-A824-F44DD84FB13A}"/>
    <dgm:cxn modelId="{E34DCF74-1AFA-4D83-A499-9342BE08DC2D}" type="presOf" srcId="{9AFDA1C3-8390-4D9C-A570-9E2D16920053}" destId="{595FB8A9-97B5-4D29-A54D-A47B425C372D}" srcOrd="0" destOrd="0" presId="urn:microsoft.com/office/officeart/2005/8/layout/default"/>
    <dgm:cxn modelId="{1960AC8A-66C6-4423-B2C2-2230D9D59ECF}" type="presOf" srcId="{709BB701-3020-4703-B88B-01A3698C453D}" destId="{63A8E14B-B15C-4B4E-B52E-8AE11A2CE041}" srcOrd="0" destOrd="0" presId="urn:microsoft.com/office/officeart/2005/8/layout/default"/>
    <dgm:cxn modelId="{00550A95-B151-4039-8E32-2F69B62DEADD}" type="presOf" srcId="{F26BBC0F-C0C5-432E-9A34-26960227C4CC}" destId="{6FA94BD7-1A58-4059-A145-0D1DF830CC1E}" srcOrd="0" destOrd="0" presId="urn:microsoft.com/office/officeart/2005/8/layout/default"/>
    <dgm:cxn modelId="{FC7420AB-029E-457E-ADC0-B12A508D1C15}" type="presOf" srcId="{DB6382A8-15DB-4E28-BDA8-271A92CA1D03}" destId="{9E80316D-AC13-42EE-8A22-0A33F5EE324A}" srcOrd="0" destOrd="0" presId="urn:microsoft.com/office/officeart/2005/8/layout/default"/>
    <dgm:cxn modelId="{167544B9-89B5-4F0F-86BB-A9F4AC5EE563}" srcId="{555DDD36-8A91-4E5C-9EB2-458597FE0B16}" destId="{DB6382A8-15DB-4E28-BDA8-271A92CA1D03}" srcOrd="6" destOrd="0" parTransId="{BA75A908-0DA5-4B3C-A700-C5F5FFFE82CC}" sibTransId="{73E8811F-BFCB-4548-8391-58715223CA64}"/>
    <dgm:cxn modelId="{FE7E82BD-3D82-4D98-ACCE-BA005A7244AE}" type="presOf" srcId="{FB48EAD1-ADBB-4C14-8D46-BFED95FE3AA7}" destId="{35E665A7-7E97-48FA-9337-92B121FCAD59}" srcOrd="0" destOrd="0" presId="urn:microsoft.com/office/officeart/2005/8/layout/default"/>
    <dgm:cxn modelId="{57C6D8C2-7C04-4D67-B068-4C1593246EC8}" type="presOf" srcId="{555DDD36-8A91-4E5C-9EB2-458597FE0B16}" destId="{FA7B30EE-F33D-4D70-A3FB-91258D078306}" srcOrd="0" destOrd="0" presId="urn:microsoft.com/office/officeart/2005/8/layout/default"/>
    <dgm:cxn modelId="{794653EA-7112-4DA3-9EF5-823026E3E73F}" type="presOf" srcId="{ADCE9E5C-50E6-4034-8D42-6678A3BB0E08}" destId="{14E241F8-CEF0-4C93-AF88-2F0D0F2410D8}" srcOrd="0" destOrd="0" presId="urn:microsoft.com/office/officeart/2005/8/layout/default"/>
    <dgm:cxn modelId="{39E8B020-A336-4C41-8E85-C9F3C6D06F5E}" type="presParOf" srcId="{FA7B30EE-F33D-4D70-A3FB-91258D078306}" destId="{6FA94BD7-1A58-4059-A145-0D1DF830CC1E}" srcOrd="0" destOrd="0" presId="urn:microsoft.com/office/officeart/2005/8/layout/default"/>
    <dgm:cxn modelId="{C1BCD33B-51E1-472D-856C-BFCA21168917}" type="presParOf" srcId="{FA7B30EE-F33D-4D70-A3FB-91258D078306}" destId="{FF40E575-BCC5-4C11-BC0C-2B7C0871A3C0}" srcOrd="1" destOrd="0" presId="urn:microsoft.com/office/officeart/2005/8/layout/default"/>
    <dgm:cxn modelId="{CECBA3CC-A03B-46FB-8CCF-9E3CB928743C}" type="presParOf" srcId="{FA7B30EE-F33D-4D70-A3FB-91258D078306}" destId="{14E241F8-CEF0-4C93-AF88-2F0D0F2410D8}" srcOrd="2" destOrd="0" presId="urn:microsoft.com/office/officeart/2005/8/layout/default"/>
    <dgm:cxn modelId="{BABAD9E1-5589-446E-965D-12E0B827A660}" type="presParOf" srcId="{FA7B30EE-F33D-4D70-A3FB-91258D078306}" destId="{AFB3EBD9-5CD4-47D4-85EA-71A0E99113BB}" srcOrd="3" destOrd="0" presId="urn:microsoft.com/office/officeart/2005/8/layout/default"/>
    <dgm:cxn modelId="{C9C572B5-46A9-4BD5-A85A-9AF5D29F1704}" type="presParOf" srcId="{FA7B30EE-F33D-4D70-A3FB-91258D078306}" destId="{63A8E14B-B15C-4B4E-B52E-8AE11A2CE041}" srcOrd="4" destOrd="0" presId="urn:microsoft.com/office/officeart/2005/8/layout/default"/>
    <dgm:cxn modelId="{F22DA0B3-835F-4633-86F6-DE901469F258}" type="presParOf" srcId="{FA7B30EE-F33D-4D70-A3FB-91258D078306}" destId="{6909A92D-F59D-4E11-9B35-043D3D171454}" srcOrd="5" destOrd="0" presId="urn:microsoft.com/office/officeart/2005/8/layout/default"/>
    <dgm:cxn modelId="{A54F19E3-EE5B-489C-B0F5-3A6AD492647B}" type="presParOf" srcId="{FA7B30EE-F33D-4D70-A3FB-91258D078306}" destId="{595FB8A9-97B5-4D29-A54D-A47B425C372D}" srcOrd="6" destOrd="0" presId="urn:microsoft.com/office/officeart/2005/8/layout/default"/>
    <dgm:cxn modelId="{7CBBFD5E-4E85-4DB3-8DF1-19D9D69BC8B9}" type="presParOf" srcId="{FA7B30EE-F33D-4D70-A3FB-91258D078306}" destId="{F9911585-931E-4594-9BB2-461F67729B16}" srcOrd="7" destOrd="0" presId="urn:microsoft.com/office/officeart/2005/8/layout/default"/>
    <dgm:cxn modelId="{3CD0C126-1FE1-4A1C-923C-812715C9BC5E}" type="presParOf" srcId="{FA7B30EE-F33D-4D70-A3FB-91258D078306}" destId="{35E665A7-7E97-48FA-9337-92B121FCAD59}" srcOrd="8" destOrd="0" presId="urn:microsoft.com/office/officeart/2005/8/layout/default"/>
    <dgm:cxn modelId="{E1889969-F6F0-4683-8B7E-4E1B5151A2B3}" type="presParOf" srcId="{FA7B30EE-F33D-4D70-A3FB-91258D078306}" destId="{4BB69892-80A4-44D0-8588-7AE5E7284778}" srcOrd="9" destOrd="0" presId="urn:microsoft.com/office/officeart/2005/8/layout/default"/>
    <dgm:cxn modelId="{E79BF1CE-84E8-4C96-A29F-CC3D07513682}" type="presParOf" srcId="{FA7B30EE-F33D-4D70-A3FB-91258D078306}" destId="{090E32BA-6E6D-47E7-A5B3-3B9FA02A6027}" srcOrd="10" destOrd="0" presId="urn:microsoft.com/office/officeart/2005/8/layout/default"/>
    <dgm:cxn modelId="{5B916974-F2FC-4CB8-908D-9123FC5DB642}" type="presParOf" srcId="{FA7B30EE-F33D-4D70-A3FB-91258D078306}" destId="{458BAF4B-C7EB-4CD6-AF8A-AD435FC2880A}" srcOrd="11" destOrd="0" presId="urn:microsoft.com/office/officeart/2005/8/layout/default"/>
    <dgm:cxn modelId="{3B1E1535-B106-4583-9EBE-6F297A2F21AA}" type="presParOf" srcId="{FA7B30EE-F33D-4D70-A3FB-91258D078306}" destId="{9E80316D-AC13-42EE-8A22-0A33F5EE324A}" srcOrd="12" destOrd="0" presId="urn:microsoft.com/office/officeart/2005/8/layout/default"/>
    <dgm:cxn modelId="{1207E961-99C1-4FCA-8CCC-25C29FE7B8DC}" type="presParOf" srcId="{FA7B30EE-F33D-4D70-A3FB-91258D078306}" destId="{EA4BC199-1E0F-491F-83B6-3AF3D5583970}" srcOrd="13" destOrd="0" presId="urn:microsoft.com/office/officeart/2005/8/layout/default"/>
    <dgm:cxn modelId="{837B7238-7D01-4402-8D4F-B860E377980A}" type="presParOf" srcId="{FA7B30EE-F33D-4D70-A3FB-91258D078306}" destId="{D82420F1-9B2D-45E4-B44E-735AB9E90577}"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55DDD36-8A91-4E5C-9EB2-458597FE0B1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DCE9E5C-50E6-4034-8D42-6678A3BB0E08}">
      <dgm:prSet/>
      <dgm:spPr/>
      <dgm:t>
        <a:bodyPr/>
        <a:lstStyle/>
        <a:p>
          <a:r>
            <a:rPr lang="en-GB"/>
            <a:t>Workforce</a:t>
          </a:r>
          <a:endParaRPr lang="en-US"/>
        </a:p>
      </dgm:t>
    </dgm:pt>
    <dgm:pt modelId="{34A3A8F2-C075-45A3-A2B7-54EC700B73B2}" type="parTrans" cxnId="{84B87549-BBF9-4D46-ADB7-E9DC2B1B36F8}">
      <dgm:prSet/>
      <dgm:spPr/>
      <dgm:t>
        <a:bodyPr/>
        <a:lstStyle/>
        <a:p>
          <a:endParaRPr lang="en-US"/>
        </a:p>
      </dgm:t>
    </dgm:pt>
    <dgm:pt modelId="{B6386E3A-E0BF-4B22-845A-5D4A9484FD79}" type="sibTrans" cxnId="{84B87549-BBF9-4D46-ADB7-E9DC2B1B36F8}">
      <dgm:prSet/>
      <dgm:spPr/>
      <dgm:t>
        <a:bodyPr/>
        <a:lstStyle/>
        <a:p>
          <a:endParaRPr lang="en-US"/>
        </a:p>
      </dgm:t>
    </dgm:pt>
    <dgm:pt modelId="{709BB701-3020-4703-B88B-01A3698C453D}">
      <dgm:prSet/>
      <dgm:spPr/>
      <dgm:t>
        <a:bodyPr/>
        <a:lstStyle/>
        <a:p>
          <a:r>
            <a:rPr lang="en-GB"/>
            <a:t>Digital</a:t>
          </a:r>
          <a:endParaRPr lang="en-US"/>
        </a:p>
      </dgm:t>
    </dgm:pt>
    <dgm:pt modelId="{E4CF388E-234F-49CC-A208-0EF8F9F73682}" type="parTrans" cxnId="{1C4BCC4B-B97B-458A-96E9-10ABD59F15C4}">
      <dgm:prSet/>
      <dgm:spPr/>
      <dgm:t>
        <a:bodyPr/>
        <a:lstStyle/>
        <a:p>
          <a:endParaRPr lang="en-US"/>
        </a:p>
      </dgm:t>
    </dgm:pt>
    <dgm:pt modelId="{551E3503-585E-4AE2-8A1B-A8F2F9825052}" type="sibTrans" cxnId="{1C4BCC4B-B97B-458A-96E9-10ABD59F15C4}">
      <dgm:prSet/>
      <dgm:spPr/>
      <dgm:t>
        <a:bodyPr/>
        <a:lstStyle/>
        <a:p>
          <a:endParaRPr lang="en-US"/>
        </a:p>
      </dgm:t>
    </dgm:pt>
    <dgm:pt modelId="{9AFDA1C3-8390-4D9C-A570-9E2D16920053}">
      <dgm:prSet/>
      <dgm:spPr/>
      <dgm:t>
        <a:bodyPr/>
        <a:lstStyle/>
        <a:p>
          <a:r>
            <a:rPr lang="en-GB"/>
            <a:t>Immediate performance priorities – winter and urgent care</a:t>
          </a:r>
          <a:endParaRPr lang="en-US"/>
        </a:p>
      </dgm:t>
    </dgm:pt>
    <dgm:pt modelId="{9AF66C3D-722A-49C1-BC2C-7A03F61DB6D9}" type="parTrans" cxnId="{A0154D61-BFF4-4E47-A077-6330D7934021}">
      <dgm:prSet/>
      <dgm:spPr/>
      <dgm:t>
        <a:bodyPr/>
        <a:lstStyle/>
        <a:p>
          <a:endParaRPr lang="en-US"/>
        </a:p>
      </dgm:t>
    </dgm:pt>
    <dgm:pt modelId="{E9BC15A1-837D-4F9F-9AD7-FE6E7FFE24FD}" type="sibTrans" cxnId="{A0154D61-BFF4-4E47-A077-6330D7934021}">
      <dgm:prSet/>
      <dgm:spPr/>
      <dgm:t>
        <a:bodyPr/>
        <a:lstStyle/>
        <a:p>
          <a:endParaRPr lang="en-US"/>
        </a:p>
      </dgm:t>
    </dgm:pt>
    <dgm:pt modelId="{FB48EAD1-ADBB-4C14-8D46-BFED95FE3AA7}">
      <dgm:prSet/>
      <dgm:spPr/>
      <dgm:t>
        <a:bodyPr/>
        <a:lstStyle/>
        <a:p>
          <a:r>
            <a:rPr lang="en-GB"/>
            <a:t>Maintaining strong performance on elective catch-up</a:t>
          </a:r>
          <a:endParaRPr lang="en-US"/>
        </a:p>
      </dgm:t>
    </dgm:pt>
    <dgm:pt modelId="{F367A2DB-3F0F-4B5A-919C-5347238F7415}" type="parTrans" cxnId="{1FBCD063-3918-4976-9B16-622543D9BFD3}">
      <dgm:prSet/>
      <dgm:spPr/>
      <dgm:t>
        <a:bodyPr/>
        <a:lstStyle/>
        <a:p>
          <a:endParaRPr lang="en-US"/>
        </a:p>
      </dgm:t>
    </dgm:pt>
    <dgm:pt modelId="{3E88514B-50E5-4A73-890E-EC852B9C1220}" type="sibTrans" cxnId="{1FBCD063-3918-4976-9B16-622543D9BFD3}">
      <dgm:prSet/>
      <dgm:spPr/>
      <dgm:t>
        <a:bodyPr/>
        <a:lstStyle/>
        <a:p>
          <a:endParaRPr lang="en-US"/>
        </a:p>
      </dgm:t>
    </dgm:pt>
    <dgm:pt modelId="{FD02911D-051B-492B-933C-A5484206BD95}">
      <dgm:prSet/>
      <dgm:spPr/>
      <dgm:t>
        <a:bodyPr/>
        <a:lstStyle/>
        <a:p>
          <a:r>
            <a:rPr lang="en-GB"/>
            <a:t>Tackling cancer performance</a:t>
          </a:r>
          <a:endParaRPr lang="en-US"/>
        </a:p>
      </dgm:t>
    </dgm:pt>
    <dgm:pt modelId="{8499F51B-C5CD-4320-963C-F8D4F4F6ED5D}" type="parTrans" cxnId="{046C3118-C4A7-44ED-819B-BF48ACC64ED3}">
      <dgm:prSet/>
      <dgm:spPr/>
      <dgm:t>
        <a:bodyPr/>
        <a:lstStyle/>
        <a:p>
          <a:endParaRPr lang="en-US"/>
        </a:p>
      </dgm:t>
    </dgm:pt>
    <dgm:pt modelId="{C41C42BC-7308-44E3-BA5C-B8AFAC210F4B}" type="sibTrans" cxnId="{046C3118-C4A7-44ED-819B-BF48ACC64ED3}">
      <dgm:prSet/>
      <dgm:spPr/>
      <dgm:t>
        <a:bodyPr/>
        <a:lstStyle/>
        <a:p>
          <a:endParaRPr lang="en-US"/>
        </a:p>
      </dgm:t>
    </dgm:pt>
    <dgm:pt modelId="{DB6382A8-15DB-4E28-BDA8-271A92CA1D03}">
      <dgm:prSet/>
      <dgm:spPr/>
      <dgm:t>
        <a:bodyPr/>
        <a:lstStyle/>
        <a:p>
          <a:r>
            <a:rPr lang="en-GB" dirty="0"/>
            <a:t>Access to primary care including Pharmacy, Ophthalmology and Dentistry (PODs) </a:t>
          </a:r>
          <a:endParaRPr lang="en-US" dirty="0"/>
        </a:p>
      </dgm:t>
    </dgm:pt>
    <dgm:pt modelId="{BA75A908-0DA5-4B3C-A700-C5F5FFFE82CC}" type="parTrans" cxnId="{167544B9-89B5-4F0F-86BB-A9F4AC5EE563}">
      <dgm:prSet/>
      <dgm:spPr/>
      <dgm:t>
        <a:bodyPr/>
        <a:lstStyle/>
        <a:p>
          <a:endParaRPr lang="en-US"/>
        </a:p>
      </dgm:t>
    </dgm:pt>
    <dgm:pt modelId="{73E8811F-BFCB-4548-8391-58715223CA64}" type="sibTrans" cxnId="{167544B9-89B5-4F0F-86BB-A9F4AC5EE563}">
      <dgm:prSet/>
      <dgm:spPr/>
      <dgm:t>
        <a:bodyPr/>
        <a:lstStyle/>
        <a:p>
          <a:endParaRPr lang="en-US"/>
        </a:p>
      </dgm:t>
    </dgm:pt>
    <dgm:pt modelId="{63690A95-CBCA-4881-BCF3-294D35438A33}">
      <dgm:prSet/>
      <dgm:spPr/>
      <dgm:t>
        <a:bodyPr/>
        <a:lstStyle/>
        <a:p>
          <a:r>
            <a:rPr lang="en-GB" dirty="0"/>
            <a:t>Addressing Health Inequalities</a:t>
          </a:r>
          <a:endParaRPr lang="en-US" dirty="0"/>
        </a:p>
      </dgm:t>
    </dgm:pt>
    <dgm:pt modelId="{06D41560-2295-4654-8F76-E85DE29BEA07}" type="parTrans" cxnId="{F014EB67-7D5F-4AA8-BC67-2CD0CC8AECB7}">
      <dgm:prSet/>
      <dgm:spPr/>
      <dgm:t>
        <a:bodyPr/>
        <a:lstStyle/>
        <a:p>
          <a:endParaRPr lang="en-US"/>
        </a:p>
      </dgm:t>
    </dgm:pt>
    <dgm:pt modelId="{CDBD134D-4FC1-4441-9485-C331EBD38F9E}" type="sibTrans" cxnId="{F014EB67-7D5F-4AA8-BC67-2CD0CC8AECB7}">
      <dgm:prSet/>
      <dgm:spPr/>
      <dgm:t>
        <a:bodyPr/>
        <a:lstStyle/>
        <a:p>
          <a:endParaRPr lang="en-US"/>
        </a:p>
      </dgm:t>
    </dgm:pt>
    <dgm:pt modelId="{F26BBC0F-C0C5-432E-9A34-26960227C4CC}">
      <dgm:prSet/>
      <dgm:spPr/>
      <dgm:t>
        <a:bodyPr/>
        <a:lstStyle/>
        <a:p>
          <a:r>
            <a:rPr lang="en-GB" dirty="0"/>
            <a:t>Transformation and integration of health and care (designing and delivering health and care for the people of Lincolnshire – ‘not for or to’)</a:t>
          </a:r>
          <a:endParaRPr lang="en-US" dirty="0"/>
        </a:p>
      </dgm:t>
    </dgm:pt>
    <dgm:pt modelId="{71A2C71D-B7A0-4B24-A824-F44DD84FB13A}" type="sibTrans" cxnId="{6C4E756E-B4A0-4919-9A36-11F0617E1043}">
      <dgm:prSet/>
      <dgm:spPr/>
      <dgm:t>
        <a:bodyPr/>
        <a:lstStyle/>
        <a:p>
          <a:endParaRPr lang="en-US"/>
        </a:p>
      </dgm:t>
    </dgm:pt>
    <dgm:pt modelId="{1A32F92C-127F-4969-9407-8695E5FAFBE5}" type="parTrans" cxnId="{6C4E756E-B4A0-4919-9A36-11F0617E1043}">
      <dgm:prSet/>
      <dgm:spPr/>
      <dgm:t>
        <a:bodyPr/>
        <a:lstStyle/>
        <a:p>
          <a:endParaRPr lang="en-US"/>
        </a:p>
      </dgm:t>
    </dgm:pt>
    <dgm:pt modelId="{F6FAB82D-EAEE-4832-82C7-4E0479B4D41A}" type="pres">
      <dgm:prSet presAssocID="{555DDD36-8A91-4E5C-9EB2-458597FE0B16}" presName="diagram" presStyleCnt="0">
        <dgm:presLayoutVars>
          <dgm:dir/>
          <dgm:resizeHandles val="exact"/>
        </dgm:presLayoutVars>
      </dgm:prSet>
      <dgm:spPr/>
    </dgm:pt>
    <dgm:pt modelId="{E37BFA1D-DB7F-412F-A1D0-E90FEA025C3E}" type="pres">
      <dgm:prSet presAssocID="{F26BBC0F-C0C5-432E-9A34-26960227C4CC}" presName="node" presStyleLbl="node1" presStyleIdx="0" presStyleCnt="8" custScaleX="101565" custScaleY="100981" custLinFactX="128627" custLinFactNeighborX="200000" custLinFactNeighborY="-292">
        <dgm:presLayoutVars>
          <dgm:bulletEnabled val="1"/>
        </dgm:presLayoutVars>
      </dgm:prSet>
      <dgm:spPr/>
    </dgm:pt>
    <dgm:pt modelId="{76F6F042-B9CA-4DE5-AB9F-419E548403CD}" type="pres">
      <dgm:prSet presAssocID="{71A2C71D-B7A0-4B24-A824-F44DD84FB13A}" presName="sibTrans" presStyleCnt="0"/>
      <dgm:spPr/>
    </dgm:pt>
    <dgm:pt modelId="{544873E2-348B-4701-AA69-6F0ECAFCFE1E}" type="pres">
      <dgm:prSet presAssocID="{ADCE9E5C-50E6-4034-8D42-6678A3BB0E08}" presName="node" presStyleLbl="node1" presStyleIdx="1" presStyleCnt="8">
        <dgm:presLayoutVars>
          <dgm:bulletEnabled val="1"/>
        </dgm:presLayoutVars>
      </dgm:prSet>
      <dgm:spPr/>
    </dgm:pt>
    <dgm:pt modelId="{D7C4656C-59A4-4FD0-9093-7164DF37670E}" type="pres">
      <dgm:prSet presAssocID="{B6386E3A-E0BF-4B22-845A-5D4A9484FD79}" presName="sibTrans" presStyleCnt="0"/>
      <dgm:spPr/>
    </dgm:pt>
    <dgm:pt modelId="{D30E8B07-33D7-4F5C-8261-078E4B9D0601}" type="pres">
      <dgm:prSet presAssocID="{709BB701-3020-4703-B88B-01A3698C453D}" presName="node" presStyleLbl="node1" presStyleIdx="2" presStyleCnt="8">
        <dgm:presLayoutVars>
          <dgm:bulletEnabled val="1"/>
        </dgm:presLayoutVars>
      </dgm:prSet>
      <dgm:spPr/>
    </dgm:pt>
    <dgm:pt modelId="{78BE71B8-597A-4A1C-BDE9-405CB2901712}" type="pres">
      <dgm:prSet presAssocID="{551E3503-585E-4AE2-8A1B-A8F2F9825052}" presName="sibTrans" presStyleCnt="0"/>
      <dgm:spPr/>
    </dgm:pt>
    <dgm:pt modelId="{CC4A2D4F-B314-4F38-92EB-7E81FF82F2BC}" type="pres">
      <dgm:prSet presAssocID="{9AFDA1C3-8390-4D9C-A570-9E2D16920053}" presName="node" presStyleLbl="node1" presStyleIdx="3" presStyleCnt="8" custLinFactX="-131589" custLinFactNeighborX="-200000" custLinFactNeighborY="1037">
        <dgm:presLayoutVars>
          <dgm:bulletEnabled val="1"/>
        </dgm:presLayoutVars>
      </dgm:prSet>
      <dgm:spPr/>
    </dgm:pt>
    <dgm:pt modelId="{3EBEB5FD-5DCC-40F3-8AFB-A5AE5F898B2C}" type="pres">
      <dgm:prSet presAssocID="{E9BC15A1-837D-4F9F-9AD7-FE6E7FFE24FD}" presName="sibTrans" presStyleCnt="0"/>
      <dgm:spPr/>
    </dgm:pt>
    <dgm:pt modelId="{BC60AA2B-5D51-451C-8491-550549DBDF56}" type="pres">
      <dgm:prSet presAssocID="{FB48EAD1-ADBB-4C14-8D46-BFED95FE3AA7}" presName="node" presStyleLbl="node1" presStyleIdx="4" presStyleCnt="8">
        <dgm:presLayoutVars>
          <dgm:bulletEnabled val="1"/>
        </dgm:presLayoutVars>
      </dgm:prSet>
      <dgm:spPr/>
    </dgm:pt>
    <dgm:pt modelId="{EDC02A76-6216-4E01-A1AA-E711C9EF2952}" type="pres">
      <dgm:prSet presAssocID="{3E88514B-50E5-4A73-890E-EC852B9C1220}" presName="sibTrans" presStyleCnt="0"/>
      <dgm:spPr/>
    </dgm:pt>
    <dgm:pt modelId="{1EA23B6A-2764-48F5-91B1-39DE621DC984}" type="pres">
      <dgm:prSet presAssocID="{FD02911D-051B-492B-933C-A5484206BD95}" presName="node" presStyleLbl="node1" presStyleIdx="5" presStyleCnt="8">
        <dgm:presLayoutVars>
          <dgm:bulletEnabled val="1"/>
        </dgm:presLayoutVars>
      </dgm:prSet>
      <dgm:spPr/>
    </dgm:pt>
    <dgm:pt modelId="{A686DA6F-A469-42C9-8D3E-919AC8BC977D}" type="pres">
      <dgm:prSet presAssocID="{C41C42BC-7308-44E3-BA5C-B8AFAC210F4B}" presName="sibTrans" presStyleCnt="0"/>
      <dgm:spPr/>
    </dgm:pt>
    <dgm:pt modelId="{A53B217E-9F8C-40F6-8C2B-CB851A8E1628}" type="pres">
      <dgm:prSet presAssocID="{DB6382A8-15DB-4E28-BDA8-271A92CA1D03}" presName="node" presStyleLbl="node1" presStyleIdx="6" presStyleCnt="8">
        <dgm:presLayoutVars>
          <dgm:bulletEnabled val="1"/>
        </dgm:presLayoutVars>
      </dgm:prSet>
      <dgm:spPr/>
    </dgm:pt>
    <dgm:pt modelId="{4E18ABDB-2727-4F62-85F5-92BE22EAFE44}" type="pres">
      <dgm:prSet presAssocID="{73E8811F-BFCB-4548-8391-58715223CA64}" presName="sibTrans" presStyleCnt="0"/>
      <dgm:spPr/>
    </dgm:pt>
    <dgm:pt modelId="{04FA0221-906B-429D-97C4-9C8C10580AD5}" type="pres">
      <dgm:prSet presAssocID="{63690A95-CBCA-4881-BCF3-294D35438A33}" presName="node" presStyleLbl="node1" presStyleIdx="7" presStyleCnt="8">
        <dgm:presLayoutVars>
          <dgm:bulletEnabled val="1"/>
        </dgm:presLayoutVars>
      </dgm:prSet>
      <dgm:spPr/>
    </dgm:pt>
  </dgm:ptLst>
  <dgm:cxnLst>
    <dgm:cxn modelId="{046C3118-C4A7-44ED-819B-BF48ACC64ED3}" srcId="{555DDD36-8A91-4E5C-9EB2-458597FE0B16}" destId="{FD02911D-051B-492B-933C-A5484206BD95}" srcOrd="5" destOrd="0" parTransId="{8499F51B-C5CD-4320-963C-F8D4F4F6ED5D}" sibTransId="{C41C42BC-7308-44E3-BA5C-B8AFAC210F4B}"/>
    <dgm:cxn modelId="{39294520-82CE-437B-A0FE-65EBB3C6BADF}" type="presOf" srcId="{ADCE9E5C-50E6-4034-8D42-6678A3BB0E08}" destId="{544873E2-348B-4701-AA69-6F0ECAFCFE1E}" srcOrd="0" destOrd="0" presId="urn:microsoft.com/office/officeart/2005/8/layout/default"/>
    <dgm:cxn modelId="{7D1ADF24-7F7D-461E-BAFC-C8EF36AA64CE}" type="presOf" srcId="{FB48EAD1-ADBB-4C14-8D46-BFED95FE3AA7}" destId="{BC60AA2B-5D51-451C-8491-550549DBDF56}" srcOrd="0" destOrd="0" presId="urn:microsoft.com/office/officeart/2005/8/layout/default"/>
    <dgm:cxn modelId="{9FC4393E-F249-478B-95C5-10520DF4FEBA}" type="presOf" srcId="{709BB701-3020-4703-B88B-01A3698C453D}" destId="{D30E8B07-33D7-4F5C-8261-078E4B9D0601}" srcOrd="0" destOrd="0" presId="urn:microsoft.com/office/officeart/2005/8/layout/default"/>
    <dgm:cxn modelId="{A0154D61-BFF4-4E47-A077-6330D7934021}" srcId="{555DDD36-8A91-4E5C-9EB2-458597FE0B16}" destId="{9AFDA1C3-8390-4D9C-A570-9E2D16920053}" srcOrd="3" destOrd="0" parTransId="{9AF66C3D-722A-49C1-BC2C-7A03F61DB6D9}" sibTransId="{E9BC15A1-837D-4F9F-9AD7-FE6E7FFE24FD}"/>
    <dgm:cxn modelId="{747AF261-36D2-4863-9DD0-8AD646C07D16}" type="presOf" srcId="{555DDD36-8A91-4E5C-9EB2-458597FE0B16}" destId="{F6FAB82D-EAEE-4832-82C7-4E0479B4D41A}" srcOrd="0" destOrd="0" presId="urn:microsoft.com/office/officeart/2005/8/layout/default"/>
    <dgm:cxn modelId="{99CA5743-0CED-4F8D-9447-20CF435A2BA1}" type="presOf" srcId="{F26BBC0F-C0C5-432E-9A34-26960227C4CC}" destId="{E37BFA1D-DB7F-412F-A1D0-E90FEA025C3E}" srcOrd="0" destOrd="0" presId="urn:microsoft.com/office/officeart/2005/8/layout/default"/>
    <dgm:cxn modelId="{1FBCD063-3918-4976-9B16-622543D9BFD3}" srcId="{555DDD36-8A91-4E5C-9EB2-458597FE0B16}" destId="{FB48EAD1-ADBB-4C14-8D46-BFED95FE3AA7}" srcOrd="4" destOrd="0" parTransId="{F367A2DB-3F0F-4B5A-919C-5347238F7415}" sibTransId="{3E88514B-50E5-4A73-890E-EC852B9C1220}"/>
    <dgm:cxn modelId="{ECE19C66-9B90-41B0-8C00-53AB7EA955D7}" type="presOf" srcId="{63690A95-CBCA-4881-BCF3-294D35438A33}" destId="{04FA0221-906B-429D-97C4-9C8C10580AD5}" srcOrd="0" destOrd="0" presId="urn:microsoft.com/office/officeart/2005/8/layout/default"/>
    <dgm:cxn modelId="{F014EB67-7D5F-4AA8-BC67-2CD0CC8AECB7}" srcId="{555DDD36-8A91-4E5C-9EB2-458597FE0B16}" destId="{63690A95-CBCA-4881-BCF3-294D35438A33}" srcOrd="7" destOrd="0" parTransId="{06D41560-2295-4654-8F76-E85DE29BEA07}" sibTransId="{CDBD134D-4FC1-4441-9485-C331EBD38F9E}"/>
    <dgm:cxn modelId="{84B87549-BBF9-4D46-ADB7-E9DC2B1B36F8}" srcId="{555DDD36-8A91-4E5C-9EB2-458597FE0B16}" destId="{ADCE9E5C-50E6-4034-8D42-6678A3BB0E08}" srcOrd="1" destOrd="0" parTransId="{34A3A8F2-C075-45A3-A2B7-54EC700B73B2}" sibTransId="{B6386E3A-E0BF-4B22-845A-5D4A9484FD79}"/>
    <dgm:cxn modelId="{1C4BCC4B-B97B-458A-96E9-10ABD59F15C4}" srcId="{555DDD36-8A91-4E5C-9EB2-458597FE0B16}" destId="{709BB701-3020-4703-B88B-01A3698C453D}" srcOrd="2" destOrd="0" parTransId="{E4CF388E-234F-49CC-A208-0EF8F9F73682}" sibTransId="{551E3503-585E-4AE2-8A1B-A8F2F9825052}"/>
    <dgm:cxn modelId="{6C4E756E-B4A0-4919-9A36-11F0617E1043}" srcId="{555DDD36-8A91-4E5C-9EB2-458597FE0B16}" destId="{F26BBC0F-C0C5-432E-9A34-26960227C4CC}" srcOrd="0" destOrd="0" parTransId="{1A32F92C-127F-4969-9407-8695E5FAFBE5}" sibTransId="{71A2C71D-B7A0-4B24-A824-F44DD84FB13A}"/>
    <dgm:cxn modelId="{7150C286-E8BC-4860-A0A1-62FAD2754B5D}" type="presOf" srcId="{9AFDA1C3-8390-4D9C-A570-9E2D16920053}" destId="{CC4A2D4F-B314-4F38-92EB-7E81FF82F2BC}" srcOrd="0" destOrd="0" presId="urn:microsoft.com/office/officeart/2005/8/layout/default"/>
    <dgm:cxn modelId="{E1133DB0-E838-4925-BA1D-C6B7A736AA21}" type="presOf" srcId="{DB6382A8-15DB-4E28-BDA8-271A92CA1D03}" destId="{A53B217E-9F8C-40F6-8C2B-CB851A8E1628}" srcOrd="0" destOrd="0" presId="urn:microsoft.com/office/officeart/2005/8/layout/default"/>
    <dgm:cxn modelId="{167544B9-89B5-4F0F-86BB-A9F4AC5EE563}" srcId="{555DDD36-8A91-4E5C-9EB2-458597FE0B16}" destId="{DB6382A8-15DB-4E28-BDA8-271A92CA1D03}" srcOrd="6" destOrd="0" parTransId="{BA75A908-0DA5-4B3C-A700-C5F5FFFE82CC}" sibTransId="{73E8811F-BFCB-4548-8391-58715223CA64}"/>
    <dgm:cxn modelId="{AE35A3E4-2AF4-4FE0-94E5-5BCBA36F0B40}" type="presOf" srcId="{FD02911D-051B-492B-933C-A5484206BD95}" destId="{1EA23B6A-2764-48F5-91B1-39DE621DC984}" srcOrd="0" destOrd="0" presId="urn:microsoft.com/office/officeart/2005/8/layout/default"/>
    <dgm:cxn modelId="{FE0D0899-91FD-405A-9426-000ED1316E74}" type="presParOf" srcId="{F6FAB82D-EAEE-4832-82C7-4E0479B4D41A}" destId="{E37BFA1D-DB7F-412F-A1D0-E90FEA025C3E}" srcOrd="0" destOrd="0" presId="urn:microsoft.com/office/officeart/2005/8/layout/default"/>
    <dgm:cxn modelId="{2600EC22-6194-42FA-B340-72D36AD9B478}" type="presParOf" srcId="{F6FAB82D-EAEE-4832-82C7-4E0479B4D41A}" destId="{76F6F042-B9CA-4DE5-AB9F-419E548403CD}" srcOrd="1" destOrd="0" presId="urn:microsoft.com/office/officeart/2005/8/layout/default"/>
    <dgm:cxn modelId="{0E8235B0-9630-44B1-9B33-53CB347E0C91}" type="presParOf" srcId="{F6FAB82D-EAEE-4832-82C7-4E0479B4D41A}" destId="{544873E2-348B-4701-AA69-6F0ECAFCFE1E}" srcOrd="2" destOrd="0" presId="urn:microsoft.com/office/officeart/2005/8/layout/default"/>
    <dgm:cxn modelId="{029E4975-8E4D-4D7B-8407-0276D330D618}" type="presParOf" srcId="{F6FAB82D-EAEE-4832-82C7-4E0479B4D41A}" destId="{D7C4656C-59A4-4FD0-9093-7164DF37670E}" srcOrd="3" destOrd="0" presId="urn:microsoft.com/office/officeart/2005/8/layout/default"/>
    <dgm:cxn modelId="{CC8EAC72-9F59-4BAC-AE06-FEEAA6C2ADC0}" type="presParOf" srcId="{F6FAB82D-EAEE-4832-82C7-4E0479B4D41A}" destId="{D30E8B07-33D7-4F5C-8261-078E4B9D0601}" srcOrd="4" destOrd="0" presId="urn:microsoft.com/office/officeart/2005/8/layout/default"/>
    <dgm:cxn modelId="{F6711D48-944F-4BEC-B4FA-0E827BA46402}" type="presParOf" srcId="{F6FAB82D-EAEE-4832-82C7-4E0479B4D41A}" destId="{78BE71B8-597A-4A1C-BDE9-405CB2901712}" srcOrd="5" destOrd="0" presId="urn:microsoft.com/office/officeart/2005/8/layout/default"/>
    <dgm:cxn modelId="{5A41D5B4-9C70-4FB1-9578-C4A3485E9ECD}" type="presParOf" srcId="{F6FAB82D-EAEE-4832-82C7-4E0479B4D41A}" destId="{CC4A2D4F-B314-4F38-92EB-7E81FF82F2BC}" srcOrd="6" destOrd="0" presId="urn:microsoft.com/office/officeart/2005/8/layout/default"/>
    <dgm:cxn modelId="{8711D25F-ECFC-48C5-9FA5-B301F62E50C8}" type="presParOf" srcId="{F6FAB82D-EAEE-4832-82C7-4E0479B4D41A}" destId="{3EBEB5FD-5DCC-40F3-8AFB-A5AE5F898B2C}" srcOrd="7" destOrd="0" presId="urn:microsoft.com/office/officeart/2005/8/layout/default"/>
    <dgm:cxn modelId="{7C3BE843-D821-4D3D-9D70-112A596C731B}" type="presParOf" srcId="{F6FAB82D-EAEE-4832-82C7-4E0479B4D41A}" destId="{BC60AA2B-5D51-451C-8491-550549DBDF56}" srcOrd="8" destOrd="0" presId="urn:microsoft.com/office/officeart/2005/8/layout/default"/>
    <dgm:cxn modelId="{F73BBB48-4FD3-4CF8-B60D-7F19EB5DFA2F}" type="presParOf" srcId="{F6FAB82D-EAEE-4832-82C7-4E0479B4D41A}" destId="{EDC02A76-6216-4E01-A1AA-E711C9EF2952}" srcOrd="9" destOrd="0" presId="urn:microsoft.com/office/officeart/2005/8/layout/default"/>
    <dgm:cxn modelId="{1E3BE443-32BA-4277-8BB4-4641CB028221}" type="presParOf" srcId="{F6FAB82D-EAEE-4832-82C7-4E0479B4D41A}" destId="{1EA23B6A-2764-48F5-91B1-39DE621DC984}" srcOrd="10" destOrd="0" presId="urn:microsoft.com/office/officeart/2005/8/layout/default"/>
    <dgm:cxn modelId="{F77BC293-339E-45BE-A615-154014229864}" type="presParOf" srcId="{F6FAB82D-EAEE-4832-82C7-4E0479B4D41A}" destId="{A686DA6F-A469-42C9-8D3E-919AC8BC977D}" srcOrd="11" destOrd="0" presId="urn:microsoft.com/office/officeart/2005/8/layout/default"/>
    <dgm:cxn modelId="{003A00BC-7473-4DE3-833B-60ED3421E41A}" type="presParOf" srcId="{F6FAB82D-EAEE-4832-82C7-4E0479B4D41A}" destId="{A53B217E-9F8C-40F6-8C2B-CB851A8E1628}" srcOrd="12" destOrd="0" presId="urn:microsoft.com/office/officeart/2005/8/layout/default"/>
    <dgm:cxn modelId="{DA424803-0713-4E24-83EB-784A69447E6B}" type="presParOf" srcId="{F6FAB82D-EAEE-4832-82C7-4E0479B4D41A}" destId="{4E18ABDB-2727-4F62-85F5-92BE22EAFE44}" srcOrd="13" destOrd="0" presId="urn:microsoft.com/office/officeart/2005/8/layout/default"/>
    <dgm:cxn modelId="{8C680731-09CC-465E-A80E-A20DA988618A}" type="presParOf" srcId="{F6FAB82D-EAEE-4832-82C7-4E0479B4D41A}" destId="{04FA0221-906B-429D-97C4-9C8C10580AD5}"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C6221A2-0E2F-46B6-B8DB-E5A8C420A47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56966A0-9503-460E-9CFA-CBFF78C0F5E5}">
      <dgm:prSet/>
      <dgm:spPr/>
      <dgm:t>
        <a:bodyPr/>
        <a:lstStyle/>
        <a:p>
          <a:pPr algn="ctr"/>
          <a:r>
            <a:rPr lang="en-US"/>
            <a:t>Final Annual Report and Annual Accounts for the CCG for the period 2021/22</a:t>
          </a:r>
          <a:endParaRPr lang="en-US" dirty="0"/>
        </a:p>
      </dgm:t>
    </dgm:pt>
    <dgm:pt modelId="{51191C41-C00A-4925-AF67-9C615D37EF52}" type="parTrans" cxnId="{CBB2AE71-1B8A-4119-9A65-D74DC3E454BE}">
      <dgm:prSet/>
      <dgm:spPr/>
      <dgm:t>
        <a:bodyPr/>
        <a:lstStyle/>
        <a:p>
          <a:endParaRPr lang="en-US"/>
        </a:p>
      </dgm:t>
    </dgm:pt>
    <dgm:pt modelId="{80E8F256-9C29-4CC7-AE24-C3D100F83ACE}" type="sibTrans" cxnId="{CBB2AE71-1B8A-4119-9A65-D74DC3E454BE}">
      <dgm:prSet/>
      <dgm:spPr/>
      <dgm:t>
        <a:bodyPr/>
        <a:lstStyle/>
        <a:p>
          <a:endParaRPr lang="en-US"/>
        </a:p>
      </dgm:t>
    </dgm:pt>
    <dgm:pt modelId="{62A5F291-6F7B-42D5-BAA7-321C2071FC03}">
      <dgm:prSet/>
      <dgm:spPr>
        <a:solidFill>
          <a:srgbClr val="00B050"/>
        </a:solidFill>
      </dgm:spPr>
      <dgm:t>
        <a:bodyPr/>
        <a:lstStyle/>
        <a:p>
          <a:pPr algn="ctr"/>
          <a:r>
            <a:rPr lang="en-US" dirty="0"/>
            <a:t>ICBs are required to produce and publish CCG Months 1-3 Annual Reports for the period 1</a:t>
          </a:r>
          <a:r>
            <a:rPr lang="en-US" baseline="30000" dirty="0"/>
            <a:t>st</a:t>
          </a:r>
          <a:r>
            <a:rPr lang="en-US" dirty="0"/>
            <a:t> April 2022 to 30</a:t>
          </a:r>
          <a:r>
            <a:rPr lang="en-US" baseline="30000" dirty="0"/>
            <a:t>th</a:t>
          </a:r>
          <a:r>
            <a:rPr lang="en-US" dirty="0"/>
            <a:t> June 2022) – the timescale for the publication has yet to be confirmed by NHS England but is not expected to be until early Summer 2023</a:t>
          </a:r>
        </a:p>
      </dgm:t>
    </dgm:pt>
    <dgm:pt modelId="{91E3D7FA-1D94-4EF5-9CE2-3F278C9F78E0}" type="parTrans" cxnId="{045329DB-E236-4330-BC05-76CDF1712923}">
      <dgm:prSet/>
      <dgm:spPr/>
      <dgm:t>
        <a:bodyPr/>
        <a:lstStyle/>
        <a:p>
          <a:endParaRPr lang="en-US"/>
        </a:p>
      </dgm:t>
    </dgm:pt>
    <dgm:pt modelId="{E22DD46C-AEBE-4470-B531-E6CE9B8DA60D}" type="sibTrans" cxnId="{045329DB-E236-4330-BC05-76CDF1712923}">
      <dgm:prSet/>
      <dgm:spPr/>
      <dgm:t>
        <a:bodyPr/>
        <a:lstStyle/>
        <a:p>
          <a:endParaRPr lang="en-US"/>
        </a:p>
      </dgm:t>
    </dgm:pt>
    <dgm:pt modelId="{0976A775-2B7A-4EE5-95E7-57AE07EC7DBF}" type="pres">
      <dgm:prSet presAssocID="{CC6221A2-0E2F-46B6-B8DB-E5A8C420A47E}" presName="linear" presStyleCnt="0">
        <dgm:presLayoutVars>
          <dgm:animLvl val="lvl"/>
          <dgm:resizeHandles val="exact"/>
        </dgm:presLayoutVars>
      </dgm:prSet>
      <dgm:spPr/>
    </dgm:pt>
    <dgm:pt modelId="{17B4FE67-E65A-4A66-8A45-84AD5CB883E9}" type="pres">
      <dgm:prSet presAssocID="{356966A0-9503-460E-9CFA-CBFF78C0F5E5}" presName="parentText" presStyleLbl="node1" presStyleIdx="0" presStyleCnt="2" custLinFactNeighborY="-52293">
        <dgm:presLayoutVars>
          <dgm:chMax val="0"/>
          <dgm:bulletEnabled val="1"/>
        </dgm:presLayoutVars>
      </dgm:prSet>
      <dgm:spPr/>
    </dgm:pt>
    <dgm:pt modelId="{89FA44A6-C107-4128-A2E6-111DEF90D07B}" type="pres">
      <dgm:prSet presAssocID="{80E8F256-9C29-4CC7-AE24-C3D100F83ACE}" presName="spacer" presStyleCnt="0"/>
      <dgm:spPr/>
    </dgm:pt>
    <dgm:pt modelId="{7C628383-BAB9-4767-85AA-E8E9DB4225F3}" type="pres">
      <dgm:prSet presAssocID="{62A5F291-6F7B-42D5-BAA7-321C2071FC03}" presName="parentText" presStyleLbl="node1" presStyleIdx="1" presStyleCnt="2">
        <dgm:presLayoutVars>
          <dgm:chMax val="0"/>
          <dgm:bulletEnabled val="1"/>
        </dgm:presLayoutVars>
      </dgm:prSet>
      <dgm:spPr/>
    </dgm:pt>
  </dgm:ptLst>
  <dgm:cxnLst>
    <dgm:cxn modelId="{CBB2AE71-1B8A-4119-9A65-D74DC3E454BE}" srcId="{CC6221A2-0E2F-46B6-B8DB-E5A8C420A47E}" destId="{356966A0-9503-460E-9CFA-CBFF78C0F5E5}" srcOrd="0" destOrd="0" parTransId="{51191C41-C00A-4925-AF67-9C615D37EF52}" sibTransId="{80E8F256-9C29-4CC7-AE24-C3D100F83ACE}"/>
    <dgm:cxn modelId="{DAF13B97-7909-41DD-802D-5B2F9D2ED607}" type="presOf" srcId="{62A5F291-6F7B-42D5-BAA7-321C2071FC03}" destId="{7C628383-BAB9-4767-85AA-E8E9DB4225F3}" srcOrd="0" destOrd="0" presId="urn:microsoft.com/office/officeart/2005/8/layout/vList2"/>
    <dgm:cxn modelId="{255288D0-6139-4D54-A103-F0ED782B75B4}" type="presOf" srcId="{356966A0-9503-460E-9CFA-CBFF78C0F5E5}" destId="{17B4FE67-E65A-4A66-8A45-84AD5CB883E9}" srcOrd="0" destOrd="0" presId="urn:microsoft.com/office/officeart/2005/8/layout/vList2"/>
    <dgm:cxn modelId="{045329DB-E236-4330-BC05-76CDF1712923}" srcId="{CC6221A2-0E2F-46B6-B8DB-E5A8C420A47E}" destId="{62A5F291-6F7B-42D5-BAA7-321C2071FC03}" srcOrd="1" destOrd="0" parTransId="{91E3D7FA-1D94-4EF5-9CE2-3F278C9F78E0}" sibTransId="{E22DD46C-AEBE-4470-B531-E6CE9B8DA60D}"/>
    <dgm:cxn modelId="{2C2D68F0-4337-4C29-83AA-DB01E40FCA66}" type="presOf" srcId="{CC6221A2-0E2F-46B6-B8DB-E5A8C420A47E}" destId="{0976A775-2B7A-4EE5-95E7-57AE07EC7DBF}" srcOrd="0" destOrd="0" presId="urn:microsoft.com/office/officeart/2005/8/layout/vList2"/>
    <dgm:cxn modelId="{2848E418-7D8C-4A88-856F-EBBF50DA9E6C}" type="presParOf" srcId="{0976A775-2B7A-4EE5-95E7-57AE07EC7DBF}" destId="{17B4FE67-E65A-4A66-8A45-84AD5CB883E9}" srcOrd="0" destOrd="0" presId="urn:microsoft.com/office/officeart/2005/8/layout/vList2"/>
    <dgm:cxn modelId="{D09D209E-69C2-4983-B11B-80937B6F418D}" type="presParOf" srcId="{0976A775-2B7A-4EE5-95E7-57AE07EC7DBF}" destId="{89FA44A6-C107-4128-A2E6-111DEF90D07B}" srcOrd="1" destOrd="0" presId="urn:microsoft.com/office/officeart/2005/8/layout/vList2"/>
    <dgm:cxn modelId="{96753FFA-7D74-49C7-ABEB-421BBE16BBFA}" type="presParOf" srcId="{0976A775-2B7A-4EE5-95E7-57AE07EC7DBF}" destId="{7C628383-BAB9-4767-85AA-E8E9DB4225F3}"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2A2E8-3B96-4B88-9DAF-A16A51924D5E}">
      <dsp:nvSpPr>
        <dsp:cNvPr id="0" name=""/>
        <dsp:cNvSpPr/>
      </dsp:nvSpPr>
      <dsp:spPr>
        <a:xfrm>
          <a:off x="2434038" y="243718"/>
          <a:ext cx="2196000" cy="2196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6F37C7-C59A-467F-8693-9D3888AA81BD}">
      <dsp:nvSpPr>
        <dsp:cNvPr id="0" name=""/>
        <dsp:cNvSpPr/>
      </dsp:nvSpPr>
      <dsp:spPr>
        <a:xfrm>
          <a:off x="2902038" y="711718"/>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0BA79E-532B-46CF-907B-E995D8AFA6BE}">
      <dsp:nvSpPr>
        <dsp:cNvPr id="0" name=""/>
        <dsp:cNvSpPr/>
      </dsp:nvSpPr>
      <dsp:spPr>
        <a:xfrm>
          <a:off x="1732038" y="3123719"/>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b="1" kern="1200" dirty="0"/>
            <a:t>Dr Gerry McSorley, </a:t>
          </a:r>
        </a:p>
        <a:p>
          <a:pPr marL="0" lvl="0" indent="0" algn="ctr" defTabSz="577850">
            <a:lnSpc>
              <a:spcPct val="100000"/>
            </a:lnSpc>
            <a:spcBef>
              <a:spcPct val="0"/>
            </a:spcBef>
            <a:spcAft>
              <a:spcPct val="35000"/>
            </a:spcAft>
            <a:buNone/>
            <a:defRPr cap="all"/>
          </a:pPr>
          <a:r>
            <a:rPr lang="en-US" sz="1300" b="1" kern="1200" dirty="0"/>
            <a:t>Non-Executive Director</a:t>
          </a:r>
          <a:endParaRPr lang="en-US" sz="1300" kern="1200" dirty="0"/>
        </a:p>
      </dsp:txBody>
      <dsp:txXfrm>
        <a:off x="1732038" y="3123719"/>
        <a:ext cx="3600000" cy="720000"/>
      </dsp:txXfrm>
    </dsp:sp>
    <dsp:sp modelId="{CBBF2A23-BB25-45C8-8C66-01D52E81DE9C}">
      <dsp:nvSpPr>
        <dsp:cNvPr id="0" name=""/>
        <dsp:cNvSpPr/>
      </dsp:nvSpPr>
      <dsp:spPr>
        <a:xfrm>
          <a:off x="6664038" y="243718"/>
          <a:ext cx="2196000" cy="2196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BE79E7-4B9B-4FD0-8DE9-70FBB5C1DF40}">
      <dsp:nvSpPr>
        <dsp:cNvPr id="0" name=""/>
        <dsp:cNvSpPr/>
      </dsp:nvSpPr>
      <dsp:spPr>
        <a:xfrm>
          <a:off x="7132038" y="711718"/>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70FA66-74DD-40E1-AA7B-42E66E594A85}">
      <dsp:nvSpPr>
        <dsp:cNvPr id="0" name=""/>
        <dsp:cNvSpPr/>
      </dsp:nvSpPr>
      <dsp:spPr>
        <a:xfrm>
          <a:off x="5962038" y="3123719"/>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a:t>Note the minutes of the previous NHS Lincolnshire CCG Annual Public Meeting held on September 2021</a:t>
          </a:r>
        </a:p>
      </dsp:txBody>
      <dsp:txXfrm>
        <a:off x="5962038" y="3123719"/>
        <a:ext cx="3600000" cy="7200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1CAD22-1258-43EE-8988-183DAE0DA769}">
      <dsp:nvSpPr>
        <dsp:cNvPr id="0" name=""/>
        <dsp:cNvSpPr/>
      </dsp:nvSpPr>
      <dsp:spPr>
        <a:xfrm>
          <a:off x="0" y="181809"/>
          <a:ext cx="11293475" cy="1235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Questions were invited prior to the meeting and any received will be responded to at this point.</a:t>
          </a:r>
        </a:p>
      </dsp:txBody>
      <dsp:txXfrm>
        <a:off x="60313" y="242122"/>
        <a:ext cx="11172849" cy="1114894"/>
      </dsp:txXfrm>
    </dsp:sp>
    <dsp:sp modelId="{D21916CC-BFE1-43CD-B21B-7ACDABF6AC95}">
      <dsp:nvSpPr>
        <dsp:cNvPr id="0" name=""/>
        <dsp:cNvSpPr/>
      </dsp:nvSpPr>
      <dsp:spPr>
        <a:xfrm>
          <a:off x="0" y="1509489"/>
          <a:ext cx="11293475" cy="1235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Any questions received as part of the Q&amp;A facility available during the meeting will be responded to where possible.</a:t>
          </a:r>
        </a:p>
      </dsp:txBody>
      <dsp:txXfrm>
        <a:off x="60313" y="1569802"/>
        <a:ext cx="11172849" cy="1114894"/>
      </dsp:txXfrm>
    </dsp:sp>
    <dsp:sp modelId="{91F25B48-FAB6-4FEE-B7D8-FA9967CFE405}">
      <dsp:nvSpPr>
        <dsp:cNvPr id="0" name=""/>
        <dsp:cNvSpPr/>
      </dsp:nvSpPr>
      <dsp:spPr>
        <a:xfrm>
          <a:off x="0" y="2837169"/>
          <a:ext cx="11293475" cy="1235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All questions and responses will be published on the NHS Lincolnshire ICB website: </a:t>
          </a:r>
          <a:r>
            <a:rPr lang="en-US" sz="3200" kern="1200">
              <a:hlinkClick xmlns:r="http://schemas.openxmlformats.org/officeDocument/2006/relationships" r:id="rId1"/>
            </a:rPr>
            <a:t>www.lincolnshire.icb.nhs.uk</a:t>
          </a:r>
          <a:endParaRPr lang="en-US" sz="3200" kern="1200"/>
        </a:p>
      </dsp:txBody>
      <dsp:txXfrm>
        <a:off x="60313" y="2897482"/>
        <a:ext cx="11172849" cy="11148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1B991-67EE-4836-A6A8-813F44EFBACF}">
      <dsp:nvSpPr>
        <dsp:cNvPr id="0" name=""/>
        <dsp:cNvSpPr/>
      </dsp:nvSpPr>
      <dsp:spPr>
        <a:xfrm>
          <a:off x="0" y="2643840"/>
          <a:ext cx="11293475" cy="86776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3.Presentation of the CCG Annual Report and Accounts 2021/22</a:t>
          </a:r>
        </a:p>
      </dsp:txBody>
      <dsp:txXfrm>
        <a:off x="0" y="2643840"/>
        <a:ext cx="11293475" cy="867767"/>
      </dsp:txXfrm>
    </dsp:sp>
    <dsp:sp modelId="{1C417488-8488-4CE5-B7F9-FA5F00941374}">
      <dsp:nvSpPr>
        <dsp:cNvPr id="0" name=""/>
        <dsp:cNvSpPr/>
      </dsp:nvSpPr>
      <dsp:spPr>
        <a:xfrm rot="10800000">
          <a:off x="0" y="1322230"/>
          <a:ext cx="11293475" cy="1334626"/>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2. Current position and forward look</a:t>
          </a:r>
        </a:p>
      </dsp:txBody>
      <dsp:txXfrm rot="10800000">
        <a:off x="0" y="1322230"/>
        <a:ext cx="11293475" cy="867200"/>
      </dsp:txXfrm>
    </dsp:sp>
    <dsp:sp modelId="{5D21503F-1104-49CB-92A5-130941EB16F7}">
      <dsp:nvSpPr>
        <dsp:cNvPr id="0" name=""/>
        <dsp:cNvSpPr/>
      </dsp:nvSpPr>
      <dsp:spPr>
        <a:xfrm rot="10800000">
          <a:off x="0" y="620"/>
          <a:ext cx="11293475" cy="1334626"/>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1. Reflections of the last 18 months (NHS Lincolnshire Clinical Commissioning Group (CCG) 1</a:t>
          </a:r>
          <a:r>
            <a:rPr lang="en-US" sz="1900" kern="1200" baseline="30000" dirty="0"/>
            <a:t>st</a:t>
          </a:r>
          <a:r>
            <a:rPr lang="en-US" sz="1900" kern="1200" dirty="0"/>
            <a:t> April 2021 to 30</a:t>
          </a:r>
          <a:r>
            <a:rPr lang="en-US" sz="1900" kern="1200" baseline="30000" dirty="0"/>
            <a:t>th</a:t>
          </a:r>
          <a:r>
            <a:rPr lang="en-US" sz="1900" kern="1200" dirty="0"/>
            <a:t> June 2022 and NHS Lincolnshire Integrated Care Board (ICB) from 1</a:t>
          </a:r>
          <a:r>
            <a:rPr lang="en-US" sz="1900" kern="1200" baseline="30000" dirty="0"/>
            <a:t>st</a:t>
          </a:r>
          <a:r>
            <a:rPr lang="en-US" sz="1900" kern="1200" dirty="0"/>
            <a:t> July 2022)</a:t>
          </a:r>
        </a:p>
      </dsp:txBody>
      <dsp:txXfrm rot="10800000">
        <a:off x="0" y="620"/>
        <a:ext cx="11293475" cy="8672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66EB0-3C8A-42BE-A6E8-44776877DBF7}">
      <dsp:nvSpPr>
        <dsp:cNvPr id="0" name=""/>
        <dsp:cNvSpPr/>
      </dsp:nvSpPr>
      <dsp:spPr>
        <a:xfrm>
          <a:off x="0" y="2469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Profound impact of the COVID-19 pandemic</a:t>
          </a:r>
        </a:p>
      </dsp:txBody>
      <dsp:txXfrm>
        <a:off x="25130" y="49828"/>
        <a:ext cx="8414976" cy="464540"/>
      </dsp:txXfrm>
    </dsp:sp>
    <dsp:sp modelId="{8227D69E-938D-42B6-BD68-782CC8E5E3EF}">
      <dsp:nvSpPr>
        <dsp:cNvPr id="0" name=""/>
        <dsp:cNvSpPr/>
      </dsp:nvSpPr>
      <dsp:spPr>
        <a:xfrm>
          <a:off x="0" y="60285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Strong partnership and delivery through the last 18 months</a:t>
          </a:r>
        </a:p>
      </dsp:txBody>
      <dsp:txXfrm>
        <a:off x="25130" y="627988"/>
        <a:ext cx="8414976" cy="464540"/>
      </dsp:txXfrm>
    </dsp:sp>
    <dsp:sp modelId="{9C9D8193-50F0-4D0A-A120-A3509DB0EAF1}">
      <dsp:nvSpPr>
        <dsp:cNvPr id="0" name=""/>
        <dsp:cNvSpPr/>
      </dsp:nvSpPr>
      <dsp:spPr>
        <a:xfrm>
          <a:off x="0" y="1181018"/>
          <a:ext cx="8465236" cy="514800"/>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kern="1200"/>
            <a:t>Key highlights</a:t>
          </a:r>
          <a:endParaRPr lang="en-US" sz="2200" kern="1200"/>
        </a:p>
      </dsp:txBody>
      <dsp:txXfrm>
        <a:off x="25130" y="1206148"/>
        <a:ext cx="8414976" cy="464540"/>
      </dsp:txXfrm>
    </dsp:sp>
    <dsp:sp modelId="{FC01A62C-29BC-47EA-973B-B9F069B69FAA}">
      <dsp:nvSpPr>
        <dsp:cNvPr id="0" name=""/>
        <dsp:cNvSpPr/>
      </dsp:nvSpPr>
      <dsp:spPr>
        <a:xfrm>
          <a:off x="0" y="175917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Vaccination Programme</a:t>
          </a:r>
        </a:p>
      </dsp:txBody>
      <dsp:txXfrm>
        <a:off x="25130" y="1784308"/>
        <a:ext cx="8414976" cy="464540"/>
      </dsp:txXfrm>
    </dsp:sp>
    <dsp:sp modelId="{B586D5C1-C671-4AB5-9E50-7DDB0D25FB34}">
      <dsp:nvSpPr>
        <dsp:cNvPr id="0" name=""/>
        <dsp:cNvSpPr/>
      </dsp:nvSpPr>
      <dsp:spPr>
        <a:xfrm>
          <a:off x="0" y="233733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Full restoration of NHS services</a:t>
          </a:r>
        </a:p>
      </dsp:txBody>
      <dsp:txXfrm>
        <a:off x="25130" y="2362468"/>
        <a:ext cx="8414976" cy="464540"/>
      </dsp:txXfrm>
    </dsp:sp>
    <dsp:sp modelId="{D50E6C6F-38AC-457C-A635-197BB4223FD1}">
      <dsp:nvSpPr>
        <dsp:cNvPr id="0" name=""/>
        <dsp:cNvSpPr/>
      </dsp:nvSpPr>
      <dsp:spPr>
        <a:xfrm>
          <a:off x="0" y="291549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On-going recovery programme</a:t>
          </a:r>
        </a:p>
      </dsp:txBody>
      <dsp:txXfrm>
        <a:off x="25130" y="2940628"/>
        <a:ext cx="8414976" cy="464540"/>
      </dsp:txXfrm>
    </dsp:sp>
    <dsp:sp modelId="{64EA15E9-4CD6-4856-B0C3-80855CC875D1}">
      <dsp:nvSpPr>
        <dsp:cNvPr id="0" name=""/>
        <dsp:cNvSpPr/>
      </dsp:nvSpPr>
      <dsp:spPr>
        <a:xfrm>
          <a:off x="0" y="3493658"/>
          <a:ext cx="8465236"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Excellent progress on catch up (e.g. operations etc)</a:t>
          </a:r>
        </a:p>
      </dsp:txBody>
      <dsp:txXfrm>
        <a:off x="25130" y="3518788"/>
        <a:ext cx="8414976" cy="4645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D3548-26F9-45FA-8C49-FDF372155E84}">
      <dsp:nvSpPr>
        <dsp:cNvPr id="0" name=""/>
        <dsp:cNvSpPr/>
      </dsp:nvSpPr>
      <dsp:spPr>
        <a:xfrm>
          <a:off x="0" y="667118"/>
          <a:ext cx="11293475"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Ways of working</a:t>
          </a:r>
        </a:p>
      </dsp:txBody>
      <dsp:txXfrm>
        <a:off x="23988" y="691106"/>
        <a:ext cx="11245499" cy="443423"/>
      </dsp:txXfrm>
    </dsp:sp>
    <dsp:sp modelId="{766F2D0F-AE03-498C-89DB-34E6FEBF6974}">
      <dsp:nvSpPr>
        <dsp:cNvPr id="0" name=""/>
        <dsp:cNvSpPr/>
      </dsp:nvSpPr>
      <dsp:spPr>
        <a:xfrm>
          <a:off x="0" y="1218998"/>
          <a:ext cx="11293475"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Deep commitment of NHS workforce across the county</a:t>
          </a:r>
        </a:p>
      </dsp:txBody>
      <dsp:txXfrm>
        <a:off x="23988" y="1242986"/>
        <a:ext cx="11245499" cy="443423"/>
      </dsp:txXfrm>
    </dsp:sp>
    <dsp:sp modelId="{F71A6BC2-05E7-4090-A2FD-ABE30E8A532B}">
      <dsp:nvSpPr>
        <dsp:cNvPr id="0" name=""/>
        <dsp:cNvSpPr/>
      </dsp:nvSpPr>
      <dsp:spPr>
        <a:xfrm>
          <a:off x="0" y="1770878"/>
          <a:ext cx="11293475"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Strong partnership working with local government, third sector, care sector and NHS partners</a:t>
          </a:r>
        </a:p>
      </dsp:txBody>
      <dsp:txXfrm>
        <a:off x="23988" y="1794866"/>
        <a:ext cx="11245499" cy="443423"/>
      </dsp:txXfrm>
    </dsp:sp>
    <dsp:sp modelId="{528E1BEA-B5AA-4F49-AE5D-E3235818F4D9}">
      <dsp:nvSpPr>
        <dsp:cNvPr id="0" name=""/>
        <dsp:cNvSpPr/>
      </dsp:nvSpPr>
      <dsp:spPr>
        <a:xfrm>
          <a:off x="0" y="2322758"/>
          <a:ext cx="11293475"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Striving to meet the health needs of the people of Lincolnshire</a:t>
          </a:r>
        </a:p>
      </dsp:txBody>
      <dsp:txXfrm>
        <a:off x="23988" y="2346746"/>
        <a:ext cx="11245499" cy="443423"/>
      </dsp:txXfrm>
    </dsp:sp>
    <dsp:sp modelId="{98C02EB3-A5F5-4E36-AFDC-25E2565AB897}">
      <dsp:nvSpPr>
        <dsp:cNvPr id="0" name=""/>
        <dsp:cNvSpPr/>
      </dsp:nvSpPr>
      <dsp:spPr>
        <a:xfrm>
          <a:off x="0" y="2874638"/>
          <a:ext cx="11293475"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Conclusion of Acute Services Review (ASR)</a:t>
          </a:r>
        </a:p>
      </dsp:txBody>
      <dsp:txXfrm>
        <a:off x="23988" y="2898626"/>
        <a:ext cx="11245499" cy="4434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CFC38-57B1-4E7D-BF61-819D2DBECDEA}">
      <dsp:nvSpPr>
        <dsp:cNvPr id="0" name=""/>
        <dsp:cNvSpPr/>
      </dsp:nvSpPr>
      <dsp:spPr>
        <a:xfrm>
          <a:off x="0" y="4586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Mental Health Transformation</a:t>
          </a:r>
        </a:p>
      </dsp:txBody>
      <dsp:txXfrm>
        <a:off x="25130" y="70991"/>
        <a:ext cx="11243215" cy="464540"/>
      </dsp:txXfrm>
    </dsp:sp>
    <dsp:sp modelId="{1773904B-D475-4B03-8FF8-75482215FC3A}">
      <dsp:nvSpPr>
        <dsp:cNvPr id="0" name=""/>
        <dsp:cNvSpPr/>
      </dsp:nvSpPr>
      <dsp:spPr>
        <a:xfrm>
          <a:off x="0" y="62402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Development of Primary Care and Primary Care Networks (PCNs)</a:t>
          </a:r>
        </a:p>
      </dsp:txBody>
      <dsp:txXfrm>
        <a:off x="25130" y="649151"/>
        <a:ext cx="11243215" cy="464540"/>
      </dsp:txXfrm>
    </dsp:sp>
    <dsp:sp modelId="{CF8A91A5-5ED1-4408-8999-CE20AC160097}">
      <dsp:nvSpPr>
        <dsp:cNvPr id="0" name=""/>
        <dsp:cNvSpPr/>
      </dsp:nvSpPr>
      <dsp:spPr>
        <a:xfrm>
          <a:off x="0" y="120218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GB" sz="2200" kern="1200" dirty="0"/>
            <a:t>Health Inequalities</a:t>
          </a:r>
        </a:p>
      </dsp:txBody>
      <dsp:txXfrm>
        <a:off x="25130" y="1227311"/>
        <a:ext cx="11243215" cy="464540"/>
      </dsp:txXfrm>
    </dsp:sp>
    <dsp:sp modelId="{C6D9059C-855E-4210-861D-264E30538147}">
      <dsp:nvSpPr>
        <dsp:cNvPr id="0" name=""/>
        <dsp:cNvSpPr/>
      </dsp:nvSpPr>
      <dsp:spPr>
        <a:xfrm>
          <a:off x="0" y="178034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Safeguarding</a:t>
          </a:r>
        </a:p>
      </dsp:txBody>
      <dsp:txXfrm>
        <a:off x="25130" y="1805471"/>
        <a:ext cx="11243215" cy="464540"/>
      </dsp:txXfrm>
    </dsp:sp>
    <dsp:sp modelId="{1D1F2371-F6AF-48A0-8D51-65E7A784EAEB}">
      <dsp:nvSpPr>
        <dsp:cNvPr id="0" name=""/>
        <dsp:cNvSpPr/>
      </dsp:nvSpPr>
      <dsp:spPr>
        <a:xfrm>
          <a:off x="0" y="235850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Health Checks for people with learning disabilities and severe mental illness</a:t>
          </a:r>
        </a:p>
      </dsp:txBody>
      <dsp:txXfrm>
        <a:off x="25130" y="2383631"/>
        <a:ext cx="11243215" cy="464540"/>
      </dsp:txXfrm>
    </dsp:sp>
    <dsp:sp modelId="{B6114AE6-BED7-4853-99A3-FAE53DEFE003}">
      <dsp:nvSpPr>
        <dsp:cNvPr id="0" name=""/>
        <dsp:cNvSpPr/>
      </dsp:nvSpPr>
      <dsp:spPr>
        <a:xfrm>
          <a:off x="0" y="293666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Partnership with the University of Lincoln</a:t>
          </a:r>
        </a:p>
      </dsp:txBody>
      <dsp:txXfrm>
        <a:off x="25130" y="2961791"/>
        <a:ext cx="11243215" cy="464540"/>
      </dsp:txXfrm>
    </dsp:sp>
    <dsp:sp modelId="{5BA1927A-85A9-4B5D-A47A-3C77624B8C54}">
      <dsp:nvSpPr>
        <dsp:cNvPr id="0" name=""/>
        <dsp:cNvSpPr/>
      </dsp:nvSpPr>
      <dsp:spPr>
        <a:xfrm>
          <a:off x="0" y="351482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Partnering with Towns Fund programme</a:t>
          </a:r>
        </a:p>
      </dsp:txBody>
      <dsp:txXfrm>
        <a:off x="25130" y="3539951"/>
        <a:ext cx="11243215" cy="464540"/>
      </dsp:txXfrm>
    </dsp:sp>
    <dsp:sp modelId="{46502C7F-1B10-4DBA-BABA-FB841A90B0C5}">
      <dsp:nvSpPr>
        <dsp:cNvPr id="0" name=""/>
        <dsp:cNvSpPr/>
      </dsp:nvSpPr>
      <dsp:spPr>
        <a:xfrm>
          <a:off x="0" y="4092981"/>
          <a:ext cx="11293475" cy="514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Sustainability/green agenda and estates</a:t>
          </a:r>
        </a:p>
      </dsp:txBody>
      <dsp:txXfrm>
        <a:off x="25130" y="4118111"/>
        <a:ext cx="11243215" cy="4645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01B80-2DF8-4DD3-89F6-309135B9C701}">
      <dsp:nvSpPr>
        <dsp:cNvPr id="0" name=""/>
        <dsp:cNvSpPr/>
      </dsp:nvSpPr>
      <dsp:spPr>
        <a:xfrm>
          <a:off x="0" y="80373"/>
          <a:ext cx="7485413" cy="737099"/>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Commitment and dedication of staff and partners</a:t>
          </a:r>
        </a:p>
      </dsp:txBody>
      <dsp:txXfrm>
        <a:off x="35982" y="116355"/>
        <a:ext cx="7413449" cy="665135"/>
      </dsp:txXfrm>
    </dsp:sp>
    <dsp:sp modelId="{4C0D77AF-7F27-4561-99D9-4EEAE3BE5F9F}">
      <dsp:nvSpPr>
        <dsp:cNvPr id="0" name=""/>
        <dsp:cNvSpPr/>
      </dsp:nvSpPr>
      <dsp:spPr>
        <a:xfrm>
          <a:off x="0" y="857793"/>
          <a:ext cx="7485413" cy="737099"/>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Thanks to CCG Board Members – namely Mr Sean Lyons, Mr Jim Connolly, Mr Murray Macdonald, </a:t>
          </a:r>
          <a:r>
            <a:rPr lang="en-US" sz="1400" kern="1200" dirty="0" err="1"/>
            <a:t>Ms</a:t>
          </a:r>
          <a:r>
            <a:rPr lang="en-US" sz="1400" kern="1200" dirty="0"/>
            <a:t> Sue Liburd, </a:t>
          </a:r>
          <a:r>
            <a:rPr lang="en-US" sz="1400" kern="1200" dirty="0" err="1"/>
            <a:t>Mrs</a:t>
          </a:r>
          <a:r>
            <a:rPr lang="en-US" sz="1400" kern="1200" dirty="0"/>
            <a:t> Fenella Chambers, Mr Graham Felston and </a:t>
          </a:r>
          <a:r>
            <a:rPr lang="en-US" sz="1400" kern="1200" dirty="0" err="1"/>
            <a:t>Mrs</a:t>
          </a:r>
          <a:r>
            <a:rPr lang="en-US" sz="1400" kern="1200" dirty="0"/>
            <a:t> Janet Inman</a:t>
          </a:r>
        </a:p>
      </dsp:txBody>
      <dsp:txXfrm>
        <a:off x="35982" y="893775"/>
        <a:ext cx="7413449" cy="665135"/>
      </dsp:txXfrm>
    </dsp:sp>
    <dsp:sp modelId="{69F54C4D-32CD-4876-9CF3-873ABF53BE4B}">
      <dsp:nvSpPr>
        <dsp:cNvPr id="0" name=""/>
        <dsp:cNvSpPr/>
      </dsp:nvSpPr>
      <dsp:spPr>
        <a:xfrm>
          <a:off x="0" y="1635213"/>
          <a:ext cx="7485413" cy="737099"/>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t>NHS Receiving the George Cross from Her Majesty the Queen</a:t>
          </a:r>
        </a:p>
      </dsp:txBody>
      <dsp:txXfrm>
        <a:off x="35982" y="1671195"/>
        <a:ext cx="7413449" cy="6651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94BD7-1A58-4059-A145-0D1DF830CC1E}">
      <dsp:nvSpPr>
        <dsp:cNvPr id="0" name=""/>
        <dsp:cNvSpPr/>
      </dsp:nvSpPr>
      <dsp:spPr>
        <a:xfrm>
          <a:off x="1" y="299936"/>
          <a:ext cx="2444055" cy="146643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Lincolnshire Integrated Care Partnership (ICP)</a:t>
          </a:r>
        </a:p>
      </dsp:txBody>
      <dsp:txXfrm>
        <a:off x="1" y="299936"/>
        <a:ext cx="2444055" cy="1466433"/>
      </dsp:txXfrm>
    </dsp:sp>
    <dsp:sp modelId="{14E241F8-CEF0-4C93-AF88-2F0D0F2410D8}">
      <dsp:nvSpPr>
        <dsp:cNvPr id="0" name=""/>
        <dsp:cNvSpPr/>
      </dsp:nvSpPr>
      <dsp:spPr>
        <a:xfrm>
          <a:off x="2683720" y="299936"/>
          <a:ext cx="2444055" cy="146643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NHS Lincolnshire Integrated Care Board (ICB)</a:t>
          </a:r>
        </a:p>
      </dsp:txBody>
      <dsp:txXfrm>
        <a:off x="2683720" y="299936"/>
        <a:ext cx="2444055" cy="1466433"/>
      </dsp:txXfrm>
    </dsp:sp>
    <dsp:sp modelId="{63A8E14B-B15C-4B4E-B52E-8AE11A2CE041}">
      <dsp:nvSpPr>
        <dsp:cNvPr id="0" name=""/>
        <dsp:cNvSpPr/>
      </dsp:nvSpPr>
      <dsp:spPr>
        <a:xfrm>
          <a:off x="5412655" y="299936"/>
          <a:ext cx="2444055" cy="146643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Lincolnshire Health and Care Collaborative (LHCC)</a:t>
          </a:r>
        </a:p>
      </dsp:txBody>
      <dsp:txXfrm>
        <a:off x="5412655" y="299936"/>
        <a:ext cx="2444055" cy="1466433"/>
      </dsp:txXfrm>
    </dsp:sp>
    <dsp:sp modelId="{595FB8A9-97B5-4D29-A54D-A47B425C372D}">
      <dsp:nvSpPr>
        <dsp:cNvPr id="0" name=""/>
        <dsp:cNvSpPr/>
      </dsp:nvSpPr>
      <dsp:spPr>
        <a:xfrm>
          <a:off x="8071543" y="299936"/>
          <a:ext cx="2444055" cy="1466433"/>
        </a:xfrm>
        <a:prstGeom prst="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Statutory and Non-Statutory Partners</a:t>
          </a:r>
        </a:p>
      </dsp:txBody>
      <dsp:txXfrm>
        <a:off x="8071543" y="299936"/>
        <a:ext cx="2444055" cy="1466433"/>
      </dsp:txXfrm>
    </dsp:sp>
    <dsp:sp modelId="{35E665A7-7E97-48FA-9337-92B121FCAD59}">
      <dsp:nvSpPr>
        <dsp:cNvPr id="0" name=""/>
        <dsp:cNvSpPr/>
      </dsp:nvSpPr>
      <dsp:spPr>
        <a:xfrm>
          <a:off x="3080" y="2298665"/>
          <a:ext cx="2444055" cy="1466433"/>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Improve outcomes in population health and healthcare</a:t>
          </a:r>
        </a:p>
      </dsp:txBody>
      <dsp:txXfrm>
        <a:off x="3080" y="2298665"/>
        <a:ext cx="2444055" cy="1466433"/>
      </dsp:txXfrm>
    </dsp:sp>
    <dsp:sp modelId="{090E32BA-6E6D-47E7-A5B3-3B9FA02A6027}">
      <dsp:nvSpPr>
        <dsp:cNvPr id="0" name=""/>
        <dsp:cNvSpPr/>
      </dsp:nvSpPr>
      <dsp:spPr>
        <a:xfrm>
          <a:off x="2691541" y="2298665"/>
          <a:ext cx="2444055" cy="1466433"/>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Tackle inequalities in outcomes, experience and access	</a:t>
          </a:r>
        </a:p>
      </dsp:txBody>
      <dsp:txXfrm>
        <a:off x="2691541" y="2298665"/>
        <a:ext cx="2444055" cy="1466433"/>
      </dsp:txXfrm>
    </dsp:sp>
    <dsp:sp modelId="{9E80316D-AC13-42EE-8A22-0A33F5EE324A}">
      <dsp:nvSpPr>
        <dsp:cNvPr id="0" name=""/>
        <dsp:cNvSpPr/>
      </dsp:nvSpPr>
      <dsp:spPr>
        <a:xfrm>
          <a:off x="5380002" y="2298665"/>
          <a:ext cx="2444055" cy="1466433"/>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Enhance productivity and value for money</a:t>
          </a:r>
        </a:p>
      </dsp:txBody>
      <dsp:txXfrm>
        <a:off x="5380002" y="2298665"/>
        <a:ext cx="2444055" cy="1466433"/>
      </dsp:txXfrm>
    </dsp:sp>
    <dsp:sp modelId="{D82420F1-9B2D-45E4-B44E-735AB9E90577}">
      <dsp:nvSpPr>
        <dsp:cNvPr id="0" name=""/>
        <dsp:cNvSpPr/>
      </dsp:nvSpPr>
      <dsp:spPr>
        <a:xfrm>
          <a:off x="8068463" y="2298665"/>
          <a:ext cx="2444055" cy="1466433"/>
        </a:xfrm>
        <a:prstGeom prst="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Help the NHS support broader social and economic development</a:t>
          </a:r>
        </a:p>
      </dsp:txBody>
      <dsp:txXfrm>
        <a:off x="8068463" y="2298665"/>
        <a:ext cx="2444055" cy="14664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BFA1D-DB7F-412F-A1D0-E90FEA025C3E}">
      <dsp:nvSpPr>
        <dsp:cNvPr id="0" name=""/>
        <dsp:cNvSpPr/>
      </dsp:nvSpPr>
      <dsp:spPr>
        <a:xfrm>
          <a:off x="8599860" y="504621"/>
          <a:ext cx="2657669" cy="15854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Transformation and integration of health and care (designing and delivering health and care for the people of Lincolnshire – ‘not for or to’)</a:t>
          </a:r>
          <a:endParaRPr lang="en-US" sz="1600" kern="1200" dirty="0"/>
        </a:p>
      </dsp:txBody>
      <dsp:txXfrm>
        <a:off x="8599860" y="504621"/>
        <a:ext cx="2657669" cy="1585432"/>
      </dsp:txXfrm>
    </dsp:sp>
    <dsp:sp modelId="{544873E2-348B-4701-AA69-6F0ECAFCFE1E}">
      <dsp:nvSpPr>
        <dsp:cNvPr id="0" name=""/>
        <dsp:cNvSpPr/>
      </dsp:nvSpPr>
      <dsp:spPr>
        <a:xfrm>
          <a:off x="2919959" y="516906"/>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Workforce</a:t>
          </a:r>
          <a:endParaRPr lang="en-US" sz="1600" kern="1200"/>
        </a:p>
      </dsp:txBody>
      <dsp:txXfrm>
        <a:off x="2919959" y="516906"/>
        <a:ext cx="2616718" cy="1570030"/>
      </dsp:txXfrm>
    </dsp:sp>
    <dsp:sp modelId="{D30E8B07-33D7-4F5C-8261-078E4B9D0601}">
      <dsp:nvSpPr>
        <dsp:cNvPr id="0" name=""/>
        <dsp:cNvSpPr/>
      </dsp:nvSpPr>
      <dsp:spPr>
        <a:xfrm>
          <a:off x="5798349" y="516906"/>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Digital</a:t>
          </a:r>
          <a:endParaRPr lang="en-US" sz="1600" kern="1200"/>
        </a:p>
      </dsp:txBody>
      <dsp:txXfrm>
        <a:off x="5798349" y="516906"/>
        <a:ext cx="2616718" cy="1570030"/>
      </dsp:txXfrm>
    </dsp:sp>
    <dsp:sp modelId="{CC4A2D4F-B314-4F38-92EB-7E81FF82F2BC}">
      <dsp:nvSpPr>
        <dsp:cNvPr id="0" name=""/>
        <dsp:cNvSpPr/>
      </dsp:nvSpPr>
      <dsp:spPr>
        <a:xfrm>
          <a:off x="0" y="533187"/>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Immediate performance priorities – winter and urgent care</a:t>
          </a:r>
          <a:endParaRPr lang="en-US" sz="1600" kern="1200"/>
        </a:p>
      </dsp:txBody>
      <dsp:txXfrm>
        <a:off x="0" y="533187"/>
        <a:ext cx="2616718" cy="1570030"/>
      </dsp:txXfrm>
    </dsp:sp>
    <dsp:sp modelId="{BC60AA2B-5D51-451C-8491-550549DBDF56}">
      <dsp:nvSpPr>
        <dsp:cNvPr id="0" name=""/>
        <dsp:cNvSpPr/>
      </dsp:nvSpPr>
      <dsp:spPr>
        <a:xfrm>
          <a:off x="21093" y="2356310"/>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Maintaining strong performance on elective catch-up</a:t>
          </a:r>
          <a:endParaRPr lang="en-US" sz="1600" kern="1200"/>
        </a:p>
      </dsp:txBody>
      <dsp:txXfrm>
        <a:off x="21093" y="2356310"/>
        <a:ext cx="2616718" cy="1570030"/>
      </dsp:txXfrm>
    </dsp:sp>
    <dsp:sp modelId="{1EA23B6A-2764-48F5-91B1-39DE621DC984}">
      <dsp:nvSpPr>
        <dsp:cNvPr id="0" name=""/>
        <dsp:cNvSpPr/>
      </dsp:nvSpPr>
      <dsp:spPr>
        <a:xfrm>
          <a:off x="2899483" y="2356310"/>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Tackling cancer performance</a:t>
          </a:r>
          <a:endParaRPr lang="en-US" sz="1600" kern="1200"/>
        </a:p>
      </dsp:txBody>
      <dsp:txXfrm>
        <a:off x="2899483" y="2356310"/>
        <a:ext cx="2616718" cy="1570030"/>
      </dsp:txXfrm>
    </dsp:sp>
    <dsp:sp modelId="{A53B217E-9F8C-40F6-8C2B-CB851A8E1628}">
      <dsp:nvSpPr>
        <dsp:cNvPr id="0" name=""/>
        <dsp:cNvSpPr/>
      </dsp:nvSpPr>
      <dsp:spPr>
        <a:xfrm>
          <a:off x="5777873" y="2356310"/>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Access to primary care including Pharmacy, Ophthalmology and Dentistry (PODs) </a:t>
          </a:r>
          <a:endParaRPr lang="en-US" sz="1600" kern="1200" dirty="0"/>
        </a:p>
      </dsp:txBody>
      <dsp:txXfrm>
        <a:off x="5777873" y="2356310"/>
        <a:ext cx="2616718" cy="1570030"/>
      </dsp:txXfrm>
    </dsp:sp>
    <dsp:sp modelId="{04FA0221-906B-429D-97C4-9C8C10580AD5}">
      <dsp:nvSpPr>
        <dsp:cNvPr id="0" name=""/>
        <dsp:cNvSpPr/>
      </dsp:nvSpPr>
      <dsp:spPr>
        <a:xfrm>
          <a:off x="8656264" y="2356310"/>
          <a:ext cx="2616718" cy="15700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Addressing Health Inequalities</a:t>
          </a:r>
          <a:endParaRPr lang="en-US" sz="1600" kern="1200" dirty="0"/>
        </a:p>
      </dsp:txBody>
      <dsp:txXfrm>
        <a:off x="8656264" y="2356310"/>
        <a:ext cx="2616718" cy="15700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4FE67-E65A-4A66-8A45-84AD5CB883E9}">
      <dsp:nvSpPr>
        <dsp:cNvPr id="0" name=""/>
        <dsp:cNvSpPr/>
      </dsp:nvSpPr>
      <dsp:spPr>
        <a:xfrm>
          <a:off x="0" y="0"/>
          <a:ext cx="11293475" cy="182432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Final Annual Report and Annual Accounts for the CCG for the period 2021/22</a:t>
          </a:r>
          <a:endParaRPr lang="en-US" sz="2700" kern="1200" dirty="0"/>
        </a:p>
      </dsp:txBody>
      <dsp:txXfrm>
        <a:off x="89056" y="89056"/>
        <a:ext cx="11115363" cy="1646210"/>
      </dsp:txXfrm>
    </dsp:sp>
    <dsp:sp modelId="{7C628383-BAB9-4767-85AA-E8E9DB4225F3}">
      <dsp:nvSpPr>
        <dsp:cNvPr id="0" name=""/>
        <dsp:cNvSpPr/>
      </dsp:nvSpPr>
      <dsp:spPr>
        <a:xfrm>
          <a:off x="0" y="1942746"/>
          <a:ext cx="11293475" cy="1824322"/>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ICBs are required to produce and publish CCG Months 1-3 Annual Reports for the period 1</a:t>
          </a:r>
          <a:r>
            <a:rPr lang="en-US" sz="2700" kern="1200" baseline="30000" dirty="0"/>
            <a:t>st</a:t>
          </a:r>
          <a:r>
            <a:rPr lang="en-US" sz="2700" kern="1200" dirty="0"/>
            <a:t> April 2022 to 30</a:t>
          </a:r>
          <a:r>
            <a:rPr lang="en-US" sz="2700" kern="1200" baseline="30000" dirty="0"/>
            <a:t>th</a:t>
          </a:r>
          <a:r>
            <a:rPr lang="en-US" sz="2700" kern="1200" dirty="0"/>
            <a:t> June 2022) – the timescale for the publication has yet to be confirmed by NHS England but is not expected to be until early Summer 2023</a:t>
          </a:r>
        </a:p>
      </dsp:txBody>
      <dsp:txXfrm>
        <a:off x="89056" y="2031802"/>
        <a:ext cx="11115363" cy="164621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E4FEC0-5B3F-E14C-AFCC-1699D9752B08}" type="datetimeFigureOut">
              <a:rPr lang="en-US" smtClean="0"/>
              <a:t>9/26/2022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20C8F-5549-684E-B72F-221F75A95577}" type="slidenum">
              <a:rPr lang="en-US" smtClean="0"/>
              <a:t>‹#›</a:t>
            </a:fld>
            <a:endParaRPr lang="en-US"/>
          </a:p>
        </p:txBody>
      </p:sp>
    </p:spTree>
    <p:extLst>
      <p:ext uri="{BB962C8B-B14F-4D97-AF65-F5344CB8AC3E}">
        <p14:creationId xmlns:p14="http://schemas.microsoft.com/office/powerpoint/2010/main" val="3322662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a:t>
            </a:fld>
            <a:endParaRPr lang="en-US"/>
          </a:p>
        </p:txBody>
      </p:sp>
    </p:spTree>
    <p:extLst>
      <p:ext uri="{BB962C8B-B14F-4D97-AF65-F5344CB8AC3E}">
        <p14:creationId xmlns:p14="http://schemas.microsoft.com/office/powerpoint/2010/main" val="3666953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10</a:t>
            </a:fld>
            <a:endParaRPr lang="en-US"/>
          </a:p>
        </p:txBody>
      </p:sp>
    </p:spTree>
    <p:extLst>
      <p:ext uri="{BB962C8B-B14F-4D97-AF65-F5344CB8AC3E}">
        <p14:creationId xmlns:p14="http://schemas.microsoft.com/office/powerpoint/2010/main" val="9981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11</a:t>
            </a:fld>
            <a:endParaRPr lang="en-US"/>
          </a:p>
        </p:txBody>
      </p:sp>
    </p:spTree>
    <p:extLst>
      <p:ext uri="{BB962C8B-B14F-4D97-AF65-F5344CB8AC3E}">
        <p14:creationId xmlns:p14="http://schemas.microsoft.com/office/powerpoint/2010/main" val="1022578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12</a:t>
            </a:fld>
            <a:endParaRPr lang="en-US"/>
          </a:p>
        </p:txBody>
      </p:sp>
    </p:spTree>
    <p:extLst>
      <p:ext uri="{BB962C8B-B14F-4D97-AF65-F5344CB8AC3E}">
        <p14:creationId xmlns:p14="http://schemas.microsoft.com/office/powerpoint/2010/main" val="2835920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13</a:t>
            </a:fld>
            <a:endParaRPr lang="en-US"/>
          </a:p>
        </p:txBody>
      </p:sp>
    </p:spTree>
    <p:extLst>
      <p:ext uri="{BB962C8B-B14F-4D97-AF65-F5344CB8AC3E}">
        <p14:creationId xmlns:p14="http://schemas.microsoft.com/office/powerpoint/2010/main" val="1556271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14</a:t>
            </a:fld>
            <a:endParaRPr lang="en-US"/>
          </a:p>
        </p:txBody>
      </p:sp>
    </p:spTree>
    <p:extLst>
      <p:ext uri="{BB962C8B-B14F-4D97-AF65-F5344CB8AC3E}">
        <p14:creationId xmlns:p14="http://schemas.microsoft.com/office/powerpoint/2010/main" val="2242361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15</a:t>
            </a:fld>
            <a:endParaRPr lang="en-US"/>
          </a:p>
        </p:txBody>
      </p:sp>
    </p:spTree>
    <p:extLst>
      <p:ext uri="{BB962C8B-B14F-4D97-AF65-F5344CB8AC3E}">
        <p14:creationId xmlns:p14="http://schemas.microsoft.com/office/powerpoint/2010/main" val="1182536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E20C8F-5549-684E-B72F-221F75A95577}" type="slidenum">
              <a:rPr lang="en-US" smtClean="0"/>
              <a:t>2</a:t>
            </a:fld>
            <a:endParaRPr lang="en-US"/>
          </a:p>
        </p:txBody>
      </p:sp>
    </p:spTree>
    <p:extLst>
      <p:ext uri="{BB962C8B-B14F-4D97-AF65-F5344CB8AC3E}">
        <p14:creationId xmlns:p14="http://schemas.microsoft.com/office/powerpoint/2010/main" val="457893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3</a:t>
            </a:fld>
            <a:endParaRPr lang="en-US"/>
          </a:p>
        </p:txBody>
      </p:sp>
    </p:spTree>
    <p:extLst>
      <p:ext uri="{BB962C8B-B14F-4D97-AF65-F5344CB8AC3E}">
        <p14:creationId xmlns:p14="http://schemas.microsoft.com/office/powerpoint/2010/main" val="4253421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4</a:t>
            </a:fld>
            <a:endParaRPr lang="en-US"/>
          </a:p>
        </p:txBody>
      </p:sp>
    </p:spTree>
    <p:extLst>
      <p:ext uri="{BB962C8B-B14F-4D97-AF65-F5344CB8AC3E}">
        <p14:creationId xmlns:p14="http://schemas.microsoft.com/office/powerpoint/2010/main" val="108627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5</a:t>
            </a:fld>
            <a:endParaRPr lang="en-US"/>
          </a:p>
        </p:txBody>
      </p:sp>
    </p:spTree>
    <p:extLst>
      <p:ext uri="{BB962C8B-B14F-4D97-AF65-F5344CB8AC3E}">
        <p14:creationId xmlns:p14="http://schemas.microsoft.com/office/powerpoint/2010/main" val="952770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6</a:t>
            </a:fld>
            <a:endParaRPr lang="en-US"/>
          </a:p>
        </p:txBody>
      </p:sp>
    </p:spTree>
    <p:extLst>
      <p:ext uri="{BB962C8B-B14F-4D97-AF65-F5344CB8AC3E}">
        <p14:creationId xmlns:p14="http://schemas.microsoft.com/office/powerpoint/2010/main" val="1146226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7</a:t>
            </a:fld>
            <a:endParaRPr lang="en-US"/>
          </a:p>
        </p:txBody>
      </p:sp>
    </p:spTree>
    <p:extLst>
      <p:ext uri="{BB962C8B-B14F-4D97-AF65-F5344CB8AC3E}">
        <p14:creationId xmlns:p14="http://schemas.microsoft.com/office/powerpoint/2010/main" val="4008255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8</a:t>
            </a:fld>
            <a:endParaRPr lang="en-US"/>
          </a:p>
        </p:txBody>
      </p:sp>
    </p:spTree>
    <p:extLst>
      <p:ext uri="{BB962C8B-B14F-4D97-AF65-F5344CB8AC3E}">
        <p14:creationId xmlns:p14="http://schemas.microsoft.com/office/powerpoint/2010/main" val="687848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E20C8F-5549-684E-B72F-221F75A95577}" type="slidenum">
              <a:rPr lang="en-US" smtClean="0"/>
              <a:t>9</a:t>
            </a:fld>
            <a:endParaRPr lang="en-US"/>
          </a:p>
        </p:txBody>
      </p:sp>
    </p:spTree>
    <p:extLst>
      <p:ext uri="{BB962C8B-B14F-4D97-AF65-F5344CB8AC3E}">
        <p14:creationId xmlns:p14="http://schemas.microsoft.com/office/powerpoint/2010/main" val="35564996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E54B-B689-04DC-76B3-6D24EB0C8CBD}"/>
              </a:ext>
            </a:extLst>
          </p:cNvPr>
          <p:cNvSpPr>
            <a:spLocks noGrp="1"/>
          </p:cNvSpPr>
          <p:nvPr>
            <p:ph type="ctrTitle"/>
          </p:nvPr>
        </p:nvSpPr>
        <p:spPr>
          <a:xfrm>
            <a:off x="426996" y="426348"/>
            <a:ext cx="7852031" cy="1308154"/>
          </a:xfrm>
        </p:spPr>
        <p:txBody>
          <a:bodyPr lIns="0" tIns="0" rIns="0" bIns="0" anchor="b">
            <a:normAutofit/>
          </a:bodyPr>
          <a:lstStyle>
            <a:lvl1pPr algn="l">
              <a:defRPr sz="44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64B64AC-A8DE-A172-C3AE-FCB10B107976}"/>
              </a:ext>
            </a:extLst>
          </p:cNvPr>
          <p:cNvSpPr>
            <a:spLocks noGrp="1"/>
          </p:cNvSpPr>
          <p:nvPr>
            <p:ph type="subTitle" idx="1"/>
          </p:nvPr>
        </p:nvSpPr>
        <p:spPr>
          <a:xfrm>
            <a:off x="426996" y="1868054"/>
            <a:ext cx="7852031" cy="365125"/>
          </a:xfrm>
        </p:spPr>
        <p:txBody>
          <a:bodyPr lIns="0" tIns="0" rIns="0" b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C379EDC8-5697-56F5-9C4D-317D9986BD9D}"/>
              </a:ext>
            </a:extLst>
          </p:cNvPr>
          <p:cNvSpPr>
            <a:spLocks noGrp="1"/>
          </p:cNvSpPr>
          <p:nvPr>
            <p:ph type="dt" sz="half" idx="10"/>
          </p:nvPr>
        </p:nvSpPr>
        <p:spPr>
          <a:xfrm>
            <a:off x="426996" y="6275387"/>
            <a:ext cx="2130853" cy="365125"/>
          </a:xfrm>
        </p:spPr>
        <p:txBody>
          <a:bodyPr lIns="0" tIns="0" rIns="0" bIns="0"/>
          <a:lstStyle>
            <a:lvl1pPr algn="l">
              <a:defRPr/>
            </a:lvl1pPr>
          </a:lstStyle>
          <a:p>
            <a:fld id="{E6E93C58-DFA1-AD4C-9921-7A3FAF10BD4E}" type="datetime1">
              <a:rPr lang="en-GB" smtClean="0"/>
              <a:t>26/09/2022</a:t>
            </a:fld>
            <a:endParaRPr lang="en-US"/>
          </a:p>
        </p:txBody>
      </p:sp>
      <p:pic>
        <p:nvPicPr>
          <p:cNvPr id="8" name="Picture 7" descr="NHS Lincolnshire Integrated Care Board logo">
            <a:extLst>
              <a:ext uri="{FF2B5EF4-FFF2-40B4-BE49-F238E27FC236}">
                <a16:creationId xmlns:a16="http://schemas.microsoft.com/office/drawing/2014/main" id="{C5BE7A04-4F8E-669C-6136-6FB1DC6456EF}"/>
              </a:ext>
            </a:extLst>
          </p:cNvPr>
          <p:cNvPicPr>
            <a:picLocks noChangeAspect="1"/>
          </p:cNvPicPr>
          <p:nvPr userDrawn="1"/>
        </p:nvPicPr>
        <p:blipFill>
          <a:blip r:embed="rId3"/>
          <a:stretch>
            <a:fillRect/>
          </a:stretch>
        </p:blipFill>
        <p:spPr>
          <a:xfrm>
            <a:off x="9316993" y="426348"/>
            <a:ext cx="2448011" cy="1271083"/>
          </a:xfrm>
          <a:prstGeom prst="rect">
            <a:avLst/>
          </a:prstGeom>
        </p:spPr>
      </p:pic>
    </p:spTree>
    <p:extLst>
      <p:ext uri="{BB962C8B-B14F-4D97-AF65-F5344CB8AC3E}">
        <p14:creationId xmlns:p14="http://schemas.microsoft.com/office/powerpoint/2010/main" val="1377865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400DA1B-C0CD-660F-FB14-D9AC45353988}"/>
              </a:ext>
            </a:extLst>
          </p:cNvPr>
          <p:cNvSpPr>
            <a:spLocks noGrp="1"/>
          </p:cNvSpPr>
          <p:nvPr>
            <p:ph type="ftr" sz="quarter" idx="11"/>
          </p:nvPr>
        </p:nvSpPr>
        <p:spPr/>
        <p:txBody>
          <a:bodyPr/>
          <a:lstStyle/>
          <a:p>
            <a:r>
              <a:rPr lang="en-US"/>
              <a:t>NHS Lincolnshire Integrated Care Board</a:t>
            </a:r>
          </a:p>
        </p:txBody>
      </p:sp>
      <p:sp>
        <p:nvSpPr>
          <p:cNvPr id="4" name="Slide Number Placeholder 3">
            <a:extLst>
              <a:ext uri="{FF2B5EF4-FFF2-40B4-BE49-F238E27FC236}">
                <a16:creationId xmlns:a16="http://schemas.microsoft.com/office/drawing/2014/main" id="{149AF33F-4B36-9679-45AA-C7F3818E96FA}"/>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3231858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A2D1-64E5-7FF4-4C60-34A19A9E11C5}"/>
              </a:ext>
            </a:extLst>
          </p:cNvPr>
          <p:cNvSpPr>
            <a:spLocks noGrp="1"/>
          </p:cNvSpPr>
          <p:nvPr>
            <p:ph type="title"/>
          </p:nvPr>
        </p:nvSpPr>
        <p:spPr>
          <a:xfrm>
            <a:off x="448962" y="457200"/>
            <a:ext cx="4323063"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714134D-17BA-B3B6-B76B-33DBF82AE2A5}"/>
              </a:ext>
            </a:extLst>
          </p:cNvPr>
          <p:cNvSpPr>
            <a:spLocks noGrp="1"/>
          </p:cNvSpPr>
          <p:nvPr>
            <p:ph idx="1"/>
          </p:nvPr>
        </p:nvSpPr>
        <p:spPr>
          <a:xfrm>
            <a:off x="5183188" y="457200"/>
            <a:ext cx="6172200" cy="562232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A4395A4-E8EA-1F19-328B-546B98C89C05}"/>
              </a:ext>
            </a:extLst>
          </p:cNvPr>
          <p:cNvSpPr>
            <a:spLocks noGrp="1"/>
          </p:cNvSpPr>
          <p:nvPr>
            <p:ph type="body" sz="half" idx="2"/>
          </p:nvPr>
        </p:nvSpPr>
        <p:spPr>
          <a:xfrm>
            <a:off x="448962" y="2162432"/>
            <a:ext cx="4323063" cy="391709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6" name="Footer Placeholder 5">
            <a:extLst>
              <a:ext uri="{FF2B5EF4-FFF2-40B4-BE49-F238E27FC236}">
                <a16:creationId xmlns:a16="http://schemas.microsoft.com/office/drawing/2014/main" id="{ED6ECA6E-0605-C93D-C223-835C2493C307}"/>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4669779E-0DE0-28D3-10B9-16684CBB4DDF}"/>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3396813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2D013-C74C-FF04-FBC8-3B2D9A65021A}"/>
              </a:ext>
            </a:extLst>
          </p:cNvPr>
          <p:cNvSpPr>
            <a:spLocks noGrp="1"/>
          </p:cNvSpPr>
          <p:nvPr>
            <p:ph type="title"/>
          </p:nvPr>
        </p:nvSpPr>
        <p:spPr>
          <a:xfrm>
            <a:off x="448962" y="457200"/>
            <a:ext cx="4323063"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7168A4E-F259-DC4D-1F52-20C21A930E35}"/>
              </a:ext>
            </a:extLst>
          </p:cNvPr>
          <p:cNvSpPr>
            <a:spLocks noGrp="1"/>
          </p:cNvSpPr>
          <p:nvPr>
            <p:ph type="pic" idx="1"/>
          </p:nvPr>
        </p:nvSpPr>
        <p:spPr>
          <a:xfrm>
            <a:off x="5183187" y="457200"/>
            <a:ext cx="6559849" cy="562232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182A40-9025-069E-E6EE-566BBB1107A1}"/>
              </a:ext>
            </a:extLst>
          </p:cNvPr>
          <p:cNvSpPr>
            <a:spLocks noGrp="1"/>
          </p:cNvSpPr>
          <p:nvPr>
            <p:ph type="body" sz="half" idx="2"/>
          </p:nvPr>
        </p:nvSpPr>
        <p:spPr>
          <a:xfrm>
            <a:off x="448962" y="2162432"/>
            <a:ext cx="4323063" cy="391709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6" name="Footer Placeholder 5">
            <a:extLst>
              <a:ext uri="{FF2B5EF4-FFF2-40B4-BE49-F238E27FC236}">
                <a16:creationId xmlns:a16="http://schemas.microsoft.com/office/drawing/2014/main" id="{50619811-DD33-AB3C-4C30-8A118361B7E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DF07ED71-FBFB-0ACA-6263-51D6EACE2492}"/>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2381359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9EB45-0723-B24F-4A6D-C22A43B8928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4BD6374-E1A0-95A6-B812-F01F1C16D62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9EBFF41E-6572-7E76-F5BE-D839E3190898}"/>
              </a:ext>
            </a:extLst>
          </p:cNvPr>
          <p:cNvSpPr>
            <a:spLocks noGrp="1"/>
          </p:cNvSpPr>
          <p:nvPr>
            <p:ph type="ftr" sz="quarter" idx="11"/>
          </p:nvPr>
        </p:nvSpPr>
        <p:spPr/>
        <p:txBody>
          <a:bodyPr/>
          <a:lstStyle/>
          <a:p>
            <a:r>
              <a:rPr lang="en-US"/>
              <a:t>NHS Lincolnshire Integrated Care Board</a:t>
            </a:r>
          </a:p>
        </p:txBody>
      </p:sp>
      <p:sp>
        <p:nvSpPr>
          <p:cNvPr id="6" name="Slide Number Placeholder 5">
            <a:extLst>
              <a:ext uri="{FF2B5EF4-FFF2-40B4-BE49-F238E27FC236}">
                <a16:creationId xmlns:a16="http://schemas.microsoft.com/office/drawing/2014/main" id="{8FFA98DC-1C2A-9E53-FA38-4F82F494BFCB}"/>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3861331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48522-ECFE-CD1D-F4D6-B19E2268F4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A5B7E5-45DE-FE4A-6CAC-7435CA7828AE}"/>
              </a:ext>
            </a:extLst>
          </p:cNvPr>
          <p:cNvSpPr>
            <a:spLocks noGrp="1"/>
          </p:cNvSpPr>
          <p:nvPr>
            <p:ph sz="half" idx="1"/>
          </p:nvPr>
        </p:nvSpPr>
        <p:spPr>
          <a:xfrm>
            <a:off x="448962" y="1825625"/>
            <a:ext cx="5570838" cy="42538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15D316F-EDEF-3E9C-FDF2-5FC53A63B3D2}"/>
              </a:ext>
            </a:extLst>
          </p:cNvPr>
          <p:cNvSpPr>
            <a:spLocks noGrp="1"/>
          </p:cNvSpPr>
          <p:nvPr>
            <p:ph sz="half" idx="2"/>
          </p:nvPr>
        </p:nvSpPr>
        <p:spPr>
          <a:xfrm>
            <a:off x="6172199" y="1825625"/>
            <a:ext cx="5570837" cy="425389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D650F281-2F0A-EBD3-600E-43BAC3BF49A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8FF75677-4144-D8D2-893B-74EE55891DF7}"/>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2112534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Highligh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48522-ECFE-CD1D-F4D6-B19E2268F4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A5B7E5-45DE-FE4A-6CAC-7435CA7828AE}"/>
              </a:ext>
            </a:extLst>
          </p:cNvPr>
          <p:cNvSpPr>
            <a:spLocks noGrp="1"/>
          </p:cNvSpPr>
          <p:nvPr>
            <p:ph sz="half" idx="1"/>
          </p:nvPr>
        </p:nvSpPr>
        <p:spPr>
          <a:xfrm>
            <a:off x="448962" y="1825625"/>
            <a:ext cx="5570838" cy="42538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15D316F-EDEF-3E9C-FDF2-5FC53A63B3D2}"/>
              </a:ext>
            </a:extLst>
          </p:cNvPr>
          <p:cNvSpPr>
            <a:spLocks noGrp="1"/>
          </p:cNvSpPr>
          <p:nvPr>
            <p:ph sz="half" idx="2"/>
          </p:nvPr>
        </p:nvSpPr>
        <p:spPr>
          <a:xfrm>
            <a:off x="6172199" y="1825625"/>
            <a:ext cx="5570837" cy="4253899"/>
          </a:xfrm>
          <a:solidFill>
            <a:schemeClr val="accent3"/>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a:extLst>
              <a:ext uri="{FF2B5EF4-FFF2-40B4-BE49-F238E27FC236}">
                <a16:creationId xmlns:a16="http://schemas.microsoft.com/office/drawing/2014/main" id="{D650F281-2F0A-EBD3-600E-43BAC3BF49A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8FF75677-4144-D8D2-893B-74EE55891DF7}"/>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4167784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Highligh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48522-ECFE-CD1D-F4D6-B19E2268F4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A5B7E5-45DE-FE4A-6CAC-7435CA7828AE}"/>
              </a:ext>
            </a:extLst>
          </p:cNvPr>
          <p:cNvSpPr>
            <a:spLocks noGrp="1"/>
          </p:cNvSpPr>
          <p:nvPr>
            <p:ph sz="half" idx="1"/>
          </p:nvPr>
        </p:nvSpPr>
        <p:spPr>
          <a:xfrm>
            <a:off x="448962" y="1825625"/>
            <a:ext cx="5570838" cy="42538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15D316F-EDEF-3E9C-FDF2-5FC53A63B3D2}"/>
              </a:ext>
            </a:extLst>
          </p:cNvPr>
          <p:cNvSpPr>
            <a:spLocks noGrp="1"/>
          </p:cNvSpPr>
          <p:nvPr>
            <p:ph sz="half" idx="2"/>
          </p:nvPr>
        </p:nvSpPr>
        <p:spPr>
          <a:xfrm>
            <a:off x="6172199" y="1825625"/>
            <a:ext cx="5570837" cy="4253899"/>
          </a:xfrm>
          <a:solidFill>
            <a:schemeClr val="accent4"/>
          </a:solidFill>
        </p:spPr>
        <p:txBody>
          <a:bodyPr lIns="180000" tIns="180000" rIns="180000" bIns="180000"/>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a:extLst>
              <a:ext uri="{FF2B5EF4-FFF2-40B4-BE49-F238E27FC236}">
                <a16:creationId xmlns:a16="http://schemas.microsoft.com/office/drawing/2014/main" id="{D650F281-2F0A-EBD3-600E-43BAC3BF49A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8FF75677-4144-D8D2-893B-74EE55891DF7}"/>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2960555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Highlight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48522-ECFE-CD1D-F4D6-B19E2268F4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A5B7E5-45DE-FE4A-6CAC-7435CA7828AE}"/>
              </a:ext>
            </a:extLst>
          </p:cNvPr>
          <p:cNvSpPr>
            <a:spLocks noGrp="1"/>
          </p:cNvSpPr>
          <p:nvPr>
            <p:ph sz="half" idx="1"/>
          </p:nvPr>
        </p:nvSpPr>
        <p:spPr>
          <a:xfrm>
            <a:off x="448962" y="1825625"/>
            <a:ext cx="5570838" cy="42538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15D316F-EDEF-3E9C-FDF2-5FC53A63B3D2}"/>
              </a:ext>
            </a:extLst>
          </p:cNvPr>
          <p:cNvSpPr>
            <a:spLocks noGrp="1"/>
          </p:cNvSpPr>
          <p:nvPr>
            <p:ph sz="half" idx="2"/>
          </p:nvPr>
        </p:nvSpPr>
        <p:spPr>
          <a:xfrm>
            <a:off x="6172199" y="1825625"/>
            <a:ext cx="5570837" cy="4253899"/>
          </a:xfrm>
          <a:solidFill>
            <a:schemeClr val="accent5"/>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a:extLst>
              <a:ext uri="{FF2B5EF4-FFF2-40B4-BE49-F238E27FC236}">
                <a16:creationId xmlns:a16="http://schemas.microsoft.com/office/drawing/2014/main" id="{D650F281-2F0A-EBD3-600E-43BAC3BF49A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8FF75677-4144-D8D2-893B-74EE55891DF7}"/>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1053662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Highlight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48522-ECFE-CD1D-F4D6-B19E2268F41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EA5B7E5-45DE-FE4A-6CAC-7435CA7828AE}"/>
              </a:ext>
            </a:extLst>
          </p:cNvPr>
          <p:cNvSpPr>
            <a:spLocks noGrp="1"/>
          </p:cNvSpPr>
          <p:nvPr>
            <p:ph sz="half" idx="1"/>
          </p:nvPr>
        </p:nvSpPr>
        <p:spPr>
          <a:xfrm>
            <a:off x="448962" y="1825625"/>
            <a:ext cx="5570838" cy="425389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15D316F-EDEF-3E9C-FDF2-5FC53A63B3D2}"/>
              </a:ext>
            </a:extLst>
          </p:cNvPr>
          <p:cNvSpPr>
            <a:spLocks noGrp="1"/>
          </p:cNvSpPr>
          <p:nvPr>
            <p:ph sz="half" idx="2"/>
          </p:nvPr>
        </p:nvSpPr>
        <p:spPr>
          <a:xfrm>
            <a:off x="6172199" y="1825625"/>
            <a:ext cx="5570837" cy="4253899"/>
          </a:xfrm>
          <a:solidFill>
            <a:schemeClr val="accent6"/>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a:extLst>
              <a:ext uri="{FF2B5EF4-FFF2-40B4-BE49-F238E27FC236}">
                <a16:creationId xmlns:a16="http://schemas.microsoft.com/office/drawing/2014/main" id="{D650F281-2F0A-EBD3-600E-43BAC3BF49A4}"/>
              </a:ext>
            </a:extLst>
          </p:cNvPr>
          <p:cNvSpPr>
            <a:spLocks noGrp="1"/>
          </p:cNvSpPr>
          <p:nvPr>
            <p:ph type="ftr" sz="quarter" idx="11"/>
          </p:nvPr>
        </p:nvSpPr>
        <p:spPr/>
        <p:txBody>
          <a:bodyPr/>
          <a:lstStyle/>
          <a:p>
            <a:r>
              <a:rPr lang="en-US"/>
              <a:t>NHS Lincolnshire Integrated Care Board</a:t>
            </a:r>
          </a:p>
        </p:txBody>
      </p:sp>
      <p:sp>
        <p:nvSpPr>
          <p:cNvPr id="7" name="Slide Number Placeholder 6">
            <a:extLst>
              <a:ext uri="{FF2B5EF4-FFF2-40B4-BE49-F238E27FC236}">
                <a16:creationId xmlns:a16="http://schemas.microsoft.com/office/drawing/2014/main" id="{8FF75677-4144-D8D2-893B-74EE55891DF7}"/>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2138880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A7088-A4FB-8F4F-277E-D86B37A107DE}"/>
              </a:ext>
            </a:extLst>
          </p:cNvPr>
          <p:cNvSpPr>
            <a:spLocks noGrp="1"/>
          </p:cNvSpPr>
          <p:nvPr>
            <p:ph type="title"/>
          </p:nvPr>
        </p:nvSpPr>
        <p:spPr>
          <a:xfrm>
            <a:off x="448961" y="365125"/>
            <a:ext cx="11294075" cy="1325563"/>
          </a:xfrm>
        </p:spPr>
        <p:txBody>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98D3FBA6-3C06-B1AB-29F6-721F6CF9AEE7}"/>
              </a:ext>
            </a:extLst>
          </p:cNvPr>
          <p:cNvSpPr>
            <a:spLocks noGrp="1"/>
          </p:cNvSpPr>
          <p:nvPr>
            <p:ph type="body" idx="1"/>
          </p:nvPr>
        </p:nvSpPr>
        <p:spPr>
          <a:xfrm>
            <a:off x="448962" y="1681163"/>
            <a:ext cx="5548613" cy="823912"/>
          </a:xfrm>
        </p:spPr>
        <p:txBody>
          <a:bodyPr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33E286FF-844F-7F1A-88D4-B91F00ABA0A1}"/>
              </a:ext>
            </a:extLst>
          </p:cNvPr>
          <p:cNvSpPr>
            <a:spLocks noGrp="1"/>
          </p:cNvSpPr>
          <p:nvPr>
            <p:ph sz="half" idx="2"/>
          </p:nvPr>
        </p:nvSpPr>
        <p:spPr>
          <a:xfrm>
            <a:off x="448962" y="2505075"/>
            <a:ext cx="5548613" cy="357444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3CAF41C-9307-3F51-716F-2A79753D24B3}"/>
              </a:ext>
            </a:extLst>
          </p:cNvPr>
          <p:cNvSpPr>
            <a:spLocks noGrp="1"/>
          </p:cNvSpPr>
          <p:nvPr>
            <p:ph type="body" sz="quarter" idx="3"/>
          </p:nvPr>
        </p:nvSpPr>
        <p:spPr>
          <a:xfrm>
            <a:off x="6172200" y="1681163"/>
            <a:ext cx="5570836" cy="823912"/>
          </a:xfrm>
        </p:spPr>
        <p:txBody>
          <a:bodyPr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7D6DD668-5830-3856-1452-DB516A1B845D}"/>
              </a:ext>
            </a:extLst>
          </p:cNvPr>
          <p:cNvSpPr>
            <a:spLocks noGrp="1"/>
          </p:cNvSpPr>
          <p:nvPr>
            <p:ph sz="quarter" idx="4"/>
          </p:nvPr>
        </p:nvSpPr>
        <p:spPr>
          <a:xfrm>
            <a:off x="6172200" y="2505075"/>
            <a:ext cx="5570836" cy="357444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D4B759CC-FBE9-8E5C-0829-7F8150BA06A0}"/>
              </a:ext>
            </a:extLst>
          </p:cNvPr>
          <p:cNvSpPr>
            <a:spLocks noGrp="1"/>
          </p:cNvSpPr>
          <p:nvPr>
            <p:ph type="ftr" sz="quarter" idx="11"/>
          </p:nvPr>
        </p:nvSpPr>
        <p:spPr/>
        <p:txBody>
          <a:bodyPr/>
          <a:lstStyle/>
          <a:p>
            <a:r>
              <a:rPr lang="en-US"/>
              <a:t>NHS Lincolnshire Integrated Care Board</a:t>
            </a:r>
          </a:p>
        </p:txBody>
      </p:sp>
      <p:sp>
        <p:nvSpPr>
          <p:cNvPr id="9" name="Slide Number Placeholder 8">
            <a:extLst>
              <a:ext uri="{FF2B5EF4-FFF2-40B4-BE49-F238E27FC236}">
                <a16:creationId xmlns:a16="http://schemas.microsoft.com/office/drawing/2014/main" id="{AEC024BC-8BA2-B6C8-23FC-8BC29DA2E94A}"/>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3548884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C1EFE-1AAC-4557-850C-41E597FC0C24}"/>
              </a:ext>
            </a:extLst>
          </p:cNvPr>
          <p:cNvSpPr>
            <a:spLocks noGrp="1"/>
          </p:cNvSpPr>
          <p:nvPr>
            <p:ph type="title"/>
          </p:nvPr>
        </p:nvSpPr>
        <p:spPr/>
        <p:txBody>
          <a:bodyPr/>
          <a:lstStyle/>
          <a:p>
            <a:r>
              <a:rPr lang="en-GB"/>
              <a:t>Click to edit Master title style</a:t>
            </a:r>
            <a:endParaRPr lang="en-US"/>
          </a:p>
        </p:txBody>
      </p:sp>
      <p:sp>
        <p:nvSpPr>
          <p:cNvPr id="4" name="Footer Placeholder 3">
            <a:extLst>
              <a:ext uri="{FF2B5EF4-FFF2-40B4-BE49-F238E27FC236}">
                <a16:creationId xmlns:a16="http://schemas.microsoft.com/office/drawing/2014/main" id="{F614D516-801E-0AC9-17C4-506F7F87E25C}"/>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DD69CC62-7EA2-E973-13D0-8110AB85A630}"/>
              </a:ext>
            </a:extLst>
          </p:cNvPr>
          <p:cNvSpPr>
            <a:spLocks noGrp="1"/>
          </p:cNvSpPr>
          <p:nvPr>
            <p:ph type="sldNum" sz="quarter" idx="12"/>
          </p:nvPr>
        </p:nvSpPr>
        <p:spPr/>
        <p:txBody>
          <a:bodyPr/>
          <a:lstStyle/>
          <a:p>
            <a:fld id="{F33DC2E9-F15B-EE49-B44F-2455E655A598}" type="slidenum">
              <a:rPr lang="en-US" smtClean="0"/>
              <a:t>‹#›</a:t>
            </a:fld>
            <a:endParaRPr lang="en-US"/>
          </a:p>
        </p:txBody>
      </p:sp>
    </p:spTree>
    <p:extLst>
      <p:ext uri="{BB962C8B-B14F-4D97-AF65-F5344CB8AC3E}">
        <p14:creationId xmlns:p14="http://schemas.microsoft.com/office/powerpoint/2010/main" val="27881658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BA8EA3-3F1A-E346-7F51-3B2669C59A83}"/>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F66AC9D0-1A10-4F77-7831-C8FF353F06E4}"/>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CBC87B25-20FE-435C-8CAA-1F966A4BF257}"/>
              </a:ext>
            </a:extLst>
          </p:cNvPr>
          <p:cNvSpPr>
            <a:spLocks noGrp="1"/>
          </p:cNvSpPr>
          <p:nvPr>
            <p:ph type="dt" sz="half" idx="2"/>
          </p:nvPr>
        </p:nvSpPr>
        <p:spPr>
          <a:xfrm>
            <a:off x="838200" y="6356350"/>
            <a:ext cx="2743200" cy="365125"/>
          </a:xfrm>
          <a:prstGeom prst="rect">
            <a:avLst/>
          </a:prstGeom>
        </p:spPr>
        <p:txBody>
          <a:bodyPr vert="horz" lIns="0" tIns="0" rIns="0" bIns="0" rtlCol="0" anchor="ctr"/>
          <a:lstStyle>
            <a:lvl1pPr algn="l">
              <a:defRPr sz="1200">
                <a:solidFill>
                  <a:schemeClr val="tx1">
                    <a:tint val="75000"/>
                  </a:schemeClr>
                </a:solidFill>
              </a:defRPr>
            </a:lvl1pPr>
          </a:lstStyle>
          <a:p>
            <a:fld id="{E932A6DF-05DE-2C40-AB80-141BF9524B1D}" type="datetime1">
              <a:rPr lang="en-GB" smtClean="0"/>
              <a:t>26/09/2022</a:t>
            </a:fld>
            <a:endParaRPr lang="en-US"/>
          </a:p>
        </p:txBody>
      </p:sp>
      <p:sp>
        <p:nvSpPr>
          <p:cNvPr id="5" name="Footer Placeholder 4">
            <a:extLst>
              <a:ext uri="{FF2B5EF4-FFF2-40B4-BE49-F238E27FC236}">
                <a16:creationId xmlns:a16="http://schemas.microsoft.com/office/drawing/2014/main" id="{189933A1-5C04-24F5-A79A-8400E75BDE20}"/>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200">
                <a:solidFill>
                  <a:schemeClr val="tx1">
                    <a:tint val="75000"/>
                  </a:schemeClr>
                </a:solidFill>
              </a:defRPr>
            </a:lvl1pPr>
          </a:lstStyle>
          <a:p>
            <a:r>
              <a:rPr lang="en-US"/>
              <a:t>NHS Lincolnshire Integrated Care Board</a:t>
            </a:r>
          </a:p>
        </p:txBody>
      </p:sp>
      <p:sp>
        <p:nvSpPr>
          <p:cNvPr id="6" name="Slide Number Placeholder 5">
            <a:extLst>
              <a:ext uri="{FF2B5EF4-FFF2-40B4-BE49-F238E27FC236}">
                <a16:creationId xmlns:a16="http://schemas.microsoft.com/office/drawing/2014/main" id="{321B7C17-EC9E-CFC3-F25C-023357E5A76B}"/>
              </a:ext>
            </a:extLst>
          </p:cNvPr>
          <p:cNvSpPr>
            <a:spLocks noGrp="1"/>
          </p:cNvSpPr>
          <p:nvPr>
            <p:ph type="sldNum" sz="quarter" idx="4"/>
          </p:nvPr>
        </p:nvSpPr>
        <p:spPr>
          <a:xfrm>
            <a:off x="8610600" y="6356350"/>
            <a:ext cx="2743200" cy="365125"/>
          </a:xfrm>
          <a:prstGeom prst="rect">
            <a:avLst/>
          </a:prstGeom>
        </p:spPr>
        <p:txBody>
          <a:bodyPr vert="horz" lIns="0" tIns="0" rIns="0" bIns="0" rtlCol="0" anchor="ctr"/>
          <a:lstStyle>
            <a:lvl1pPr algn="r">
              <a:defRPr sz="1200">
                <a:solidFill>
                  <a:schemeClr val="tx1">
                    <a:tint val="75000"/>
                  </a:schemeClr>
                </a:solidFill>
              </a:defRPr>
            </a:lvl1pPr>
          </a:lstStyle>
          <a:p>
            <a:fld id="{F33DC2E9-F15B-EE49-B44F-2455E655A598}" type="slidenum">
              <a:rPr lang="en-US" smtClean="0"/>
              <a:t>‹#›</a:t>
            </a:fld>
            <a:endParaRPr lang="en-US"/>
          </a:p>
        </p:txBody>
      </p:sp>
    </p:spTree>
    <p:extLst>
      <p:ext uri="{BB962C8B-B14F-4D97-AF65-F5344CB8AC3E}">
        <p14:creationId xmlns:p14="http://schemas.microsoft.com/office/powerpoint/2010/main" val="42337614"/>
      </p:ext>
    </p:extLst>
  </p:cSld>
  <p:clrMap bg1="lt1" tx1="dk1" bg2="lt2" tx2="dk2" accent1="accent1" accent2="accent2" accent3="accent3" accent4="accent4" accent5="accent5" accent6="accent6" hlink="hlink" folHlink="folHlink"/>
  <p:sldLayoutIdLst>
    <p:sldLayoutId id="2147483649" r:id="rId1"/>
  </p:sldLayoutIdLst>
  <p:hf hdr="0"/>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1AA2299-A366-205B-9A9D-00A8E5A7DC2E}"/>
              </a:ext>
            </a:extLst>
          </p:cNvPr>
          <p:cNvSpPr/>
          <p:nvPr userDrawn="1"/>
        </p:nvSpPr>
        <p:spPr>
          <a:xfrm>
            <a:off x="0" y="6405776"/>
            <a:ext cx="12192000" cy="4522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D4BA8EA3-3F1A-E346-7F51-3B2669C59A83}"/>
              </a:ext>
            </a:extLst>
          </p:cNvPr>
          <p:cNvSpPr>
            <a:spLocks noGrp="1"/>
          </p:cNvSpPr>
          <p:nvPr>
            <p:ph type="title"/>
          </p:nvPr>
        </p:nvSpPr>
        <p:spPr>
          <a:xfrm>
            <a:off x="448962" y="365125"/>
            <a:ext cx="11294076" cy="1325563"/>
          </a:xfrm>
          <a:prstGeom prst="rect">
            <a:avLst/>
          </a:prstGeom>
        </p:spPr>
        <p:txBody>
          <a:bodyPr vert="horz" lIns="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F66AC9D0-1A10-4F77-7831-C8FF353F06E4}"/>
              </a:ext>
            </a:extLst>
          </p:cNvPr>
          <p:cNvSpPr>
            <a:spLocks noGrp="1"/>
          </p:cNvSpPr>
          <p:nvPr>
            <p:ph type="body" idx="1"/>
          </p:nvPr>
        </p:nvSpPr>
        <p:spPr>
          <a:xfrm>
            <a:off x="448962" y="1825625"/>
            <a:ext cx="11294076" cy="4253899"/>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a:extLst>
              <a:ext uri="{FF2B5EF4-FFF2-40B4-BE49-F238E27FC236}">
                <a16:creationId xmlns:a16="http://schemas.microsoft.com/office/drawing/2014/main" id="{189933A1-5C04-24F5-A79A-8400E75BDE20}"/>
              </a:ext>
            </a:extLst>
          </p:cNvPr>
          <p:cNvSpPr>
            <a:spLocks noGrp="1"/>
          </p:cNvSpPr>
          <p:nvPr>
            <p:ph type="ftr" sz="quarter" idx="3"/>
          </p:nvPr>
        </p:nvSpPr>
        <p:spPr>
          <a:xfrm>
            <a:off x="448962" y="6405777"/>
            <a:ext cx="7704438" cy="365125"/>
          </a:xfrm>
          <a:prstGeom prst="rect">
            <a:avLst/>
          </a:prstGeom>
        </p:spPr>
        <p:txBody>
          <a:bodyPr vert="horz" lIns="0" tIns="0" rIns="0" bIns="0" rtlCol="0" anchor="ctr"/>
          <a:lstStyle>
            <a:lvl1pPr algn="l">
              <a:defRPr sz="1200">
                <a:solidFill>
                  <a:schemeClr val="bg1"/>
                </a:solidFill>
              </a:defRPr>
            </a:lvl1pPr>
          </a:lstStyle>
          <a:p>
            <a:r>
              <a:rPr lang="en-US"/>
              <a:t>NHS Lincolnshire Integrated Care Board</a:t>
            </a:r>
            <a:endParaRPr lang="en-US" dirty="0"/>
          </a:p>
        </p:txBody>
      </p:sp>
      <p:sp>
        <p:nvSpPr>
          <p:cNvPr id="6" name="Slide Number Placeholder 5">
            <a:extLst>
              <a:ext uri="{FF2B5EF4-FFF2-40B4-BE49-F238E27FC236}">
                <a16:creationId xmlns:a16="http://schemas.microsoft.com/office/drawing/2014/main" id="{321B7C17-EC9E-CFC3-F25C-023357E5A76B}"/>
              </a:ext>
            </a:extLst>
          </p:cNvPr>
          <p:cNvSpPr>
            <a:spLocks noGrp="1"/>
          </p:cNvSpPr>
          <p:nvPr>
            <p:ph type="sldNum" sz="quarter" idx="4"/>
          </p:nvPr>
        </p:nvSpPr>
        <p:spPr>
          <a:xfrm>
            <a:off x="10441458" y="6405777"/>
            <a:ext cx="1301579" cy="365125"/>
          </a:xfrm>
          <a:prstGeom prst="rect">
            <a:avLst/>
          </a:prstGeom>
        </p:spPr>
        <p:txBody>
          <a:bodyPr vert="horz" lIns="0" tIns="0" rIns="0" bIns="0" rtlCol="0" anchor="ctr"/>
          <a:lstStyle>
            <a:lvl1pPr algn="r">
              <a:defRPr sz="1200">
                <a:solidFill>
                  <a:schemeClr val="bg1"/>
                </a:solidFill>
              </a:defRPr>
            </a:lvl1pPr>
          </a:lstStyle>
          <a:p>
            <a:fld id="{F33DC2E9-F15B-EE49-B44F-2455E655A598}" type="slidenum">
              <a:rPr lang="en-US" smtClean="0"/>
              <a:pPr/>
              <a:t>‹#›</a:t>
            </a:fld>
            <a:endParaRPr lang="en-US" dirty="0"/>
          </a:p>
        </p:txBody>
      </p:sp>
    </p:spTree>
    <p:extLst>
      <p:ext uri="{BB962C8B-B14F-4D97-AF65-F5344CB8AC3E}">
        <p14:creationId xmlns:p14="http://schemas.microsoft.com/office/powerpoint/2010/main" val="3195139554"/>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72" r:id="rId3"/>
    <p:sldLayoutId id="2147483673" r:id="rId4"/>
    <p:sldLayoutId id="2147483674" r:id="rId5"/>
    <p:sldLayoutId id="2147483675" r:id="rId6"/>
    <p:sldLayoutId id="2147483665" r:id="rId7"/>
    <p:sldLayoutId id="2147483666" r:id="rId8"/>
    <p:sldLayoutId id="2147483667" r:id="rId9"/>
    <p:sldLayoutId id="2147483668" r:id="rId10"/>
    <p:sldLayoutId id="2147483669" r:id="rId11"/>
  </p:sldLayoutIdLst>
  <p:hf hdr="0"/>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8.png"/><Relationship Id="rId7" Type="http://schemas.openxmlformats.org/officeDocument/2006/relationships/diagramColors" Target="../diagrams/colors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E56B8-C4AA-841E-F1CD-45C34E96C3EE}"/>
              </a:ext>
            </a:extLst>
          </p:cNvPr>
          <p:cNvSpPr>
            <a:spLocks noGrp="1"/>
          </p:cNvSpPr>
          <p:nvPr>
            <p:ph type="ctrTitle"/>
          </p:nvPr>
        </p:nvSpPr>
        <p:spPr>
          <a:xfrm>
            <a:off x="426996" y="424542"/>
            <a:ext cx="7852031" cy="2367643"/>
          </a:xfrm>
        </p:spPr>
        <p:txBody>
          <a:bodyPr>
            <a:normAutofit fontScale="90000"/>
          </a:bodyPr>
          <a:lstStyle/>
          <a:p>
            <a:r>
              <a:rPr lang="en-US" dirty="0"/>
              <a:t>Welcome to the NHS Lincolnshire CCG Final Annual Public Meeting – 26</a:t>
            </a:r>
            <a:r>
              <a:rPr lang="en-US" baseline="30000" dirty="0"/>
              <a:t>th</a:t>
            </a:r>
            <a:r>
              <a:rPr lang="en-US" dirty="0"/>
              <a:t> September 2022</a:t>
            </a:r>
          </a:p>
        </p:txBody>
      </p:sp>
      <p:sp>
        <p:nvSpPr>
          <p:cNvPr id="4" name="Date Placeholder 3">
            <a:extLst>
              <a:ext uri="{FF2B5EF4-FFF2-40B4-BE49-F238E27FC236}">
                <a16:creationId xmlns:a16="http://schemas.microsoft.com/office/drawing/2014/main" id="{E8E1DFF4-D0A0-3AA6-89E9-5BB46C7435BE}"/>
              </a:ext>
            </a:extLst>
          </p:cNvPr>
          <p:cNvSpPr>
            <a:spLocks noGrp="1"/>
          </p:cNvSpPr>
          <p:nvPr>
            <p:ph type="dt" sz="half" idx="10"/>
          </p:nvPr>
        </p:nvSpPr>
        <p:spPr/>
        <p:txBody>
          <a:bodyPr/>
          <a:lstStyle/>
          <a:p>
            <a:fld id="{1ACD0BF7-0C15-074E-9342-961C48B1FA6C}" type="datetime1">
              <a:rPr lang="en-GB" smtClean="0"/>
              <a:t>26/09/2022</a:t>
            </a:fld>
            <a:endParaRPr lang="en-US"/>
          </a:p>
        </p:txBody>
      </p:sp>
    </p:spTree>
    <p:extLst>
      <p:ext uri="{BB962C8B-B14F-4D97-AF65-F5344CB8AC3E}">
        <p14:creationId xmlns:p14="http://schemas.microsoft.com/office/powerpoint/2010/main" val="2123024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a:xfrm>
            <a:off x="481013" y="3752849"/>
            <a:ext cx="3290887" cy="2452687"/>
          </a:xfrm>
        </p:spPr>
        <p:txBody>
          <a:bodyPr anchor="ctr">
            <a:normAutofit/>
          </a:bodyPr>
          <a:lstStyle/>
          <a:p>
            <a:r>
              <a:rPr lang="en-US" sz="3600" dirty="0"/>
              <a:t>Final comments on the last 18 months</a:t>
            </a:r>
          </a:p>
        </p:txBody>
      </p:sp>
      <p:pic>
        <p:nvPicPr>
          <p:cNvPr id="1027" name="Picture 1" descr="Image of George Cross Medal with text &quot;NHS awarded the George Cross Medal&quot;">
            <a:extLst>
              <a:ext uri="{FF2B5EF4-FFF2-40B4-BE49-F238E27FC236}">
                <a16:creationId xmlns:a16="http://schemas.microsoft.com/office/drawing/2014/main" id="{53A5C833-89B2-4938-A723-679E6149A3A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57" b="5110"/>
          <a:stretch/>
        </p:blipFill>
        <p:spPr bwMode="auto">
          <a:xfrm>
            <a:off x="20" y="-55746"/>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a:xfrm>
            <a:off x="109182" y="6464744"/>
            <a:ext cx="4114800" cy="365125"/>
          </a:xfrm>
        </p:spPr>
        <p:txBody>
          <a:bodyPr>
            <a:normAutofit/>
          </a:bodyPr>
          <a:lstStyle/>
          <a:p>
            <a:pPr>
              <a:spcAft>
                <a:spcPts val="600"/>
              </a:spcAft>
            </a:pPr>
            <a:r>
              <a:rPr lang="en-US" dirty="0"/>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a:xfrm>
            <a:off x="8864600" y="6356350"/>
            <a:ext cx="2743200" cy="365125"/>
          </a:xfrm>
        </p:spPr>
        <p:txBody>
          <a:bodyPr>
            <a:normAutofit/>
          </a:bodyPr>
          <a:lstStyle/>
          <a:p>
            <a:pPr>
              <a:spcAft>
                <a:spcPts val="600"/>
              </a:spcAft>
            </a:pPr>
            <a:fld id="{F33DC2E9-F15B-EE49-B44F-2455E655A598}" type="slidenum">
              <a:rPr lang="en-US"/>
              <a:pPr>
                <a:spcAft>
                  <a:spcPts val="600"/>
                </a:spcAft>
              </a:pPr>
              <a:t>10</a:t>
            </a:fld>
            <a:endParaRPr lang="en-US" dirty="0"/>
          </a:p>
        </p:txBody>
      </p:sp>
      <p:sp>
        <p:nvSpPr>
          <p:cNvPr id="6" name="Content Placeholder 2" descr="Final comments on the last 18 months - commitment and dedication of staff and partners, thanks to CCG Board members and NHS receiving the George Cross from Her majesty the Queen.">
            <a:extLst>
              <a:ext uri="{FF2B5EF4-FFF2-40B4-BE49-F238E27FC236}">
                <a16:creationId xmlns:a16="http://schemas.microsoft.com/office/drawing/2014/main" id="{E12EBFCD-F659-4572-A72F-43516B51CE9F}"/>
              </a:ext>
            </a:extLst>
          </p:cNvPr>
          <p:cNvSpPr txBox="1">
            <a:spLocks/>
          </p:cNvSpPr>
          <p:nvPr/>
        </p:nvSpPr>
        <p:spPr>
          <a:xfrm>
            <a:off x="448662" y="1541654"/>
            <a:ext cx="11293475" cy="465364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dirty="0">
              <a:solidFill>
                <a:schemeClr val="tx1"/>
              </a:solidFill>
            </a:endParaRPr>
          </a:p>
          <a:p>
            <a:pPr marL="0" indent="0">
              <a:buFont typeface="Arial" panose="020B0604020202020204" pitchFamily="34" charset="0"/>
              <a:buNone/>
            </a:pPr>
            <a:endParaRPr lang="en-US" sz="3200" dirty="0">
              <a:solidFill>
                <a:schemeClr val="tx1"/>
              </a:solidFill>
            </a:endParaRPr>
          </a:p>
        </p:txBody>
      </p:sp>
      <p:graphicFrame>
        <p:nvGraphicFramePr>
          <p:cNvPr id="13" name="Content Placeholder 2" descr="Final comments on the last 18 months - commitment and dedication of staff and partners, thanks to CCG Board members and NHS receiving the George Cross from Her majesty the Queen.">
            <a:extLst>
              <a:ext uri="{FF2B5EF4-FFF2-40B4-BE49-F238E27FC236}">
                <a16:creationId xmlns:a16="http://schemas.microsoft.com/office/drawing/2014/main" id="{6F26F618-6724-49D7-C39A-01964C32450F}"/>
              </a:ext>
            </a:extLst>
          </p:cNvPr>
          <p:cNvGraphicFramePr>
            <a:graphicFrameLocks noGrp="1"/>
          </p:cNvGraphicFramePr>
          <p:nvPr>
            <p:ph idx="1"/>
            <p:extLst>
              <p:ext uri="{D42A27DB-BD31-4B8C-83A1-F6EECF244321}">
                <p14:modId xmlns:p14="http://schemas.microsoft.com/office/powerpoint/2010/main" val="2510356607"/>
              </p:ext>
            </p:extLst>
          </p:nvPr>
        </p:nvGraphicFramePr>
        <p:xfrm>
          <a:off x="4223982" y="3752850"/>
          <a:ext cx="7485413" cy="24526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02830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normAutofit/>
          </a:bodyPr>
          <a:lstStyle/>
          <a:p>
            <a:pPr>
              <a:spcAft>
                <a:spcPts val="600"/>
              </a:spcAft>
            </a:pPr>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normAutofit/>
          </a:bodyPr>
          <a:lstStyle/>
          <a:p>
            <a:pPr>
              <a:spcAft>
                <a:spcPts val="600"/>
              </a:spcAft>
            </a:pPr>
            <a:fld id="{F33DC2E9-F15B-EE49-B44F-2455E655A598}" type="slidenum">
              <a:rPr lang="en-US" smtClean="0"/>
              <a:pPr>
                <a:spcAft>
                  <a:spcPts val="600"/>
                </a:spcAft>
              </a:pPr>
              <a:t>11</a:t>
            </a:fld>
            <a:endParaRPr lang="en-US"/>
          </a:p>
        </p:txBody>
      </p:sp>
      <p:graphicFrame>
        <p:nvGraphicFramePr>
          <p:cNvPr id="13" name="Content Placeholder 2" descr="Current context and forward look - Better Lives Lincolnshire - the Lincolnshire Integrated Care System (ICS) 4 text boxes - Lincolnshire Integrated are Partnership (ICP), NHS Lincolnshire Integrated Care Board (ICB), Lincolnshire Health and Care Collaborative (LHCC) and Statutory and non-statutory partners. Working together to improve outcomes in population health and healthcare, tackle inequalities in outcomes, experiences and access, enhance productivity and value for money and help the NHS support broader social and economic development.">
            <a:extLst>
              <a:ext uri="{FF2B5EF4-FFF2-40B4-BE49-F238E27FC236}">
                <a16:creationId xmlns:a16="http://schemas.microsoft.com/office/drawing/2014/main" id="{8EBD055B-04FC-2D8F-E029-3EFE87C2FE40}"/>
              </a:ext>
            </a:extLst>
          </p:cNvPr>
          <p:cNvGraphicFramePr>
            <a:graphicFrameLocks noGrp="1"/>
          </p:cNvGraphicFramePr>
          <p:nvPr>
            <p:ph idx="4294967295"/>
            <p:extLst>
              <p:ext uri="{D42A27DB-BD31-4B8C-83A1-F6EECF244321}">
                <p14:modId xmlns:p14="http://schemas.microsoft.com/office/powerpoint/2010/main" val="863727295"/>
              </p:ext>
            </p:extLst>
          </p:nvPr>
        </p:nvGraphicFramePr>
        <p:xfrm>
          <a:off x="968227" y="1855441"/>
          <a:ext cx="10515600" cy="4352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itle 1">
            <a:extLst>
              <a:ext uri="{FF2B5EF4-FFF2-40B4-BE49-F238E27FC236}">
                <a16:creationId xmlns:a16="http://schemas.microsoft.com/office/drawing/2014/main" id="{27C69B9B-4540-424E-AF4D-73861C9F0505}"/>
              </a:ext>
            </a:extLst>
          </p:cNvPr>
          <p:cNvSpPr>
            <a:spLocks noGrp="1"/>
          </p:cNvSpPr>
          <p:nvPr>
            <p:ph type="title" idx="4294967295"/>
          </p:nvPr>
        </p:nvSpPr>
        <p:spPr>
          <a:xfrm>
            <a:off x="968227" y="440871"/>
            <a:ext cx="10515600" cy="1714500"/>
          </a:xfrm>
        </p:spPr>
        <p:txBody>
          <a:bodyPr>
            <a:normAutofit/>
          </a:bodyPr>
          <a:lstStyle/>
          <a:p>
            <a:pPr algn="ctr"/>
            <a:r>
              <a:rPr lang="en-US" sz="3600" dirty="0"/>
              <a:t>Current Context and Forward Look</a:t>
            </a:r>
            <a:br>
              <a:rPr lang="en-US" sz="3600" dirty="0"/>
            </a:br>
            <a:r>
              <a:rPr lang="en-US" sz="3600" dirty="0"/>
              <a:t>Better Lives Lincolnshire – the Lincolnshire Integrated Care System (ICS)</a:t>
            </a:r>
          </a:p>
        </p:txBody>
      </p:sp>
      <p:sp>
        <p:nvSpPr>
          <p:cNvPr id="6" name="Content Placeholder 2" descr="Current context and forward look - Better Lives Lincolnshire - the Lincolnshire Integrated Care System (ICS) 4 text boxes - Lincolnshire Integrated are Partnership (ICP), NHS Lincolnshire Integrated Care Board (ICB), Lincolnshire Health and Care Collaborative (LHCC) and Statutory and non-statutory partners. Working together to improve outcomes in population health and healthcare, tackle inequalities in outcomes, experiences and access, enhance productivity and value for money and help the NHS support broader social and economic development.">
            <a:extLst>
              <a:ext uri="{FF2B5EF4-FFF2-40B4-BE49-F238E27FC236}">
                <a16:creationId xmlns:a16="http://schemas.microsoft.com/office/drawing/2014/main" id="{E12EBFCD-F659-4572-A72F-43516B51CE9F}"/>
              </a:ext>
            </a:extLst>
          </p:cNvPr>
          <p:cNvSpPr txBox="1">
            <a:spLocks/>
          </p:cNvSpPr>
          <p:nvPr/>
        </p:nvSpPr>
        <p:spPr>
          <a:xfrm>
            <a:off x="579290" y="2156965"/>
            <a:ext cx="11293475" cy="4352925"/>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dirty="0">
              <a:solidFill>
                <a:schemeClr val="tx1"/>
              </a:solidFill>
            </a:endParaRPr>
          </a:p>
          <a:p>
            <a:pPr marL="0" indent="0">
              <a:buFont typeface="Arial" panose="020B0604020202020204" pitchFamily="34" charset="0"/>
              <a:buNone/>
            </a:pPr>
            <a:endParaRPr lang="en-US" sz="3200" dirty="0">
              <a:solidFill>
                <a:schemeClr val="tx1"/>
              </a:solidFill>
            </a:endParaRPr>
          </a:p>
        </p:txBody>
      </p:sp>
    </p:spTree>
    <p:extLst>
      <p:ext uri="{BB962C8B-B14F-4D97-AF65-F5344CB8AC3E}">
        <p14:creationId xmlns:p14="http://schemas.microsoft.com/office/powerpoint/2010/main" val="2240697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dirty="0"/>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12</a:t>
            </a:fld>
            <a:endParaRPr lang="en-US"/>
          </a:p>
        </p:txBody>
      </p:sp>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a:xfrm>
            <a:off x="448962" y="154131"/>
            <a:ext cx="11294076" cy="1077686"/>
          </a:xfrm>
        </p:spPr>
        <p:txBody>
          <a:bodyPr>
            <a:normAutofit/>
          </a:bodyPr>
          <a:lstStyle/>
          <a:p>
            <a:r>
              <a:rPr lang="en-US" dirty="0"/>
              <a:t>Current Context and Forward Look (</a:t>
            </a:r>
            <a:r>
              <a:rPr lang="en-US" dirty="0" err="1"/>
              <a:t>Con’t</a:t>
            </a:r>
            <a:r>
              <a:rPr lang="en-US" dirty="0"/>
              <a:t>)</a:t>
            </a:r>
          </a:p>
        </p:txBody>
      </p:sp>
      <p:sp>
        <p:nvSpPr>
          <p:cNvPr id="6" name="Content Placeholder 2" descr="Current context and forward look continued. 8 text boxes - Immediate performance priorities - winter and urgent care, workforce, digital, transformation and integration of health and care, maintaining strong performance on elective catch-up, tackling cancer performance, access to primary care, addressing health inequalities.">
            <a:extLst>
              <a:ext uri="{FF2B5EF4-FFF2-40B4-BE49-F238E27FC236}">
                <a16:creationId xmlns:a16="http://schemas.microsoft.com/office/drawing/2014/main" id="{E12EBFCD-F659-4572-A72F-43516B51CE9F}"/>
              </a:ext>
            </a:extLst>
          </p:cNvPr>
          <p:cNvSpPr txBox="1">
            <a:spLocks/>
          </p:cNvSpPr>
          <p:nvPr/>
        </p:nvSpPr>
        <p:spPr>
          <a:xfrm>
            <a:off x="579290" y="1611319"/>
            <a:ext cx="11293475" cy="465364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dirty="0">
              <a:solidFill>
                <a:schemeClr val="tx1"/>
              </a:solidFill>
            </a:endParaRPr>
          </a:p>
          <a:p>
            <a:pPr marL="0" indent="0">
              <a:buFont typeface="Arial" panose="020B0604020202020204" pitchFamily="34" charset="0"/>
              <a:buNone/>
            </a:pPr>
            <a:endParaRPr lang="en-US" sz="3200" dirty="0">
              <a:solidFill>
                <a:schemeClr val="tx1"/>
              </a:solidFill>
            </a:endParaRPr>
          </a:p>
        </p:txBody>
      </p:sp>
      <p:graphicFrame>
        <p:nvGraphicFramePr>
          <p:cNvPr id="13" name="Content Placeholder 2" descr="Current context and forward look continued. 8 text boxes - Immediate performance priorities - winter and urgent care, workforce, digital, transformation and integration of health and care, maintaining strong performance on elective catch-up, tackling cancer performance, access to primary care, addressing health inequalities.">
            <a:extLst>
              <a:ext uri="{FF2B5EF4-FFF2-40B4-BE49-F238E27FC236}">
                <a16:creationId xmlns:a16="http://schemas.microsoft.com/office/drawing/2014/main" id="{8EBD055B-04FC-2D8F-E029-3EFE87C2FE40}"/>
              </a:ext>
            </a:extLst>
          </p:cNvPr>
          <p:cNvGraphicFramePr>
            <a:graphicFrameLocks noGrp="1"/>
          </p:cNvGraphicFramePr>
          <p:nvPr>
            <p:ph idx="1"/>
            <p:extLst>
              <p:ext uri="{D42A27DB-BD31-4B8C-83A1-F6EECF244321}">
                <p14:modId xmlns:p14="http://schemas.microsoft.com/office/powerpoint/2010/main" val="636759838"/>
              </p:ext>
            </p:extLst>
          </p:nvPr>
        </p:nvGraphicFramePr>
        <p:xfrm>
          <a:off x="448962" y="1211226"/>
          <a:ext cx="11294076" cy="44355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4236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13</a:t>
            </a:fld>
            <a:endParaRPr lang="en-US"/>
          </a:p>
        </p:txBody>
      </p:sp>
      <p:graphicFrame>
        <p:nvGraphicFramePr>
          <p:cNvPr id="12" name="Content Placeholder 2" descr="NHS Lincolnshire CCG Annual Report and Accounts 2021/22 text boxes stating the ICBs are required to produce and publish CCG Months 1-3 Annual Reports for the period 1st April 2022 to 30th June 2022) – the timescale for the publication has yet to be confirmed by NHS England but is not expected to be until early Summer 2023">
            <a:extLst>
              <a:ext uri="{FF2B5EF4-FFF2-40B4-BE49-F238E27FC236}">
                <a16:creationId xmlns:a16="http://schemas.microsoft.com/office/drawing/2014/main" id="{73C0E3B7-1333-28A3-23B3-9D62877733BE}"/>
              </a:ext>
            </a:extLst>
          </p:cNvPr>
          <p:cNvGraphicFramePr>
            <a:graphicFrameLocks noGrp="1"/>
          </p:cNvGraphicFramePr>
          <p:nvPr>
            <p:ph idx="1"/>
            <p:extLst>
              <p:ext uri="{D42A27DB-BD31-4B8C-83A1-F6EECF244321}">
                <p14:modId xmlns:p14="http://schemas.microsoft.com/office/powerpoint/2010/main" val="804472427"/>
              </p:ext>
            </p:extLst>
          </p:nvPr>
        </p:nvGraphicFramePr>
        <p:xfrm>
          <a:off x="449263" y="1825624"/>
          <a:ext cx="11293475" cy="3807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a:extLst>
              <a:ext uri="{FF2B5EF4-FFF2-40B4-BE49-F238E27FC236}">
                <a16:creationId xmlns:a16="http://schemas.microsoft.com/office/drawing/2014/main" id="{5A3F125E-9D3C-45D6-A66E-AE302E9E7057}"/>
              </a:ext>
            </a:extLst>
          </p:cNvPr>
          <p:cNvSpPr>
            <a:spLocks noGrp="1"/>
          </p:cNvSpPr>
          <p:nvPr>
            <p:ph type="title"/>
          </p:nvPr>
        </p:nvSpPr>
        <p:spPr>
          <a:xfrm>
            <a:off x="448962" y="365125"/>
            <a:ext cx="11294076" cy="1325563"/>
          </a:xfrm>
        </p:spPr>
        <p:txBody>
          <a:bodyPr/>
          <a:lstStyle/>
          <a:p>
            <a:r>
              <a:rPr lang="en-US" dirty="0"/>
              <a:t>NHS Lincolnshire CCG Annual Report and Accounts 2021/22</a:t>
            </a:r>
          </a:p>
        </p:txBody>
      </p:sp>
    </p:spTree>
    <p:extLst>
      <p:ext uri="{BB962C8B-B14F-4D97-AF65-F5344CB8AC3E}">
        <p14:creationId xmlns:p14="http://schemas.microsoft.com/office/powerpoint/2010/main" val="4094521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dirty="0"/>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14</a:t>
            </a:fld>
            <a:endParaRPr lang="en-US"/>
          </a:p>
        </p:txBody>
      </p:sp>
      <p:graphicFrame>
        <p:nvGraphicFramePr>
          <p:cNvPr id="12" name="Content Placeholder 2" descr="Text boxes stating that questions were invited prior to the meeting and can also be submitted during the meeting through the Q&amp;A facility">
            <a:extLst>
              <a:ext uri="{FF2B5EF4-FFF2-40B4-BE49-F238E27FC236}">
                <a16:creationId xmlns:a16="http://schemas.microsoft.com/office/drawing/2014/main" id="{16BE2E11-C49D-ED98-3643-FD91155081FE}"/>
              </a:ext>
            </a:extLst>
          </p:cNvPr>
          <p:cNvGraphicFramePr>
            <a:graphicFrameLocks noGrp="1"/>
          </p:cNvGraphicFramePr>
          <p:nvPr>
            <p:ph idx="1"/>
            <p:extLst>
              <p:ext uri="{D42A27DB-BD31-4B8C-83A1-F6EECF244321}">
                <p14:modId xmlns:p14="http://schemas.microsoft.com/office/powerpoint/2010/main" val="3283412632"/>
              </p:ext>
            </p:extLst>
          </p:nvPr>
        </p:nvGraphicFramePr>
        <p:xfrm>
          <a:off x="449263" y="1825625"/>
          <a:ext cx="11293475" cy="4254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a:extLst>
              <a:ext uri="{FF2B5EF4-FFF2-40B4-BE49-F238E27FC236}">
                <a16:creationId xmlns:a16="http://schemas.microsoft.com/office/drawing/2014/main" id="{5A3F125E-9D3C-45D6-A66E-AE302E9E7057}"/>
              </a:ext>
            </a:extLst>
          </p:cNvPr>
          <p:cNvSpPr>
            <a:spLocks noGrp="1"/>
          </p:cNvSpPr>
          <p:nvPr>
            <p:ph type="title"/>
          </p:nvPr>
        </p:nvSpPr>
        <p:spPr>
          <a:xfrm>
            <a:off x="448962" y="365125"/>
            <a:ext cx="11294076" cy="1325563"/>
          </a:xfrm>
        </p:spPr>
        <p:txBody>
          <a:bodyPr/>
          <a:lstStyle/>
          <a:p>
            <a:r>
              <a:rPr lang="en-US" dirty="0"/>
              <a:t>Questions and Answers</a:t>
            </a:r>
          </a:p>
        </p:txBody>
      </p:sp>
    </p:spTree>
    <p:extLst>
      <p:ext uri="{BB962C8B-B14F-4D97-AF65-F5344CB8AC3E}">
        <p14:creationId xmlns:p14="http://schemas.microsoft.com/office/powerpoint/2010/main" val="2899200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AA866F0E-F54B-4BF5-8A88-7D97BD45FC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8229EC50-E910-4AE2-9EEA-604A81EF61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6941221 w 12192000"/>
              <a:gd name="connsiteY0" fmla="*/ 2015186 h 6858000"/>
              <a:gd name="connsiteX1" fmla="*/ 6907857 w 12192000"/>
              <a:gd name="connsiteY1" fmla="*/ 2033351 h 6858000"/>
              <a:gd name="connsiteX2" fmla="*/ 7093700 w 12192000"/>
              <a:gd name="connsiteY2" fmla="*/ 2101457 h 6858000"/>
              <a:gd name="connsiteX3" fmla="*/ 6803079 w 12192000"/>
              <a:gd name="connsiteY3" fmla="*/ 2065612 h 6858000"/>
              <a:gd name="connsiteX4" fmla="*/ 6798115 w 12192000"/>
              <a:gd name="connsiteY4" fmla="*/ 2088772 h 6858000"/>
              <a:gd name="connsiteX5" fmla="*/ 7128167 w 12192000"/>
              <a:gd name="connsiteY5" fmla="*/ 2176455 h 6858000"/>
              <a:gd name="connsiteX6" fmla="*/ 7098663 w 12192000"/>
              <a:gd name="connsiteY6" fmla="*/ 2189968 h 6858000"/>
              <a:gd name="connsiteX7" fmla="*/ 6923298 w 12192000"/>
              <a:gd name="connsiteY7" fmla="*/ 2156052 h 6858000"/>
              <a:gd name="connsiteX8" fmla="*/ 6888004 w 12192000"/>
              <a:gd name="connsiteY8" fmla="*/ 2164875 h 6858000"/>
              <a:gd name="connsiteX9" fmla="*/ 6905375 w 12192000"/>
              <a:gd name="connsiteY9" fmla="*/ 2205958 h 6858000"/>
              <a:gd name="connsiteX10" fmla="*/ 6981477 w 12192000"/>
              <a:gd name="connsiteY10" fmla="*/ 2221951 h 6858000"/>
              <a:gd name="connsiteX11" fmla="*/ 7100043 w 12192000"/>
              <a:gd name="connsiteY11" fmla="*/ 2318459 h 6858000"/>
              <a:gd name="connsiteX12" fmla="*/ 6920540 w 12192000"/>
              <a:gd name="connsiteY12" fmla="*/ 2306877 h 6858000"/>
              <a:gd name="connsiteX13" fmla="*/ 6888831 w 12192000"/>
              <a:gd name="connsiteY13" fmla="*/ 2330314 h 6858000"/>
              <a:gd name="connsiteX14" fmla="*/ 6876698 w 12192000"/>
              <a:gd name="connsiteY14" fmla="*/ 2360645 h 6858000"/>
              <a:gd name="connsiteX15" fmla="*/ 6807214 w 12192000"/>
              <a:gd name="connsiteY15" fmla="*/ 2385736 h 6858000"/>
              <a:gd name="connsiteX16" fmla="*/ 6916405 w 12192000"/>
              <a:gd name="connsiteY16" fmla="*/ 2413862 h 6858000"/>
              <a:gd name="connsiteX17" fmla="*/ 6799770 w 12192000"/>
              <a:gd name="connsiteY17" fmla="*/ 2413862 h 6858000"/>
              <a:gd name="connsiteX18" fmla="*/ 6665762 w 12192000"/>
              <a:gd name="connsiteY18" fmla="*/ 2394561 h 6858000"/>
              <a:gd name="connsiteX19" fmla="*/ 6522933 w 12192000"/>
              <a:gd name="connsiteY19" fmla="*/ 2400626 h 6858000"/>
              <a:gd name="connsiteX20" fmla="*/ 6237275 w 12192000"/>
              <a:gd name="connsiteY20" fmla="*/ 2365057 h 6858000"/>
              <a:gd name="connsiteX21" fmla="*/ 6101338 w 12192000"/>
              <a:gd name="connsiteY21" fmla="*/ 2367538 h 6858000"/>
              <a:gd name="connsiteX22" fmla="*/ 6857121 w 12192000"/>
              <a:gd name="connsiteY22" fmla="*/ 2606875 h 6858000"/>
              <a:gd name="connsiteX23" fmla="*/ 6818519 w 12192000"/>
              <a:gd name="connsiteY23" fmla="*/ 2659539 h 6858000"/>
              <a:gd name="connsiteX24" fmla="*/ 6976790 w 12192000"/>
              <a:gd name="connsiteY24" fmla="*/ 2716892 h 6858000"/>
              <a:gd name="connsiteX25" fmla="*/ 7015669 w 12192000"/>
              <a:gd name="connsiteY25" fmla="*/ 2773693 h 6858000"/>
              <a:gd name="connsiteX26" fmla="*/ 6966864 w 12192000"/>
              <a:gd name="connsiteY26" fmla="*/ 2768730 h 6858000"/>
              <a:gd name="connsiteX27" fmla="*/ 6924953 w 12192000"/>
              <a:gd name="connsiteY27" fmla="*/ 2779483 h 6858000"/>
              <a:gd name="connsiteX28" fmla="*/ 6942323 w 12192000"/>
              <a:gd name="connsiteY28" fmla="*/ 2851726 h 6858000"/>
              <a:gd name="connsiteX29" fmla="*/ 7165943 w 12192000"/>
              <a:gd name="connsiteY29" fmla="*/ 2944924 h 6858000"/>
              <a:gd name="connsiteX30" fmla="*/ 7186071 w 12192000"/>
              <a:gd name="connsiteY30" fmla="*/ 2975254 h 6858000"/>
              <a:gd name="connsiteX31" fmla="*/ 7159325 w 12192000"/>
              <a:gd name="connsiteY31" fmla="*/ 2996762 h 6858000"/>
              <a:gd name="connsiteX32" fmla="*/ 7087082 w 12192000"/>
              <a:gd name="connsiteY32" fmla="*/ 3007790 h 6858000"/>
              <a:gd name="connsiteX33" fmla="*/ 7188276 w 12192000"/>
              <a:gd name="connsiteY33" fmla="*/ 3111191 h 6858000"/>
              <a:gd name="connsiteX34" fmla="*/ 7225225 w 12192000"/>
              <a:gd name="connsiteY34" fmla="*/ 3139866 h 6858000"/>
              <a:gd name="connsiteX35" fmla="*/ 7288368 w 12192000"/>
              <a:gd name="connsiteY35" fmla="*/ 3184260 h 6858000"/>
              <a:gd name="connsiteX36" fmla="*/ 7289471 w 12192000"/>
              <a:gd name="connsiteY36" fmla="*/ 3197771 h 6858000"/>
              <a:gd name="connsiteX37" fmla="*/ 7203442 w 12192000"/>
              <a:gd name="connsiteY37" fmla="*/ 3245472 h 6858000"/>
              <a:gd name="connsiteX38" fmla="*/ 7048205 w 12192000"/>
              <a:gd name="connsiteY38" fmla="*/ 3232512 h 6858000"/>
              <a:gd name="connsiteX39" fmla="*/ 7277614 w 12192000"/>
              <a:gd name="connsiteY39" fmla="*/ 3303652 h 6858000"/>
              <a:gd name="connsiteX40" fmla="*/ 6535066 w 12192000"/>
              <a:gd name="connsiteY40" fmla="*/ 3134077 h 6858000"/>
              <a:gd name="connsiteX41" fmla="*/ 6582492 w 12192000"/>
              <a:gd name="connsiteY41" fmla="*/ 3178469 h 6858000"/>
              <a:gd name="connsiteX42" fmla="*/ 6842233 w 12192000"/>
              <a:gd name="connsiteY42" fmla="*/ 3295379 h 6858000"/>
              <a:gd name="connsiteX43" fmla="*/ 6915853 w 12192000"/>
              <a:gd name="connsiteY43" fmla="*/ 3368725 h 6858000"/>
              <a:gd name="connsiteX44" fmla="*/ 6993058 w 12192000"/>
              <a:gd name="connsiteY44" fmla="*/ 3409257 h 6858000"/>
              <a:gd name="connsiteX45" fmla="*/ 7101421 w 12192000"/>
              <a:gd name="connsiteY45" fmla="*/ 3408430 h 6858000"/>
              <a:gd name="connsiteX46" fmla="*/ 7178350 w 12192000"/>
              <a:gd name="connsiteY46" fmla="*/ 3470746 h 6858000"/>
              <a:gd name="connsiteX47" fmla="*/ 7098112 w 12192000"/>
              <a:gd name="connsiteY47" fmla="*/ 3483982 h 6858000"/>
              <a:gd name="connsiteX48" fmla="*/ 7004088 w 12192000"/>
              <a:gd name="connsiteY48" fmla="*/ 3473780 h 6858000"/>
              <a:gd name="connsiteX49" fmla="*/ 6801147 w 12192000"/>
              <a:gd name="connsiteY49" fmla="*/ 3477087 h 6858000"/>
              <a:gd name="connsiteX50" fmla="*/ 6684788 w 12192000"/>
              <a:gd name="connsiteY50" fmla="*/ 3489220 h 6858000"/>
              <a:gd name="connsiteX51" fmla="*/ 6417328 w 12192000"/>
              <a:gd name="connsiteY51" fmla="*/ 3468539 h 6858000"/>
              <a:gd name="connsiteX52" fmla="*/ 6433045 w 12192000"/>
              <a:gd name="connsiteY52" fmla="*/ 3521481 h 6858000"/>
              <a:gd name="connsiteX53" fmla="*/ 6423117 w 12192000"/>
              <a:gd name="connsiteY53" fmla="*/ 3567527 h 6858000"/>
              <a:gd name="connsiteX54" fmla="*/ 6419258 w 12192000"/>
              <a:gd name="connsiteY54" fmla="*/ 3667620 h 6858000"/>
              <a:gd name="connsiteX55" fmla="*/ 6421740 w 12192000"/>
              <a:gd name="connsiteY55" fmla="*/ 3683888 h 6858000"/>
              <a:gd name="connsiteX56" fmla="*/ 6361906 w 12192000"/>
              <a:gd name="connsiteY56" fmla="*/ 3694366 h 6858000"/>
              <a:gd name="connsiteX57" fmla="*/ 6718429 w 12192000"/>
              <a:gd name="connsiteY57" fmla="*/ 3902544 h 6858000"/>
              <a:gd name="connsiteX58" fmla="*/ 6480195 w 12192000"/>
              <a:gd name="connsiteY58" fmla="*/ 3849603 h 6858000"/>
              <a:gd name="connsiteX59" fmla="*/ 6447934 w 12192000"/>
              <a:gd name="connsiteY59" fmla="*/ 3937011 h 6858000"/>
              <a:gd name="connsiteX60" fmla="*/ 6559882 w 12192000"/>
              <a:gd name="connsiteY60" fmla="*/ 4014767 h 6858000"/>
              <a:gd name="connsiteX61" fmla="*/ 6601241 w 12192000"/>
              <a:gd name="connsiteY61" fmla="*/ 4168626 h 6858000"/>
              <a:gd name="connsiteX62" fmla="*/ 6581113 w 12192000"/>
              <a:gd name="connsiteY62" fmla="*/ 4309250 h 6858000"/>
              <a:gd name="connsiteX63" fmla="*/ 6533136 w 12192000"/>
              <a:gd name="connsiteY63" fmla="*/ 4353918 h 6858000"/>
              <a:gd name="connsiteX64" fmla="*/ 6463651 w 12192000"/>
              <a:gd name="connsiteY64" fmla="*/ 4434156 h 6858000"/>
              <a:gd name="connsiteX65" fmla="*/ 6420637 w 12192000"/>
              <a:gd name="connsiteY65" fmla="*/ 4483787 h 6858000"/>
              <a:gd name="connsiteX66" fmla="*/ 6271190 w 12192000"/>
              <a:gd name="connsiteY66" fmla="*/ 4464487 h 6858000"/>
              <a:gd name="connsiteX67" fmla="*/ 6470545 w 12192000"/>
              <a:gd name="connsiteY67" fmla="*/ 4590498 h 6858000"/>
              <a:gd name="connsiteX68" fmla="*/ 6308965 w 12192000"/>
              <a:gd name="connsiteY68" fmla="*/ 4574780 h 6858000"/>
              <a:gd name="connsiteX69" fmla="*/ 6256301 w 12192000"/>
              <a:gd name="connsiteY69" fmla="*/ 4583603 h 6858000"/>
              <a:gd name="connsiteX70" fmla="*/ 6286354 w 12192000"/>
              <a:gd name="connsiteY70" fmla="*/ 4624412 h 6858000"/>
              <a:gd name="connsiteX71" fmla="*/ 6404920 w 12192000"/>
              <a:gd name="connsiteY71" fmla="*/ 4693621 h 6858000"/>
              <a:gd name="connsiteX72" fmla="*/ 6649220 w 12192000"/>
              <a:gd name="connsiteY72" fmla="*/ 4881120 h 6858000"/>
              <a:gd name="connsiteX73" fmla="*/ 6412640 w 12192000"/>
              <a:gd name="connsiteY73" fmla="*/ 4795092 h 6858000"/>
              <a:gd name="connsiteX74" fmla="*/ 6661902 w 12192000"/>
              <a:gd name="connsiteY74" fmla="*/ 4987828 h 6858000"/>
              <a:gd name="connsiteX75" fmla="*/ 6717325 w 12192000"/>
              <a:gd name="connsiteY75" fmla="*/ 5051798 h 6858000"/>
              <a:gd name="connsiteX76" fmla="*/ 6829272 w 12192000"/>
              <a:gd name="connsiteY76" fmla="*/ 5210619 h 6858000"/>
              <a:gd name="connsiteX77" fmla="*/ 6823757 w 12192000"/>
              <a:gd name="connsiteY77" fmla="*/ 5228542 h 6858000"/>
              <a:gd name="connsiteX78" fmla="*/ 6694439 w 12192000"/>
              <a:gd name="connsiteY78" fmla="*/ 5202899 h 6858000"/>
              <a:gd name="connsiteX79" fmla="*/ 6862085 w 12192000"/>
              <a:gd name="connsiteY79" fmla="*/ 5336355 h 6858000"/>
              <a:gd name="connsiteX80" fmla="*/ 7035246 w 12192000"/>
              <a:gd name="connsiteY80" fmla="*/ 5438926 h 6858000"/>
              <a:gd name="connsiteX81" fmla="*/ 6912268 w 12192000"/>
              <a:gd name="connsiteY81" fmla="*/ 5423210 h 6858000"/>
              <a:gd name="connsiteX82" fmla="*/ 6743244 w 12192000"/>
              <a:gd name="connsiteY82" fmla="*/ 5364479 h 6858000"/>
              <a:gd name="connsiteX83" fmla="*/ 6684513 w 12192000"/>
              <a:gd name="connsiteY83" fmla="*/ 5386538 h 6858000"/>
              <a:gd name="connsiteX84" fmla="*/ 6844713 w 12192000"/>
              <a:gd name="connsiteY84" fmla="*/ 5483595 h 6858000"/>
              <a:gd name="connsiteX85" fmla="*/ 6936533 w 12192000"/>
              <a:gd name="connsiteY85" fmla="*/ 5528541 h 6858000"/>
              <a:gd name="connsiteX86" fmla="*/ 6973204 w 12192000"/>
              <a:gd name="connsiteY86" fmla="*/ 5563007 h 6858000"/>
              <a:gd name="connsiteX87" fmla="*/ 7077983 w 12192000"/>
              <a:gd name="connsiteY87" fmla="*/ 5685983 h 6858000"/>
              <a:gd name="connsiteX88" fmla="*/ 7385702 w 12192000"/>
              <a:gd name="connsiteY88" fmla="*/ 5820265 h 6858000"/>
              <a:gd name="connsiteX89" fmla="*/ 7673565 w 12192000"/>
              <a:gd name="connsiteY89" fmla="*/ 5987085 h 6858000"/>
              <a:gd name="connsiteX90" fmla="*/ 7898289 w 12192000"/>
              <a:gd name="connsiteY90" fmla="*/ 6091035 h 6858000"/>
              <a:gd name="connsiteX91" fmla="*/ 8466299 w 12192000"/>
              <a:gd name="connsiteY91" fmla="*/ 6224765 h 6858000"/>
              <a:gd name="connsiteX92" fmla="*/ 10620599 w 12192000"/>
              <a:gd name="connsiteY92" fmla="*/ 5317605 h 6858000"/>
              <a:gd name="connsiteX93" fmla="*/ 10647894 w 12192000"/>
              <a:gd name="connsiteY93" fmla="*/ 5290581 h 6858000"/>
              <a:gd name="connsiteX94" fmla="*/ 10752398 w 12192000"/>
              <a:gd name="connsiteY94" fmla="*/ 5188838 h 6858000"/>
              <a:gd name="connsiteX95" fmla="*/ 10841186 w 12192000"/>
              <a:gd name="connsiteY95" fmla="*/ 5097293 h 6858000"/>
              <a:gd name="connsiteX96" fmla="*/ 10794861 w 12192000"/>
              <a:gd name="connsiteY96" fmla="*/ 5066412 h 6858000"/>
              <a:gd name="connsiteX97" fmla="*/ 10857454 w 12192000"/>
              <a:gd name="connsiteY97" fmla="*/ 4979004 h 6858000"/>
              <a:gd name="connsiteX98" fmla="*/ 11056532 w 12192000"/>
              <a:gd name="connsiteY98" fmla="*/ 4709613 h 6858000"/>
              <a:gd name="connsiteX99" fmla="*/ 11143939 w 12192000"/>
              <a:gd name="connsiteY99" fmla="*/ 4650332 h 6858000"/>
              <a:gd name="connsiteX100" fmla="*/ 11250372 w 12192000"/>
              <a:gd name="connsiteY100" fmla="*/ 4501160 h 6858000"/>
              <a:gd name="connsiteX101" fmla="*/ 11265538 w 12192000"/>
              <a:gd name="connsiteY101" fmla="*/ 4466694 h 6858000"/>
              <a:gd name="connsiteX102" fmla="*/ 11243755 w 12192000"/>
              <a:gd name="connsiteY102" fmla="*/ 4422850 h 6858000"/>
              <a:gd name="connsiteX103" fmla="*/ 11227486 w 12192000"/>
              <a:gd name="connsiteY103" fmla="*/ 4378734 h 6858000"/>
              <a:gd name="connsiteX104" fmla="*/ 11248718 w 12192000"/>
              <a:gd name="connsiteY104" fmla="*/ 4365774 h 6858000"/>
              <a:gd name="connsiteX105" fmla="*/ 11385204 w 12192000"/>
              <a:gd name="connsiteY105" fmla="*/ 4343440 h 6858000"/>
              <a:gd name="connsiteX106" fmla="*/ 11306070 w 12192000"/>
              <a:gd name="connsiteY106" fmla="*/ 4259618 h 6858000"/>
              <a:gd name="connsiteX107" fmla="*/ 11166550 w 12192000"/>
              <a:gd name="connsiteY107" fmla="*/ 4134711 h 6858000"/>
              <a:gd name="connsiteX108" fmla="*/ 11103130 w 12192000"/>
              <a:gd name="connsiteY108" fmla="*/ 4045924 h 6858000"/>
              <a:gd name="connsiteX109" fmla="*/ 11095686 w 12192000"/>
              <a:gd name="connsiteY109" fmla="*/ 3966514 h 6858000"/>
              <a:gd name="connsiteX110" fmla="*/ 10971054 w 12192000"/>
              <a:gd name="connsiteY110" fmla="*/ 3919640 h 6858000"/>
              <a:gd name="connsiteX111" fmla="*/ 11088241 w 12192000"/>
              <a:gd name="connsiteY111" fmla="*/ 3751718 h 6858000"/>
              <a:gd name="connsiteX112" fmla="*/ 11100098 w 12192000"/>
              <a:gd name="connsiteY112" fmla="*/ 3716977 h 6858000"/>
              <a:gd name="connsiteX113" fmla="*/ 11029786 w 12192000"/>
              <a:gd name="connsiteY113" fmla="*/ 3592621 h 6858000"/>
              <a:gd name="connsiteX114" fmla="*/ 11018206 w 12192000"/>
              <a:gd name="connsiteY114" fmla="*/ 3572767 h 6858000"/>
              <a:gd name="connsiteX115" fmla="*/ 10992287 w 12192000"/>
              <a:gd name="connsiteY115" fmla="*/ 3533061 h 6858000"/>
              <a:gd name="connsiteX116" fmla="*/ 10917838 w 12192000"/>
              <a:gd name="connsiteY116" fmla="*/ 3523410 h 6858000"/>
              <a:gd name="connsiteX117" fmla="*/ 10956441 w 12192000"/>
              <a:gd name="connsiteY117" fmla="*/ 3495287 h 6858000"/>
              <a:gd name="connsiteX118" fmla="*/ 11031442 w 12192000"/>
              <a:gd name="connsiteY118" fmla="*/ 3400159 h 6858000"/>
              <a:gd name="connsiteX119" fmla="*/ 10981533 w 12192000"/>
              <a:gd name="connsiteY119" fmla="*/ 3309166 h 6858000"/>
              <a:gd name="connsiteX120" fmla="*/ 10978225 w 12192000"/>
              <a:gd name="connsiteY120" fmla="*/ 3258982 h 6858000"/>
              <a:gd name="connsiteX121" fmla="*/ 11062322 w 12192000"/>
              <a:gd name="connsiteY121" fmla="*/ 3194737 h 6858000"/>
              <a:gd name="connsiteX122" fmla="*/ 11125742 w 12192000"/>
              <a:gd name="connsiteY122" fmla="*/ 3169370 h 6858000"/>
              <a:gd name="connsiteX123" fmla="*/ 11154968 w 12192000"/>
              <a:gd name="connsiteY123" fmla="*/ 3132974 h 6858000"/>
              <a:gd name="connsiteX124" fmla="*/ 11120502 w 12192000"/>
              <a:gd name="connsiteY124" fmla="*/ 3102642 h 6858000"/>
              <a:gd name="connsiteX125" fmla="*/ 10967470 w 12192000"/>
              <a:gd name="connsiteY125" fmla="*/ 3030401 h 6858000"/>
              <a:gd name="connsiteX126" fmla="*/ 11049914 w 12192000"/>
              <a:gd name="connsiteY126" fmla="*/ 2970015 h 6858000"/>
              <a:gd name="connsiteX127" fmla="*/ 10618944 w 12192000"/>
              <a:gd name="connsiteY127" fmla="*/ 2685183 h 6858000"/>
              <a:gd name="connsiteX128" fmla="*/ 10566830 w 12192000"/>
              <a:gd name="connsiteY128" fmla="*/ 2641617 h 6858000"/>
              <a:gd name="connsiteX129" fmla="*/ 10290271 w 12192000"/>
              <a:gd name="connsiteY129" fmla="*/ 2536011 h 6858000"/>
              <a:gd name="connsiteX130" fmla="*/ 10005715 w 12192000"/>
              <a:gd name="connsiteY130" fmla="*/ 2461288 h 6858000"/>
              <a:gd name="connsiteX131" fmla="*/ 10203414 w 12192000"/>
              <a:gd name="connsiteY131" fmla="*/ 2303568 h 6858000"/>
              <a:gd name="connsiteX132" fmla="*/ 9901487 w 12192000"/>
              <a:gd name="connsiteY132" fmla="*/ 2266895 h 6858000"/>
              <a:gd name="connsiteX133" fmla="*/ 9871984 w 12192000"/>
              <a:gd name="connsiteY133" fmla="*/ 2267999 h 6858000"/>
              <a:gd name="connsiteX134" fmla="*/ 9279158 w 12192000"/>
              <a:gd name="connsiteY134" fmla="*/ 2243734 h 6858000"/>
              <a:gd name="connsiteX135" fmla="*/ 8429350 w 12192000"/>
              <a:gd name="connsiteY135" fmla="*/ 2163219 h 6858000"/>
              <a:gd name="connsiteX136" fmla="*/ 7725955 w 12192000"/>
              <a:gd name="connsiteY136" fmla="*/ 2114967 h 6858000"/>
              <a:gd name="connsiteX137" fmla="*/ 6977065 w 12192000"/>
              <a:gd name="connsiteY137" fmla="*/ 2021218 h 6858000"/>
              <a:gd name="connsiteX138" fmla="*/ 6941221 w 12192000"/>
              <a:gd name="connsiteY138" fmla="*/ 2015186 h 6858000"/>
              <a:gd name="connsiteX139" fmla="*/ 0 w 12192000"/>
              <a:gd name="connsiteY139" fmla="*/ 0 h 6858000"/>
              <a:gd name="connsiteX140" fmla="*/ 12192000 w 12192000"/>
              <a:gd name="connsiteY140" fmla="*/ 0 h 6858000"/>
              <a:gd name="connsiteX141" fmla="*/ 12192000 w 12192000"/>
              <a:gd name="connsiteY141" fmla="*/ 6858000 h 6858000"/>
              <a:gd name="connsiteX142" fmla="*/ 0 w 12192000"/>
              <a:gd name="connsiteY1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192000" h="6858000">
                <a:moveTo>
                  <a:pt x="6941221" y="2015186"/>
                </a:moveTo>
                <a:cubicBezTo>
                  <a:pt x="6929158" y="2014876"/>
                  <a:pt x="6917508" y="2018599"/>
                  <a:pt x="6907857" y="2033351"/>
                </a:cubicBezTo>
                <a:cubicBezTo>
                  <a:pt x="6959143" y="2072228"/>
                  <a:pt x="7024491" y="2057614"/>
                  <a:pt x="7093700" y="2101457"/>
                </a:cubicBezTo>
                <a:cubicBezTo>
                  <a:pt x="6981202" y="2087669"/>
                  <a:pt x="6892139" y="2076639"/>
                  <a:pt x="6803079" y="2065612"/>
                </a:cubicBezTo>
                <a:cubicBezTo>
                  <a:pt x="6801424" y="2073332"/>
                  <a:pt x="6799770" y="2081052"/>
                  <a:pt x="6798115" y="2088772"/>
                </a:cubicBezTo>
                <a:cubicBezTo>
                  <a:pt x="6911993" y="2105040"/>
                  <a:pt x="7017322" y="2146951"/>
                  <a:pt x="7128167" y="2176455"/>
                </a:cubicBezTo>
                <a:cubicBezTo>
                  <a:pt x="7117964" y="2194655"/>
                  <a:pt x="7107764" y="2191070"/>
                  <a:pt x="7098663" y="2189968"/>
                </a:cubicBezTo>
                <a:cubicBezTo>
                  <a:pt x="7039381" y="2182798"/>
                  <a:pt x="6980099" y="2175629"/>
                  <a:pt x="6923298" y="2156052"/>
                </a:cubicBezTo>
                <a:cubicBezTo>
                  <a:pt x="6910614" y="2151639"/>
                  <a:pt x="6895172" y="2151639"/>
                  <a:pt x="6888004" y="2164875"/>
                </a:cubicBezTo>
                <a:cubicBezTo>
                  <a:pt x="6877801" y="2183625"/>
                  <a:pt x="6892414" y="2195758"/>
                  <a:pt x="6905375" y="2205958"/>
                </a:cubicBezTo>
                <a:cubicBezTo>
                  <a:pt x="6927985" y="2223606"/>
                  <a:pt x="6955282" y="2218643"/>
                  <a:pt x="6981477" y="2221951"/>
                </a:cubicBezTo>
                <a:cubicBezTo>
                  <a:pt x="7051237" y="2230499"/>
                  <a:pt x="7084601" y="2257245"/>
                  <a:pt x="7100043" y="2318459"/>
                </a:cubicBezTo>
                <a:cubicBezTo>
                  <a:pt x="7038829" y="2293642"/>
                  <a:pt x="6979822" y="2324249"/>
                  <a:pt x="6920540" y="2306877"/>
                </a:cubicBezTo>
                <a:cubicBezTo>
                  <a:pt x="6905099" y="2302466"/>
                  <a:pt x="6880559" y="2309083"/>
                  <a:pt x="6888831" y="2330314"/>
                </a:cubicBezTo>
                <a:cubicBezTo>
                  <a:pt x="6896552" y="2350168"/>
                  <a:pt x="6922195" y="2364505"/>
                  <a:pt x="6876698" y="2360645"/>
                </a:cubicBezTo>
                <a:cubicBezTo>
                  <a:pt x="6844163" y="2357887"/>
                  <a:pt x="6780468" y="2380223"/>
                  <a:pt x="6807214" y="2385736"/>
                </a:cubicBezTo>
                <a:cubicBezTo>
                  <a:pt x="6840853" y="2392631"/>
                  <a:pt x="6873666" y="2402557"/>
                  <a:pt x="6916405" y="2413862"/>
                </a:cubicBezTo>
                <a:cubicBezTo>
                  <a:pt x="6869254" y="2432335"/>
                  <a:pt x="6835338" y="2428475"/>
                  <a:pt x="6799770" y="2413862"/>
                </a:cubicBezTo>
                <a:cubicBezTo>
                  <a:pt x="6756756" y="2396214"/>
                  <a:pt x="6700781" y="2374708"/>
                  <a:pt x="6665762" y="2394561"/>
                </a:cubicBezTo>
                <a:cubicBezTo>
                  <a:pt x="6613373" y="2424340"/>
                  <a:pt x="6569807" y="2405589"/>
                  <a:pt x="6522933" y="2400626"/>
                </a:cubicBezTo>
                <a:cubicBezTo>
                  <a:pt x="6427531" y="2390424"/>
                  <a:pt x="6332953" y="2373328"/>
                  <a:pt x="6237275" y="2365057"/>
                </a:cubicBezTo>
                <a:cubicBezTo>
                  <a:pt x="6198948" y="2361748"/>
                  <a:pt x="6157588" y="2346032"/>
                  <a:pt x="6101338" y="2367538"/>
                </a:cubicBezTo>
                <a:cubicBezTo>
                  <a:pt x="6356116" y="2477556"/>
                  <a:pt x="6629642" y="2470664"/>
                  <a:pt x="6857121" y="2606875"/>
                </a:cubicBezTo>
                <a:cubicBezTo>
                  <a:pt x="6847471" y="2619834"/>
                  <a:pt x="6798391" y="2656782"/>
                  <a:pt x="6818519" y="2659539"/>
                </a:cubicBezTo>
                <a:cubicBezTo>
                  <a:pt x="6875044" y="2667537"/>
                  <a:pt x="6925227" y="2694558"/>
                  <a:pt x="6976790" y="2716892"/>
                </a:cubicBezTo>
                <a:cubicBezTo>
                  <a:pt x="6999125" y="2726543"/>
                  <a:pt x="7026146" y="2739227"/>
                  <a:pt x="7015669" y="2773693"/>
                </a:cubicBezTo>
                <a:cubicBezTo>
                  <a:pt x="6996642" y="2783343"/>
                  <a:pt x="6982580" y="2769833"/>
                  <a:pt x="6966864" y="2768730"/>
                </a:cubicBezTo>
                <a:cubicBezTo>
                  <a:pt x="6950871" y="2767628"/>
                  <a:pt x="6915025" y="2774796"/>
                  <a:pt x="6924953" y="2779483"/>
                </a:cubicBezTo>
                <a:cubicBezTo>
                  <a:pt x="6970172" y="2800715"/>
                  <a:pt x="6888831" y="2851726"/>
                  <a:pt x="6942323" y="2851726"/>
                </a:cubicBezTo>
                <a:cubicBezTo>
                  <a:pt x="7031937" y="2852001"/>
                  <a:pt x="7079638" y="2942441"/>
                  <a:pt x="7165943" y="2944924"/>
                </a:cubicBezTo>
                <a:cubicBezTo>
                  <a:pt x="7179728" y="2945198"/>
                  <a:pt x="7186346" y="2961191"/>
                  <a:pt x="7186071" y="2975254"/>
                </a:cubicBezTo>
                <a:cubicBezTo>
                  <a:pt x="7186071" y="2992074"/>
                  <a:pt x="7173387" y="2995107"/>
                  <a:pt x="7159325" y="2996762"/>
                </a:cubicBezTo>
                <a:cubicBezTo>
                  <a:pt x="7137817" y="2999242"/>
                  <a:pt x="7115483" y="2975254"/>
                  <a:pt x="7087082" y="3007790"/>
                </a:cubicBezTo>
                <a:cubicBezTo>
                  <a:pt x="7138094" y="3026815"/>
                  <a:pt x="7189103" y="3045842"/>
                  <a:pt x="7188276" y="3111191"/>
                </a:cubicBezTo>
                <a:cubicBezTo>
                  <a:pt x="7188001" y="3128836"/>
                  <a:pt x="7209232" y="3135454"/>
                  <a:pt x="7225225" y="3139866"/>
                </a:cubicBezTo>
                <a:cubicBezTo>
                  <a:pt x="7251696" y="3147036"/>
                  <a:pt x="7274028" y="3159720"/>
                  <a:pt x="7288368" y="3184260"/>
                </a:cubicBezTo>
                <a:cubicBezTo>
                  <a:pt x="7288092" y="3188948"/>
                  <a:pt x="7287816" y="3193910"/>
                  <a:pt x="7289471" y="3197771"/>
                </a:cubicBezTo>
                <a:cubicBezTo>
                  <a:pt x="7284784" y="3257053"/>
                  <a:pt x="7246181" y="3255398"/>
                  <a:pt x="7203442" y="3245472"/>
                </a:cubicBezTo>
                <a:cubicBezTo>
                  <a:pt x="7152432" y="3233340"/>
                  <a:pt x="7101973" y="3211281"/>
                  <a:pt x="7048205" y="3232512"/>
                </a:cubicBezTo>
                <a:cubicBezTo>
                  <a:pt x="7124032" y="3260913"/>
                  <a:pt x="7206475" y="3263118"/>
                  <a:pt x="7277614" y="3303652"/>
                </a:cubicBezTo>
                <a:cubicBezTo>
                  <a:pt x="7017322" y="3311097"/>
                  <a:pt x="6787361" y="3183155"/>
                  <a:pt x="6535066" y="3134077"/>
                </a:cubicBezTo>
                <a:cubicBezTo>
                  <a:pt x="6543614" y="3166887"/>
                  <a:pt x="6564017" y="3173505"/>
                  <a:pt x="6582492" y="3178469"/>
                </a:cubicBezTo>
                <a:cubicBezTo>
                  <a:pt x="6675690" y="3203286"/>
                  <a:pt x="6757305" y="3252642"/>
                  <a:pt x="6842233" y="3295379"/>
                </a:cubicBezTo>
                <a:cubicBezTo>
                  <a:pt x="6877249" y="3313026"/>
                  <a:pt x="6902618" y="3330674"/>
                  <a:pt x="6915853" y="3368725"/>
                </a:cubicBezTo>
                <a:cubicBezTo>
                  <a:pt x="6927710" y="3403192"/>
                  <a:pt x="6950596" y="3419185"/>
                  <a:pt x="6993058" y="3409257"/>
                </a:cubicBezTo>
                <a:cubicBezTo>
                  <a:pt x="7027524" y="3400985"/>
                  <a:pt x="7065299" y="3405397"/>
                  <a:pt x="7101421" y="3408430"/>
                </a:cubicBezTo>
                <a:cubicBezTo>
                  <a:pt x="7143057" y="3411739"/>
                  <a:pt x="7189655" y="3450618"/>
                  <a:pt x="7178350" y="3470746"/>
                </a:cubicBezTo>
                <a:cubicBezTo>
                  <a:pt x="7159050" y="3504937"/>
                  <a:pt x="7126789" y="3487842"/>
                  <a:pt x="7098112" y="3483982"/>
                </a:cubicBezTo>
                <a:cubicBezTo>
                  <a:pt x="7065575" y="3479295"/>
                  <a:pt x="7005191" y="3469643"/>
                  <a:pt x="7004088" y="3473780"/>
                </a:cubicBezTo>
                <a:cubicBezTo>
                  <a:pt x="6982854" y="3559532"/>
                  <a:pt x="6833408" y="3484809"/>
                  <a:pt x="6801147" y="3477087"/>
                </a:cubicBezTo>
                <a:cubicBezTo>
                  <a:pt x="6760891" y="3467437"/>
                  <a:pt x="6723115" y="3485085"/>
                  <a:pt x="6684788" y="3489220"/>
                </a:cubicBezTo>
                <a:cubicBezTo>
                  <a:pt x="6650597" y="3493080"/>
                  <a:pt x="6457309" y="3504937"/>
                  <a:pt x="6417328" y="3468539"/>
                </a:cubicBezTo>
                <a:cubicBezTo>
                  <a:pt x="6411813" y="3496940"/>
                  <a:pt x="6423393" y="3508521"/>
                  <a:pt x="6433045" y="3521481"/>
                </a:cubicBezTo>
                <a:cubicBezTo>
                  <a:pt x="6446556" y="3539954"/>
                  <a:pt x="6448762" y="3552914"/>
                  <a:pt x="6423117" y="3567527"/>
                </a:cubicBezTo>
                <a:cubicBezTo>
                  <a:pt x="6350049" y="3609441"/>
                  <a:pt x="6351153" y="3610818"/>
                  <a:pt x="6419258" y="3667620"/>
                </a:cubicBezTo>
                <a:cubicBezTo>
                  <a:pt x="6422568" y="3670100"/>
                  <a:pt x="6421188" y="3678373"/>
                  <a:pt x="6421740" y="3683888"/>
                </a:cubicBezTo>
                <a:cubicBezTo>
                  <a:pt x="6403817" y="3692711"/>
                  <a:pt x="6382861" y="3670652"/>
                  <a:pt x="6361906" y="3694366"/>
                </a:cubicBezTo>
                <a:cubicBezTo>
                  <a:pt x="6453173" y="3798591"/>
                  <a:pt x="6592418" y="3824234"/>
                  <a:pt x="6718429" y="3902544"/>
                </a:cubicBezTo>
                <a:cubicBezTo>
                  <a:pt x="6616407" y="3928462"/>
                  <a:pt x="6555194" y="3838022"/>
                  <a:pt x="6480195" y="3849603"/>
                </a:cubicBezTo>
                <a:cubicBezTo>
                  <a:pt x="6442696" y="3878004"/>
                  <a:pt x="6554091" y="3923499"/>
                  <a:pt x="6447934" y="3937011"/>
                </a:cubicBezTo>
                <a:cubicBezTo>
                  <a:pt x="6493983" y="3961826"/>
                  <a:pt x="6528173" y="3986089"/>
                  <a:pt x="6559882" y="4014767"/>
                </a:cubicBezTo>
                <a:cubicBezTo>
                  <a:pt x="6616407" y="4066053"/>
                  <a:pt x="6627437" y="4099693"/>
                  <a:pt x="6601241" y="4168626"/>
                </a:cubicBezTo>
                <a:cubicBezTo>
                  <a:pt x="6584145" y="4213846"/>
                  <a:pt x="6559054" y="4255483"/>
                  <a:pt x="6581113" y="4309250"/>
                </a:cubicBezTo>
                <a:cubicBezTo>
                  <a:pt x="6596553" y="4346198"/>
                  <a:pt x="6590487" y="4370461"/>
                  <a:pt x="6533136" y="4353918"/>
                </a:cubicBezTo>
                <a:cubicBezTo>
                  <a:pt x="6471372" y="4336270"/>
                  <a:pt x="6448211" y="4369358"/>
                  <a:pt x="6463651" y="4434156"/>
                </a:cubicBezTo>
                <a:cubicBezTo>
                  <a:pt x="6473577" y="4475792"/>
                  <a:pt x="6463099" y="4488475"/>
                  <a:pt x="6420637" y="4483787"/>
                </a:cubicBezTo>
                <a:cubicBezTo>
                  <a:pt x="6373762" y="4478549"/>
                  <a:pt x="6329093" y="4451251"/>
                  <a:pt x="6271190" y="4464487"/>
                </a:cubicBezTo>
                <a:cubicBezTo>
                  <a:pt x="6317512" y="4540039"/>
                  <a:pt x="6416501" y="4518531"/>
                  <a:pt x="6470545" y="4590498"/>
                </a:cubicBezTo>
                <a:cubicBezTo>
                  <a:pt x="6406023" y="4590772"/>
                  <a:pt x="6356666" y="4590498"/>
                  <a:pt x="6308965" y="4574780"/>
                </a:cubicBezTo>
                <a:cubicBezTo>
                  <a:pt x="6289111" y="4568437"/>
                  <a:pt x="6267328" y="4561822"/>
                  <a:pt x="6256301" y="4583603"/>
                </a:cubicBezTo>
                <a:cubicBezTo>
                  <a:pt x="6243340" y="4609798"/>
                  <a:pt x="6270086" y="4619724"/>
                  <a:pt x="6286354" y="4624412"/>
                </a:cubicBezTo>
                <a:cubicBezTo>
                  <a:pt x="6332128" y="4637647"/>
                  <a:pt x="6367144" y="4669081"/>
                  <a:pt x="6404920" y="4693621"/>
                </a:cubicBezTo>
                <a:cubicBezTo>
                  <a:pt x="6487915" y="4747390"/>
                  <a:pt x="6578908" y="4792334"/>
                  <a:pt x="6649220" y="4881120"/>
                </a:cubicBezTo>
                <a:cubicBezTo>
                  <a:pt x="6560709" y="4858509"/>
                  <a:pt x="6494809" y="4805845"/>
                  <a:pt x="6412640" y="4795092"/>
                </a:cubicBezTo>
                <a:cubicBezTo>
                  <a:pt x="6483779" y="4875881"/>
                  <a:pt x="6575322" y="4929098"/>
                  <a:pt x="6661902" y="4987828"/>
                </a:cubicBezTo>
                <a:cubicBezTo>
                  <a:pt x="6686719" y="5004373"/>
                  <a:pt x="6711811" y="5015678"/>
                  <a:pt x="6717325" y="5051798"/>
                </a:cubicBezTo>
                <a:cubicBezTo>
                  <a:pt x="6728079" y="5121834"/>
                  <a:pt x="6760340" y="5179738"/>
                  <a:pt x="6829272" y="5210619"/>
                </a:cubicBezTo>
                <a:cubicBezTo>
                  <a:pt x="6829824" y="5210897"/>
                  <a:pt x="6825965" y="5221375"/>
                  <a:pt x="6823757" y="5228542"/>
                </a:cubicBezTo>
                <a:cubicBezTo>
                  <a:pt x="6781571" y="5230749"/>
                  <a:pt x="6748207" y="5189388"/>
                  <a:pt x="6694439" y="5202899"/>
                </a:cubicBezTo>
                <a:cubicBezTo>
                  <a:pt x="6746002" y="5259148"/>
                  <a:pt x="6789016" y="5309609"/>
                  <a:pt x="6862085" y="5336355"/>
                </a:cubicBezTo>
                <a:cubicBezTo>
                  <a:pt x="6920540" y="5357586"/>
                  <a:pt x="6992783" y="5369994"/>
                  <a:pt x="7035246" y="5438926"/>
                </a:cubicBezTo>
                <a:cubicBezTo>
                  <a:pt x="6985889" y="5452439"/>
                  <a:pt x="6949216" y="5435343"/>
                  <a:pt x="6912268" y="5423210"/>
                </a:cubicBezTo>
                <a:cubicBezTo>
                  <a:pt x="6855743" y="5404461"/>
                  <a:pt x="6799770" y="5383230"/>
                  <a:pt x="6743244" y="5364479"/>
                </a:cubicBezTo>
                <a:cubicBezTo>
                  <a:pt x="6721737" y="5357310"/>
                  <a:pt x="6698299" y="5352346"/>
                  <a:pt x="6684513" y="5386538"/>
                </a:cubicBezTo>
                <a:cubicBezTo>
                  <a:pt x="6756480" y="5393708"/>
                  <a:pt x="6799494" y="5440031"/>
                  <a:pt x="6844713" y="5483595"/>
                </a:cubicBezTo>
                <a:cubicBezTo>
                  <a:pt x="6870082" y="5508135"/>
                  <a:pt x="6890762" y="5540948"/>
                  <a:pt x="6936533" y="5528541"/>
                </a:cubicBezTo>
                <a:cubicBezTo>
                  <a:pt x="6960522" y="5521923"/>
                  <a:pt x="6975687" y="5540396"/>
                  <a:pt x="6973204" y="5563007"/>
                </a:cubicBezTo>
                <a:cubicBezTo>
                  <a:pt x="6964106" y="5642695"/>
                  <a:pt x="7020080" y="5670543"/>
                  <a:pt x="7077983" y="5685983"/>
                </a:cubicBezTo>
                <a:cubicBezTo>
                  <a:pt x="7187726" y="5714935"/>
                  <a:pt x="7278993" y="5783041"/>
                  <a:pt x="7385702" y="5820265"/>
                </a:cubicBezTo>
                <a:cubicBezTo>
                  <a:pt x="7489378" y="5856387"/>
                  <a:pt x="7569615" y="5942139"/>
                  <a:pt x="7673565" y="5987085"/>
                </a:cubicBezTo>
                <a:cubicBezTo>
                  <a:pt x="7748843" y="6019621"/>
                  <a:pt x="7820807" y="6061533"/>
                  <a:pt x="7898289" y="6091035"/>
                </a:cubicBezTo>
                <a:cubicBezTo>
                  <a:pt x="8081651" y="6160795"/>
                  <a:pt x="8268598" y="6216770"/>
                  <a:pt x="8466299" y="6224765"/>
                </a:cubicBezTo>
                <a:cubicBezTo>
                  <a:pt x="8629532" y="6231107"/>
                  <a:pt x="10045419" y="6225043"/>
                  <a:pt x="10620599" y="5317605"/>
                </a:cubicBezTo>
                <a:cubicBezTo>
                  <a:pt x="10631626" y="5313192"/>
                  <a:pt x="10644035" y="5301612"/>
                  <a:pt x="10647894" y="5290581"/>
                </a:cubicBezTo>
                <a:cubicBezTo>
                  <a:pt x="10666370" y="5239020"/>
                  <a:pt x="10711590" y="5216686"/>
                  <a:pt x="10752398" y="5188838"/>
                </a:cubicBezTo>
                <a:cubicBezTo>
                  <a:pt x="10788244" y="5164297"/>
                  <a:pt x="10826296" y="5138654"/>
                  <a:pt x="10841186" y="5097293"/>
                </a:cubicBezTo>
                <a:cubicBezTo>
                  <a:pt x="10860762" y="5042147"/>
                  <a:pt x="10805064" y="5087367"/>
                  <a:pt x="10794861" y="5066412"/>
                </a:cubicBezTo>
                <a:cubicBezTo>
                  <a:pt x="10816092" y="5037737"/>
                  <a:pt x="10848906" y="5011540"/>
                  <a:pt x="10857454" y="4979004"/>
                </a:cubicBezTo>
                <a:cubicBezTo>
                  <a:pt x="10888610" y="4861543"/>
                  <a:pt x="10955890" y="4776065"/>
                  <a:pt x="11056532" y="4709613"/>
                </a:cubicBezTo>
                <a:cubicBezTo>
                  <a:pt x="11085484" y="4690588"/>
                  <a:pt x="11104509" y="4655845"/>
                  <a:pt x="11143939" y="4650332"/>
                </a:cubicBezTo>
                <a:cubicBezTo>
                  <a:pt x="11231622" y="4638199"/>
                  <a:pt x="11204048" y="4543346"/>
                  <a:pt x="11250372" y="4501160"/>
                </a:cubicBezTo>
                <a:cubicBezTo>
                  <a:pt x="11259196" y="4493162"/>
                  <a:pt x="11267190" y="4477447"/>
                  <a:pt x="11265538" y="4466694"/>
                </a:cubicBezTo>
                <a:cubicBezTo>
                  <a:pt x="11263056" y="4451251"/>
                  <a:pt x="11252578" y="4436638"/>
                  <a:pt x="11243755" y="4422850"/>
                </a:cubicBezTo>
                <a:cubicBezTo>
                  <a:pt x="11234654" y="4409065"/>
                  <a:pt x="11220870" y="4396932"/>
                  <a:pt x="11227486" y="4378734"/>
                </a:cubicBezTo>
                <a:cubicBezTo>
                  <a:pt x="11230242" y="4371289"/>
                  <a:pt x="11228314" y="4345371"/>
                  <a:pt x="11248718" y="4365774"/>
                </a:cubicBezTo>
                <a:cubicBezTo>
                  <a:pt x="11304692" y="4421748"/>
                  <a:pt x="11337228" y="4368809"/>
                  <a:pt x="11385204" y="4343440"/>
                </a:cubicBezTo>
                <a:cubicBezTo>
                  <a:pt x="11346603" y="4317245"/>
                  <a:pt x="11311861" y="4298772"/>
                  <a:pt x="11306070" y="4259618"/>
                </a:cubicBezTo>
                <a:cubicBezTo>
                  <a:pt x="11294214" y="4178828"/>
                  <a:pt x="11243480" y="4141880"/>
                  <a:pt x="11166550" y="4134711"/>
                </a:cubicBezTo>
                <a:cubicBezTo>
                  <a:pt x="11194949" y="4056679"/>
                  <a:pt x="11194949" y="4056679"/>
                  <a:pt x="11103130" y="4045924"/>
                </a:cubicBezTo>
                <a:cubicBezTo>
                  <a:pt x="11138425" y="3996293"/>
                  <a:pt x="11138425" y="3983609"/>
                  <a:pt x="11095686" y="3966514"/>
                </a:cubicBezTo>
                <a:cubicBezTo>
                  <a:pt x="11054602" y="3950245"/>
                  <a:pt x="11009106" y="3944730"/>
                  <a:pt x="10971054" y="3919640"/>
                </a:cubicBezTo>
                <a:cubicBezTo>
                  <a:pt x="11006073" y="3856221"/>
                  <a:pt x="11015998" y="3782600"/>
                  <a:pt x="11088241" y="3751718"/>
                </a:cubicBezTo>
                <a:cubicBezTo>
                  <a:pt x="11099546" y="3747030"/>
                  <a:pt x="11107266" y="3728004"/>
                  <a:pt x="11100098" y="3716977"/>
                </a:cubicBezTo>
                <a:cubicBezTo>
                  <a:pt x="11073904" y="3676995"/>
                  <a:pt x="11111404" y="3601168"/>
                  <a:pt x="11029786" y="3592621"/>
                </a:cubicBezTo>
                <a:cubicBezTo>
                  <a:pt x="11019583" y="3591793"/>
                  <a:pt x="11010208" y="3583520"/>
                  <a:pt x="11018206" y="3572767"/>
                </a:cubicBezTo>
                <a:cubicBezTo>
                  <a:pt x="11045779" y="3535268"/>
                  <a:pt x="11012415" y="3537749"/>
                  <a:pt x="10992287" y="3533061"/>
                </a:cubicBezTo>
                <a:cubicBezTo>
                  <a:pt x="10968022" y="3527271"/>
                  <a:pt x="10940448" y="3543816"/>
                  <a:pt x="10917838" y="3523410"/>
                </a:cubicBezTo>
                <a:cubicBezTo>
                  <a:pt x="10923078" y="3501903"/>
                  <a:pt x="10942654" y="3502179"/>
                  <a:pt x="10956441" y="3495287"/>
                </a:cubicBezTo>
                <a:cubicBezTo>
                  <a:pt x="10996698" y="3475433"/>
                  <a:pt x="11029511" y="3451721"/>
                  <a:pt x="11031442" y="3400159"/>
                </a:cubicBezTo>
                <a:cubicBezTo>
                  <a:pt x="11032818" y="3358523"/>
                  <a:pt x="11037230" y="3321850"/>
                  <a:pt x="10981533" y="3309166"/>
                </a:cubicBezTo>
                <a:cubicBezTo>
                  <a:pt x="10958372" y="3303927"/>
                  <a:pt x="10964990" y="3273873"/>
                  <a:pt x="10978225" y="3258982"/>
                </a:cubicBezTo>
                <a:cubicBezTo>
                  <a:pt x="11001938" y="3232512"/>
                  <a:pt x="11021514" y="3197219"/>
                  <a:pt x="11062322" y="3194737"/>
                </a:cubicBezTo>
                <a:cubicBezTo>
                  <a:pt x="11087138" y="3193084"/>
                  <a:pt x="11106164" y="3182053"/>
                  <a:pt x="11125742" y="3169370"/>
                </a:cubicBezTo>
                <a:cubicBezTo>
                  <a:pt x="11139802" y="3160269"/>
                  <a:pt x="11156622" y="3152550"/>
                  <a:pt x="11154968" y="3132974"/>
                </a:cubicBezTo>
                <a:cubicBezTo>
                  <a:pt x="11153315" y="3114223"/>
                  <a:pt x="11137046" y="3106503"/>
                  <a:pt x="11120502" y="3102642"/>
                </a:cubicBezTo>
                <a:cubicBezTo>
                  <a:pt x="11065355" y="3090235"/>
                  <a:pt x="11013518" y="3072037"/>
                  <a:pt x="10967470" y="3030401"/>
                </a:cubicBezTo>
                <a:cubicBezTo>
                  <a:pt x="10998076" y="3008342"/>
                  <a:pt x="11027304" y="2992350"/>
                  <a:pt x="11049914" y="2970015"/>
                </a:cubicBezTo>
                <a:cubicBezTo>
                  <a:pt x="11104509" y="2915972"/>
                  <a:pt x="10642106" y="2745845"/>
                  <a:pt x="10618944" y="2685183"/>
                </a:cubicBezTo>
                <a:cubicBezTo>
                  <a:pt x="10611775" y="2666432"/>
                  <a:pt x="10587235" y="2647132"/>
                  <a:pt x="10566830" y="2641617"/>
                </a:cubicBezTo>
                <a:cubicBezTo>
                  <a:pt x="10471151" y="2615699"/>
                  <a:pt x="10388156" y="2557518"/>
                  <a:pt x="10290271" y="2536011"/>
                </a:cubicBezTo>
                <a:cubicBezTo>
                  <a:pt x="10197900" y="2515607"/>
                  <a:pt x="10106908" y="2488309"/>
                  <a:pt x="10005715" y="2461288"/>
                </a:cubicBezTo>
                <a:cubicBezTo>
                  <a:pt x="10067754" y="2393457"/>
                  <a:pt x="10177772" y="2401454"/>
                  <a:pt x="10203414" y="2303568"/>
                </a:cubicBezTo>
                <a:cubicBezTo>
                  <a:pt x="10103324" y="2278201"/>
                  <a:pt x="9997996" y="2307154"/>
                  <a:pt x="9901487" y="2266895"/>
                </a:cubicBezTo>
                <a:cubicBezTo>
                  <a:pt x="9893216" y="2263312"/>
                  <a:pt x="9881910" y="2266895"/>
                  <a:pt x="9871984" y="2267999"/>
                </a:cubicBezTo>
                <a:cubicBezTo>
                  <a:pt x="9673181" y="2289506"/>
                  <a:pt x="9475204" y="2270758"/>
                  <a:pt x="9279158" y="2243734"/>
                </a:cubicBezTo>
                <a:cubicBezTo>
                  <a:pt x="8996808" y="2205133"/>
                  <a:pt x="8713354" y="2180592"/>
                  <a:pt x="8429350" y="2163219"/>
                </a:cubicBezTo>
                <a:cubicBezTo>
                  <a:pt x="8194701" y="2148882"/>
                  <a:pt x="7959502" y="2142541"/>
                  <a:pt x="7725955" y="2114967"/>
                </a:cubicBezTo>
                <a:cubicBezTo>
                  <a:pt x="7476142" y="2085464"/>
                  <a:pt x="7226605" y="2052100"/>
                  <a:pt x="6977065" y="2021218"/>
                </a:cubicBezTo>
                <a:cubicBezTo>
                  <a:pt x="6965761" y="2019839"/>
                  <a:pt x="6953283" y="2015496"/>
                  <a:pt x="6941221" y="2015186"/>
                </a:cubicBezTo>
                <a:close/>
                <a:moveTo>
                  <a:pt x="0" y="0"/>
                </a:moveTo>
                <a:lnTo>
                  <a:pt x="12192000" y="0"/>
                </a:lnTo>
                <a:lnTo>
                  <a:pt x="12192000" y="6858000"/>
                </a:ln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10" name="Content Placeholder 2">
            <a:extLst>
              <a:ext uri="{FF2B5EF4-FFF2-40B4-BE49-F238E27FC236}">
                <a16:creationId xmlns:a16="http://schemas.microsoft.com/office/drawing/2014/main" id="{9C678902-E740-4DB6-A3A2-E3B8343F3C5F}"/>
              </a:ext>
            </a:extLst>
          </p:cNvPr>
          <p:cNvSpPr txBox="1">
            <a:spLocks noGrp="1"/>
          </p:cNvSpPr>
          <p:nvPr>
            <p:ph type="title" idx="4294967295"/>
          </p:nvPr>
        </p:nvSpPr>
        <p:spPr>
          <a:xfrm>
            <a:off x="838200" y="2012950"/>
            <a:ext cx="5105400" cy="416401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none" strike="noStrike" kern="1200" cap="none" spc="0" normalizeH="0" baseline="0" noProof="0" dirty="0">
                <a:ln>
                  <a:noFill/>
                </a:ln>
                <a:solidFill>
                  <a:srgbClr val="005EB8"/>
                </a:solidFill>
                <a:effectLst/>
                <a:uLnTx/>
                <a:uFillTx/>
                <a:latin typeface="+mn-lt"/>
                <a:ea typeface="+mn-ea"/>
                <a:cs typeface="+mn-cs"/>
              </a:rPr>
              <a:t>Thank you and good evening</a:t>
            </a:r>
          </a:p>
        </p:txBody>
      </p:sp>
      <p:pic>
        <p:nvPicPr>
          <p:cNvPr id="14" name="Graphic 13" descr="Smiling Face with No Fill">
            <a:extLst>
              <a:ext uri="{FF2B5EF4-FFF2-40B4-BE49-F238E27FC236}">
                <a16:creationId xmlns:a16="http://schemas.microsoft.com/office/drawing/2014/main" id="{6F4B5D8C-161C-126C-72E2-3CFEF99812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55346" y="2766817"/>
            <a:ext cx="2751667" cy="2751667"/>
          </a:xfrm>
          <a:prstGeom prst="rect">
            <a:avLst/>
          </a:prstGeom>
        </p:spPr>
      </p:pic>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a:xfrm>
            <a:off x="332015" y="6356350"/>
            <a:ext cx="4114800" cy="365125"/>
          </a:xfrm>
        </p:spPr>
        <p:txBody>
          <a:bodyPr>
            <a:normAutofit/>
          </a:bodyPr>
          <a:lstStyle/>
          <a:p>
            <a:pPr>
              <a:spcAft>
                <a:spcPts val="600"/>
              </a:spcAft>
            </a:pPr>
            <a:r>
              <a:rPr lang="en-US" dirty="0">
                <a:solidFill>
                  <a:srgbClr val="005EB8"/>
                </a:solidFill>
              </a:rPr>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a:xfrm>
            <a:off x="8610600" y="6356350"/>
            <a:ext cx="2743200" cy="365125"/>
          </a:xfrm>
        </p:spPr>
        <p:txBody>
          <a:bodyPr>
            <a:normAutofit/>
          </a:bodyPr>
          <a:lstStyle/>
          <a:p>
            <a:pPr>
              <a:spcAft>
                <a:spcPts val="600"/>
              </a:spcAft>
            </a:pPr>
            <a:fld id="{F33DC2E9-F15B-EE49-B44F-2455E655A598}" type="slidenum">
              <a:rPr lang="en-US">
                <a:solidFill>
                  <a:srgbClr val="005EB8"/>
                </a:solidFill>
              </a:rPr>
              <a:pPr>
                <a:spcAft>
                  <a:spcPts val="600"/>
                </a:spcAft>
              </a:pPr>
              <a:t>15</a:t>
            </a:fld>
            <a:endParaRPr lang="en-US">
              <a:solidFill>
                <a:srgbClr val="005EB8"/>
              </a:solidFill>
            </a:endParaRPr>
          </a:p>
        </p:txBody>
      </p:sp>
    </p:spTree>
    <p:extLst>
      <p:ext uri="{BB962C8B-B14F-4D97-AF65-F5344CB8AC3E}">
        <p14:creationId xmlns:p14="http://schemas.microsoft.com/office/powerpoint/2010/main" val="279727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7E773EB-1EC1-4E49-9DE2-E6F4604972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391"/>
            <a:ext cx="12192000" cy="1943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7DCA5A5-1EE6-47AD-99CC-12322071D360}"/>
              </a:ext>
            </a:extLst>
          </p:cNvPr>
          <p:cNvSpPr>
            <a:spLocks noGrp="1"/>
          </p:cNvSpPr>
          <p:nvPr>
            <p:ph type="title"/>
          </p:nvPr>
        </p:nvSpPr>
        <p:spPr>
          <a:xfrm>
            <a:off x="391378" y="320676"/>
            <a:ext cx="11407487" cy="1067254"/>
          </a:xfrm>
        </p:spPr>
        <p:txBody>
          <a:bodyPr>
            <a:normAutofit/>
          </a:bodyPr>
          <a:lstStyle/>
          <a:p>
            <a:r>
              <a:rPr lang="en-US" sz="5400">
                <a:solidFill>
                  <a:schemeClr val="bg1"/>
                </a:solidFill>
              </a:rPr>
              <a:t>Agenda</a:t>
            </a:r>
          </a:p>
        </p:txBody>
      </p:sp>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a:xfrm>
            <a:off x="358374" y="6412113"/>
            <a:ext cx="4114800" cy="365125"/>
          </a:xfrm>
        </p:spPr>
        <p:txBody>
          <a:bodyPr>
            <a:normAutofit/>
          </a:bodyPr>
          <a:lstStyle/>
          <a:p>
            <a:pPr>
              <a:spcAft>
                <a:spcPts val="600"/>
              </a:spcAft>
            </a:pPr>
            <a:r>
              <a:rPr lang="en-US" dirty="0"/>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a:xfrm>
            <a:off x="9090426" y="6356350"/>
            <a:ext cx="2743200" cy="365125"/>
          </a:xfrm>
        </p:spPr>
        <p:txBody>
          <a:bodyPr>
            <a:normAutofit/>
          </a:bodyPr>
          <a:lstStyle/>
          <a:p>
            <a:pPr>
              <a:spcAft>
                <a:spcPts val="600"/>
              </a:spcAft>
            </a:pPr>
            <a:fld id="{F33DC2E9-F15B-EE49-B44F-2455E655A598}" type="slidenum">
              <a:rPr lang="en-US" smtClean="0"/>
              <a:pPr>
                <a:spcAft>
                  <a:spcPts val="600"/>
                </a:spcAft>
              </a:pPr>
              <a:t>2</a:t>
            </a:fld>
            <a:endParaRPr lang="en-US"/>
          </a:p>
        </p:txBody>
      </p:sp>
      <p:graphicFrame>
        <p:nvGraphicFramePr>
          <p:cNvPr id="6" name="Content Placeholder 5">
            <a:extLst>
              <a:ext uri="{FF2B5EF4-FFF2-40B4-BE49-F238E27FC236}">
                <a16:creationId xmlns:a16="http://schemas.microsoft.com/office/drawing/2014/main" id="{119CCD3A-0108-45DD-8C80-3F2946F5DF94}"/>
              </a:ext>
            </a:extLst>
          </p:cNvPr>
          <p:cNvGraphicFramePr>
            <a:graphicFrameLocks noGrp="1"/>
          </p:cNvGraphicFramePr>
          <p:nvPr>
            <p:ph idx="1"/>
            <p:extLst>
              <p:ext uri="{D42A27DB-BD31-4B8C-83A1-F6EECF244321}">
                <p14:modId xmlns:p14="http://schemas.microsoft.com/office/powerpoint/2010/main" val="1071825497"/>
              </p:ext>
            </p:extLst>
          </p:nvPr>
        </p:nvGraphicFramePr>
        <p:xfrm>
          <a:off x="163286" y="1976294"/>
          <a:ext cx="12028713" cy="4273973"/>
        </p:xfrm>
        <a:graphic>
          <a:graphicData uri="http://schemas.openxmlformats.org/drawingml/2006/table">
            <a:tbl>
              <a:tblPr firstRow="1" firstCol="1" bandRow="1">
                <a:tableStyleId>{BC89EF96-8CEA-46FF-86C4-4CE0E7609802}</a:tableStyleId>
              </a:tblPr>
              <a:tblGrid>
                <a:gridCol w="511473">
                  <a:extLst>
                    <a:ext uri="{9D8B030D-6E8A-4147-A177-3AD203B41FA5}">
                      <a16:colId xmlns:a16="http://schemas.microsoft.com/office/drawing/2014/main" val="1238299106"/>
                    </a:ext>
                  </a:extLst>
                </a:gridCol>
                <a:gridCol w="8142670">
                  <a:extLst>
                    <a:ext uri="{9D8B030D-6E8A-4147-A177-3AD203B41FA5}">
                      <a16:colId xmlns:a16="http://schemas.microsoft.com/office/drawing/2014/main" val="3979248301"/>
                    </a:ext>
                  </a:extLst>
                </a:gridCol>
                <a:gridCol w="3374570">
                  <a:extLst>
                    <a:ext uri="{9D8B030D-6E8A-4147-A177-3AD203B41FA5}">
                      <a16:colId xmlns:a16="http://schemas.microsoft.com/office/drawing/2014/main" val="3670221442"/>
                    </a:ext>
                  </a:extLst>
                </a:gridCol>
              </a:tblGrid>
              <a:tr h="1039980">
                <a:tc>
                  <a:txBody>
                    <a:bodyPr/>
                    <a:lstStyle/>
                    <a:p>
                      <a:pPr>
                        <a:lnSpc>
                          <a:spcPct val="115000"/>
                        </a:lnSpc>
                        <a:spcAft>
                          <a:spcPts val="1000"/>
                        </a:spcAft>
                      </a:pPr>
                      <a:r>
                        <a:rPr lang="en-GB" sz="1600" b="0" dirty="0">
                          <a:effectLst/>
                        </a:rPr>
                        <a:t>1.</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b="0" dirty="0">
                          <a:effectLst/>
                        </a:rPr>
                        <a:t>Welcome and Introduction – ICB Chair </a:t>
                      </a:r>
                    </a:p>
                    <a:p>
                      <a:pPr>
                        <a:lnSpc>
                          <a:spcPct val="115000"/>
                        </a:lnSpc>
                        <a:spcAft>
                          <a:spcPts val="100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b="0" dirty="0">
                          <a:effectLst/>
                          <a:latin typeface="+mj-lt"/>
                        </a:rPr>
                        <a:t>Sir Andrew Cash, OBE </a:t>
                      </a:r>
                    </a:p>
                    <a:p>
                      <a:pPr>
                        <a:lnSpc>
                          <a:spcPct val="115000"/>
                        </a:lnSpc>
                        <a:spcAft>
                          <a:spcPts val="1000"/>
                        </a:spcAft>
                      </a:pPr>
                      <a:r>
                        <a:rPr lang="en-GB" sz="1600" b="0" dirty="0">
                          <a:effectLst/>
                          <a:latin typeface="+mj-lt"/>
                          <a:ea typeface="Calibri" panose="020F0502020204030204" pitchFamily="34" charset="0"/>
                          <a:cs typeface="Times New Roman" panose="02020603050405020304" pitchFamily="18" charset="0"/>
                        </a:rPr>
                        <a:t>Interim Chair NHS Lincolnshire Integrated Care Board (ICB) </a:t>
                      </a:r>
                    </a:p>
                  </a:txBody>
                  <a:tcPr marL="77745" marR="77745" marT="0" marB="0"/>
                </a:tc>
                <a:extLst>
                  <a:ext uri="{0D108BD9-81ED-4DB2-BD59-A6C34878D82A}">
                    <a16:rowId xmlns:a16="http://schemas.microsoft.com/office/drawing/2014/main" val="920202813"/>
                  </a:ext>
                </a:extLst>
              </a:tr>
              <a:tr h="943012">
                <a:tc>
                  <a:txBody>
                    <a:bodyPr/>
                    <a:lstStyle/>
                    <a:p>
                      <a:pPr>
                        <a:lnSpc>
                          <a:spcPct val="115000"/>
                        </a:lnSpc>
                        <a:spcAft>
                          <a:spcPts val="1000"/>
                        </a:spcAft>
                      </a:pPr>
                      <a:r>
                        <a:rPr lang="en-GB" sz="1600">
                          <a:effectLst/>
                        </a:rPr>
                        <a:t>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Minutes of the NHS Lincolnshire Clinical Commissioning Group (CCG) Annual Public Meeting held in September 2021</a:t>
                      </a:r>
                    </a:p>
                    <a:p>
                      <a:pPr>
                        <a:lnSpc>
                          <a:spcPct val="115000"/>
                        </a:lnSpc>
                        <a:spcAft>
                          <a:spcPts val="100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Dr Gerry McSorley, ICB Non-Executive Director (former Acting Chair of NHS Lincolnshire CCG)</a:t>
                      </a:r>
                    </a:p>
                  </a:txBody>
                  <a:tcPr marL="77745" marR="77745" marT="0" marB="0"/>
                </a:tc>
                <a:extLst>
                  <a:ext uri="{0D108BD9-81ED-4DB2-BD59-A6C34878D82A}">
                    <a16:rowId xmlns:a16="http://schemas.microsoft.com/office/drawing/2014/main" val="1624065890"/>
                  </a:ext>
                </a:extLst>
              </a:tr>
              <a:tr h="1474783">
                <a:tc>
                  <a:txBody>
                    <a:bodyPr/>
                    <a:lstStyle/>
                    <a:p>
                      <a:pPr>
                        <a:lnSpc>
                          <a:spcPct val="115000"/>
                        </a:lnSpc>
                        <a:spcAft>
                          <a:spcPts val="1000"/>
                        </a:spcAft>
                      </a:pPr>
                      <a:r>
                        <a:rPr lang="en-GB" sz="1600">
                          <a:effectLst/>
                        </a:rPr>
                        <a:t>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Chief Executive’s presentation:</a:t>
                      </a:r>
                    </a:p>
                    <a:p>
                      <a:pPr marL="285750" indent="-285750">
                        <a:lnSpc>
                          <a:spcPct val="115000"/>
                        </a:lnSpc>
                        <a:spcAft>
                          <a:spcPts val="1000"/>
                        </a:spcAft>
                        <a:buFont typeface="Arial" panose="020B0604020202020204" pitchFamily="34" charset="0"/>
                        <a:buChar char="•"/>
                      </a:pPr>
                      <a:r>
                        <a:rPr lang="en-GB" sz="1600" dirty="0">
                          <a:effectLst/>
                        </a:rPr>
                        <a:t>Reflections of the last 18 months</a:t>
                      </a:r>
                    </a:p>
                    <a:p>
                      <a:pPr marL="285750" indent="-285750">
                        <a:lnSpc>
                          <a:spcPct val="115000"/>
                        </a:lnSpc>
                        <a:spcAft>
                          <a:spcPts val="1000"/>
                        </a:spcAft>
                        <a:buFont typeface="Arial" panose="020B0604020202020204" pitchFamily="34" charset="0"/>
                        <a:buChar char="•"/>
                      </a:pPr>
                      <a:r>
                        <a:rPr lang="en-GB" sz="1600" dirty="0">
                          <a:effectLst/>
                        </a:rPr>
                        <a:t>Current position and forward look</a:t>
                      </a:r>
                    </a:p>
                    <a:p>
                      <a:pPr marL="285750" indent="-285750">
                        <a:lnSpc>
                          <a:spcPct val="115000"/>
                        </a:lnSpc>
                        <a:spcAft>
                          <a:spcPts val="1000"/>
                        </a:spcAft>
                        <a:buFont typeface="Arial" panose="020B0604020202020204" pitchFamily="34" charset="0"/>
                        <a:buChar char="•"/>
                      </a:pPr>
                      <a:r>
                        <a:rPr lang="en-GB" sz="1600" dirty="0">
                          <a:effectLst/>
                        </a:rPr>
                        <a:t>Presentation of the NHS Lincolnshire CCG Annual Report and Accounts 2021/22</a:t>
                      </a:r>
                    </a:p>
                  </a:txBody>
                  <a:tcPr marL="77745" marR="77745" marT="0" marB="0"/>
                </a:tc>
                <a:tc>
                  <a:txBody>
                    <a:bodyPr/>
                    <a:lstStyle/>
                    <a:p>
                      <a:pPr>
                        <a:lnSpc>
                          <a:spcPct val="115000"/>
                        </a:lnSpc>
                        <a:spcAft>
                          <a:spcPts val="1000"/>
                        </a:spcAft>
                      </a:pPr>
                      <a:r>
                        <a:rPr lang="en-GB" sz="1600" dirty="0">
                          <a:effectLst/>
                        </a:rPr>
                        <a:t>Mr John Turner, Chief Executive, NHS Lincolnshire ICB</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extLst>
                  <a:ext uri="{0D108BD9-81ED-4DB2-BD59-A6C34878D82A}">
                    <a16:rowId xmlns:a16="http://schemas.microsoft.com/office/drawing/2014/main" val="2344833255"/>
                  </a:ext>
                </a:extLst>
              </a:tr>
              <a:tr h="466221">
                <a:tc>
                  <a:txBody>
                    <a:bodyPr/>
                    <a:lstStyle/>
                    <a:p>
                      <a:pPr>
                        <a:lnSpc>
                          <a:spcPct val="115000"/>
                        </a:lnSpc>
                        <a:spcAft>
                          <a:spcPts val="1000"/>
                        </a:spcAft>
                      </a:pPr>
                      <a:r>
                        <a:rPr lang="en-GB" sz="1600">
                          <a:effectLst/>
                        </a:rPr>
                        <a:t>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Questions from members of the public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a:effectLst/>
                        </a:rPr>
                        <a:t>Sir Andrew Cash and Mr John Turner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extLst>
                  <a:ext uri="{0D108BD9-81ED-4DB2-BD59-A6C34878D82A}">
                    <a16:rowId xmlns:a16="http://schemas.microsoft.com/office/drawing/2014/main" val="1974588466"/>
                  </a:ext>
                </a:extLst>
              </a:tr>
              <a:tr h="225353">
                <a:tc>
                  <a:txBody>
                    <a:bodyPr/>
                    <a:lstStyle/>
                    <a:p>
                      <a:pPr>
                        <a:lnSpc>
                          <a:spcPct val="115000"/>
                        </a:lnSpc>
                        <a:spcAft>
                          <a:spcPts val="1000"/>
                        </a:spcAft>
                      </a:pPr>
                      <a:r>
                        <a:rPr lang="en-GB" sz="1600">
                          <a:effectLst/>
                        </a:rPr>
                        <a:t>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Closing Comments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tc>
                  <a:txBody>
                    <a:bodyPr/>
                    <a:lstStyle/>
                    <a:p>
                      <a:pPr>
                        <a:lnSpc>
                          <a:spcPct val="115000"/>
                        </a:lnSpc>
                        <a:spcAft>
                          <a:spcPts val="1000"/>
                        </a:spcAft>
                      </a:pPr>
                      <a:r>
                        <a:rPr lang="en-GB" sz="1600" dirty="0">
                          <a:effectLst/>
                        </a:rPr>
                        <a:t>Sir Andrew Cash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77745" marR="77745" marT="0" marB="0"/>
                </a:tc>
                <a:extLst>
                  <a:ext uri="{0D108BD9-81ED-4DB2-BD59-A6C34878D82A}">
                    <a16:rowId xmlns:a16="http://schemas.microsoft.com/office/drawing/2014/main" val="1267990231"/>
                  </a:ext>
                </a:extLst>
              </a:tr>
            </a:tbl>
          </a:graphicData>
        </a:graphic>
      </p:graphicFrame>
    </p:spTree>
    <p:extLst>
      <p:ext uri="{BB962C8B-B14F-4D97-AF65-F5344CB8AC3E}">
        <p14:creationId xmlns:p14="http://schemas.microsoft.com/office/powerpoint/2010/main" val="3500727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CA5A5-1EE6-47AD-99CC-12322071D360}"/>
              </a:ext>
            </a:extLst>
          </p:cNvPr>
          <p:cNvSpPr>
            <a:spLocks noGrp="1"/>
          </p:cNvSpPr>
          <p:nvPr>
            <p:ph type="title"/>
          </p:nvPr>
        </p:nvSpPr>
        <p:spPr>
          <a:xfrm>
            <a:off x="448962" y="1825625"/>
            <a:ext cx="5902852" cy="3742417"/>
          </a:xfrm>
          <a:solidFill>
            <a:srgbClr val="005EB8"/>
          </a:solidFill>
        </p:spPr>
        <p:txBody>
          <a:bodyPr/>
          <a:lstStyle/>
          <a:p>
            <a:pPr algn="ctr"/>
            <a:r>
              <a:rPr lang="en-US" dirty="0">
                <a:solidFill>
                  <a:schemeClr val="bg1"/>
                </a:solidFill>
              </a:rPr>
              <a:t>Welcome and Introduction</a:t>
            </a:r>
          </a:p>
        </p:txBody>
      </p:sp>
      <p:sp>
        <p:nvSpPr>
          <p:cNvPr id="3" name="Content Placeholder 2">
            <a:extLst>
              <a:ext uri="{FF2B5EF4-FFF2-40B4-BE49-F238E27FC236}">
                <a16:creationId xmlns:a16="http://schemas.microsoft.com/office/drawing/2014/main" id="{A8EE70B0-EEC8-85DD-4FC4-A2EF8356CBB0}"/>
              </a:ext>
            </a:extLst>
          </p:cNvPr>
          <p:cNvSpPr>
            <a:spLocks noGrp="1"/>
          </p:cNvSpPr>
          <p:nvPr>
            <p:ph idx="1"/>
          </p:nvPr>
        </p:nvSpPr>
        <p:spPr>
          <a:xfrm>
            <a:off x="6727370" y="1825625"/>
            <a:ext cx="5015667" cy="3742417"/>
          </a:xfrm>
          <a:solidFill>
            <a:srgbClr val="00B050"/>
          </a:solidFill>
        </p:spPr>
        <p:txBody>
          <a:bodyPr/>
          <a:lstStyle/>
          <a:p>
            <a:pPr marL="0" indent="0">
              <a:buNone/>
            </a:pPr>
            <a:endParaRPr lang="en-US" b="1" dirty="0">
              <a:solidFill>
                <a:srgbClr val="005EB8"/>
              </a:solidFill>
            </a:endParaRPr>
          </a:p>
          <a:p>
            <a:pPr marL="0" indent="0">
              <a:buNone/>
            </a:pPr>
            <a:endParaRPr lang="en-US" b="1" dirty="0">
              <a:solidFill>
                <a:srgbClr val="005EB8"/>
              </a:solidFill>
            </a:endParaRPr>
          </a:p>
          <a:p>
            <a:pPr marL="0" indent="0">
              <a:buNone/>
            </a:pPr>
            <a:endParaRPr lang="en-US" b="1" dirty="0">
              <a:solidFill>
                <a:srgbClr val="005EB8"/>
              </a:solidFill>
            </a:endParaRPr>
          </a:p>
          <a:p>
            <a:pPr marL="0" indent="0" algn="ctr">
              <a:buNone/>
            </a:pPr>
            <a:r>
              <a:rPr lang="en-US" b="1" dirty="0">
                <a:solidFill>
                  <a:schemeClr val="bg1"/>
                </a:solidFill>
              </a:rPr>
              <a:t>Sir Andrew Cash, OBE </a:t>
            </a:r>
          </a:p>
          <a:p>
            <a:pPr marL="0" indent="0" algn="ctr">
              <a:buNone/>
            </a:pPr>
            <a:r>
              <a:rPr lang="en-US" b="1" dirty="0">
                <a:solidFill>
                  <a:schemeClr val="bg1"/>
                </a:solidFill>
              </a:rPr>
              <a:t>NHS Lincolnshire Integrated Care Board (ICB) Interim Chair</a:t>
            </a:r>
          </a:p>
        </p:txBody>
      </p:sp>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3</a:t>
            </a:fld>
            <a:endParaRPr lang="en-US"/>
          </a:p>
        </p:txBody>
      </p:sp>
    </p:spTree>
    <p:extLst>
      <p:ext uri="{BB962C8B-B14F-4D97-AF65-F5344CB8AC3E}">
        <p14:creationId xmlns:p14="http://schemas.microsoft.com/office/powerpoint/2010/main" val="22173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CA5A5-1EE6-47AD-99CC-12322071D360}"/>
              </a:ext>
            </a:extLst>
          </p:cNvPr>
          <p:cNvSpPr>
            <a:spLocks noGrp="1"/>
          </p:cNvSpPr>
          <p:nvPr>
            <p:ph type="title"/>
          </p:nvPr>
        </p:nvSpPr>
        <p:spPr>
          <a:xfrm>
            <a:off x="448961" y="259670"/>
            <a:ext cx="11294076" cy="1325563"/>
          </a:xfrm>
        </p:spPr>
        <p:txBody>
          <a:bodyPr/>
          <a:lstStyle/>
          <a:p>
            <a:r>
              <a:rPr lang="en-US"/>
              <a:t>Minutes of the NHS Lincolnshire CCG Annual Public Meeting 2021</a:t>
            </a:r>
            <a:endParaRPr lang="en-US" dirty="0"/>
          </a:p>
        </p:txBody>
      </p:sp>
      <p:graphicFrame>
        <p:nvGraphicFramePr>
          <p:cNvPr id="7" name="Content Placeholder 2">
            <a:extLst>
              <a:ext uri="{FF2B5EF4-FFF2-40B4-BE49-F238E27FC236}">
                <a16:creationId xmlns:a16="http://schemas.microsoft.com/office/drawing/2014/main" id="{B83A4DFD-5C62-95CE-EF5B-3800D0FF9065}"/>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033650170"/>
              </p:ext>
            </p:extLst>
          </p:nvPr>
        </p:nvGraphicFramePr>
        <p:xfrm>
          <a:off x="448962" y="1992086"/>
          <a:ext cx="11294076" cy="4087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4</a:t>
            </a:fld>
            <a:endParaRPr lang="en-US"/>
          </a:p>
        </p:txBody>
      </p:sp>
    </p:spTree>
    <p:extLst>
      <p:ext uri="{BB962C8B-B14F-4D97-AF65-F5344CB8AC3E}">
        <p14:creationId xmlns:p14="http://schemas.microsoft.com/office/powerpoint/2010/main" val="137417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CA5A5-1EE6-47AD-99CC-12322071D360}"/>
              </a:ext>
            </a:extLst>
          </p:cNvPr>
          <p:cNvSpPr>
            <a:spLocks noGrp="1"/>
          </p:cNvSpPr>
          <p:nvPr>
            <p:ph type="title"/>
          </p:nvPr>
        </p:nvSpPr>
        <p:spPr/>
        <p:txBody>
          <a:bodyPr/>
          <a:lstStyle/>
          <a:p>
            <a:r>
              <a:rPr lang="en-US" dirty="0"/>
              <a:t>Opening Comments</a:t>
            </a:r>
          </a:p>
        </p:txBody>
      </p:sp>
      <p:sp>
        <p:nvSpPr>
          <p:cNvPr id="3" name="Content Placeholder 2">
            <a:extLst>
              <a:ext uri="{FF2B5EF4-FFF2-40B4-BE49-F238E27FC236}">
                <a16:creationId xmlns:a16="http://schemas.microsoft.com/office/drawing/2014/main" id="{A8EE70B0-EEC8-85DD-4FC4-A2EF8356CBB0}"/>
              </a:ext>
            </a:extLst>
          </p:cNvPr>
          <p:cNvSpPr>
            <a:spLocks noGrp="1"/>
          </p:cNvSpPr>
          <p:nvPr>
            <p:ph idx="1"/>
          </p:nvPr>
        </p:nvSpPr>
        <p:spPr>
          <a:xfrm>
            <a:off x="448962" y="1825626"/>
            <a:ext cx="11294076" cy="607332"/>
          </a:xfrm>
        </p:spPr>
        <p:txBody>
          <a:bodyPr>
            <a:normAutofit/>
          </a:bodyPr>
          <a:lstStyle/>
          <a:p>
            <a:r>
              <a:rPr lang="en-US" sz="3200" b="1" dirty="0">
                <a:solidFill>
                  <a:srgbClr val="005EB8"/>
                </a:solidFill>
              </a:rPr>
              <a:t>John Turner, ICB Chief Executive</a:t>
            </a:r>
          </a:p>
        </p:txBody>
      </p:sp>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5</a:t>
            </a:fld>
            <a:endParaRPr lang="en-US"/>
          </a:p>
        </p:txBody>
      </p:sp>
      <p:graphicFrame>
        <p:nvGraphicFramePr>
          <p:cNvPr id="9" name="Content Placeholder 2" descr="Text boxes with John Turner, ICB Chief Executive presentation plan. 1. Reflections of the last 18 months. 2. Current position and forward look. 3. Presentation of the CCG Annual Report and Accounts 2022/22.">
            <a:extLst>
              <a:ext uri="{FF2B5EF4-FFF2-40B4-BE49-F238E27FC236}">
                <a16:creationId xmlns:a16="http://schemas.microsoft.com/office/drawing/2014/main" id="{C8840E68-7CB0-EB69-69FB-1D87458D53A5}"/>
              </a:ext>
            </a:extLst>
          </p:cNvPr>
          <p:cNvGraphicFramePr/>
          <p:nvPr>
            <p:extLst>
              <p:ext uri="{D42A27DB-BD31-4B8C-83A1-F6EECF244321}">
                <p14:modId xmlns:p14="http://schemas.microsoft.com/office/powerpoint/2010/main" val="2378056440"/>
              </p:ext>
            </p:extLst>
          </p:nvPr>
        </p:nvGraphicFramePr>
        <p:xfrm>
          <a:off x="449263" y="2567895"/>
          <a:ext cx="11293475" cy="3512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5846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6</a:t>
            </a:fld>
            <a:endParaRPr lang="en-US"/>
          </a:p>
        </p:txBody>
      </p:sp>
      <p:graphicFrame>
        <p:nvGraphicFramePr>
          <p:cNvPr id="21" name="Content Placeholder 2" descr="Text box listing reflections of the last 18 months: Profound impact of the COVID-19 pandemic, Strong Partnership and delivery through the last 18 months. Key highlight: Vaccination programme, full restoration of NHS services, on-going recovery programme, excellent progress on catch-up e.g operations etc.">
            <a:extLst>
              <a:ext uri="{FF2B5EF4-FFF2-40B4-BE49-F238E27FC236}">
                <a16:creationId xmlns:a16="http://schemas.microsoft.com/office/drawing/2014/main" id="{EFE639B0-1E17-649F-5DBC-E66E3068DB2C}"/>
              </a:ext>
            </a:extLst>
          </p:cNvPr>
          <p:cNvGraphicFramePr>
            <a:graphicFrameLocks noGrp="1"/>
          </p:cNvGraphicFramePr>
          <p:nvPr>
            <p:ph idx="1"/>
            <p:extLst>
              <p:ext uri="{D42A27DB-BD31-4B8C-83A1-F6EECF244321}">
                <p14:modId xmlns:p14="http://schemas.microsoft.com/office/powerpoint/2010/main" val="3565500739"/>
              </p:ext>
            </p:extLst>
          </p:nvPr>
        </p:nvGraphicFramePr>
        <p:xfrm>
          <a:off x="450165" y="2179058"/>
          <a:ext cx="8465236" cy="4033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a:xfrm>
            <a:off x="449563" y="113607"/>
            <a:ext cx="11294076" cy="1871889"/>
          </a:xfrm>
        </p:spPr>
        <p:txBody>
          <a:bodyPr>
            <a:normAutofit/>
          </a:bodyPr>
          <a:lstStyle/>
          <a:p>
            <a:r>
              <a:rPr lang="en-US" dirty="0"/>
              <a:t>Reflections of the last 18 months</a:t>
            </a:r>
          </a:p>
        </p:txBody>
      </p:sp>
      <p:pic>
        <p:nvPicPr>
          <p:cNvPr id="12" name="Picture 11" descr="Photo of the outside of the Engine Shed in Lincoln with a COVID-9 vaccinations sign&#10;">
            <a:extLst>
              <a:ext uri="{FF2B5EF4-FFF2-40B4-BE49-F238E27FC236}">
                <a16:creationId xmlns:a16="http://schemas.microsoft.com/office/drawing/2014/main" id="{AFD02FC5-9CE5-4C0C-ADDC-6532BFD1CBB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5427" r="12518" b="337"/>
          <a:stretch/>
        </p:blipFill>
        <p:spPr>
          <a:xfrm>
            <a:off x="9456528" y="1985496"/>
            <a:ext cx="2287111" cy="4226719"/>
          </a:xfrm>
          <a:prstGeom prst="rect">
            <a:avLst/>
          </a:prstGeom>
        </p:spPr>
      </p:pic>
    </p:spTree>
    <p:extLst>
      <p:ext uri="{BB962C8B-B14F-4D97-AF65-F5344CB8AC3E}">
        <p14:creationId xmlns:p14="http://schemas.microsoft.com/office/powerpoint/2010/main" val="3396409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7</a:t>
            </a:fld>
            <a:endParaRPr lang="en-US"/>
          </a:p>
        </p:txBody>
      </p:sp>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a:xfrm>
            <a:off x="449563" y="113607"/>
            <a:ext cx="11294076" cy="1871889"/>
          </a:xfrm>
        </p:spPr>
        <p:txBody>
          <a:bodyPr>
            <a:normAutofit/>
          </a:bodyPr>
          <a:lstStyle/>
          <a:p>
            <a:r>
              <a:rPr lang="en-US" dirty="0"/>
              <a:t>Reflections of the last 18 months</a:t>
            </a:r>
          </a:p>
        </p:txBody>
      </p:sp>
      <p:graphicFrame>
        <p:nvGraphicFramePr>
          <p:cNvPr id="13" name="Content Placeholder 2" descr="Reflections of the last 18 months continued... Ways of working, deep commitment of NHS workforce across the county, Strong partnership working, striving to meet the heath neds of the people of Lincolnshire, conclusion of Acute services review (ASR)">
            <a:extLst>
              <a:ext uri="{FF2B5EF4-FFF2-40B4-BE49-F238E27FC236}">
                <a16:creationId xmlns:a16="http://schemas.microsoft.com/office/drawing/2014/main" id="{35880266-3C46-C49E-8DF2-5A983A45D0D3}"/>
              </a:ext>
            </a:extLst>
          </p:cNvPr>
          <p:cNvGraphicFramePr>
            <a:graphicFrameLocks noGrp="1"/>
          </p:cNvGraphicFramePr>
          <p:nvPr>
            <p:ph idx="1"/>
            <p:extLst>
              <p:ext uri="{D42A27DB-BD31-4B8C-83A1-F6EECF244321}">
                <p14:modId xmlns:p14="http://schemas.microsoft.com/office/powerpoint/2010/main" val="3998015960"/>
              </p:ext>
            </p:extLst>
          </p:nvPr>
        </p:nvGraphicFramePr>
        <p:xfrm>
          <a:off x="450164" y="2179058"/>
          <a:ext cx="11293475" cy="4033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1209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8</a:t>
            </a:fld>
            <a:endParaRPr lang="en-US"/>
          </a:p>
        </p:txBody>
      </p:sp>
      <p:sp>
        <p:nvSpPr>
          <p:cNvPr id="10" name="Content Placeholder 2" descr="Text boxes listing on-going good progress - Mental health transformation, development of Primary Care and Primary Care Networks (PCNs), health inequalities, safeguarding, health checks for people with learning disabilities and severe mental illness, partnership with University of Lincoln, partnering with Towns Fund programme, sustainability/green agenda and estates">
            <a:extLst>
              <a:ext uri="{FF2B5EF4-FFF2-40B4-BE49-F238E27FC236}">
                <a16:creationId xmlns:a16="http://schemas.microsoft.com/office/drawing/2014/main" id="{9C678902-E740-4DB6-A3A2-E3B8343F3C5F}"/>
              </a:ext>
            </a:extLst>
          </p:cNvPr>
          <p:cNvSpPr txBox="1">
            <a:spLocks noGrp="1"/>
          </p:cNvSpPr>
          <p:nvPr>
            <p:ph idx="1"/>
          </p:nvPr>
        </p:nvSpPr>
        <p:spPr>
          <a:xfrm>
            <a:off x="448662" y="1404256"/>
            <a:ext cx="11293475" cy="465364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dirty="0">
              <a:solidFill>
                <a:schemeClr val="tx1"/>
              </a:solidFill>
            </a:endParaRPr>
          </a:p>
          <a:p>
            <a:pPr marL="0" indent="0">
              <a:buNone/>
            </a:pPr>
            <a:endParaRPr lang="en-US" sz="3200" dirty="0">
              <a:solidFill>
                <a:schemeClr val="tx1"/>
              </a:solidFill>
            </a:endParaRPr>
          </a:p>
        </p:txBody>
      </p:sp>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a:xfrm>
            <a:off x="448962" y="-10873"/>
            <a:ext cx="11294076" cy="1871889"/>
          </a:xfrm>
        </p:spPr>
        <p:txBody>
          <a:bodyPr>
            <a:normAutofit/>
          </a:bodyPr>
          <a:lstStyle/>
          <a:p>
            <a:r>
              <a:rPr lang="en-US" dirty="0"/>
              <a:t>On-going good progress </a:t>
            </a:r>
          </a:p>
        </p:txBody>
      </p:sp>
      <p:graphicFrame>
        <p:nvGraphicFramePr>
          <p:cNvPr id="13" name="Content Placeholder 2" descr="Text boxes listing on-going good progress - Mental health transformation, development of Primary Care and Primary Care Networks (PCNs), health inequalities, safeguarding, health checks for people with learning disabilities and severe mental illness, partnership with University of Lincoln, partnering with Towns Fund programme, sustainability/green agenda and estates">
            <a:extLst>
              <a:ext uri="{FF2B5EF4-FFF2-40B4-BE49-F238E27FC236}">
                <a16:creationId xmlns:a16="http://schemas.microsoft.com/office/drawing/2014/main" id="{63D77DC3-4C11-303C-B82D-93BF6932D5DF}"/>
              </a:ext>
            </a:extLst>
          </p:cNvPr>
          <p:cNvGraphicFramePr/>
          <p:nvPr>
            <p:extLst>
              <p:ext uri="{D42A27DB-BD31-4B8C-83A1-F6EECF244321}">
                <p14:modId xmlns:p14="http://schemas.microsoft.com/office/powerpoint/2010/main" val="2032821919"/>
              </p:ext>
            </p:extLst>
          </p:nvPr>
        </p:nvGraphicFramePr>
        <p:xfrm>
          <a:off x="447761" y="1578195"/>
          <a:ext cx="11293475" cy="46536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8039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7C69B9B-4540-424E-AF4D-73861C9F0505}"/>
              </a:ext>
            </a:extLst>
          </p:cNvPr>
          <p:cNvSpPr>
            <a:spLocks noGrp="1"/>
          </p:cNvSpPr>
          <p:nvPr>
            <p:ph type="title"/>
          </p:nvPr>
        </p:nvSpPr>
        <p:spPr/>
        <p:txBody>
          <a:bodyPr>
            <a:normAutofit/>
          </a:bodyPr>
          <a:lstStyle/>
          <a:p>
            <a:r>
              <a:rPr lang="en-US" dirty="0"/>
              <a:t>On-going challenges</a:t>
            </a:r>
          </a:p>
        </p:txBody>
      </p:sp>
      <p:sp>
        <p:nvSpPr>
          <p:cNvPr id="10" name="Content Placeholder 2" descr="Text box listing on-going challenges: health inequalities, Urgent and Emergency Care (including Ambulance handovers, A7E and discharge), cancer, elective operations, primary care, financial position and workforce">
            <a:extLst>
              <a:ext uri="{FF2B5EF4-FFF2-40B4-BE49-F238E27FC236}">
                <a16:creationId xmlns:a16="http://schemas.microsoft.com/office/drawing/2014/main" id="{9C678902-E740-4DB6-A3A2-E3B8343F3C5F}"/>
              </a:ext>
            </a:extLst>
          </p:cNvPr>
          <p:cNvSpPr txBox="1">
            <a:spLocks noGrp="1"/>
          </p:cNvSpPr>
          <p:nvPr>
            <p:ph sz="half" idx="1"/>
          </p:nvPr>
        </p:nvSpPr>
        <p:spPr>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200">
              <a:solidFill>
                <a:schemeClr val="tx1"/>
              </a:solidFill>
            </a:endParaRPr>
          </a:p>
          <a:p>
            <a:pPr marL="0" indent="0">
              <a:buNone/>
            </a:pPr>
            <a:endParaRPr lang="en-US" sz="3200" dirty="0">
              <a:solidFill>
                <a:schemeClr val="tx1"/>
              </a:solidFill>
            </a:endParaRPr>
          </a:p>
        </p:txBody>
      </p:sp>
      <p:sp>
        <p:nvSpPr>
          <p:cNvPr id="4" name="Footer Placeholder 3">
            <a:extLst>
              <a:ext uri="{FF2B5EF4-FFF2-40B4-BE49-F238E27FC236}">
                <a16:creationId xmlns:a16="http://schemas.microsoft.com/office/drawing/2014/main" id="{E8A61BD2-E279-3F2B-24D6-1B0AC6ED0A7F}"/>
              </a:ext>
            </a:extLst>
          </p:cNvPr>
          <p:cNvSpPr>
            <a:spLocks noGrp="1"/>
          </p:cNvSpPr>
          <p:nvPr>
            <p:ph type="ftr" sz="quarter" idx="11"/>
          </p:nvPr>
        </p:nvSpPr>
        <p:spPr/>
        <p:txBody>
          <a:bodyPr/>
          <a:lstStyle/>
          <a:p>
            <a:r>
              <a:rPr lang="en-US"/>
              <a:t>NHS Lincolnshire Integrated Care Board</a:t>
            </a:r>
          </a:p>
        </p:txBody>
      </p:sp>
      <p:sp>
        <p:nvSpPr>
          <p:cNvPr id="5" name="Slide Number Placeholder 4">
            <a:extLst>
              <a:ext uri="{FF2B5EF4-FFF2-40B4-BE49-F238E27FC236}">
                <a16:creationId xmlns:a16="http://schemas.microsoft.com/office/drawing/2014/main" id="{9C26F1E2-862F-36FA-3872-A64FBBD41105}"/>
              </a:ext>
            </a:extLst>
          </p:cNvPr>
          <p:cNvSpPr>
            <a:spLocks noGrp="1"/>
          </p:cNvSpPr>
          <p:nvPr>
            <p:ph type="sldNum" sz="quarter" idx="12"/>
          </p:nvPr>
        </p:nvSpPr>
        <p:spPr/>
        <p:txBody>
          <a:bodyPr/>
          <a:lstStyle/>
          <a:p>
            <a:fld id="{F33DC2E9-F15B-EE49-B44F-2455E655A598}" type="slidenum">
              <a:rPr lang="en-US" smtClean="0"/>
              <a:t>9</a:t>
            </a:fld>
            <a:endParaRPr lang="en-US"/>
          </a:p>
        </p:txBody>
      </p:sp>
      <p:cxnSp>
        <p:nvCxnSpPr>
          <p:cNvPr id="3" name="Straight Connector 2">
            <a:extLst>
              <a:ext uri="{FF2B5EF4-FFF2-40B4-BE49-F238E27FC236}">
                <a16:creationId xmlns:a16="http://schemas.microsoft.com/office/drawing/2014/main" id="{4AA8D06C-65B6-4C1C-94E0-715CB4AB636B}"/>
              </a:ext>
              <a:ext uri="{C183D7F6-B498-43B3-948B-1728B52AA6E4}">
                <adec:decorative xmlns:adec="http://schemas.microsoft.com/office/drawing/2017/decorative" val="1"/>
              </a:ext>
            </a:extLst>
          </p:cNvPr>
          <p:cNvCxnSpPr/>
          <p:nvPr/>
        </p:nvCxnSpPr>
        <p:spPr>
          <a:xfrm>
            <a:off x="636814" y="1568014"/>
            <a:ext cx="10793186"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0789BDC5-13DE-46BE-A2E0-F67C98674A39}"/>
              </a:ext>
            </a:extLst>
          </p:cNvPr>
          <p:cNvSpPr txBox="1">
            <a:spLocks noGrp="1"/>
          </p:cNvSpPr>
          <p:nvPr>
            <p:ph sz="half" idx="2"/>
          </p:nvPr>
        </p:nvSpPr>
        <p:spPr>
          <a:xfrm>
            <a:off x="833438" y="1855788"/>
            <a:ext cx="10727191" cy="4252912"/>
          </a:xfrm>
          <a:prstGeom prst="rect">
            <a:avLst/>
          </a:prstGeom>
          <a:solidFill>
            <a:srgbClr val="005EB8"/>
          </a:solidFill>
        </p:spPr>
        <p:txBody>
          <a:bodyPr vert="horz" lIns="0" tIns="0" rIns="0" bIns="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85000"/>
                    <a:lumOff val="1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19138" indent="-360363">
              <a:buClr>
                <a:schemeClr val="bg1"/>
              </a:buClr>
            </a:pPr>
            <a:r>
              <a:rPr lang="en-US" sz="3200" dirty="0">
                <a:solidFill>
                  <a:schemeClr val="bg1"/>
                </a:solidFill>
              </a:rPr>
              <a:t>Health Inequalities</a:t>
            </a:r>
          </a:p>
          <a:p>
            <a:pPr marL="719138" indent="-360363">
              <a:buClr>
                <a:schemeClr val="bg1"/>
              </a:buClr>
            </a:pPr>
            <a:r>
              <a:rPr lang="en-US" sz="3200" dirty="0">
                <a:solidFill>
                  <a:schemeClr val="bg1"/>
                </a:solidFill>
              </a:rPr>
              <a:t>Urgent and Emergency Care (including Ambulance handovers, A&amp;E and discharge)</a:t>
            </a:r>
          </a:p>
          <a:p>
            <a:pPr marL="719138" indent="-360363">
              <a:buClr>
                <a:schemeClr val="bg1"/>
              </a:buClr>
            </a:pPr>
            <a:r>
              <a:rPr lang="en-US" sz="3200" dirty="0">
                <a:solidFill>
                  <a:schemeClr val="bg1"/>
                </a:solidFill>
              </a:rPr>
              <a:t>Cancer</a:t>
            </a:r>
          </a:p>
          <a:p>
            <a:pPr marL="719138" indent="-360363">
              <a:buClr>
                <a:schemeClr val="bg1"/>
              </a:buClr>
            </a:pPr>
            <a:r>
              <a:rPr lang="en-US" sz="3200" dirty="0">
                <a:solidFill>
                  <a:schemeClr val="bg1"/>
                </a:solidFill>
              </a:rPr>
              <a:t>Elective operations</a:t>
            </a:r>
          </a:p>
          <a:p>
            <a:pPr marL="719138" indent="-360363">
              <a:buClr>
                <a:schemeClr val="bg1"/>
              </a:buClr>
            </a:pPr>
            <a:r>
              <a:rPr lang="en-US" sz="3200" dirty="0">
                <a:solidFill>
                  <a:schemeClr val="bg1"/>
                </a:solidFill>
              </a:rPr>
              <a:t>Primary Care</a:t>
            </a:r>
          </a:p>
          <a:p>
            <a:pPr marL="719138" indent="-360363">
              <a:buClr>
                <a:schemeClr val="bg1"/>
              </a:buClr>
            </a:pPr>
            <a:r>
              <a:rPr lang="en-US" sz="3200" dirty="0">
                <a:solidFill>
                  <a:schemeClr val="bg1"/>
                </a:solidFill>
              </a:rPr>
              <a:t>Financial position</a:t>
            </a:r>
          </a:p>
          <a:p>
            <a:pPr marL="719138" indent="-360363">
              <a:buClr>
                <a:schemeClr val="bg1"/>
              </a:buClr>
            </a:pPr>
            <a:r>
              <a:rPr lang="en-US" sz="3200" dirty="0">
                <a:solidFill>
                  <a:schemeClr val="bg1"/>
                </a:solidFill>
              </a:rPr>
              <a:t>Workforce</a:t>
            </a:r>
          </a:p>
          <a:p>
            <a:endParaRPr lang="en-US" sz="3200" dirty="0">
              <a:solidFill>
                <a:schemeClr val="tx1"/>
              </a:solidFill>
            </a:endParaRPr>
          </a:p>
          <a:p>
            <a:pPr marL="0" indent="0">
              <a:buFont typeface="Arial" panose="020B0604020202020204" pitchFamily="34" charset="0"/>
              <a:buNone/>
            </a:pPr>
            <a:endParaRPr lang="en-US" sz="3200" dirty="0">
              <a:solidFill>
                <a:schemeClr val="tx1"/>
              </a:solidFill>
            </a:endParaRPr>
          </a:p>
        </p:txBody>
      </p:sp>
    </p:spTree>
    <p:extLst>
      <p:ext uri="{BB962C8B-B14F-4D97-AF65-F5344CB8AC3E}">
        <p14:creationId xmlns:p14="http://schemas.microsoft.com/office/powerpoint/2010/main" val="4017484432"/>
      </p:ext>
    </p:extLst>
  </p:cSld>
  <p:clrMapOvr>
    <a:masterClrMapping/>
  </p:clrMapOvr>
</p:sld>
</file>

<file path=ppt/theme/theme1.xml><?xml version="1.0" encoding="utf-8"?>
<a:theme xmlns:a="http://schemas.openxmlformats.org/drawingml/2006/main" name="Office Theme">
  <a:themeElements>
    <a:clrScheme name="Lincolnshire ICB">
      <a:dk1>
        <a:srgbClr val="000000"/>
      </a:dk1>
      <a:lt1>
        <a:srgbClr val="FFFFFF"/>
      </a:lt1>
      <a:dk2>
        <a:srgbClr val="003087"/>
      </a:dk2>
      <a:lt2>
        <a:srgbClr val="E7E6E6"/>
      </a:lt2>
      <a:accent1>
        <a:srgbClr val="005EB8"/>
      </a:accent1>
      <a:accent2>
        <a:srgbClr val="254F99"/>
      </a:accent2>
      <a:accent3>
        <a:srgbClr val="E0483D"/>
      </a:accent3>
      <a:accent4>
        <a:srgbClr val="FEBF33"/>
      </a:accent4>
      <a:accent5>
        <a:srgbClr val="009639"/>
      </a:accent5>
      <a:accent6>
        <a:srgbClr val="5C338E"/>
      </a:accent6>
      <a:hlink>
        <a:srgbClr val="005EB8"/>
      </a:hlink>
      <a:folHlink>
        <a:srgbClr val="E0483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Lincolnshire ICB">
      <a:dk1>
        <a:srgbClr val="000000"/>
      </a:dk1>
      <a:lt1>
        <a:srgbClr val="FFFFFF"/>
      </a:lt1>
      <a:dk2>
        <a:srgbClr val="003087"/>
      </a:dk2>
      <a:lt2>
        <a:srgbClr val="E7E6E6"/>
      </a:lt2>
      <a:accent1>
        <a:srgbClr val="005EB8"/>
      </a:accent1>
      <a:accent2>
        <a:srgbClr val="254F99"/>
      </a:accent2>
      <a:accent3>
        <a:srgbClr val="E0483D"/>
      </a:accent3>
      <a:accent4>
        <a:srgbClr val="FEBF33"/>
      </a:accent4>
      <a:accent5>
        <a:srgbClr val="009639"/>
      </a:accent5>
      <a:accent6>
        <a:srgbClr val="5C338E"/>
      </a:accent6>
      <a:hlink>
        <a:srgbClr val="005EB8"/>
      </a:hlink>
      <a:folHlink>
        <a:srgbClr val="E0483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565</TotalTime>
  <Words>865</Words>
  <Application>Microsoft Office PowerPoint</Application>
  <PresentationFormat>Widescreen</PresentationFormat>
  <Paragraphs>143</Paragraphs>
  <Slides>15</Slides>
  <Notes>15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Arial</vt:lpstr>
      <vt:lpstr>Calibri</vt:lpstr>
      <vt:lpstr>Office Theme</vt:lpstr>
      <vt:lpstr>1_Office Theme</vt:lpstr>
      <vt:lpstr>Welcome to the NHS Lincolnshire CCG Final Annual Public Meeting – 26th September 2022</vt:lpstr>
      <vt:lpstr>Agenda</vt:lpstr>
      <vt:lpstr>Welcome and Introduction</vt:lpstr>
      <vt:lpstr>Minutes of the NHS Lincolnshire CCG Annual Public Meeting 2021</vt:lpstr>
      <vt:lpstr>Opening Comments</vt:lpstr>
      <vt:lpstr>Reflections of the last 18 months</vt:lpstr>
      <vt:lpstr>Reflections of the last 18 months</vt:lpstr>
      <vt:lpstr>On-going good progress </vt:lpstr>
      <vt:lpstr>On-going challenges</vt:lpstr>
      <vt:lpstr>Final comments on the last 18 months</vt:lpstr>
      <vt:lpstr>Current Context and Forward Look Better Lives Lincolnshire – the Lincolnshire Integrated Care System (ICS)</vt:lpstr>
      <vt:lpstr>Current Context and Forward Look (Con’t)</vt:lpstr>
      <vt:lpstr>NHS Lincolnshire CCG Annual Report and Accounts 2021/22</vt:lpstr>
      <vt:lpstr>Questions and Answers</vt:lpstr>
      <vt:lpstr>Thank you and good evening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Davies (MLCSU)</dc:creator>
  <cp:lastModifiedBy>FOSTER, Stephanie (NHS LINCOLNSHIRE ICB - 71E)</cp:lastModifiedBy>
  <cp:revision>39</cp:revision>
  <dcterms:created xsi:type="dcterms:W3CDTF">2022-06-27T12:34:58Z</dcterms:created>
  <dcterms:modified xsi:type="dcterms:W3CDTF">2022-09-26T16:51:37Z</dcterms:modified>
</cp:coreProperties>
</file>