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5"/>
  </p:notesMasterIdLst>
  <p:sldIdLst>
    <p:sldId id="286" r:id="rId5"/>
    <p:sldId id="287" r:id="rId6"/>
    <p:sldId id="289" r:id="rId7"/>
    <p:sldId id="290" r:id="rId8"/>
    <p:sldId id="305" r:id="rId9"/>
    <p:sldId id="291" r:id="rId10"/>
    <p:sldId id="293" r:id="rId11"/>
    <p:sldId id="304" r:id="rId12"/>
    <p:sldId id="294" r:id="rId13"/>
    <p:sldId id="295" r:id="rId14"/>
    <p:sldId id="296" r:id="rId15"/>
    <p:sldId id="297" r:id="rId16"/>
    <p:sldId id="300" r:id="rId17"/>
    <p:sldId id="306" r:id="rId18"/>
    <p:sldId id="307" r:id="rId19"/>
    <p:sldId id="309" r:id="rId20"/>
    <p:sldId id="308" r:id="rId21"/>
    <p:sldId id="301" r:id="rId22"/>
    <p:sldId id="310" r:id="rId23"/>
    <p:sldId id="303" r:id="rId24"/>
  </p:sldIdLst>
  <p:sldSz cx="12192000" cy="6858000"/>
  <p:notesSz cx="6858000" cy="9144000"/>
  <p:defaultTextStyle>
    <a:defPPr>
      <a:defRPr lang="en-GB"/>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37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240" autoAdjust="0"/>
    <p:restoredTop sz="76753" autoAdjust="0"/>
  </p:normalViewPr>
  <p:slideViewPr>
    <p:cSldViewPr>
      <p:cViewPr varScale="1">
        <p:scale>
          <a:sx n="55" d="100"/>
          <a:sy n="55" d="100"/>
        </p:scale>
        <p:origin x="1410" y="78"/>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E31BF41-97C8-46B8-BECB-CCADB42649F6}" type="datetimeFigureOut">
              <a:rPr lang="en-GB" smtClean="0"/>
              <a:t>16/05/2018</a:t>
            </a:fld>
            <a:endParaRPr lang="en-GB"/>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8809F45-9EB4-48D6-B216-D857886F39FC}" type="slidenum">
              <a:rPr lang="en-GB" smtClean="0"/>
              <a:t>‹#›</a:t>
            </a:fld>
            <a:endParaRPr lang="en-GB"/>
          </a:p>
        </p:txBody>
      </p:sp>
    </p:spTree>
    <p:extLst>
      <p:ext uri="{BB962C8B-B14F-4D97-AF65-F5344CB8AC3E}">
        <p14:creationId xmlns:p14="http://schemas.microsoft.com/office/powerpoint/2010/main" val="37849325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dirty="0"/>
          </a:p>
        </p:txBody>
      </p:sp>
      <p:sp>
        <p:nvSpPr>
          <p:cNvPr id="4" name="Slide Number Placeholder 3"/>
          <p:cNvSpPr>
            <a:spLocks noGrp="1"/>
          </p:cNvSpPr>
          <p:nvPr>
            <p:ph type="sldNum" sz="quarter" idx="10"/>
          </p:nvPr>
        </p:nvSpPr>
        <p:spPr/>
        <p:txBody>
          <a:bodyPr/>
          <a:lstStyle/>
          <a:p>
            <a:fld id="{78809F45-9EB4-48D6-B216-D857886F39FC}" type="slidenum">
              <a:rPr lang="en-GB" smtClean="0"/>
              <a:t>1</a:t>
            </a:fld>
            <a:endParaRPr lang="en-GB"/>
          </a:p>
        </p:txBody>
      </p:sp>
    </p:spTree>
    <p:extLst>
      <p:ext uri="{BB962C8B-B14F-4D97-AF65-F5344CB8AC3E}">
        <p14:creationId xmlns:p14="http://schemas.microsoft.com/office/powerpoint/2010/main" val="28205366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i="0" dirty="0">
                <a:solidFill>
                  <a:schemeClr val="bg1"/>
                </a:solidFill>
              </a:rPr>
              <a:t>Carers often put the health and wellbeing of the person they care for before their own!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i="0" dirty="0">
                <a:solidFill>
                  <a:schemeClr val="bg1"/>
                </a:solidFill>
              </a:rPr>
              <a:t>In Carers UK State of Caring 2017 survey, 6 out of 10 people (61%) said their physical health has worsened as a result of caring, while 7 out of 10 (70%) said they have suffered mental ill health.</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i="0" dirty="0">
                <a:solidFill>
                  <a:schemeClr val="bg1"/>
                </a:solidFill>
              </a:rPr>
              <a:t>Carers providing round the clock care are more than twice as likely to be in bad health than non carers</a:t>
            </a:r>
            <a:endParaRPr lang="en-GB" dirty="0"/>
          </a:p>
        </p:txBody>
      </p:sp>
      <p:sp>
        <p:nvSpPr>
          <p:cNvPr id="4" name="Slide Number Placeholder 3"/>
          <p:cNvSpPr>
            <a:spLocks noGrp="1"/>
          </p:cNvSpPr>
          <p:nvPr>
            <p:ph type="sldNum" sz="quarter" idx="10"/>
          </p:nvPr>
        </p:nvSpPr>
        <p:spPr/>
        <p:txBody>
          <a:bodyPr/>
          <a:lstStyle/>
          <a:p>
            <a:fld id="{78809F45-9EB4-48D6-B216-D857886F39FC}" type="slidenum">
              <a:rPr lang="en-GB" smtClean="0"/>
              <a:t>10</a:t>
            </a:fld>
            <a:endParaRPr lang="en-GB"/>
          </a:p>
        </p:txBody>
      </p:sp>
    </p:spTree>
    <p:extLst>
      <p:ext uri="{BB962C8B-B14F-4D97-AF65-F5344CB8AC3E}">
        <p14:creationId xmlns:p14="http://schemas.microsoft.com/office/powerpoint/2010/main" val="3946879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sz="1200" kern="1200" dirty="0">
                <a:solidFill>
                  <a:schemeClr val="tx1"/>
                </a:solidFill>
                <a:effectLst/>
                <a:latin typeface="+mn-lt"/>
                <a:ea typeface="+mn-ea"/>
                <a:cs typeface="+mn-cs"/>
              </a:rPr>
              <a:t>Carers can contact the Carers Service to talk to someone about their caring situation and we will listen and provide support to them with their caring role whilst maintaining their own health and wellbeing:</a:t>
            </a:r>
          </a:p>
          <a:p>
            <a:pPr marL="628650" lvl="1" indent="-171450">
              <a:buFont typeface="Arial" panose="020B0604020202020204" pitchFamily="34" charset="0"/>
              <a:buChar char="•"/>
            </a:pPr>
            <a:r>
              <a:rPr lang="en-GB" sz="1200" kern="1200" dirty="0">
                <a:solidFill>
                  <a:schemeClr val="tx1"/>
                </a:solidFill>
                <a:effectLst/>
                <a:latin typeface="+mn-lt"/>
                <a:ea typeface="+mn-ea"/>
                <a:cs typeface="+mn-cs"/>
              </a:rPr>
              <a:t>Community based information, advice and guidance </a:t>
            </a:r>
          </a:p>
          <a:p>
            <a:pPr marL="628650" lvl="1" indent="-171450">
              <a:buFont typeface="Arial" panose="020B0604020202020204" pitchFamily="34" charset="0"/>
              <a:buChar char="•"/>
            </a:pPr>
            <a:r>
              <a:rPr lang="en-GB" sz="1200" kern="1200" dirty="0">
                <a:solidFill>
                  <a:schemeClr val="tx1"/>
                </a:solidFill>
                <a:effectLst/>
                <a:latin typeface="+mn-lt"/>
                <a:ea typeface="+mn-ea"/>
                <a:cs typeface="+mn-cs"/>
              </a:rPr>
              <a:t>the opportunity to talk in detail about their caring role to establish if they are able to access additional support such as respite care and help around the home</a:t>
            </a:r>
          </a:p>
          <a:p>
            <a:pPr marL="628650" lvl="1" indent="-171450">
              <a:buFont typeface="Arial" panose="020B0604020202020204" pitchFamily="34" charset="0"/>
              <a:buChar char="•"/>
            </a:pPr>
            <a:r>
              <a:rPr lang="en-GB" sz="1200" kern="1200" dirty="0">
                <a:solidFill>
                  <a:schemeClr val="tx1"/>
                </a:solidFill>
                <a:effectLst/>
                <a:latin typeface="+mn-lt"/>
                <a:ea typeface="+mn-ea"/>
                <a:cs typeface="+mn-cs"/>
              </a:rPr>
              <a:t>support with conversations with people including GPs, social services and hospitals</a:t>
            </a:r>
          </a:p>
          <a:p>
            <a:pPr marL="628650" lvl="1" indent="-171450">
              <a:buFont typeface="Arial" panose="020B0604020202020204" pitchFamily="34" charset="0"/>
              <a:buChar char="•"/>
            </a:pPr>
            <a:r>
              <a:rPr lang="en-GB" sz="1200" kern="1200" dirty="0">
                <a:solidFill>
                  <a:schemeClr val="tx1"/>
                </a:solidFill>
                <a:effectLst/>
                <a:latin typeface="+mn-lt"/>
                <a:ea typeface="+mn-ea"/>
                <a:cs typeface="+mn-cs"/>
              </a:rPr>
              <a:t>practical training to help with the caring role</a:t>
            </a:r>
          </a:p>
          <a:p>
            <a:pPr marL="628650" lvl="1" indent="-171450">
              <a:buFont typeface="Arial" panose="020B0604020202020204" pitchFamily="34" charset="0"/>
              <a:buChar char="•"/>
            </a:pPr>
            <a:r>
              <a:rPr lang="en-GB" sz="1200" kern="1200" dirty="0">
                <a:solidFill>
                  <a:schemeClr val="tx1"/>
                </a:solidFill>
                <a:effectLst/>
                <a:latin typeface="+mn-lt"/>
                <a:ea typeface="+mn-ea"/>
                <a:cs typeface="+mn-cs"/>
              </a:rPr>
              <a:t>help to check eligibility for benefits and financial support</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dirty="0">
                <a:solidFill>
                  <a:schemeClr val="tx1"/>
                </a:solidFill>
                <a:effectLst/>
                <a:latin typeface="+mn-lt"/>
                <a:ea typeface="+mn-ea"/>
                <a:cs typeface="+mn-cs"/>
              </a:rPr>
              <a:t>Provide opportunities to access support groups and activities so you can meet others in a similar situation to yourself</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kern="1200" dirty="0">
                <a:solidFill>
                  <a:schemeClr val="tx1"/>
                </a:solidFill>
                <a:effectLst/>
                <a:latin typeface="+mn-lt"/>
                <a:ea typeface="+mn-ea"/>
                <a:cs typeface="+mn-cs"/>
              </a:rPr>
              <a:t>Raise awareness amongst </a:t>
            </a:r>
            <a:r>
              <a:rPr lang="en-GB" sz="1200" kern="1200" dirty="0">
                <a:solidFill>
                  <a:schemeClr val="tx1"/>
                </a:solidFill>
                <a:effectLst/>
                <a:latin typeface="+mn-lt"/>
                <a:ea typeface="+mn-ea"/>
                <a:cs typeface="+mn-cs"/>
              </a:rPr>
              <a:t>employers, agencies and the general public, so that they can look out for carers.</a:t>
            </a:r>
          </a:p>
          <a:p>
            <a:pPr marL="0" lvl="0" indent="0">
              <a:buFont typeface="Arial" panose="020B0604020202020204" pitchFamily="34" charset="0"/>
              <a:buNone/>
            </a:pPr>
            <a:endParaRPr lang="en-GB" sz="120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78809F45-9EB4-48D6-B216-D857886F39FC}" type="slidenum">
              <a:rPr lang="en-GB" smtClean="0"/>
              <a:t>11</a:t>
            </a:fld>
            <a:endParaRPr lang="en-GB"/>
          </a:p>
        </p:txBody>
      </p:sp>
    </p:spTree>
    <p:extLst>
      <p:ext uri="{BB962C8B-B14F-4D97-AF65-F5344CB8AC3E}">
        <p14:creationId xmlns:p14="http://schemas.microsoft.com/office/powerpoint/2010/main" val="31005686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dirty="0"/>
              <a:t>Carers FIRST understands that each caring role is unique to those individuals and as such offers a personalised support plan based on the needs of the individual carer.</a:t>
            </a:r>
          </a:p>
          <a:p>
            <a:pPr marL="171450" indent="-171450">
              <a:buFont typeface="Arial" panose="020B0604020202020204" pitchFamily="34" charset="0"/>
              <a:buChar char="•"/>
            </a:pPr>
            <a:r>
              <a:rPr lang="en-GB" dirty="0"/>
              <a:t>Carers FIRST used the Carers Star, an accredited outcomes tool developed by Triangle and Carers Trust which looks at the 7 main aspects of a carers life. </a:t>
            </a:r>
          </a:p>
          <a:p>
            <a:endParaRPr lang="en-GB" dirty="0"/>
          </a:p>
        </p:txBody>
      </p:sp>
      <p:sp>
        <p:nvSpPr>
          <p:cNvPr id="4" name="Slide Number Placeholder 3"/>
          <p:cNvSpPr>
            <a:spLocks noGrp="1"/>
          </p:cNvSpPr>
          <p:nvPr>
            <p:ph type="sldNum" sz="quarter" idx="10"/>
          </p:nvPr>
        </p:nvSpPr>
        <p:spPr/>
        <p:txBody>
          <a:bodyPr/>
          <a:lstStyle/>
          <a:p>
            <a:fld id="{78809F45-9EB4-48D6-B216-D857886F39FC}" type="slidenum">
              <a:rPr lang="en-GB" smtClean="0"/>
              <a:t>12</a:t>
            </a:fld>
            <a:endParaRPr lang="en-GB"/>
          </a:p>
        </p:txBody>
      </p:sp>
    </p:spTree>
    <p:extLst>
      <p:ext uri="{BB962C8B-B14F-4D97-AF65-F5344CB8AC3E}">
        <p14:creationId xmlns:p14="http://schemas.microsoft.com/office/powerpoint/2010/main" val="13828312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solidFill>
                  <a:schemeClr val="bg1"/>
                </a:solidFill>
              </a:rPr>
              <a:t>Better care fund</a:t>
            </a:r>
          </a:p>
          <a:p>
            <a:r>
              <a:rPr lang="en-GB" b="1" dirty="0">
                <a:solidFill>
                  <a:schemeClr val="bg1"/>
                </a:solidFill>
              </a:rPr>
              <a:t>Employment: - </a:t>
            </a:r>
            <a:r>
              <a:rPr lang="en-GB" dirty="0">
                <a:solidFill>
                  <a:schemeClr val="bg1"/>
                </a:solidFill>
              </a:rPr>
              <a:t>Carers FIRST will lead on the work with individual carers to support them around employment, through workshops, 1-1 support, goal setting, and advocacy around employment. Our partner Every-one will work with employers to raise their awareness of the benefits of supporting carers within their workforce, linking into the work Every-one does around the Carers Quality Award.</a:t>
            </a:r>
          </a:p>
          <a:p>
            <a:r>
              <a:rPr lang="en-GB" b="1" dirty="0">
                <a:solidFill>
                  <a:schemeClr val="bg1"/>
                </a:solidFill>
              </a:rPr>
              <a:t>Pharmacy: - </a:t>
            </a:r>
            <a:r>
              <a:rPr lang="en-GB" dirty="0">
                <a:solidFill>
                  <a:schemeClr val="bg1"/>
                </a:solidFill>
              </a:rPr>
              <a:t>We will link into the Carer Friendly Pharmacy project and work with and support pharmacy staff to better identify carers within their community and refer into specialist support offered by the Lincolnshire Carers Service</a:t>
            </a:r>
          </a:p>
          <a:p>
            <a:r>
              <a:rPr lang="en-GB" b="1" dirty="0">
                <a:solidFill>
                  <a:schemeClr val="bg1"/>
                </a:solidFill>
              </a:rPr>
              <a:t>Health: - </a:t>
            </a:r>
            <a:r>
              <a:rPr lang="en-GB" dirty="0">
                <a:solidFill>
                  <a:schemeClr val="bg1"/>
                </a:solidFill>
              </a:rPr>
              <a:t>Dedicated staff working closely with GP practices supporting them to identify and support carers</a:t>
            </a:r>
          </a:p>
          <a:p>
            <a:endParaRPr lang="en-GB" dirty="0">
              <a:solidFill>
                <a:schemeClr val="bg1"/>
              </a:solidFill>
            </a:endParaRPr>
          </a:p>
          <a:p>
            <a:endParaRPr lang="en-GB" dirty="0">
              <a:solidFill>
                <a:schemeClr val="bg1"/>
              </a:solidFill>
            </a:endParaRPr>
          </a:p>
        </p:txBody>
      </p:sp>
      <p:sp>
        <p:nvSpPr>
          <p:cNvPr id="4" name="Slide Number Placeholder 3"/>
          <p:cNvSpPr>
            <a:spLocks noGrp="1"/>
          </p:cNvSpPr>
          <p:nvPr>
            <p:ph type="sldNum" sz="quarter" idx="10"/>
          </p:nvPr>
        </p:nvSpPr>
        <p:spPr/>
        <p:txBody>
          <a:bodyPr/>
          <a:lstStyle/>
          <a:p>
            <a:fld id="{78809F45-9EB4-48D6-B216-D857886F39FC}" type="slidenum">
              <a:rPr lang="en-GB" smtClean="0"/>
              <a:t>13</a:t>
            </a:fld>
            <a:endParaRPr lang="en-GB"/>
          </a:p>
        </p:txBody>
      </p:sp>
    </p:spTree>
    <p:extLst>
      <p:ext uri="{BB962C8B-B14F-4D97-AF65-F5344CB8AC3E}">
        <p14:creationId xmlns:p14="http://schemas.microsoft.com/office/powerpoint/2010/main" val="41011567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solidFill>
                <a:schemeClr val="bg1"/>
              </a:solidFill>
            </a:endParaRPr>
          </a:p>
          <a:p>
            <a:r>
              <a:rPr lang="en-GB" dirty="0">
                <a:solidFill>
                  <a:schemeClr val="bg1"/>
                </a:solidFill>
              </a:rPr>
              <a:t>Carer Friendly Pharmacy Project working with all Pharmacies </a:t>
            </a:r>
            <a:r>
              <a:rPr lang="en-GB" dirty="0" err="1">
                <a:solidFill>
                  <a:schemeClr val="bg1"/>
                </a:solidFill>
              </a:rPr>
              <a:t>tobuild</a:t>
            </a:r>
            <a:r>
              <a:rPr lang="en-GB" dirty="0">
                <a:solidFill>
                  <a:schemeClr val="bg1"/>
                </a:solidFill>
              </a:rPr>
              <a:t> on the work in place making pharmacies Community Hub Points</a:t>
            </a:r>
          </a:p>
        </p:txBody>
      </p:sp>
      <p:sp>
        <p:nvSpPr>
          <p:cNvPr id="4" name="Slide Number Placeholder 3"/>
          <p:cNvSpPr>
            <a:spLocks noGrp="1"/>
          </p:cNvSpPr>
          <p:nvPr>
            <p:ph type="sldNum" sz="quarter" idx="10"/>
          </p:nvPr>
        </p:nvSpPr>
        <p:spPr/>
        <p:txBody>
          <a:bodyPr/>
          <a:lstStyle/>
          <a:p>
            <a:fld id="{78809F45-9EB4-48D6-B216-D857886F39FC}" type="slidenum">
              <a:rPr lang="en-GB" smtClean="0"/>
              <a:t>14</a:t>
            </a:fld>
            <a:endParaRPr lang="en-GB"/>
          </a:p>
        </p:txBody>
      </p:sp>
    </p:spTree>
    <p:extLst>
      <p:ext uri="{BB962C8B-B14F-4D97-AF65-F5344CB8AC3E}">
        <p14:creationId xmlns:p14="http://schemas.microsoft.com/office/powerpoint/2010/main" val="122395275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sz="1200" dirty="0">
                <a:solidFill>
                  <a:srgbClr val="004476"/>
                </a:solidFill>
              </a:rPr>
              <a:t>All Lincolnshire pharmacies will be invited to join the project</a:t>
            </a:r>
          </a:p>
          <a:p>
            <a:pPr marL="171450" indent="-171450">
              <a:buFont typeface="Arial" panose="020B0604020202020204" pitchFamily="34" charset="0"/>
              <a:buChar char="•"/>
            </a:pPr>
            <a:r>
              <a:rPr lang="en-GB" sz="1200" dirty="0">
                <a:solidFill>
                  <a:srgbClr val="004476"/>
                </a:solidFill>
              </a:rPr>
              <a:t>Lincolnshire Carers make up approx. 11.1% of the counties population (80,000)</a:t>
            </a:r>
          </a:p>
          <a:p>
            <a:pPr marL="171450" indent="-171450">
              <a:buFont typeface="Arial" panose="020B0604020202020204" pitchFamily="34" charset="0"/>
              <a:buChar char="•"/>
            </a:pPr>
            <a:r>
              <a:rPr lang="en-GB" sz="1200" dirty="0">
                <a:solidFill>
                  <a:srgbClr val="004476"/>
                </a:solidFill>
              </a:rPr>
              <a:t>Lincolnshire Carers – 69k without support / aware of support available IDENFIFY</a:t>
            </a:r>
          </a:p>
          <a:p>
            <a:pPr marL="171450" indent="-171450">
              <a:buFont typeface="Arial" panose="020B0604020202020204" pitchFamily="34" charset="0"/>
              <a:buChar char="•"/>
            </a:pPr>
            <a:r>
              <a:rPr lang="en-GB" sz="1200" dirty="0">
                <a:solidFill>
                  <a:srgbClr val="004476"/>
                </a:solidFill>
              </a:rPr>
              <a:t>Critical Group are providing over 50 hours support a week– IDENTIFY</a:t>
            </a:r>
          </a:p>
        </p:txBody>
      </p:sp>
      <p:sp>
        <p:nvSpPr>
          <p:cNvPr id="4" name="Slide Number Placeholder 3"/>
          <p:cNvSpPr>
            <a:spLocks noGrp="1"/>
          </p:cNvSpPr>
          <p:nvPr>
            <p:ph type="sldNum" sz="quarter" idx="10"/>
          </p:nvPr>
        </p:nvSpPr>
        <p:spPr/>
        <p:txBody>
          <a:bodyPr/>
          <a:lstStyle/>
          <a:p>
            <a:fld id="{78809F45-9EB4-48D6-B216-D857886F39FC}" type="slidenum">
              <a:rPr lang="en-GB" smtClean="0"/>
              <a:t>15</a:t>
            </a:fld>
            <a:endParaRPr lang="en-GB"/>
          </a:p>
        </p:txBody>
      </p:sp>
    </p:spTree>
    <p:extLst>
      <p:ext uri="{BB962C8B-B14F-4D97-AF65-F5344CB8AC3E}">
        <p14:creationId xmlns:p14="http://schemas.microsoft.com/office/powerpoint/2010/main" val="39597126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1" dirty="0">
                <a:solidFill>
                  <a:srgbClr val="004476"/>
                </a:solidFill>
              </a:rPr>
              <a:t>IDENTIFY</a:t>
            </a:r>
            <a:r>
              <a:rPr lang="en-GB" sz="1200" dirty="0">
                <a:solidFill>
                  <a:srgbClr val="004476"/>
                </a:solidFill>
              </a:rPr>
              <a:t> – Through Training and Support within this project, Some known to Pharmacies, Some identified through conversation</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1" dirty="0">
                <a:solidFill>
                  <a:srgbClr val="004476"/>
                </a:solidFill>
              </a:rPr>
              <a:t>STEERING GROUP </a:t>
            </a:r>
            <a:r>
              <a:rPr lang="en-GB" sz="1200" dirty="0">
                <a:solidFill>
                  <a:srgbClr val="004476"/>
                </a:solidFill>
              </a:rPr>
              <a:t>– Involves Carers and Pharmacy staff, anyone can express an interest to be part of the group (10 Members)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1" dirty="0">
                <a:solidFill>
                  <a:srgbClr val="004476"/>
                </a:solidFill>
              </a:rPr>
              <a:t>PHARMACIES</a:t>
            </a:r>
            <a:r>
              <a:rPr lang="en-GB" sz="1200" dirty="0">
                <a:solidFill>
                  <a:srgbClr val="004476"/>
                </a:solidFill>
              </a:rPr>
              <a:t> – Benefit from loyalty, football, building Carer Friendly Community Pharmacy</a:t>
            </a:r>
          </a:p>
          <a:p>
            <a:r>
              <a:rPr lang="en-US" sz="1200" b="1" i="0" kern="1200" dirty="0">
                <a:solidFill>
                  <a:schemeClr val="tx1"/>
                </a:solidFill>
                <a:effectLst/>
                <a:latin typeface="+mn-lt"/>
                <a:ea typeface="+mn-ea"/>
                <a:cs typeface="+mn-cs"/>
              </a:rPr>
              <a:t>Primary care</a:t>
            </a:r>
            <a:r>
              <a:rPr lang="en-US" sz="1200" b="0" i="0" kern="1200" dirty="0">
                <a:solidFill>
                  <a:schemeClr val="tx1"/>
                </a:solidFill>
                <a:effectLst/>
                <a:latin typeface="+mn-lt"/>
                <a:ea typeface="+mn-ea"/>
                <a:cs typeface="+mn-cs"/>
              </a:rPr>
              <a:t> is the day-to-day </a:t>
            </a:r>
            <a:r>
              <a:rPr lang="en-US" sz="1200" b="1" i="0" kern="1200" dirty="0">
                <a:solidFill>
                  <a:schemeClr val="tx1"/>
                </a:solidFill>
                <a:effectLst/>
                <a:latin typeface="+mn-lt"/>
                <a:ea typeface="+mn-ea"/>
                <a:cs typeface="+mn-cs"/>
              </a:rPr>
              <a:t>healthcare</a:t>
            </a:r>
            <a:r>
              <a:rPr lang="en-US" sz="1200" b="0" i="0" kern="1200" dirty="0">
                <a:solidFill>
                  <a:schemeClr val="tx1"/>
                </a:solidFill>
                <a:effectLst/>
                <a:latin typeface="+mn-lt"/>
                <a:ea typeface="+mn-ea"/>
                <a:cs typeface="+mn-cs"/>
              </a:rPr>
              <a:t> given by a </a:t>
            </a:r>
            <a:r>
              <a:rPr lang="en-US" sz="1200" b="1" i="0" kern="1200" dirty="0">
                <a:solidFill>
                  <a:schemeClr val="tx1"/>
                </a:solidFill>
                <a:effectLst/>
                <a:latin typeface="+mn-lt"/>
                <a:ea typeface="+mn-ea"/>
                <a:cs typeface="+mn-cs"/>
              </a:rPr>
              <a:t>health care</a:t>
            </a:r>
            <a:r>
              <a:rPr lang="en-US" sz="1200" b="0" i="0" kern="1200" dirty="0">
                <a:solidFill>
                  <a:schemeClr val="tx1"/>
                </a:solidFill>
                <a:effectLst/>
                <a:latin typeface="+mn-lt"/>
                <a:ea typeface="+mn-ea"/>
                <a:cs typeface="+mn-cs"/>
              </a:rPr>
              <a:t> provider</a:t>
            </a:r>
            <a:endParaRPr lang="en-GB" dirty="0">
              <a:solidFill>
                <a:schemeClr val="bg1"/>
              </a:solidFill>
            </a:endParaRPr>
          </a:p>
          <a:p>
            <a:endParaRPr lang="en-GB" dirty="0">
              <a:solidFill>
                <a:schemeClr val="bg1"/>
              </a:solidFill>
            </a:endParaRPr>
          </a:p>
        </p:txBody>
      </p:sp>
      <p:sp>
        <p:nvSpPr>
          <p:cNvPr id="4" name="Slide Number Placeholder 3"/>
          <p:cNvSpPr>
            <a:spLocks noGrp="1"/>
          </p:cNvSpPr>
          <p:nvPr>
            <p:ph type="sldNum" sz="quarter" idx="10"/>
          </p:nvPr>
        </p:nvSpPr>
        <p:spPr/>
        <p:txBody>
          <a:bodyPr/>
          <a:lstStyle/>
          <a:p>
            <a:fld id="{78809F45-9EB4-48D6-B216-D857886F39FC}" type="slidenum">
              <a:rPr lang="en-GB" smtClean="0"/>
              <a:t>16</a:t>
            </a:fld>
            <a:endParaRPr lang="en-GB"/>
          </a:p>
        </p:txBody>
      </p:sp>
    </p:spTree>
    <p:extLst>
      <p:ext uri="{BB962C8B-B14F-4D97-AF65-F5344CB8AC3E}">
        <p14:creationId xmlns:p14="http://schemas.microsoft.com/office/powerpoint/2010/main" val="39519134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dirty="0">
                <a:solidFill>
                  <a:schemeClr val="bg1"/>
                </a:solidFill>
              </a:rPr>
              <a:t>Remember 69k without support in Lincolnshire – we aim to reduce this</a:t>
            </a:r>
          </a:p>
          <a:p>
            <a:pPr marL="171450" indent="-171450">
              <a:buFont typeface="Arial" panose="020B0604020202020204" pitchFamily="34" charset="0"/>
              <a:buChar char="•"/>
            </a:pPr>
            <a:r>
              <a:rPr lang="en-GB" dirty="0">
                <a:solidFill>
                  <a:schemeClr val="bg1"/>
                </a:solidFill>
              </a:rPr>
              <a:t>Flu </a:t>
            </a:r>
            <a:r>
              <a:rPr lang="en-GB" dirty="0" err="1">
                <a:solidFill>
                  <a:schemeClr val="bg1"/>
                </a:solidFill>
              </a:rPr>
              <a:t>Vacc</a:t>
            </a:r>
            <a:r>
              <a:rPr lang="en-GB" dirty="0">
                <a:solidFill>
                  <a:schemeClr val="bg1"/>
                </a:solidFill>
              </a:rPr>
              <a:t> in pharmacy – Revenue for pharmacies and improved Health Care for Carers</a:t>
            </a:r>
          </a:p>
          <a:p>
            <a:pPr marL="171450" indent="-171450">
              <a:buFont typeface="Arial" panose="020B0604020202020204" pitchFamily="34" charset="0"/>
              <a:buChar char="•"/>
            </a:pPr>
            <a:r>
              <a:rPr lang="en-GB" dirty="0">
                <a:solidFill>
                  <a:schemeClr val="bg1"/>
                </a:solidFill>
              </a:rPr>
              <a:t>Carer Support services on board in pharmacy, Carers week promotions</a:t>
            </a:r>
          </a:p>
          <a:p>
            <a:pPr marL="171450" indent="-171450">
              <a:buFont typeface="Arial" panose="020B0604020202020204" pitchFamily="34" charset="0"/>
              <a:buChar char="•"/>
            </a:pPr>
            <a:endParaRPr lang="en-GB" dirty="0">
              <a:solidFill>
                <a:schemeClr val="bg1"/>
              </a:solidFill>
            </a:endParaRPr>
          </a:p>
          <a:p>
            <a:pPr marL="171450" indent="-171450">
              <a:buFont typeface="Arial" panose="020B0604020202020204" pitchFamily="34" charset="0"/>
              <a:buChar char="•"/>
            </a:pPr>
            <a:r>
              <a:rPr lang="en-GB" dirty="0">
                <a:solidFill>
                  <a:schemeClr val="bg1"/>
                </a:solidFill>
              </a:rPr>
              <a:t>Absolutely need to reduce carers presenting at Breaking point, success with the projects will show more referrals, but ultimately more carers aware of services early in their journey</a:t>
            </a:r>
          </a:p>
          <a:p>
            <a:endParaRPr lang="en-GB" dirty="0">
              <a:solidFill>
                <a:schemeClr val="bg1"/>
              </a:solidFill>
            </a:endParaRPr>
          </a:p>
        </p:txBody>
      </p:sp>
      <p:sp>
        <p:nvSpPr>
          <p:cNvPr id="4" name="Slide Number Placeholder 3"/>
          <p:cNvSpPr>
            <a:spLocks noGrp="1"/>
          </p:cNvSpPr>
          <p:nvPr>
            <p:ph type="sldNum" sz="quarter" idx="10"/>
          </p:nvPr>
        </p:nvSpPr>
        <p:spPr/>
        <p:txBody>
          <a:bodyPr/>
          <a:lstStyle/>
          <a:p>
            <a:fld id="{78809F45-9EB4-48D6-B216-D857886F39FC}" type="slidenum">
              <a:rPr lang="en-GB" smtClean="0"/>
              <a:t>17</a:t>
            </a:fld>
            <a:endParaRPr lang="en-GB"/>
          </a:p>
        </p:txBody>
      </p:sp>
    </p:spTree>
    <p:extLst>
      <p:ext uri="{BB962C8B-B14F-4D97-AF65-F5344CB8AC3E}">
        <p14:creationId xmlns:p14="http://schemas.microsoft.com/office/powerpoint/2010/main" val="18054831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Training – awareness by CF during pharmacy roll out, followed by accredited training delivered by Every1</a:t>
            </a:r>
          </a:p>
          <a:p>
            <a:r>
              <a:rPr lang="en-GB" dirty="0"/>
              <a:t>Recognised Carer Champions in pharmacy</a:t>
            </a:r>
          </a:p>
          <a:p>
            <a:r>
              <a:rPr lang="en-GB" dirty="0"/>
              <a:t>Visible carer information - boards, counter top, available to staff, consultancy rooms</a:t>
            </a:r>
          </a:p>
          <a:p>
            <a:r>
              <a:rPr lang="en-GB" dirty="0"/>
              <a:t>Carers being referred regularly through secure systems</a:t>
            </a:r>
          </a:p>
        </p:txBody>
      </p:sp>
      <p:sp>
        <p:nvSpPr>
          <p:cNvPr id="4" name="Slide Number Placeholder 3"/>
          <p:cNvSpPr>
            <a:spLocks noGrp="1"/>
          </p:cNvSpPr>
          <p:nvPr>
            <p:ph type="sldNum" sz="quarter" idx="10"/>
          </p:nvPr>
        </p:nvSpPr>
        <p:spPr/>
        <p:txBody>
          <a:bodyPr/>
          <a:lstStyle/>
          <a:p>
            <a:fld id="{78809F45-9EB4-48D6-B216-D857886F39FC}" type="slidenum">
              <a:rPr lang="en-GB" smtClean="0"/>
              <a:t>18</a:t>
            </a:fld>
            <a:endParaRPr lang="en-GB"/>
          </a:p>
        </p:txBody>
      </p:sp>
    </p:spTree>
    <p:extLst>
      <p:ext uri="{BB962C8B-B14F-4D97-AF65-F5344CB8AC3E}">
        <p14:creationId xmlns:p14="http://schemas.microsoft.com/office/powerpoint/2010/main" val="58908177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NOTE</a:t>
            </a:r>
          </a:p>
          <a:p>
            <a:r>
              <a:rPr lang="en-GB" dirty="0"/>
              <a:t>Pharmacies will have a designated referral route to monitor the project uptake</a:t>
            </a:r>
          </a:p>
        </p:txBody>
      </p:sp>
      <p:sp>
        <p:nvSpPr>
          <p:cNvPr id="4" name="Slide Number Placeholder 3"/>
          <p:cNvSpPr>
            <a:spLocks noGrp="1"/>
          </p:cNvSpPr>
          <p:nvPr>
            <p:ph type="sldNum" sz="quarter" idx="10"/>
          </p:nvPr>
        </p:nvSpPr>
        <p:spPr/>
        <p:txBody>
          <a:bodyPr/>
          <a:lstStyle/>
          <a:p>
            <a:fld id="{78809F45-9EB4-48D6-B216-D857886F39FC}" type="slidenum">
              <a:rPr lang="en-GB" smtClean="0"/>
              <a:t>19</a:t>
            </a:fld>
            <a:endParaRPr lang="en-GB"/>
          </a:p>
        </p:txBody>
      </p:sp>
    </p:spTree>
    <p:extLst>
      <p:ext uri="{BB962C8B-B14F-4D97-AF65-F5344CB8AC3E}">
        <p14:creationId xmlns:p14="http://schemas.microsoft.com/office/powerpoint/2010/main" val="9959892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dirty="0"/>
              <a:t>Presentation on Carers Service provided in Lincolnshire</a:t>
            </a:r>
          </a:p>
        </p:txBody>
      </p:sp>
      <p:sp>
        <p:nvSpPr>
          <p:cNvPr id="4" name="Slide Number Placeholder 3"/>
          <p:cNvSpPr>
            <a:spLocks noGrp="1"/>
          </p:cNvSpPr>
          <p:nvPr>
            <p:ph type="sldNum" sz="quarter" idx="10"/>
          </p:nvPr>
        </p:nvSpPr>
        <p:spPr/>
        <p:txBody>
          <a:bodyPr/>
          <a:lstStyle/>
          <a:p>
            <a:fld id="{78809F45-9EB4-48D6-B216-D857886F39FC}" type="slidenum">
              <a:rPr lang="en-GB" smtClean="0"/>
              <a:t>2</a:t>
            </a:fld>
            <a:endParaRPr lang="en-GB"/>
          </a:p>
        </p:txBody>
      </p:sp>
    </p:spTree>
    <p:extLst>
      <p:ext uri="{BB962C8B-B14F-4D97-AF65-F5344CB8AC3E}">
        <p14:creationId xmlns:p14="http://schemas.microsoft.com/office/powerpoint/2010/main" val="5160397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dirty="0"/>
              <a:t>Keep in Touch</a:t>
            </a:r>
          </a:p>
          <a:p>
            <a:pPr marL="171450" indent="-171450">
              <a:buFont typeface="Arial" panose="020B0604020202020204" pitchFamily="34" charset="0"/>
              <a:buChar char="•"/>
            </a:pPr>
            <a:r>
              <a:rPr lang="en-GB" dirty="0"/>
              <a:t>Thank you</a:t>
            </a:r>
          </a:p>
          <a:p>
            <a:pPr marL="171450" indent="-171450">
              <a:buFont typeface="Arial" panose="020B0604020202020204" pitchFamily="34" charset="0"/>
              <a:buChar char="•"/>
            </a:pPr>
            <a:r>
              <a:rPr lang="en-GB" dirty="0"/>
              <a:t>Any Questions</a:t>
            </a:r>
          </a:p>
        </p:txBody>
      </p:sp>
      <p:sp>
        <p:nvSpPr>
          <p:cNvPr id="4" name="Slide Number Placeholder 3"/>
          <p:cNvSpPr>
            <a:spLocks noGrp="1"/>
          </p:cNvSpPr>
          <p:nvPr>
            <p:ph type="sldNum" sz="quarter" idx="10"/>
          </p:nvPr>
        </p:nvSpPr>
        <p:spPr/>
        <p:txBody>
          <a:bodyPr/>
          <a:lstStyle/>
          <a:p>
            <a:fld id="{78809F45-9EB4-48D6-B216-D857886F39FC}" type="slidenum">
              <a:rPr lang="en-GB" smtClean="0"/>
              <a:t>20</a:t>
            </a:fld>
            <a:endParaRPr lang="en-GB"/>
          </a:p>
        </p:txBody>
      </p:sp>
    </p:spTree>
    <p:extLst>
      <p:ext uri="{BB962C8B-B14F-4D97-AF65-F5344CB8AC3E}">
        <p14:creationId xmlns:p14="http://schemas.microsoft.com/office/powerpoint/2010/main" val="1081218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dirty="0">
                <a:solidFill>
                  <a:schemeClr val="bg1"/>
                </a:solidFill>
              </a:rPr>
              <a:t>The Lincolnshire Carers Service is commissioned by Lincolnshire County Council to provide support to residents who provide care for a relative or friend. </a:t>
            </a:r>
          </a:p>
          <a:p>
            <a:pPr marL="171450" indent="-171450">
              <a:buFont typeface="Arial" panose="020B0604020202020204" pitchFamily="34" charset="0"/>
              <a:buChar char="•"/>
            </a:pPr>
            <a:r>
              <a:rPr lang="en-GB" dirty="0">
                <a:solidFill>
                  <a:schemeClr val="bg1"/>
                </a:solidFill>
              </a:rPr>
              <a:t>The service is delivered in partnership by Carers FIRST and the Lincolnshire Customer Service Centre. </a:t>
            </a:r>
          </a:p>
          <a:p>
            <a:pPr marL="171450" indent="-171450">
              <a:buFont typeface="Arial" panose="020B0604020202020204" pitchFamily="34" charset="0"/>
              <a:buChar char="•"/>
            </a:pPr>
            <a:r>
              <a:rPr lang="en-GB" dirty="0">
                <a:solidFill>
                  <a:schemeClr val="bg1"/>
                </a:solidFill>
              </a:rPr>
              <a:t>Lincolnshire young carers service is provided by children's service, linking in to existing support through schools and other services. </a:t>
            </a:r>
          </a:p>
          <a:p>
            <a:pPr marL="171450" indent="-171450">
              <a:buFont typeface="Arial" panose="020B0604020202020204" pitchFamily="34" charset="0"/>
              <a:buChar char="•"/>
            </a:pPr>
            <a:r>
              <a:rPr lang="en-GB" dirty="0">
                <a:solidFill>
                  <a:schemeClr val="bg1"/>
                </a:solidFill>
              </a:rPr>
              <a:t>The primary access for the core service is through the LCC customer service centre, which is the gateway to accessing carer support. From here, carers are referred to CF when specialised support is needed. The pharmacy project has a specified referral route </a:t>
            </a:r>
          </a:p>
          <a:p>
            <a:pPr marL="171450" indent="-171450">
              <a:buFont typeface="Arial" panose="020B0604020202020204" pitchFamily="34" charset="0"/>
              <a:buChar char="•"/>
            </a:pPr>
            <a:r>
              <a:rPr lang="en-GB" dirty="0">
                <a:solidFill>
                  <a:schemeClr val="bg1"/>
                </a:solidFill>
              </a:rPr>
              <a:t>CF Support carers and families by providing emotional and practical support, advice, information and guidance, statutory carers assessments &amp; opportunities for carers to access training, social groups, short breaks, respite, activities, support groups, emergency planning, surgeries and on line support</a:t>
            </a:r>
          </a:p>
          <a:p>
            <a:pPr marL="171450" indent="-171450">
              <a:buFont typeface="Arial" panose="020B0604020202020204" pitchFamily="34" charset="0"/>
              <a:buChar char="•"/>
            </a:pPr>
            <a:endParaRPr lang="en-GB" dirty="0">
              <a:solidFill>
                <a:schemeClr val="bg1"/>
              </a:solidFill>
            </a:endParaRPr>
          </a:p>
          <a:p>
            <a:pPr marL="171450" indent="-171450">
              <a:buFont typeface="Arial" panose="020B0604020202020204" pitchFamily="34" charset="0"/>
              <a:buChar char="•"/>
            </a:pPr>
            <a:endParaRPr lang="en-GB" dirty="0">
              <a:solidFill>
                <a:schemeClr val="bg1"/>
              </a:solidFill>
            </a:endParaRPr>
          </a:p>
        </p:txBody>
      </p:sp>
      <p:sp>
        <p:nvSpPr>
          <p:cNvPr id="4" name="Slide Number Placeholder 3"/>
          <p:cNvSpPr>
            <a:spLocks noGrp="1"/>
          </p:cNvSpPr>
          <p:nvPr>
            <p:ph type="sldNum" sz="quarter" idx="10"/>
          </p:nvPr>
        </p:nvSpPr>
        <p:spPr/>
        <p:txBody>
          <a:bodyPr/>
          <a:lstStyle/>
          <a:p>
            <a:fld id="{78809F45-9EB4-48D6-B216-D857886F39FC}" type="slidenum">
              <a:rPr lang="en-GB" smtClean="0"/>
              <a:t>3</a:t>
            </a:fld>
            <a:endParaRPr lang="en-GB"/>
          </a:p>
        </p:txBody>
      </p:sp>
    </p:spTree>
    <p:extLst>
      <p:ext uri="{BB962C8B-B14F-4D97-AF65-F5344CB8AC3E}">
        <p14:creationId xmlns:p14="http://schemas.microsoft.com/office/powerpoint/2010/main" val="3329596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b="1" dirty="0">
                <a:solidFill>
                  <a:schemeClr val="bg1"/>
                </a:solidFill>
              </a:rPr>
              <a:t>Age</a:t>
            </a:r>
            <a:r>
              <a:rPr lang="en-GB" dirty="0">
                <a:solidFill>
                  <a:schemeClr val="bg1"/>
                </a:solidFill>
              </a:rPr>
              <a:t> - Carers can be any age / wide variety of caring responsibilities including tasks such as washing and dressing, paying bills, transport, emotional support, health appointments, medication and domestic tasks </a:t>
            </a:r>
          </a:p>
          <a:p>
            <a:pPr marL="171450" indent="-171450">
              <a:buFont typeface="Arial" panose="020B0604020202020204" pitchFamily="34" charset="0"/>
              <a:buChar char="•"/>
            </a:pPr>
            <a:r>
              <a:rPr lang="en-GB" b="1" dirty="0">
                <a:solidFill>
                  <a:schemeClr val="bg1"/>
                </a:solidFill>
              </a:rPr>
              <a:t>Rewarding</a:t>
            </a:r>
            <a:r>
              <a:rPr lang="en-GB" dirty="0">
                <a:solidFill>
                  <a:schemeClr val="bg1"/>
                </a:solidFill>
              </a:rPr>
              <a:t> - For many, caring is a rewarding and positive experience, but for others, without the right help and support caring can feel overwhelming. </a:t>
            </a:r>
          </a:p>
          <a:p>
            <a:pPr marL="171450" indent="-171450">
              <a:buFont typeface="Arial" panose="020B0604020202020204" pitchFamily="34" charset="0"/>
              <a:buChar char="•"/>
            </a:pPr>
            <a:r>
              <a:rPr lang="en-GB" b="1" dirty="0">
                <a:solidFill>
                  <a:schemeClr val="bg1"/>
                </a:solidFill>
              </a:rPr>
              <a:t>Others for some</a:t>
            </a:r>
            <a:r>
              <a:rPr lang="en-GB" dirty="0">
                <a:solidFill>
                  <a:schemeClr val="bg1"/>
                </a:solidFill>
              </a:rPr>
              <a:t>, caring can trigger feelings of loneliness and frustration and many often find their physical and emotional health, work or finances affected. </a:t>
            </a:r>
          </a:p>
          <a:p>
            <a:pPr marL="171450" indent="-171450">
              <a:buFont typeface="Arial" panose="020B0604020202020204" pitchFamily="34" charset="0"/>
              <a:buChar char="•"/>
            </a:pPr>
            <a:r>
              <a:rPr lang="en-GB" b="1" dirty="0">
                <a:solidFill>
                  <a:schemeClr val="bg1"/>
                </a:solidFill>
              </a:rPr>
              <a:t>Ages</a:t>
            </a:r>
            <a:r>
              <a:rPr lang="en-GB" dirty="0">
                <a:solidFill>
                  <a:schemeClr val="bg1"/>
                </a:solidFill>
              </a:rPr>
              <a:t> - Young Carers up to 18 </a:t>
            </a:r>
            <a:r>
              <a:rPr lang="en-GB" dirty="0" err="1">
                <a:solidFill>
                  <a:schemeClr val="bg1"/>
                </a:solidFill>
              </a:rPr>
              <a:t>yrs</a:t>
            </a:r>
            <a:r>
              <a:rPr lang="en-GB" dirty="0">
                <a:solidFill>
                  <a:schemeClr val="bg1"/>
                </a:solidFill>
              </a:rPr>
              <a:t>, Young Adult Carers 18 – 24 </a:t>
            </a:r>
            <a:r>
              <a:rPr lang="en-GB" dirty="0" err="1">
                <a:solidFill>
                  <a:schemeClr val="bg1"/>
                </a:solidFill>
              </a:rPr>
              <a:t>yrs</a:t>
            </a:r>
            <a:r>
              <a:rPr lang="en-GB" dirty="0">
                <a:solidFill>
                  <a:schemeClr val="bg1"/>
                </a:solidFill>
              </a:rPr>
              <a:t>, Carers 24 </a:t>
            </a:r>
            <a:r>
              <a:rPr lang="en-GB" dirty="0" err="1">
                <a:solidFill>
                  <a:schemeClr val="bg1"/>
                </a:solidFill>
              </a:rPr>
              <a:t>yrs</a:t>
            </a:r>
            <a:r>
              <a:rPr lang="en-GB" dirty="0">
                <a:solidFill>
                  <a:schemeClr val="bg1"/>
                </a:solidFill>
              </a:rPr>
              <a:t> plus, Parent Carers</a:t>
            </a:r>
          </a:p>
        </p:txBody>
      </p:sp>
      <p:sp>
        <p:nvSpPr>
          <p:cNvPr id="4" name="Slide Number Placeholder 3"/>
          <p:cNvSpPr>
            <a:spLocks noGrp="1"/>
          </p:cNvSpPr>
          <p:nvPr>
            <p:ph type="sldNum" sz="quarter" idx="10"/>
          </p:nvPr>
        </p:nvSpPr>
        <p:spPr/>
        <p:txBody>
          <a:bodyPr/>
          <a:lstStyle/>
          <a:p>
            <a:fld id="{78809F45-9EB4-48D6-B216-D857886F39FC}" type="slidenum">
              <a:rPr lang="en-GB" smtClean="0"/>
              <a:t>4</a:t>
            </a:fld>
            <a:endParaRPr lang="en-GB"/>
          </a:p>
        </p:txBody>
      </p:sp>
    </p:spTree>
    <p:extLst>
      <p:ext uri="{BB962C8B-B14F-4D97-AF65-F5344CB8AC3E}">
        <p14:creationId xmlns:p14="http://schemas.microsoft.com/office/powerpoint/2010/main" val="33668453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solidFill>
                  <a:schemeClr val="bg1"/>
                </a:solidFill>
              </a:rPr>
              <a:t>Identifying carers - </a:t>
            </a:r>
            <a:r>
              <a:rPr lang="en-GB" dirty="0">
                <a:solidFill>
                  <a:schemeClr val="bg1"/>
                </a:solidFill>
              </a:rPr>
              <a:t>Raise awareness about what it means to be a carer so that more people self identify and recognise themselves as carers and seek information.</a:t>
            </a:r>
          </a:p>
          <a:p>
            <a:r>
              <a:rPr lang="en-GB" b="1" dirty="0">
                <a:solidFill>
                  <a:schemeClr val="bg1"/>
                </a:solidFill>
              </a:rPr>
              <a:t>Recognising carers - </a:t>
            </a:r>
            <a:r>
              <a:rPr lang="en-GB" dirty="0">
                <a:solidFill>
                  <a:schemeClr val="bg1"/>
                </a:solidFill>
              </a:rPr>
              <a:t>Encouraging people to see that their responsibilities amount to a 'caring role' and that they are able to talk to someone about their situation.   Encouraging the wider community, including employers and schools, to recognise carers, support them and make reasonable adjustments</a:t>
            </a:r>
          </a:p>
          <a:p>
            <a:r>
              <a:rPr lang="en-GB" b="1" dirty="0">
                <a:solidFill>
                  <a:schemeClr val="bg1"/>
                </a:solidFill>
              </a:rPr>
              <a:t>Preventing breakdown and crisis - </a:t>
            </a:r>
            <a:r>
              <a:rPr lang="en-GB" sz="1200" kern="1200" dirty="0">
                <a:solidFill>
                  <a:schemeClr val="bg1"/>
                </a:solidFill>
                <a:latin typeface="+mn-lt"/>
                <a:ea typeface="+mn-ea"/>
                <a:cs typeface="+mn-cs"/>
              </a:rPr>
              <a:t>Raise awareness of available support for carers so that they are informed and able to access information, advice and support to maintain their role. Supporting carers to maintain other areas of their lives, for example work and leisure activities, to avoid relationship breakdown between the carer and the person they look after. </a:t>
            </a:r>
            <a:r>
              <a:rPr lang="en-GB" dirty="0">
                <a:solidFill>
                  <a:schemeClr val="bg1"/>
                </a:solidFill>
              </a:rPr>
              <a:t>Encouraging carers to talk to someone early, even if they're coping, and pursue interests to keep their own life in balance.</a:t>
            </a:r>
          </a:p>
          <a:p>
            <a:endParaRPr lang="en-GB" dirty="0">
              <a:solidFill>
                <a:schemeClr val="bg1"/>
              </a:solidFill>
            </a:endParaRPr>
          </a:p>
        </p:txBody>
      </p:sp>
      <p:sp>
        <p:nvSpPr>
          <p:cNvPr id="4" name="Slide Number Placeholder 3"/>
          <p:cNvSpPr>
            <a:spLocks noGrp="1"/>
          </p:cNvSpPr>
          <p:nvPr>
            <p:ph type="sldNum" sz="quarter" idx="10"/>
          </p:nvPr>
        </p:nvSpPr>
        <p:spPr/>
        <p:txBody>
          <a:bodyPr/>
          <a:lstStyle/>
          <a:p>
            <a:fld id="{78809F45-9EB4-48D6-B216-D857886F39FC}" type="slidenum">
              <a:rPr lang="en-GB" smtClean="0"/>
              <a:t>5</a:t>
            </a:fld>
            <a:endParaRPr lang="en-GB"/>
          </a:p>
        </p:txBody>
      </p:sp>
    </p:spTree>
    <p:extLst>
      <p:ext uri="{BB962C8B-B14F-4D97-AF65-F5344CB8AC3E}">
        <p14:creationId xmlns:p14="http://schemas.microsoft.com/office/powerpoint/2010/main" val="23493676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sz="1200" i="0" dirty="0">
                <a:solidFill>
                  <a:schemeClr val="bg1"/>
                </a:solidFill>
              </a:rPr>
              <a:t>Morally and financially it make sense to provide specialist support for people who have caring responsibilities</a:t>
            </a:r>
          </a:p>
          <a:p>
            <a:pPr marL="171450" indent="-171450">
              <a:buFont typeface="Arial" panose="020B0604020202020204" pitchFamily="34" charset="0"/>
              <a:buChar char="•"/>
            </a:pPr>
            <a:r>
              <a:rPr lang="en-GB" sz="1200" i="0" dirty="0">
                <a:solidFill>
                  <a:schemeClr val="bg1"/>
                </a:solidFill>
              </a:rPr>
              <a:t>3 in 5 of us will be carers at some point in our lives </a:t>
            </a:r>
          </a:p>
          <a:p>
            <a:pPr marL="171450" indent="-171450">
              <a:buFont typeface="Arial" panose="020B0604020202020204" pitchFamily="34" charset="0"/>
              <a:buChar char="•"/>
            </a:pPr>
            <a:r>
              <a:rPr lang="en-GB" sz="1200" i="0" dirty="0">
                <a:solidFill>
                  <a:schemeClr val="bg1"/>
                </a:solidFill>
              </a:rPr>
              <a:t>The number of unpaid carers both nationally and locally is set to increase over the next twenty five years, and it is anticipated that the number of carers in England will increase to 9 million by 2037</a:t>
            </a:r>
          </a:p>
          <a:p>
            <a:pPr marL="171450" indent="-171450">
              <a:buFont typeface="Arial" panose="020B0604020202020204" pitchFamily="34" charset="0"/>
              <a:buChar char="•"/>
            </a:pPr>
            <a:r>
              <a:rPr lang="en-GB" sz="1200" i="0" dirty="0">
                <a:solidFill>
                  <a:schemeClr val="bg1"/>
                </a:solidFill>
              </a:rPr>
              <a:t>11.1% of the population in Lincolnshire are carers (Geographical Reasons etc)</a:t>
            </a:r>
            <a:endParaRPr lang="en-GB" i="0" dirty="0">
              <a:solidFill>
                <a:schemeClr val="bg1"/>
              </a:solidFill>
            </a:endParaRPr>
          </a:p>
        </p:txBody>
      </p:sp>
      <p:sp>
        <p:nvSpPr>
          <p:cNvPr id="4" name="Slide Number Placeholder 3"/>
          <p:cNvSpPr>
            <a:spLocks noGrp="1"/>
          </p:cNvSpPr>
          <p:nvPr>
            <p:ph type="sldNum" sz="quarter" idx="10"/>
          </p:nvPr>
        </p:nvSpPr>
        <p:spPr/>
        <p:txBody>
          <a:bodyPr/>
          <a:lstStyle/>
          <a:p>
            <a:fld id="{78809F45-9EB4-48D6-B216-D857886F39FC}" type="slidenum">
              <a:rPr lang="en-GB" smtClean="0"/>
              <a:t>6</a:t>
            </a:fld>
            <a:endParaRPr lang="en-GB"/>
          </a:p>
        </p:txBody>
      </p:sp>
    </p:spTree>
    <p:extLst>
      <p:ext uri="{BB962C8B-B14F-4D97-AF65-F5344CB8AC3E}">
        <p14:creationId xmlns:p14="http://schemas.microsoft.com/office/powerpoint/2010/main" val="5732632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dirty="0"/>
              <a:t>The total health spending in England in 2017.18 is nearly £124 billion or roughly £2,200 per person. </a:t>
            </a:r>
          </a:p>
          <a:p>
            <a:pPr marL="171450" indent="-171450">
              <a:buFont typeface="Arial" panose="020B0604020202020204" pitchFamily="34" charset="0"/>
              <a:buChar char="•"/>
            </a:pPr>
            <a:r>
              <a:rPr lang="en-GB" dirty="0"/>
              <a:t>Carers are unpaid</a:t>
            </a:r>
          </a:p>
        </p:txBody>
      </p:sp>
      <p:sp>
        <p:nvSpPr>
          <p:cNvPr id="4" name="Slide Number Placeholder 3"/>
          <p:cNvSpPr>
            <a:spLocks noGrp="1"/>
          </p:cNvSpPr>
          <p:nvPr>
            <p:ph type="sldNum" sz="quarter" idx="10"/>
          </p:nvPr>
        </p:nvSpPr>
        <p:spPr/>
        <p:txBody>
          <a:bodyPr/>
          <a:lstStyle/>
          <a:p>
            <a:fld id="{78809F45-9EB4-48D6-B216-D857886F39FC}" type="slidenum">
              <a:rPr lang="en-GB" smtClean="0"/>
              <a:t>7</a:t>
            </a:fld>
            <a:endParaRPr lang="en-GB"/>
          </a:p>
        </p:txBody>
      </p:sp>
    </p:spTree>
    <p:extLst>
      <p:ext uri="{BB962C8B-B14F-4D97-AF65-F5344CB8AC3E}">
        <p14:creationId xmlns:p14="http://schemas.microsoft.com/office/powerpoint/2010/main" val="21792988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dirty="0"/>
              <a:t>Some local Stats</a:t>
            </a:r>
          </a:p>
        </p:txBody>
      </p:sp>
      <p:sp>
        <p:nvSpPr>
          <p:cNvPr id="4" name="Slide Number Placeholder 3"/>
          <p:cNvSpPr>
            <a:spLocks noGrp="1"/>
          </p:cNvSpPr>
          <p:nvPr>
            <p:ph type="sldNum" sz="quarter" idx="10"/>
          </p:nvPr>
        </p:nvSpPr>
        <p:spPr/>
        <p:txBody>
          <a:bodyPr/>
          <a:lstStyle/>
          <a:p>
            <a:fld id="{78809F45-9EB4-48D6-B216-D857886F39FC}" type="slidenum">
              <a:rPr lang="en-GB" smtClean="0"/>
              <a:t>8</a:t>
            </a:fld>
            <a:endParaRPr lang="en-GB"/>
          </a:p>
        </p:txBody>
      </p:sp>
    </p:spTree>
    <p:extLst>
      <p:ext uri="{BB962C8B-B14F-4D97-AF65-F5344CB8AC3E}">
        <p14:creationId xmlns:p14="http://schemas.microsoft.com/office/powerpoint/2010/main" val="18076035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dirty="0"/>
              <a:t>East Lindsey - Geographical – Retirement, Holiday homes, extended periods of time spent in area by some people</a:t>
            </a:r>
          </a:p>
        </p:txBody>
      </p:sp>
      <p:sp>
        <p:nvSpPr>
          <p:cNvPr id="4" name="Slide Number Placeholder 3"/>
          <p:cNvSpPr>
            <a:spLocks noGrp="1"/>
          </p:cNvSpPr>
          <p:nvPr>
            <p:ph type="sldNum" sz="quarter" idx="10"/>
          </p:nvPr>
        </p:nvSpPr>
        <p:spPr/>
        <p:txBody>
          <a:bodyPr/>
          <a:lstStyle/>
          <a:p>
            <a:fld id="{78809F45-9EB4-48D6-B216-D857886F39FC}" type="slidenum">
              <a:rPr lang="en-GB" smtClean="0"/>
              <a:t>9</a:t>
            </a:fld>
            <a:endParaRPr lang="en-GB"/>
          </a:p>
        </p:txBody>
      </p:sp>
    </p:spTree>
    <p:extLst>
      <p:ext uri="{BB962C8B-B14F-4D97-AF65-F5344CB8AC3E}">
        <p14:creationId xmlns:p14="http://schemas.microsoft.com/office/powerpoint/2010/main" val="14428727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D6227C91-E86E-49AC-B60C-E5DE7C326D7C}" type="datetimeFigureOut">
              <a:rPr lang="en-GB"/>
              <a:pPr>
                <a:defRPr/>
              </a:pPr>
              <a:t>16/05/2018</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9250CBB-B023-4A4F-93BB-2322AEA93371}" type="slidenum">
              <a:rPr lang="en-GB"/>
              <a:pPr>
                <a:defRPr/>
              </a:pPr>
              <a:t>‹#›</a:t>
            </a:fld>
            <a:endParaRPr lang="en-GB"/>
          </a:p>
        </p:txBody>
      </p:sp>
    </p:spTree>
    <p:extLst>
      <p:ext uri="{BB962C8B-B14F-4D97-AF65-F5344CB8AC3E}">
        <p14:creationId xmlns:p14="http://schemas.microsoft.com/office/powerpoint/2010/main" val="2251695134"/>
      </p:ext>
    </p:extLst>
  </p:cSld>
  <p:clrMapOvr>
    <a:masterClrMapping/>
  </p:clrMapOvr>
  <p:transition spd="slow" advTm="2000">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80CCD45F-C393-469E-8BEF-311C224C7A1D}" type="datetimeFigureOut">
              <a:rPr lang="en-GB"/>
              <a:pPr>
                <a:defRPr/>
              </a:pPr>
              <a:t>16/05/2018</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48DA3E81-9271-4C0E-B4F7-D79C15CAD1EE}" type="slidenum">
              <a:rPr lang="en-GB"/>
              <a:pPr>
                <a:defRPr/>
              </a:pPr>
              <a:t>‹#›</a:t>
            </a:fld>
            <a:endParaRPr lang="en-GB"/>
          </a:p>
        </p:txBody>
      </p:sp>
    </p:spTree>
    <p:extLst>
      <p:ext uri="{BB962C8B-B14F-4D97-AF65-F5344CB8AC3E}">
        <p14:creationId xmlns:p14="http://schemas.microsoft.com/office/powerpoint/2010/main" val="534228104"/>
      </p:ext>
    </p:extLst>
  </p:cSld>
  <p:clrMapOvr>
    <a:masterClrMapping/>
  </p:clrMapOvr>
  <p:transition spd="slow" advTm="2000">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E2384EDF-E888-48E5-9580-8B64458462FD}" type="datetimeFigureOut">
              <a:rPr lang="en-GB"/>
              <a:pPr>
                <a:defRPr/>
              </a:pPr>
              <a:t>16/05/2018</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A5246C9-D91B-4765-97A8-25A7FA82A799}" type="slidenum">
              <a:rPr lang="en-GB"/>
              <a:pPr>
                <a:defRPr/>
              </a:pPr>
              <a:t>‹#›</a:t>
            </a:fld>
            <a:endParaRPr lang="en-GB"/>
          </a:p>
        </p:txBody>
      </p:sp>
    </p:spTree>
    <p:extLst>
      <p:ext uri="{BB962C8B-B14F-4D97-AF65-F5344CB8AC3E}">
        <p14:creationId xmlns:p14="http://schemas.microsoft.com/office/powerpoint/2010/main" val="1487768108"/>
      </p:ext>
    </p:extLst>
  </p:cSld>
  <p:clrMapOvr>
    <a:masterClrMapping/>
  </p:clrMapOvr>
  <p:transition spd="slow" advTm="2000">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1D4756D1-F424-4886-8B92-72B7ADC4AD1B}" type="datetimeFigureOut">
              <a:rPr lang="en-GB"/>
              <a:pPr>
                <a:defRPr/>
              </a:pPr>
              <a:t>16/05/2018</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0E7EF0E-3ABA-4B25-BB35-730F934DB7ED}" type="slidenum">
              <a:rPr lang="en-GB"/>
              <a:pPr>
                <a:defRPr/>
              </a:pPr>
              <a:t>‹#›</a:t>
            </a:fld>
            <a:endParaRPr lang="en-GB"/>
          </a:p>
        </p:txBody>
      </p:sp>
    </p:spTree>
    <p:extLst>
      <p:ext uri="{BB962C8B-B14F-4D97-AF65-F5344CB8AC3E}">
        <p14:creationId xmlns:p14="http://schemas.microsoft.com/office/powerpoint/2010/main" val="3829372337"/>
      </p:ext>
    </p:extLst>
  </p:cSld>
  <p:clrMapOvr>
    <a:masterClrMapping/>
  </p:clrMapOvr>
  <p:transition spd="slow" advTm="2000">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6350D320-D319-44D3-9343-C720524A374F}" type="datetimeFigureOut">
              <a:rPr lang="en-GB"/>
              <a:pPr>
                <a:defRPr/>
              </a:pPr>
              <a:t>16/05/2018</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475ACA53-DEC3-4171-A20C-2412D92BD963}" type="slidenum">
              <a:rPr lang="en-GB"/>
              <a:pPr>
                <a:defRPr/>
              </a:pPr>
              <a:t>‹#›</a:t>
            </a:fld>
            <a:endParaRPr lang="en-GB"/>
          </a:p>
        </p:txBody>
      </p:sp>
    </p:spTree>
    <p:extLst>
      <p:ext uri="{BB962C8B-B14F-4D97-AF65-F5344CB8AC3E}">
        <p14:creationId xmlns:p14="http://schemas.microsoft.com/office/powerpoint/2010/main" val="3394646378"/>
      </p:ext>
    </p:extLst>
  </p:cSld>
  <p:clrMapOvr>
    <a:masterClrMapping/>
  </p:clrMapOvr>
  <p:transition spd="slow" advTm="2000">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3"/>
          <p:cNvSpPr>
            <a:spLocks noGrp="1"/>
          </p:cNvSpPr>
          <p:nvPr>
            <p:ph type="dt" sz="half" idx="10"/>
          </p:nvPr>
        </p:nvSpPr>
        <p:spPr/>
        <p:txBody>
          <a:bodyPr/>
          <a:lstStyle>
            <a:lvl1pPr>
              <a:defRPr/>
            </a:lvl1pPr>
          </a:lstStyle>
          <a:p>
            <a:pPr>
              <a:defRPr/>
            </a:pPr>
            <a:fld id="{51EB4FE4-BFFD-49B3-B26D-915AC9ADBB93}" type="datetimeFigureOut">
              <a:rPr lang="en-GB"/>
              <a:pPr>
                <a:defRPr/>
              </a:pPr>
              <a:t>16/05/2018</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BC4CDA27-BBA1-4774-A72B-2D1A5F66BE21}" type="slidenum">
              <a:rPr lang="en-GB"/>
              <a:pPr>
                <a:defRPr/>
              </a:pPr>
              <a:t>‹#›</a:t>
            </a:fld>
            <a:endParaRPr lang="en-GB"/>
          </a:p>
        </p:txBody>
      </p:sp>
    </p:spTree>
    <p:extLst>
      <p:ext uri="{BB962C8B-B14F-4D97-AF65-F5344CB8AC3E}">
        <p14:creationId xmlns:p14="http://schemas.microsoft.com/office/powerpoint/2010/main" val="3548765433"/>
      </p:ext>
    </p:extLst>
  </p:cSld>
  <p:clrMapOvr>
    <a:masterClrMapping/>
  </p:clrMapOvr>
  <p:transition spd="slow" advTm="2000">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p:cNvSpPr>
            <a:spLocks noGrp="1"/>
          </p:cNvSpPr>
          <p:nvPr>
            <p:ph type="dt" sz="half" idx="10"/>
          </p:nvPr>
        </p:nvSpPr>
        <p:spPr/>
        <p:txBody>
          <a:bodyPr/>
          <a:lstStyle>
            <a:lvl1pPr>
              <a:defRPr/>
            </a:lvl1pPr>
          </a:lstStyle>
          <a:p>
            <a:pPr>
              <a:defRPr/>
            </a:pPr>
            <a:fld id="{014EF2B8-7E03-4382-B3C3-0F604386986E}" type="datetimeFigureOut">
              <a:rPr lang="en-GB"/>
              <a:pPr>
                <a:defRPr/>
              </a:pPr>
              <a:t>16/05/2018</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2D300BB6-833E-4A98-B81A-D9EEB84ED5EB}" type="slidenum">
              <a:rPr lang="en-GB"/>
              <a:pPr>
                <a:defRPr/>
              </a:pPr>
              <a:t>‹#›</a:t>
            </a:fld>
            <a:endParaRPr lang="en-GB"/>
          </a:p>
        </p:txBody>
      </p:sp>
    </p:spTree>
    <p:extLst>
      <p:ext uri="{BB962C8B-B14F-4D97-AF65-F5344CB8AC3E}">
        <p14:creationId xmlns:p14="http://schemas.microsoft.com/office/powerpoint/2010/main" val="604145204"/>
      </p:ext>
    </p:extLst>
  </p:cSld>
  <p:clrMapOvr>
    <a:masterClrMapping/>
  </p:clrMapOvr>
  <p:transition spd="slow" advTm="2000">
    <p:wip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AE1DE533-C188-417B-B287-DC404658EA2C}" type="datetimeFigureOut">
              <a:rPr lang="en-GB"/>
              <a:pPr>
                <a:defRPr/>
              </a:pPr>
              <a:t>16/05/2018</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0DECFA65-CEF3-4580-8940-2DBC5133A73E}" type="slidenum">
              <a:rPr lang="en-GB"/>
              <a:pPr>
                <a:defRPr/>
              </a:pPr>
              <a:t>‹#›</a:t>
            </a:fld>
            <a:endParaRPr lang="en-GB"/>
          </a:p>
        </p:txBody>
      </p:sp>
    </p:spTree>
    <p:extLst>
      <p:ext uri="{BB962C8B-B14F-4D97-AF65-F5344CB8AC3E}">
        <p14:creationId xmlns:p14="http://schemas.microsoft.com/office/powerpoint/2010/main" val="734095916"/>
      </p:ext>
    </p:extLst>
  </p:cSld>
  <p:clrMapOvr>
    <a:masterClrMapping/>
  </p:clrMapOvr>
  <p:transition spd="slow" advTm="2000">
    <p:wip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9695A3BB-B2B5-48F3-A9E1-AA86867DA543}" type="datetimeFigureOut">
              <a:rPr lang="en-GB"/>
              <a:pPr>
                <a:defRPr/>
              </a:pPr>
              <a:t>16/05/2018</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23075B65-37F5-4EAF-A6DF-08F6A63103C8}" type="slidenum">
              <a:rPr lang="en-GB"/>
              <a:pPr>
                <a:defRPr/>
              </a:pPr>
              <a:t>‹#›</a:t>
            </a:fld>
            <a:endParaRPr lang="en-GB"/>
          </a:p>
        </p:txBody>
      </p:sp>
    </p:spTree>
    <p:extLst>
      <p:ext uri="{BB962C8B-B14F-4D97-AF65-F5344CB8AC3E}">
        <p14:creationId xmlns:p14="http://schemas.microsoft.com/office/powerpoint/2010/main" val="1833810909"/>
      </p:ext>
    </p:extLst>
  </p:cSld>
  <p:clrMapOvr>
    <a:masterClrMapping/>
  </p:clrMapOvr>
  <p:transition spd="slow" advTm="2000">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A08687DD-CF20-4A32-AD13-7AFBAFE7A23A}" type="datetimeFigureOut">
              <a:rPr lang="en-GB"/>
              <a:pPr>
                <a:defRPr/>
              </a:pPr>
              <a:t>16/05/2018</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4CD4D6C5-378D-4778-AB8C-DF18F29F1D28}" type="slidenum">
              <a:rPr lang="en-GB"/>
              <a:pPr>
                <a:defRPr/>
              </a:pPr>
              <a:t>‹#›</a:t>
            </a:fld>
            <a:endParaRPr lang="en-GB"/>
          </a:p>
        </p:txBody>
      </p:sp>
    </p:spTree>
    <p:extLst>
      <p:ext uri="{BB962C8B-B14F-4D97-AF65-F5344CB8AC3E}">
        <p14:creationId xmlns:p14="http://schemas.microsoft.com/office/powerpoint/2010/main" val="2233837613"/>
      </p:ext>
    </p:extLst>
  </p:cSld>
  <p:clrMapOvr>
    <a:masterClrMapping/>
  </p:clrMapOvr>
  <p:transition spd="slow" advTm="2000">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GB"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F609FB36-8F99-4660-BE3C-9BE9885B3B97}" type="datetimeFigureOut">
              <a:rPr lang="en-GB"/>
              <a:pPr>
                <a:defRPr/>
              </a:pPr>
              <a:t>16/05/2018</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6DD309B6-B1F7-4AEA-8FA1-B758188DE27B}" type="slidenum">
              <a:rPr lang="en-GB"/>
              <a:pPr>
                <a:defRPr/>
              </a:pPr>
              <a:t>‹#›</a:t>
            </a:fld>
            <a:endParaRPr lang="en-GB"/>
          </a:p>
        </p:txBody>
      </p:sp>
    </p:spTree>
    <p:extLst>
      <p:ext uri="{BB962C8B-B14F-4D97-AF65-F5344CB8AC3E}">
        <p14:creationId xmlns:p14="http://schemas.microsoft.com/office/powerpoint/2010/main" val="1764539446"/>
      </p:ext>
    </p:extLst>
  </p:cSld>
  <p:clrMapOvr>
    <a:masterClrMapping/>
  </p:clrMapOvr>
  <p:transition spd="slow" advTm="2000">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endParaRPr lang="en-GB"/>
          </a:p>
        </p:txBody>
      </p:sp>
      <p:sp>
        <p:nvSpPr>
          <p:cNvPr id="1027" name="Text Placehold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877F7155-CC5A-4A06-81DA-C297CBE4E23C}" type="datetimeFigureOut">
              <a:rPr lang="en-GB"/>
              <a:pPr>
                <a:defRPr/>
              </a:pPr>
              <a:t>16/05/2018</a:t>
            </a:fld>
            <a:endParaRPr lang="en-GB"/>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GB"/>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170835DA-9D1F-4C6B-9627-B7C283847DBA}" type="slidenum">
              <a:rPr lang="en-GB"/>
              <a:pPr>
                <a:defRPr/>
              </a:pPr>
              <a:t>‹#›</a:t>
            </a:fld>
            <a:endParaRPr lang="en-GB"/>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advTm="2000">
    <p:wipe/>
  </p:transition>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19.png"/></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7.xml"/><Relationship Id="rId5" Type="http://schemas.openxmlformats.org/officeDocument/2006/relationships/image" Target="../media/image20.png"/><Relationship Id="rId4" Type="http://schemas.openxmlformats.org/officeDocument/2006/relationships/image" Target="../media/image9.jpeg"/></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image" Target="../media/image6.jpe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10.jpeg"/><Relationship Id="rId4" Type="http://schemas.openxmlformats.org/officeDocument/2006/relationships/image" Target="../media/image9.jpe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13.jpe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4"/>
          <p:cNvPicPr>
            <a:picLocks noChangeAspect="1"/>
          </p:cNvPicPr>
          <p:nvPr/>
        </p:nvPicPr>
        <p:blipFill rotWithShape="1">
          <a:blip r:embed="rId3">
            <a:extLst>
              <a:ext uri="{28A0092B-C50C-407E-A947-70E740481C1C}">
                <a14:useLocalDpi xmlns:a14="http://schemas.microsoft.com/office/drawing/2010/main" val="0"/>
              </a:ext>
            </a:extLst>
          </a:blip>
          <a:srcRect l="1125" r="3192" b="27206"/>
          <a:stretch/>
        </p:blipFill>
        <p:spPr bwMode="auto">
          <a:xfrm>
            <a:off x="-24679" y="-99392"/>
            <a:ext cx="12241360" cy="698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59495" y="5445225"/>
            <a:ext cx="8452017" cy="902752"/>
          </a:xfrm>
          <a:prstGeom prst="rect">
            <a:avLst/>
          </a:prstGeom>
        </p:spPr>
      </p:pic>
      <p:sp>
        <p:nvSpPr>
          <p:cNvPr id="6" name="TextBox 5"/>
          <p:cNvSpPr txBox="1"/>
          <p:nvPr/>
        </p:nvSpPr>
        <p:spPr>
          <a:xfrm>
            <a:off x="9048328" y="188640"/>
            <a:ext cx="2880320" cy="907941"/>
          </a:xfrm>
          <a:prstGeom prst="rect">
            <a:avLst/>
          </a:prstGeom>
          <a:noFill/>
        </p:spPr>
        <p:txBody>
          <a:bodyPr wrap="square" rtlCol="0">
            <a:spAutoFit/>
          </a:bodyPr>
          <a:lstStyle/>
          <a:p>
            <a:pPr algn="r"/>
            <a:r>
              <a:rPr lang="en-GB" sz="3200" dirty="0"/>
              <a:t>0300 303 1555</a:t>
            </a:r>
          </a:p>
          <a:p>
            <a:pPr algn="r"/>
            <a:r>
              <a:rPr lang="en-GB" sz="2090" dirty="0"/>
              <a:t>www.carersfirst.org.uk</a:t>
            </a:r>
          </a:p>
        </p:txBody>
      </p:sp>
      <p:pic>
        <p:nvPicPr>
          <p:cNvPr id="2" name="Picture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60104" y="2412014"/>
            <a:ext cx="6084168" cy="1521042"/>
          </a:xfrm>
          <a:prstGeom prst="rect">
            <a:avLst/>
          </a:prstGeom>
        </p:spPr>
      </p:pic>
    </p:spTree>
    <p:extLst>
      <p:ext uri="{BB962C8B-B14F-4D97-AF65-F5344CB8AC3E}">
        <p14:creationId xmlns:p14="http://schemas.microsoft.com/office/powerpoint/2010/main" val="206445553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alpha val="92000"/>
          </a:schemeClr>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1751" t="3800" r="1751" b="43701"/>
          <a:stretch/>
        </p:blipFill>
        <p:spPr>
          <a:xfrm>
            <a:off x="-24680" y="0"/>
            <a:ext cx="12192000" cy="4689231"/>
          </a:xfrm>
          <a:prstGeom prst="rect">
            <a:avLst/>
          </a:prstGeom>
        </p:spPr>
      </p:pic>
      <p:sp>
        <p:nvSpPr>
          <p:cNvPr id="8" name="TextBox 7">
            <a:extLst>
              <a:ext uri="{FF2B5EF4-FFF2-40B4-BE49-F238E27FC236}">
                <a16:creationId xmlns:a16="http://schemas.microsoft.com/office/drawing/2014/main" id="{8379F3C0-25A5-4CF6-BD00-03BA9930BA88}"/>
              </a:ext>
            </a:extLst>
          </p:cNvPr>
          <p:cNvSpPr txBox="1"/>
          <p:nvPr/>
        </p:nvSpPr>
        <p:spPr>
          <a:xfrm>
            <a:off x="1703512" y="5386379"/>
            <a:ext cx="8868816" cy="523220"/>
          </a:xfrm>
          <a:prstGeom prst="rect">
            <a:avLst/>
          </a:prstGeom>
          <a:noFill/>
        </p:spPr>
        <p:txBody>
          <a:bodyPr wrap="square" rtlCol="0">
            <a:spAutoFit/>
          </a:bodyPr>
          <a:lstStyle/>
          <a:p>
            <a:endParaRPr lang="en-GB" sz="2800" dirty="0">
              <a:solidFill>
                <a:srgbClr val="004476"/>
              </a:solidFill>
            </a:endParaRPr>
          </a:p>
        </p:txBody>
      </p:sp>
      <p:sp>
        <p:nvSpPr>
          <p:cNvPr id="10" name="TextBox 9">
            <a:extLst>
              <a:ext uri="{FF2B5EF4-FFF2-40B4-BE49-F238E27FC236}">
                <a16:creationId xmlns:a16="http://schemas.microsoft.com/office/drawing/2014/main" id="{8ECC76EB-40F7-482D-B894-D12687FB965B}"/>
              </a:ext>
            </a:extLst>
          </p:cNvPr>
          <p:cNvSpPr txBox="1"/>
          <p:nvPr/>
        </p:nvSpPr>
        <p:spPr>
          <a:xfrm>
            <a:off x="4331804" y="1588047"/>
            <a:ext cx="6624736" cy="1261884"/>
          </a:xfrm>
          <a:prstGeom prst="rect">
            <a:avLst/>
          </a:prstGeom>
          <a:noFill/>
        </p:spPr>
        <p:txBody>
          <a:bodyPr wrap="square" rtlCol="0">
            <a:spAutoFit/>
          </a:bodyPr>
          <a:lstStyle/>
          <a:p>
            <a:r>
              <a:rPr lang="en-GB" sz="4400" b="1" dirty="0">
                <a:solidFill>
                  <a:srgbClr val="004476"/>
                </a:solidFill>
              </a:rPr>
              <a:t>62% </a:t>
            </a:r>
            <a:r>
              <a:rPr lang="en-GB" sz="3200" dirty="0">
                <a:solidFill>
                  <a:srgbClr val="004476"/>
                </a:solidFill>
              </a:rPr>
              <a:t>of carers in Lincolnshire have a disability or long standing illness</a:t>
            </a:r>
          </a:p>
        </p:txBody>
      </p:sp>
      <p:sp>
        <p:nvSpPr>
          <p:cNvPr id="11" name="TextBox 10">
            <a:extLst>
              <a:ext uri="{FF2B5EF4-FFF2-40B4-BE49-F238E27FC236}">
                <a16:creationId xmlns:a16="http://schemas.microsoft.com/office/drawing/2014/main" id="{592F832B-8088-4642-B580-19E87860144F}"/>
              </a:ext>
            </a:extLst>
          </p:cNvPr>
          <p:cNvSpPr txBox="1"/>
          <p:nvPr/>
        </p:nvSpPr>
        <p:spPr>
          <a:xfrm>
            <a:off x="9480376" y="2768890"/>
            <a:ext cx="3816424" cy="276999"/>
          </a:xfrm>
          <a:prstGeom prst="rect">
            <a:avLst/>
          </a:prstGeom>
          <a:noFill/>
        </p:spPr>
        <p:txBody>
          <a:bodyPr wrap="square" rtlCol="0">
            <a:spAutoFit/>
          </a:bodyPr>
          <a:lstStyle/>
          <a:p>
            <a:r>
              <a:rPr lang="en-GB" sz="1200" b="1" i="1" dirty="0">
                <a:solidFill>
                  <a:schemeClr val="bg1"/>
                </a:solidFill>
              </a:rPr>
              <a:t>Source: Lincolnshire JSNA 2014</a:t>
            </a:r>
          </a:p>
        </p:txBody>
      </p:sp>
      <p:pic>
        <p:nvPicPr>
          <p:cNvPr id="4" name="Picture 3">
            <a:extLst>
              <a:ext uri="{FF2B5EF4-FFF2-40B4-BE49-F238E27FC236}">
                <a16:creationId xmlns:a16="http://schemas.microsoft.com/office/drawing/2014/main" id="{82A35055-2614-4C5F-BC90-1090B16AA66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18483" y="2373168"/>
            <a:ext cx="3780465" cy="3429000"/>
          </a:xfrm>
          <a:prstGeom prst="rect">
            <a:avLst/>
          </a:prstGeom>
        </p:spPr>
      </p:pic>
      <p:sp>
        <p:nvSpPr>
          <p:cNvPr id="12" name="TextBox 11">
            <a:extLst>
              <a:ext uri="{FF2B5EF4-FFF2-40B4-BE49-F238E27FC236}">
                <a16:creationId xmlns:a16="http://schemas.microsoft.com/office/drawing/2014/main" id="{CD73842B-4642-457D-9B2C-73B9E961028E}"/>
              </a:ext>
            </a:extLst>
          </p:cNvPr>
          <p:cNvSpPr txBox="1"/>
          <p:nvPr/>
        </p:nvSpPr>
        <p:spPr>
          <a:xfrm>
            <a:off x="191344" y="260648"/>
            <a:ext cx="7452828" cy="769441"/>
          </a:xfrm>
          <a:prstGeom prst="rect">
            <a:avLst/>
          </a:prstGeom>
          <a:noFill/>
        </p:spPr>
        <p:txBody>
          <a:bodyPr wrap="square" rtlCol="0">
            <a:spAutoFit/>
          </a:bodyPr>
          <a:lstStyle/>
          <a:p>
            <a:r>
              <a:rPr lang="en-GB" sz="4400" b="1" dirty="0">
                <a:solidFill>
                  <a:srgbClr val="004476"/>
                </a:solidFill>
              </a:rPr>
              <a:t>The impact of caring</a:t>
            </a:r>
          </a:p>
        </p:txBody>
      </p:sp>
      <p:sp>
        <p:nvSpPr>
          <p:cNvPr id="3" name="TextBox 2">
            <a:extLst>
              <a:ext uri="{FF2B5EF4-FFF2-40B4-BE49-F238E27FC236}">
                <a16:creationId xmlns:a16="http://schemas.microsoft.com/office/drawing/2014/main" id="{28335BF5-3327-46FF-89FA-2024F17C8A26}"/>
              </a:ext>
            </a:extLst>
          </p:cNvPr>
          <p:cNvSpPr txBox="1"/>
          <p:nvPr/>
        </p:nvSpPr>
        <p:spPr>
          <a:xfrm>
            <a:off x="4307469" y="3255963"/>
            <a:ext cx="7549888" cy="3354765"/>
          </a:xfrm>
          <a:prstGeom prst="rect">
            <a:avLst/>
          </a:prstGeom>
          <a:noFill/>
        </p:spPr>
        <p:txBody>
          <a:bodyPr wrap="square" rtlCol="0">
            <a:spAutoFit/>
          </a:bodyPr>
          <a:lstStyle/>
          <a:p>
            <a:r>
              <a:rPr lang="en-GB" sz="4400" b="1" dirty="0">
                <a:solidFill>
                  <a:srgbClr val="004376"/>
                </a:solidFill>
              </a:rPr>
              <a:t>25% </a:t>
            </a:r>
            <a:r>
              <a:rPr lang="en-GB" sz="3200" dirty="0">
                <a:solidFill>
                  <a:srgbClr val="004376"/>
                </a:solidFill>
              </a:rPr>
              <a:t>of carers in Lincolnshire tell us their own health is poor or at risk</a:t>
            </a:r>
          </a:p>
          <a:p>
            <a:endParaRPr lang="en-GB" sz="3200" dirty="0">
              <a:solidFill>
                <a:srgbClr val="004376"/>
              </a:solidFill>
            </a:endParaRPr>
          </a:p>
          <a:p>
            <a:r>
              <a:rPr lang="en-GB" sz="4000" b="1" dirty="0">
                <a:solidFill>
                  <a:srgbClr val="004376"/>
                </a:solidFill>
              </a:rPr>
              <a:t>36% </a:t>
            </a:r>
            <a:r>
              <a:rPr lang="en-GB" sz="3200" dirty="0">
                <a:solidFill>
                  <a:srgbClr val="004376"/>
                </a:solidFill>
              </a:rPr>
              <a:t>if carers in Lincolnshire tell us they are experiencing stress, anxiety or difficulties with relationships</a:t>
            </a:r>
          </a:p>
        </p:txBody>
      </p:sp>
      <p:sp>
        <p:nvSpPr>
          <p:cNvPr id="9" name="TextBox 8">
            <a:extLst>
              <a:ext uri="{FF2B5EF4-FFF2-40B4-BE49-F238E27FC236}">
                <a16:creationId xmlns:a16="http://schemas.microsoft.com/office/drawing/2014/main" id="{0FB6F1A5-F525-4F09-98F2-EB56F5D7C96E}"/>
              </a:ext>
            </a:extLst>
          </p:cNvPr>
          <p:cNvSpPr txBox="1"/>
          <p:nvPr/>
        </p:nvSpPr>
        <p:spPr>
          <a:xfrm>
            <a:off x="9480376" y="6337743"/>
            <a:ext cx="3816424" cy="276999"/>
          </a:xfrm>
          <a:prstGeom prst="rect">
            <a:avLst/>
          </a:prstGeom>
          <a:noFill/>
        </p:spPr>
        <p:txBody>
          <a:bodyPr wrap="square" rtlCol="0">
            <a:spAutoFit/>
          </a:bodyPr>
          <a:lstStyle/>
          <a:p>
            <a:r>
              <a:rPr lang="en-GB" sz="1200" b="1" i="1" dirty="0">
                <a:solidFill>
                  <a:schemeClr val="bg1"/>
                </a:solidFill>
              </a:rPr>
              <a:t>Source: Carers Star, 1490 responses</a:t>
            </a:r>
          </a:p>
        </p:txBody>
      </p:sp>
    </p:spTree>
    <p:extLst>
      <p:ext uri="{BB962C8B-B14F-4D97-AF65-F5344CB8AC3E}">
        <p14:creationId xmlns:p14="http://schemas.microsoft.com/office/powerpoint/2010/main" val="2823507924"/>
      </p:ext>
    </p:extLst>
  </p:cSld>
  <p:clrMapOvr>
    <a:masterClrMapping/>
  </p:clrMapOvr>
  <p:transition spd="slow" advTm="2000">
    <p:wipe/>
  </p:transition>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alpha val="92000"/>
          </a:schemeClr>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1751" t="3800" r="1751" b="43701"/>
          <a:stretch/>
        </p:blipFill>
        <p:spPr>
          <a:xfrm>
            <a:off x="0" y="-203"/>
            <a:ext cx="12192000" cy="4689231"/>
          </a:xfrm>
          <a:prstGeom prst="rect">
            <a:avLst/>
          </a:prstGeom>
        </p:spPr>
      </p:pic>
      <p:sp>
        <p:nvSpPr>
          <p:cNvPr id="6" name="TextBox 5">
            <a:extLst>
              <a:ext uri="{FF2B5EF4-FFF2-40B4-BE49-F238E27FC236}">
                <a16:creationId xmlns:a16="http://schemas.microsoft.com/office/drawing/2014/main" id="{7AC31555-A20E-4018-B39C-F7A3A2C50892}"/>
              </a:ext>
            </a:extLst>
          </p:cNvPr>
          <p:cNvSpPr txBox="1"/>
          <p:nvPr/>
        </p:nvSpPr>
        <p:spPr>
          <a:xfrm>
            <a:off x="191344" y="260648"/>
            <a:ext cx="7452828" cy="769441"/>
          </a:xfrm>
          <a:prstGeom prst="rect">
            <a:avLst/>
          </a:prstGeom>
          <a:noFill/>
        </p:spPr>
        <p:txBody>
          <a:bodyPr wrap="square" rtlCol="0">
            <a:spAutoFit/>
          </a:bodyPr>
          <a:lstStyle/>
          <a:p>
            <a:r>
              <a:rPr lang="en-GB" sz="4400" b="1" dirty="0">
                <a:solidFill>
                  <a:srgbClr val="004476"/>
                </a:solidFill>
              </a:rPr>
              <a:t>What we do</a:t>
            </a:r>
          </a:p>
        </p:txBody>
      </p:sp>
      <p:pic>
        <p:nvPicPr>
          <p:cNvPr id="4" name="Picture 3">
            <a:extLst>
              <a:ext uri="{FF2B5EF4-FFF2-40B4-BE49-F238E27FC236}">
                <a16:creationId xmlns:a16="http://schemas.microsoft.com/office/drawing/2014/main" id="{6EE1DC0C-C345-4B7A-AE91-135A116D20B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39616" y="898565"/>
            <a:ext cx="5900021" cy="5861137"/>
          </a:xfrm>
          <a:prstGeom prst="rect">
            <a:avLst/>
          </a:prstGeom>
        </p:spPr>
      </p:pic>
    </p:spTree>
    <p:extLst>
      <p:ext uri="{BB962C8B-B14F-4D97-AF65-F5344CB8AC3E}">
        <p14:creationId xmlns:p14="http://schemas.microsoft.com/office/powerpoint/2010/main" val="3199970480"/>
      </p:ext>
    </p:extLst>
  </p:cSld>
  <p:clrMapOvr>
    <a:masterClrMapping/>
  </p:clrMapOvr>
  <p:transition spd="slow" advTm="2000">
    <p:wipe/>
  </p:transition>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alpha val="92000"/>
          </a:schemeClr>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1751" t="3800" r="1751" b="43701"/>
          <a:stretch/>
        </p:blipFill>
        <p:spPr>
          <a:xfrm>
            <a:off x="4734" y="-2637"/>
            <a:ext cx="12192000" cy="4689231"/>
          </a:xfrm>
          <a:prstGeom prst="rect">
            <a:avLst/>
          </a:prstGeom>
        </p:spPr>
      </p:pic>
      <p:sp>
        <p:nvSpPr>
          <p:cNvPr id="4" name="TextBox 3">
            <a:extLst>
              <a:ext uri="{FF2B5EF4-FFF2-40B4-BE49-F238E27FC236}">
                <a16:creationId xmlns:a16="http://schemas.microsoft.com/office/drawing/2014/main" id="{E3F46A1C-3F64-4201-87BF-DA13BC764180}"/>
              </a:ext>
            </a:extLst>
          </p:cNvPr>
          <p:cNvSpPr txBox="1"/>
          <p:nvPr/>
        </p:nvSpPr>
        <p:spPr>
          <a:xfrm>
            <a:off x="191344" y="260648"/>
            <a:ext cx="7452828" cy="769441"/>
          </a:xfrm>
          <a:prstGeom prst="rect">
            <a:avLst/>
          </a:prstGeom>
          <a:noFill/>
        </p:spPr>
        <p:txBody>
          <a:bodyPr wrap="square" rtlCol="0">
            <a:spAutoFit/>
          </a:bodyPr>
          <a:lstStyle/>
          <a:p>
            <a:r>
              <a:rPr lang="en-GB" sz="4400" b="1" dirty="0">
                <a:solidFill>
                  <a:srgbClr val="004476"/>
                </a:solidFill>
              </a:rPr>
              <a:t>Personalised Support</a:t>
            </a:r>
          </a:p>
        </p:txBody>
      </p:sp>
      <p:pic>
        <p:nvPicPr>
          <p:cNvPr id="5" name="Picture 4">
            <a:extLst>
              <a:ext uri="{FF2B5EF4-FFF2-40B4-BE49-F238E27FC236}">
                <a16:creationId xmlns:a16="http://schemas.microsoft.com/office/drawing/2014/main" id="{92CF1956-2703-4BE3-8E0B-3363C397B3C5}"/>
              </a:ext>
            </a:extLst>
          </p:cNvPr>
          <p:cNvPicPr>
            <a:picLocks noChangeAspect="1"/>
          </p:cNvPicPr>
          <p:nvPr/>
        </p:nvPicPr>
        <p:blipFill rotWithShape="1">
          <a:blip r:embed="rId4">
            <a:extLst>
              <a:ext uri="{28A0092B-C50C-407E-A947-70E740481C1C}">
                <a14:useLocalDpi xmlns:a14="http://schemas.microsoft.com/office/drawing/2010/main" val="0"/>
              </a:ext>
            </a:extLst>
          </a:blip>
          <a:srcRect t="13147" b="15780"/>
          <a:stretch/>
        </p:blipFill>
        <p:spPr>
          <a:xfrm>
            <a:off x="1343472" y="1556792"/>
            <a:ext cx="9728690" cy="4608512"/>
          </a:xfrm>
          <a:prstGeom prst="rect">
            <a:avLst/>
          </a:prstGeom>
        </p:spPr>
      </p:pic>
    </p:spTree>
    <p:extLst>
      <p:ext uri="{BB962C8B-B14F-4D97-AF65-F5344CB8AC3E}">
        <p14:creationId xmlns:p14="http://schemas.microsoft.com/office/powerpoint/2010/main" val="782449780"/>
      </p:ext>
    </p:extLst>
  </p:cSld>
  <p:clrMapOvr>
    <a:masterClrMapping/>
  </p:clrMapOvr>
  <p:transition spd="slow" advTm="2000">
    <p:wipe/>
  </p:transition>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alpha val="92000"/>
          </a:schemeClr>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1751" t="3800" r="1751" b="43701"/>
          <a:stretch/>
        </p:blipFill>
        <p:spPr>
          <a:xfrm>
            <a:off x="0" y="0"/>
            <a:ext cx="12192000" cy="4689231"/>
          </a:xfrm>
          <a:prstGeom prst="rect">
            <a:avLst/>
          </a:prstGeom>
        </p:spPr>
      </p:pic>
      <p:sp>
        <p:nvSpPr>
          <p:cNvPr id="3" name="TextBox 2">
            <a:extLst>
              <a:ext uri="{FF2B5EF4-FFF2-40B4-BE49-F238E27FC236}">
                <a16:creationId xmlns:a16="http://schemas.microsoft.com/office/drawing/2014/main" id="{0D2CD80B-B527-40FC-92EE-0B7B60653DB8}"/>
              </a:ext>
            </a:extLst>
          </p:cNvPr>
          <p:cNvSpPr txBox="1"/>
          <p:nvPr/>
        </p:nvSpPr>
        <p:spPr>
          <a:xfrm>
            <a:off x="2711624" y="2492896"/>
            <a:ext cx="9076473" cy="3139321"/>
          </a:xfrm>
          <a:prstGeom prst="rect">
            <a:avLst/>
          </a:prstGeom>
          <a:noFill/>
        </p:spPr>
        <p:txBody>
          <a:bodyPr wrap="square" rtlCol="0">
            <a:spAutoFit/>
          </a:bodyPr>
          <a:lstStyle/>
          <a:p>
            <a:r>
              <a:rPr lang="en-GB" sz="3600" b="1" dirty="0">
                <a:solidFill>
                  <a:srgbClr val="004476"/>
                </a:solidFill>
              </a:rPr>
              <a:t>Employment for Carers</a:t>
            </a:r>
          </a:p>
          <a:p>
            <a:endParaRPr lang="en-GB" sz="3600" b="1" dirty="0">
              <a:solidFill>
                <a:srgbClr val="004476"/>
              </a:solidFill>
            </a:endParaRPr>
          </a:p>
          <a:p>
            <a:r>
              <a:rPr lang="en-GB" sz="3600" b="1" dirty="0">
                <a:solidFill>
                  <a:srgbClr val="004476"/>
                </a:solidFill>
              </a:rPr>
              <a:t>Carer Friendly Pharmacies</a:t>
            </a:r>
          </a:p>
          <a:p>
            <a:endParaRPr lang="en-GB" sz="3600" b="1" dirty="0">
              <a:solidFill>
                <a:srgbClr val="004476"/>
              </a:solidFill>
            </a:endParaRPr>
          </a:p>
          <a:p>
            <a:r>
              <a:rPr lang="en-GB" sz="3600" b="1" dirty="0">
                <a:solidFill>
                  <a:srgbClr val="004476"/>
                </a:solidFill>
              </a:rPr>
              <a:t>Health Engagement</a:t>
            </a:r>
          </a:p>
          <a:p>
            <a:pPr marL="457200" lvl="0" indent="-457200">
              <a:buFontTx/>
              <a:buChar char="-"/>
            </a:pPr>
            <a:endParaRPr lang="en-GB" dirty="0">
              <a:solidFill>
                <a:schemeClr val="bg2"/>
              </a:solidFill>
            </a:endParaRPr>
          </a:p>
        </p:txBody>
      </p:sp>
      <p:sp>
        <p:nvSpPr>
          <p:cNvPr id="4" name="TextBox 3">
            <a:extLst>
              <a:ext uri="{FF2B5EF4-FFF2-40B4-BE49-F238E27FC236}">
                <a16:creationId xmlns:a16="http://schemas.microsoft.com/office/drawing/2014/main" id="{BF5ABE4A-01B0-41D2-9AD0-1CE55993737C}"/>
              </a:ext>
            </a:extLst>
          </p:cNvPr>
          <p:cNvSpPr txBox="1"/>
          <p:nvPr/>
        </p:nvSpPr>
        <p:spPr>
          <a:xfrm>
            <a:off x="263352" y="182877"/>
            <a:ext cx="7272808" cy="830997"/>
          </a:xfrm>
          <a:prstGeom prst="rect">
            <a:avLst/>
          </a:prstGeom>
          <a:noFill/>
        </p:spPr>
        <p:txBody>
          <a:bodyPr wrap="square" rtlCol="0">
            <a:spAutoFit/>
          </a:bodyPr>
          <a:lstStyle/>
          <a:p>
            <a:r>
              <a:rPr lang="en-GB" sz="4800" b="1" dirty="0">
                <a:solidFill>
                  <a:srgbClr val="004476"/>
                </a:solidFill>
              </a:rPr>
              <a:t>Projects</a:t>
            </a:r>
            <a:endParaRPr lang="en-GB" sz="2800" dirty="0">
              <a:solidFill>
                <a:srgbClr val="004476"/>
              </a:solidFill>
            </a:endParaRPr>
          </a:p>
        </p:txBody>
      </p:sp>
    </p:spTree>
    <p:extLst>
      <p:ext uri="{BB962C8B-B14F-4D97-AF65-F5344CB8AC3E}">
        <p14:creationId xmlns:p14="http://schemas.microsoft.com/office/powerpoint/2010/main" val="2222184447"/>
      </p:ext>
    </p:extLst>
  </p:cSld>
  <p:clrMapOvr>
    <a:masterClrMapping/>
  </p:clrMapOvr>
  <p:transition spd="slow" advTm="2000">
    <p:wipe/>
  </p:transition>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1">
            <a:alpha val="92000"/>
          </a:schemeClr>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1751" t="3800" r="1751" b="43701"/>
          <a:stretch/>
        </p:blipFill>
        <p:spPr>
          <a:xfrm>
            <a:off x="0" y="0"/>
            <a:ext cx="12192000" cy="4689231"/>
          </a:xfrm>
          <a:prstGeom prst="rect">
            <a:avLst/>
          </a:prstGeom>
        </p:spPr>
      </p:pic>
      <p:pic>
        <p:nvPicPr>
          <p:cNvPr id="7" name="Picture 6">
            <a:extLst>
              <a:ext uri="{FF2B5EF4-FFF2-40B4-BE49-F238E27FC236}">
                <a16:creationId xmlns:a16="http://schemas.microsoft.com/office/drawing/2014/main" id="{5BB6285D-AB3E-41C2-8286-4DEF39B32A1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32314" y="5373216"/>
            <a:ext cx="3645599" cy="1134744"/>
          </a:xfrm>
          <a:prstGeom prst="rect">
            <a:avLst/>
          </a:prstGeom>
        </p:spPr>
      </p:pic>
      <p:pic>
        <p:nvPicPr>
          <p:cNvPr id="8" name="Picture 7" descr="CF Logo Blue small">
            <a:extLst>
              <a:ext uri="{FF2B5EF4-FFF2-40B4-BE49-F238E27FC236}">
                <a16:creationId xmlns:a16="http://schemas.microsoft.com/office/drawing/2014/main" id="{5414AA63-C98B-40EB-886F-2AB4DDEE8439}"/>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6096000" y="5395033"/>
            <a:ext cx="3484110" cy="904899"/>
          </a:xfrm>
          <a:prstGeom prst="rect">
            <a:avLst/>
          </a:prstGeom>
          <a:noFill/>
          <a:ln>
            <a:noFill/>
          </a:ln>
        </p:spPr>
      </p:pic>
      <p:sp>
        <p:nvSpPr>
          <p:cNvPr id="10" name="Rectangle 9">
            <a:extLst>
              <a:ext uri="{FF2B5EF4-FFF2-40B4-BE49-F238E27FC236}">
                <a16:creationId xmlns:a16="http://schemas.microsoft.com/office/drawing/2014/main" id="{B1E705D3-2FE4-4953-A95A-2FD8E79109B9}"/>
              </a:ext>
            </a:extLst>
          </p:cNvPr>
          <p:cNvSpPr/>
          <p:nvPr/>
        </p:nvSpPr>
        <p:spPr>
          <a:xfrm>
            <a:off x="220546" y="332656"/>
            <a:ext cx="4043094" cy="707886"/>
          </a:xfrm>
          <a:prstGeom prst="rect">
            <a:avLst/>
          </a:prstGeom>
        </p:spPr>
        <p:txBody>
          <a:bodyPr wrap="none">
            <a:spAutoFit/>
          </a:bodyPr>
          <a:lstStyle/>
          <a:p>
            <a:r>
              <a:rPr lang="en-GB" sz="4000" b="1" i="1" dirty="0">
                <a:solidFill>
                  <a:srgbClr val="004476"/>
                </a:solidFill>
              </a:rPr>
              <a:t>Pharmacy</a:t>
            </a:r>
            <a:r>
              <a:rPr lang="en-GB" sz="4000" i="1" dirty="0">
                <a:solidFill>
                  <a:srgbClr val="004476"/>
                </a:solidFill>
              </a:rPr>
              <a:t> </a:t>
            </a:r>
            <a:r>
              <a:rPr lang="en-GB" sz="4000" b="1" i="1" dirty="0">
                <a:solidFill>
                  <a:srgbClr val="004476"/>
                </a:solidFill>
              </a:rPr>
              <a:t>Project</a:t>
            </a:r>
            <a:r>
              <a:rPr lang="en-GB" sz="4000" i="1" dirty="0">
                <a:solidFill>
                  <a:srgbClr val="004476"/>
                </a:solidFill>
              </a:rPr>
              <a:t> </a:t>
            </a:r>
            <a:endParaRPr lang="en-GB" sz="4000" dirty="0"/>
          </a:p>
        </p:txBody>
      </p:sp>
      <p:sp>
        <p:nvSpPr>
          <p:cNvPr id="11" name="TextBox 10">
            <a:extLst>
              <a:ext uri="{FF2B5EF4-FFF2-40B4-BE49-F238E27FC236}">
                <a16:creationId xmlns:a16="http://schemas.microsoft.com/office/drawing/2014/main" id="{61209F77-2B6F-40C8-9BBB-A0E9CB93841D}"/>
              </a:ext>
            </a:extLst>
          </p:cNvPr>
          <p:cNvSpPr txBox="1"/>
          <p:nvPr/>
        </p:nvSpPr>
        <p:spPr>
          <a:xfrm>
            <a:off x="1055440" y="2344615"/>
            <a:ext cx="9617700" cy="2308324"/>
          </a:xfrm>
          <a:prstGeom prst="rect">
            <a:avLst/>
          </a:prstGeom>
          <a:noFill/>
        </p:spPr>
        <p:txBody>
          <a:bodyPr wrap="square" rtlCol="0">
            <a:spAutoFit/>
          </a:bodyPr>
          <a:lstStyle/>
          <a:p>
            <a:pPr algn="just"/>
            <a:r>
              <a:rPr lang="en-GB" sz="2800" i="1" dirty="0">
                <a:solidFill>
                  <a:srgbClr val="004476"/>
                </a:solidFill>
              </a:rPr>
              <a:t>One of three projects </a:t>
            </a:r>
            <a:r>
              <a:rPr lang="en-GB" sz="2000" i="1" dirty="0">
                <a:solidFill>
                  <a:srgbClr val="004476"/>
                </a:solidFill>
              </a:rPr>
              <a:t>(together with dedicated Health and Employment projects) </a:t>
            </a:r>
            <a:r>
              <a:rPr lang="en-GB" sz="2800" i="1" dirty="0">
                <a:solidFill>
                  <a:srgbClr val="004476"/>
                </a:solidFill>
              </a:rPr>
              <a:t>that will engage and consult with carers, establishing stakeholder groups to represent carers interests and influence the Lincolnshire carers support service. </a:t>
            </a:r>
          </a:p>
          <a:p>
            <a:pPr algn="just"/>
            <a:endParaRPr lang="en-GB" sz="3200" i="1" dirty="0">
              <a:solidFill>
                <a:srgbClr val="004476"/>
              </a:solidFill>
            </a:endParaRPr>
          </a:p>
        </p:txBody>
      </p:sp>
    </p:spTree>
    <p:extLst>
      <p:ext uri="{BB962C8B-B14F-4D97-AF65-F5344CB8AC3E}">
        <p14:creationId xmlns:p14="http://schemas.microsoft.com/office/powerpoint/2010/main" val="2244014408"/>
      </p:ext>
    </p:extLst>
  </p:cSld>
  <p:clrMapOvr>
    <a:masterClrMapping/>
  </p:clrMapOvr>
  <p:transition spd="slow" advTm="2000">
    <p:wipe/>
  </p:transition>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1">
            <a:alpha val="92000"/>
          </a:schemeClr>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1751" t="3800" r="1751" b="43701"/>
          <a:stretch/>
        </p:blipFill>
        <p:spPr>
          <a:xfrm>
            <a:off x="0" y="-99392"/>
            <a:ext cx="12192000" cy="4689231"/>
          </a:xfrm>
          <a:prstGeom prst="rect">
            <a:avLst/>
          </a:prstGeom>
        </p:spPr>
      </p:pic>
      <p:sp>
        <p:nvSpPr>
          <p:cNvPr id="6" name="Rectangle 5">
            <a:extLst>
              <a:ext uri="{FF2B5EF4-FFF2-40B4-BE49-F238E27FC236}">
                <a16:creationId xmlns:a16="http://schemas.microsoft.com/office/drawing/2014/main" id="{8A54E636-9BED-46B8-AE11-02E6484B242C}"/>
              </a:ext>
            </a:extLst>
          </p:cNvPr>
          <p:cNvSpPr/>
          <p:nvPr/>
        </p:nvSpPr>
        <p:spPr>
          <a:xfrm>
            <a:off x="551384" y="453309"/>
            <a:ext cx="3439724" cy="707886"/>
          </a:xfrm>
          <a:prstGeom prst="rect">
            <a:avLst/>
          </a:prstGeom>
        </p:spPr>
        <p:txBody>
          <a:bodyPr wrap="none">
            <a:spAutoFit/>
          </a:bodyPr>
          <a:lstStyle/>
          <a:p>
            <a:r>
              <a:rPr lang="en-GB" sz="4000" b="1" i="1" dirty="0">
                <a:solidFill>
                  <a:srgbClr val="004476"/>
                </a:solidFill>
              </a:rPr>
              <a:t> Did you know?</a:t>
            </a:r>
            <a:endParaRPr lang="en-GB" sz="4000" dirty="0"/>
          </a:p>
        </p:txBody>
      </p:sp>
      <p:sp>
        <p:nvSpPr>
          <p:cNvPr id="10" name="Rectangle 9">
            <a:extLst>
              <a:ext uri="{FF2B5EF4-FFF2-40B4-BE49-F238E27FC236}">
                <a16:creationId xmlns:a16="http://schemas.microsoft.com/office/drawing/2014/main" id="{DA8BC702-A771-4827-A6F1-F9B276D96162}"/>
              </a:ext>
            </a:extLst>
          </p:cNvPr>
          <p:cNvSpPr/>
          <p:nvPr/>
        </p:nvSpPr>
        <p:spPr>
          <a:xfrm>
            <a:off x="191344" y="1713896"/>
            <a:ext cx="11370840" cy="4031873"/>
          </a:xfrm>
          <a:prstGeom prst="rect">
            <a:avLst/>
          </a:prstGeom>
        </p:spPr>
        <p:txBody>
          <a:bodyPr wrap="square">
            <a:spAutoFit/>
          </a:bodyPr>
          <a:lstStyle/>
          <a:p>
            <a:pPr marL="285750" indent="-285750">
              <a:buFont typeface="Arial" panose="020B0604020202020204" pitchFamily="34" charset="0"/>
              <a:buChar char="•"/>
            </a:pPr>
            <a:r>
              <a:rPr lang="en-GB" sz="2800" dirty="0">
                <a:solidFill>
                  <a:srgbClr val="004476"/>
                </a:solidFill>
              </a:rPr>
              <a:t>Lincolnshire  has </a:t>
            </a:r>
            <a:r>
              <a:rPr lang="en-GB" sz="2800" b="1" dirty="0">
                <a:solidFill>
                  <a:srgbClr val="004476"/>
                </a:solidFill>
              </a:rPr>
              <a:t>122 </a:t>
            </a:r>
            <a:r>
              <a:rPr lang="en-GB" sz="2800" dirty="0">
                <a:solidFill>
                  <a:srgbClr val="004476"/>
                </a:solidFill>
              </a:rPr>
              <a:t>Pharmacies</a:t>
            </a:r>
          </a:p>
          <a:p>
            <a:endParaRPr lang="en-GB" sz="800" dirty="0">
              <a:solidFill>
                <a:srgbClr val="004476"/>
              </a:solidFill>
            </a:endParaRPr>
          </a:p>
          <a:p>
            <a:pPr marL="285750" indent="-285750">
              <a:buFont typeface="Arial" panose="020B0604020202020204" pitchFamily="34" charset="0"/>
              <a:buChar char="•"/>
            </a:pPr>
            <a:r>
              <a:rPr lang="en-GB" sz="2800" b="1" dirty="0">
                <a:solidFill>
                  <a:srgbClr val="004476"/>
                </a:solidFill>
              </a:rPr>
              <a:t>100</a:t>
            </a:r>
            <a:r>
              <a:rPr lang="en-GB" sz="2800" dirty="0">
                <a:solidFill>
                  <a:srgbClr val="004476"/>
                </a:solidFill>
              </a:rPr>
              <a:t>  pharmacies are registered as Healthy Living Pharmacies with Designated Health Champions</a:t>
            </a:r>
          </a:p>
          <a:p>
            <a:endParaRPr lang="en-GB" sz="800" dirty="0">
              <a:solidFill>
                <a:srgbClr val="004476"/>
              </a:solidFill>
            </a:endParaRPr>
          </a:p>
          <a:p>
            <a:pPr marL="285750" indent="-285750">
              <a:buFont typeface="Arial" panose="020B0604020202020204" pitchFamily="34" charset="0"/>
              <a:buChar char="•"/>
            </a:pPr>
            <a:r>
              <a:rPr lang="en-GB" sz="2800" dirty="0">
                <a:solidFill>
                  <a:srgbClr val="004476"/>
                </a:solidFill>
              </a:rPr>
              <a:t>Lincolnshire has approximately 80,000 carers, of these only </a:t>
            </a:r>
            <a:r>
              <a:rPr lang="en-GB" sz="2800" b="1" dirty="0">
                <a:solidFill>
                  <a:srgbClr val="004476"/>
                </a:solidFill>
              </a:rPr>
              <a:t>10,000</a:t>
            </a:r>
            <a:r>
              <a:rPr lang="en-GB" sz="2800" dirty="0">
                <a:solidFill>
                  <a:srgbClr val="004476"/>
                </a:solidFill>
              </a:rPr>
              <a:t> are currently being supported</a:t>
            </a:r>
          </a:p>
          <a:p>
            <a:endParaRPr lang="en-GB" sz="800" dirty="0">
              <a:solidFill>
                <a:srgbClr val="004476"/>
              </a:solidFill>
            </a:endParaRPr>
          </a:p>
          <a:p>
            <a:pPr marL="285750" indent="-285750">
              <a:buFont typeface="Arial" panose="020B0604020202020204" pitchFamily="34" charset="0"/>
              <a:buChar char="•"/>
            </a:pPr>
            <a:r>
              <a:rPr lang="en-GB" sz="2800" dirty="0">
                <a:solidFill>
                  <a:srgbClr val="004476"/>
                </a:solidFill>
              </a:rPr>
              <a:t>Evidence suggests </a:t>
            </a:r>
            <a:r>
              <a:rPr lang="en-GB" sz="2800" b="1" dirty="0">
                <a:solidFill>
                  <a:srgbClr val="004476"/>
                </a:solidFill>
              </a:rPr>
              <a:t>20,000</a:t>
            </a:r>
            <a:r>
              <a:rPr lang="en-GB" sz="2800" dirty="0">
                <a:solidFill>
                  <a:srgbClr val="004476"/>
                </a:solidFill>
              </a:rPr>
              <a:t> carers are providing over </a:t>
            </a:r>
            <a:r>
              <a:rPr lang="en-GB" sz="2800" b="1" dirty="0">
                <a:solidFill>
                  <a:srgbClr val="004476"/>
                </a:solidFill>
              </a:rPr>
              <a:t>50</a:t>
            </a:r>
            <a:r>
              <a:rPr lang="en-GB" sz="2800" dirty="0">
                <a:solidFill>
                  <a:srgbClr val="004476"/>
                </a:solidFill>
              </a:rPr>
              <a:t> hours unpaid care a week (Critical Group to target)</a:t>
            </a:r>
          </a:p>
          <a:p>
            <a:endParaRPr lang="en-GB" sz="800" dirty="0">
              <a:solidFill>
                <a:srgbClr val="004476"/>
              </a:solidFill>
            </a:endParaRPr>
          </a:p>
          <a:p>
            <a:pPr marL="285750" indent="-285750">
              <a:buFont typeface="Arial" panose="020B0604020202020204" pitchFamily="34" charset="0"/>
              <a:buChar char="•"/>
            </a:pPr>
            <a:r>
              <a:rPr lang="en-GB" sz="2800" dirty="0">
                <a:solidFill>
                  <a:srgbClr val="004476"/>
                </a:solidFill>
              </a:rPr>
              <a:t>On average each community pharmacy will be visited by </a:t>
            </a:r>
            <a:r>
              <a:rPr lang="en-GB" sz="2800" b="1" dirty="0">
                <a:solidFill>
                  <a:srgbClr val="004476"/>
                </a:solidFill>
              </a:rPr>
              <a:t>13</a:t>
            </a:r>
            <a:r>
              <a:rPr lang="en-GB" sz="2800" dirty="0">
                <a:solidFill>
                  <a:srgbClr val="004476"/>
                </a:solidFill>
              </a:rPr>
              <a:t> carers a day</a:t>
            </a:r>
          </a:p>
        </p:txBody>
      </p:sp>
      <p:sp>
        <p:nvSpPr>
          <p:cNvPr id="11" name="Rectangle 10">
            <a:extLst>
              <a:ext uri="{FF2B5EF4-FFF2-40B4-BE49-F238E27FC236}">
                <a16:creationId xmlns:a16="http://schemas.microsoft.com/office/drawing/2014/main" id="{CE38977A-C040-4B88-92AB-42F46A288BA4}"/>
              </a:ext>
            </a:extLst>
          </p:cNvPr>
          <p:cNvSpPr/>
          <p:nvPr/>
        </p:nvSpPr>
        <p:spPr>
          <a:xfrm>
            <a:off x="248301" y="6173996"/>
            <a:ext cx="11392315" cy="677108"/>
          </a:xfrm>
          <a:prstGeom prst="rect">
            <a:avLst/>
          </a:prstGeom>
        </p:spPr>
        <p:txBody>
          <a:bodyPr wrap="square">
            <a:spAutoFit/>
          </a:bodyPr>
          <a:lstStyle/>
          <a:p>
            <a:pPr algn="r"/>
            <a:r>
              <a:rPr lang="en-GB" sz="2000" b="1" i="1" dirty="0">
                <a:solidFill>
                  <a:srgbClr val="004476"/>
                </a:solidFill>
              </a:rPr>
              <a:t>“Without the support of Carers FIRST I really don’t know where I would be today”</a:t>
            </a:r>
          </a:p>
          <a:p>
            <a:pPr algn="r"/>
            <a:r>
              <a:rPr lang="en-GB" i="1" dirty="0">
                <a:solidFill>
                  <a:srgbClr val="004476"/>
                </a:solidFill>
              </a:rPr>
              <a:t>Linda - Parent Carer</a:t>
            </a:r>
          </a:p>
        </p:txBody>
      </p:sp>
    </p:spTree>
    <p:extLst>
      <p:ext uri="{BB962C8B-B14F-4D97-AF65-F5344CB8AC3E}">
        <p14:creationId xmlns:p14="http://schemas.microsoft.com/office/powerpoint/2010/main" val="3274589837"/>
      </p:ext>
    </p:extLst>
  </p:cSld>
  <p:clrMapOvr>
    <a:masterClrMapping/>
  </p:clrMapOvr>
  <p:transition spd="slow" advTm="2000">
    <p:wipe/>
  </p:transition>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1">
            <a:alpha val="92000"/>
          </a:schemeClr>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1751" t="3800" r="1751" b="43701"/>
          <a:stretch/>
        </p:blipFill>
        <p:spPr>
          <a:xfrm>
            <a:off x="0" y="0"/>
            <a:ext cx="12192000" cy="4689231"/>
          </a:xfrm>
          <a:prstGeom prst="rect">
            <a:avLst/>
          </a:prstGeom>
        </p:spPr>
      </p:pic>
      <p:sp>
        <p:nvSpPr>
          <p:cNvPr id="7" name="Rectangle 6">
            <a:extLst>
              <a:ext uri="{FF2B5EF4-FFF2-40B4-BE49-F238E27FC236}">
                <a16:creationId xmlns:a16="http://schemas.microsoft.com/office/drawing/2014/main" id="{B3C8616A-44C9-4B06-9BDB-09D18972852F}"/>
              </a:ext>
            </a:extLst>
          </p:cNvPr>
          <p:cNvSpPr/>
          <p:nvPr/>
        </p:nvSpPr>
        <p:spPr>
          <a:xfrm>
            <a:off x="251520" y="496461"/>
            <a:ext cx="3122971" cy="707886"/>
          </a:xfrm>
          <a:prstGeom prst="rect">
            <a:avLst/>
          </a:prstGeom>
        </p:spPr>
        <p:txBody>
          <a:bodyPr wrap="none">
            <a:spAutoFit/>
          </a:bodyPr>
          <a:lstStyle/>
          <a:p>
            <a:r>
              <a:rPr lang="en-GB" sz="4000" b="1" i="1" dirty="0">
                <a:solidFill>
                  <a:srgbClr val="004476"/>
                </a:solidFill>
              </a:rPr>
              <a:t>Project Aims </a:t>
            </a:r>
            <a:r>
              <a:rPr lang="en-GB" sz="4000" i="1" dirty="0">
                <a:solidFill>
                  <a:srgbClr val="004476"/>
                </a:solidFill>
              </a:rPr>
              <a:t> </a:t>
            </a:r>
            <a:endParaRPr lang="en-GB" sz="4000" dirty="0"/>
          </a:p>
        </p:txBody>
      </p:sp>
      <p:sp>
        <p:nvSpPr>
          <p:cNvPr id="8" name="Rectangle 7">
            <a:extLst>
              <a:ext uri="{FF2B5EF4-FFF2-40B4-BE49-F238E27FC236}">
                <a16:creationId xmlns:a16="http://schemas.microsoft.com/office/drawing/2014/main" id="{8BF973AE-24F0-4AFB-B64B-25202F72C605}"/>
              </a:ext>
            </a:extLst>
          </p:cNvPr>
          <p:cNvSpPr/>
          <p:nvPr/>
        </p:nvSpPr>
        <p:spPr>
          <a:xfrm>
            <a:off x="251520" y="1700808"/>
            <a:ext cx="11101064" cy="3477875"/>
          </a:xfrm>
          <a:prstGeom prst="rect">
            <a:avLst/>
          </a:prstGeom>
        </p:spPr>
        <p:txBody>
          <a:bodyPr wrap="square">
            <a:spAutoFit/>
          </a:bodyPr>
          <a:lstStyle/>
          <a:p>
            <a:pPr marL="457200" indent="-457200">
              <a:buFont typeface="Arial" panose="020B0604020202020204" pitchFamily="34" charset="0"/>
              <a:buChar char="•"/>
            </a:pPr>
            <a:r>
              <a:rPr lang="en-GB" sz="2800" dirty="0">
                <a:solidFill>
                  <a:srgbClr val="004476"/>
                </a:solidFill>
              </a:rPr>
              <a:t>Identification &amp; support of carers within primary care &amp; community settings</a:t>
            </a:r>
          </a:p>
          <a:p>
            <a:endParaRPr lang="en-GB" sz="800" dirty="0">
              <a:solidFill>
                <a:srgbClr val="004476"/>
              </a:solidFill>
            </a:endParaRPr>
          </a:p>
          <a:p>
            <a:pPr marL="457200" indent="-457200">
              <a:buFont typeface="Arial" panose="020B0604020202020204" pitchFamily="34" charset="0"/>
              <a:buChar char="•"/>
            </a:pPr>
            <a:r>
              <a:rPr lang="en-GB" sz="2800" dirty="0">
                <a:solidFill>
                  <a:srgbClr val="004476"/>
                </a:solidFill>
              </a:rPr>
              <a:t>Healthy Living Pharmacies / health champions trained to recognise and sign post carers needing support</a:t>
            </a:r>
          </a:p>
          <a:p>
            <a:endParaRPr lang="en-GB" sz="800" dirty="0">
              <a:solidFill>
                <a:srgbClr val="004476"/>
              </a:solidFill>
            </a:endParaRPr>
          </a:p>
          <a:p>
            <a:pPr marL="457200" indent="-457200">
              <a:buFont typeface="Arial" panose="020B0604020202020204" pitchFamily="34" charset="0"/>
              <a:buChar char="•"/>
            </a:pPr>
            <a:r>
              <a:rPr lang="en-GB" sz="2800" dirty="0">
                <a:solidFill>
                  <a:srgbClr val="004476"/>
                </a:solidFill>
              </a:rPr>
              <a:t>Establish a diverse and proactive steering group</a:t>
            </a:r>
          </a:p>
          <a:p>
            <a:endParaRPr lang="en-GB" sz="800" dirty="0">
              <a:solidFill>
                <a:srgbClr val="004476"/>
              </a:solidFill>
            </a:endParaRPr>
          </a:p>
          <a:p>
            <a:pPr marL="457200" indent="-457200">
              <a:buFont typeface="Arial" panose="020B0604020202020204" pitchFamily="34" charset="0"/>
              <a:buChar char="•"/>
            </a:pPr>
            <a:r>
              <a:rPr lang="en-GB" sz="2800" dirty="0">
                <a:solidFill>
                  <a:srgbClr val="004476"/>
                </a:solidFill>
              </a:rPr>
              <a:t>Co-production of services  - added value, increased awareness services, building loyalty.</a:t>
            </a:r>
          </a:p>
        </p:txBody>
      </p:sp>
      <p:sp>
        <p:nvSpPr>
          <p:cNvPr id="9" name="Rectangle 8">
            <a:extLst>
              <a:ext uri="{FF2B5EF4-FFF2-40B4-BE49-F238E27FC236}">
                <a16:creationId xmlns:a16="http://schemas.microsoft.com/office/drawing/2014/main" id="{7E2FC094-5916-458B-AC78-A87D937E48BB}"/>
              </a:ext>
            </a:extLst>
          </p:cNvPr>
          <p:cNvSpPr/>
          <p:nvPr/>
        </p:nvSpPr>
        <p:spPr>
          <a:xfrm>
            <a:off x="250111" y="5517232"/>
            <a:ext cx="11632564" cy="1200329"/>
          </a:xfrm>
          <a:prstGeom prst="rect">
            <a:avLst/>
          </a:prstGeom>
        </p:spPr>
        <p:txBody>
          <a:bodyPr wrap="square">
            <a:spAutoFit/>
          </a:bodyPr>
          <a:lstStyle/>
          <a:p>
            <a:pPr algn="just"/>
            <a:r>
              <a:rPr lang="en-GB" b="1" i="1" dirty="0">
                <a:solidFill>
                  <a:srgbClr val="004476"/>
                </a:solidFill>
              </a:rPr>
              <a:t>“The trust really values the partnership working with Carers FIRST, it enables us to make sure that the carers of our patients can be identified and offered help from Carers FIRST while their loved ones are in our care” </a:t>
            </a:r>
          </a:p>
          <a:p>
            <a:pPr algn="just"/>
            <a:r>
              <a:rPr lang="en-GB" dirty="0">
                <a:solidFill>
                  <a:srgbClr val="004476"/>
                </a:solidFill>
              </a:rPr>
              <a:t>                                                                                                                                               Sharon Kidd - Patient Experience Manager</a:t>
            </a:r>
          </a:p>
          <a:p>
            <a:pPr algn="r"/>
            <a:r>
              <a:rPr lang="en-GB" dirty="0">
                <a:solidFill>
                  <a:srgbClr val="004476"/>
                </a:solidFill>
              </a:rPr>
              <a:t>United Lincolnshire Hospital Trust </a:t>
            </a:r>
            <a:r>
              <a:rPr lang="en-GB" sz="1400" dirty="0">
                <a:solidFill>
                  <a:srgbClr val="004476"/>
                </a:solidFill>
              </a:rPr>
              <a:t>(ULHT</a:t>
            </a:r>
            <a:r>
              <a:rPr lang="en-GB" sz="1400" b="1" dirty="0">
                <a:solidFill>
                  <a:srgbClr val="004476"/>
                </a:solidFill>
              </a:rPr>
              <a:t>)</a:t>
            </a:r>
            <a:endParaRPr lang="en-GB" b="1" i="1" dirty="0">
              <a:solidFill>
                <a:srgbClr val="004476"/>
              </a:solidFill>
            </a:endParaRPr>
          </a:p>
        </p:txBody>
      </p:sp>
    </p:spTree>
    <p:extLst>
      <p:ext uri="{BB962C8B-B14F-4D97-AF65-F5344CB8AC3E}">
        <p14:creationId xmlns:p14="http://schemas.microsoft.com/office/powerpoint/2010/main" val="561873747"/>
      </p:ext>
    </p:extLst>
  </p:cSld>
  <p:clrMapOvr>
    <a:masterClrMapping/>
  </p:clrMapOvr>
  <p:transition spd="slow" advTm="2000">
    <p:wipe/>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tx1">
            <a:alpha val="92000"/>
          </a:schemeClr>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1751" t="3800" r="1751" b="43701"/>
          <a:stretch/>
        </p:blipFill>
        <p:spPr>
          <a:xfrm>
            <a:off x="-22451" y="0"/>
            <a:ext cx="12192000" cy="4689231"/>
          </a:xfrm>
          <a:prstGeom prst="rect">
            <a:avLst/>
          </a:prstGeom>
        </p:spPr>
      </p:pic>
      <p:sp>
        <p:nvSpPr>
          <p:cNvPr id="5" name="Rectangle 4">
            <a:extLst>
              <a:ext uri="{FF2B5EF4-FFF2-40B4-BE49-F238E27FC236}">
                <a16:creationId xmlns:a16="http://schemas.microsoft.com/office/drawing/2014/main" id="{1169E499-ADCC-4496-B23C-52BBD6D9857A}"/>
              </a:ext>
            </a:extLst>
          </p:cNvPr>
          <p:cNvSpPr/>
          <p:nvPr/>
        </p:nvSpPr>
        <p:spPr>
          <a:xfrm>
            <a:off x="407368" y="383804"/>
            <a:ext cx="2429832" cy="707886"/>
          </a:xfrm>
          <a:prstGeom prst="rect">
            <a:avLst/>
          </a:prstGeom>
        </p:spPr>
        <p:txBody>
          <a:bodyPr wrap="none">
            <a:spAutoFit/>
          </a:bodyPr>
          <a:lstStyle/>
          <a:p>
            <a:r>
              <a:rPr lang="en-GB" sz="4000" b="1" i="1" dirty="0">
                <a:solidFill>
                  <a:srgbClr val="004476"/>
                </a:solidFill>
              </a:rPr>
              <a:t>Outcomes</a:t>
            </a:r>
            <a:r>
              <a:rPr lang="en-GB" sz="4000" i="1" dirty="0">
                <a:solidFill>
                  <a:srgbClr val="004476"/>
                </a:solidFill>
              </a:rPr>
              <a:t> </a:t>
            </a:r>
            <a:endParaRPr lang="en-GB" sz="4000" dirty="0"/>
          </a:p>
        </p:txBody>
      </p:sp>
      <p:sp>
        <p:nvSpPr>
          <p:cNvPr id="8" name="Rectangle 7">
            <a:extLst>
              <a:ext uri="{FF2B5EF4-FFF2-40B4-BE49-F238E27FC236}">
                <a16:creationId xmlns:a16="http://schemas.microsoft.com/office/drawing/2014/main" id="{CC584C56-7102-4699-8476-9EB3DA408738}"/>
              </a:ext>
            </a:extLst>
          </p:cNvPr>
          <p:cNvSpPr/>
          <p:nvPr/>
        </p:nvSpPr>
        <p:spPr>
          <a:xfrm>
            <a:off x="251520" y="1839877"/>
            <a:ext cx="10380984" cy="4708981"/>
          </a:xfrm>
          <a:prstGeom prst="rect">
            <a:avLst/>
          </a:prstGeom>
        </p:spPr>
        <p:txBody>
          <a:bodyPr wrap="square">
            <a:spAutoFit/>
          </a:bodyPr>
          <a:lstStyle/>
          <a:p>
            <a:r>
              <a:rPr lang="en-GB" sz="2800" b="1" dirty="0">
                <a:solidFill>
                  <a:srgbClr val="004476"/>
                </a:solidFill>
              </a:rPr>
              <a:t>Increase in…</a:t>
            </a:r>
          </a:p>
          <a:p>
            <a:pPr marL="914400" lvl="1" indent="-457200">
              <a:buFont typeface="Arial" panose="020B0604020202020204" pitchFamily="34" charset="0"/>
              <a:buChar char="•"/>
            </a:pPr>
            <a:r>
              <a:rPr lang="en-GB" sz="2800" dirty="0">
                <a:solidFill>
                  <a:srgbClr val="004476"/>
                </a:solidFill>
              </a:rPr>
              <a:t>Carers identified &amp; referred into support services by pharmacies</a:t>
            </a:r>
          </a:p>
          <a:p>
            <a:pPr lvl="1"/>
            <a:endParaRPr lang="en-GB" sz="800" dirty="0">
              <a:solidFill>
                <a:srgbClr val="004476"/>
              </a:solidFill>
            </a:endParaRPr>
          </a:p>
          <a:p>
            <a:pPr marL="914400" lvl="1" indent="-457200">
              <a:buFont typeface="Arial" panose="020B0604020202020204" pitchFamily="34" charset="0"/>
              <a:buChar char="•"/>
            </a:pPr>
            <a:r>
              <a:rPr lang="en-GB" sz="2800" dirty="0">
                <a:solidFill>
                  <a:srgbClr val="004476"/>
                </a:solidFill>
              </a:rPr>
              <a:t>Uptake of the flu vaccination for carers </a:t>
            </a:r>
          </a:p>
          <a:p>
            <a:pPr lvl="1"/>
            <a:endParaRPr lang="en-GB" sz="800" dirty="0">
              <a:solidFill>
                <a:srgbClr val="004476"/>
              </a:solidFill>
            </a:endParaRPr>
          </a:p>
          <a:p>
            <a:pPr marL="914400" lvl="1" indent="-457200">
              <a:buFont typeface="Arial" panose="020B0604020202020204" pitchFamily="34" charset="0"/>
              <a:buChar char="•"/>
            </a:pPr>
            <a:r>
              <a:rPr lang="en-GB" sz="2800" dirty="0">
                <a:solidFill>
                  <a:srgbClr val="004476"/>
                </a:solidFill>
              </a:rPr>
              <a:t>Awareness of carer support services in the community</a:t>
            </a:r>
          </a:p>
          <a:p>
            <a:pPr lvl="1"/>
            <a:endParaRPr lang="en-GB" sz="800" dirty="0">
              <a:solidFill>
                <a:srgbClr val="004476"/>
              </a:solidFill>
            </a:endParaRPr>
          </a:p>
          <a:p>
            <a:pPr marL="914400" lvl="1" indent="-457200">
              <a:buFont typeface="Arial" panose="020B0604020202020204" pitchFamily="34" charset="0"/>
              <a:buChar char="•"/>
            </a:pPr>
            <a:r>
              <a:rPr lang="en-GB" sz="2800" dirty="0">
                <a:solidFill>
                  <a:srgbClr val="004476"/>
                </a:solidFill>
              </a:rPr>
              <a:t>Uptake of pharmacy services by carers and Loyalty</a:t>
            </a:r>
          </a:p>
          <a:p>
            <a:pPr marL="914400" lvl="1" indent="-457200">
              <a:buFont typeface="Arial" panose="020B0604020202020204" pitchFamily="34" charset="0"/>
              <a:buChar char="•"/>
            </a:pPr>
            <a:r>
              <a:rPr lang="en-GB" sz="2800" dirty="0">
                <a:solidFill>
                  <a:srgbClr val="004476"/>
                </a:solidFill>
              </a:rPr>
              <a:t>Carers Emergency Service Card</a:t>
            </a:r>
          </a:p>
          <a:p>
            <a:pPr marL="914400" lvl="1" indent="-457200">
              <a:buFont typeface="Arial" panose="020B0604020202020204" pitchFamily="34" charset="0"/>
              <a:buChar char="•"/>
            </a:pPr>
            <a:endParaRPr lang="en-GB" sz="2800" dirty="0">
              <a:solidFill>
                <a:srgbClr val="004476"/>
              </a:solidFill>
            </a:endParaRPr>
          </a:p>
          <a:p>
            <a:r>
              <a:rPr lang="en-GB" sz="2800" b="1" dirty="0">
                <a:solidFill>
                  <a:srgbClr val="004476"/>
                </a:solidFill>
              </a:rPr>
              <a:t>Decrease in…</a:t>
            </a:r>
          </a:p>
          <a:p>
            <a:pPr marL="800100" lvl="1" indent="-342900">
              <a:buFont typeface="Arial" panose="020B0604020202020204" pitchFamily="34" charset="0"/>
              <a:buChar char="•"/>
            </a:pPr>
            <a:r>
              <a:rPr lang="en-GB" sz="2800" dirty="0">
                <a:solidFill>
                  <a:srgbClr val="004476"/>
                </a:solidFill>
              </a:rPr>
              <a:t>Carers presenting at breaking point</a:t>
            </a:r>
          </a:p>
          <a:p>
            <a:pPr lvl="1"/>
            <a:endParaRPr lang="en-GB" sz="2400" dirty="0">
              <a:solidFill>
                <a:srgbClr val="004476"/>
              </a:solidFill>
            </a:endParaRPr>
          </a:p>
        </p:txBody>
      </p:sp>
    </p:spTree>
    <p:extLst>
      <p:ext uri="{BB962C8B-B14F-4D97-AF65-F5344CB8AC3E}">
        <p14:creationId xmlns:p14="http://schemas.microsoft.com/office/powerpoint/2010/main" val="4213590307"/>
      </p:ext>
    </p:extLst>
  </p:cSld>
  <p:clrMapOvr>
    <a:masterClrMapping/>
  </p:clrMapOvr>
  <p:transition spd="slow" advTm="2000">
    <p:wipe/>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tx1">
            <a:alpha val="92000"/>
          </a:schemeClr>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1751" t="3800" r="1751" b="43701"/>
          <a:stretch/>
        </p:blipFill>
        <p:spPr>
          <a:xfrm>
            <a:off x="0" y="0"/>
            <a:ext cx="12192000" cy="4689231"/>
          </a:xfrm>
          <a:prstGeom prst="rect">
            <a:avLst/>
          </a:prstGeom>
        </p:spPr>
      </p:pic>
      <p:sp>
        <p:nvSpPr>
          <p:cNvPr id="8" name="Text Box 6">
            <a:extLst>
              <a:ext uri="{FF2B5EF4-FFF2-40B4-BE49-F238E27FC236}">
                <a16:creationId xmlns:a16="http://schemas.microsoft.com/office/drawing/2014/main" id="{10A15F22-A7FB-4F42-BFD4-27FC5A8B4EDF}"/>
              </a:ext>
            </a:extLst>
          </p:cNvPr>
          <p:cNvSpPr txBox="1">
            <a:spLocks noChangeArrowheads="1"/>
          </p:cNvSpPr>
          <p:nvPr/>
        </p:nvSpPr>
        <p:spPr bwMode="auto">
          <a:xfrm>
            <a:off x="7155847" y="4975625"/>
            <a:ext cx="5400600" cy="6315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5AFDC"/>
                </a:solidFill>
                <a:miter lim="800000"/>
                <a:headEnd/>
                <a:tailEnd/>
              </a14:hiddenLine>
            </a:ext>
            <a:ext uri="{AF507438-7753-43E0-B8FC-AC1667EBCBE1}">
              <a14:hiddenEffects xmlns:a14="http://schemas.microsoft.com/office/drawing/2010/main">
                <a:effectLst>
                  <a:outerShdw dist="35921" dir="2700000" algn="ctr" rotWithShape="0">
                    <a:srgbClr val="CDE5F2"/>
                  </a:outerShdw>
                </a:effectLst>
              </a14:hiddenEffects>
            </a:ext>
          </a:extLst>
        </p:spPr>
        <p:txBody>
          <a:bodyPr vert="horz" wrap="square" lIns="36576" tIns="36576" rIns="36576" bIns="36576" numCol="1" anchor="t" anchorCtr="0" compatLnSpc="1">
            <a:prstTxWarp prst="textNoShape">
              <a:avLst/>
            </a:prstTxWarp>
          </a:bodyPr>
          <a:lstStyle/>
          <a:p>
            <a:r>
              <a:rPr lang="en-GB" sz="3200" dirty="0"/>
              <a:t> </a:t>
            </a:r>
          </a:p>
        </p:txBody>
      </p:sp>
      <p:sp>
        <p:nvSpPr>
          <p:cNvPr id="9" name="Rectangle 8">
            <a:extLst>
              <a:ext uri="{FF2B5EF4-FFF2-40B4-BE49-F238E27FC236}">
                <a16:creationId xmlns:a16="http://schemas.microsoft.com/office/drawing/2014/main" id="{259DB786-6EA1-46B6-B74F-6842E3D91CA2}"/>
              </a:ext>
            </a:extLst>
          </p:cNvPr>
          <p:cNvSpPr/>
          <p:nvPr/>
        </p:nvSpPr>
        <p:spPr>
          <a:xfrm>
            <a:off x="539552" y="494960"/>
            <a:ext cx="2712024" cy="1323439"/>
          </a:xfrm>
          <a:prstGeom prst="rect">
            <a:avLst/>
          </a:prstGeom>
        </p:spPr>
        <p:txBody>
          <a:bodyPr wrap="none">
            <a:spAutoFit/>
          </a:bodyPr>
          <a:lstStyle/>
          <a:p>
            <a:r>
              <a:rPr lang="en-GB" sz="4000" b="1" i="1" dirty="0">
                <a:solidFill>
                  <a:srgbClr val="004476"/>
                </a:solidFill>
              </a:rPr>
              <a:t>What Next?</a:t>
            </a:r>
          </a:p>
          <a:p>
            <a:endParaRPr lang="en-GB" sz="4000" dirty="0"/>
          </a:p>
        </p:txBody>
      </p:sp>
      <p:sp>
        <p:nvSpPr>
          <p:cNvPr id="7" name="Rectangle 6">
            <a:extLst>
              <a:ext uri="{FF2B5EF4-FFF2-40B4-BE49-F238E27FC236}">
                <a16:creationId xmlns:a16="http://schemas.microsoft.com/office/drawing/2014/main" id="{8D0D2E04-56AB-4C61-870A-43896D9A7531}"/>
              </a:ext>
            </a:extLst>
          </p:cNvPr>
          <p:cNvSpPr/>
          <p:nvPr/>
        </p:nvSpPr>
        <p:spPr>
          <a:xfrm>
            <a:off x="553613" y="2429073"/>
            <a:ext cx="10525000" cy="2862322"/>
          </a:xfrm>
          <a:prstGeom prst="rect">
            <a:avLst/>
          </a:prstGeom>
        </p:spPr>
        <p:txBody>
          <a:bodyPr wrap="square">
            <a:spAutoFit/>
          </a:bodyPr>
          <a:lstStyle/>
          <a:p>
            <a:pPr marL="285750" indent="-285750" algn="just">
              <a:buFont typeface="Arial" panose="020B0604020202020204" pitchFamily="34" charset="0"/>
              <a:buChar char="•"/>
            </a:pPr>
            <a:r>
              <a:rPr lang="en-GB" sz="2800" dirty="0">
                <a:solidFill>
                  <a:srgbClr val="004476"/>
                </a:solidFill>
              </a:rPr>
              <a:t>ALL Pharmacies signed up to the carer awareness training and ongoing support from Carers FIRST</a:t>
            </a:r>
          </a:p>
          <a:p>
            <a:pPr algn="just"/>
            <a:endParaRPr lang="en-GB" sz="800" dirty="0">
              <a:solidFill>
                <a:srgbClr val="004476"/>
              </a:solidFill>
            </a:endParaRPr>
          </a:p>
          <a:p>
            <a:pPr marL="285750" indent="-285750" algn="just">
              <a:buFont typeface="Arial" panose="020B0604020202020204" pitchFamily="34" charset="0"/>
              <a:buChar char="•"/>
            </a:pPr>
            <a:r>
              <a:rPr lang="en-GB" sz="2800" dirty="0">
                <a:solidFill>
                  <a:srgbClr val="004476"/>
                </a:solidFill>
              </a:rPr>
              <a:t>70% of pharmacies to engage in a Carer awareness programme</a:t>
            </a:r>
          </a:p>
          <a:p>
            <a:pPr algn="just"/>
            <a:endParaRPr lang="en-GB" sz="800" dirty="0">
              <a:solidFill>
                <a:srgbClr val="004476"/>
              </a:solidFill>
            </a:endParaRPr>
          </a:p>
          <a:p>
            <a:pPr marL="285750" indent="-285750" algn="just">
              <a:buFont typeface="Arial" panose="020B0604020202020204" pitchFamily="34" charset="0"/>
              <a:buChar char="•"/>
            </a:pPr>
            <a:r>
              <a:rPr lang="en-GB" sz="2800" dirty="0">
                <a:solidFill>
                  <a:srgbClr val="004476"/>
                </a:solidFill>
              </a:rPr>
              <a:t>25% of pharmacies to have visible Carer information and designated Carer Champions</a:t>
            </a:r>
            <a:r>
              <a:rPr lang="en-GB" sz="2800" dirty="0"/>
              <a:t>8</a:t>
            </a:r>
            <a:endParaRPr lang="en-GB" sz="2800" dirty="0">
              <a:solidFill>
                <a:srgbClr val="004476"/>
              </a:solidFill>
            </a:endParaRPr>
          </a:p>
          <a:p>
            <a:pPr marL="285750" indent="-285750">
              <a:buFont typeface="Arial" panose="020B0604020202020204" pitchFamily="34" charset="0"/>
              <a:buChar char="•"/>
            </a:pPr>
            <a:endParaRPr lang="en-GB" sz="2400" dirty="0">
              <a:solidFill>
                <a:srgbClr val="004476"/>
              </a:solidFill>
            </a:endParaRPr>
          </a:p>
        </p:txBody>
      </p:sp>
    </p:spTree>
    <p:extLst>
      <p:ext uri="{BB962C8B-B14F-4D97-AF65-F5344CB8AC3E}">
        <p14:creationId xmlns:p14="http://schemas.microsoft.com/office/powerpoint/2010/main" val="4062722451"/>
      </p:ext>
    </p:extLst>
  </p:cSld>
  <p:clrMapOvr>
    <a:masterClrMapping/>
  </p:clrMapOvr>
  <p:transition spd="slow" advTm="2000">
    <p:wipe/>
  </p:transition>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tx1">
            <a:alpha val="92000"/>
          </a:schemeClr>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1751" t="3800" r="1751" b="43701"/>
          <a:stretch/>
        </p:blipFill>
        <p:spPr>
          <a:xfrm>
            <a:off x="0" y="0"/>
            <a:ext cx="12192000" cy="4689231"/>
          </a:xfrm>
          <a:prstGeom prst="rect">
            <a:avLst/>
          </a:prstGeom>
        </p:spPr>
      </p:pic>
      <p:sp>
        <p:nvSpPr>
          <p:cNvPr id="6" name="Text Box 6">
            <a:extLst>
              <a:ext uri="{FF2B5EF4-FFF2-40B4-BE49-F238E27FC236}">
                <a16:creationId xmlns:a16="http://schemas.microsoft.com/office/drawing/2014/main" id="{97714AE0-4238-40CC-AE91-41B5A98FC58F}"/>
              </a:ext>
            </a:extLst>
          </p:cNvPr>
          <p:cNvSpPr txBox="1">
            <a:spLocks noChangeArrowheads="1"/>
          </p:cNvSpPr>
          <p:nvPr/>
        </p:nvSpPr>
        <p:spPr bwMode="auto">
          <a:xfrm>
            <a:off x="1034691" y="5123396"/>
            <a:ext cx="7573670" cy="6315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5AFDC"/>
                </a:solidFill>
                <a:miter lim="800000"/>
                <a:headEnd/>
                <a:tailEnd/>
              </a14:hiddenLine>
            </a:ext>
            <a:ext uri="{AF507438-7753-43E0-B8FC-AC1667EBCBE1}">
              <a14:hiddenEffects xmlns:a14="http://schemas.microsoft.com/office/drawing/2010/main">
                <a:effectLst>
                  <a:outerShdw dist="35921" dir="2700000" algn="ctr" rotWithShape="0">
                    <a:srgbClr val="CDE5F2"/>
                  </a:outerShdw>
                </a:effectLst>
              </a14:hiddenEffects>
            </a:ext>
          </a:extLst>
        </p:spPr>
        <p:txBody>
          <a:bodyPr vert="horz" wrap="square" lIns="36576" tIns="36576" rIns="36576" bIns="36576" numCol="1" anchor="t" anchorCtr="0" compatLnSpc="1">
            <a:prstTxWarp prst="textNoShape">
              <a:avLst/>
            </a:prstTxWarp>
          </a:bodyPr>
          <a:lstStyle/>
          <a:p>
            <a:pPr eaLnBrk="0" hangingPunct="0"/>
            <a:r>
              <a:rPr kumimoji="0" lang="en-GB" altLang="en-US" sz="3200" b="1" i="0" u="none" strike="noStrike" cap="none" normalizeH="0" baseline="0" dirty="0">
                <a:ln>
                  <a:noFill/>
                </a:ln>
                <a:solidFill>
                  <a:srgbClr val="002060"/>
                </a:solidFill>
                <a:effectLst/>
                <a:latin typeface="+mj-lt"/>
              </a:rPr>
              <a:t>0300 303 1555 or hello@carersfirst.org.uk</a:t>
            </a:r>
            <a:endParaRPr lang="en-GB" sz="3200" dirty="0">
              <a:solidFill>
                <a:srgbClr val="002060"/>
              </a:solidFill>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3200" b="1" i="0" u="none" strike="noStrike" cap="none" normalizeH="0" baseline="0" dirty="0">
                <a:ln>
                  <a:noFill/>
                </a:ln>
                <a:solidFill>
                  <a:srgbClr val="002060"/>
                </a:solidFill>
                <a:effectLst/>
                <a:latin typeface="+mj-lt"/>
              </a:rPr>
              <a:t> </a:t>
            </a:r>
            <a:endParaRPr kumimoji="0" lang="en-US" altLang="en-US" sz="3200" b="1" i="0" u="none" strike="noStrike" cap="none" normalizeH="0" baseline="0" dirty="0">
              <a:ln>
                <a:noFill/>
              </a:ln>
              <a:solidFill>
                <a:srgbClr val="002060"/>
              </a:solidFill>
              <a:effectLst/>
              <a:latin typeface="+mj-lt"/>
            </a:endParaRPr>
          </a:p>
        </p:txBody>
      </p:sp>
      <p:sp>
        <p:nvSpPr>
          <p:cNvPr id="8" name="Text Box 6">
            <a:extLst>
              <a:ext uri="{FF2B5EF4-FFF2-40B4-BE49-F238E27FC236}">
                <a16:creationId xmlns:a16="http://schemas.microsoft.com/office/drawing/2014/main" id="{10A15F22-A7FB-4F42-BFD4-27FC5A8B4EDF}"/>
              </a:ext>
            </a:extLst>
          </p:cNvPr>
          <p:cNvSpPr txBox="1">
            <a:spLocks noChangeArrowheads="1"/>
          </p:cNvSpPr>
          <p:nvPr/>
        </p:nvSpPr>
        <p:spPr bwMode="auto">
          <a:xfrm>
            <a:off x="7155847" y="4975625"/>
            <a:ext cx="5400600" cy="6315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5AFDC"/>
                </a:solidFill>
                <a:miter lim="800000"/>
                <a:headEnd/>
                <a:tailEnd/>
              </a14:hiddenLine>
            </a:ext>
            <a:ext uri="{AF507438-7753-43E0-B8FC-AC1667EBCBE1}">
              <a14:hiddenEffects xmlns:a14="http://schemas.microsoft.com/office/drawing/2010/main">
                <a:effectLst>
                  <a:outerShdw dist="35921" dir="2700000" algn="ctr" rotWithShape="0">
                    <a:srgbClr val="CDE5F2"/>
                  </a:outerShdw>
                </a:effectLst>
              </a14:hiddenEffects>
            </a:ext>
          </a:extLst>
        </p:spPr>
        <p:txBody>
          <a:bodyPr vert="horz" wrap="square" lIns="36576" tIns="36576" rIns="36576" bIns="36576" numCol="1" anchor="t" anchorCtr="0" compatLnSpc="1">
            <a:prstTxWarp prst="textNoShape">
              <a:avLst/>
            </a:prstTxWarp>
          </a:bodyPr>
          <a:lstStyle/>
          <a:p>
            <a:r>
              <a:rPr lang="en-GB" sz="3200" dirty="0"/>
              <a:t> </a:t>
            </a:r>
          </a:p>
        </p:txBody>
      </p:sp>
      <p:sp>
        <p:nvSpPr>
          <p:cNvPr id="10" name="TextBox 9">
            <a:extLst>
              <a:ext uri="{FF2B5EF4-FFF2-40B4-BE49-F238E27FC236}">
                <a16:creationId xmlns:a16="http://schemas.microsoft.com/office/drawing/2014/main" id="{88F14A7F-C517-4F30-B848-89B64BC7551C}"/>
              </a:ext>
            </a:extLst>
          </p:cNvPr>
          <p:cNvSpPr txBox="1"/>
          <p:nvPr/>
        </p:nvSpPr>
        <p:spPr>
          <a:xfrm>
            <a:off x="191344" y="260648"/>
            <a:ext cx="7452828" cy="769441"/>
          </a:xfrm>
          <a:prstGeom prst="rect">
            <a:avLst/>
          </a:prstGeom>
          <a:noFill/>
        </p:spPr>
        <p:txBody>
          <a:bodyPr wrap="square" rtlCol="0">
            <a:spAutoFit/>
          </a:bodyPr>
          <a:lstStyle/>
          <a:p>
            <a:r>
              <a:rPr lang="en-GB" sz="4400" b="1" dirty="0">
                <a:solidFill>
                  <a:srgbClr val="004476"/>
                </a:solidFill>
              </a:rPr>
              <a:t>How to contact us</a:t>
            </a:r>
          </a:p>
        </p:txBody>
      </p:sp>
      <p:sp>
        <p:nvSpPr>
          <p:cNvPr id="11" name="TextBox 10">
            <a:extLst>
              <a:ext uri="{FF2B5EF4-FFF2-40B4-BE49-F238E27FC236}">
                <a16:creationId xmlns:a16="http://schemas.microsoft.com/office/drawing/2014/main" id="{63C721B5-6EDB-4967-B7CE-4506BBF1705C}"/>
              </a:ext>
            </a:extLst>
          </p:cNvPr>
          <p:cNvSpPr txBox="1"/>
          <p:nvPr/>
        </p:nvSpPr>
        <p:spPr>
          <a:xfrm>
            <a:off x="983432" y="2003991"/>
            <a:ext cx="9582252" cy="1877437"/>
          </a:xfrm>
          <a:prstGeom prst="rect">
            <a:avLst/>
          </a:prstGeom>
          <a:noFill/>
        </p:spPr>
        <p:txBody>
          <a:bodyPr wrap="square" rtlCol="0">
            <a:spAutoFit/>
          </a:bodyPr>
          <a:lstStyle/>
          <a:p>
            <a:r>
              <a:rPr lang="en-GB" sz="2800" dirty="0">
                <a:solidFill>
                  <a:srgbClr val="004376"/>
                </a:solidFill>
              </a:rPr>
              <a:t>The Customer Service Centre is the first point of contact for                    all general enquiries regarding support for carers: </a:t>
            </a:r>
          </a:p>
          <a:p>
            <a:endParaRPr lang="en-GB" sz="2800" dirty="0">
              <a:solidFill>
                <a:srgbClr val="004376"/>
              </a:solidFill>
            </a:endParaRPr>
          </a:p>
          <a:p>
            <a:r>
              <a:rPr lang="en-GB" sz="3200" b="1" dirty="0">
                <a:solidFill>
                  <a:srgbClr val="004376"/>
                </a:solidFill>
              </a:rPr>
              <a:t>01522 782224 </a:t>
            </a:r>
            <a:r>
              <a:rPr lang="en-GB" sz="3200" dirty="0">
                <a:solidFill>
                  <a:srgbClr val="004376"/>
                </a:solidFill>
              </a:rPr>
              <a:t>or </a:t>
            </a:r>
            <a:r>
              <a:rPr lang="en-GB" sz="3200" b="1" dirty="0">
                <a:solidFill>
                  <a:srgbClr val="004376"/>
                </a:solidFill>
              </a:rPr>
              <a:t>CarersService@Lincolnshire.gov.uk</a:t>
            </a:r>
          </a:p>
        </p:txBody>
      </p:sp>
      <p:sp>
        <p:nvSpPr>
          <p:cNvPr id="14" name="TextBox 13">
            <a:extLst>
              <a:ext uri="{FF2B5EF4-FFF2-40B4-BE49-F238E27FC236}">
                <a16:creationId xmlns:a16="http://schemas.microsoft.com/office/drawing/2014/main" id="{7009F290-7927-48E7-872E-6AD2C3D58CB7}"/>
              </a:ext>
            </a:extLst>
          </p:cNvPr>
          <p:cNvSpPr txBox="1"/>
          <p:nvPr/>
        </p:nvSpPr>
        <p:spPr>
          <a:xfrm>
            <a:off x="1004499" y="4526753"/>
            <a:ext cx="7530022" cy="523220"/>
          </a:xfrm>
          <a:prstGeom prst="rect">
            <a:avLst/>
          </a:prstGeom>
          <a:noFill/>
        </p:spPr>
        <p:txBody>
          <a:bodyPr wrap="square" rtlCol="0">
            <a:spAutoFit/>
          </a:bodyPr>
          <a:lstStyle/>
          <a:p>
            <a:r>
              <a:rPr lang="en-GB" sz="2800" dirty="0">
                <a:solidFill>
                  <a:srgbClr val="004376"/>
                </a:solidFill>
              </a:rPr>
              <a:t>Carers registered with us:</a:t>
            </a:r>
          </a:p>
        </p:txBody>
      </p:sp>
    </p:spTree>
    <p:extLst>
      <p:ext uri="{BB962C8B-B14F-4D97-AF65-F5344CB8AC3E}">
        <p14:creationId xmlns:p14="http://schemas.microsoft.com/office/powerpoint/2010/main" val="4206201931"/>
      </p:ext>
    </p:extLst>
  </p:cSld>
  <p:clrMapOvr>
    <a:masterClrMapping/>
  </p:clrMapOvr>
  <p:transition spd="slow" advTm="2000">
    <p:wipe/>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24680" y="-27384"/>
            <a:ext cx="12216680" cy="2304488"/>
          </a:xfrm>
          <a:prstGeom prst="rect">
            <a:avLst/>
          </a:prstGeom>
        </p:spPr>
      </p:pic>
      <p:pic>
        <p:nvPicPr>
          <p:cNvPr id="2" name="Picture 1"/>
          <p:cNvPicPr>
            <a:picLocks noChangeAspect="1"/>
          </p:cNvPicPr>
          <p:nvPr/>
        </p:nvPicPr>
        <p:blipFill>
          <a:blip r:embed="rId4"/>
          <a:stretch>
            <a:fillRect/>
          </a:stretch>
        </p:blipFill>
        <p:spPr>
          <a:xfrm>
            <a:off x="-24680" y="226367"/>
            <a:ext cx="12216680" cy="3706689"/>
          </a:xfrm>
          <a:prstGeom prst="rect">
            <a:avLst/>
          </a:prstGeom>
        </p:spPr>
      </p:pic>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902270" y="5977333"/>
            <a:ext cx="5929701" cy="634826"/>
          </a:xfrm>
          <a:prstGeom prst="rect">
            <a:avLst/>
          </a:prstGeom>
        </p:spPr>
      </p:pic>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472264" y="188640"/>
            <a:ext cx="3556486" cy="898326"/>
          </a:xfrm>
          <a:prstGeom prst="rect">
            <a:avLst/>
          </a:prstGeom>
        </p:spPr>
      </p:pic>
      <p:sp>
        <p:nvSpPr>
          <p:cNvPr id="11" name="TextBox 10">
            <a:extLst>
              <a:ext uri="{FF2B5EF4-FFF2-40B4-BE49-F238E27FC236}">
                <a16:creationId xmlns:a16="http://schemas.microsoft.com/office/drawing/2014/main" id="{CDA474FA-E865-4C29-9A7A-667538DD21ED}"/>
              </a:ext>
            </a:extLst>
          </p:cNvPr>
          <p:cNvSpPr txBox="1"/>
          <p:nvPr/>
        </p:nvSpPr>
        <p:spPr>
          <a:xfrm>
            <a:off x="335360" y="2984752"/>
            <a:ext cx="10848539" cy="92333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5400" b="1" i="1" u="none" strike="noStrike" kern="0" cap="none" spc="0" normalizeH="0" baseline="0" noProof="0" dirty="0">
                <a:ln>
                  <a:noFill/>
                </a:ln>
                <a:solidFill>
                  <a:srgbClr val="004476"/>
                </a:solidFill>
                <a:uLnTx/>
                <a:uFillTx/>
                <a:latin typeface="+mn-lt"/>
                <a:cs typeface="Arial" panose="020B0604020202020204" pitchFamily="34" charset="0"/>
              </a:rPr>
              <a:t>The Lincolnshire Carers Service</a:t>
            </a:r>
            <a:endParaRPr kumimoji="0" lang="en-GB" sz="5400" b="0" i="1" u="none" strike="noStrike" kern="0" cap="none" spc="0" normalizeH="0" baseline="0" noProof="0" dirty="0">
              <a:ln>
                <a:noFill/>
              </a:ln>
              <a:solidFill>
                <a:srgbClr val="004476"/>
              </a:solidFill>
              <a:uLnTx/>
              <a:uFillTx/>
              <a:latin typeface="+mn-lt"/>
              <a:cs typeface="Arial" panose="020B0604020202020204" pitchFamily="34" charset="0"/>
            </a:endParaRPr>
          </a:p>
        </p:txBody>
      </p:sp>
    </p:spTree>
    <p:extLst>
      <p:ext uri="{BB962C8B-B14F-4D97-AF65-F5344CB8AC3E}">
        <p14:creationId xmlns:p14="http://schemas.microsoft.com/office/powerpoint/2010/main" val="3864647435"/>
      </p:ext>
    </p:extLst>
  </p:cSld>
  <p:clrMapOvr>
    <a:masterClrMapping/>
  </p:clrMapOvr>
  <p:transition spd="slow" advTm="2000">
    <p:wipe/>
  </p:transition>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tx1">
            <a:alpha val="92000"/>
          </a:schemeClr>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1751" t="3800" r="1751" b="43701"/>
          <a:stretch/>
        </p:blipFill>
        <p:spPr>
          <a:xfrm>
            <a:off x="-24680" y="-27384"/>
            <a:ext cx="12192000" cy="4689231"/>
          </a:xfrm>
          <a:prstGeom prst="rect">
            <a:avLst/>
          </a:prstGeom>
        </p:spPr>
      </p:pic>
      <p:sp>
        <p:nvSpPr>
          <p:cNvPr id="5" name="Text Box 6">
            <a:extLst>
              <a:ext uri="{FF2B5EF4-FFF2-40B4-BE49-F238E27FC236}">
                <a16:creationId xmlns:a16="http://schemas.microsoft.com/office/drawing/2014/main" id="{4AE3E3E3-235F-4990-B5B4-5313EA60F4F3}"/>
              </a:ext>
            </a:extLst>
          </p:cNvPr>
          <p:cNvSpPr txBox="1">
            <a:spLocks noChangeArrowheads="1"/>
          </p:cNvSpPr>
          <p:nvPr/>
        </p:nvSpPr>
        <p:spPr bwMode="auto">
          <a:xfrm>
            <a:off x="3503712" y="3532570"/>
            <a:ext cx="5036030" cy="6315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5AFDC"/>
                </a:solidFill>
                <a:miter lim="800000"/>
                <a:headEnd/>
                <a:tailEnd/>
              </a14:hiddenLine>
            </a:ext>
            <a:ext uri="{AF507438-7753-43E0-B8FC-AC1667EBCBE1}">
              <a14:hiddenEffects xmlns:a14="http://schemas.microsoft.com/office/drawing/2010/main">
                <a:effectLst>
                  <a:outerShdw dist="35921" dir="2700000" algn="ctr" rotWithShape="0">
                    <a:srgbClr val="CDE5F2"/>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3200" b="1" i="0" u="none" strike="noStrike" cap="none" normalizeH="0" baseline="0" dirty="0">
                <a:ln>
                  <a:noFill/>
                </a:ln>
                <a:solidFill>
                  <a:srgbClr val="002060"/>
                </a:solidFill>
                <a:effectLst/>
                <a:latin typeface="+mj-lt"/>
              </a:rPr>
              <a:t>Follow us </a:t>
            </a:r>
            <a:r>
              <a:rPr kumimoji="0" lang="en-GB" altLang="en-US" sz="3200" b="1" i="1" u="none" strike="noStrike" cap="none" normalizeH="0" baseline="0" dirty="0">
                <a:ln>
                  <a:noFill/>
                </a:ln>
                <a:solidFill>
                  <a:srgbClr val="0070C0"/>
                </a:solidFill>
                <a:effectLst/>
                <a:latin typeface="+mj-lt"/>
              </a:rPr>
              <a:t>@</a:t>
            </a:r>
            <a:r>
              <a:rPr kumimoji="0" lang="en-GB" altLang="en-US" sz="3200" b="1" i="1" u="none" strike="noStrike" cap="none" normalizeH="0" baseline="0" dirty="0" err="1">
                <a:ln>
                  <a:noFill/>
                </a:ln>
                <a:solidFill>
                  <a:srgbClr val="0070C0"/>
                </a:solidFill>
                <a:effectLst/>
                <a:latin typeface="+mj-lt"/>
              </a:rPr>
              <a:t>Carers_FIRST</a:t>
            </a:r>
            <a:endParaRPr kumimoji="0" lang="en-US" altLang="en-US" sz="3200" b="1" i="1" u="none" strike="noStrike" cap="none" normalizeH="0" baseline="0" dirty="0">
              <a:ln>
                <a:noFill/>
              </a:ln>
              <a:solidFill>
                <a:srgbClr val="0070C0"/>
              </a:solidFill>
              <a:effectLst/>
              <a:latin typeface="+mj-lt"/>
            </a:endParaRPr>
          </a:p>
        </p:txBody>
      </p:sp>
      <p:sp>
        <p:nvSpPr>
          <p:cNvPr id="6" name="Text Box 6">
            <a:extLst>
              <a:ext uri="{FF2B5EF4-FFF2-40B4-BE49-F238E27FC236}">
                <a16:creationId xmlns:a16="http://schemas.microsoft.com/office/drawing/2014/main" id="{DADB179F-EC76-42CE-A503-3864B29A23FE}"/>
              </a:ext>
            </a:extLst>
          </p:cNvPr>
          <p:cNvSpPr txBox="1">
            <a:spLocks noChangeArrowheads="1"/>
          </p:cNvSpPr>
          <p:nvPr/>
        </p:nvSpPr>
        <p:spPr bwMode="auto">
          <a:xfrm>
            <a:off x="3503712" y="5029708"/>
            <a:ext cx="5833392" cy="6315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5AFDC"/>
                </a:solidFill>
                <a:miter lim="800000"/>
                <a:headEnd/>
                <a:tailEnd/>
              </a14:hiddenLine>
            </a:ext>
            <a:ext uri="{AF507438-7753-43E0-B8FC-AC1667EBCBE1}">
              <a14:hiddenEffects xmlns:a14="http://schemas.microsoft.com/office/drawing/2010/main">
                <a:effectLst>
                  <a:outerShdw dist="35921" dir="2700000" algn="ctr" rotWithShape="0">
                    <a:srgbClr val="CDE5F2"/>
                  </a:outerShdw>
                </a:effectLst>
              </a14:hiddenEffects>
            </a:ext>
          </a:extLst>
        </p:spPr>
        <p:txBody>
          <a:bodyPr vert="horz" wrap="square" lIns="36576" tIns="36576" rIns="36576" bIns="36576" numCol="1" anchor="t" anchorCtr="0" compatLnSpc="1">
            <a:prstTxWarp prst="textNoShape">
              <a:avLst/>
            </a:prstTxWarp>
          </a:bodyPr>
          <a:lstStyle/>
          <a:p>
            <a:r>
              <a:rPr lang="en-GB" sz="3200" b="1" dirty="0">
                <a:solidFill>
                  <a:srgbClr val="002060"/>
                </a:solidFill>
              </a:rPr>
              <a:t>Like our page </a:t>
            </a:r>
            <a:r>
              <a:rPr lang="en-GB" sz="3200" b="1" i="1" dirty="0">
                <a:solidFill>
                  <a:srgbClr val="0070C0"/>
                </a:solidFill>
              </a:rPr>
              <a:t>@</a:t>
            </a:r>
            <a:r>
              <a:rPr lang="en-GB" sz="3200" b="1" i="1" dirty="0" err="1">
                <a:solidFill>
                  <a:srgbClr val="0070C0"/>
                </a:solidFill>
              </a:rPr>
              <a:t>CarersFIRST</a:t>
            </a:r>
            <a:endParaRPr lang="en-GB" sz="3200" i="1" dirty="0">
              <a:solidFill>
                <a:srgbClr val="0070C0"/>
              </a:solidFill>
            </a:endParaRPr>
          </a:p>
          <a:p>
            <a:r>
              <a:rPr lang="en-GB" sz="3200" dirty="0">
                <a:solidFill>
                  <a:srgbClr val="0070C0"/>
                </a:solidFill>
              </a:rPr>
              <a:t> </a:t>
            </a:r>
          </a:p>
        </p:txBody>
      </p:sp>
      <p:sp>
        <p:nvSpPr>
          <p:cNvPr id="7" name="Text Box 6">
            <a:extLst>
              <a:ext uri="{FF2B5EF4-FFF2-40B4-BE49-F238E27FC236}">
                <a16:creationId xmlns:a16="http://schemas.microsoft.com/office/drawing/2014/main" id="{B482F18C-B64E-4558-8D41-C475340C148B}"/>
              </a:ext>
            </a:extLst>
          </p:cNvPr>
          <p:cNvSpPr txBox="1">
            <a:spLocks noChangeArrowheads="1"/>
          </p:cNvSpPr>
          <p:nvPr/>
        </p:nvSpPr>
        <p:spPr bwMode="auto">
          <a:xfrm>
            <a:off x="3503712" y="2214428"/>
            <a:ext cx="5833392" cy="6315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5AFDC"/>
                </a:solidFill>
                <a:miter lim="800000"/>
                <a:headEnd/>
                <a:tailEnd/>
              </a14:hiddenLine>
            </a:ext>
            <a:ext uri="{AF507438-7753-43E0-B8FC-AC1667EBCBE1}">
              <a14:hiddenEffects xmlns:a14="http://schemas.microsoft.com/office/drawing/2010/main">
                <a:effectLst>
                  <a:outerShdw dist="35921" dir="2700000" algn="ctr" rotWithShape="0">
                    <a:srgbClr val="CDE5F2"/>
                  </a:outerShdw>
                </a:effectLst>
              </a14:hiddenEffects>
            </a:ext>
          </a:extLst>
        </p:spPr>
        <p:txBody>
          <a:bodyPr vert="horz" wrap="square" lIns="36576" tIns="36576" rIns="36576" bIns="36576" numCol="1" anchor="t" anchorCtr="0" compatLnSpc="1">
            <a:prstTxWarp prst="textNoShape">
              <a:avLst/>
            </a:prstTxWarp>
          </a:bodyPr>
          <a:lstStyle/>
          <a:p>
            <a:r>
              <a:rPr lang="en-GB" sz="3200" b="1" dirty="0">
                <a:solidFill>
                  <a:srgbClr val="002060"/>
                </a:solidFill>
              </a:rPr>
              <a:t>Visit  </a:t>
            </a:r>
            <a:r>
              <a:rPr lang="en-GB" sz="3200" b="1" i="1" dirty="0">
                <a:solidFill>
                  <a:srgbClr val="0070C0"/>
                </a:solidFill>
              </a:rPr>
              <a:t>www.CarersFIRST.org.uk </a:t>
            </a:r>
            <a:endParaRPr lang="en-GB" sz="3200" i="1" dirty="0">
              <a:solidFill>
                <a:srgbClr val="0070C0"/>
              </a:solidFill>
            </a:endParaRPr>
          </a:p>
          <a:p>
            <a:r>
              <a:rPr lang="en-GB" sz="3200" dirty="0">
                <a:solidFill>
                  <a:schemeClr val="bg1"/>
                </a:solidFill>
              </a:rPr>
              <a:t> </a:t>
            </a:r>
          </a:p>
        </p:txBody>
      </p:sp>
      <p:sp>
        <p:nvSpPr>
          <p:cNvPr id="11" name="TextBox 10">
            <a:extLst>
              <a:ext uri="{FF2B5EF4-FFF2-40B4-BE49-F238E27FC236}">
                <a16:creationId xmlns:a16="http://schemas.microsoft.com/office/drawing/2014/main" id="{37F8FE17-41A5-4FFF-BD4C-C5658204496C}"/>
              </a:ext>
            </a:extLst>
          </p:cNvPr>
          <p:cNvSpPr txBox="1"/>
          <p:nvPr/>
        </p:nvSpPr>
        <p:spPr>
          <a:xfrm>
            <a:off x="191344" y="260648"/>
            <a:ext cx="7452828" cy="769441"/>
          </a:xfrm>
          <a:prstGeom prst="rect">
            <a:avLst/>
          </a:prstGeom>
          <a:noFill/>
        </p:spPr>
        <p:txBody>
          <a:bodyPr wrap="square" rtlCol="0">
            <a:spAutoFit/>
          </a:bodyPr>
          <a:lstStyle/>
          <a:p>
            <a:r>
              <a:rPr lang="en-GB" sz="4400" b="1" dirty="0">
                <a:solidFill>
                  <a:srgbClr val="004476"/>
                </a:solidFill>
              </a:rPr>
              <a:t>Keep in touch</a:t>
            </a:r>
          </a:p>
        </p:txBody>
      </p:sp>
      <p:pic>
        <p:nvPicPr>
          <p:cNvPr id="1026" name="Picture 2" descr="twitter">
            <a:extLst>
              <a:ext uri="{FF2B5EF4-FFF2-40B4-BE49-F238E27FC236}">
                <a16:creationId xmlns:a16="http://schemas.microsoft.com/office/drawing/2014/main" id="{93164357-A93A-4B6A-98A4-74D180BCE62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79576" y="3491532"/>
            <a:ext cx="873572" cy="87357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5AFDC"/>
                </a:solidFill>
                <a:miter lim="800000"/>
                <a:headEnd/>
                <a:tailEnd/>
              </a14:hiddenLine>
            </a:ext>
            <a:ext uri="{AF507438-7753-43E0-B8FC-AC1667EBCBE1}">
              <a14:hiddenEffects xmlns:a14="http://schemas.microsoft.com/office/drawing/2010/main">
                <a:effectLst>
                  <a:outerShdw dist="35921" dir="2700000" algn="ctr" rotWithShape="0">
                    <a:srgbClr val="CDE5F2"/>
                  </a:outerShdw>
                </a:effectLst>
              </a14:hiddenEffects>
            </a:ext>
          </a:extLst>
        </p:spPr>
      </p:pic>
      <p:pic>
        <p:nvPicPr>
          <p:cNvPr id="1027" name="Picture 3" descr="FB">
            <a:extLst>
              <a:ext uri="{FF2B5EF4-FFF2-40B4-BE49-F238E27FC236}">
                <a16:creationId xmlns:a16="http://schemas.microsoft.com/office/drawing/2014/main" id="{FCE154FB-FFBB-4EC1-AD1B-9D1CBFA52E5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79576" y="4842044"/>
            <a:ext cx="873572" cy="87779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5AFDC"/>
                </a:solidFill>
                <a:miter lim="800000"/>
                <a:headEnd/>
                <a:tailEnd/>
              </a14:hiddenLine>
            </a:ext>
            <a:ext uri="{AF507438-7753-43E0-B8FC-AC1667EBCBE1}">
              <a14:hiddenEffects xmlns:a14="http://schemas.microsoft.com/office/drawing/2010/main">
                <a:effectLst>
                  <a:outerShdw dist="35921" dir="2700000" algn="ctr" rotWithShape="0">
                    <a:srgbClr val="CDE5F2"/>
                  </a:outerShdw>
                </a:effectLst>
              </a14:hiddenEffects>
            </a:ext>
          </a:extLst>
        </p:spPr>
      </p:pic>
      <p:pic>
        <p:nvPicPr>
          <p:cNvPr id="13" name="Picture 12">
            <a:extLst>
              <a:ext uri="{FF2B5EF4-FFF2-40B4-BE49-F238E27FC236}">
                <a16:creationId xmlns:a16="http://schemas.microsoft.com/office/drawing/2014/main" id="{61EF8389-0C9F-4466-90B2-C3E03EA731E5}"/>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279576" y="1988840"/>
            <a:ext cx="834298" cy="834298"/>
          </a:xfrm>
          <a:prstGeom prst="rect">
            <a:avLst/>
          </a:prstGeom>
        </p:spPr>
      </p:pic>
    </p:spTree>
    <p:extLst>
      <p:ext uri="{BB962C8B-B14F-4D97-AF65-F5344CB8AC3E}">
        <p14:creationId xmlns:p14="http://schemas.microsoft.com/office/powerpoint/2010/main" val="4045920082"/>
      </p:ext>
    </p:extLst>
  </p:cSld>
  <p:clrMapOvr>
    <a:masterClrMapping/>
  </p:clrMapOvr>
  <p:transition spd="slow" advTm="2000">
    <p:wipe/>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alpha val="92000"/>
          </a:schemeClr>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1751" t="3800" r="1751" b="43701"/>
          <a:stretch/>
        </p:blipFill>
        <p:spPr>
          <a:xfrm>
            <a:off x="0" y="-83613"/>
            <a:ext cx="12192000" cy="4689231"/>
          </a:xfrm>
          <a:prstGeom prst="rect">
            <a:avLst/>
          </a:prstGeom>
        </p:spPr>
      </p:pic>
      <p:sp>
        <p:nvSpPr>
          <p:cNvPr id="6" name="TextBox 5">
            <a:extLst>
              <a:ext uri="{FF2B5EF4-FFF2-40B4-BE49-F238E27FC236}">
                <a16:creationId xmlns:a16="http://schemas.microsoft.com/office/drawing/2014/main" id="{4F045FB4-E510-4BBD-9FBF-8F9D44550188}"/>
              </a:ext>
            </a:extLst>
          </p:cNvPr>
          <p:cNvSpPr txBox="1"/>
          <p:nvPr/>
        </p:nvSpPr>
        <p:spPr>
          <a:xfrm>
            <a:off x="263352" y="2492896"/>
            <a:ext cx="5445683" cy="2585323"/>
          </a:xfrm>
          <a:prstGeom prst="rect">
            <a:avLst/>
          </a:prstGeom>
          <a:noFill/>
        </p:spPr>
        <p:txBody>
          <a:bodyPr wrap="square" rtlCol="0">
            <a:spAutoFit/>
          </a:bodyPr>
          <a:lstStyle/>
          <a:p>
            <a:pPr algn="ctr"/>
            <a:r>
              <a:rPr lang="en-GB" sz="5400" b="1" i="1" dirty="0">
                <a:solidFill>
                  <a:schemeClr val="accent2">
                    <a:lumMod val="50000"/>
                  </a:schemeClr>
                </a:solidFill>
              </a:rPr>
              <a:t>A single service delivered in partnership</a:t>
            </a:r>
          </a:p>
        </p:txBody>
      </p:sp>
      <p:pic>
        <p:nvPicPr>
          <p:cNvPr id="12" name="Picture 11">
            <a:extLst>
              <a:ext uri="{FF2B5EF4-FFF2-40B4-BE49-F238E27FC236}">
                <a16:creationId xmlns:a16="http://schemas.microsoft.com/office/drawing/2014/main" id="{B2CD580B-6C77-4D14-B685-AC86E6D25C6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240016" y="2204864"/>
            <a:ext cx="4568365" cy="1600046"/>
          </a:xfrm>
          <a:prstGeom prst="rect">
            <a:avLst/>
          </a:prstGeom>
        </p:spPr>
      </p:pic>
      <p:pic>
        <p:nvPicPr>
          <p:cNvPr id="4" name="Picture 3">
            <a:extLst>
              <a:ext uri="{FF2B5EF4-FFF2-40B4-BE49-F238E27FC236}">
                <a16:creationId xmlns:a16="http://schemas.microsoft.com/office/drawing/2014/main" id="{9B8E68EF-2A15-4B3A-B54F-337D2BE0EC6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240015" y="4615525"/>
            <a:ext cx="4568365" cy="1142091"/>
          </a:xfrm>
          <a:prstGeom prst="rect">
            <a:avLst/>
          </a:prstGeom>
        </p:spPr>
      </p:pic>
    </p:spTree>
    <p:extLst>
      <p:ext uri="{BB962C8B-B14F-4D97-AF65-F5344CB8AC3E}">
        <p14:creationId xmlns:p14="http://schemas.microsoft.com/office/powerpoint/2010/main" val="1478700274"/>
      </p:ext>
    </p:extLst>
  </p:cSld>
  <p:clrMapOvr>
    <a:masterClrMapping/>
  </p:clrMapOvr>
  <p:transition spd="slow" advTm="2000">
    <p:wipe/>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alpha val="92000"/>
          </a:schemeClr>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1751" t="3800" r="1751" b="43701"/>
          <a:stretch/>
        </p:blipFill>
        <p:spPr>
          <a:xfrm>
            <a:off x="0" y="0"/>
            <a:ext cx="12192000" cy="4689231"/>
          </a:xfrm>
          <a:prstGeom prst="rect">
            <a:avLst/>
          </a:prstGeom>
        </p:spPr>
      </p:pic>
      <p:sp>
        <p:nvSpPr>
          <p:cNvPr id="17" name="TextBox 16">
            <a:extLst>
              <a:ext uri="{FF2B5EF4-FFF2-40B4-BE49-F238E27FC236}">
                <a16:creationId xmlns:a16="http://schemas.microsoft.com/office/drawing/2014/main" id="{72973BDB-AA73-42C2-9E84-FC0C3BC36665}"/>
              </a:ext>
            </a:extLst>
          </p:cNvPr>
          <p:cNvSpPr txBox="1"/>
          <p:nvPr/>
        </p:nvSpPr>
        <p:spPr>
          <a:xfrm>
            <a:off x="191344" y="260648"/>
            <a:ext cx="7452828" cy="769441"/>
          </a:xfrm>
          <a:prstGeom prst="rect">
            <a:avLst/>
          </a:prstGeom>
          <a:noFill/>
        </p:spPr>
        <p:txBody>
          <a:bodyPr wrap="square" rtlCol="0">
            <a:spAutoFit/>
          </a:bodyPr>
          <a:lstStyle/>
          <a:p>
            <a:r>
              <a:rPr lang="en-GB" sz="4400" b="1" dirty="0">
                <a:solidFill>
                  <a:srgbClr val="004476"/>
                </a:solidFill>
              </a:rPr>
              <a:t>Who are carers?</a:t>
            </a:r>
          </a:p>
        </p:txBody>
      </p:sp>
      <p:pic>
        <p:nvPicPr>
          <p:cNvPr id="4" name="Picture 3">
            <a:extLst>
              <a:ext uri="{FF2B5EF4-FFF2-40B4-BE49-F238E27FC236}">
                <a16:creationId xmlns:a16="http://schemas.microsoft.com/office/drawing/2014/main" id="{0632DE3C-8145-4299-980F-14D501E3561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59896" y="2132856"/>
            <a:ext cx="6701933" cy="3347420"/>
          </a:xfrm>
          <a:prstGeom prst="rect">
            <a:avLst/>
          </a:prstGeom>
        </p:spPr>
      </p:pic>
      <p:sp>
        <p:nvSpPr>
          <p:cNvPr id="5" name="Rectangle 4">
            <a:extLst>
              <a:ext uri="{FF2B5EF4-FFF2-40B4-BE49-F238E27FC236}">
                <a16:creationId xmlns:a16="http://schemas.microsoft.com/office/drawing/2014/main" id="{B9331526-424C-4023-90AE-C1B634D89FE0}"/>
              </a:ext>
            </a:extLst>
          </p:cNvPr>
          <p:cNvSpPr/>
          <p:nvPr/>
        </p:nvSpPr>
        <p:spPr>
          <a:xfrm>
            <a:off x="623392" y="2132856"/>
            <a:ext cx="4206333" cy="3539430"/>
          </a:xfrm>
          <a:prstGeom prst="rect">
            <a:avLst/>
          </a:prstGeom>
        </p:spPr>
        <p:txBody>
          <a:bodyPr wrap="square">
            <a:spAutoFit/>
          </a:bodyPr>
          <a:lstStyle/>
          <a:p>
            <a:pPr algn="ctr">
              <a:spcAft>
                <a:spcPts val="0"/>
              </a:spcAft>
            </a:pPr>
            <a:r>
              <a:rPr lang="en-GB" sz="2800" dirty="0">
                <a:solidFill>
                  <a:srgbClr val="004376"/>
                </a:solidFill>
                <a:ea typeface="Calibri" panose="020F0502020204030204" pitchFamily="34" charset="0"/>
                <a:cs typeface="Arial" panose="020B0604020202020204" pitchFamily="34" charset="0"/>
              </a:rPr>
              <a:t>A carer is someone of any age who looks after a relative or friend who due to ill health, physical or mental illness, disability, frailty, or addiction cannot manage without their support</a:t>
            </a:r>
            <a:endParaRPr lang="en-GB" sz="2800" dirty="0">
              <a:solidFill>
                <a:srgbClr val="004376"/>
              </a:solidFill>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239499580"/>
      </p:ext>
    </p:extLst>
  </p:cSld>
  <p:clrMapOvr>
    <a:masterClrMapping/>
  </p:clrMapOvr>
  <p:transition spd="slow" advTm="2000">
    <p:wipe/>
  </p:transition>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alpha val="92000"/>
          </a:schemeClr>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1751" t="3800" r="1751" b="43701"/>
          <a:stretch/>
        </p:blipFill>
        <p:spPr>
          <a:xfrm>
            <a:off x="0" y="0"/>
            <a:ext cx="12192000" cy="4689231"/>
          </a:xfrm>
          <a:prstGeom prst="rect">
            <a:avLst/>
          </a:prstGeom>
        </p:spPr>
      </p:pic>
      <p:sp>
        <p:nvSpPr>
          <p:cNvPr id="17" name="TextBox 16">
            <a:extLst>
              <a:ext uri="{FF2B5EF4-FFF2-40B4-BE49-F238E27FC236}">
                <a16:creationId xmlns:a16="http://schemas.microsoft.com/office/drawing/2014/main" id="{72973BDB-AA73-42C2-9E84-FC0C3BC36665}"/>
              </a:ext>
            </a:extLst>
          </p:cNvPr>
          <p:cNvSpPr txBox="1"/>
          <p:nvPr/>
        </p:nvSpPr>
        <p:spPr>
          <a:xfrm>
            <a:off x="263352" y="260648"/>
            <a:ext cx="7452828" cy="646331"/>
          </a:xfrm>
          <a:prstGeom prst="rect">
            <a:avLst/>
          </a:prstGeom>
          <a:noFill/>
        </p:spPr>
        <p:txBody>
          <a:bodyPr wrap="square" rtlCol="0">
            <a:spAutoFit/>
          </a:bodyPr>
          <a:lstStyle/>
          <a:p>
            <a:r>
              <a:rPr lang="en-GB" sz="3600" b="1" dirty="0">
                <a:solidFill>
                  <a:srgbClr val="004376"/>
                </a:solidFill>
              </a:rPr>
              <a:t>What is the aim of the carers service?</a:t>
            </a:r>
            <a:endParaRPr lang="en-GB" sz="3600" dirty="0">
              <a:solidFill>
                <a:srgbClr val="004376"/>
              </a:solidFill>
            </a:endParaRPr>
          </a:p>
        </p:txBody>
      </p:sp>
      <p:sp>
        <p:nvSpPr>
          <p:cNvPr id="3" name="TextBox 2">
            <a:extLst>
              <a:ext uri="{FF2B5EF4-FFF2-40B4-BE49-F238E27FC236}">
                <a16:creationId xmlns:a16="http://schemas.microsoft.com/office/drawing/2014/main" id="{3ECA9A75-9B1C-4EA9-9E02-C9455B777CE6}"/>
              </a:ext>
            </a:extLst>
          </p:cNvPr>
          <p:cNvSpPr txBox="1"/>
          <p:nvPr/>
        </p:nvSpPr>
        <p:spPr>
          <a:xfrm>
            <a:off x="2423592" y="2344615"/>
            <a:ext cx="7902878" cy="3170099"/>
          </a:xfrm>
          <a:prstGeom prst="rect">
            <a:avLst/>
          </a:prstGeom>
          <a:noFill/>
        </p:spPr>
        <p:txBody>
          <a:bodyPr wrap="square" rtlCol="0">
            <a:spAutoFit/>
          </a:bodyPr>
          <a:lstStyle/>
          <a:p>
            <a:pPr marL="342900" indent="-342900">
              <a:buFont typeface="Arial" panose="020B0604020202020204" pitchFamily="34" charset="0"/>
              <a:buChar char="•"/>
            </a:pPr>
            <a:r>
              <a:rPr lang="en-GB" sz="4000" dirty="0">
                <a:solidFill>
                  <a:srgbClr val="004376"/>
                </a:solidFill>
              </a:rPr>
              <a:t>Identifying carers</a:t>
            </a:r>
          </a:p>
          <a:p>
            <a:endParaRPr lang="en-GB" sz="4000" dirty="0">
              <a:solidFill>
                <a:srgbClr val="004376"/>
              </a:solidFill>
            </a:endParaRPr>
          </a:p>
          <a:p>
            <a:pPr marL="342900" indent="-342900">
              <a:buFont typeface="Arial" panose="020B0604020202020204" pitchFamily="34" charset="0"/>
              <a:buChar char="•"/>
            </a:pPr>
            <a:r>
              <a:rPr lang="en-GB" sz="4000" dirty="0">
                <a:solidFill>
                  <a:srgbClr val="004376"/>
                </a:solidFill>
              </a:rPr>
              <a:t>Recognising carers</a:t>
            </a:r>
          </a:p>
          <a:p>
            <a:pPr marL="342900" indent="-342900">
              <a:buFont typeface="Arial" panose="020B0604020202020204" pitchFamily="34" charset="0"/>
              <a:buChar char="•"/>
            </a:pPr>
            <a:endParaRPr lang="en-GB" sz="4000" dirty="0">
              <a:solidFill>
                <a:srgbClr val="004376"/>
              </a:solidFill>
            </a:endParaRPr>
          </a:p>
          <a:p>
            <a:pPr marL="342900" indent="-342900">
              <a:buFont typeface="Arial" panose="020B0604020202020204" pitchFamily="34" charset="0"/>
              <a:buChar char="•"/>
            </a:pPr>
            <a:r>
              <a:rPr lang="en-GB" sz="4000" dirty="0">
                <a:solidFill>
                  <a:srgbClr val="004376"/>
                </a:solidFill>
              </a:rPr>
              <a:t>Preventing breakdown and crisis</a:t>
            </a:r>
          </a:p>
        </p:txBody>
      </p:sp>
    </p:spTree>
    <p:extLst>
      <p:ext uri="{BB962C8B-B14F-4D97-AF65-F5344CB8AC3E}">
        <p14:creationId xmlns:p14="http://schemas.microsoft.com/office/powerpoint/2010/main" val="3724425632"/>
      </p:ext>
    </p:extLst>
  </p:cSld>
  <p:clrMapOvr>
    <a:masterClrMapping/>
  </p:clrMapOvr>
  <p:transition spd="slow" advTm="2000">
    <p:wipe/>
  </p:transition>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alpha val="92000"/>
          </a:schemeClr>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1751" t="3800" r="1751" b="43701"/>
          <a:stretch/>
        </p:blipFill>
        <p:spPr>
          <a:xfrm>
            <a:off x="0" y="0"/>
            <a:ext cx="12192000" cy="4689231"/>
          </a:xfrm>
          <a:prstGeom prst="rect">
            <a:avLst/>
          </a:prstGeom>
        </p:spPr>
      </p:pic>
      <p:sp>
        <p:nvSpPr>
          <p:cNvPr id="5" name="TextBox 4">
            <a:extLst>
              <a:ext uri="{FF2B5EF4-FFF2-40B4-BE49-F238E27FC236}">
                <a16:creationId xmlns:a16="http://schemas.microsoft.com/office/drawing/2014/main" id="{2B352594-D075-44E8-A8E0-8EF1977D5AA7}"/>
              </a:ext>
            </a:extLst>
          </p:cNvPr>
          <p:cNvSpPr txBox="1"/>
          <p:nvPr/>
        </p:nvSpPr>
        <p:spPr>
          <a:xfrm>
            <a:off x="-974185" y="1740370"/>
            <a:ext cx="7416824" cy="1569660"/>
          </a:xfrm>
          <a:prstGeom prst="rect">
            <a:avLst/>
          </a:prstGeom>
          <a:noFill/>
        </p:spPr>
        <p:txBody>
          <a:bodyPr wrap="square" rtlCol="0">
            <a:spAutoFit/>
          </a:bodyPr>
          <a:lstStyle/>
          <a:p>
            <a:pPr algn="ctr"/>
            <a:r>
              <a:rPr lang="en-GB" sz="6000" b="1" dirty="0">
                <a:solidFill>
                  <a:srgbClr val="004476"/>
                </a:solidFill>
              </a:rPr>
              <a:t>6.8 million </a:t>
            </a:r>
          </a:p>
          <a:p>
            <a:pPr algn="ctr"/>
            <a:r>
              <a:rPr lang="en-GB" sz="3600" dirty="0">
                <a:solidFill>
                  <a:srgbClr val="004476"/>
                </a:solidFill>
              </a:rPr>
              <a:t>people in the UK are Carers</a:t>
            </a:r>
          </a:p>
        </p:txBody>
      </p:sp>
      <p:grpSp>
        <p:nvGrpSpPr>
          <p:cNvPr id="7" name="Group 4">
            <a:extLst>
              <a:ext uri="{FF2B5EF4-FFF2-40B4-BE49-F238E27FC236}">
                <a16:creationId xmlns:a16="http://schemas.microsoft.com/office/drawing/2014/main" id="{2313C74D-A1A7-46F1-99F4-72E199155D09}"/>
              </a:ext>
            </a:extLst>
          </p:cNvPr>
          <p:cNvGrpSpPr>
            <a:grpSpLocks/>
          </p:cNvGrpSpPr>
          <p:nvPr/>
        </p:nvGrpSpPr>
        <p:grpSpPr bwMode="auto">
          <a:xfrm>
            <a:off x="983432" y="4005064"/>
            <a:ext cx="3395662" cy="2016125"/>
            <a:chOff x="107438063" y="109164312"/>
            <a:chExt cx="3396361" cy="2015850"/>
          </a:xfrm>
        </p:grpSpPr>
        <p:pic>
          <p:nvPicPr>
            <p:cNvPr id="8" name="Picture 5">
              <a:extLst>
                <a:ext uri="{FF2B5EF4-FFF2-40B4-BE49-F238E27FC236}">
                  <a16:creationId xmlns:a16="http://schemas.microsoft.com/office/drawing/2014/main" id="{F3D7E0CD-1B77-4631-B0ED-09291A52CB11}"/>
                </a:ext>
              </a:extLst>
            </p:cNvPr>
            <p:cNvPicPr>
              <a:picLocks noChangeAspect="1" noChangeArrowheads="1"/>
            </p:cNvPicPr>
            <p:nvPr/>
          </p:nvPicPr>
          <p:blipFill>
            <a:blip r:embed="rId4">
              <a:lum bright="-100000" contrast="-2000"/>
              <a:extLst>
                <a:ext uri="{28A0092B-C50C-407E-A947-70E740481C1C}">
                  <a14:useLocalDpi xmlns:a14="http://schemas.microsoft.com/office/drawing/2010/main" val="0"/>
                </a:ext>
              </a:extLst>
            </a:blip>
            <a:srcRect l="29916" t="22934" r="52072" b="15289"/>
            <a:stretch>
              <a:fillRect/>
            </a:stretch>
          </p:blipFill>
          <p:spPr bwMode="auto">
            <a:xfrm>
              <a:off x="108544739" y="109840562"/>
              <a:ext cx="644480" cy="1122284"/>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9" name="Oval 6">
              <a:extLst>
                <a:ext uri="{FF2B5EF4-FFF2-40B4-BE49-F238E27FC236}">
                  <a16:creationId xmlns:a16="http://schemas.microsoft.com/office/drawing/2014/main" id="{5142EC66-131D-4945-8944-8D21AD78EA5D}"/>
                </a:ext>
              </a:extLst>
            </p:cNvPr>
            <p:cNvSpPr>
              <a:spLocks noChangeArrowheads="1"/>
            </p:cNvSpPr>
            <p:nvPr/>
          </p:nvSpPr>
          <p:spPr bwMode="auto">
            <a:xfrm>
              <a:off x="107725580" y="109989589"/>
              <a:ext cx="91439" cy="91439"/>
            </a:xfrm>
            <a:prstGeom prst="ellipse">
              <a:avLst/>
            </a:prstGeom>
            <a:solidFill>
              <a:srgbClr val="063D71"/>
            </a:solidFill>
            <a:ln>
              <a:noFill/>
            </a:ln>
            <a:effectLst/>
            <a:extLst>
              <a:ext uri="{91240B29-F687-4F45-9708-019B960494DF}">
                <a14:hiddenLine xmlns:a14="http://schemas.microsoft.com/office/drawing/2010/main" w="25400"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endParaRPr lang="en-GB"/>
            </a:p>
          </p:txBody>
        </p:sp>
        <p:sp>
          <p:nvSpPr>
            <p:cNvPr id="10" name="Oval 7">
              <a:extLst>
                <a:ext uri="{FF2B5EF4-FFF2-40B4-BE49-F238E27FC236}">
                  <a16:creationId xmlns:a16="http://schemas.microsoft.com/office/drawing/2014/main" id="{7082EF47-2F75-4B29-A3BD-873D9450C606}"/>
                </a:ext>
              </a:extLst>
            </p:cNvPr>
            <p:cNvSpPr>
              <a:spLocks noChangeArrowheads="1"/>
            </p:cNvSpPr>
            <p:nvPr/>
          </p:nvSpPr>
          <p:spPr bwMode="auto">
            <a:xfrm>
              <a:off x="108823729" y="109749123"/>
              <a:ext cx="91439" cy="91439"/>
            </a:xfrm>
            <a:prstGeom prst="ellipse">
              <a:avLst/>
            </a:prstGeom>
            <a:solidFill>
              <a:srgbClr val="063D71"/>
            </a:solidFill>
            <a:ln>
              <a:noFill/>
            </a:ln>
            <a:effectLst/>
            <a:extLst>
              <a:ext uri="{91240B29-F687-4F45-9708-019B960494DF}">
                <a14:hiddenLine xmlns:a14="http://schemas.microsoft.com/office/drawing/2010/main" w="25400"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endParaRPr lang="en-GB"/>
            </a:p>
          </p:txBody>
        </p:sp>
        <p:sp>
          <p:nvSpPr>
            <p:cNvPr id="11" name="Oval 8">
              <a:extLst>
                <a:ext uri="{FF2B5EF4-FFF2-40B4-BE49-F238E27FC236}">
                  <a16:creationId xmlns:a16="http://schemas.microsoft.com/office/drawing/2014/main" id="{8B058B48-8C44-40AF-99D9-1AD10DF59407}"/>
                </a:ext>
              </a:extLst>
            </p:cNvPr>
            <p:cNvSpPr>
              <a:spLocks noChangeArrowheads="1"/>
            </p:cNvSpPr>
            <p:nvPr/>
          </p:nvSpPr>
          <p:spPr bwMode="auto">
            <a:xfrm>
              <a:off x="110504662" y="109164312"/>
              <a:ext cx="91439" cy="91439"/>
            </a:xfrm>
            <a:prstGeom prst="ellipse">
              <a:avLst/>
            </a:prstGeom>
            <a:solidFill>
              <a:srgbClr val="063D71"/>
            </a:solidFill>
            <a:ln>
              <a:noFill/>
            </a:ln>
            <a:effectLst/>
            <a:extLst>
              <a:ext uri="{91240B29-F687-4F45-9708-019B960494DF}">
                <a14:hiddenLine xmlns:a14="http://schemas.microsoft.com/office/drawing/2010/main" w="25400"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endParaRPr lang="en-GB"/>
            </a:p>
          </p:txBody>
        </p:sp>
        <p:cxnSp>
          <p:nvCxnSpPr>
            <p:cNvPr id="12" name="AutoShape 9">
              <a:extLst>
                <a:ext uri="{FF2B5EF4-FFF2-40B4-BE49-F238E27FC236}">
                  <a16:creationId xmlns:a16="http://schemas.microsoft.com/office/drawing/2014/main" id="{9F5136C7-0A78-4DC5-802A-2B03229A89E8}"/>
                </a:ext>
              </a:extLst>
            </p:cNvPr>
            <p:cNvCxnSpPr>
              <a:cxnSpLocks noChangeShapeType="1"/>
            </p:cNvCxnSpPr>
            <p:nvPr/>
          </p:nvCxnSpPr>
          <p:spPr bwMode="auto">
            <a:xfrm flipV="1">
              <a:off x="107766090" y="109797448"/>
              <a:ext cx="1064125" cy="248856"/>
            </a:xfrm>
            <a:prstGeom prst="straightConnector1">
              <a:avLst/>
            </a:prstGeom>
            <a:noFill/>
            <a:ln w="25400">
              <a:solidFill>
                <a:srgbClr val="063D7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000000"/>
                    </a:outerShdw>
                  </a:effectLst>
                </a14:hiddenEffects>
              </a:ext>
            </a:extLst>
          </p:spPr>
        </p:cxnSp>
        <p:cxnSp>
          <p:nvCxnSpPr>
            <p:cNvPr id="13" name="AutoShape 10">
              <a:extLst>
                <a:ext uri="{FF2B5EF4-FFF2-40B4-BE49-F238E27FC236}">
                  <a16:creationId xmlns:a16="http://schemas.microsoft.com/office/drawing/2014/main" id="{66BCBF12-8420-4BF7-A933-733D25D54BDE}"/>
                </a:ext>
              </a:extLst>
            </p:cNvPr>
            <p:cNvCxnSpPr>
              <a:cxnSpLocks noChangeShapeType="1"/>
            </p:cNvCxnSpPr>
            <p:nvPr/>
          </p:nvCxnSpPr>
          <p:spPr bwMode="auto">
            <a:xfrm flipV="1">
              <a:off x="108877261" y="109218714"/>
              <a:ext cx="1678329" cy="572947"/>
            </a:xfrm>
            <a:prstGeom prst="straightConnector1">
              <a:avLst/>
            </a:prstGeom>
            <a:noFill/>
            <a:ln w="25400">
              <a:solidFill>
                <a:srgbClr val="063D7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000000"/>
                    </a:outerShdw>
                  </a:effectLst>
                </a14:hiddenEffects>
              </a:ext>
            </a:extLst>
          </p:spPr>
        </p:cxnSp>
        <p:pic>
          <p:nvPicPr>
            <p:cNvPr id="14" name="Picture 11">
              <a:extLst>
                <a:ext uri="{FF2B5EF4-FFF2-40B4-BE49-F238E27FC236}">
                  <a16:creationId xmlns:a16="http://schemas.microsoft.com/office/drawing/2014/main" id="{B336EC19-626B-4A75-BEA0-1BD991D1FE11}"/>
                </a:ext>
              </a:extLst>
            </p:cNvPr>
            <p:cNvPicPr>
              <a:picLocks noChangeAspect="1" noChangeArrowheads="1"/>
            </p:cNvPicPr>
            <p:nvPr/>
          </p:nvPicPr>
          <p:blipFill>
            <a:blip r:embed="rId4">
              <a:lum bright="-100000" contrast="-2000"/>
              <a:extLst>
                <a:ext uri="{28A0092B-C50C-407E-A947-70E740481C1C}">
                  <a14:useLocalDpi xmlns:a14="http://schemas.microsoft.com/office/drawing/2010/main" val="0"/>
                </a:ext>
              </a:extLst>
            </a:blip>
            <a:srcRect l="79564" t="636" r="4851" b="43323"/>
            <a:stretch>
              <a:fillRect/>
            </a:stretch>
          </p:blipFill>
          <p:spPr bwMode="auto">
            <a:xfrm>
              <a:off x="110276755" y="109351530"/>
              <a:ext cx="557669" cy="1018112"/>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pic>
          <p:nvPicPr>
            <p:cNvPr id="15" name="Picture 12">
              <a:extLst>
                <a:ext uri="{FF2B5EF4-FFF2-40B4-BE49-F238E27FC236}">
                  <a16:creationId xmlns:a16="http://schemas.microsoft.com/office/drawing/2014/main" id="{F0F62599-2A44-4E84-B171-BAB07A3BACC6}"/>
                </a:ext>
              </a:extLst>
            </p:cNvPr>
            <p:cNvPicPr>
              <a:picLocks noChangeAspect="1" noChangeArrowheads="1"/>
            </p:cNvPicPr>
            <p:nvPr/>
          </p:nvPicPr>
          <p:blipFill>
            <a:blip r:embed="rId4">
              <a:lum bright="-100000" contrast="-2000"/>
              <a:extLst>
                <a:ext uri="{28A0092B-C50C-407E-A947-70E740481C1C}">
                  <a14:useLocalDpi xmlns:a14="http://schemas.microsoft.com/office/drawing/2010/main" val="0"/>
                </a:ext>
              </a:extLst>
            </a:blip>
            <a:srcRect t="39499" r="81667"/>
            <a:stretch>
              <a:fillRect/>
            </a:stretch>
          </p:blipFill>
          <p:spPr bwMode="auto">
            <a:xfrm>
              <a:off x="107438063" y="110081028"/>
              <a:ext cx="656054" cy="1099134"/>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grpSp>
      <p:cxnSp>
        <p:nvCxnSpPr>
          <p:cNvPr id="4" name="Straight Connector 3">
            <a:extLst>
              <a:ext uri="{FF2B5EF4-FFF2-40B4-BE49-F238E27FC236}">
                <a16:creationId xmlns:a16="http://schemas.microsoft.com/office/drawing/2014/main" id="{653D4BA6-A015-4374-AA89-1A92D40B1813}"/>
              </a:ext>
            </a:extLst>
          </p:cNvPr>
          <p:cNvCxnSpPr/>
          <p:nvPr/>
        </p:nvCxnSpPr>
        <p:spPr>
          <a:xfrm>
            <a:off x="5807968" y="2066640"/>
            <a:ext cx="0" cy="3670987"/>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BC966ACF-8D89-41B1-8E82-DBD96E913531}"/>
              </a:ext>
            </a:extLst>
          </p:cNvPr>
          <p:cNvSpPr txBox="1"/>
          <p:nvPr/>
        </p:nvSpPr>
        <p:spPr>
          <a:xfrm>
            <a:off x="5258819" y="4470810"/>
            <a:ext cx="7416824" cy="1569660"/>
          </a:xfrm>
          <a:prstGeom prst="rect">
            <a:avLst/>
          </a:prstGeom>
          <a:noFill/>
        </p:spPr>
        <p:txBody>
          <a:bodyPr wrap="square" rtlCol="0">
            <a:spAutoFit/>
          </a:bodyPr>
          <a:lstStyle/>
          <a:p>
            <a:pPr algn="ctr"/>
            <a:r>
              <a:rPr lang="en-GB" sz="6000" b="1" dirty="0">
                <a:solidFill>
                  <a:srgbClr val="004476"/>
                </a:solidFill>
              </a:rPr>
              <a:t>79,262</a:t>
            </a:r>
          </a:p>
          <a:p>
            <a:pPr algn="ctr"/>
            <a:r>
              <a:rPr lang="en-GB" sz="3600" dirty="0">
                <a:solidFill>
                  <a:srgbClr val="004476"/>
                </a:solidFill>
              </a:rPr>
              <a:t>People in Lincolnshire are carers</a:t>
            </a:r>
          </a:p>
        </p:txBody>
      </p:sp>
      <p:pic>
        <p:nvPicPr>
          <p:cNvPr id="17" name="Picture 16">
            <a:extLst>
              <a:ext uri="{FF2B5EF4-FFF2-40B4-BE49-F238E27FC236}">
                <a16:creationId xmlns:a16="http://schemas.microsoft.com/office/drawing/2014/main" id="{9521310C-1EC4-4077-B9F9-8C339B498B8E}"/>
              </a:ext>
            </a:extLst>
          </p:cNvPr>
          <p:cNvPicPr>
            <a:picLocks noChangeAspect="1"/>
          </p:cNvPicPr>
          <p:nvPr/>
        </p:nvPicPr>
        <p:blipFill rotWithShape="1">
          <a:blip r:embed="rId5" cstate="print">
            <a:clrChange>
              <a:clrFrom>
                <a:srgbClr val="010066"/>
              </a:clrFrom>
              <a:clrTo>
                <a:srgbClr val="010066">
                  <a:alpha val="0"/>
                </a:srgbClr>
              </a:clrTo>
            </a:clrChange>
            <a:duotone>
              <a:prstClr val="black"/>
              <a:schemeClr val="accent5">
                <a:tint val="45000"/>
                <a:satMod val="400000"/>
              </a:schemeClr>
            </a:duotone>
            <a:extLst>
              <a:ext uri="{28A0092B-C50C-407E-A947-70E740481C1C}">
                <a14:useLocalDpi xmlns:a14="http://schemas.microsoft.com/office/drawing/2010/main" val="0"/>
              </a:ext>
            </a:extLst>
          </a:blip>
          <a:srcRect l="7211" t="59715" r="70500" b="23882"/>
          <a:stretch/>
        </p:blipFill>
        <p:spPr>
          <a:xfrm>
            <a:off x="6096000" y="2676525"/>
            <a:ext cx="1054332" cy="1152128"/>
          </a:xfrm>
          <a:prstGeom prst="rect">
            <a:avLst/>
          </a:prstGeom>
        </p:spPr>
      </p:pic>
      <p:pic>
        <p:nvPicPr>
          <p:cNvPr id="18" name="Picture 17">
            <a:extLst>
              <a:ext uri="{FF2B5EF4-FFF2-40B4-BE49-F238E27FC236}">
                <a16:creationId xmlns:a16="http://schemas.microsoft.com/office/drawing/2014/main" id="{B363C28B-9451-44DC-AB37-8B25D5087D37}"/>
              </a:ext>
            </a:extLst>
          </p:cNvPr>
          <p:cNvPicPr>
            <a:picLocks noChangeAspect="1"/>
          </p:cNvPicPr>
          <p:nvPr/>
        </p:nvPicPr>
        <p:blipFill rotWithShape="1">
          <a:blip r:embed="rId5" cstate="print">
            <a:clrChange>
              <a:clrFrom>
                <a:srgbClr val="010066"/>
              </a:clrFrom>
              <a:clrTo>
                <a:srgbClr val="010066">
                  <a:alpha val="0"/>
                </a:srgbClr>
              </a:clrTo>
            </a:clrChange>
            <a:duotone>
              <a:prstClr val="black"/>
              <a:schemeClr val="accent5">
                <a:tint val="45000"/>
                <a:satMod val="400000"/>
              </a:schemeClr>
            </a:duotone>
            <a:extLst>
              <a:ext uri="{28A0092B-C50C-407E-A947-70E740481C1C}">
                <a14:useLocalDpi xmlns:a14="http://schemas.microsoft.com/office/drawing/2010/main" val="0"/>
              </a:ext>
            </a:extLst>
          </a:blip>
          <a:srcRect t="59715" b="20103"/>
          <a:stretch/>
        </p:blipFill>
        <p:spPr>
          <a:xfrm>
            <a:off x="6813803" y="2671727"/>
            <a:ext cx="4747104" cy="1422561"/>
          </a:xfrm>
          <a:prstGeom prst="rect">
            <a:avLst/>
          </a:prstGeom>
        </p:spPr>
      </p:pic>
      <p:pic>
        <p:nvPicPr>
          <p:cNvPr id="19" name="Picture 18">
            <a:extLst>
              <a:ext uri="{FF2B5EF4-FFF2-40B4-BE49-F238E27FC236}">
                <a16:creationId xmlns:a16="http://schemas.microsoft.com/office/drawing/2014/main" id="{A544ED5B-C6ED-4255-BAE1-89B66A33AB47}"/>
              </a:ext>
            </a:extLst>
          </p:cNvPr>
          <p:cNvPicPr>
            <a:picLocks noChangeAspect="1"/>
          </p:cNvPicPr>
          <p:nvPr/>
        </p:nvPicPr>
        <p:blipFill rotWithShape="1">
          <a:blip r:embed="rId5" cstate="print">
            <a:clrChange>
              <a:clrFrom>
                <a:srgbClr val="010066"/>
              </a:clrFrom>
              <a:clrTo>
                <a:srgbClr val="010066">
                  <a:alpha val="0"/>
                </a:srgbClr>
              </a:clrTo>
            </a:clrChange>
            <a:duotone>
              <a:prstClr val="black"/>
              <a:schemeClr val="accent5">
                <a:tint val="45000"/>
                <a:satMod val="400000"/>
              </a:schemeClr>
            </a:duotone>
            <a:extLst>
              <a:ext uri="{28A0092B-C50C-407E-A947-70E740481C1C}">
                <a14:useLocalDpi xmlns:a14="http://schemas.microsoft.com/office/drawing/2010/main" val="0"/>
              </a:ext>
            </a:extLst>
          </a:blip>
          <a:srcRect t="59715" r="81690" b="20103"/>
          <a:stretch/>
        </p:blipFill>
        <p:spPr>
          <a:xfrm>
            <a:off x="9984432" y="2638446"/>
            <a:ext cx="907156" cy="1484720"/>
          </a:xfrm>
          <a:prstGeom prst="rect">
            <a:avLst/>
          </a:prstGeom>
        </p:spPr>
      </p:pic>
      <p:sp>
        <p:nvSpPr>
          <p:cNvPr id="20" name="TextBox 19">
            <a:extLst>
              <a:ext uri="{FF2B5EF4-FFF2-40B4-BE49-F238E27FC236}">
                <a16:creationId xmlns:a16="http://schemas.microsoft.com/office/drawing/2014/main" id="{82299955-39EC-40A6-B5A7-E55B496627BC}"/>
              </a:ext>
            </a:extLst>
          </p:cNvPr>
          <p:cNvSpPr txBox="1"/>
          <p:nvPr/>
        </p:nvSpPr>
        <p:spPr>
          <a:xfrm>
            <a:off x="191344" y="260648"/>
            <a:ext cx="7452828" cy="769441"/>
          </a:xfrm>
          <a:prstGeom prst="rect">
            <a:avLst/>
          </a:prstGeom>
          <a:noFill/>
        </p:spPr>
        <p:txBody>
          <a:bodyPr wrap="square" rtlCol="0">
            <a:spAutoFit/>
          </a:bodyPr>
          <a:lstStyle/>
          <a:p>
            <a:r>
              <a:rPr lang="en-GB" sz="4400" b="1" dirty="0">
                <a:solidFill>
                  <a:srgbClr val="004476"/>
                </a:solidFill>
              </a:rPr>
              <a:t>Why support carers?</a:t>
            </a:r>
          </a:p>
        </p:txBody>
      </p:sp>
    </p:spTree>
    <p:extLst>
      <p:ext uri="{BB962C8B-B14F-4D97-AF65-F5344CB8AC3E}">
        <p14:creationId xmlns:p14="http://schemas.microsoft.com/office/powerpoint/2010/main" val="4152070594"/>
      </p:ext>
    </p:extLst>
  </p:cSld>
  <p:clrMapOvr>
    <a:masterClrMapping/>
  </p:clrMapOvr>
  <p:transition spd="slow" advTm="2000">
    <p:wipe/>
  </p:transition>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alpha val="92000"/>
          </a:schemeClr>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1751" t="3800" r="1751" b="43701"/>
          <a:stretch/>
        </p:blipFill>
        <p:spPr>
          <a:xfrm>
            <a:off x="0" y="0"/>
            <a:ext cx="12192000" cy="4689231"/>
          </a:xfrm>
          <a:prstGeom prst="rect">
            <a:avLst/>
          </a:prstGeom>
        </p:spPr>
      </p:pic>
      <p:sp>
        <p:nvSpPr>
          <p:cNvPr id="7" name="TextBox 6">
            <a:extLst>
              <a:ext uri="{FF2B5EF4-FFF2-40B4-BE49-F238E27FC236}">
                <a16:creationId xmlns:a16="http://schemas.microsoft.com/office/drawing/2014/main" id="{D0FC5C6F-1240-46E0-921A-D53761CF1358}"/>
              </a:ext>
            </a:extLst>
          </p:cNvPr>
          <p:cNvSpPr txBox="1"/>
          <p:nvPr/>
        </p:nvSpPr>
        <p:spPr>
          <a:xfrm>
            <a:off x="2609626" y="1556792"/>
            <a:ext cx="7704856" cy="4093428"/>
          </a:xfrm>
          <a:prstGeom prst="rect">
            <a:avLst/>
          </a:prstGeom>
          <a:noFill/>
        </p:spPr>
        <p:txBody>
          <a:bodyPr wrap="square" rtlCol="0">
            <a:spAutoFit/>
          </a:bodyPr>
          <a:lstStyle/>
          <a:p>
            <a:pPr algn="ctr"/>
            <a:r>
              <a:rPr lang="en-GB" sz="3600" dirty="0">
                <a:solidFill>
                  <a:srgbClr val="004476"/>
                </a:solidFill>
              </a:rPr>
              <a:t>The economic value of the contribution made by carers in the UK is </a:t>
            </a:r>
          </a:p>
          <a:p>
            <a:pPr algn="ctr"/>
            <a:endParaRPr lang="en-GB" sz="3600" dirty="0">
              <a:solidFill>
                <a:srgbClr val="004476"/>
              </a:solidFill>
            </a:endParaRPr>
          </a:p>
          <a:p>
            <a:pPr algn="ctr"/>
            <a:r>
              <a:rPr lang="en-GB" sz="6000" b="1" dirty="0">
                <a:solidFill>
                  <a:srgbClr val="004476"/>
                </a:solidFill>
              </a:rPr>
              <a:t>£132 billion</a:t>
            </a:r>
            <a:r>
              <a:rPr lang="en-GB" sz="3600" dirty="0">
                <a:solidFill>
                  <a:srgbClr val="004476"/>
                </a:solidFill>
              </a:rPr>
              <a:t> a year</a:t>
            </a:r>
          </a:p>
          <a:p>
            <a:pPr algn="ctr"/>
            <a:endParaRPr lang="en-GB" sz="3600" dirty="0">
              <a:solidFill>
                <a:srgbClr val="004476"/>
              </a:solidFill>
            </a:endParaRPr>
          </a:p>
          <a:p>
            <a:pPr algn="ctr"/>
            <a:endParaRPr lang="en-GB" sz="3600" dirty="0">
              <a:solidFill>
                <a:srgbClr val="004476"/>
              </a:solidFill>
            </a:endParaRPr>
          </a:p>
          <a:p>
            <a:pPr algn="r"/>
            <a:r>
              <a:rPr lang="en-GB" sz="2000" b="1" i="1" dirty="0">
                <a:solidFill>
                  <a:schemeClr val="bg1"/>
                </a:solidFill>
              </a:rPr>
              <a:t> Source: Carers UK facts about caring 2015</a:t>
            </a:r>
            <a:endParaRPr lang="en-GB" sz="2000" dirty="0">
              <a:solidFill>
                <a:srgbClr val="004476"/>
              </a:solidFill>
            </a:endParaRPr>
          </a:p>
        </p:txBody>
      </p:sp>
      <p:pic>
        <p:nvPicPr>
          <p:cNvPr id="4" name="Picture 3">
            <a:extLst>
              <a:ext uri="{FF2B5EF4-FFF2-40B4-BE49-F238E27FC236}">
                <a16:creationId xmlns:a16="http://schemas.microsoft.com/office/drawing/2014/main" id="{AE969B32-A06E-4DFA-8614-A7BC10CECC8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35360" y="2605264"/>
            <a:ext cx="4318973" cy="3640759"/>
          </a:xfrm>
          <a:prstGeom prst="rect">
            <a:avLst/>
          </a:prstGeom>
        </p:spPr>
      </p:pic>
    </p:spTree>
    <p:extLst>
      <p:ext uri="{BB962C8B-B14F-4D97-AF65-F5344CB8AC3E}">
        <p14:creationId xmlns:p14="http://schemas.microsoft.com/office/powerpoint/2010/main" val="328892057"/>
      </p:ext>
    </p:extLst>
  </p:cSld>
  <p:clrMapOvr>
    <a:masterClrMapping/>
  </p:clrMapOvr>
  <p:transition spd="slow" advTm="2000">
    <p:wipe/>
  </p:transition>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alpha val="92000"/>
          </a:schemeClr>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1751" t="3800" r="1751" b="43701"/>
          <a:stretch/>
        </p:blipFill>
        <p:spPr>
          <a:xfrm>
            <a:off x="0" y="0"/>
            <a:ext cx="12192000" cy="4689231"/>
          </a:xfrm>
          <a:prstGeom prst="rect">
            <a:avLst/>
          </a:prstGeom>
        </p:spPr>
      </p:pic>
      <p:sp>
        <p:nvSpPr>
          <p:cNvPr id="8" name="TextBox 7">
            <a:extLst>
              <a:ext uri="{FF2B5EF4-FFF2-40B4-BE49-F238E27FC236}">
                <a16:creationId xmlns:a16="http://schemas.microsoft.com/office/drawing/2014/main" id="{9F5769FA-460E-4857-AF24-8F252918D73B}"/>
              </a:ext>
            </a:extLst>
          </p:cNvPr>
          <p:cNvSpPr txBox="1"/>
          <p:nvPr/>
        </p:nvSpPr>
        <p:spPr>
          <a:xfrm>
            <a:off x="4256326" y="2167602"/>
            <a:ext cx="6598612" cy="3970318"/>
          </a:xfrm>
          <a:prstGeom prst="rect">
            <a:avLst/>
          </a:prstGeom>
          <a:noFill/>
        </p:spPr>
        <p:txBody>
          <a:bodyPr wrap="square" rtlCol="0">
            <a:spAutoFit/>
          </a:bodyPr>
          <a:lstStyle/>
          <a:p>
            <a:pPr algn="ctr"/>
            <a:r>
              <a:rPr lang="en-GB" sz="3600" dirty="0">
                <a:solidFill>
                  <a:srgbClr val="004476"/>
                </a:solidFill>
              </a:rPr>
              <a:t>Carers in Lincolnshire contribute</a:t>
            </a:r>
          </a:p>
          <a:p>
            <a:pPr algn="ctr"/>
            <a:r>
              <a:rPr lang="en-GB" sz="6000" b="1" dirty="0">
                <a:solidFill>
                  <a:srgbClr val="004476"/>
                </a:solidFill>
              </a:rPr>
              <a:t>£1.7 billion </a:t>
            </a:r>
            <a:r>
              <a:rPr lang="en-GB" sz="3600" dirty="0">
                <a:solidFill>
                  <a:srgbClr val="004476"/>
                </a:solidFill>
              </a:rPr>
              <a:t>a year</a:t>
            </a:r>
          </a:p>
          <a:p>
            <a:pPr algn="ctr"/>
            <a:endParaRPr lang="en-GB" sz="3600" dirty="0">
              <a:solidFill>
                <a:srgbClr val="004476"/>
              </a:solidFill>
            </a:endParaRPr>
          </a:p>
          <a:p>
            <a:pPr algn="ctr"/>
            <a:r>
              <a:rPr lang="en-GB" sz="3600" dirty="0">
                <a:solidFill>
                  <a:srgbClr val="004476"/>
                </a:solidFill>
              </a:rPr>
              <a:t>that’s </a:t>
            </a:r>
            <a:r>
              <a:rPr lang="en-GB" sz="6000" b="1" dirty="0">
                <a:solidFill>
                  <a:srgbClr val="004476"/>
                </a:solidFill>
              </a:rPr>
              <a:t>£194,000 </a:t>
            </a:r>
            <a:r>
              <a:rPr lang="en-GB" sz="3600" dirty="0">
                <a:solidFill>
                  <a:srgbClr val="004476"/>
                </a:solidFill>
              </a:rPr>
              <a:t>every hour</a:t>
            </a:r>
          </a:p>
          <a:p>
            <a:pPr algn="ctr"/>
            <a:endParaRPr lang="en-GB" sz="6000" b="1" dirty="0">
              <a:solidFill>
                <a:srgbClr val="004476"/>
              </a:solidFill>
            </a:endParaRPr>
          </a:p>
        </p:txBody>
      </p:sp>
      <p:pic>
        <p:nvPicPr>
          <p:cNvPr id="4" name="Picture 3">
            <a:extLst>
              <a:ext uri="{FF2B5EF4-FFF2-40B4-BE49-F238E27FC236}">
                <a16:creationId xmlns:a16="http://schemas.microsoft.com/office/drawing/2014/main" id="{1725089D-3BC6-49C7-B4CC-35BFF0AECED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11424" y="1700808"/>
            <a:ext cx="2433478" cy="4437112"/>
          </a:xfrm>
          <a:prstGeom prst="rect">
            <a:avLst/>
          </a:prstGeom>
        </p:spPr>
      </p:pic>
    </p:spTree>
    <p:extLst>
      <p:ext uri="{BB962C8B-B14F-4D97-AF65-F5344CB8AC3E}">
        <p14:creationId xmlns:p14="http://schemas.microsoft.com/office/powerpoint/2010/main" val="3957411819"/>
      </p:ext>
    </p:extLst>
  </p:cSld>
  <p:clrMapOvr>
    <a:masterClrMapping/>
  </p:clrMapOvr>
  <p:transition spd="slow" advTm="2000">
    <p:wipe/>
  </p:transition>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alpha val="92000"/>
          </a:schemeClr>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1751" t="3800" r="1751" b="43701"/>
          <a:stretch/>
        </p:blipFill>
        <p:spPr>
          <a:xfrm>
            <a:off x="0" y="0"/>
            <a:ext cx="12192000" cy="4689231"/>
          </a:xfrm>
          <a:prstGeom prst="rect">
            <a:avLst/>
          </a:prstGeom>
        </p:spPr>
      </p:pic>
      <p:sp>
        <p:nvSpPr>
          <p:cNvPr id="3" name="TextBox 2">
            <a:extLst>
              <a:ext uri="{FF2B5EF4-FFF2-40B4-BE49-F238E27FC236}">
                <a16:creationId xmlns:a16="http://schemas.microsoft.com/office/drawing/2014/main" id="{3BBED94C-80BD-415C-A058-6D573856ABAE}"/>
              </a:ext>
            </a:extLst>
          </p:cNvPr>
          <p:cNvSpPr txBox="1"/>
          <p:nvPr/>
        </p:nvSpPr>
        <p:spPr>
          <a:xfrm>
            <a:off x="3945986" y="1533253"/>
            <a:ext cx="7848872" cy="1692771"/>
          </a:xfrm>
          <a:prstGeom prst="rect">
            <a:avLst/>
          </a:prstGeom>
          <a:noFill/>
        </p:spPr>
        <p:txBody>
          <a:bodyPr wrap="square" rtlCol="0">
            <a:spAutoFit/>
          </a:bodyPr>
          <a:lstStyle/>
          <a:p>
            <a:r>
              <a:rPr lang="en-GB" sz="3200" dirty="0">
                <a:solidFill>
                  <a:srgbClr val="004476"/>
                </a:solidFill>
              </a:rPr>
              <a:t>Over </a:t>
            </a:r>
            <a:r>
              <a:rPr lang="en-GB" sz="6000" b="1" dirty="0">
                <a:solidFill>
                  <a:srgbClr val="004476"/>
                </a:solidFill>
              </a:rPr>
              <a:t>20,000</a:t>
            </a:r>
            <a:r>
              <a:rPr lang="en-GB" sz="3200" dirty="0">
                <a:solidFill>
                  <a:srgbClr val="004476"/>
                </a:solidFill>
              </a:rPr>
              <a:t> carers provide more than </a:t>
            </a:r>
            <a:r>
              <a:rPr lang="en-GB" sz="4400" b="1" dirty="0">
                <a:solidFill>
                  <a:srgbClr val="004476"/>
                </a:solidFill>
              </a:rPr>
              <a:t>50</a:t>
            </a:r>
            <a:r>
              <a:rPr lang="en-GB" sz="3200" dirty="0">
                <a:solidFill>
                  <a:srgbClr val="004476"/>
                </a:solidFill>
              </a:rPr>
              <a:t> hours of caring a week in Lincolnshire</a:t>
            </a:r>
          </a:p>
        </p:txBody>
      </p:sp>
      <p:pic>
        <p:nvPicPr>
          <p:cNvPr id="4" name="Picture 3">
            <a:extLst>
              <a:ext uri="{FF2B5EF4-FFF2-40B4-BE49-F238E27FC236}">
                <a16:creationId xmlns:a16="http://schemas.microsoft.com/office/drawing/2014/main" id="{904E34E0-00C5-412D-BB73-6BFFB4C2CCED}"/>
              </a:ext>
            </a:extLst>
          </p:cNvPr>
          <p:cNvPicPr>
            <a:picLocks noChangeAspect="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22268" r="21062" b="2969"/>
          <a:stretch/>
        </p:blipFill>
        <p:spPr>
          <a:xfrm>
            <a:off x="191344" y="1519116"/>
            <a:ext cx="4036505" cy="4784039"/>
          </a:xfrm>
          <a:prstGeom prst="rect">
            <a:avLst/>
          </a:prstGeom>
        </p:spPr>
      </p:pic>
      <p:sp>
        <p:nvSpPr>
          <p:cNvPr id="5" name="TextBox 4">
            <a:extLst>
              <a:ext uri="{FF2B5EF4-FFF2-40B4-BE49-F238E27FC236}">
                <a16:creationId xmlns:a16="http://schemas.microsoft.com/office/drawing/2014/main" id="{C9FC38AC-D26D-4525-A71F-89019FBC45C1}"/>
              </a:ext>
            </a:extLst>
          </p:cNvPr>
          <p:cNvSpPr txBox="1"/>
          <p:nvPr/>
        </p:nvSpPr>
        <p:spPr>
          <a:xfrm>
            <a:off x="5036105" y="4149080"/>
            <a:ext cx="5976664" cy="1631216"/>
          </a:xfrm>
          <a:prstGeom prst="rect">
            <a:avLst/>
          </a:prstGeom>
          <a:noFill/>
        </p:spPr>
        <p:txBody>
          <a:bodyPr wrap="square" rtlCol="0">
            <a:spAutoFit/>
          </a:bodyPr>
          <a:lstStyle/>
          <a:p>
            <a:r>
              <a:rPr lang="en-GB" sz="3200" dirty="0">
                <a:solidFill>
                  <a:srgbClr val="004476"/>
                </a:solidFill>
              </a:rPr>
              <a:t>East Lindsey is ranked </a:t>
            </a:r>
            <a:r>
              <a:rPr lang="en-GB" sz="3200" b="1" dirty="0">
                <a:solidFill>
                  <a:srgbClr val="004476"/>
                </a:solidFill>
              </a:rPr>
              <a:t>2</a:t>
            </a:r>
            <a:r>
              <a:rPr lang="en-GB" sz="3200" b="1" baseline="30000" dirty="0">
                <a:solidFill>
                  <a:srgbClr val="004476"/>
                </a:solidFill>
              </a:rPr>
              <a:t>nd</a:t>
            </a:r>
            <a:r>
              <a:rPr lang="en-GB" sz="3200" dirty="0">
                <a:solidFill>
                  <a:srgbClr val="004476"/>
                </a:solidFill>
              </a:rPr>
              <a:t> highest in the UK for the provision of care for </a:t>
            </a:r>
            <a:r>
              <a:rPr lang="en-GB" sz="3600" b="1" dirty="0">
                <a:solidFill>
                  <a:srgbClr val="004476"/>
                </a:solidFill>
              </a:rPr>
              <a:t>50</a:t>
            </a:r>
            <a:r>
              <a:rPr lang="en-GB" sz="3200" dirty="0">
                <a:solidFill>
                  <a:srgbClr val="004476"/>
                </a:solidFill>
              </a:rPr>
              <a:t> hours or more per week</a:t>
            </a:r>
          </a:p>
        </p:txBody>
      </p:sp>
    </p:spTree>
    <p:extLst>
      <p:ext uri="{BB962C8B-B14F-4D97-AF65-F5344CB8AC3E}">
        <p14:creationId xmlns:p14="http://schemas.microsoft.com/office/powerpoint/2010/main" val="366351431"/>
      </p:ext>
    </p:extLst>
  </p:cSld>
  <p:clrMapOvr>
    <a:masterClrMapping/>
  </p:clrMapOvr>
  <p:transition spd="slow" advTm="2000">
    <p:wipe/>
  </p:transition>
</p:sld>
</file>

<file path=ppt/theme/theme1.xml><?xml version="1.0" encoding="utf-8"?>
<a:theme xmlns:a="http://schemas.openxmlformats.org/drawingml/2006/main" name="CF Powerpoint Template">
  <a:themeElements>
    <a:clrScheme name="Custom 1">
      <a:dk1>
        <a:sysClr val="windowText" lastClr="000000"/>
      </a:dk1>
      <a:lt1>
        <a:sysClr val="window" lastClr="FFFFFF"/>
      </a:lt1>
      <a:dk2>
        <a:srgbClr val="17365D"/>
      </a:dk2>
      <a:lt2>
        <a:srgbClr val="EEECE1"/>
      </a:lt2>
      <a:accent1>
        <a:srgbClr val="0000BF"/>
      </a:accent1>
      <a:accent2>
        <a:srgbClr val="00B0F0"/>
      </a:accent2>
      <a:accent3>
        <a:srgbClr val="FFFF66"/>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dirty="0"/>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553266224E91D84585E2ADFF89E86AFB" ma:contentTypeVersion="8" ma:contentTypeDescription="Create a new document." ma:contentTypeScope="" ma:versionID="8dafe65ea0d716ab31ff4459d7a90f9a">
  <xsd:schema xmlns:xsd="http://www.w3.org/2001/XMLSchema" xmlns:xs="http://www.w3.org/2001/XMLSchema" xmlns:p="http://schemas.microsoft.com/office/2006/metadata/properties" xmlns:ns2="3226a108-003d-4a59-854a-2653baee0d5b" xmlns:ns3="e837f526-286e-4555-a877-db81cc40f477" targetNamespace="http://schemas.microsoft.com/office/2006/metadata/properties" ma:root="true" ma:fieldsID="6b16dce57fded1262532ca1cb661e64d" ns2:_="" ns3:_="">
    <xsd:import namespace="3226a108-003d-4a59-854a-2653baee0d5b"/>
    <xsd:import namespace="e837f526-286e-4555-a877-db81cc40f477"/>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ServiceAutoTags" minOccurs="0"/>
                <xsd:element ref="ns2:MediaServiceOCR"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226a108-003d-4a59-854a-2653baee0d5b"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MediaServiceAutoTags" ma:internalName="MediaServiceAutoTags"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Location" ma:index="15" nillable="true" ma:displayName="MediaServic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837f526-286e-4555-a877-db81cc40f477" elementFormDefault="qualified">
    <xsd:import namespace="http://schemas.microsoft.com/office/2006/documentManagement/types"/>
    <xsd:import namespace="http://schemas.microsoft.com/office/infopath/2007/PartnerControls"/>
    <xsd:element name="SharedWithUsers" ma:index="10"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90E197F-BECE-4811-856E-1F9300E8FE4C}">
  <ds:schemaRefs>
    <ds:schemaRef ds:uri="http://purl.org/dc/terms/"/>
    <ds:schemaRef ds:uri="http://schemas.microsoft.com/office/2006/documentManagement/types"/>
    <ds:schemaRef ds:uri="3226a108-003d-4a59-854a-2653baee0d5b"/>
    <ds:schemaRef ds:uri="http://purl.org/dc/elements/1.1/"/>
    <ds:schemaRef ds:uri="http://schemas.microsoft.com/office/2006/metadata/properties"/>
    <ds:schemaRef ds:uri="http://schemas.microsoft.com/office/infopath/2007/PartnerControls"/>
    <ds:schemaRef ds:uri="e837f526-286e-4555-a877-db81cc40f477"/>
    <ds:schemaRef ds:uri="http://schemas.openxmlformats.org/package/2006/metadata/core-properties"/>
    <ds:schemaRef ds:uri="http://www.w3.org/XML/1998/namespace"/>
    <ds:schemaRef ds:uri="http://purl.org/dc/dcmitype/"/>
  </ds:schemaRefs>
</ds:datastoreItem>
</file>

<file path=customXml/itemProps2.xml><?xml version="1.0" encoding="utf-8"?>
<ds:datastoreItem xmlns:ds="http://schemas.openxmlformats.org/officeDocument/2006/customXml" ds:itemID="{1DD0B34F-2388-4E3A-A3FB-CC59C4E8B4A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226a108-003d-4a59-854a-2653baee0d5b"/>
    <ds:schemaRef ds:uri="e837f526-286e-4555-a877-db81cc40f47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3D3396B-4637-4578-BB32-F613D6ABB81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CF Powerpoint Template</Template>
  <TotalTime>3273</TotalTime>
  <Words>1890</Words>
  <Application>Microsoft Office PowerPoint</Application>
  <PresentationFormat>Widescreen</PresentationFormat>
  <Paragraphs>185</Paragraphs>
  <Slides>20</Slides>
  <Notes>20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20</vt:i4>
      </vt:variant>
    </vt:vector>
  </HeadingPairs>
  <TitlesOfParts>
    <vt:vector size="24" baseType="lpstr">
      <vt:lpstr>Arial</vt:lpstr>
      <vt:lpstr>Calibri</vt:lpstr>
      <vt:lpstr>Times New Roman</vt:lpstr>
      <vt:lpstr>CF Powerpoint Template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ECLIPSE NETWORKING LTD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Caroline.Pope@carersfirst.org.uk</dc:creator>
  <cp:lastModifiedBy>Sheena Goodey</cp:lastModifiedBy>
  <cp:revision>127</cp:revision>
  <dcterms:created xsi:type="dcterms:W3CDTF">2013-05-07T08:31:55Z</dcterms:created>
  <dcterms:modified xsi:type="dcterms:W3CDTF">2018-05-16T11:48:25Z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rder">
    <vt:r8>131100</vt:r8>
  </property>
  <property fmtid="{D5CDD505-2E9C-101B-9397-08002B2CF9AE}" pid="3" name="ContentTypeId">
    <vt:lpwstr>0x010100553266224E91D84585E2ADFF89E86AFB</vt:lpwstr>
  </property>
</Properties>
</file>