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70" r:id="rId2"/>
    <p:sldMasterId id="2147483883" r:id="rId3"/>
  </p:sldMasterIdLst>
  <p:notesMasterIdLst>
    <p:notesMasterId r:id="rId15"/>
  </p:notesMasterIdLst>
  <p:handoutMasterIdLst>
    <p:handoutMasterId r:id="rId16"/>
  </p:handoutMasterIdLst>
  <p:sldIdLst>
    <p:sldId id="256" r:id="rId4"/>
    <p:sldId id="257" r:id="rId5"/>
    <p:sldId id="258" r:id="rId6"/>
    <p:sldId id="259" r:id="rId7"/>
    <p:sldId id="261" r:id="rId8"/>
    <p:sldId id="268" r:id="rId9"/>
    <p:sldId id="269" r:id="rId10"/>
    <p:sldId id="270" r:id="rId11"/>
    <p:sldId id="262" r:id="rId12"/>
    <p:sldId id="263" r:id="rId13"/>
    <p:sldId id="271" r:id="rId14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yson Martin (ULHT)" initials="RM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B00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134" autoAdjust="0"/>
  </p:normalViewPr>
  <p:slideViewPr>
    <p:cSldViewPr>
      <p:cViewPr>
        <p:scale>
          <a:sx n="102" d="100"/>
          <a:sy n="102" d="100"/>
        </p:scale>
        <p:origin x="-18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2796" y="-108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85E5C-85DC-4611-848C-150BC8A94EAC}" type="datetimeFigureOut">
              <a:rPr lang="en-GB" smtClean="0"/>
              <a:t>19/10/2019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5EC31-E3D3-464A-B8CA-4BA47C0DBA9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642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207B93A-719D-419A-8618-5E0B06E6CF7D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57DBAD-33A0-4AC8-9C7E-C47213EE63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498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2ECECA-7BFF-4A92-A53B-DA7C2991BE6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36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Using flipcharts provided think about what are the things you would want to see. </a:t>
            </a:r>
          </a:p>
          <a:p>
            <a:r>
              <a:rPr lang="en-GB" altLang="en-US" smtClean="0"/>
              <a:t>There are examples of different Trusts role models/ allies and champions on your tables for ideas.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3A3A8C-C939-48C7-9B45-1546BD64FA12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4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37482-A467-4992-A0BC-4E14139782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3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88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886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4F91-7CFD-400C-84BB-EAB484AC5F23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225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8D894-A736-4B9F-9EF4-C252AC7CCFE9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C3131-5E40-49D3-997B-DCA1EA8592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34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352FE-4FD4-4992-A521-E50408D7944E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750F-E0F9-40ED-8A74-AA33D41EAA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2601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927BC-7C8E-4E9C-94C6-282B8C88C817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59B7A-F718-4590-9174-7F01D3D3D96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0124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60403-4835-4E22-AE14-6072387978E4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553A9-D37F-4108-A187-7C7C4060925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9625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A2FBB-B7AB-45F0-86F0-D3B4274BAB92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C7E87-E312-46A4-AA98-6116972637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3827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3963-4B4A-413D-91D6-51F0FF268EF7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CCFA6-EE06-442C-A2C9-E549330993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3653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8AEA-D382-4E99-AB31-6899DE328DFA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A2FC3-A053-4A21-9E36-701C7C5345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456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93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ED01B-41E5-446E-A155-0AB655F7549E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05023-3D0A-47BA-A795-439A4909D6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0580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4383-12A6-4F41-991D-A9A352F731E3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B527C-35D9-4184-83F9-D1382402DB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8519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0ED0A-6E20-4BD5-808A-B9F822FECD88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90163-587E-41D2-B98E-A9F2B32B83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307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2E78A-5CE8-4828-9BCD-C349BAB06021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20B3E-A294-4071-B470-A8F0B2EA768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34792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2554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1107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2484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755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2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44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78859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6673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8769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910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6451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4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1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9C9FA-BB5A-41D3-96E0-BCF96BD82577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CCF95-68E3-438E-9C0C-FBEE34A465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32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957DD-40EF-4191-83EC-F75CC2656F65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B9486-6700-4922-9078-3EE81AE530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F69E3-8FDB-41A5-96C1-BE12746A7A8D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A8D52-70A2-4D7F-BAA3-D43C21D450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09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87D95-90E9-480C-84DF-1243C0452CC3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CC0EA-2E60-4E68-82AE-BFAFA0B229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53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A4992-AE02-403A-9AED-732095CA8884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3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r="892"/>
          <a:stretch/>
        </p:blipFill>
        <p:spPr>
          <a:xfrm>
            <a:off x="7414437" y="0"/>
            <a:ext cx="1709202" cy="1025103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1" t="26607" r="29069" b="63051"/>
          <a:stretch/>
        </p:blipFill>
        <p:spPr bwMode="auto">
          <a:xfrm>
            <a:off x="0" y="153231"/>
            <a:ext cx="3981894" cy="6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3204" y="45360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altLang="en-US" sz="2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GB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5" y="5877272"/>
            <a:ext cx="1867662" cy="864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9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marR="0" indent="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None/>
        <a:tabLst/>
        <a:defRPr sz="4000" b="1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tabLst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0" t="15894" r="6065" b="12610"/>
          <a:stretch>
            <a:fillRect/>
          </a:stretch>
        </p:blipFill>
        <p:spPr bwMode="auto">
          <a:xfrm>
            <a:off x="5940425" y="188913"/>
            <a:ext cx="29733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3492500" y="6381750"/>
            <a:ext cx="5651500" cy="360363"/>
          </a:xfrm>
          <a:prstGeom prst="rect">
            <a:avLst/>
          </a:prstGeom>
          <a:solidFill>
            <a:srgbClr val="006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28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10313"/>
            <a:ext cx="31623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268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133600"/>
            <a:ext cx="82296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CF597F-BC35-467F-BD18-4C0812BC1953}" type="datetimeFigureOut">
              <a:rPr lang="en-GB"/>
              <a:pPr>
                <a:defRPr/>
              </a:pPr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DAF8890-7697-4AF1-8DBC-DC724DA3EC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248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70C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4040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57742-7932-4124-BD23-A5D8B4BA0875}" type="datetimeFigureOut">
              <a:rPr lang="en-GB" smtClean="0"/>
              <a:t>19/10/2019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411DA-B10C-4D15-A4FA-E2F28E2F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92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b="0" dirty="0" smtClean="0"/>
              <a:t>The role of champions and allies</a:t>
            </a:r>
            <a:endParaRPr lang="en-GB" sz="32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61048"/>
            <a:ext cx="6400800" cy="2232248"/>
          </a:xfrm>
        </p:spPr>
        <p:txBody>
          <a:bodyPr/>
          <a:lstStyle/>
          <a:p>
            <a:pPr algn="r"/>
            <a:r>
              <a:rPr lang="en-GB" sz="2400" b="0" dirty="0" smtClean="0">
                <a:solidFill>
                  <a:schemeClr val="tx1"/>
                </a:solidFill>
              </a:rPr>
              <a:t>Equality, Diversity and Inclusion Leads:</a:t>
            </a:r>
          </a:p>
          <a:p>
            <a:pPr algn="r"/>
            <a:r>
              <a:rPr lang="en-GB" sz="2400" b="0" dirty="0" smtClean="0">
                <a:solidFill>
                  <a:schemeClr val="tx1"/>
                </a:solidFill>
              </a:rPr>
              <a:t>Sophie Ford, LPFT</a:t>
            </a:r>
          </a:p>
          <a:p>
            <a:pPr algn="r"/>
            <a:r>
              <a:rPr lang="en-GB" sz="2400" b="0" dirty="0" smtClean="0">
                <a:solidFill>
                  <a:schemeClr val="tx1"/>
                </a:solidFill>
              </a:rPr>
              <a:t>Rachel Higgins, LCHS</a:t>
            </a:r>
          </a:p>
          <a:p>
            <a:pPr algn="r"/>
            <a:r>
              <a:rPr lang="en-GB" sz="2400" b="0" dirty="0" err="1" smtClean="0">
                <a:solidFill>
                  <a:schemeClr val="tx1"/>
                </a:solidFill>
              </a:rPr>
              <a:t>Kamljit</a:t>
            </a:r>
            <a:r>
              <a:rPr lang="en-GB" sz="2400" b="0" dirty="0" smtClean="0">
                <a:solidFill>
                  <a:schemeClr val="tx1"/>
                </a:solidFill>
              </a:rPr>
              <a:t> Obhi, </a:t>
            </a:r>
            <a:r>
              <a:rPr lang="en-GB" sz="2400" b="0" dirty="0" err="1" smtClean="0">
                <a:solidFill>
                  <a:schemeClr val="tx1"/>
                </a:solidFill>
              </a:rPr>
              <a:t>Lincs</a:t>
            </a:r>
            <a:r>
              <a:rPr lang="en-GB" sz="2400" b="0" dirty="0" smtClean="0">
                <a:solidFill>
                  <a:schemeClr val="tx1"/>
                </a:solidFill>
              </a:rPr>
              <a:t> East CCG</a:t>
            </a:r>
          </a:p>
          <a:p>
            <a:pPr algn="r"/>
            <a:r>
              <a:rPr lang="en-GB" sz="2400" b="0" dirty="0" smtClean="0">
                <a:solidFill>
                  <a:schemeClr val="tx1"/>
                </a:solidFill>
              </a:rPr>
              <a:t>Tim Couchman, ULHT</a:t>
            </a: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05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0" y="981075"/>
            <a:ext cx="8229600" cy="792163"/>
          </a:xfrm>
        </p:spPr>
        <p:txBody>
          <a:bodyPr/>
          <a:lstStyle/>
          <a:p>
            <a:r>
              <a:rPr lang="en-GB" altLang="en-US" smtClean="0"/>
              <a:t>Where do you stand? </a:t>
            </a:r>
          </a:p>
        </p:txBody>
      </p:sp>
      <p:pic>
        <p:nvPicPr>
          <p:cNvPr id="512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8713787" cy="425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343150" y="5953125"/>
            <a:ext cx="6557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Taken from a webinar delivered by the MindGym: 2017</a:t>
            </a:r>
          </a:p>
        </p:txBody>
      </p:sp>
    </p:spTree>
    <p:extLst>
      <p:ext uri="{BB962C8B-B14F-4D97-AF65-F5344CB8AC3E}">
        <p14:creationId xmlns:p14="http://schemas.microsoft.com/office/powerpoint/2010/main" val="2843624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Lunch and </a:t>
            </a:r>
            <a:r>
              <a:rPr lang="en-GB" smtClean="0"/>
              <a:t>mobile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344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pPr algn="l"/>
            <a:r>
              <a:rPr lang="en-GB" sz="3200" b="0" dirty="0" smtClean="0"/>
              <a:t>WRES Expert Programme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GB" sz="2400" b="0" dirty="0" smtClean="0"/>
              <a:t>WRES Implementation, phase 2:</a:t>
            </a:r>
          </a:p>
          <a:p>
            <a:r>
              <a:rPr lang="en-GB" sz="2400" b="0" dirty="0" smtClean="0"/>
              <a:t>“The </a:t>
            </a:r>
            <a:r>
              <a:rPr lang="en-GB" sz="2400" b="0" dirty="0"/>
              <a:t>next phase of the WRES will focus on enabling people to work comfortably with race equality</a:t>
            </a:r>
            <a:r>
              <a:rPr lang="en-GB" sz="2400" b="0" dirty="0" smtClean="0"/>
              <a:t>.”</a:t>
            </a:r>
          </a:p>
          <a:p>
            <a:endParaRPr lang="en-GB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WRES Expert programme is one of the strategies.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Third cohort of WRES Experts commenced last week.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I was privileged to be on WRES Expert, cohort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It has been the most empowering, challenging and inspiring programmes I have experienced.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197018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pPr algn="l"/>
            <a:r>
              <a:rPr lang="en-GB" sz="3200" b="0" dirty="0" smtClean="0"/>
              <a:t>WRES Expert, the programme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1720"/>
            <a:ext cx="8229600" cy="4074443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Racial Identity Development models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2000" b="0" dirty="0"/>
              <a:t>Impact of racism – biological weathering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Cultural Intelligence – developing CIQ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Data – drill down &amp; benchmarking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Using data QI approach for appreciative inquiry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Presenting data &amp; personal stories for maximum impact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The power of  </a:t>
            </a:r>
            <a:r>
              <a:rPr lang="en-US" altLang="en-US" sz="2000" b="0" dirty="0" smtClean="0"/>
              <a:t>BAME </a:t>
            </a:r>
            <a:r>
              <a:rPr lang="en-US" altLang="en-US" sz="2000" b="0" dirty="0"/>
              <a:t>networks – </a:t>
            </a:r>
            <a:r>
              <a:rPr lang="en-US" altLang="en-US" sz="2000" b="0" dirty="0" err="1"/>
              <a:t>Cherron</a:t>
            </a:r>
            <a:r>
              <a:rPr lang="en-US" altLang="en-US" sz="2000" b="0" dirty="0"/>
              <a:t> </a:t>
            </a:r>
            <a:r>
              <a:rPr lang="en-US" altLang="en-US" sz="2000" b="0" dirty="0" err="1"/>
              <a:t>Inko-Tariah</a:t>
            </a:r>
            <a:r>
              <a:rPr lang="en-US" altLang="en-US" sz="2000" b="0" dirty="0"/>
              <a:t>, MBE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 smtClean="0"/>
              <a:t>Policy, strategy, governance and system </a:t>
            </a:r>
            <a:r>
              <a:rPr lang="en-US" altLang="en-US" sz="2000" b="0" dirty="0"/>
              <a:t>levers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Communication strategy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b="0" dirty="0"/>
              <a:t>Celebrating success &amp; role models </a:t>
            </a:r>
          </a:p>
          <a:p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100052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164" y="845840"/>
            <a:ext cx="8229600" cy="1143000"/>
          </a:xfrm>
        </p:spPr>
        <p:txBody>
          <a:bodyPr/>
          <a:lstStyle/>
          <a:p>
            <a:pPr algn="l"/>
            <a:r>
              <a:rPr lang="en-GB" sz="3200" b="0" dirty="0" smtClean="0"/>
              <a:t>Meet your WRES Experts East &amp; Midlands</a:t>
            </a:r>
            <a:endParaRPr lang="en-GB" sz="3200" b="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1347787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450" y="2204864"/>
            <a:ext cx="1187450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964" y="2204864"/>
            <a:ext cx="142875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15" y="2183772"/>
            <a:ext cx="1290637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964" y="4632324"/>
            <a:ext cx="134143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544" y="4494211"/>
            <a:ext cx="1368425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03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-900113" y="260350"/>
            <a:ext cx="8229601" cy="792163"/>
          </a:xfrm>
        </p:spPr>
        <p:txBody>
          <a:bodyPr/>
          <a:lstStyle/>
          <a:p>
            <a:r>
              <a:rPr lang="en-GB" altLang="en-US" smtClean="0"/>
              <a:t>LPFT E&amp;D Structure</a:t>
            </a:r>
          </a:p>
        </p:txBody>
      </p:sp>
      <p:sp>
        <p:nvSpPr>
          <p:cNvPr id="307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3076" name="Picture 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1155700"/>
            <a:ext cx="8320087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ight Arrow 61"/>
          <p:cNvSpPr/>
          <p:nvPr/>
        </p:nvSpPr>
        <p:spPr>
          <a:xfrm>
            <a:off x="180975" y="3273425"/>
            <a:ext cx="1189038" cy="2889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187325" y="4229100"/>
            <a:ext cx="2376488" cy="2889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6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7" y="116632"/>
            <a:ext cx="2805113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/>
              <a:t>LCHS E&amp;D Structure</a:t>
            </a:r>
            <a:endParaRPr lang="en-GB" b="1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0200"/>
            <a:ext cx="8856983" cy="5090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57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role of equality champions</a:t>
            </a:r>
            <a:br>
              <a:rPr lang="en-GB" dirty="0" smtClean="0"/>
            </a:br>
            <a:r>
              <a:rPr lang="en-GB" dirty="0" smtClean="0"/>
              <a:t> and allies</a:t>
            </a:r>
            <a:br>
              <a:rPr lang="en-GB" dirty="0" smtClean="0"/>
            </a:br>
            <a:r>
              <a:rPr lang="en-GB" dirty="0" smtClean="0"/>
              <a:t>at LCHS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The aim:</a:t>
            </a:r>
          </a:p>
          <a:p>
            <a:r>
              <a:rPr lang="en-GB" dirty="0" smtClean="0"/>
              <a:t>Promote equality, diversity and inclusion in your team and area of work.</a:t>
            </a:r>
          </a:p>
          <a:p>
            <a:r>
              <a:rPr lang="en-GB" dirty="0" smtClean="0"/>
              <a:t>Sign post colleagues and patients to areas of support.</a:t>
            </a:r>
          </a:p>
          <a:p>
            <a:r>
              <a:rPr lang="en-GB" dirty="0" smtClean="0"/>
              <a:t>Attend the bi-monthly update meetings. </a:t>
            </a:r>
          </a:p>
          <a:p>
            <a:r>
              <a:rPr lang="en-GB" dirty="0" smtClean="0"/>
              <a:t>Provide leadership in your team for equality and diversity</a:t>
            </a:r>
          </a:p>
          <a:p>
            <a:r>
              <a:rPr lang="en-GB" dirty="0" smtClean="0"/>
              <a:t>Keep up to date on equality areas and what is happening locally and nationally.</a:t>
            </a:r>
          </a:p>
          <a:p>
            <a:r>
              <a:rPr lang="en-GB" dirty="0" smtClean="0"/>
              <a:t>Actively contribute with ideas to promote equality, diversity and inclusion.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7" y="188640"/>
            <a:ext cx="2805113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LCHS engaging with </a:t>
            </a:r>
            <a:br>
              <a:rPr lang="en-GB" dirty="0" smtClean="0"/>
            </a:br>
            <a:r>
              <a:rPr lang="en-GB" dirty="0" smtClean="0"/>
              <a:t>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Pilot of Reverse Mentoring </a:t>
            </a:r>
          </a:p>
          <a:p>
            <a:r>
              <a:rPr lang="en-GB" dirty="0" smtClean="0"/>
              <a:t>Pilot aimed at the staff networks</a:t>
            </a:r>
          </a:p>
          <a:p>
            <a:r>
              <a:rPr lang="en-GB" dirty="0"/>
              <a:t>4</a:t>
            </a:r>
            <a:r>
              <a:rPr lang="en-GB" dirty="0" smtClean="0"/>
              <a:t> BME Staff Network</a:t>
            </a:r>
          </a:p>
          <a:p>
            <a:r>
              <a:rPr lang="en-GB" dirty="0" smtClean="0"/>
              <a:t>2 LGBT Staff Network</a:t>
            </a:r>
          </a:p>
          <a:p>
            <a:r>
              <a:rPr lang="en-GB" dirty="0" smtClean="0"/>
              <a:t>3 Disability Staff Network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2987402" cy="298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2805113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2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1008062"/>
          </a:xfrm>
        </p:spPr>
        <p:txBody>
          <a:bodyPr/>
          <a:lstStyle/>
          <a:p>
            <a:r>
              <a:rPr lang="en-GB" altLang="en-US" smtClean="0"/>
              <a:t>On your tables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What makes a good…</a:t>
            </a:r>
          </a:p>
          <a:p>
            <a:pPr lvl="1"/>
            <a:r>
              <a:rPr lang="en-GB" altLang="en-US" smtClean="0"/>
              <a:t>Executive sponsor</a:t>
            </a:r>
          </a:p>
          <a:p>
            <a:pPr lvl="1"/>
            <a:r>
              <a:rPr lang="en-GB" altLang="en-US" smtClean="0"/>
              <a:t>Visible Leader</a:t>
            </a:r>
          </a:p>
          <a:p>
            <a:pPr lvl="1"/>
            <a:r>
              <a:rPr lang="en-GB" altLang="en-US" smtClean="0"/>
              <a:t>Ally/ Champion </a:t>
            </a:r>
          </a:p>
          <a:p>
            <a:r>
              <a:rPr lang="en-GB" altLang="en-US" smtClean="0"/>
              <a:t>What kind of things could and should each be doing? </a:t>
            </a:r>
          </a:p>
          <a:p>
            <a:pPr lvl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652121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4467</TotalTime>
  <Words>358</Words>
  <Application>Microsoft Office PowerPoint</Application>
  <PresentationFormat>On-screen Show (4:3)</PresentationFormat>
  <Paragraphs>55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1_Office Theme</vt:lpstr>
      <vt:lpstr>2_Office Theme</vt:lpstr>
      <vt:lpstr>The role of champions and allies</vt:lpstr>
      <vt:lpstr>WRES Expert Programme</vt:lpstr>
      <vt:lpstr>WRES Expert, the programme</vt:lpstr>
      <vt:lpstr>Meet your WRES Experts East &amp; Midlands</vt:lpstr>
      <vt:lpstr>LPFT E&amp;D Structure</vt:lpstr>
      <vt:lpstr>LCHS E&amp;D Structure</vt:lpstr>
      <vt:lpstr>The role of equality champions  and allies at LCHS</vt:lpstr>
      <vt:lpstr>LCHS engaging with  staff</vt:lpstr>
      <vt:lpstr>On your tables</vt:lpstr>
      <vt:lpstr>Where do you stand? </vt:lpstr>
      <vt:lpstr>       Lunch and mobile exhibition  </vt:lpstr>
    </vt:vector>
  </TitlesOfParts>
  <Company>United Lincolnshire Hospitals NHS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Authorised User</dc:creator>
  <cp:lastModifiedBy>Pepper Nikki (LECCG)</cp:lastModifiedBy>
  <cp:revision>223</cp:revision>
  <cp:lastPrinted>2017-08-10T09:37:55Z</cp:lastPrinted>
  <dcterms:created xsi:type="dcterms:W3CDTF">2011-03-01T10:36:34Z</dcterms:created>
  <dcterms:modified xsi:type="dcterms:W3CDTF">2019-10-19T07:49:03Z</dcterms:modified>
</cp:coreProperties>
</file>