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handoutMasterIdLst>
    <p:handoutMasterId r:id="rId32"/>
  </p:handoutMasterIdLst>
  <p:sldIdLst>
    <p:sldId id="256" r:id="rId2"/>
    <p:sldId id="257" r:id="rId3"/>
    <p:sldId id="258" r:id="rId4"/>
    <p:sldId id="276" r:id="rId5"/>
    <p:sldId id="259" r:id="rId6"/>
    <p:sldId id="280" r:id="rId7"/>
    <p:sldId id="262" r:id="rId8"/>
    <p:sldId id="260" r:id="rId9"/>
    <p:sldId id="263" r:id="rId10"/>
    <p:sldId id="264" r:id="rId11"/>
    <p:sldId id="279" r:id="rId12"/>
    <p:sldId id="275" r:id="rId13"/>
    <p:sldId id="283" r:id="rId14"/>
    <p:sldId id="266" r:id="rId15"/>
    <p:sldId id="284" r:id="rId16"/>
    <p:sldId id="285" r:id="rId17"/>
    <p:sldId id="286" r:id="rId18"/>
    <p:sldId id="287" r:id="rId19"/>
    <p:sldId id="288" r:id="rId20"/>
    <p:sldId id="289" r:id="rId21"/>
    <p:sldId id="290" r:id="rId22"/>
    <p:sldId id="267" r:id="rId23"/>
    <p:sldId id="274" r:id="rId24"/>
    <p:sldId id="281" r:id="rId25"/>
    <p:sldId id="268" r:id="rId26"/>
    <p:sldId id="270" r:id="rId27"/>
    <p:sldId id="277" r:id="rId28"/>
    <p:sldId id="271" r:id="rId29"/>
    <p:sldId id="282" r:id="rId30"/>
  </p:sldIdLst>
  <p:sldSz cx="9144000" cy="6858000" type="screen4x3"/>
  <p:notesSz cx="6797675" cy="9874250"/>
  <p:defaultTextStyle>
    <a:defPPr>
      <a:defRPr lang="en-US"/>
    </a:defPPr>
    <a:lvl1pPr algn="l" rtl="0" fontAlgn="base">
      <a:spcBef>
        <a:spcPct val="0"/>
      </a:spcBef>
      <a:spcAft>
        <a:spcPct val="0"/>
      </a:spcAft>
      <a:defRPr kern="1200">
        <a:solidFill>
          <a:schemeClr val="tx1"/>
        </a:solidFill>
        <a:latin typeface="Calibri"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mn-cs"/>
      </a:defRPr>
    </a:lvl2pPr>
    <a:lvl3pPr marL="914400" algn="l" rtl="0" fontAlgn="base">
      <a:spcBef>
        <a:spcPct val="0"/>
      </a:spcBef>
      <a:spcAft>
        <a:spcPct val="0"/>
      </a:spcAft>
      <a:defRPr kern="1200">
        <a:solidFill>
          <a:schemeClr val="tx1"/>
        </a:solidFill>
        <a:latin typeface="Calibri" pitchFamily="34" charset="0"/>
        <a:ea typeface="+mn-ea"/>
        <a:cs typeface="+mn-cs"/>
      </a:defRPr>
    </a:lvl3pPr>
    <a:lvl4pPr marL="1371600" algn="l" rtl="0" fontAlgn="base">
      <a:spcBef>
        <a:spcPct val="0"/>
      </a:spcBef>
      <a:spcAft>
        <a:spcPct val="0"/>
      </a:spcAft>
      <a:defRPr kern="1200">
        <a:solidFill>
          <a:schemeClr val="tx1"/>
        </a:solidFill>
        <a:latin typeface="Calibri" pitchFamily="34" charset="0"/>
        <a:ea typeface="+mn-ea"/>
        <a:cs typeface="+mn-cs"/>
      </a:defRPr>
    </a:lvl4pPr>
    <a:lvl5pPr marL="1828800" algn="l" rtl="0" fontAlgn="base">
      <a:spcBef>
        <a:spcPct val="0"/>
      </a:spcBef>
      <a:spcAft>
        <a:spcPct val="0"/>
      </a:spcAft>
      <a:defRPr kern="1200">
        <a:solidFill>
          <a:schemeClr val="tx1"/>
        </a:solidFill>
        <a:latin typeface="Calibri" pitchFamily="34" charset="0"/>
        <a:ea typeface="+mn-ea"/>
        <a:cs typeface="+mn-cs"/>
      </a:defRPr>
    </a:lvl5pPr>
    <a:lvl6pPr marL="2286000" algn="l" defTabSz="914400" rtl="0" eaLnBrk="1" latinLnBrk="0" hangingPunct="1">
      <a:defRPr kern="1200">
        <a:solidFill>
          <a:schemeClr val="tx1"/>
        </a:solidFill>
        <a:latin typeface="Calibri" pitchFamily="34" charset="0"/>
        <a:ea typeface="+mn-ea"/>
        <a:cs typeface="+mn-cs"/>
      </a:defRPr>
    </a:lvl6pPr>
    <a:lvl7pPr marL="2743200" algn="l" defTabSz="914400" rtl="0" eaLnBrk="1" latinLnBrk="0" hangingPunct="1">
      <a:defRPr kern="1200">
        <a:solidFill>
          <a:schemeClr val="tx1"/>
        </a:solidFill>
        <a:latin typeface="Calibri" pitchFamily="34" charset="0"/>
        <a:ea typeface="+mn-ea"/>
        <a:cs typeface="+mn-cs"/>
      </a:defRPr>
    </a:lvl7pPr>
    <a:lvl8pPr marL="3200400" algn="l" defTabSz="914400" rtl="0" eaLnBrk="1" latinLnBrk="0" hangingPunct="1">
      <a:defRPr kern="1200">
        <a:solidFill>
          <a:schemeClr val="tx1"/>
        </a:solidFill>
        <a:latin typeface="Calibri" pitchFamily="34" charset="0"/>
        <a:ea typeface="+mn-ea"/>
        <a:cs typeface="+mn-cs"/>
      </a:defRPr>
    </a:lvl8pPr>
    <a:lvl9pPr marL="3657600" algn="l" defTabSz="914400" rtl="0" eaLnBrk="1" latinLnBrk="0" hangingPunct="1">
      <a:defRPr kern="1200">
        <a:solidFill>
          <a:schemeClr val="tx1"/>
        </a:solidFill>
        <a:latin typeface="Calibri"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ayson Martin (ULHT)" initials="R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8B00"/>
    <a:srgbClr val="005E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82514" autoAdjust="0"/>
  </p:normalViewPr>
  <p:slideViewPr>
    <p:cSldViewPr>
      <p:cViewPr varScale="1">
        <p:scale>
          <a:sx n="61" d="100"/>
          <a:sy n="61" d="100"/>
        </p:scale>
        <p:origin x="786" y="6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40" d="100"/>
        <a:sy n="14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2946189" cy="493713"/>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49900" y="2"/>
            <a:ext cx="2946189" cy="493713"/>
          </a:xfrm>
          <a:prstGeom prst="rect">
            <a:avLst/>
          </a:prstGeom>
        </p:spPr>
        <p:txBody>
          <a:bodyPr vert="horz" lIns="91440" tIns="45720" rIns="91440" bIns="45720" rtlCol="0"/>
          <a:lstStyle>
            <a:lvl1pPr algn="r">
              <a:defRPr sz="1200"/>
            </a:lvl1pPr>
          </a:lstStyle>
          <a:p>
            <a:fld id="{67B85E5C-85DC-4611-848C-150BC8A94EAC}" type="datetimeFigureOut">
              <a:rPr lang="en-GB" smtClean="0"/>
              <a:t>15/05/2018</a:t>
            </a:fld>
            <a:endParaRPr lang="en-GB" dirty="0"/>
          </a:p>
        </p:txBody>
      </p:sp>
      <p:sp>
        <p:nvSpPr>
          <p:cNvPr id="4" name="Footer Placeholder 3"/>
          <p:cNvSpPr>
            <a:spLocks noGrp="1"/>
          </p:cNvSpPr>
          <p:nvPr>
            <p:ph type="ftr" sz="quarter" idx="2"/>
          </p:nvPr>
        </p:nvSpPr>
        <p:spPr>
          <a:xfrm>
            <a:off x="2" y="9378955"/>
            <a:ext cx="2946189" cy="493713"/>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49900" y="9378955"/>
            <a:ext cx="2946189" cy="493713"/>
          </a:xfrm>
          <a:prstGeom prst="rect">
            <a:avLst/>
          </a:prstGeom>
        </p:spPr>
        <p:txBody>
          <a:bodyPr vert="horz" lIns="91440" tIns="45720" rIns="91440" bIns="45720" rtlCol="0" anchor="b"/>
          <a:lstStyle>
            <a:lvl1pPr algn="r">
              <a:defRPr sz="1200"/>
            </a:lvl1pPr>
          </a:lstStyle>
          <a:p>
            <a:fld id="{D4F5EC31-E3D3-464A-B8CA-4BA47C0DBA92}" type="slidenum">
              <a:rPr lang="en-GB" smtClean="0"/>
              <a:t>‹#›</a:t>
            </a:fld>
            <a:endParaRPr lang="en-GB" dirty="0"/>
          </a:p>
        </p:txBody>
      </p:sp>
    </p:spTree>
    <p:extLst>
      <p:ext uri="{BB962C8B-B14F-4D97-AF65-F5344CB8AC3E}">
        <p14:creationId xmlns:p14="http://schemas.microsoft.com/office/powerpoint/2010/main" val="42206425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45659" cy="493713"/>
          </a:xfrm>
          <a:prstGeom prst="rect">
            <a:avLst/>
          </a:prstGeom>
        </p:spPr>
        <p:txBody>
          <a:bodyPr vert="horz" lIns="91440" tIns="45720" rIns="91440" bIns="45720" rtlCol="0"/>
          <a:lstStyle>
            <a:lvl1pPr algn="l">
              <a:defRPr sz="1200"/>
            </a:lvl1pPr>
          </a:lstStyle>
          <a:p>
            <a:pPr>
              <a:defRPr/>
            </a:pPr>
            <a:endParaRPr lang="en-GB" dirty="0"/>
          </a:p>
        </p:txBody>
      </p:sp>
      <p:sp>
        <p:nvSpPr>
          <p:cNvPr id="3" name="Date Placeholder 2"/>
          <p:cNvSpPr>
            <a:spLocks noGrp="1"/>
          </p:cNvSpPr>
          <p:nvPr>
            <p:ph type="dt" idx="1"/>
          </p:nvPr>
        </p:nvSpPr>
        <p:spPr>
          <a:xfrm>
            <a:off x="3850444" y="2"/>
            <a:ext cx="2945659" cy="493713"/>
          </a:xfrm>
          <a:prstGeom prst="rect">
            <a:avLst/>
          </a:prstGeom>
        </p:spPr>
        <p:txBody>
          <a:bodyPr vert="horz" lIns="91440" tIns="45720" rIns="91440" bIns="45720" rtlCol="0"/>
          <a:lstStyle>
            <a:lvl1pPr algn="r">
              <a:defRPr sz="1200"/>
            </a:lvl1pPr>
          </a:lstStyle>
          <a:p>
            <a:pPr>
              <a:defRPr/>
            </a:pPr>
            <a:fld id="{6207B93A-719D-419A-8618-5E0B06E6CF7D}" type="datetimeFigureOut">
              <a:rPr lang="en-GB"/>
              <a:pPr>
                <a:defRPr/>
              </a:pPr>
              <a:t>15/05/2018</a:t>
            </a:fld>
            <a:endParaRPr lang="en-GB" dirty="0"/>
          </a:p>
        </p:txBody>
      </p:sp>
      <p:sp>
        <p:nvSpPr>
          <p:cNvPr id="4" name="Slide Image Placeholder 3"/>
          <p:cNvSpPr>
            <a:spLocks noGrp="1" noRot="1" noChangeAspect="1"/>
          </p:cNvSpPr>
          <p:nvPr>
            <p:ph type="sldImg" idx="2"/>
          </p:nvPr>
        </p:nvSpPr>
        <p:spPr>
          <a:xfrm>
            <a:off x="930275" y="741363"/>
            <a:ext cx="4937125" cy="3702050"/>
          </a:xfrm>
          <a:prstGeom prst="rect">
            <a:avLst/>
          </a:prstGeom>
          <a:noFill/>
          <a:ln w="12700">
            <a:solidFill>
              <a:prstClr val="black"/>
            </a:solidFill>
          </a:ln>
        </p:spPr>
        <p:txBody>
          <a:bodyPr vert="horz" lIns="91440" tIns="45720" rIns="91440" bIns="45720" rtlCol="0" anchor="ctr"/>
          <a:lstStyle/>
          <a:p>
            <a:pPr lvl="0"/>
            <a:endParaRPr lang="en-GB" noProof="0" dirty="0" smtClean="0"/>
          </a:p>
        </p:txBody>
      </p:sp>
      <p:sp>
        <p:nvSpPr>
          <p:cNvPr id="5" name="Notes Placeholder 4"/>
          <p:cNvSpPr>
            <a:spLocks noGrp="1"/>
          </p:cNvSpPr>
          <p:nvPr>
            <p:ph type="body" sz="quarter" idx="3"/>
          </p:nvPr>
        </p:nvSpPr>
        <p:spPr>
          <a:xfrm>
            <a:off x="679768" y="4690269"/>
            <a:ext cx="5438140" cy="444341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9378826"/>
            <a:ext cx="2945659" cy="493713"/>
          </a:xfrm>
          <a:prstGeom prst="rect">
            <a:avLst/>
          </a:prstGeom>
        </p:spPr>
        <p:txBody>
          <a:bodyPr vert="horz" lIns="91440" tIns="45720" rIns="91440" bIns="45720" rtlCol="0" anchor="b"/>
          <a:lstStyle>
            <a:lvl1pPr algn="l">
              <a:defRPr sz="1200"/>
            </a:lvl1pPr>
          </a:lstStyle>
          <a:p>
            <a:pPr>
              <a:defRPr/>
            </a:pPr>
            <a:endParaRPr lang="en-GB" dirty="0"/>
          </a:p>
        </p:txBody>
      </p:sp>
      <p:sp>
        <p:nvSpPr>
          <p:cNvPr id="7" name="Slide Number Placeholder 6"/>
          <p:cNvSpPr>
            <a:spLocks noGrp="1"/>
          </p:cNvSpPr>
          <p:nvPr>
            <p:ph type="sldNum" sz="quarter" idx="5"/>
          </p:nvPr>
        </p:nvSpPr>
        <p:spPr>
          <a:xfrm>
            <a:off x="3850444" y="9378826"/>
            <a:ext cx="2945659" cy="493713"/>
          </a:xfrm>
          <a:prstGeom prst="rect">
            <a:avLst/>
          </a:prstGeom>
        </p:spPr>
        <p:txBody>
          <a:bodyPr vert="horz" lIns="91440" tIns="45720" rIns="91440" bIns="45720" rtlCol="0" anchor="b"/>
          <a:lstStyle>
            <a:lvl1pPr algn="r">
              <a:defRPr sz="1200"/>
            </a:lvl1pPr>
          </a:lstStyle>
          <a:p>
            <a:pPr>
              <a:defRPr/>
            </a:pPr>
            <a:fld id="{4857DBAD-33A0-4AC8-9C7E-C47213EE636E}" type="slidenum">
              <a:rPr lang="en-GB"/>
              <a:pPr>
                <a:defRPr/>
              </a:pPr>
              <a:t>‹#›</a:t>
            </a:fld>
            <a:endParaRPr lang="en-GB" dirty="0"/>
          </a:p>
        </p:txBody>
      </p:sp>
    </p:spTree>
    <p:extLst>
      <p:ext uri="{BB962C8B-B14F-4D97-AF65-F5344CB8AC3E}">
        <p14:creationId xmlns:p14="http://schemas.microsoft.com/office/powerpoint/2010/main" val="4424987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4857DBAD-33A0-4AC8-9C7E-C47213EE636E}" type="slidenum">
              <a:rPr lang="en-GB" smtClean="0"/>
              <a:pPr>
                <a:defRPr/>
              </a:pPr>
              <a:t>1</a:t>
            </a:fld>
            <a:endParaRPr lang="en-GB" dirty="0"/>
          </a:p>
        </p:txBody>
      </p:sp>
    </p:spTree>
    <p:extLst>
      <p:ext uri="{BB962C8B-B14F-4D97-AF65-F5344CB8AC3E}">
        <p14:creationId xmlns:p14="http://schemas.microsoft.com/office/powerpoint/2010/main" val="31126032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Kamljit</a:t>
            </a:r>
            <a:endParaRPr lang="en-GB" dirty="0"/>
          </a:p>
        </p:txBody>
      </p:sp>
      <p:sp>
        <p:nvSpPr>
          <p:cNvPr id="4" name="Slide Number Placeholder 3"/>
          <p:cNvSpPr>
            <a:spLocks noGrp="1"/>
          </p:cNvSpPr>
          <p:nvPr>
            <p:ph type="sldNum" sz="quarter" idx="10"/>
          </p:nvPr>
        </p:nvSpPr>
        <p:spPr/>
        <p:txBody>
          <a:bodyPr/>
          <a:lstStyle/>
          <a:p>
            <a:pPr>
              <a:defRPr/>
            </a:pPr>
            <a:fld id="{4857DBAD-33A0-4AC8-9C7E-C47213EE636E}" type="slidenum">
              <a:rPr lang="en-GB" smtClean="0"/>
              <a:pPr>
                <a:defRPr/>
              </a:pPr>
              <a:t>11</a:t>
            </a:fld>
            <a:endParaRPr lang="en-GB" dirty="0"/>
          </a:p>
        </p:txBody>
      </p:sp>
    </p:spTree>
    <p:extLst>
      <p:ext uri="{BB962C8B-B14F-4D97-AF65-F5344CB8AC3E}">
        <p14:creationId xmlns:p14="http://schemas.microsoft.com/office/powerpoint/2010/main" val="39036783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Tim</a:t>
            </a:r>
          </a:p>
          <a:p>
            <a:r>
              <a:rPr lang="en-GB" dirty="0" smtClean="0"/>
              <a:t>Responsibilities – specific duties</a:t>
            </a:r>
          </a:p>
          <a:p>
            <a:r>
              <a:rPr lang="en-GB" dirty="0" smtClean="0"/>
              <a:t>Exercise</a:t>
            </a:r>
            <a:r>
              <a:rPr lang="en-GB" baseline="0" dirty="0" smtClean="0"/>
              <a:t> their functions with a view to securing that health services are provided in an integrated way, and are integrated a with health-related and social care services, where they consider that this would improve quality, reduce inequalities in access to those services or reduce inequalities in the outcomes achieved.</a:t>
            </a:r>
          </a:p>
          <a:p>
            <a:endParaRPr lang="en-GB" baseline="0" dirty="0" smtClean="0"/>
          </a:p>
          <a:p>
            <a:r>
              <a:rPr lang="en-GB" baseline="0" dirty="0" smtClean="0"/>
              <a:t>Include an annual commissioning plan an explanation of how they propose to discharge their duty to have regard to the need to reduce inequalities </a:t>
            </a:r>
          </a:p>
          <a:p>
            <a:r>
              <a:rPr lang="en-GB" baseline="0" dirty="0" smtClean="0"/>
              <a:t>Include an annual report an assessment of how effectively they discharged their duty to have regard to the need to reduce inequalities.</a:t>
            </a:r>
          </a:p>
          <a:p>
            <a:endParaRPr lang="en-GB" baseline="0" dirty="0" smtClean="0"/>
          </a:p>
          <a:p>
            <a:r>
              <a:rPr lang="en-GB" baseline="0" dirty="0" smtClean="0"/>
              <a:t>To be compliment CCG/NHS need to consider:-</a:t>
            </a:r>
          </a:p>
          <a:p>
            <a:r>
              <a:rPr lang="en-GB" baseline="0" dirty="0" smtClean="0"/>
              <a:t>Impact on inequalities as part of all decision making processes and keeping a record of such process</a:t>
            </a:r>
          </a:p>
          <a:p>
            <a:r>
              <a:rPr lang="en-GB" baseline="0" dirty="0" smtClean="0"/>
              <a:t>Which dimensions of inequality are relevant to their work, and taking account of how inequalities could be reduced </a:t>
            </a:r>
          </a:p>
          <a:p>
            <a:r>
              <a:rPr lang="en-GB" baseline="0" dirty="0" smtClean="0"/>
              <a:t>Strategically the potential impact on health inequalities and the application of the duty to their functions </a:t>
            </a:r>
          </a:p>
          <a:p>
            <a:endParaRPr lang="en-GB" dirty="0"/>
          </a:p>
        </p:txBody>
      </p:sp>
      <p:sp>
        <p:nvSpPr>
          <p:cNvPr id="4" name="Slide Number Placeholder 3"/>
          <p:cNvSpPr>
            <a:spLocks noGrp="1"/>
          </p:cNvSpPr>
          <p:nvPr>
            <p:ph type="sldNum" sz="quarter" idx="10"/>
          </p:nvPr>
        </p:nvSpPr>
        <p:spPr/>
        <p:txBody>
          <a:bodyPr/>
          <a:lstStyle/>
          <a:p>
            <a:pPr>
              <a:defRPr/>
            </a:pPr>
            <a:fld id="{4857DBAD-33A0-4AC8-9C7E-C47213EE636E}" type="slidenum">
              <a:rPr lang="en-GB" smtClean="0"/>
              <a:pPr>
                <a:defRPr/>
              </a:pPr>
              <a:t>12</a:t>
            </a:fld>
            <a:endParaRPr lang="en-GB" dirty="0"/>
          </a:p>
        </p:txBody>
      </p:sp>
    </p:spTree>
    <p:extLst>
      <p:ext uri="{BB962C8B-B14F-4D97-AF65-F5344CB8AC3E}">
        <p14:creationId xmlns:p14="http://schemas.microsoft.com/office/powerpoint/2010/main" val="31262617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To stay on screen throughout group presentations</a:t>
            </a:r>
            <a:endParaRPr lang="en-GB" dirty="0"/>
          </a:p>
        </p:txBody>
      </p:sp>
      <p:sp>
        <p:nvSpPr>
          <p:cNvPr id="4" name="Slide Number Placeholder 3"/>
          <p:cNvSpPr>
            <a:spLocks noGrp="1"/>
          </p:cNvSpPr>
          <p:nvPr>
            <p:ph type="sldNum" sz="quarter" idx="10"/>
          </p:nvPr>
        </p:nvSpPr>
        <p:spPr/>
        <p:txBody>
          <a:bodyPr/>
          <a:lstStyle/>
          <a:p>
            <a:pPr>
              <a:defRPr/>
            </a:pPr>
            <a:fld id="{4857DBAD-33A0-4AC8-9C7E-C47213EE636E}" type="slidenum">
              <a:rPr lang="en-GB" smtClean="0"/>
              <a:pPr>
                <a:defRPr/>
              </a:pPr>
              <a:t>13</a:t>
            </a:fld>
            <a:endParaRPr lang="en-GB" dirty="0"/>
          </a:p>
        </p:txBody>
      </p:sp>
    </p:spTree>
    <p:extLst>
      <p:ext uri="{BB962C8B-B14F-4D97-AF65-F5344CB8AC3E}">
        <p14:creationId xmlns:p14="http://schemas.microsoft.com/office/powerpoint/2010/main" val="42451382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Tim</a:t>
            </a:r>
            <a:endParaRPr lang="en-GB" dirty="0"/>
          </a:p>
        </p:txBody>
      </p:sp>
      <p:sp>
        <p:nvSpPr>
          <p:cNvPr id="4" name="Slide Number Placeholder 3"/>
          <p:cNvSpPr>
            <a:spLocks noGrp="1"/>
          </p:cNvSpPr>
          <p:nvPr>
            <p:ph type="sldNum" sz="quarter" idx="10"/>
          </p:nvPr>
        </p:nvSpPr>
        <p:spPr/>
        <p:txBody>
          <a:bodyPr/>
          <a:lstStyle/>
          <a:p>
            <a:pPr>
              <a:defRPr/>
            </a:pPr>
            <a:fld id="{4857DBAD-33A0-4AC8-9C7E-C47213EE636E}" type="slidenum">
              <a:rPr lang="en-GB" smtClean="0"/>
              <a:pPr>
                <a:defRPr/>
              </a:pPr>
              <a:t>14</a:t>
            </a:fld>
            <a:endParaRPr lang="en-GB" dirty="0"/>
          </a:p>
        </p:txBody>
      </p:sp>
    </p:spTree>
    <p:extLst>
      <p:ext uri="{BB962C8B-B14F-4D97-AF65-F5344CB8AC3E}">
        <p14:creationId xmlns:p14="http://schemas.microsoft.com/office/powerpoint/2010/main" val="26900508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Tim</a:t>
            </a:r>
            <a:endParaRPr lang="en-GB" dirty="0"/>
          </a:p>
        </p:txBody>
      </p:sp>
      <p:sp>
        <p:nvSpPr>
          <p:cNvPr id="4" name="Slide Number Placeholder 3"/>
          <p:cNvSpPr>
            <a:spLocks noGrp="1"/>
          </p:cNvSpPr>
          <p:nvPr>
            <p:ph type="sldNum" sz="quarter" idx="10"/>
          </p:nvPr>
        </p:nvSpPr>
        <p:spPr/>
        <p:txBody>
          <a:bodyPr/>
          <a:lstStyle/>
          <a:p>
            <a:pPr>
              <a:defRPr/>
            </a:pPr>
            <a:fld id="{4857DBAD-33A0-4AC8-9C7E-C47213EE636E}" type="slidenum">
              <a:rPr lang="en-GB" smtClean="0"/>
              <a:pPr>
                <a:defRPr/>
              </a:pPr>
              <a:t>15</a:t>
            </a:fld>
            <a:endParaRPr lang="en-GB" dirty="0"/>
          </a:p>
        </p:txBody>
      </p:sp>
    </p:spTree>
    <p:extLst>
      <p:ext uri="{BB962C8B-B14F-4D97-AF65-F5344CB8AC3E}">
        <p14:creationId xmlns:p14="http://schemas.microsoft.com/office/powerpoint/2010/main" val="35235680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Tim</a:t>
            </a:r>
            <a:endParaRPr lang="en-GB" dirty="0"/>
          </a:p>
        </p:txBody>
      </p:sp>
      <p:sp>
        <p:nvSpPr>
          <p:cNvPr id="4" name="Slide Number Placeholder 3"/>
          <p:cNvSpPr>
            <a:spLocks noGrp="1"/>
          </p:cNvSpPr>
          <p:nvPr>
            <p:ph type="sldNum" sz="quarter" idx="10"/>
          </p:nvPr>
        </p:nvSpPr>
        <p:spPr/>
        <p:txBody>
          <a:bodyPr/>
          <a:lstStyle/>
          <a:p>
            <a:pPr>
              <a:defRPr/>
            </a:pPr>
            <a:fld id="{4857DBAD-33A0-4AC8-9C7E-C47213EE636E}" type="slidenum">
              <a:rPr lang="en-GB" smtClean="0"/>
              <a:pPr>
                <a:defRPr/>
              </a:pPr>
              <a:t>16</a:t>
            </a:fld>
            <a:endParaRPr lang="en-GB" dirty="0"/>
          </a:p>
        </p:txBody>
      </p:sp>
    </p:spTree>
    <p:extLst>
      <p:ext uri="{BB962C8B-B14F-4D97-AF65-F5344CB8AC3E}">
        <p14:creationId xmlns:p14="http://schemas.microsoft.com/office/powerpoint/2010/main" val="20964103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Tim </a:t>
            </a:r>
            <a:r>
              <a:rPr lang="en-GB" sz="1200" b="0" dirty="0" smtClean="0"/>
              <a:t>(Intro themes before coffee)</a:t>
            </a:r>
            <a:endParaRPr lang="en-GB" dirty="0"/>
          </a:p>
        </p:txBody>
      </p:sp>
      <p:sp>
        <p:nvSpPr>
          <p:cNvPr id="4" name="Slide Number Placeholder 3"/>
          <p:cNvSpPr>
            <a:spLocks noGrp="1"/>
          </p:cNvSpPr>
          <p:nvPr>
            <p:ph type="sldNum" sz="quarter" idx="10"/>
          </p:nvPr>
        </p:nvSpPr>
        <p:spPr/>
        <p:txBody>
          <a:bodyPr/>
          <a:lstStyle/>
          <a:p>
            <a:pPr>
              <a:defRPr/>
            </a:pPr>
            <a:fld id="{4857DBAD-33A0-4AC8-9C7E-C47213EE636E}" type="slidenum">
              <a:rPr lang="en-GB" smtClean="0"/>
              <a:pPr>
                <a:defRPr/>
              </a:pPr>
              <a:t>22</a:t>
            </a:fld>
            <a:endParaRPr lang="en-GB" dirty="0"/>
          </a:p>
        </p:txBody>
      </p:sp>
    </p:spTree>
    <p:extLst>
      <p:ext uri="{BB962C8B-B14F-4D97-AF65-F5344CB8AC3E}">
        <p14:creationId xmlns:p14="http://schemas.microsoft.com/office/powerpoint/2010/main" val="20804984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Kamljit</a:t>
            </a:r>
          </a:p>
          <a:p>
            <a:r>
              <a:rPr lang="en-GB" sz="1200" b="1" kern="1200" dirty="0" smtClean="0">
                <a:solidFill>
                  <a:schemeClr val="tx1"/>
                </a:solidFill>
                <a:effectLst/>
                <a:latin typeface="+mn-lt"/>
                <a:ea typeface="+mn-ea"/>
                <a:cs typeface="+mn-cs"/>
              </a:rPr>
              <a:t>Raise</a:t>
            </a:r>
            <a:r>
              <a:rPr lang="en-GB" sz="1200" b="1" kern="1200" baseline="0" dirty="0" smtClean="0">
                <a:solidFill>
                  <a:schemeClr val="tx1"/>
                </a:solidFill>
                <a:effectLst/>
                <a:latin typeface="+mn-lt"/>
                <a:ea typeface="+mn-ea"/>
                <a:cs typeface="+mn-cs"/>
              </a:rPr>
              <a:t> Equality Standards across all service functions: </a:t>
            </a:r>
            <a:r>
              <a:rPr lang="en-GB" sz="1200" kern="1200" dirty="0" smtClean="0">
                <a:solidFill>
                  <a:schemeClr val="tx1"/>
                </a:solidFill>
                <a:effectLst/>
                <a:latin typeface="+mn-lt"/>
                <a:ea typeface="+mn-ea"/>
                <a:cs typeface="+mn-cs"/>
              </a:rPr>
              <a:t>Ensure leaders are committed to raising equality standards within the workplace, external stakeholders and diverse communities.</a:t>
            </a:r>
          </a:p>
          <a:p>
            <a:endParaRPr lang="en-GB" sz="1200" kern="1200" dirty="0" smtClean="0">
              <a:solidFill>
                <a:schemeClr val="tx1"/>
              </a:solidFill>
              <a:effectLst/>
              <a:latin typeface="+mn-lt"/>
              <a:ea typeface="+mn-ea"/>
              <a:cs typeface="+mn-cs"/>
            </a:endParaRPr>
          </a:p>
          <a:p>
            <a:pPr marL="0" marR="0" lvl="1" indent="0" algn="l" defTabSz="914400" rtl="0" eaLnBrk="0" fontAlgn="base" latinLnBrk="0" hangingPunct="0">
              <a:lnSpc>
                <a:spcPct val="100000"/>
              </a:lnSpc>
              <a:spcBef>
                <a:spcPct val="30000"/>
              </a:spcBef>
              <a:spcAft>
                <a:spcPct val="0"/>
              </a:spcAft>
              <a:buClrTx/>
              <a:buSzTx/>
              <a:buFontTx/>
              <a:buNone/>
              <a:tabLst/>
              <a:defRPr/>
            </a:pPr>
            <a:r>
              <a:rPr lang="en-GB" sz="1200" b="1" kern="1200" dirty="0" smtClean="0">
                <a:solidFill>
                  <a:schemeClr val="tx1"/>
                </a:solidFill>
                <a:effectLst/>
                <a:latin typeface="+mn-lt"/>
                <a:ea typeface="+mn-ea"/>
                <a:cs typeface="+mn-cs"/>
              </a:rPr>
              <a:t>Improve recruitment</a:t>
            </a:r>
            <a:r>
              <a:rPr lang="en-GB" sz="1200" b="1" kern="1200" baseline="0" dirty="0" smtClean="0">
                <a:solidFill>
                  <a:schemeClr val="tx1"/>
                </a:solidFill>
                <a:effectLst/>
                <a:latin typeface="+mn-lt"/>
                <a:ea typeface="+mn-ea"/>
                <a:cs typeface="+mn-cs"/>
              </a:rPr>
              <a:t> and professional development </a:t>
            </a:r>
            <a:r>
              <a:rPr lang="en-GB" sz="1200" b="1" kern="1200" dirty="0" smtClean="0">
                <a:solidFill>
                  <a:schemeClr val="tx1"/>
                </a:solidFill>
                <a:effectLst/>
                <a:latin typeface="+mn-lt"/>
                <a:ea typeface="+mn-ea"/>
                <a:cs typeface="+mn-cs"/>
              </a:rPr>
              <a:t>opportunities:</a:t>
            </a:r>
            <a:r>
              <a:rPr lang="en-GB" sz="1200" b="1"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Ensure leaders are committed to improving recruitment and professional</a:t>
            </a:r>
            <a:r>
              <a:rPr lang="en-GB" sz="1200" kern="1200" baseline="0" dirty="0" smtClean="0">
                <a:solidFill>
                  <a:schemeClr val="tx1"/>
                </a:solidFill>
                <a:effectLst/>
                <a:latin typeface="+mn-lt"/>
                <a:ea typeface="+mn-ea"/>
                <a:cs typeface="+mn-cs"/>
              </a:rPr>
              <a:t> development </a:t>
            </a:r>
            <a:r>
              <a:rPr lang="en-GB" sz="1200" kern="1200" dirty="0" smtClean="0">
                <a:solidFill>
                  <a:schemeClr val="tx1"/>
                </a:solidFill>
                <a:effectLst/>
                <a:latin typeface="+mn-lt"/>
                <a:ea typeface="+mn-ea"/>
                <a:cs typeface="+mn-cs"/>
              </a:rPr>
              <a:t>opportunities so that the workforce, LECCG boards and committees reflect different protected characteristics. Take positive action to address under-representation</a:t>
            </a:r>
            <a:r>
              <a:rPr lang="en-GB" sz="1200" kern="1200" baseline="0" dirty="0" smtClean="0">
                <a:solidFill>
                  <a:schemeClr val="tx1"/>
                </a:solidFill>
                <a:effectLst/>
                <a:latin typeface="+mn-lt"/>
                <a:ea typeface="+mn-ea"/>
                <a:cs typeface="+mn-cs"/>
              </a:rPr>
              <a:t> e.g. we will work </a:t>
            </a:r>
            <a:r>
              <a:rPr lang="en-GB" sz="1200" kern="1200" dirty="0" smtClean="0">
                <a:solidFill>
                  <a:schemeClr val="tx1"/>
                </a:solidFill>
                <a:effectLst/>
                <a:latin typeface="+mn-lt"/>
                <a:ea typeface="+mn-ea"/>
                <a:cs typeface="+mn-cs"/>
              </a:rPr>
              <a:t>on improving the representation of Black and Minority Ethnic (BME) nurses and midwives in senior posts.</a:t>
            </a:r>
          </a:p>
          <a:p>
            <a:endParaRPr lang="en-GB"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b="1" dirty="0" smtClean="0"/>
              <a:t>Effective communications, consultation and engagement:</a:t>
            </a:r>
            <a:r>
              <a:rPr lang="en-GB" sz="1200" b="1" baseline="0" dirty="0" smtClean="0"/>
              <a:t>  </a:t>
            </a:r>
            <a:r>
              <a:rPr lang="en-GB" sz="1200" kern="1200" dirty="0" smtClean="0">
                <a:solidFill>
                  <a:schemeClr val="tx1"/>
                </a:solidFill>
                <a:effectLst/>
                <a:latin typeface="+mn-lt"/>
                <a:ea typeface="+mn-ea"/>
                <a:cs typeface="+mn-cs"/>
              </a:rPr>
              <a:t>Carry out effective communications, consultation and engagement exercises with different protected characteristics, groups and communities to support relevant reviews and development of CCG services, policies and practices with a view to improving patient experience and better health outcomes.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b="1" kern="1200" dirty="0" smtClean="0">
                <a:solidFill>
                  <a:schemeClr val="tx1"/>
                </a:solidFill>
                <a:effectLst/>
                <a:latin typeface="+mn-lt"/>
                <a:ea typeface="+mn-ea"/>
                <a:cs typeface="+mn-cs"/>
              </a:rPr>
              <a:t>Develop projects and initiatives to support people with mental and/or physical disabilities and their families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b="1" kern="1200" dirty="0" smtClean="0">
              <a:solidFill>
                <a:schemeClr val="tx1"/>
              </a:solidFill>
              <a:effectLst/>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b="1" kern="1200" dirty="0" smtClean="0">
                <a:solidFill>
                  <a:schemeClr val="tx1"/>
                </a:solidFill>
                <a:effectLst/>
                <a:latin typeface="+mn-lt"/>
                <a:ea typeface="+mn-ea"/>
                <a:cs typeface="+mn-cs"/>
              </a:rPr>
              <a:t>Ongoing training</a:t>
            </a:r>
            <a:r>
              <a:rPr lang="en-GB" sz="1200" b="1" kern="1200" baseline="0" dirty="0" smtClean="0">
                <a:solidFill>
                  <a:schemeClr val="tx1"/>
                </a:solidFill>
                <a:effectLst/>
                <a:latin typeface="+mn-lt"/>
                <a:ea typeface="+mn-ea"/>
                <a:cs typeface="+mn-cs"/>
              </a:rPr>
              <a:t>:  </a:t>
            </a:r>
            <a:r>
              <a:rPr lang="en-GB" sz="1200" b="0" kern="1200" baseline="0" dirty="0" smtClean="0">
                <a:solidFill>
                  <a:schemeClr val="tx1"/>
                </a:solidFill>
                <a:effectLst/>
                <a:latin typeface="+mn-lt"/>
                <a:ea typeface="+mn-ea"/>
                <a:cs typeface="+mn-cs"/>
              </a:rPr>
              <a:t>Around equality, diversity and human rights issues to ensure all staff, board and committee members are up to date with legislation, organisational policies, practices and new initiatives. </a:t>
            </a:r>
            <a:endParaRPr lang="en-GB" sz="1200" b="1" kern="1200" dirty="0" smtClean="0">
              <a:solidFill>
                <a:schemeClr val="tx1"/>
              </a:solidFill>
              <a:effectLst/>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pPr>
              <a:defRPr/>
            </a:pPr>
            <a:fld id="{4857DBAD-33A0-4AC8-9C7E-C47213EE636E}" type="slidenum">
              <a:rPr lang="en-GB" smtClean="0"/>
              <a:pPr>
                <a:defRPr/>
              </a:pPr>
              <a:t>23</a:t>
            </a:fld>
            <a:endParaRPr lang="en-GB" dirty="0"/>
          </a:p>
        </p:txBody>
      </p:sp>
    </p:spTree>
    <p:extLst>
      <p:ext uri="{BB962C8B-B14F-4D97-AF65-F5344CB8AC3E}">
        <p14:creationId xmlns:p14="http://schemas.microsoft.com/office/powerpoint/2010/main" val="27907521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smtClean="0"/>
              <a:t>Tim we might not need this</a:t>
            </a:r>
            <a:r>
              <a:rPr lang="en-GB" i="1" baseline="0" dirty="0" smtClean="0"/>
              <a:t> slide here again, have a look how it links and decide whether you want to keep it or not. </a:t>
            </a:r>
            <a:endParaRPr lang="en-GB" i="1" dirty="0"/>
          </a:p>
        </p:txBody>
      </p:sp>
      <p:sp>
        <p:nvSpPr>
          <p:cNvPr id="4" name="Slide Number Placeholder 3"/>
          <p:cNvSpPr>
            <a:spLocks noGrp="1"/>
          </p:cNvSpPr>
          <p:nvPr>
            <p:ph type="sldNum" sz="quarter" idx="10"/>
          </p:nvPr>
        </p:nvSpPr>
        <p:spPr/>
        <p:txBody>
          <a:bodyPr/>
          <a:lstStyle/>
          <a:p>
            <a:pPr>
              <a:defRPr/>
            </a:pPr>
            <a:fld id="{4857DBAD-33A0-4AC8-9C7E-C47213EE636E}" type="slidenum">
              <a:rPr lang="en-GB" smtClean="0"/>
              <a:pPr>
                <a:defRPr/>
              </a:pPr>
              <a:t>24</a:t>
            </a:fld>
            <a:endParaRPr lang="en-GB" dirty="0"/>
          </a:p>
        </p:txBody>
      </p:sp>
    </p:spTree>
    <p:extLst>
      <p:ext uri="{BB962C8B-B14F-4D97-AF65-F5344CB8AC3E}">
        <p14:creationId xmlns:p14="http://schemas.microsoft.com/office/powerpoint/2010/main" val="1864843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Tim</a:t>
            </a:r>
            <a:endParaRPr lang="en-GB" dirty="0"/>
          </a:p>
        </p:txBody>
      </p:sp>
      <p:sp>
        <p:nvSpPr>
          <p:cNvPr id="4" name="Slide Number Placeholder 3"/>
          <p:cNvSpPr>
            <a:spLocks noGrp="1"/>
          </p:cNvSpPr>
          <p:nvPr>
            <p:ph type="sldNum" sz="quarter" idx="10"/>
          </p:nvPr>
        </p:nvSpPr>
        <p:spPr/>
        <p:txBody>
          <a:bodyPr/>
          <a:lstStyle/>
          <a:p>
            <a:pPr>
              <a:defRPr/>
            </a:pPr>
            <a:fld id="{4857DBAD-33A0-4AC8-9C7E-C47213EE636E}" type="slidenum">
              <a:rPr lang="en-GB" smtClean="0"/>
              <a:pPr>
                <a:defRPr/>
              </a:pPr>
              <a:t>26</a:t>
            </a:fld>
            <a:endParaRPr lang="en-GB" dirty="0"/>
          </a:p>
        </p:txBody>
      </p:sp>
    </p:spTree>
    <p:extLst>
      <p:ext uri="{BB962C8B-B14F-4D97-AF65-F5344CB8AC3E}">
        <p14:creationId xmlns:p14="http://schemas.microsoft.com/office/powerpoint/2010/main" val="36528133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 welcome you all to the</a:t>
            </a:r>
            <a:r>
              <a:rPr lang="en-GB" baseline="0" dirty="0" smtClean="0"/>
              <a:t> Lincolnshire Diversity and Inclusion Listening Event, </a:t>
            </a:r>
            <a:r>
              <a:rPr lang="en-GB" i="1" baseline="0" dirty="0" smtClean="0"/>
              <a:t>‘Hearing Lincolnshire's Hidden Voices’</a:t>
            </a:r>
          </a:p>
          <a:p>
            <a:endParaRPr lang="en-GB" baseline="0" dirty="0" smtClean="0"/>
          </a:p>
          <a:p>
            <a:r>
              <a:rPr lang="en-GB" baseline="0" dirty="0" smtClean="0"/>
              <a:t>This event has been organised as part of the NHS Equality, Diversity and Human Rights week 2018.  The week allows </a:t>
            </a:r>
            <a:r>
              <a:rPr lang="en-GB" dirty="0" smtClean="0">
                <a:effectLst/>
              </a:rPr>
              <a:t>organisations nationally to highlight their work to create a fairer, more inclusive NHS for patients and staff.</a:t>
            </a:r>
          </a:p>
          <a:p>
            <a:endParaRPr lang="en-GB" dirty="0" smtClean="0">
              <a:effectLst/>
            </a:endParaRPr>
          </a:p>
          <a:p>
            <a:r>
              <a:rPr lang="en-GB" dirty="0" smtClean="0">
                <a:effectLst/>
              </a:rPr>
              <a:t>ULHT</a:t>
            </a:r>
            <a:r>
              <a:rPr lang="en-GB" baseline="0" dirty="0" smtClean="0">
                <a:effectLst/>
              </a:rPr>
              <a:t> and LECCG have jointly organised this event </a:t>
            </a:r>
            <a:r>
              <a:rPr lang="en-GB" sz="1200" b="0" i="0" u="none" strike="noStrike" kern="1200" baseline="0" dirty="0" smtClean="0">
                <a:solidFill>
                  <a:schemeClr val="tx1"/>
                </a:solidFill>
                <a:effectLst/>
                <a:latin typeface="+mn-lt"/>
                <a:ea typeface="+mn-ea"/>
                <a:cs typeface="+mn-cs"/>
              </a:rPr>
              <a:t>to </a:t>
            </a:r>
            <a:r>
              <a:rPr lang="en-GB" sz="1200" b="0" i="0" u="none" strike="noStrike" kern="1200" baseline="0" dirty="0" smtClean="0">
                <a:solidFill>
                  <a:schemeClr val="tx1"/>
                </a:solidFill>
                <a:latin typeface="+mn-lt"/>
                <a:ea typeface="+mn-ea"/>
                <a:cs typeface="+mn-cs"/>
              </a:rPr>
              <a:t>raise awareness of equality, diversity and human rights amongst our staff. </a:t>
            </a:r>
          </a:p>
          <a:p>
            <a:r>
              <a:rPr lang="en-GB" sz="1200" b="0" i="0" u="none" strike="noStrike" kern="1200" baseline="0" dirty="0" smtClean="0">
                <a:solidFill>
                  <a:schemeClr val="tx1"/>
                </a:solidFill>
                <a:latin typeface="+mn-lt"/>
                <a:ea typeface="+mn-ea"/>
                <a:cs typeface="+mn-cs"/>
              </a:rPr>
              <a:t> </a:t>
            </a:r>
          </a:p>
          <a:p>
            <a:r>
              <a:rPr lang="en-GB" sz="1200" b="0" i="0" u="none" strike="noStrike" kern="1200" baseline="0" dirty="0" smtClean="0">
                <a:solidFill>
                  <a:schemeClr val="tx1"/>
                </a:solidFill>
                <a:latin typeface="+mn-lt"/>
                <a:ea typeface="+mn-ea"/>
                <a:cs typeface="+mn-cs"/>
              </a:rPr>
              <a:t>During the event representatives from different local groups will be asked to share their experience of accessing healthcare services with staff, and also share their views on local NHS plans.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b="0" i="0" u="none" strike="noStrike" kern="1200" baseline="0" dirty="0" smtClean="0">
              <a:solidFill>
                <a:schemeClr val="tx1"/>
              </a:solidFill>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b="0" i="0" u="none" strike="noStrike" kern="1200" baseline="0" dirty="0" smtClean="0">
                <a:solidFill>
                  <a:schemeClr val="tx1"/>
                </a:solidFill>
                <a:latin typeface="+mn-lt"/>
                <a:ea typeface="+mn-ea"/>
                <a:cs typeface="+mn-cs"/>
              </a:rPr>
              <a:t>Both ULHT and the CCG have key legal and business responsibilities to ensure that we respond appropriately to the needs of the diverse population we serve.  However, its important to say, as staff (and lay members), we all have a individual responsibilities to eliminate discrimination and promote equality and diversity.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b="0" i="0" u="none" strike="noStrike" kern="1200" baseline="0" dirty="0" smtClean="0">
              <a:solidFill>
                <a:schemeClr val="tx1"/>
              </a:solidFill>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b="0" i="0" u="none" strike="noStrike" kern="1200" baseline="0" dirty="0" smtClean="0">
                <a:solidFill>
                  <a:schemeClr val="tx1"/>
                </a:solidFill>
                <a:latin typeface="+mn-lt"/>
                <a:ea typeface="+mn-ea"/>
                <a:cs typeface="+mn-cs"/>
              </a:rPr>
              <a:t>The day will include presentations, information sharing and opportunities for discussion to enable us to achieve our aim for this event to create dialogue and help us ensure that we are able to meet the diverse health needs of our local population.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b="0" i="0" u="none" strike="noStrike" kern="1200" baseline="0" dirty="0" smtClean="0">
              <a:solidFill>
                <a:schemeClr val="tx1"/>
              </a:solidFill>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b="0" i="0" u="none" strike="noStrike" kern="1200" baseline="0" dirty="0" smtClean="0">
              <a:solidFill>
                <a:schemeClr val="tx1"/>
              </a:solidFill>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b="0" i="1" u="none" strike="noStrike" kern="1200" baseline="0" dirty="0" smtClean="0">
                <a:solidFill>
                  <a:srgbClr val="FF0000"/>
                </a:solidFill>
                <a:latin typeface="+mn-lt"/>
                <a:ea typeface="+mn-ea"/>
                <a:cs typeface="+mn-cs"/>
              </a:rPr>
              <a:t>Brenda, feel free to include other things you think will be relevant, maybe about your experience being women/lay member and/or equality and diversity in LECCG  generally etc.  </a:t>
            </a:r>
            <a:endParaRPr lang="en-GB" sz="1200" b="0" i="0" u="none" strike="noStrike" kern="1200" baseline="0" dirty="0" smtClean="0">
              <a:solidFill>
                <a:schemeClr val="tx1"/>
              </a:solidFill>
              <a:latin typeface="+mn-lt"/>
              <a:ea typeface="+mn-ea"/>
              <a:cs typeface="+mn-cs"/>
            </a:endParaRPr>
          </a:p>
          <a:p>
            <a:endParaRPr lang="en-GB" sz="1200" b="0" i="0" u="none" strike="noStrike" kern="1200" baseline="0" dirty="0" smtClean="0">
              <a:solidFill>
                <a:schemeClr val="tx1"/>
              </a:solidFill>
              <a:latin typeface="+mn-lt"/>
              <a:ea typeface="+mn-ea"/>
              <a:cs typeface="+mn-cs"/>
            </a:endParaRPr>
          </a:p>
          <a:p>
            <a:endParaRPr lang="en-GB" sz="1200" b="0" i="0" u="none" strike="noStrike" kern="1200" baseline="0" dirty="0" smtClean="0">
              <a:solidFill>
                <a:schemeClr val="tx1"/>
              </a:solidFill>
              <a:latin typeface="+mn-lt"/>
              <a:ea typeface="+mn-ea"/>
              <a:cs typeface="+mn-cs"/>
            </a:endParaRPr>
          </a:p>
          <a:p>
            <a:endParaRPr lang="en-GB" sz="1200" b="0" i="0" u="none" strike="noStrike" kern="1200" baseline="0" dirty="0" smtClean="0">
              <a:solidFill>
                <a:schemeClr val="tx1"/>
              </a:solidFill>
              <a:latin typeface="+mn-lt"/>
              <a:ea typeface="+mn-ea"/>
              <a:cs typeface="+mn-cs"/>
            </a:endParaRPr>
          </a:p>
          <a:p>
            <a:endParaRPr lang="en-GB" b="0" dirty="0"/>
          </a:p>
        </p:txBody>
      </p:sp>
      <p:sp>
        <p:nvSpPr>
          <p:cNvPr id="4" name="Slide Number Placeholder 3"/>
          <p:cNvSpPr>
            <a:spLocks noGrp="1"/>
          </p:cNvSpPr>
          <p:nvPr>
            <p:ph type="sldNum" sz="quarter" idx="10"/>
          </p:nvPr>
        </p:nvSpPr>
        <p:spPr/>
        <p:txBody>
          <a:bodyPr/>
          <a:lstStyle/>
          <a:p>
            <a:pPr>
              <a:defRPr/>
            </a:pPr>
            <a:fld id="{4857DBAD-33A0-4AC8-9C7E-C47213EE636E}" type="slidenum">
              <a:rPr lang="en-GB" smtClean="0"/>
              <a:pPr>
                <a:defRPr/>
              </a:pPr>
              <a:t>2</a:t>
            </a:fld>
            <a:endParaRPr lang="en-GB" dirty="0"/>
          </a:p>
        </p:txBody>
      </p:sp>
    </p:spTree>
    <p:extLst>
      <p:ext uri="{BB962C8B-B14F-4D97-AF65-F5344CB8AC3E}">
        <p14:creationId xmlns:p14="http://schemas.microsoft.com/office/powerpoint/2010/main" val="26272309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Better Health Outcomes:- </a:t>
            </a:r>
          </a:p>
          <a:p>
            <a:r>
              <a:rPr lang="en-GB" b="1" dirty="0" smtClean="0"/>
              <a:t>Lincolnshire Lesbian Gay Bisexual Transsexual (LGBT) conference:  </a:t>
            </a:r>
            <a:r>
              <a:rPr lang="en-GB" dirty="0" smtClean="0"/>
              <a:t>A Lincolnshire wide conference was held on 23 February 2018 with the local LGBT population to hear their views on access to healthcare.  Learning from the day was used to help improve access and services for these patient groups and the CCG will work collaboratively with partners to deliver this work to ensure consistency across the NHS in Lincolnshire.</a:t>
            </a:r>
          </a:p>
          <a:p>
            <a:r>
              <a:rPr lang="en-GB" b="1" dirty="0" smtClean="0"/>
              <a:t>The Designated Clinical Officer (DCO) for (SEND):</a:t>
            </a:r>
            <a:r>
              <a:rPr lang="en-GB" dirty="0" smtClean="0"/>
              <a:t> Works across all CCGs, has been working in association with the Local Authority to discuss a joint plan for widening participation to include the voices of the young people who use Lincolnshire SEND services. </a:t>
            </a:r>
          </a:p>
          <a:p>
            <a:r>
              <a:rPr lang="en-GB" b="1" dirty="0" smtClean="0"/>
              <a:t>Carers Award:  </a:t>
            </a:r>
            <a:r>
              <a:rPr lang="en-GB" dirty="0" smtClean="0"/>
              <a:t>The CCG has achieved carer friendly status in January 2018</a:t>
            </a:r>
          </a:p>
          <a:p>
            <a:endParaRPr lang="en-GB" dirty="0" smtClean="0"/>
          </a:p>
          <a:p>
            <a:r>
              <a:rPr lang="en-GB" dirty="0" smtClean="0"/>
              <a:t>Improved Patient Access:-</a:t>
            </a:r>
          </a:p>
          <a:p>
            <a:r>
              <a:rPr lang="en-GB" b="1" dirty="0" smtClean="0"/>
              <a:t>Patient engagement with harder to reach</a:t>
            </a:r>
            <a:r>
              <a:rPr lang="en-GB" b="1" baseline="0" dirty="0" smtClean="0"/>
              <a:t> groups:  </a:t>
            </a:r>
            <a:r>
              <a:rPr lang="en-GB" b="0" dirty="0" smtClean="0"/>
              <a:t>A new team within Lincolnshire Community Health Services employ 2 Eastern European healthcare workers.  </a:t>
            </a:r>
            <a:r>
              <a:rPr lang="en-GB" dirty="0" smtClean="0"/>
              <a:t>They engage with harder to reach groups, including factory workers who are not registered with GP’s and the Traveling community.  They help people to overcome language barriers by interpreting leaflets and assisting with the completion of GP registration forms. </a:t>
            </a:r>
          </a:p>
          <a:p>
            <a:r>
              <a:rPr lang="en-GB" dirty="0" smtClean="0"/>
              <a:t>Patient Engagement: An assessors group has been set up with representation form patients council, </a:t>
            </a:r>
            <a:r>
              <a:rPr lang="en-GB" dirty="0" err="1" smtClean="0"/>
              <a:t>Healthwatch</a:t>
            </a:r>
            <a:r>
              <a:rPr lang="en-GB" dirty="0" smtClean="0"/>
              <a:t> and CCG staff, to ensure their engagement around the EDS2 analysis and their views of further objective setting.</a:t>
            </a:r>
          </a:p>
          <a:p>
            <a:endParaRPr lang="en-GB" dirty="0" smtClean="0"/>
          </a:p>
          <a:p>
            <a:r>
              <a:rPr lang="en-GB" dirty="0" smtClean="0"/>
              <a:t>A Representative Workforce:- </a:t>
            </a:r>
          </a:p>
          <a:p>
            <a:r>
              <a:rPr lang="en-GB" b="1" dirty="0" smtClean="0"/>
              <a:t>The CCG is a Mindful Employer as well as Disability Confident Employer level 2.</a:t>
            </a:r>
          </a:p>
          <a:p>
            <a:r>
              <a:rPr lang="en-GB" b="1" dirty="0" smtClean="0"/>
              <a:t>Mandatory</a:t>
            </a:r>
            <a:r>
              <a:rPr lang="en-GB" b="1" baseline="0" dirty="0" smtClean="0"/>
              <a:t> E and D Training:  </a:t>
            </a:r>
            <a:r>
              <a:rPr lang="en-GB" dirty="0" smtClean="0"/>
              <a:t>Equality and Diversity training has been delivered and is part of mandatory training. Uptake of training is monitored and reports go to the Risk and Governance Committee. Training is provided in a range of formats, including e-learning and face-to-face.</a:t>
            </a:r>
          </a:p>
          <a:p>
            <a:r>
              <a:rPr lang="en-GB" dirty="0" smtClean="0"/>
              <a:t>The Staff Survey results for equality and diversity showed that 93.1% of staff felt the LECCG supports equality and diversity. </a:t>
            </a:r>
          </a:p>
          <a:p>
            <a:endParaRPr lang="en-GB" dirty="0" smtClean="0"/>
          </a:p>
          <a:p>
            <a:r>
              <a:rPr lang="en-GB" dirty="0" smtClean="0"/>
              <a:t>Inclusive Leadership:- </a:t>
            </a:r>
          </a:p>
          <a:p>
            <a:r>
              <a:rPr lang="en-GB" dirty="0" smtClean="0"/>
              <a:t>The CCGs lay member for Patient and Public Involvement is an equality champion and provides challenge to the CCG’s Governing Body.</a:t>
            </a:r>
          </a:p>
          <a:p>
            <a:r>
              <a:rPr lang="en-GB" dirty="0" smtClean="0"/>
              <a:t>The CCG’s senior team are required to undertake </a:t>
            </a:r>
            <a:r>
              <a:rPr lang="en-GB" b="1" dirty="0" smtClean="0"/>
              <a:t>mandated training</a:t>
            </a:r>
            <a:r>
              <a:rPr lang="en-GB" dirty="0" smtClean="0"/>
              <a:t>; E&amp;D is a key module of this.</a:t>
            </a:r>
          </a:p>
          <a:p>
            <a:endParaRPr lang="en-GB" dirty="0"/>
          </a:p>
        </p:txBody>
      </p:sp>
      <p:sp>
        <p:nvSpPr>
          <p:cNvPr id="4" name="Slide Number Placeholder 3"/>
          <p:cNvSpPr>
            <a:spLocks noGrp="1"/>
          </p:cNvSpPr>
          <p:nvPr>
            <p:ph type="sldNum" sz="quarter" idx="10"/>
          </p:nvPr>
        </p:nvSpPr>
        <p:spPr/>
        <p:txBody>
          <a:bodyPr/>
          <a:lstStyle/>
          <a:p>
            <a:pPr>
              <a:defRPr/>
            </a:pPr>
            <a:fld id="{4857DBAD-33A0-4AC8-9C7E-C47213EE636E}" type="slidenum">
              <a:rPr lang="en-GB" smtClean="0"/>
              <a:pPr>
                <a:defRPr/>
              </a:pPr>
              <a:t>27</a:t>
            </a:fld>
            <a:endParaRPr lang="en-GB" dirty="0"/>
          </a:p>
        </p:txBody>
      </p:sp>
    </p:spTree>
    <p:extLst>
      <p:ext uri="{BB962C8B-B14F-4D97-AF65-F5344CB8AC3E}">
        <p14:creationId xmlns:p14="http://schemas.microsoft.com/office/powerpoint/2010/main" val="32133608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Tim</a:t>
            </a:r>
            <a:endParaRPr lang="en-GB" dirty="0"/>
          </a:p>
        </p:txBody>
      </p:sp>
      <p:sp>
        <p:nvSpPr>
          <p:cNvPr id="4" name="Slide Number Placeholder 3"/>
          <p:cNvSpPr>
            <a:spLocks noGrp="1"/>
          </p:cNvSpPr>
          <p:nvPr>
            <p:ph type="sldNum" sz="quarter" idx="10"/>
          </p:nvPr>
        </p:nvSpPr>
        <p:spPr/>
        <p:txBody>
          <a:bodyPr/>
          <a:lstStyle/>
          <a:p>
            <a:pPr>
              <a:defRPr/>
            </a:pPr>
            <a:fld id="{4857DBAD-33A0-4AC8-9C7E-C47213EE636E}" type="slidenum">
              <a:rPr lang="en-GB" smtClean="0"/>
              <a:pPr>
                <a:defRPr/>
              </a:pPr>
              <a:t>4</a:t>
            </a:fld>
            <a:endParaRPr lang="en-GB" dirty="0"/>
          </a:p>
        </p:txBody>
      </p:sp>
    </p:spTree>
    <p:extLst>
      <p:ext uri="{BB962C8B-B14F-4D97-AF65-F5344CB8AC3E}">
        <p14:creationId xmlns:p14="http://schemas.microsoft.com/office/powerpoint/2010/main" val="1864843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Tim</a:t>
            </a:r>
            <a:endParaRPr lang="en-GB" dirty="0"/>
          </a:p>
        </p:txBody>
      </p:sp>
      <p:sp>
        <p:nvSpPr>
          <p:cNvPr id="4" name="Slide Number Placeholder 3"/>
          <p:cNvSpPr>
            <a:spLocks noGrp="1"/>
          </p:cNvSpPr>
          <p:nvPr>
            <p:ph type="sldNum" sz="quarter" idx="10"/>
          </p:nvPr>
        </p:nvSpPr>
        <p:spPr/>
        <p:txBody>
          <a:bodyPr/>
          <a:lstStyle/>
          <a:p>
            <a:pPr>
              <a:defRPr/>
            </a:pPr>
            <a:fld id="{4857DBAD-33A0-4AC8-9C7E-C47213EE636E}" type="slidenum">
              <a:rPr lang="en-GB" smtClean="0"/>
              <a:pPr>
                <a:defRPr/>
              </a:pPr>
              <a:t>5</a:t>
            </a:fld>
            <a:endParaRPr lang="en-GB" dirty="0"/>
          </a:p>
        </p:txBody>
      </p:sp>
    </p:spTree>
    <p:extLst>
      <p:ext uri="{BB962C8B-B14F-4D97-AF65-F5344CB8AC3E}">
        <p14:creationId xmlns:p14="http://schemas.microsoft.com/office/powerpoint/2010/main" val="3720340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Kamljit</a:t>
            </a:r>
          </a:p>
          <a:p>
            <a:r>
              <a:rPr lang="en-GB" dirty="0" smtClean="0"/>
              <a:t>Quality</a:t>
            </a:r>
            <a:r>
              <a:rPr lang="en-GB" baseline="0" dirty="0" smtClean="0"/>
              <a:t> – Safety, effectiveness and patient experience will guide our decisions</a:t>
            </a:r>
          </a:p>
          <a:p>
            <a:endParaRPr lang="en-GB" dirty="0" smtClean="0"/>
          </a:p>
          <a:p>
            <a:r>
              <a:rPr lang="en-GB" dirty="0" smtClean="0"/>
              <a:t>Clinical leadership – We believe clinicians</a:t>
            </a:r>
            <a:r>
              <a:rPr lang="en-GB" baseline="0" dirty="0" smtClean="0"/>
              <a:t> should be our key leaders and primary influence </a:t>
            </a:r>
          </a:p>
          <a:p>
            <a:endParaRPr lang="en-GB" dirty="0" smtClean="0"/>
          </a:p>
          <a:p>
            <a:r>
              <a:rPr lang="en-GB" dirty="0" smtClean="0"/>
              <a:t>Patient focus – We will see the view of patients and take</a:t>
            </a:r>
            <a:r>
              <a:rPr lang="en-GB" baseline="0" dirty="0" smtClean="0"/>
              <a:t> them into account in what we do </a:t>
            </a:r>
          </a:p>
          <a:p>
            <a:endParaRPr lang="en-GB" dirty="0" smtClean="0"/>
          </a:p>
          <a:p>
            <a:r>
              <a:rPr lang="en-GB" dirty="0" smtClean="0"/>
              <a:t>Integration and partnership</a:t>
            </a:r>
            <a:r>
              <a:rPr lang="en-GB" baseline="0" dirty="0" smtClean="0"/>
              <a:t> – We will use these as keys o success </a:t>
            </a:r>
          </a:p>
          <a:p>
            <a:endParaRPr lang="en-GB" dirty="0" smtClean="0"/>
          </a:p>
          <a:p>
            <a:r>
              <a:rPr lang="en-GB" dirty="0" smtClean="0"/>
              <a:t>Fairness – We believe investment</a:t>
            </a:r>
            <a:r>
              <a:rPr lang="en-GB" baseline="0" dirty="0" smtClean="0"/>
              <a:t> should reflect need </a:t>
            </a:r>
          </a:p>
          <a:p>
            <a:endParaRPr lang="en-GB" dirty="0" smtClean="0"/>
          </a:p>
          <a:p>
            <a:r>
              <a:rPr lang="en-GB" dirty="0" smtClean="0"/>
              <a:t>Equality</a:t>
            </a:r>
            <a:r>
              <a:rPr lang="en-GB" baseline="0" dirty="0" smtClean="0"/>
              <a:t> – We will strive for equality of patient experience, opportunity and outcome</a:t>
            </a:r>
          </a:p>
          <a:p>
            <a:r>
              <a:rPr lang="en-GB" baseline="0" dirty="0" smtClean="0"/>
              <a:t> </a:t>
            </a:r>
            <a:endParaRPr lang="en-GB" dirty="0" smtClean="0"/>
          </a:p>
          <a:p>
            <a:r>
              <a:rPr lang="en-GB" dirty="0" smtClean="0"/>
              <a:t>Good value – We will use NHS resources</a:t>
            </a:r>
            <a:r>
              <a:rPr lang="en-GB" baseline="0" dirty="0" smtClean="0"/>
              <a:t> to best effect</a:t>
            </a:r>
            <a:endParaRPr lang="en-GB"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4857DBAD-33A0-4AC8-9C7E-C47213EE636E}" type="slidenum">
              <a:rPr lang="en-GB" smtClean="0"/>
              <a:pPr>
                <a:defRPr/>
              </a:pPr>
              <a:t>6</a:t>
            </a:fld>
            <a:endParaRPr lang="en-GB" dirty="0"/>
          </a:p>
        </p:txBody>
      </p:sp>
    </p:spTree>
    <p:extLst>
      <p:ext uri="{BB962C8B-B14F-4D97-AF65-F5344CB8AC3E}">
        <p14:creationId xmlns:p14="http://schemas.microsoft.com/office/powerpoint/2010/main" val="34069842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Tim</a:t>
            </a:r>
            <a:endParaRPr lang="en-GB" dirty="0"/>
          </a:p>
        </p:txBody>
      </p:sp>
      <p:sp>
        <p:nvSpPr>
          <p:cNvPr id="4" name="Slide Number Placeholder 3"/>
          <p:cNvSpPr>
            <a:spLocks noGrp="1"/>
          </p:cNvSpPr>
          <p:nvPr>
            <p:ph type="sldNum" sz="quarter" idx="10"/>
          </p:nvPr>
        </p:nvSpPr>
        <p:spPr/>
        <p:txBody>
          <a:bodyPr/>
          <a:lstStyle/>
          <a:p>
            <a:pPr>
              <a:defRPr/>
            </a:pPr>
            <a:fld id="{4857DBAD-33A0-4AC8-9C7E-C47213EE636E}" type="slidenum">
              <a:rPr lang="en-GB" smtClean="0"/>
              <a:pPr>
                <a:defRPr/>
              </a:pPr>
              <a:t>7</a:t>
            </a:fld>
            <a:endParaRPr lang="en-GB" dirty="0"/>
          </a:p>
        </p:txBody>
      </p:sp>
    </p:spTree>
    <p:extLst>
      <p:ext uri="{BB962C8B-B14F-4D97-AF65-F5344CB8AC3E}">
        <p14:creationId xmlns:p14="http://schemas.microsoft.com/office/powerpoint/2010/main" val="31272499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smtClean="0">
                <a:solidFill>
                  <a:schemeClr val="accent2"/>
                </a:solidFill>
              </a:rPr>
              <a:t>Kamljit</a:t>
            </a:r>
            <a:endParaRPr lang="en-GB" i="1" dirty="0">
              <a:solidFill>
                <a:schemeClr val="accent2"/>
              </a:solidFill>
            </a:endParaRPr>
          </a:p>
        </p:txBody>
      </p:sp>
      <p:sp>
        <p:nvSpPr>
          <p:cNvPr id="4" name="Slide Number Placeholder 3"/>
          <p:cNvSpPr>
            <a:spLocks noGrp="1"/>
          </p:cNvSpPr>
          <p:nvPr>
            <p:ph type="sldNum" sz="quarter" idx="10"/>
          </p:nvPr>
        </p:nvSpPr>
        <p:spPr/>
        <p:txBody>
          <a:bodyPr/>
          <a:lstStyle/>
          <a:p>
            <a:pPr>
              <a:defRPr/>
            </a:pPr>
            <a:fld id="{4857DBAD-33A0-4AC8-9C7E-C47213EE636E}" type="slidenum">
              <a:rPr lang="en-GB" smtClean="0"/>
              <a:pPr>
                <a:defRPr/>
              </a:pPr>
              <a:t>8</a:t>
            </a:fld>
            <a:endParaRPr lang="en-GB" dirty="0"/>
          </a:p>
        </p:txBody>
      </p:sp>
    </p:spTree>
    <p:extLst>
      <p:ext uri="{BB962C8B-B14F-4D97-AF65-F5344CB8AC3E}">
        <p14:creationId xmlns:p14="http://schemas.microsoft.com/office/powerpoint/2010/main" val="29611386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Tim</a:t>
            </a:r>
            <a:endParaRPr lang="en-GB" dirty="0"/>
          </a:p>
        </p:txBody>
      </p:sp>
      <p:sp>
        <p:nvSpPr>
          <p:cNvPr id="4" name="Slide Number Placeholder 3"/>
          <p:cNvSpPr>
            <a:spLocks noGrp="1"/>
          </p:cNvSpPr>
          <p:nvPr>
            <p:ph type="sldNum" sz="quarter" idx="10"/>
          </p:nvPr>
        </p:nvSpPr>
        <p:spPr/>
        <p:txBody>
          <a:bodyPr/>
          <a:lstStyle/>
          <a:p>
            <a:pPr>
              <a:defRPr/>
            </a:pPr>
            <a:fld id="{4857DBAD-33A0-4AC8-9C7E-C47213EE636E}" type="slidenum">
              <a:rPr lang="en-GB" smtClean="0"/>
              <a:pPr>
                <a:defRPr/>
              </a:pPr>
              <a:t>9</a:t>
            </a:fld>
            <a:endParaRPr lang="en-GB" dirty="0"/>
          </a:p>
        </p:txBody>
      </p:sp>
    </p:spTree>
    <p:extLst>
      <p:ext uri="{BB962C8B-B14F-4D97-AF65-F5344CB8AC3E}">
        <p14:creationId xmlns:p14="http://schemas.microsoft.com/office/powerpoint/2010/main" val="38360275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Kamljit</a:t>
            </a:r>
          </a:p>
          <a:p>
            <a:r>
              <a:rPr lang="en-GB" dirty="0" smtClean="0"/>
              <a:t>Having</a:t>
            </a:r>
            <a:r>
              <a:rPr lang="en-GB" baseline="0" dirty="0" smtClean="0"/>
              <a:t> due regard entails considering the above three aims of the PSED in all decision making for example:-</a:t>
            </a:r>
          </a:p>
          <a:p>
            <a:endParaRPr lang="en-GB" baseline="0" dirty="0" smtClean="0"/>
          </a:p>
          <a:p>
            <a:r>
              <a:rPr lang="en-GB" baseline="0" dirty="0" smtClean="0"/>
              <a:t>How we act as an employer </a:t>
            </a:r>
          </a:p>
          <a:p>
            <a:r>
              <a:rPr lang="en-GB" baseline="0" dirty="0" smtClean="0"/>
              <a:t>Developing, reviewing and evaluating policies </a:t>
            </a:r>
          </a:p>
          <a:p>
            <a:r>
              <a:rPr lang="en-GB" baseline="0" dirty="0" smtClean="0"/>
              <a:t>Designing, delivering and reviewing services </a:t>
            </a:r>
          </a:p>
          <a:p>
            <a:r>
              <a:rPr lang="en-GB" baseline="0" dirty="0" smtClean="0"/>
              <a:t>Procuring and commissioning </a:t>
            </a:r>
          </a:p>
          <a:p>
            <a:r>
              <a:rPr lang="en-GB" baseline="0" dirty="0" smtClean="0"/>
              <a:t>Providing equitable access to services </a:t>
            </a:r>
            <a:endParaRPr lang="en-GB" dirty="0"/>
          </a:p>
        </p:txBody>
      </p:sp>
      <p:sp>
        <p:nvSpPr>
          <p:cNvPr id="4" name="Slide Number Placeholder 3"/>
          <p:cNvSpPr>
            <a:spLocks noGrp="1"/>
          </p:cNvSpPr>
          <p:nvPr>
            <p:ph type="sldNum" sz="quarter" idx="10"/>
          </p:nvPr>
        </p:nvSpPr>
        <p:spPr/>
        <p:txBody>
          <a:bodyPr/>
          <a:lstStyle/>
          <a:p>
            <a:pPr>
              <a:defRPr/>
            </a:pPr>
            <a:fld id="{4857DBAD-33A0-4AC8-9C7E-C47213EE636E}" type="slidenum">
              <a:rPr lang="en-GB" smtClean="0"/>
              <a:pPr>
                <a:defRPr/>
              </a:pPr>
              <a:t>10</a:t>
            </a:fld>
            <a:endParaRPr lang="en-GB" dirty="0"/>
          </a:p>
        </p:txBody>
      </p:sp>
    </p:spTree>
    <p:extLst>
      <p:ext uri="{BB962C8B-B14F-4D97-AF65-F5344CB8AC3E}">
        <p14:creationId xmlns:p14="http://schemas.microsoft.com/office/powerpoint/2010/main" val="19233031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BCFB82D6-2DD6-4F32-A7AC-3466154A6632}" type="datetimeFigureOut">
              <a:rPr lang="en-GB"/>
              <a:pPr>
                <a:defRPr/>
              </a:pPr>
              <a:t>15/05/2018</a:t>
            </a:fld>
            <a:endParaRPr lang="en-GB" dirty="0"/>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71537482-A467-4992-A0BC-4E1413978261}" type="slidenum">
              <a:rPr lang="en-GB"/>
              <a:pPr>
                <a:defRPr/>
              </a:pPr>
              <a:t>‹#›</a:t>
            </a:fld>
            <a:endParaRPr lang="en-GB" dirty="0"/>
          </a:p>
        </p:txBody>
      </p:sp>
    </p:spTree>
    <p:extLst>
      <p:ext uri="{BB962C8B-B14F-4D97-AF65-F5344CB8AC3E}">
        <p14:creationId xmlns:p14="http://schemas.microsoft.com/office/powerpoint/2010/main" val="27563376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8878897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2458864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59393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34778859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858714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2E99C9FA-BB5A-41D3-96E0-BCF96BD82577}" type="datetimeFigureOut">
              <a:rPr lang="en-GB"/>
              <a:pPr>
                <a:defRPr/>
              </a:pPr>
              <a:t>15/05/2018</a:t>
            </a:fld>
            <a:endParaRPr lang="en-GB" dirty="0"/>
          </a:p>
        </p:txBody>
      </p:sp>
      <p:sp>
        <p:nvSpPr>
          <p:cNvPr id="9" name="Footer Placeholder 4"/>
          <p:cNvSpPr>
            <a:spLocks noGrp="1"/>
          </p:cNvSpPr>
          <p:nvPr>
            <p:ph type="ftr" sz="quarter" idx="11"/>
          </p:nvPr>
        </p:nvSpPr>
        <p:spPr>
          <a:xfrm>
            <a:off x="467544" y="6356350"/>
            <a:ext cx="8208912" cy="365125"/>
          </a:xfrm>
          <a:prstGeom prst="rect">
            <a:avLst/>
          </a:prstGeom>
        </p:spPr>
        <p:txBody>
          <a:bodyPr/>
          <a:lstStyle>
            <a:lvl1pPr>
              <a:defRPr/>
            </a:lvl1pPr>
          </a:lstStyle>
          <a:p>
            <a:pPr>
              <a:defRPr/>
            </a:pPr>
            <a:endParaRPr lang="en-GB" dirty="0"/>
          </a:p>
        </p:txBody>
      </p:sp>
      <p:sp>
        <p:nvSpPr>
          <p:cNvPr id="10"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5B9CCF95-68E3-438E-9C0C-FBEE34A4651A}" type="slidenum">
              <a:rPr lang="en-GB"/>
              <a:pPr>
                <a:defRPr/>
              </a:pPr>
              <a:t>‹#›</a:t>
            </a:fld>
            <a:endParaRPr lang="en-GB" dirty="0"/>
          </a:p>
        </p:txBody>
      </p:sp>
    </p:spTree>
    <p:extLst>
      <p:ext uri="{BB962C8B-B14F-4D97-AF65-F5344CB8AC3E}">
        <p14:creationId xmlns:p14="http://schemas.microsoft.com/office/powerpoint/2010/main" val="23763221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D88957DD-40EF-4191-83EC-F75CC2656F65}" type="datetimeFigureOut">
              <a:rPr lang="en-GB"/>
              <a:pPr>
                <a:defRPr/>
              </a:pPr>
              <a:t>15/05/2018</a:t>
            </a:fld>
            <a:endParaRPr lang="en-GB" dirty="0"/>
          </a:p>
        </p:txBody>
      </p:sp>
      <p:sp>
        <p:nvSpPr>
          <p:cNvPr id="5" name="Footer Placeholder 4"/>
          <p:cNvSpPr>
            <a:spLocks noGrp="1"/>
          </p:cNvSpPr>
          <p:nvPr>
            <p:ph type="ftr" sz="quarter" idx="11"/>
          </p:nvPr>
        </p:nvSpPr>
        <p:spPr>
          <a:xfrm>
            <a:off x="467544" y="6356350"/>
            <a:ext cx="8208912" cy="365125"/>
          </a:xfrm>
          <a:prstGeom prst="rect">
            <a:avLst/>
          </a:prstGeom>
        </p:spPr>
        <p:txBody>
          <a:bodyPr/>
          <a:lstStyle>
            <a:lvl1pPr>
              <a:defRPr/>
            </a:lvl1pPr>
          </a:lstStyle>
          <a:p>
            <a:pPr>
              <a:defRPr/>
            </a:pPr>
            <a:endParaRPr lang="en-GB"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016B9486-6700-4922-9078-3EE81AE53051}" type="slidenum">
              <a:rPr lang="en-GB"/>
              <a:pPr>
                <a:defRPr/>
              </a:pPr>
              <a:t>‹#›</a:t>
            </a:fld>
            <a:endParaRPr lang="en-GB" dirty="0"/>
          </a:p>
        </p:txBody>
      </p:sp>
    </p:spTree>
    <p:extLst>
      <p:ext uri="{BB962C8B-B14F-4D97-AF65-F5344CB8AC3E}">
        <p14:creationId xmlns:p14="http://schemas.microsoft.com/office/powerpoint/2010/main" val="3635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D0EF69E3-8FDB-41A5-96C1-BE12746A7A8D}" type="datetimeFigureOut">
              <a:rPr lang="en-GB"/>
              <a:pPr>
                <a:defRPr/>
              </a:pPr>
              <a:t>15/05/2018</a:t>
            </a:fld>
            <a:endParaRPr lang="en-GB" dirty="0"/>
          </a:p>
        </p:txBody>
      </p:sp>
      <p:sp>
        <p:nvSpPr>
          <p:cNvPr id="4" name="Footer Placeholder 4"/>
          <p:cNvSpPr>
            <a:spLocks noGrp="1"/>
          </p:cNvSpPr>
          <p:nvPr>
            <p:ph type="ftr" sz="quarter" idx="11"/>
          </p:nvPr>
        </p:nvSpPr>
        <p:spPr>
          <a:xfrm>
            <a:off x="467544" y="6356350"/>
            <a:ext cx="8208912" cy="365125"/>
          </a:xfrm>
          <a:prstGeom prst="rect">
            <a:avLst/>
          </a:prstGeom>
        </p:spPr>
        <p:txBody>
          <a:bodyPr/>
          <a:lstStyle>
            <a:lvl1pPr>
              <a:defRPr/>
            </a:lvl1pPr>
          </a:lstStyle>
          <a:p>
            <a:pPr>
              <a:defRPr/>
            </a:pPr>
            <a:endParaRPr lang="en-GB" dirty="0"/>
          </a:p>
        </p:txBody>
      </p:sp>
      <p:sp>
        <p:nvSpPr>
          <p:cNvPr id="5"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555A8D52-70A2-4D7F-BAA3-D43C21D450BE}" type="slidenum">
              <a:rPr lang="en-GB"/>
              <a:pPr>
                <a:defRPr/>
              </a:pPr>
              <a:t>‹#›</a:t>
            </a:fld>
            <a:endParaRPr lang="en-GB" dirty="0"/>
          </a:p>
        </p:txBody>
      </p:sp>
    </p:spTree>
    <p:extLst>
      <p:ext uri="{BB962C8B-B14F-4D97-AF65-F5344CB8AC3E}">
        <p14:creationId xmlns:p14="http://schemas.microsoft.com/office/powerpoint/2010/main" val="32190907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53D87D95-90E9-480C-84DF-1243C0452CC3}" type="datetimeFigureOut">
              <a:rPr lang="en-GB"/>
              <a:pPr>
                <a:defRPr/>
              </a:pPr>
              <a:t>15/05/2018</a:t>
            </a:fld>
            <a:endParaRPr lang="en-GB" dirty="0"/>
          </a:p>
        </p:txBody>
      </p:sp>
      <p:sp>
        <p:nvSpPr>
          <p:cNvPr id="7" name="Footer Placeholder 4"/>
          <p:cNvSpPr>
            <a:spLocks noGrp="1"/>
          </p:cNvSpPr>
          <p:nvPr>
            <p:ph type="ftr" sz="quarter" idx="11"/>
          </p:nvPr>
        </p:nvSpPr>
        <p:spPr>
          <a:xfrm>
            <a:off x="467544" y="6356350"/>
            <a:ext cx="8208912" cy="365125"/>
          </a:xfrm>
          <a:prstGeom prst="rect">
            <a:avLst/>
          </a:prstGeom>
        </p:spPr>
        <p:txBody>
          <a:bodyPr/>
          <a:lstStyle>
            <a:lvl1pPr>
              <a:defRPr/>
            </a:lvl1pPr>
          </a:lstStyle>
          <a:p>
            <a:pPr>
              <a:defRPr/>
            </a:pPr>
            <a:endParaRPr lang="en-GB" dirty="0"/>
          </a:p>
        </p:txBody>
      </p:sp>
      <p:sp>
        <p:nvSpPr>
          <p:cNvPr id="8"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84ACC0EA-2E60-4E68-82AE-BFAFA0B22980}" type="slidenum">
              <a:rPr lang="en-GB"/>
              <a:pPr>
                <a:defRPr/>
              </a:pPr>
              <a:t>‹#›</a:t>
            </a:fld>
            <a:endParaRPr lang="en-GB" dirty="0"/>
          </a:p>
        </p:txBody>
      </p:sp>
    </p:spTree>
    <p:extLst>
      <p:ext uri="{BB962C8B-B14F-4D97-AF65-F5344CB8AC3E}">
        <p14:creationId xmlns:p14="http://schemas.microsoft.com/office/powerpoint/2010/main" val="24625372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6C8A4992-AE02-403A-9AED-732095CA8884}" type="datetimeFigureOut">
              <a:rPr lang="en-GB"/>
              <a:pPr>
                <a:defRPr/>
              </a:pPr>
              <a:t>15/05/2018</a:t>
            </a:fld>
            <a:endParaRPr lang="en-GB" dirty="0"/>
          </a:p>
        </p:txBody>
      </p:sp>
    </p:spTree>
    <p:extLst>
      <p:ext uri="{BB962C8B-B14F-4D97-AF65-F5344CB8AC3E}">
        <p14:creationId xmlns:p14="http://schemas.microsoft.com/office/powerpoint/2010/main" val="3743375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13" cstate="print">
            <a:extLst>
              <a:ext uri="{28A0092B-C50C-407E-A947-70E740481C1C}">
                <a14:useLocalDpi xmlns:a14="http://schemas.microsoft.com/office/drawing/2010/main" val="0"/>
              </a:ext>
            </a:extLst>
          </a:blip>
          <a:srcRect l="24190" r="892"/>
          <a:stretch/>
        </p:blipFill>
        <p:spPr>
          <a:xfrm>
            <a:off x="7414437" y="0"/>
            <a:ext cx="1709202" cy="1025103"/>
          </a:xfrm>
          <a:prstGeom prst="rect">
            <a:avLst/>
          </a:prstGeom>
        </p:spPr>
      </p:pic>
      <p:pic>
        <p:nvPicPr>
          <p:cNvPr id="12" name="Picture 2"/>
          <p:cNvPicPr>
            <a:picLocks noChangeAspect="1" noChangeArrowheads="1"/>
          </p:cNvPicPr>
          <p:nvPr userDrawn="1"/>
        </p:nvPicPr>
        <p:blipFill rotWithShape="1">
          <a:blip r:embed="rId14">
            <a:extLst>
              <a:ext uri="{28A0092B-C50C-407E-A947-70E740481C1C}">
                <a14:useLocalDpi xmlns:a14="http://schemas.microsoft.com/office/drawing/2010/main" val="0"/>
              </a:ext>
            </a:extLst>
          </a:blip>
          <a:srcRect l="38271" t="26607" r="29069" b="63051"/>
          <a:stretch/>
        </p:blipFill>
        <p:spPr bwMode="auto">
          <a:xfrm>
            <a:off x="0" y="153231"/>
            <a:ext cx="3981894" cy="6698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26" name="Title Placeholder 1"/>
          <p:cNvSpPr>
            <a:spLocks noGrp="1"/>
          </p:cNvSpPr>
          <p:nvPr>
            <p:ph type="title"/>
          </p:nvPr>
        </p:nvSpPr>
        <p:spPr bwMode="auto">
          <a:xfrm>
            <a:off x="493204" y="45360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endParaRPr lang="en-GB" altLang="en-US" dirty="0"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endParaRPr lang="en-GB" altLang="en-US" dirty="0" smtClean="0"/>
          </a:p>
        </p:txBody>
      </p:sp>
      <p:sp>
        <p:nvSpPr>
          <p:cNvPr id="8" name="Rectangle 7"/>
          <p:cNvSpPr/>
          <p:nvPr userDrawn="1"/>
        </p:nvSpPr>
        <p:spPr>
          <a:xfrm>
            <a:off x="611560" y="6186044"/>
            <a:ext cx="7992888" cy="565146"/>
          </a:xfrm>
          <a:prstGeom prst="rect">
            <a:avLst/>
          </a:prstGeom>
          <a:ln>
            <a:noFill/>
          </a:ln>
        </p:spPr>
        <p:style>
          <a:lnRef idx="2">
            <a:schemeClr val="accent6"/>
          </a:lnRef>
          <a:fillRef idx="1">
            <a:schemeClr val="lt1"/>
          </a:fillRef>
          <a:effectRef idx="0">
            <a:schemeClr val="accent6"/>
          </a:effectRef>
          <a:fontRef idx="minor">
            <a:schemeClr val="dk1"/>
          </a:fontRef>
        </p:style>
        <p:txBody>
          <a:bodyPr rot="0" spcFirstLastPara="0" vert="horz" wrap="square" lIns="36000" tIns="36000" rIns="36000" bIns="36000" numCol="1" spcCol="0" rtlCol="0" fromWordArt="0" anchor="ctr" anchorCtr="1" forceAA="0" compatLnSpc="1">
            <a:prstTxWarp prst="textNoShape">
              <a:avLst/>
            </a:prstTxWarp>
            <a:spAutoFit/>
          </a:bodyPr>
          <a:lstStyle/>
          <a:p>
            <a:pPr algn="ctr">
              <a:spcAft>
                <a:spcPts val="0"/>
              </a:spcAft>
            </a:pPr>
            <a:r>
              <a:rPr lang="en-GB" sz="1800" b="1" kern="1200" dirty="0">
                <a:solidFill>
                  <a:srgbClr val="005EB8"/>
                </a:solidFill>
                <a:effectLst/>
                <a:latin typeface="Arial"/>
                <a:ea typeface="Times New Roman"/>
                <a:cs typeface="Arial"/>
              </a:rPr>
              <a:t>Patient centred </a:t>
            </a:r>
            <a:r>
              <a:rPr lang="en-GB" sz="1800" b="1" kern="1200" dirty="0" smtClean="0">
                <a:solidFill>
                  <a:srgbClr val="005EB8"/>
                </a:solidFill>
                <a:effectLst/>
                <a:latin typeface="Arial"/>
                <a:ea typeface="Times New Roman"/>
                <a:cs typeface="Arial"/>
              </a:rPr>
              <a:t> </a:t>
            </a:r>
            <a:r>
              <a:rPr lang="en-GB" sz="3200" b="1" kern="1200" dirty="0" smtClean="0">
                <a:solidFill>
                  <a:srgbClr val="000000"/>
                </a:solidFill>
                <a:effectLst/>
                <a:latin typeface="Arial"/>
                <a:ea typeface="Times New Roman"/>
                <a:cs typeface="Arial"/>
              </a:rPr>
              <a:t>.</a:t>
            </a:r>
            <a:r>
              <a:rPr lang="en-GB" sz="1800" b="1" kern="1200" dirty="0" smtClean="0">
                <a:solidFill>
                  <a:srgbClr val="000000"/>
                </a:solidFill>
                <a:effectLst/>
                <a:latin typeface="Arial"/>
                <a:ea typeface="Times New Roman"/>
                <a:cs typeface="Arial"/>
              </a:rPr>
              <a:t>  </a:t>
            </a:r>
            <a:r>
              <a:rPr lang="en-GB" sz="1800" b="1" kern="1200" dirty="0" smtClean="0">
                <a:solidFill>
                  <a:srgbClr val="ED8B00"/>
                </a:solidFill>
                <a:effectLst/>
                <a:latin typeface="Arial"/>
                <a:ea typeface="Times New Roman"/>
                <a:cs typeface="Arial"/>
              </a:rPr>
              <a:t>Excellence  </a:t>
            </a:r>
            <a:r>
              <a:rPr lang="en-GB" sz="3200" b="1" kern="1200" dirty="0" smtClean="0">
                <a:solidFill>
                  <a:srgbClr val="000000"/>
                </a:solidFill>
                <a:effectLst/>
                <a:latin typeface="Arial"/>
                <a:ea typeface="Times New Roman"/>
                <a:cs typeface="Arial"/>
              </a:rPr>
              <a:t>. </a:t>
            </a:r>
            <a:r>
              <a:rPr lang="en-GB" sz="1800" b="1" kern="1200" dirty="0" smtClean="0">
                <a:solidFill>
                  <a:srgbClr val="000000"/>
                </a:solidFill>
                <a:effectLst/>
                <a:latin typeface="Arial"/>
                <a:ea typeface="Times New Roman"/>
                <a:cs typeface="Arial"/>
              </a:rPr>
              <a:t> </a:t>
            </a:r>
            <a:r>
              <a:rPr lang="en-GB" sz="1800" b="1" kern="1200" dirty="0" smtClean="0">
                <a:solidFill>
                  <a:srgbClr val="005EB8"/>
                </a:solidFill>
                <a:effectLst/>
                <a:latin typeface="Arial"/>
                <a:ea typeface="Times New Roman"/>
                <a:cs typeface="Arial"/>
              </a:rPr>
              <a:t>Respect  </a:t>
            </a:r>
            <a:r>
              <a:rPr lang="en-GB" sz="3200" b="1" kern="1200" dirty="0" smtClean="0">
                <a:solidFill>
                  <a:srgbClr val="000000"/>
                </a:solidFill>
                <a:effectLst/>
                <a:latin typeface="Arial"/>
                <a:ea typeface="Times New Roman"/>
                <a:cs typeface="Arial"/>
              </a:rPr>
              <a:t>. </a:t>
            </a:r>
            <a:r>
              <a:rPr lang="en-GB" sz="1800" b="1" kern="1200" dirty="0" smtClean="0">
                <a:solidFill>
                  <a:srgbClr val="ED8B00"/>
                </a:solidFill>
                <a:effectLst/>
                <a:latin typeface="Arial"/>
                <a:ea typeface="Times New Roman"/>
                <a:cs typeface="Arial"/>
              </a:rPr>
              <a:t>Compassion </a:t>
            </a:r>
            <a:r>
              <a:rPr lang="en-GB" sz="1800" b="1" kern="1200" dirty="0" smtClean="0">
                <a:solidFill>
                  <a:srgbClr val="000000"/>
                </a:solidFill>
                <a:effectLst/>
                <a:latin typeface="Arial"/>
                <a:ea typeface="Times New Roman"/>
                <a:cs typeface="Arial"/>
              </a:rPr>
              <a:t> </a:t>
            </a:r>
            <a:r>
              <a:rPr lang="en-GB" sz="3200" b="1" kern="1200" dirty="0" smtClean="0">
                <a:solidFill>
                  <a:srgbClr val="000000"/>
                </a:solidFill>
                <a:effectLst/>
                <a:latin typeface="Arial"/>
                <a:ea typeface="Times New Roman"/>
                <a:cs typeface="Arial"/>
              </a:rPr>
              <a:t>.</a:t>
            </a:r>
            <a:r>
              <a:rPr lang="en-GB" sz="1800" b="1" kern="1200" dirty="0" smtClean="0">
                <a:solidFill>
                  <a:srgbClr val="000000"/>
                </a:solidFill>
                <a:effectLst/>
                <a:latin typeface="Arial"/>
                <a:ea typeface="Times New Roman"/>
                <a:cs typeface="Arial"/>
              </a:rPr>
              <a:t>  </a:t>
            </a:r>
            <a:r>
              <a:rPr lang="en-GB" sz="1800" b="1" kern="1200" dirty="0" smtClean="0">
                <a:solidFill>
                  <a:srgbClr val="005EB8"/>
                </a:solidFill>
                <a:effectLst/>
                <a:latin typeface="Arial"/>
                <a:ea typeface="Times New Roman"/>
                <a:cs typeface="Arial"/>
              </a:rPr>
              <a:t>Safety</a:t>
            </a:r>
            <a:endParaRPr lang="en-GB" sz="1800" b="1" kern="1200" dirty="0">
              <a:solidFill>
                <a:srgbClr val="005EB8"/>
              </a:solidFill>
              <a:effectLst/>
              <a:latin typeface="Arial"/>
              <a:ea typeface="Times New Roman"/>
              <a:cs typeface="Arial"/>
            </a:endParaRPr>
          </a:p>
        </p:txBody>
      </p:sp>
    </p:spTree>
  </p:cSld>
  <p:clrMap bg1="lt1" tx1="dk1" bg2="lt2" tx2="dk2" accent1="accent1" accent2="accent2" accent3="accent3" accent4="accent4" accent5="accent5" accent6="accent6" hlink="hlink" folHlink="folHlink"/>
  <p:sldLayoutIdLst>
    <p:sldLayoutId id="2147483860" r:id="rId1"/>
    <p:sldLayoutId id="2147483859" r:id="rId2"/>
    <p:sldLayoutId id="2147483861" r:id="rId3"/>
    <p:sldLayoutId id="2147483862" r:id="rId4"/>
    <p:sldLayoutId id="2147483863" r:id="rId5"/>
    <p:sldLayoutId id="2147483864" r:id="rId6"/>
    <p:sldLayoutId id="2147483865" r:id="rId7"/>
    <p:sldLayoutId id="2147483866" r:id="rId8"/>
    <p:sldLayoutId id="2147483867" r:id="rId9"/>
    <p:sldLayoutId id="2147483868" r:id="rId10"/>
    <p:sldLayoutId id="2147483869" r:id="rId11"/>
  </p:sldLayoutIdLst>
  <p:timing>
    <p:tnLst>
      <p:par>
        <p:cTn id="1" dur="indefinite" restart="never" nodeType="tmRoot"/>
      </p:par>
    </p:tnLst>
  </p:timing>
  <p:txStyles>
    <p:titleStyle>
      <a:lvl1pPr algn="ctr" rtl="0" eaLnBrk="0" fontAlgn="base" hangingPunct="0">
        <a:spcBef>
          <a:spcPct val="0"/>
        </a:spcBef>
        <a:spcAft>
          <a:spcPct val="0"/>
        </a:spcAft>
        <a:defRPr sz="4000" b="1" kern="1200">
          <a:solidFill>
            <a:schemeClr val="tx1"/>
          </a:solidFill>
          <a:latin typeface="Arial" panose="020B0604020202020204" pitchFamily="34" charset="0"/>
          <a:ea typeface="+mj-ea"/>
          <a:cs typeface="Arial" panose="020B0604020202020204" pitchFamily="34" charset="0"/>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4.e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5.emf"/></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3200" b="0" dirty="0" smtClean="0"/>
              <a:t>“Hearing Lincolnshire’s Hidden Voices” Equality Engagement Event</a:t>
            </a:r>
            <a:endParaRPr lang="en-GB" sz="3200" b="0" dirty="0"/>
          </a:p>
        </p:txBody>
      </p:sp>
      <p:sp>
        <p:nvSpPr>
          <p:cNvPr id="3" name="Subtitle 2"/>
          <p:cNvSpPr>
            <a:spLocks noGrp="1"/>
          </p:cNvSpPr>
          <p:nvPr>
            <p:ph type="subTitle" idx="1"/>
          </p:nvPr>
        </p:nvSpPr>
        <p:spPr>
          <a:xfrm>
            <a:off x="685800" y="3886200"/>
            <a:ext cx="7558608" cy="2423120"/>
          </a:xfrm>
        </p:spPr>
        <p:txBody>
          <a:bodyPr/>
          <a:lstStyle/>
          <a:p>
            <a:r>
              <a:rPr lang="en-GB" dirty="0" smtClean="0">
                <a:solidFill>
                  <a:schemeClr val="tx1"/>
                </a:solidFill>
              </a:rPr>
              <a:t>Wednesday 16 May 2018</a:t>
            </a:r>
          </a:p>
          <a:p>
            <a:r>
              <a:rPr lang="en-GB" dirty="0" smtClean="0">
                <a:solidFill>
                  <a:schemeClr val="tx1"/>
                </a:solidFill>
              </a:rPr>
              <a:t>Pilgrim Hospital, Boston</a:t>
            </a:r>
          </a:p>
          <a:p>
            <a:endParaRPr lang="en-GB" dirty="0">
              <a:solidFill>
                <a:schemeClr val="tx1"/>
              </a:solidFill>
            </a:endParaRPr>
          </a:p>
          <a:p>
            <a:pPr algn="l"/>
            <a:r>
              <a:rPr lang="en-GB" dirty="0" smtClean="0">
                <a:solidFill>
                  <a:schemeClr val="tx1"/>
                </a:solidFill>
              </a:rPr>
              <a:t>#</a:t>
            </a:r>
            <a:r>
              <a:rPr lang="en-GB" dirty="0" err="1" smtClean="0">
                <a:solidFill>
                  <a:schemeClr val="tx1"/>
                </a:solidFill>
              </a:rPr>
              <a:t>LincsVoices</a:t>
            </a:r>
            <a:r>
              <a:rPr lang="en-GB" dirty="0" smtClean="0">
                <a:solidFill>
                  <a:schemeClr val="tx1"/>
                </a:solidFill>
              </a:rPr>
              <a:t>	    		      #EQW2018</a:t>
            </a:r>
            <a:endParaRPr lang="en-GB" dirty="0">
              <a:solidFill>
                <a:schemeClr val="tx1"/>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4" y="14779"/>
            <a:ext cx="2403020" cy="108012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23928" y="5445224"/>
            <a:ext cx="864096" cy="864096"/>
          </a:xfrm>
          <a:prstGeom prst="rect">
            <a:avLst/>
          </a:prstGeom>
        </p:spPr>
      </p:pic>
    </p:spTree>
    <p:extLst>
      <p:ext uri="{BB962C8B-B14F-4D97-AF65-F5344CB8AC3E}">
        <p14:creationId xmlns:p14="http://schemas.microsoft.com/office/powerpoint/2010/main" val="36651051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8720"/>
            <a:ext cx="8229600" cy="1143000"/>
          </a:xfrm>
        </p:spPr>
        <p:txBody>
          <a:bodyPr/>
          <a:lstStyle/>
          <a:p>
            <a:pPr algn="l"/>
            <a:r>
              <a:rPr lang="en-GB" sz="3200" b="0" dirty="0" smtClean="0"/>
              <a:t>Setting the scene, 6:  Legislation</a:t>
            </a:r>
            <a:endParaRPr lang="en-GB" sz="3200" b="0" dirty="0"/>
          </a:p>
        </p:txBody>
      </p:sp>
      <p:sp>
        <p:nvSpPr>
          <p:cNvPr id="3" name="Content Placeholder 2"/>
          <p:cNvSpPr>
            <a:spLocks noGrp="1"/>
          </p:cNvSpPr>
          <p:nvPr>
            <p:ph idx="1"/>
          </p:nvPr>
        </p:nvSpPr>
        <p:spPr>
          <a:xfrm>
            <a:off x="457200" y="2204864"/>
            <a:ext cx="8229600" cy="3921299"/>
          </a:xfrm>
        </p:spPr>
        <p:txBody>
          <a:bodyPr/>
          <a:lstStyle/>
          <a:p>
            <a:pPr marL="0" indent="0">
              <a:buNone/>
            </a:pPr>
            <a:r>
              <a:rPr lang="en-GB" sz="2400" b="1" dirty="0" smtClean="0"/>
              <a:t>Equality Act 2010, </a:t>
            </a:r>
            <a:r>
              <a:rPr lang="en-GB" sz="2400" dirty="0" smtClean="0"/>
              <a:t>Public Sector Duty (section 149, 2011):</a:t>
            </a:r>
          </a:p>
          <a:p>
            <a:pPr marL="0" indent="0">
              <a:buNone/>
            </a:pPr>
            <a:r>
              <a:rPr lang="en-GB" sz="2400" dirty="0" smtClean="0"/>
              <a:t>To have ‘due regard’ to the need to:</a:t>
            </a:r>
          </a:p>
          <a:p>
            <a:r>
              <a:rPr lang="en-GB" sz="2400" dirty="0"/>
              <a:t>Eliminate unlawful discrimination, harassment and victimisation and other conduct prohibited by the Act.</a:t>
            </a:r>
          </a:p>
          <a:p>
            <a:r>
              <a:rPr lang="en-GB" sz="2400" dirty="0"/>
              <a:t>Advance equality of opportunity between people who share a protected characteristic and those who do not.</a:t>
            </a:r>
          </a:p>
          <a:p>
            <a:r>
              <a:rPr lang="en-GB" sz="2400" dirty="0"/>
              <a:t>Foster good relations between people who share a protected characteristic and those who do not.</a:t>
            </a:r>
          </a:p>
          <a:p>
            <a:pPr marL="0" indent="0">
              <a:buNone/>
            </a:pPr>
            <a:endParaRPr lang="en-GB" sz="24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4" y="14779"/>
            <a:ext cx="2403020" cy="1080120"/>
          </a:xfrm>
          <a:prstGeom prst="rect">
            <a:avLst/>
          </a:prstGeom>
        </p:spPr>
      </p:pic>
    </p:spTree>
    <p:extLst>
      <p:ext uri="{BB962C8B-B14F-4D97-AF65-F5344CB8AC3E}">
        <p14:creationId xmlns:p14="http://schemas.microsoft.com/office/powerpoint/2010/main" val="28481828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836712"/>
            <a:ext cx="8085584" cy="936104"/>
          </a:xfrm>
        </p:spPr>
        <p:txBody>
          <a:bodyPr/>
          <a:lstStyle/>
          <a:p>
            <a:pPr algn="l"/>
            <a:r>
              <a:rPr lang="en-GB" sz="3600" b="0" dirty="0" smtClean="0"/>
              <a:t>Protected Characteristics </a:t>
            </a:r>
            <a:endParaRPr lang="en-GB" sz="3600" b="0" dirty="0"/>
          </a:p>
        </p:txBody>
      </p:sp>
      <p:sp>
        <p:nvSpPr>
          <p:cNvPr id="3" name="Content Placeholder 2"/>
          <p:cNvSpPr>
            <a:spLocks noGrp="1"/>
          </p:cNvSpPr>
          <p:nvPr>
            <p:ph idx="1"/>
          </p:nvPr>
        </p:nvSpPr>
        <p:spPr>
          <a:xfrm>
            <a:off x="539552" y="1772816"/>
            <a:ext cx="8064896" cy="4248472"/>
          </a:xfrm>
        </p:spPr>
        <p:txBody>
          <a:bodyPr/>
          <a:lstStyle/>
          <a:p>
            <a:pPr marL="0" indent="0" algn="ctr">
              <a:buNone/>
            </a:pPr>
            <a:endParaRPr lang="en-GB" dirty="0" smtClean="0"/>
          </a:p>
          <a:p>
            <a:endParaRPr lang="en-GB"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4" y="14779"/>
            <a:ext cx="2403020" cy="108012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3648" y="1556792"/>
            <a:ext cx="6402288" cy="4801716"/>
          </a:xfrm>
          <a:prstGeom prst="rect">
            <a:avLst/>
          </a:prstGeom>
        </p:spPr>
      </p:pic>
    </p:spTree>
    <p:extLst>
      <p:ext uri="{BB962C8B-B14F-4D97-AF65-F5344CB8AC3E}">
        <p14:creationId xmlns:p14="http://schemas.microsoft.com/office/powerpoint/2010/main" val="29266743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08720"/>
            <a:ext cx="8229600" cy="831899"/>
          </a:xfrm>
        </p:spPr>
        <p:txBody>
          <a:bodyPr/>
          <a:lstStyle/>
          <a:p>
            <a:pPr algn="l"/>
            <a:r>
              <a:rPr lang="en-GB" sz="3600" b="0" dirty="0" smtClean="0"/>
              <a:t>Health and Social Care Act, 2012</a:t>
            </a:r>
            <a:endParaRPr lang="en-GB" sz="3600" b="0" dirty="0"/>
          </a:p>
        </p:txBody>
      </p:sp>
      <p:sp>
        <p:nvSpPr>
          <p:cNvPr id="3" name="Content Placeholder 2"/>
          <p:cNvSpPr>
            <a:spLocks noGrp="1"/>
          </p:cNvSpPr>
          <p:nvPr>
            <p:ph idx="1"/>
          </p:nvPr>
        </p:nvSpPr>
        <p:spPr>
          <a:xfrm>
            <a:off x="467544" y="1844824"/>
            <a:ext cx="8219256" cy="4281339"/>
          </a:xfrm>
        </p:spPr>
        <p:txBody>
          <a:bodyPr/>
          <a:lstStyle/>
          <a:p>
            <a:r>
              <a:rPr lang="en-GB" dirty="0" smtClean="0"/>
              <a:t>Introduced the first legal duties to reduce  health inequalities</a:t>
            </a:r>
            <a:r>
              <a:rPr lang="en-GB" dirty="0"/>
              <a:t> </a:t>
            </a:r>
            <a:r>
              <a:rPr lang="en-GB" dirty="0" smtClean="0"/>
              <a:t>between patients in access to and outcomes from healthcare services.</a:t>
            </a:r>
          </a:p>
          <a:p>
            <a:pPr marL="0" indent="0" algn="ctr">
              <a:buNone/>
            </a:pPr>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4" y="14779"/>
            <a:ext cx="2403020" cy="108012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0645" y="3645024"/>
            <a:ext cx="4133054" cy="2750360"/>
          </a:xfrm>
          <a:prstGeom prst="rect">
            <a:avLst/>
          </a:prstGeom>
        </p:spPr>
      </p:pic>
    </p:spTree>
    <p:extLst>
      <p:ext uri="{BB962C8B-B14F-4D97-AF65-F5344CB8AC3E}">
        <p14:creationId xmlns:p14="http://schemas.microsoft.com/office/powerpoint/2010/main" val="38406322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8229600" cy="759891"/>
          </a:xfrm>
        </p:spPr>
        <p:txBody>
          <a:bodyPr/>
          <a:lstStyle/>
          <a:p>
            <a:pPr algn="l"/>
            <a:r>
              <a:rPr lang="en-GB" sz="3200" b="0" dirty="0" smtClean="0"/>
              <a:t>Our guiding questions for today:</a:t>
            </a:r>
            <a:endParaRPr lang="en-GB" sz="3200" b="0" dirty="0"/>
          </a:p>
        </p:txBody>
      </p:sp>
      <p:sp>
        <p:nvSpPr>
          <p:cNvPr id="3" name="Content Placeholder 2"/>
          <p:cNvSpPr>
            <a:spLocks noGrp="1"/>
          </p:cNvSpPr>
          <p:nvPr>
            <p:ph idx="1"/>
          </p:nvPr>
        </p:nvSpPr>
        <p:spPr>
          <a:xfrm>
            <a:off x="457200" y="1844824"/>
            <a:ext cx="8229600" cy="4281339"/>
          </a:xfrm>
        </p:spPr>
        <p:txBody>
          <a:bodyPr/>
          <a:lstStyle/>
          <a:p>
            <a:r>
              <a:rPr lang="en-GB" sz="2600" dirty="0"/>
              <a:t>What is your experience of accessing local NHS services?</a:t>
            </a:r>
          </a:p>
          <a:p>
            <a:r>
              <a:rPr lang="en-GB" sz="2600" dirty="0"/>
              <a:t>What does the NHS do well?</a:t>
            </a:r>
          </a:p>
          <a:p>
            <a:r>
              <a:rPr lang="en-GB" sz="2600" dirty="0"/>
              <a:t>What does the NHS not do well?</a:t>
            </a:r>
          </a:p>
          <a:p>
            <a:r>
              <a:rPr lang="en-GB" sz="2600" dirty="0"/>
              <a:t>What would an excellent service look like for you?</a:t>
            </a:r>
          </a:p>
          <a:p>
            <a:r>
              <a:rPr lang="en-GB" sz="2600" dirty="0"/>
              <a:t>If we could change just one thing from today, what would that be?</a:t>
            </a:r>
          </a:p>
          <a:p>
            <a:pPr marL="0" indent="0" algn="ctr">
              <a:buNone/>
            </a:pPr>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2160" y="4797152"/>
            <a:ext cx="2370157" cy="1577232"/>
          </a:xfrm>
          <a:prstGeom prst="rect">
            <a:avLst/>
          </a:prstGeom>
        </p:spPr>
      </p:pic>
    </p:spTree>
    <p:extLst>
      <p:ext uri="{BB962C8B-B14F-4D97-AF65-F5344CB8AC3E}">
        <p14:creationId xmlns:p14="http://schemas.microsoft.com/office/powerpoint/2010/main" val="41253547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8720"/>
            <a:ext cx="8229600" cy="1143000"/>
          </a:xfrm>
        </p:spPr>
        <p:txBody>
          <a:bodyPr/>
          <a:lstStyle/>
          <a:p>
            <a:pPr algn="l"/>
            <a:r>
              <a:rPr lang="en-GB" sz="3200" b="0" dirty="0" smtClean="0"/>
              <a:t>NHS Staff improving services through staff networks – the power of staff networks</a:t>
            </a:r>
            <a:endParaRPr lang="en-GB" sz="3200" b="0" dirty="0"/>
          </a:p>
        </p:txBody>
      </p:sp>
      <p:sp>
        <p:nvSpPr>
          <p:cNvPr id="3" name="Content Placeholder 2"/>
          <p:cNvSpPr>
            <a:spLocks noGrp="1"/>
          </p:cNvSpPr>
          <p:nvPr>
            <p:ph idx="1"/>
          </p:nvPr>
        </p:nvSpPr>
        <p:spPr>
          <a:xfrm>
            <a:off x="457200" y="2204864"/>
            <a:ext cx="8229600" cy="3921299"/>
          </a:xfrm>
        </p:spPr>
        <p:txBody>
          <a:bodyPr/>
          <a:lstStyle/>
          <a:p>
            <a:pPr marL="0" indent="0">
              <a:buNone/>
            </a:pPr>
            <a:r>
              <a:rPr lang="en-GB" sz="2400" dirty="0"/>
              <a:t>S</a:t>
            </a:r>
            <a:r>
              <a:rPr lang="en-GB" sz="2400" dirty="0" smtClean="0"/>
              <a:t>taff networks:</a:t>
            </a:r>
          </a:p>
          <a:p>
            <a:pPr marL="0" indent="0">
              <a:buNone/>
            </a:pPr>
            <a:r>
              <a:rPr lang="en-GB" sz="2400" dirty="0" smtClean="0"/>
              <a:t>* are </a:t>
            </a:r>
            <a:r>
              <a:rPr lang="en-GB" sz="2400" dirty="0"/>
              <a:t>a means of demonstrating organisational empathy to people from lesser heard </a:t>
            </a:r>
            <a:r>
              <a:rPr lang="en-GB" sz="2400" dirty="0" smtClean="0"/>
              <a:t>groups</a:t>
            </a:r>
          </a:p>
          <a:p>
            <a:pPr marL="0" indent="0">
              <a:buNone/>
            </a:pPr>
            <a:r>
              <a:rPr lang="en-GB" sz="2400" dirty="0"/>
              <a:t>* demonstrate that the organisation takes inclusion </a:t>
            </a:r>
            <a:r>
              <a:rPr lang="en-GB" sz="2400" dirty="0" smtClean="0"/>
              <a:t>seriously</a:t>
            </a:r>
            <a:endParaRPr lang="en-GB" sz="2400" dirty="0"/>
          </a:p>
          <a:p>
            <a:pPr marL="0" indent="0">
              <a:buNone/>
            </a:pPr>
            <a:r>
              <a:rPr lang="en-GB" sz="2400" dirty="0" smtClean="0"/>
              <a:t>* support development </a:t>
            </a:r>
            <a:r>
              <a:rPr lang="en-GB" sz="2400" dirty="0"/>
              <a:t>of stronger and confident leaders</a:t>
            </a:r>
            <a:br>
              <a:rPr lang="en-GB" sz="2400" dirty="0"/>
            </a:br>
            <a:r>
              <a:rPr lang="en-GB" sz="2400" dirty="0"/>
              <a:t>* improve collaboration across the organisation</a:t>
            </a:r>
            <a:br>
              <a:rPr lang="en-GB" sz="2400" dirty="0"/>
            </a:br>
            <a:r>
              <a:rPr lang="en-GB" sz="2400" dirty="0"/>
              <a:t>* form part of individual members continuing professional development</a:t>
            </a:r>
            <a:br>
              <a:rPr lang="en-GB" sz="2400" dirty="0"/>
            </a:br>
            <a:r>
              <a:rPr lang="en-GB" sz="2400" dirty="0"/>
              <a:t>* contribute to the delivery of the trust’s </a:t>
            </a:r>
            <a:r>
              <a:rPr lang="en-GB" sz="2400" dirty="0" smtClean="0"/>
              <a:t>vision</a:t>
            </a:r>
            <a:r>
              <a:rPr lang="en-GB" sz="2400" dirty="0"/>
              <a:t/>
            </a:r>
            <a:br>
              <a:rPr lang="en-GB" sz="2400" dirty="0"/>
            </a:br>
            <a:endParaRPr lang="en-GB" sz="24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4" y="14779"/>
            <a:ext cx="2403020" cy="1080120"/>
          </a:xfrm>
          <a:prstGeom prst="rect">
            <a:avLst/>
          </a:prstGeom>
        </p:spPr>
      </p:pic>
    </p:spTree>
    <p:extLst>
      <p:ext uri="{BB962C8B-B14F-4D97-AF65-F5344CB8AC3E}">
        <p14:creationId xmlns:p14="http://schemas.microsoft.com/office/powerpoint/2010/main" val="20419608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3561" y="917848"/>
            <a:ext cx="8229600" cy="1143000"/>
          </a:xfrm>
        </p:spPr>
        <p:txBody>
          <a:bodyPr/>
          <a:lstStyle/>
          <a:p>
            <a:pPr algn="l"/>
            <a:r>
              <a:rPr lang="en-GB" sz="3200" b="0" dirty="0" smtClean="0"/>
              <a:t>New staff networks at ULHT</a:t>
            </a:r>
            <a:endParaRPr lang="en-GB" sz="3200" b="0" dirty="0"/>
          </a:p>
        </p:txBody>
      </p:sp>
      <p:sp>
        <p:nvSpPr>
          <p:cNvPr id="3" name="Content Placeholder 2"/>
          <p:cNvSpPr>
            <a:spLocks noGrp="1"/>
          </p:cNvSpPr>
          <p:nvPr>
            <p:ph idx="1"/>
          </p:nvPr>
        </p:nvSpPr>
        <p:spPr>
          <a:xfrm>
            <a:off x="457200" y="2060848"/>
            <a:ext cx="8229600" cy="4065315"/>
          </a:xfrm>
        </p:spPr>
        <p:txBody>
          <a:bodyPr/>
          <a:lstStyle/>
          <a:p>
            <a:pPr>
              <a:buFont typeface="Arial" panose="020B0604020202020204" pitchFamily="34" charset="0"/>
              <a:buChar char="•"/>
            </a:pPr>
            <a:r>
              <a:rPr lang="en-GB" sz="2800" dirty="0" smtClean="0"/>
              <a:t>BAME (Black, Asian &amp; Minority Ethnic), launched July 2017</a:t>
            </a:r>
          </a:p>
          <a:p>
            <a:pPr>
              <a:buFont typeface="Arial" panose="020B0604020202020204" pitchFamily="34" charset="0"/>
              <a:buChar char="•"/>
            </a:pPr>
            <a:r>
              <a:rPr lang="en-GB" sz="2800" dirty="0" smtClean="0"/>
              <a:t>LGBT+ (Lesbian, Gay, Bisexual &amp; Trans), launched September 2017</a:t>
            </a:r>
          </a:p>
          <a:p>
            <a:pPr>
              <a:buFont typeface="Arial" panose="020B0604020202020204" pitchFamily="34" charset="0"/>
              <a:buChar char="•"/>
            </a:pPr>
            <a:r>
              <a:rPr lang="en-GB" sz="2800" dirty="0" smtClean="0"/>
              <a:t>Armed Forces, launched December 2017</a:t>
            </a:r>
          </a:p>
          <a:p>
            <a:pPr>
              <a:buFont typeface="Arial" panose="020B0604020202020204" pitchFamily="34" charset="0"/>
              <a:buChar char="•"/>
            </a:pPr>
            <a:r>
              <a:rPr lang="en-GB" sz="2800" dirty="0" smtClean="0"/>
              <a:t>MAPLE (Mental and physical lived experience – disability), launching</a:t>
            </a:r>
          </a:p>
          <a:p>
            <a:pPr>
              <a:buFont typeface="Arial" panose="020B0604020202020204" pitchFamily="34" charset="0"/>
              <a:buChar char="•"/>
            </a:pPr>
            <a:r>
              <a:rPr lang="en-GB" sz="2800" dirty="0" smtClean="0"/>
              <a:t>More? Our staff will decide!</a:t>
            </a:r>
            <a:endParaRPr lang="en-GB" sz="28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44208" y="5013176"/>
            <a:ext cx="1932632" cy="1429523"/>
          </a:xfrm>
          <a:prstGeom prst="rect">
            <a:avLst/>
          </a:prstGeom>
        </p:spPr>
      </p:pic>
    </p:spTree>
    <p:extLst>
      <p:ext uri="{BB962C8B-B14F-4D97-AF65-F5344CB8AC3E}">
        <p14:creationId xmlns:p14="http://schemas.microsoft.com/office/powerpoint/2010/main" val="15698612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326" y="917848"/>
            <a:ext cx="8229600" cy="1143000"/>
          </a:xfrm>
        </p:spPr>
        <p:txBody>
          <a:bodyPr/>
          <a:lstStyle/>
          <a:p>
            <a:pPr algn="l"/>
            <a:r>
              <a:rPr lang="en-GB" sz="3200" b="0" dirty="0" smtClean="0"/>
              <a:t>How do staff networks function?</a:t>
            </a:r>
            <a:endParaRPr lang="en-GB" sz="3200" b="0" dirty="0"/>
          </a:p>
        </p:txBody>
      </p:sp>
      <p:sp>
        <p:nvSpPr>
          <p:cNvPr id="3" name="Content Placeholder 2"/>
          <p:cNvSpPr>
            <a:spLocks noGrp="1"/>
          </p:cNvSpPr>
          <p:nvPr>
            <p:ph idx="1"/>
          </p:nvPr>
        </p:nvSpPr>
        <p:spPr>
          <a:xfrm>
            <a:off x="457200" y="2060848"/>
            <a:ext cx="8229600" cy="4065315"/>
          </a:xfrm>
        </p:spPr>
        <p:txBody>
          <a:bodyPr/>
          <a:lstStyle/>
          <a:p>
            <a:pPr>
              <a:buFont typeface="Wingdings" panose="05000000000000000000" pitchFamily="2" charset="2"/>
              <a:buChar char="ü"/>
            </a:pPr>
            <a:r>
              <a:rPr lang="en-GB" sz="2800" dirty="0" smtClean="0"/>
              <a:t>Fully inclusive, with visible leaders, champions and allies</a:t>
            </a:r>
          </a:p>
          <a:p>
            <a:pPr>
              <a:buFont typeface="Wingdings" panose="05000000000000000000" pitchFamily="2" charset="2"/>
              <a:buChar char="ü"/>
            </a:pPr>
            <a:r>
              <a:rPr lang="en-GB" sz="2800" dirty="0" smtClean="0"/>
              <a:t>Trust executive sponsor for each group</a:t>
            </a:r>
          </a:p>
          <a:p>
            <a:pPr>
              <a:buFont typeface="Wingdings" panose="05000000000000000000" pitchFamily="2" charset="2"/>
              <a:buChar char="ü"/>
            </a:pPr>
            <a:r>
              <a:rPr lang="en-GB" sz="2800" dirty="0" smtClean="0"/>
              <a:t>Terms of reference</a:t>
            </a:r>
          </a:p>
          <a:p>
            <a:pPr>
              <a:buFont typeface="Wingdings" panose="05000000000000000000" pitchFamily="2" charset="2"/>
              <a:buChar char="ü"/>
            </a:pPr>
            <a:r>
              <a:rPr lang="en-GB" sz="2800" dirty="0" smtClean="0"/>
              <a:t>Chair and vice-chair</a:t>
            </a:r>
          </a:p>
          <a:p>
            <a:pPr>
              <a:buFont typeface="Wingdings" panose="05000000000000000000" pitchFamily="2" charset="2"/>
              <a:buChar char="ü"/>
            </a:pPr>
            <a:r>
              <a:rPr lang="en-GB" sz="2800" dirty="0" smtClean="0"/>
              <a:t>Regular meetings</a:t>
            </a:r>
          </a:p>
          <a:p>
            <a:pPr>
              <a:buFont typeface="Wingdings" panose="05000000000000000000" pitchFamily="2" charset="2"/>
              <a:buChar char="ü"/>
            </a:pPr>
            <a:r>
              <a:rPr lang="en-GB" sz="2800" dirty="0" smtClean="0"/>
              <a:t>Use of social media</a:t>
            </a:r>
          </a:p>
          <a:p>
            <a:pPr>
              <a:buFont typeface="Wingdings" panose="05000000000000000000" pitchFamily="2" charset="2"/>
              <a:buChar char="ü"/>
            </a:pPr>
            <a:r>
              <a:rPr lang="en-GB" sz="2800" dirty="0" smtClean="0"/>
              <a:t>Annual plan of areas of improvement</a:t>
            </a:r>
          </a:p>
          <a:p>
            <a:pPr marL="0" indent="0">
              <a:buNone/>
            </a:pPr>
            <a:endParaRPr lang="en-GB" sz="28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8184" y="3501008"/>
            <a:ext cx="2143125" cy="2143125"/>
          </a:xfrm>
          <a:prstGeom prst="rect">
            <a:avLst/>
          </a:prstGeom>
        </p:spPr>
      </p:pic>
    </p:spTree>
    <p:extLst>
      <p:ext uri="{BB962C8B-B14F-4D97-AF65-F5344CB8AC3E}">
        <p14:creationId xmlns:p14="http://schemas.microsoft.com/office/powerpoint/2010/main" val="13701681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96843"/>
            <a:ext cx="8229600" cy="1143000"/>
          </a:xfrm>
        </p:spPr>
        <p:txBody>
          <a:bodyPr/>
          <a:lstStyle/>
          <a:p>
            <a:pPr algn="l"/>
            <a:r>
              <a:rPr lang="en-GB" sz="3200" b="0" dirty="0" smtClean="0"/>
              <a:t>Some achievements thus far:</a:t>
            </a:r>
            <a:endParaRPr lang="en-GB" sz="3200" b="0" dirty="0"/>
          </a:p>
        </p:txBody>
      </p:sp>
      <p:sp>
        <p:nvSpPr>
          <p:cNvPr id="3" name="Content Placeholder 2"/>
          <p:cNvSpPr>
            <a:spLocks noGrp="1"/>
          </p:cNvSpPr>
          <p:nvPr>
            <p:ph idx="1"/>
          </p:nvPr>
        </p:nvSpPr>
        <p:spPr>
          <a:xfrm>
            <a:off x="457200" y="2060848"/>
            <a:ext cx="8229600" cy="4065315"/>
          </a:xfrm>
        </p:spPr>
        <p:txBody>
          <a:bodyPr/>
          <a:lstStyle/>
          <a:p>
            <a:pPr marL="0" indent="0">
              <a:buNone/>
            </a:pPr>
            <a:r>
              <a:rPr lang="en-GB" sz="2800" dirty="0" smtClean="0"/>
              <a:t>LGBT+ Network:</a:t>
            </a:r>
          </a:p>
          <a:p>
            <a:pPr>
              <a:buFont typeface="Wingdings" panose="05000000000000000000" pitchFamily="2" charset="2"/>
              <a:buChar char="ü"/>
            </a:pPr>
            <a:r>
              <a:rPr lang="en-GB" sz="2800" dirty="0" smtClean="0"/>
              <a:t>Presence at Lincoln Pride</a:t>
            </a:r>
          </a:p>
          <a:p>
            <a:pPr>
              <a:buFont typeface="Wingdings" panose="05000000000000000000" pitchFamily="2" charset="2"/>
              <a:buChar char="ü"/>
            </a:pPr>
            <a:r>
              <a:rPr lang="en-GB" sz="2800" dirty="0" smtClean="0"/>
              <a:t>Support for World AIDS Day</a:t>
            </a:r>
          </a:p>
          <a:p>
            <a:pPr>
              <a:buFont typeface="Wingdings" panose="05000000000000000000" pitchFamily="2" charset="2"/>
              <a:buChar char="ü"/>
            </a:pPr>
            <a:r>
              <a:rPr lang="en-GB" sz="2800" dirty="0" smtClean="0"/>
              <a:t>Established Staff Facebook group</a:t>
            </a:r>
          </a:p>
          <a:p>
            <a:pPr>
              <a:buFont typeface="Wingdings" panose="05000000000000000000" pitchFamily="2" charset="2"/>
              <a:buChar char="ü"/>
            </a:pPr>
            <a:r>
              <a:rPr lang="en-GB" sz="2800" dirty="0" smtClean="0"/>
              <a:t>Introducing rainbow pin badge initiative</a:t>
            </a:r>
          </a:p>
          <a:p>
            <a:pPr>
              <a:buFont typeface="Wingdings" panose="05000000000000000000" pitchFamily="2" charset="2"/>
              <a:buChar char="ü"/>
            </a:pPr>
            <a:r>
              <a:rPr lang="en-GB" sz="2800" dirty="0" smtClean="0"/>
              <a:t>Six named Visible Leaders &amp; Allies</a:t>
            </a:r>
          </a:p>
          <a:p>
            <a:pPr>
              <a:buFont typeface="Wingdings" panose="05000000000000000000" pitchFamily="2" charset="2"/>
              <a:buChar char="ü"/>
            </a:pPr>
            <a:r>
              <a:rPr lang="en-GB" sz="2800" dirty="0" smtClean="0"/>
              <a:t>Support Equality Lead in drafting trans policies for patients (Q3/2018) and staff (Q1/2019)</a:t>
            </a:r>
            <a:endParaRPr lang="en-GB" sz="28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52120" y="1772816"/>
            <a:ext cx="3126502" cy="1758657"/>
          </a:xfrm>
          <a:prstGeom prst="rect">
            <a:avLst/>
          </a:prstGeom>
        </p:spPr>
      </p:pic>
    </p:spTree>
    <p:extLst>
      <p:ext uri="{BB962C8B-B14F-4D97-AF65-F5344CB8AC3E}">
        <p14:creationId xmlns:p14="http://schemas.microsoft.com/office/powerpoint/2010/main" val="32883583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noChangeAspect="1"/>
          </p:cNvGraphicFramePr>
          <p:nvPr>
            <p:ph idx="1"/>
            <p:extLst>
              <p:ext uri="{D42A27DB-BD31-4B8C-83A1-F6EECF244321}">
                <p14:modId xmlns:p14="http://schemas.microsoft.com/office/powerpoint/2010/main" val="4056548350"/>
              </p:ext>
            </p:extLst>
          </p:nvPr>
        </p:nvGraphicFramePr>
        <p:xfrm>
          <a:off x="2678113" y="765175"/>
          <a:ext cx="3787775" cy="5360988"/>
        </p:xfrm>
        <a:graphic>
          <a:graphicData uri="http://schemas.openxmlformats.org/presentationml/2006/ole">
            <mc:AlternateContent xmlns:mc="http://schemas.openxmlformats.org/markup-compatibility/2006">
              <mc:Choice xmlns:v="urn:schemas-microsoft-com:vml" Requires="v">
                <p:oleObj spid="_x0000_s1035" name="Acrobat Document" r:id="rId3" imgW="5667355" imgH="8019997" progId="AcroExch.Document.DC">
                  <p:embed/>
                </p:oleObj>
              </mc:Choice>
              <mc:Fallback>
                <p:oleObj name="Acrobat Document" r:id="rId3" imgW="5667355" imgH="8019997" progId="AcroExch.Document.DC">
                  <p:embed/>
                  <p:pic>
                    <p:nvPicPr>
                      <p:cNvPr id="0" name=""/>
                      <p:cNvPicPr/>
                      <p:nvPr/>
                    </p:nvPicPr>
                    <p:blipFill>
                      <a:blip r:embed="rId4"/>
                      <a:stretch>
                        <a:fillRect/>
                      </a:stretch>
                    </p:blipFill>
                    <p:spPr>
                      <a:xfrm>
                        <a:off x="2678113" y="765175"/>
                        <a:ext cx="3787775" cy="5360988"/>
                      </a:xfrm>
                      <a:prstGeom prst="rect">
                        <a:avLst/>
                      </a:prstGeom>
                    </p:spPr>
                  </p:pic>
                </p:oleObj>
              </mc:Fallback>
            </mc:AlternateContent>
          </a:graphicData>
        </a:graphic>
      </p:graphicFrame>
    </p:spTree>
    <p:extLst>
      <p:ext uri="{BB962C8B-B14F-4D97-AF65-F5344CB8AC3E}">
        <p14:creationId xmlns:p14="http://schemas.microsoft.com/office/powerpoint/2010/main" val="14150743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noChangeAspect="1"/>
          </p:cNvGraphicFramePr>
          <p:nvPr>
            <p:ph idx="1"/>
            <p:extLst>
              <p:ext uri="{D42A27DB-BD31-4B8C-83A1-F6EECF244321}">
                <p14:modId xmlns:p14="http://schemas.microsoft.com/office/powerpoint/2010/main" val="795581249"/>
              </p:ext>
            </p:extLst>
          </p:nvPr>
        </p:nvGraphicFramePr>
        <p:xfrm>
          <a:off x="2701925" y="836613"/>
          <a:ext cx="3738563" cy="5289550"/>
        </p:xfrm>
        <a:graphic>
          <a:graphicData uri="http://schemas.openxmlformats.org/presentationml/2006/ole">
            <mc:AlternateContent xmlns:mc="http://schemas.openxmlformats.org/markup-compatibility/2006">
              <mc:Choice xmlns:v="urn:schemas-microsoft-com:vml" Requires="v">
                <p:oleObj spid="_x0000_s2059" name="Acrobat Document" r:id="rId3" imgW="5667355" imgH="8019997" progId="AcroExch.Document.DC">
                  <p:embed/>
                </p:oleObj>
              </mc:Choice>
              <mc:Fallback>
                <p:oleObj name="Acrobat Document" r:id="rId3" imgW="5667355" imgH="8019997" progId="AcroExch.Document.DC">
                  <p:embed/>
                  <p:pic>
                    <p:nvPicPr>
                      <p:cNvPr id="0" name=""/>
                      <p:cNvPicPr/>
                      <p:nvPr/>
                    </p:nvPicPr>
                    <p:blipFill>
                      <a:blip r:embed="rId4"/>
                      <a:stretch>
                        <a:fillRect/>
                      </a:stretch>
                    </p:blipFill>
                    <p:spPr>
                      <a:xfrm>
                        <a:off x="2701925" y="836613"/>
                        <a:ext cx="3738563" cy="5289550"/>
                      </a:xfrm>
                      <a:prstGeom prst="rect">
                        <a:avLst/>
                      </a:prstGeom>
                    </p:spPr>
                  </p:pic>
                </p:oleObj>
              </mc:Fallback>
            </mc:AlternateContent>
          </a:graphicData>
        </a:graphic>
      </p:graphicFrame>
    </p:spTree>
    <p:extLst>
      <p:ext uri="{BB962C8B-B14F-4D97-AF65-F5344CB8AC3E}">
        <p14:creationId xmlns:p14="http://schemas.microsoft.com/office/powerpoint/2010/main" val="16992343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690" y="989856"/>
            <a:ext cx="8229600" cy="1143000"/>
          </a:xfrm>
        </p:spPr>
        <p:txBody>
          <a:bodyPr/>
          <a:lstStyle/>
          <a:p>
            <a:pPr algn="l"/>
            <a:r>
              <a:rPr lang="en-GB" sz="3200" b="0" dirty="0" smtClean="0"/>
              <a:t>Welcome and introductions</a:t>
            </a:r>
            <a:endParaRPr lang="en-GB" sz="3200" b="0" dirty="0"/>
          </a:p>
        </p:txBody>
      </p:sp>
      <p:sp>
        <p:nvSpPr>
          <p:cNvPr id="3" name="Content Placeholder 2"/>
          <p:cNvSpPr>
            <a:spLocks noGrp="1"/>
          </p:cNvSpPr>
          <p:nvPr>
            <p:ph idx="1"/>
          </p:nvPr>
        </p:nvSpPr>
        <p:spPr>
          <a:xfrm>
            <a:off x="457200" y="2132856"/>
            <a:ext cx="8229600" cy="3993307"/>
          </a:xfrm>
        </p:spPr>
        <p:txBody>
          <a:bodyPr/>
          <a:lstStyle/>
          <a:p>
            <a:pPr marL="0" indent="0">
              <a:buNone/>
            </a:pPr>
            <a:r>
              <a:rPr lang="en-GB" sz="2400" dirty="0" smtClean="0"/>
              <a:t>Brenda Owen, Lincolnshire East Clinical Commissioning Group, Lay Member for Patient and Public Involvement – Event Chair</a:t>
            </a:r>
          </a:p>
          <a:p>
            <a:pPr marL="0" indent="0">
              <a:buNone/>
            </a:pPr>
            <a:endParaRPr lang="en-GB" sz="2400" dirty="0" smtClean="0"/>
          </a:p>
          <a:p>
            <a:pPr marL="0" indent="0">
              <a:buNone/>
            </a:pPr>
            <a:r>
              <a:rPr lang="en-GB" sz="2400" dirty="0" smtClean="0"/>
              <a:t>Aims of the day:</a:t>
            </a:r>
          </a:p>
          <a:p>
            <a:r>
              <a:rPr lang="en-GB" sz="2400" dirty="0" smtClean="0"/>
              <a:t>Celebration of Equality, Diversity &amp;</a:t>
            </a:r>
          </a:p>
          <a:p>
            <a:pPr marL="0" indent="0">
              <a:buNone/>
            </a:pPr>
            <a:r>
              <a:rPr lang="en-GB" sz="2400" dirty="0" smtClean="0"/>
              <a:t>Human Rights week 2018</a:t>
            </a:r>
          </a:p>
          <a:p>
            <a:r>
              <a:rPr lang="en-GB" sz="2400" dirty="0" smtClean="0"/>
              <a:t>Meaningful and respectful</a:t>
            </a:r>
          </a:p>
          <a:p>
            <a:pPr marL="0" indent="0">
              <a:buNone/>
            </a:pPr>
            <a:r>
              <a:rPr lang="en-GB" sz="2400" dirty="0" smtClean="0"/>
              <a:t>Engagement between communities and NHS</a:t>
            </a:r>
            <a:endParaRPr lang="en-GB" sz="2400"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49176" y="3246633"/>
            <a:ext cx="3437548" cy="1859657"/>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48064" y="14779"/>
            <a:ext cx="2403020" cy="1080120"/>
          </a:xfrm>
          <a:prstGeom prst="rect">
            <a:avLst/>
          </a:prstGeom>
        </p:spPr>
      </p:pic>
    </p:spTree>
    <p:extLst>
      <p:ext uri="{BB962C8B-B14F-4D97-AF65-F5344CB8AC3E}">
        <p14:creationId xmlns:p14="http://schemas.microsoft.com/office/powerpoint/2010/main" val="12345960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8720"/>
            <a:ext cx="8229600" cy="1143000"/>
          </a:xfrm>
        </p:spPr>
        <p:txBody>
          <a:bodyPr/>
          <a:lstStyle/>
          <a:p>
            <a:pPr algn="l"/>
            <a:r>
              <a:rPr lang="en-GB" sz="3200" b="0" dirty="0" smtClean="0"/>
              <a:t>More achievements thus far:</a:t>
            </a:r>
            <a:endParaRPr lang="en-GB" sz="3200" b="0" dirty="0"/>
          </a:p>
        </p:txBody>
      </p:sp>
      <p:sp>
        <p:nvSpPr>
          <p:cNvPr id="3" name="Content Placeholder 2"/>
          <p:cNvSpPr>
            <a:spLocks noGrp="1"/>
          </p:cNvSpPr>
          <p:nvPr>
            <p:ph idx="1"/>
          </p:nvPr>
        </p:nvSpPr>
        <p:spPr>
          <a:xfrm>
            <a:off x="457200" y="2204864"/>
            <a:ext cx="8229600" cy="3921299"/>
          </a:xfrm>
        </p:spPr>
        <p:txBody>
          <a:bodyPr/>
          <a:lstStyle/>
          <a:p>
            <a:pPr marL="0" indent="0">
              <a:buNone/>
            </a:pPr>
            <a:r>
              <a:rPr lang="en-GB" sz="2800" dirty="0" smtClean="0"/>
              <a:t>BAME Network:</a:t>
            </a:r>
          </a:p>
          <a:p>
            <a:pPr>
              <a:buFont typeface="Wingdings" panose="05000000000000000000" pitchFamily="2" charset="2"/>
              <a:buChar char="ü"/>
            </a:pPr>
            <a:r>
              <a:rPr lang="en-GB" sz="2700" dirty="0" smtClean="0"/>
              <a:t>Understanding our local population for staff and patients</a:t>
            </a:r>
          </a:p>
          <a:p>
            <a:pPr>
              <a:buFont typeface="Wingdings" panose="05000000000000000000" pitchFamily="2" charset="2"/>
              <a:buChar char="ü"/>
            </a:pPr>
            <a:r>
              <a:rPr lang="en-GB" sz="2700" dirty="0" smtClean="0"/>
              <a:t>Advising and holding </a:t>
            </a:r>
            <a:r>
              <a:rPr lang="en-GB" sz="2700" dirty="0" smtClean="0"/>
              <a:t>T</a:t>
            </a:r>
            <a:r>
              <a:rPr lang="en-GB" sz="2700" dirty="0" smtClean="0"/>
              <a:t>rust to account </a:t>
            </a:r>
            <a:r>
              <a:rPr lang="en-GB" sz="2700" dirty="0" smtClean="0"/>
              <a:t>on NHS England Workforce Race Equality Standard (WRES)</a:t>
            </a:r>
          </a:p>
          <a:p>
            <a:pPr>
              <a:buFont typeface="Wingdings" panose="05000000000000000000" pitchFamily="2" charset="2"/>
              <a:buChar char="ü"/>
            </a:pPr>
            <a:r>
              <a:rPr lang="en-GB" sz="2700" dirty="0" smtClean="0"/>
              <a:t>Ensuring fairness in training, recruitment and our systems</a:t>
            </a:r>
          </a:p>
          <a:p>
            <a:pPr>
              <a:buFont typeface="Wingdings" panose="05000000000000000000" pitchFamily="2" charset="2"/>
              <a:buChar char="ü"/>
            </a:pPr>
            <a:r>
              <a:rPr lang="en-GB" sz="2700" dirty="0" smtClean="0"/>
              <a:t>At the beginning of some exciting work!</a:t>
            </a:r>
            <a:endParaRPr lang="en-GB" sz="27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8185" y="962088"/>
            <a:ext cx="1800200" cy="1792199"/>
          </a:xfrm>
          <a:prstGeom prst="rect">
            <a:avLst/>
          </a:prstGeom>
        </p:spPr>
      </p:pic>
    </p:spTree>
    <p:extLst>
      <p:ext uri="{BB962C8B-B14F-4D97-AF65-F5344CB8AC3E}">
        <p14:creationId xmlns:p14="http://schemas.microsoft.com/office/powerpoint/2010/main" val="29156798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7218" y="917848"/>
            <a:ext cx="8229600" cy="1143000"/>
          </a:xfrm>
        </p:spPr>
        <p:txBody>
          <a:bodyPr/>
          <a:lstStyle/>
          <a:p>
            <a:pPr algn="l"/>
            <a:r>
              <a:rPr lang="en-GB" sz="3200" b="0" dirty="0">
                <a:solidFill>
                  <a:prstClr val="black"/>
                </a:solidFill>
              </a:rPr>
              <a:t>More achievements thus far:</a:t>
            </a:r>
            <a:endParaRPr lang="en-GB" b="0" dirty="0"/>
          </a:p>
        </p:txBody>
      </p:sp>
      <p:sp>
        <p:nvSpPr>
          <p:cNvPr id="3" name="Content Placeholder 2"/>
          <p:cNvSpPr>
            <a:spLocks noGrp="1"/>
          </p:cNvSpPr>
          <p:nvPr>
            <p:ph idx="1"/>
          </p:nvPr>
        </p:nvSpPr>
        <p:spPr>
          <a:xfrm>
            <a:off x="457200" y="2060848"/>
            <a:ext cx="8229600" cy="4065315"/>
          </a:xfrm>
        </p:spPr>
        <p:txBody>
          <a:bodyPr/>
          <a:lstStyle/>
          <a:p>
            <a:pPr marL="0" indent="0">
              <a:buNone/>
            </a:pPr>
            <a:r>
              <a:rPr lang="en-GB" sz="2600" dirty="0" smtClean="0"/>
              <a:t>Armed Forces Network:</a:t>
            </a:r>
          </a:p>
          <a:p>
            <a:pPr>
              <a:buFont typeface="Wingdings" panose="05000000000000000000" pitchFamily="2" charset="2"/>
              <a:buChar char="ü"/>
            </a:pPr>
            <a:r>
              <a:rPr lang="en-GB" sz="2600" dirty="0" smtClean="0"/>
              <a:t>Understanding the potential for health inequalities for veterans, reservists, military partners and families</a:t>
            </a:r>
          </a:p>
          <a:p>
            <a:pPr>
              <a:buFont typeface="Wingdings" panose="05000000000000000000" pitchFamily="2" charset="2"/>
              <a:buChar char="ü"/>
            </a:pPr>
            <a:r>
              <a:rPr lang="en-GB" sz="2600" dirty="0" smtClean="0"/>
              <a:t>Signed the Armed Forces Covenant (AFC)</a:t>
            </a:r>
          </a:p>
          <a:p>
            <a:pPr>
              <a:buFont typeface="Wingdings" panose="05000000000000000000" pitchFamily="2" charset="2"/>
              <a:buChar char="ü"/>
            </a:pPr>
            <a:r>
              <a:rPr lang="en-GB" sz="2600" dirty="0" smtClean="0"/>
              <a:t>Co-signatory of the Lincolnshire (AFC)</a:t>
            </a:r>
          </a:p>
          <a:p>
            <a:pPr>
              <a:buFont typeface="Wingdings" panose="05000000000000000000" pitchFamily="2" charset="2"/>
              <a:buChar char="ü"/>
            </a:pPr>
            <a:r>
              <a:rPr lang="en-GB" sz="2600" dirty="0" smtClean="0"/>
              <a:t>Awarded MoD Silver Employer Scheme</a:t>
            </a:r>
          </a:p>
          <a:p>
            <a:pPr>
              <a:buFont typeface="Wingdings" panose="05000000000000000000" pitchFamily="2" charset="2"/>
              <a:buChar char="ü"/>
            </a:pPr>
            <a:r>
              <a:rPr lang="en-GB" sz="2600" dirty="0" smtClean="0"/>
              <a:t>First Armed Forces Visible Leader</a:t>
            </a:r>
          </a:p>
          <a:p>
            <a:pPr>
              <a:buFont typeface="Wingdings" panose="05000000000000000000" pitchFamily="2" charset="2"/>
              <a:buChar char="ü"/>
            </a:pPr>
            <a:r>
              <a:rPr lang="en-GB" sz="2600" dirty="0" smtClean="0"/>
              <a:t>Electing network Chair &amp; Vice-chair</a:t>
            </a:r>
            <a:endParaRPr lang="en-GB" sz="26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4128" y="1439779"/>
            <a:ext cx="3312368" cy="1242138"/>
          </a:xfrm>
          <a:prstGeom prst="rect">
            <a:avLst/>
          </a:prstGeom>
        </p:spPr>
      </p:pic>
    </p:spTree>
    <p:extLst>
      <p:ext uri="{BB962C8B-B14F-4D97-AF65-F5344CB8AC3E}">
        <p14:creationId xmlns:p14="http://schemas.microsoft.com/office/powerpoint/2010/main" val="30394333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08720"/>
            <a:ext cx="8229600" cy="1143000"/>
          </a:xfrm>
        </p:spPr>
        <p:txBody>
          <a:bodyPr/>
          <a:lstStyle/>
          <a:p>
            <a:pPr algn="l"/>
            <a:r>
              <a:rPr lang="en-GB" sz="3200" b="0" dirty="0" smtClean="0"/>
              <a:t>ULHT plans for this year – what do you think? </a:t>
            </a:r>
            <a:endParaRPr lang="en-GB" sz="3200" b="0" dirty="0"/>
          </a:p>
        </p:txBody>
      </p:sp>
      <p:sp>
        <p:nvSpPr>
          <p:cNvPr id="3" name="Content Placeholder 2"/>
          <p:cNvSpPr>
            <a:spLocks noGrp="1"/>
          </p:cNvSpPr>
          <p:nvPr>
            <p:ph idx="1"/>
          </p:nvPr>
        </p:nvSpPr>
        <p:spPr>
          <a:xfrm>
            <a:off x="457200" y="2132857"/>
            <a:ext cx="8003232" cy="3744416"/>
          </a:xfrm>
        </p:spPr>
        <p:txBody>
          <a:bodyPr/>
          <a:lstStyle/>
          <a:p>
            <a:r>
              <a:rPr lang="en-GB" sz="2400" dirty="0" smtClean="0"/>
              <a:t>Sending hospital correspondence in your chosen format – Accessible Information Standard </a:t>
            </a:r>
          </a:p>
          <a:p>
            <a:r>
              <a:rPr lang="en-GB" sz="2400" dirty="0" smtClean="0"/>
              <a:t>Improve our handling of your complaints</a:t>
            </a:r>
          </a:p>
          <a:p>
            <a:r>
              <a:rPr lang="en-GB" sz="2400" dirty="0" smtClean="0"/>
              <a:t>Understand and improve carer experience</a:t>
            </a:r>
          </a:p>
          <a:p>
            <a:r>
              <a:rPr lang="en-GB" sz="2400" dirty="0" smtClean="0"/>
              <a:t>Develop this style of engagement event with wide range of community groups</a:t>
            </a:r>
          </a:p>
          <a:p>
            <a:r>
              <a:rPr lang="en-GB" sz="2400" dirty="0" smtClean="0"/>
              <a:t>Increase cultural competence of staff through training</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4" y="14779"/>
            <a:ext cx="2403020" cy="1080120"/>
          </a:xfrm>
          <a:prstGeom prst="rect">
            <a:avLst/>
          </a:prstGeom>
        </p:spPr>
      </p:pic>
    </p:spTree>
    <p:extLst>
      <p:ext uri="{BB962C8B-B14F-4D97-AF65-F5344CB8AC3E}">
        <p14:creationId xmlns:p14="http://schemas.microsoft.com/office/powerpoint/2010/main" val="19241673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836712"/>
            <a:ext cx="8064896" cy="831899"/>
          </a:xfrm>
        </p:spPr>
        <p:txBody>
          <a:bodyPr/>
          <a:lstStyle/>
          <a:p>
            <a:pPr algn="l"/>
            <a:r>
              <a:rPr lang="en-GB" b="0" dirty="0" smtClean="0"/>
              <a:t>CCG plans/objectives </a:t>
            </a:r>
            <a:endParaRPr lang="en-GB" b="0" dirty="0"/>
          </a:p>
        </p:txBody>
      </p:sp>
      <p:sp>
        <p:nvSpPr>
          <p:cNvPr id="3" name="Content Placeholder 2"/>
          <p:cNvSpPr>
            <a:spLocks noGrp="1"/>
          </p:cNvSpPr>
          <p:nvPr>
            <p:ph idx="1"/>
          </p:nvPr>
        </p:nvSpPr>
        <p:spPr>
          <a:xfrm>
            <a:off x="467544" y="1844824"/>
            <a:ext cx="8219256" cy="4281339"/>
          </a:xfrm>
        </p:spPr>
        <p:txBody>
          <a:bodyPr/>
          <a:lstStyle/>
          <a:p>
            <a:r>
              <a:rPr lang="en-GB" sz="2400" dirty="0" smtClean="0"/>
              <a:t>Raise equality standards throughout </a:t>
            </a:r>
          </a:p>
          <a:p>
            <a:r>
              <a:rPr lang="en-GB" sz="2400" dirty="0" smtClean="0"/>
              <a:t>Improve recruitment/professional development </a:t>
            </a:r>
            <a:r>
              <a:rPr lang="en-GB" sz="2400" dirty="0"/>
              <a:t>opportunities </a:t>
            </a:r>
            <a:endParaRPr lang="en-GB" sz="2400" dirty="0" smtClean="0"/>
          </a:p>
          <a:p>
            <a:r>
              <a:rPr lang="en-GB" sz="2400" dirty="0" smtClean="0"/>
              <a:t>Effective </a:t>
            </a:r>
            <a:r>
              <a:rPr lang="en-GB" sz="2400" dirty="0"/>
              <a:t>communications, consultation </a:t>
            </a:r>
            <a:r>
              <a:rPr lang="en-GB" sz="2400" dirty="0" smtClean="0"/>
              <a:t>and engagement</a:t>
            </a:r>
          </a:p>
          <a:p>
            <a:r>
              <a:rPr lang="en-GB" sz="2400" dirty="0"/>
              <a:t>S</a:t>
            </a:r>
            <a:r>
              <a:rPr lang="en-GB" sz="2400" dirty="0" smtClean="0"/>
              <a:t>upport </a:t>
            </a:r>
            <a:r>
              <a:rPr lang="en-GB" sz="2400" dirty="0"/>
              <a:t>people with mental and/or physical disabilities and their </a:t>
            </a:r>
            <a:r>
              <a:rPr lang="en-GB" sz="2400" dirty="0" smtClean="0"/>
              <a:t>families</a:t>
            </a:r>
          </a:p>
          <a:p>
            <a:r>
              <a:rPr lang="en-GB" sz="2400" dirty="0" smtClean="0"/>
              <a:t>Provide ongoing training to raise awareness and understanding </a:t>
            </a:r>
            <a:endParaRPr lang="en-GB" sz="2400" dirty="0"/>
          </a:p>
          <a:p>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4" y="14779"/>
            <a:ext cx="2403020" cy="1080120"/>
          </a:xfrm>
          <a:prstGeom prst="rect">
            <a:avLst/>
          </a:prstGeom>
        </p:spPr>
      </p:pic>
    </p:spTree>
    <p:extLst>
      <p:ext uri="{BB962C8B-B14F-4D97-AF65-F5344CB8AC3E}">
        <p14:creationId xmlns:p14="http://schemas.microsoft.com/office/powerpoint/2010/main" val="2369520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980728"/>
            <a:ext cx="8147248" cy="1008112"/>
          </a:xfrm>
        </p:spPr>
        <p:txBody>
          <a:bodyPr/>
          <a:lstStyle/>
          <a:p>
            <a:pPr algn="l"/>
            <a:r>
              <a:rPr lang="en-GB" sz="3200" b="0" dirty="0" smtClean="0"/>
              <a:t>To help us achieve our plans/objectives, tell us:-</a:t>
            </a:r>
            <a:endParaRPr lang="en-GB" sz="3200" b="0" dirty="0"/>
          </a:p>
        </p:txBody>
      </p:sp>
      <p:sp>
        <p:nvSpPr>
          <p:cNvPr id="3" name="Content Placeholder 2"/>
          <p:cNvSpPr>
            <a:spLocks noGrp="1"/>
          </p:cNvSpPr>
          <p:nvPr>
            <p:ph idx="1"/>
          </p:nvPr>
        </p:nvSpPr>
        <p:spPr>
          <a:xfrm>
            <a:off x="467544" y="1988840"/>
            <a:ext cx="8229600" cy="3930427"/>
          </a:xfrm>
        </p:spPr>
        <p:txBody>
          <a:bodyPr/>
          <a:lstStyle/>
          <a:p>
            <a:r>
              <a:rPr lang="en-GB" sz="2400" dirty="0" smtClean="0"/>
              <a:t>What is your experience of accessing local NHS services?</a:t>
            </a:r>
          </a:p>
          <a:p>
            <a:r>
              <a:rPr lang="en-GB" sz="2400" dirty="0" smtClean="0"/>
              <a:t>What does the NHS do well?</a:t>
            </a:r>
          </a:p>
          <a:p>
            <a:r>
              <a:rPr lang="en-GB" sz="2400" dirty="0" smtClean="0"/>
              <a:t>What does the NHS not do well?</a:t>
            </a:r>
          </a:p>
          <a:p>
            <a:r>
              <a:rPr lang="en-GB" sz="2400" dirty="0" smtClean="0"/>
              <a:t>What would an excellent service look like for you?</a:t>
            </a:r>
          </a:p>
          <a:p>
            <a:r>
              <a:rPr lang="en-GB" sz="2400" dirty="0" smtClean="0"/>
              <a:t>If we could change just one thing from today, what would that be?</a:t>
            </a:r>
            <a:endParaRPr lang="en-GB" sz="24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4" y="14779"/>
            <a:ext cx="2403020" cy="1080120"/>
          </a:xfrm>
          <a:prstGeom prst="rect">
            <a:avLst/>
          </a:prstGeom>
        </p:spPr>
      </p:pic>
    </p:spTree>
    <p:extLst>
      <p:ext uri="{BB962C8B-B14F-4D97-AF65-F5344CB8AC3E}">
        <p14:creationId xmlns:p14="http://schemas.microsoft.com/office/powerpoint/2010/main" val="12502613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471" y="908720"/>
            <a:ext cx="8229600" cy="1143000"/>
          </a:xfrm>
        </p:spPr>
        <p:txBody>
          <a:bodyPr/>
          <a:lstStyle/>
          <a:p>
            <a:pPr algn="l"/>
            <a:r>
              <a:rPr lang="en-GB" sz="3200" b="0" dirty="0" smtClean="0"/>
              <a:t>Over coffee</a:t>
            </a:r>
            <a:endParaRPr lang="en-GB" sz="3200" b="0" dirty="0"/>
          </a:p>
        </p:txBody>
      </p:sp>
      <p:sp>
        <p:nvSpPr>
          <p:cNvPr id="3" name="Content Placeholder 2"/>
          <p:cNvSpPr>
            <a:spLocks noGrp="1"/>
          </p:cNvSpPr>
          <p:nvPr>
            <p:ph idx="1"/>
          </p:nvPr>
        </p:nvSpPr>
        <p:spPr>
          <a:xfrm>
            <a:off x="457200" y="2132856"/>
            <a:ext cx="8229600" cy="3993307"/>
          </a:xfrm>
        </p:spPr>
        <p:txBody>
          <a:bodyPr/>
          <a:lstStyle/>
          <a:p>
            <a:pPr marL="0" indent="0">
              <a:buNone/>
            </a:pPr>
            <a:r>
              <a:rPr lang="en-GB" dirty="0" smtClean="0"/>
              <a:t>Please share your thoughts by writing comments on post-its notes and placing on the boards:</a:t>
            </a:r>
          </a:p>
          <a:p>
            <a:pPr marL="0" indent="0">
              <a:buNone/>
            </a:pPr>
            <a:r>
              <a:rPr lang="en-GB" dirty="0" smtClean="0"/>
              <a:t>I wish the NHS would:</a:t>
            </a:r>
          </a:p>
          <a:p>
            <a:pPr marL="0" indent="0">
              <a:buNone/>
            </a:pPr>
            <a:r>
              <a:rPr lang="en-GB" dirty="0" smtClean="0"/>
              <a:t>I will support the NHS by:</a:t>
            </a:r>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064" y="14779"/>
            <a:ext cx="2403020" cy="108012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0170" y="3585249"/>
            <a:ext cx="3376630" cy="2540914"/>
          </a:xfrm>
          <a:prstGeom prst="rect">
            <a:avLst/>
          </a:prstGeom>
        </p:spPr>
      </p:pic>
    </p:spTree>
    <p:extLst>
      <p:ext uri="{BB962C8B-B14F-4D97-AF65-F5344CB8AC3E}">
        <p14:creationId xmlns:p14="http://schemas.microsoft.com/office/powerpoint/2010/main" val="51540098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189" y="980728"/>
            <a:ext cx="8229600" cy="1143000"/>
          </a:xfrm>
        </p:spPr>
        <p:txBody>
          <a:bodyPr/>
          <a:lstStyle/>
          <a:p>
            <a:pPr algn="l"/>
            <a:r>
              <a:rPr lang="en-GB" sz="3200" b="0" dirty="0" smtClean="0"/>
              <a:t>Sharing improvements we are already making…..ULHT</a:t>
            </a:r>
            <a:endParaRPr lang="en-GB" sz="3200" b="0" dirty="0"/>
          </a:p>
        </p:txBody>
      </p:sp>
      <p:sp>
        <p:nvSpPr>
          <p:cNvPr id="3" name="Content Placeholder 2"/>
          <p:cNvSpPr>
            <a:spLocks noGrp="1"/>
          </p:cNvSpPr>
          <p:nvPr>
            <p:ph idx="1"/>
          </p:nvPr>
        </p:nvSpPr>
        <p:spPr>
          <a:xfrm>
            <a:off x="488070" y="2320557"/>
            <a:ext cx="8229600" cy="4525963"/>
          </a:xfrm>
        </p:spPr>
        <p:txBody>
          <a:bodyPr/>
          <a:lstStyle/>
          <a:p>
            <a:pPr>
              <a:buFont typeface="Wingdings" panose="05000000000000000000" pitchFamily="2" charset="2"/>
              <a:buChar char="ü"/>
            </a:pPr>
            <a:r>
              <a:rPr lang="en-GB" sz="2400" dirty="0" smtClean="0"/>
              <a:t>Disabled Go! (www.disabledgo.com)</a:t>
            </a:r>
          </a:p>
          <a:p>
            <a:pPr>
              <a:buFont typeface="Wingdings" panose="05000000000000000000" pitchFamily="2" charset="2"/>
              <a:buChar char="ü"/>
            </a:pPr>
            <a:r>
              <a:rPr lang="en-GB" sz="2400" dirty="0" smtClean="0"/>
              <a:t>New language interpretation and translation services</a:t>
            </a:r>
          </a:p>
          <a:p>
            <a:pPr>
              <a:buFont typeface="Wingdings" panose="05000000000000000000" pitchFamily="2" charset="2"/>
              <a:buChar char="ü"/>
            </a:pPr>
            <a:r>
              <a:rPr lang="en-GB" sz="2400" dirty="0" smtClean="0"/>
              <a:t>New Eye Clinic Liaison Officer Service on all hospital sites</a:t>
            </a:r>
          </a:p>
          <a:p>
            <a:pPr>
              <a:buFont typeface="Wingdings" panose="05000000000000000000" pitchFamily="2" charset="2"/>
              <a:buChar char="ü"/>
            </a:pPr>
            <a:r>
              <a:rPr lang="en-GB" sz="2400" dirty="0" smtClean="0"/>
              <a:t>Mandatory Equality, Diversity &amp; Inclusion training for all staff</a:t>
            </a:r>
            <a:endParaRPr lang="en-GB" sz="2400" dirty="0" smtClean="0"/>
          </a:p>
          <a:p>
            <a:pPr>
              <a:buFont typeface="Wingdings" panose="05000000000000000000" pitchFamily="2" charset="2"/>
              <a:buChar char="ü"/>
            </a:pPr>
            <a:r>
              <a:rPr lang="en-GB" sz="2400" dirty="0" smtClean="0"/>
              <a:t>LGBT+ Staff Network to support writing of trans policy for hospitals</a:t>
            </a:r>
          </a:p>
          <a:p>
            <a:pPr>
              <a:buFont typeface="Wingdings" panose="05000000000000000000" pitchFamily="2" charset="2"/>
              <a:buChar char="ü"/>
            </a:pPr>
            <a:r>
              <a:rPr lang="en-GB" sz="2400" dirty="0" smtClean="0"/>
              <a:t>Carer bundle / pack</a:t>
            </a:r>
          </a:p>
          <a:p>
            <a:pPr>
              <a:buFont typeface="Wingdings" panose="05000000000000000000" pitchFamily="2" charset="2"/>
              <a:buChar char="ü"/>
            </a:pPr>
            <a:r>
              <a:rPr lang="en-GB" sz="2400" dirty="0" smtClean="0"/>
              <a:t>Dementia bundle</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4" y="14779"/>
            <a:ext cx="2403020" cy="1080120"/>
          </a:xfrm>
          <a:prstGeom prst="rect">
            <a:avLst/>
          </a:prstGeom>
        </p:spPr>
      </p:pic>
    </p:spTree>
    <p:extLst>
      <p:ext uri="{BB962C8B-B14F-4D97-AF65-F5344CB8AC3E}">
        <p14:creationId xmlns:p14="http://schemas.microsoft.com/office/powerpoint/2010/main" val="13077613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18402"/>
            <a:ext cx="8229600" cy="864096"/>
          </a:xfrm>
        </p:spPr>
        <p:txBody>
          <a:bodyPr/>
          <a:lstStyle/>
          <a:p>
            <a:pPr algn="l"/>
            <a:r>
              <a:rPr lang="en-GB" sz="3400" b="0" dirty="0"/>
              <a:t>Sharing improvements we are already </a:t>
            </a:r>
            <a:r>
              <a:rPr lang="en-GB" sz="3400" b="0" dirty="0" smtClean="0"/>
              <a:t>making:   CCG examples </a:t>
            </a:r>
            <a:endParaRPr lang="en-GB" sz="3400" b="0" dirty="0"/>
          </a:p>
        </p:txBody>
      </p:sp>
      <p:sp>
        <p:nvSpPr>
          <p:cNvPr id="3" name="Content Placeholder 2"/>
          <p:cNvSpPr>
            <a:spLocks noGrp="1"/>
          </p:cNvSpPr>
          <p:nvPr>
            <p:ph idx="1"/>
          </p:nvPr>
        </p:nvSpPr>
        <p:spPr>
          <a:xfrm>
            <a:off x="467544" y="2132856"/>
            <a:ext cx="8229600" cy="4137323"/>
          </a:xfrm>
        </p:spPr>
        <p:txBody>
          <a:bodyPr/>
          <a:lstStyle/>
          <a:p>
            <a:r>
              <a:rPr lang="en-GB" sz="2400" dirty="0" smtClean="0"/>
              <a:t>Support Lincolnshire multi-agency </a:t>
            </a:r>
            <a:r>
              <a:rPr lang="en-GB" sz="2400" dirty="0"/>
              <a:t>Lesbian Gay Bisexual Transsexual (LGBT) </a:t>
            </a:r>
            <a:r>
              <a:rPr lang="en-GB" sz="2400" dirty="0" smtClean="0"/>
              <a:t>conference</a:t>
            </a:r>
          </a:p>
          <a:p>
            <a:r>
              <a:rPr lang="en-GB" sz="2400" dirty="0"/>
              <a:t>The Designated Clinical Officer (DCO) for (SEND</a:t>
            </a:r>
            <a:r>
              <a:rPr lang="en-GB" sz="2400" dirty="0" smtClean="0"/>
              <a:t>)</a:t>
            </a:r>
          </a:p>
          <a:p>
            <a:r>
              <a:rPr lang="en-GB" sz="2400" dirty="0" smtClean="0"/>
              <a:t>Carers Award – January 2018</a:t>
            </a:r>
          </a:p>
          <a:p>
            <a:r>
              <a:rPr lang="en-GB" sz="2400" dirty="0"/>
              <a:t>Patient </a:t>
            </a:r>
            <a:r>
              <a:rPr lang="en-GB" sz="2400" dirty="0" smtClean="0"/>
              <a:t>Engagement</a:t>
            </a:r>
            <a:r>
              <a:rPr lang="en-GB" sz="2400" dirty="0"/>
              <a:t> with harder to reach groups</a:t>
            </a:r>
            <a:endParaRPr lang="en-GB" sz="2400" dirty="0" smtClean="0"/>
          </a:p>
          <a:p>
            <a:r>
              <a:rPr lang="en-GB" sz="2400" dirty="0"/>
              <a:t>Mindful Employer as well as Disability Confident Employer level 2.</a:t>
            </a:r>
          </a:p>
          <a:p>
            <a:r>
              <a:rPr lang="en-GB" sz="2400" dirty="0" smtClean="0"/>
              <a:t>Mandatory E and D training – staff and governing body </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4" y="14779"/>
            <a:ext cx="2403020" cy="1080120"/>
          </a:xfrm>
          <a:prstGeom prst="rect">
            <a:avLst/>
          </a:prstGeom>
        </p:spPr>
      </p:pic>
    </p:spTree>
    <p:extLst>
      <p:ext uri="{BB962C8B-B14F-4D97-AF65-F5344CB8AC3E}">
        <p14:creationId xmlns:p14="http://schemas.microsoft.com/office/powerpoint/2010/main" val="159093278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8720"/>
            <a:ext cx="8229600" cy="1143000"/>
          </a:xfrm>
        </p:spPr>
        <p:txBody>
          <a:bodyPr/>
          <a:lstStyle/>
          <a:p>
            <a:pPr algn="l"/>
            <a:r>
              <a:rPr lang="en-GB" sz="3200" b="0" dirty="0" smtClean="0"/>
              <a:t>Pledges – what one thing can you do?</a:t>
            </a:r>
            <a:endParaRPr lang="en-GB" sz="3200" b="0" dirty="0"/>
          </a:p>
        </p:txBody>
      </p:sp>
      <p:sp>
        <p:nvSpPr>
          <p:cNvPr id="3" name="Content Placeholder 2"/>
          <p:cNvSpPr>
            <a:spLocks noGrp="1"/>
          </p:cNvSpPr>
          <p:nvPr>
            <p:ph idx="1"/>
          </p:nvPr>
        </p:nvSpPr>
        <p:spPr>
          <a:xfrm>
            <a:off x="457200" y="2204864"/>
            <a:ext cx="8229600" cy="3921299"/>
          </a:xfrm>
        </p:spPr>
        <p:txBody>
          <a:bodyPr/>
          <a:lstStyle/>
          <a:p>
            <a:pPr marL="0" indent="0">
              <a:buNone/>
            </a:pPr>
            <a:r>
              <a:rPr lang="en-GB" sz="2400" dirty="0" smtClean="0"/>
              <a:t>Small steps often make a big difference.</a:t>
            </a:r>
          </a:p>
          <a:p>
            <a:pPr marL="0" indent="0">
              <a:buNone/>
            </a:pPr>
            <a:endParaRPr lang="en-GB" sz="2400" dirty="0"/>
          </a:p>
          <a:p>
            <a:pPr marL="0" indent="0">
              <a:buNone/>
            </a:pPr>
            <a:r>
              <a:rPr lang="en-GB" sz="2400" dirty="0" smtClean="0"/>
              <a:t>What one thing can you do?</a:t>
            </a:r>
            <a:endParaRPr lang="en-GB"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064" y="14779"/>
            <a:ext cx="2403020" cy="108012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44574" y="4173396"/>
            <a:ext cx="3810000" cy="1247775"/>
          </a:xfrm>
          <a:prstGeom prst="rect">
            <a:avLst/>
          </a:prstGeom>
        </p:spPr>
      </p:pic>
    </p:spTree>
    <p:extLst>
      <p:ext uri="{BB962C8B-B14F-4D97-AF65-F5344CB8AC3E}">
        <p14:creationId xmlns:p14="http://schemas.microsoft.com/office/powerpoint/2010/main" val="15067823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lowchart: Preparation 2"/>
          <p:cNvSpPr/>
          <p:nvPr/>
        </p:nvSpPr>
        <p:spPr>
          <a:xfrm>
            <a:off x="1691680" y="1772816"/>
            <a:ext cx="5832648" cy="3384376"/>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smtClean="0"/>
              <a:t>Final Q’s and A’s</a:t>
            </a:r>
            <a:endParaRPr lang="en-GB" sz="4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064" y="14779"/>
            <a:ext cx="2403020" cy="1080120"/>
          </a:xfrm>
          <a:prstGeom prst="rect">
            <a:avLst/>
          </a:prstGeom>
        </p:spPr>
      </p:pic>
    </p:spTree>
    <p:extLst>
      <p:ext uri="{BB962C8B-B14F-4D97-AF65-F5344CB8AC3E}">
        <p14:creationId xmlns:p14="http://schemas.microsoft.com/office/powerpoint/2010/main" val="10699465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8720"/>
            <a:ext cx="8229600" cy="1143000"/>
          </a:xfrm>
        </p:spPr>
        <p:txBody>
          <a:bodyPr/>
          <a:lstStyle/>
          <a:p>
            <a:pPr algn="l"/>
            <a:r>
              <a:rPr lang="en-GB" sz="3150" b="0" dirty="0" smtClean="0"/>
              <a:t>Setting the scene: Sharing our equality vision</a:t>
            </a:r>
            <a:endParaRPr lang="en-GB" sz="3150" b="0" dirty="0"/>
          </a:p>
        </p:txBody>
      </p:sp>
      <p:sp>
        <p:nvSpPr>
          <p:cNvPr id="3" name="Content Placeholder 2"/>
          <p:cNvSpPr>
            <a:spLocks noGrp="1"/>
          </p:cNvSpPr>
          <p:nvPr>
            <p:ph idx="1"/>
          </p:nvPr>
        </p:nvSpPr>
        <p:spPr>
          <a:xfrm>
            <a:off x="457200" y="2204864"/>
            <a:ext cx="8229600" cy="3921299"/>
          </a:xfrm>
        </p:spPr>
        <p:txBody>
          <a:bodyPr/>
          <a:lstStyle/>
          <a:p>
            <a:pPr marL="0" indent="0">
              <a:buNone/>
            </a:pPr>
            <a:r>
              <a:rPr lang="en-GB" sz="2400" dirty="0" smtClean="0"/>
              <a:t>Kamljit </a:t>
            </a:r>
            <a:r>
              <a:rPr lang="en-GB" sz="2400" dirty="0" err="1" smtClean="0"/>
              <a:t>Obhi</a:t>
            </a:r>
            <a:r>
              <a:rPr lang="en-GB" sz="2400" dirty="0" smtClean="0"/>
              <a:t>, </a:t>
            </a:r>
            <a:r>
              <a:rPr lang="en-GB" sz="2400" dirty="0"/>
              <a:t>Assurance Manager, </a:t>
            </a:r>
            <a:r>
              <a:rPr lang="en-GB" sz="2400" dirty="0" smtClean="0"/>
              <a:t>Commissioning Support Services </a:t>
            </a:r>
            <a:r>
              <a:rPr lang="en-GB" sz="2400" dirty="0" err="1"/>
              <a:t>Lincs</a:t>
            </a:r>
            <a:r>
              <a:rPr lang="en-GB" sz="2400" dirty="0"/>
              <a:t> East </a:t>
            </a:r>
            <a:r>
              <a:rPr lang="en-GB" sz="2400" dirty="0" smtClean="0"/>
              <a:t>CCG</a:t>
            </a:r>
          </a:p>
          <a:p>
            <a:pPr marL="0" indent="0">
              <a:buNone/>
            </a:pPr>
            <a:endParaRPr lang="en-GB" sz="2400" dirty="0" smtClean="0"/>
          </a:p>
          <a:p>
            <a:pPr marL="0" indent="0">
              <a:buNone/>
            </a:pPr>
            <a:r>
              <a:rPr lang="en-GB" sz="2400" dirty="0" smtClean="0"/>
              <a:t>Tim Couchman, Equality, Diversity and Inclusion Lead, United Lincolnshire Hospitals NHS Trust</a:t>
            </a:r>
            <a:endParaRPr lang="en-GB" sz="24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37162" y="4169948"/>
            <a:ext cx="3422724" cy="167075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4" y="14779"/>
            <a:ext cx="2403020" cy="1080120"/>
          </a:xfrm>
          <a:prstGeom prst="rect">
            <a:avLst/>
          </a:prstGeom>
        </p:spPr>
      </p:pic>
    </p:spTree>
    <p:extLst>
      <p:ext uri="{BB962C8B-B14F-4D97-AF65-F5344CB8AC3E}">
        <p14:creationId xmlns:p14="http://schemas.microsoft.com/office/powerpoint/2010/main" val="15085376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908720"/>
            <a:ext cx="8147248" cy="1008112"/>
          </a:xfrm>
        </p:spPr>
        <p:txBody>
          <a:bodyPr/>
          <a:lstStyle/>
          <a:p>
            <a:pPr algn="l"/>
            <a:r>
              <a:rPr lang="en-GB" sz="3200" b="0" dirty="0" smtClean="0"/>
              <a:t>What we would like to achieve today:</a:t>
            </a:r>
            <a:endParaRPr lang="en-GB" sz="3200" b="0" dirty="0"/>
          </a:p>
        </p:txBody>
      </p:sp>
      <p:sp>
        <p:nvSpPr>
          <p:cNvPr id="3" name="Content Placeholder 2"/>
          <p:cNvSpPr>
            <a:spLocks noGrp="1"/>
          </p:cNvSpPr>
          <p:nvPr>
            <p:ph idx="1"/>
          </p:nvPr>
        </p:nvSpPr>
        <p:spPr>
          <a:xfrm>
            <a:off x="467544" y="1988840"/>
            <a:ext cx="8229600" cy="3930427"/>
          </a:xfrm>
        </p:spPr>
        <p:txBody>
          <a:bodyPr/>
          <a:lstStyle/>
          <a:p>
            <a:pPr marL="0" indent="0">
              <a:buNone/>
            </a:pPr>
            <a:r>
              <a:rPr lang="en-GB" sz="2400" dirty="0" smtClean="0"/>
              <a:t>As part of our wider work to promote equality, delighted to welcome people from a range of community groups and NHS staff to share, listen, learn and plan.</a:t>
            </a:r>
          </a:p>
          <a:p>
            <a:pPr marL="0" indent="0">
              <a:buNone/>
            </a:pPr>
            <a:r>
              <a:rPr lang="en-GB" sz="2400" dirty="0" smtClean="0"/>
              <a:t>Our overarching questions to community groups:</a:t>
            </a:r>
          </a:p>
          <a:p>
            <a:r>
              <a:rPr lang="en-GB" sz="2200" dirty="0" smtClean="0"/>
              <a:t>What is your experience of accessing local NHS services?</a:t>
            </a:r>
          </a:p>
          <a:p>
            <a:r>
              <a:rPr lang="en-GB" sz="2200" dirty="0" smtClean="0"/>
              <a:t>What does the NHS do well?</a:t>
            </a:r>
          </a:p>
          <a:p>
            <a:r>
              <a:rPr lang="en-GB" sz="2200" dirty="0" smtClean="0"/>
              <a:t>What does the NHS not do well?</a:t>
            </a:r>
          </a:p>
          <a:p>
            <a:r>
              <a:rPr lang="en-GB" sz="2200" dirty="0" smtClean="0"/>
              <a:t>What would an excellent service look like for you?</a:t>
            </a:r>
          </a:p>
          <a:p>
            <a:r>
              <a:rPr lang="en-GB" sz="2200" dirty="0" smtClean="0"/>
              <a:t>If we could change just one thing from today, what would that be?</a:t>
            </a:r>
            <a:endParaRPr lang="en-GB" sz="22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4" y="14779"/>
            <a:ext cx="2403020" cy="1080120"/>
          </a:xfrm>
          <a:prstGeom prst="rect">
            <a:avLst/>
          </a:prstGeom>
        </p:spPr>
      </p:pic>
    </p:spTree>
    <p:extLst>
      <p:ext uri="{BB962C8B-B14F-4D97-AF65-F5344CB8AC3E}">
        <p14:creationId xmlns:p14="http://schemas.microsoft.com/office/powerpoint/2010/main" val="36959337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4651" y="764704"/>
            <a:ext cx="8229600" cy="1143000"/>
          </a:xfrm>
        </p:spPr>
        <p:txBody>
          <a:bodyPr/>
          <a:lstStyle/>
          <a:p>
            <a:pPr algn="l"/>
            <a:r>
              <a:rPr lang="en-GB" sz="3200" b="0" dirty="0" smtClean="0"/>
              <a:t>Setting the scene, 2</a:t>
            </a:r>
            <a:endParaRPr lang="en-GB" sz="3200" b="0" dirty="0"/>
          </a:p>
        </p:txBody>
      </p:sp>
      <p:sp>
        <p:nvSpPr>
          <p:cNvPr id="3" name="Content Placeholder 2"/>
          <p:cNvSpPr>
            <a:spLocks noGrp="1"/>
          </p:cNvSpPr>
          <p:nvPr>
            <p:ph idx="1"/>
          </p:nvPr>
        </p:nvSpPr>
        <p:spPr>
          <a:xfrm>
            <a:off x="457200" y="2060848"/>
            <a:ext cx="8229600" cy="4065315"/>
          </a:xfrm>
        </p:spPr>
        <p:txBody>
          <a:bodyPr/>
          <a:lstStyle/>
          <a:p>
            <a:pPr marL="0" indent="0">
              <a:buNone/>
            </a:pPr>
            <a:endParaRPr lang="en-GB" sz="2400" dirty="0"/>
          </a:p>
          <a:p>
            <a:pPr marL="0" indent="0">
              <a:buNone/>
            </a:pPr>
            <a:r>
              <a:rPr lang="en-GB" sz="2400" dirty="0" smtClean="0"/>
              <a:t>Our </a:t>
            </a:r>
            <a:r>
              <a:rPr lang="en-GB" sz="2400" dirty="0"/>
              <a:t>vision is for equality, diversity and inclusion to be a ‘golden thread’ running through, and central to, how we work together to provide sustainable high quality patient-centred care for all people living in Lincolnshire. </a:t>
            </a:r>
            <a:endParaRPr lang="en-GB" sz="2400" dirty="0" smtClean="0"/>
          </a:p>
          <a:p>
            <a:pPr marL="0" indent="0">
              <a:buNone/>
            </a:pPr>
            <a:endParaRPr lang="en-GB" sz="2400" dirty="0"/>
          </a:p>
          <a:p>
            <a:pPr marL="0" indent="0">
              <a:buNone/>
            </a:pPr>
            <a:r>
              <a:rPr lang="en-GB" sz="2400" dirty="0" smtClean="0"/>
              <a:t>#Equality_2021</a:t>
            </a:r>
            <a:endParaRPr lang="en-GB" sz="24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8024" y="4107767"/>
            <a:ext cx="3787140" cy="17526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48064" y="14779"/>
            <a:ext cx="2403020" cy="1080120"/>
          </a:xfrm>
          <a:prstGeom prst="rect">
            <a:avLst/>
          </a:prstGeom>
        </p:spPr>
      </p:pic>
    </p:spTree>
    <p:extLst>
      <p:ext uri="{BB962C8B-B14F-4D97-AF65-F5344CB8AC3E}">
        <p14:creationId xmlns:p14="http://schemas.microsoft.com/office/powerpoint/2010/main" val="2620043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loud Callout 3"/>
          <p:cNvSpPr/>
          <p:nvPr/>
        </p:nvSpPr>
        <p:spPr>
          <a:xfrm>
            <a:off x="3779912" y="1412776"/>
            <a:ext cx="2376264" cy="1584176"/>
          </a:xfrm>
          <a:prstGeom prst="cloudCallou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smtClean="0">
                <a:solidFill>
                  <a:schemeClr val="tx1"/>
                </a:solidFill>
              </a:rPr>
              <a:t>Clinical Leadership</a:t>
            </a:r>
            <a:endParaRPr lang="en-GB" sz="2400" dirty="0">
              <a:solidFill>
                <a:schemeClr val="tx1"/>
              </a:solidFill>
            </a:endParaRPr>
          </a:p>
        </p:txBody>
      </p:sp>
      <p:sp>
        <p:nvSpPr>
          <p:cNvPr id="5" name="Cloud 4"/>
          <p:cNvSpPr/>
          <p:nvPr/>
        </p:nvSpPr>
        <p:spPr>
          <a:xfrm>
            <a:off x="926177" y="2856928"/>
            <a:ext cx="2736304" cy="1724200"/>
          </a:xfrm>
          <a:prstGeom prst="cloud">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smtClean="0">
                <a:solidFill>
                  <a:schemeClr val="tx1"/>
                </a:solidFill>
              </a:rPr>
              <a:t>Integration and Partnership </a:t>
            </a:r>
            <a:endParaRPr lang="en-GB" sz="2400" dirty="0">
              <a:solidFill>
                <a:schemeClr val="tx1"/>
              </a:solidFill>
            </a:endParaRPr>
          </a:p>
        </p:txBody>
      </p:sp>
      <p:sp>
        <p:nvSpPr>
          <p:cNvPr id="6" name="Cloud Callout 5"/>
          <p:cNvSpPr/>
          <p:nvPr/>
        </p:nvSpPr>
        <p:spPr>
          <a:xfrm>
            <a:off x="6319425" y="1974618"/>
            <a:ext cx="2160240" cy="1692768"/>
          </a:xfrm>
          <a:prstGeom prst="cloudCallou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smtClean="0">
                <a:solidFill>
                  <a:schemeClr val="tx1"/>
                </a:solidFill>
              </a:rPr>
              <a:t>Patient Focus </a:t>
            </a:r>
            <a:endParaRPr lang="en-GB" sz="2400" dirty="0">
              <a:solidFill>
                <a:schemeClr val="tx1"/>
              </a:solidFill>
            </a:endParaRPr>
          </a:p>
        </p:txBody>
      </p:sp>
      <p:sp>
        <p:nvSpPr>
          <p:cNvPr id="7" name="Cloud 6"/>
          <p:cNvSpPr/>
          <p:nvPr/>
        </p:nvSpPr>
        <p:spPr>
          <a:xfrm>
            <a:off x="6516216" y="4316940"/>
            <a:ext cx="1800200" cy="1536487"/>
          </a:xfrm>
          <a:prstGeom prst="cloud">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smtClean="0">
                <a:solidFill>
                  <a:schemeClr val="tx1"/>
                </a:solidFill>
              </a:rPr>
              <a:t>Good value</a:t>
            </a:r>
            <a:endParaRPr lang="en-GB" sz="2400" dirty="0">
              <a:solidFill>
                <a:schemeClr val="tx1"/>
              </a:solidFill>
            </a:endParaRPr>
          </a:p>
        </p:txBody>
      </p:sp>
      <p:sp>
        <p:nvSpPr>
          <p:cNvPr id="8" name="Cloud 7"/>
          <p:cNvSpPr/>
          <p:nvPr/>
        </p:nvSpPr>
        <p:spPr>
          <a:xfrm>
            <a:off x="3563888" y="4641634"/>
            <a:ext cx="2304256" cy="1463163"/>
          </a:xfrm>
          <a:prstGeom prst="cloud">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smtClean="0">
                <a:solidFill>
                  <a:schemeClr val="tx1"/>
                </a:solidFill>
              </a:rPr>
              <a:t>Equality</a:t>
            </a:r>
            <a:r>
              <a:rPr lang="en-GB" sz="2400" dirty="0" smtClean="0"/>
              <a:t> </a:t>
            </a:r>
            <a:endParaRPr lang="en-GB" sz="2400" dirty="0"/>
          </a:p>
        </p:txBody>
      </p:sp>
      <p:sp>
        <p:nvSpPr>
          <p:cNvPr id="9" name="Cloud 8"/>
          <p:cNvSpPr/>
          <p:nvPr/>
        </p:nvSpPr>
        <p:spPr>
          <a:xfrm>
            <a:off x="683568" y="4725144"/>
            <a:ext cx="2088232" cy="1296144"/>
          </a:xfrm>
          <a:prstGeom prst="cloud">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smtClean="0">
                <a:solidFill>
                  <a:schemeClr val="tx1"/>
                </a:solidFill>
              </a:rPr>
              <a:t>Fairness</a:t>
            </a:r>
            <a:endParaRPr lang="en-GB" sz="2400" dirty="0">
              <a:solidFill>
                <a:schemeClr val="tx1"/>
              </a:solidFill>
            </a:endParaRPr>
          </a:p>
        </p:txBody>
      </p:sp>
      <p:sp>
        <p:nvSpPr>
          <p:cNvPr id="10" name="Cloud Callout 9"/>
          <p:cNvSpPr/>
          <p:nvPr/>
        </p:nvSpPr>
        <p:spPr>
          <a:xfrm>
            <a:off x="926177" y="1035024"/>
            <a:ext cx="2376264" cy="1584176"/>
          </a:xfrm>
          <a:prstGeom prst="cloudCallou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smtClean="0">
                <a:solidFill>
                  <a:schemeClr val="tx1"/>
                </a:solidFill>
              </a:rPr>
              <a:t>Quality </a:t>
            </a:r>
            <a:endParaRPr lang="en-GB" sz="2400" dirty="0">
              <a:solidFill>
                <a:schemeClr val="tx1"/>
              </a:solidFill>
            </a:endParaRP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4" y="14779"/>
            <a:ext cx="2403020" cy="1080120"/>
          </a:xfrm>
          <a:prstGeom prst="rect">
            <a:avLst/>
          </a:prstGeom>
        </p:spPr>
      </p:pic>
      <p:sp>
        <p:nvSpPr>
          <p:cNvPr id="12" name="Oval 11"/>
          <p:cNvSpPr/>
          <p:nvPr/>
        </p:nvSpPr>
        <p:spPr>
          <a:xfrm>
            <a:off x="3936213" y="3402540"/>
            <a:ext cx="2219963" cy="10345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smtClean="0"/>
              <a:t>Values </a:t>
            </a:r>
            <a:endParaRPr lang="en-GB" sz="4000" dirty="0"/>
          </a:p>
        </p:txBody>
      </p:sp>
    </p:spTree>
    <p:extLst>
      <p:ext uri="{BB962C8B-B14F-4D97-AF65-F5344CB8AC3E}">
        <p14:creationId xmlns:p14="http://schemas.microsoft.com/office/powerpoint/2010/main" val="42295716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80728"/>
            <a:ext cx="7992888" cy="884813"/>
          </a:xfrm>
        </p:spPr>
        <p:txBody>
          <a:bodyPr/>
          <a:lstStyle/>
          <a:p>
            <a:pPr algn="l"/>
            <a:r>
              <a:rPr lang="en-GB" sz="3200" b="0" dirty="0" smtClean="0"/>
              <a:t>Setting the scene, </a:t>
            </a:r>
            <a:r>
              <a:rPr lang="en-GB" sz="3200" b="0" dirty="0" smtClean="0"/>
              <a:t>3 - #Equality_2021</a:t>
            </a:r>
            <a:endParaRPr lang="en-GB" sz="3200" b="0" dirty="0"/>
          </a:p>
        </p:txBody>
      </p:sp>
      <p:sp>
        <p:nvSpPr>
          <p:cNvPr id="3" name="Content Placeholder 2"/>
          <p:cNvSpPr>
            <a:spLocks noGrp="1"/>
          </p:cNvSpPr>
          <p:nvPr>
            <p:ph sz="half" idx="1"/>
          </p:nvPr>
        </p:nvSpPr>
        <p:spPr>
          <a:xfrm>
            <a:off x="467544" y="2060848"/>
            <a:ext cx="4038600" cy="3921299"/>
          </a:xfrm>
        </p:spPr>
        <p:txBody>
          <a:bodyPr/>
          <a:lstStyle/>
          <a:p>
            <a:pPr marL="0" indent="0">
              <a:buNone/>
            </a:pPr>
            <a:r>
              <a:rPr lang="en-GB" sz="2000" dirty="0" smtClean="0"/>
              <a:t>Our </a:t>
            </a:r>
            <a:r>
              <a:rPr lang="en-GB" sz="2000" dirty="0"/>
              <a:t>patients and service users: </a:t>
            </a:r>
          </a:p>
          <a:p>
            <a:pPr marL="0" indent="0">
              <a:buNone/>
            </a:pPr>
            <a:r>
              <a:rPr lang="en-GB" sz="2000" dirty="0"/>
              <a:t>1) Have the confidence their individual needs and beliefs are taken seriously and they are treated with dignity and respect. </a:t>
            </a:r>
          </a:p>
          <a:p>
            <a:pPr marL="0" indent="0">
              <a:buNone/>
            </a:pPr>
            <a:r>
              <a:rPr lang="en-GB" sz="2000" dirty="0"/>
              <a:t>2) Know their individual life chances and well-being are enhanced by the Trust’s commitment to equality, diversity and inclusion. </a:t>
            </a:r>
          </a:p>
          <a:p>
            <a:pPr marL="0" indent="0">
              <a:buNone/>
            </a:pPr>
            <a:r>
              <a:rPr lang="en-GB" sz="2000" dirty="0"/>
              <a:t>3) Are happy to choose to use and recommend the organisation. </a:t>
            </a:r>
          </a:p>
          <a:p>
            <a:pPr marL="0" indent="0">
              <a:buNone/>
            </a:pPr>
            <a:endParaRPr lang="en-GB" dirty="0"/>
          </a:p>
        </p:txBody>
      </p:sp>
      <p:sp>
        <p:nvSpPr>
          <p:cNvPr id="4" name="Content Placeholder 3"/>
          <p:cNvSpPr>
            <a:spLocks noGrp="1"/>
          </p:cNvSpPr>
          <p:nvPr>
            <p:ph sz="half" idx="2"/>
          </p:nvPr>
        </p:nvSpPr>
        <p:spPr>
          <a:xfrm>
            <a:off x="4644008" y="2060848"/>
            <a:ext cx="4038600" cy="3993307"/>
          </a:xfrm>
        </p:spPr>
        <p:txBody>
          <a:bodyPr/>
          <a:lstStyle/>
          <a:p>
            <a:pPr marL="0" indent="0">
              <a:buNone/>
            </a:pPr>
            <a:r>
              <a:rPr lang="en-GB" sz="1900" dirty="0" smtClean="0"/>
              <a:t>Our </a:t>
            </a:r>
            <a:r>
              <a:rPr lang="en-GB" sz="1900" dirty="0"/>
              <a:t>communities: </a:t>
            </a:r>
          </a:p>
          <a:p>
            <a:pPr marL="0" indent="0">
              <a:buNone/>
            </a:pPr>
            <a:r>
              <a:rPr lang="en-GB" sz="1900" dirty="0"/>
              <a:t>1) Are assured the Trust engages with the diverse communities based on mutual interest and respect. </a:t>
            </a:r>
          </a:p>
          <a:p>
            <a:pPr marL="0" indent="0">
              <a:buNone/>
            </a:pPr>
            <a:r>
              <a:rPr lang="en-GB" sz="1900" dirty="0"/>
              <a:t>2) Are confident the Trust is active in tackling inequality, making services accessible, solving problems, delivering solutions and willing to learn. </a:t>
            </a:r>
          </a:p>
          <a:p>
            <a:pPr marL="0" indent="0">
              <a:buNone/>
            </a:pPr>
            <a:r>
              <a:rPr lang="en-GB" sz="1900" dirty="0"/>
              <a:t>3) The Trust is responsive to the challenges faced by people in relation to diverse needs and communicates appropriately. </a:t>
            </a:r>
          </a:p>
          <a:p>
            <a:pPr marL="0" indent="0">
              <a:buNone/>
            </a:pPr>
            <a:endParaRPr lang="en-GB"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4" y="14779"/>
            <a:ext cx="2403020" cy="1080120"/>
          </a:xfrm>
          <a:prstGeom prst="rect">
            <a:avLst/>
          </a:prstGeom>
        </p:spPr>
      </p:pic>
    </p:spTree>
    <p:extLst>
      <p:ext uri="{BB962C8B-B14F-4D97-AF65-F5344CB8AC3E}">
        <p14:creationId xmlns:p14="http://schemas.microsoft.com/office/powerpoint/2010/main" val="13405286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7931224" cy="936104"/>
          </a:xfrm>
        </p:spPr>
        <p:txBody>
          <a:bodyPr/>
          <a:lstStyle/>
          <a:p>
            <a:pPr algn="l"/>
            <a:r>
              <a:rPr lang="en-GB" sz="3200" b="0" dirty="0" smtClean="0"/>
              <a:t>Setting the scene, 4: The </a:t>
            </a:r>
            <a:r>
              <a:rPr lang="en-GB" sz="3200" b="0" dirty="0"/>
              <a:t>bigger </a:t>
            </a:r>
            <a:r>
              <a:rPr lang="en-GB" sz="3200" b="0" dirty="0" smtClean="0"/>
              <a:t>picture</a:t>
            </a:r>
            <a:endParaRPr lang="en-GB" sz="3200" b="0" dirty="0"/>
          </a:p>
        </p:txBody>
      </p:sp>
      <p:sp>
        <p:nvSpPr>
          <p:cNvPr id="3" name="Content Placeholder 2"/>
          <p:cNvSpPr>
            <a:spLocks noGrp="1"/>
          </p:cNvSpPr>
          <p:nvPr>
            <p:ph idx="1"/>
          </p:nvPr>
        </p:nvSpPr>
        <p:spPr>
          <a:xfrm>
            <a:off x="467544" y="1916832"/>
            <a:ext cx="8229600" cy="4185592"/>
          </a:xfrm>
        </p:spPr>
        <p:txBody>
          <a:bodyPr/>
          <a:lstStyle/>
          <a:p>
            <a:pPr marL="0" indent="0">
              <a:buNone/>
            </a:pPr>
            <a:r>
              <a:rPr lang="en-GB" sz="2400" b="1" dirty="0" smtClean="0"/>
              <a:t>NHS Constitution, principle 1</a:t>
            </a:r>
          </a:p>
          <a:p>
            <a:pPr marL="0" indent="0">
              <a:buNone/>
            </a:pPr>
            <a:r>
              <a:rPr lang="en-GB" sz="2400" b="1" dirty="0" smtClean="0"/>
              <a:t>The </a:t>
            </a:r>
            <a:r>
              <a:rPr lang="en-GB" sz="2400" b="1" dirty="0"/>
              <a:t>NHS provides a comprehensive service, available to </a:t>
            </a:r>
            <a:r>
              <a:rPr lang="en-GB" sz="2400" b="1" dirty="0" smtClean="0"/>
              <a:t>all</a:t>
            </a:r>
            <a:r>
              <a:rPr lang="en-GB" sz="2400" b="1" dirty="0"/>
              <a:t> </a:t>
            </a:r>
            <a:r>
              <a:rPr lang="en-GB" sz="2200" dirty="0" smtClean="0"/>
              <a:t>irrespective </a:t>
            </a:r>
            <a:r>
              <a:rPr lang="en-GB" sz="2200" dirty="0"/>
              <a:t>of gender, race, disability, age, sexual orientation, religion, belief, gender reassignment, pregnancy and maternity or marital or civil partnership status. </a:t>
            </a:r>
            <a:endParaRPr lang="en-GB" sz="2200" dirty="0" smtClean="0"/>
          </a:p>
          <a:p>
            <a:pPr marL="0" indent="0">
              <a:buNone/>
            </a:pPr>
            <a:r>
              <a:rPr lang="en-GB" sz="2200" dirty="0" smtClean="0"/>
              <a:t>The </a:t>
            </a:r>
            <a:r>
              <a:rPr lang="en-GB" sz="2200" dirty="0"/>
              <a:t>service is designed to improve, prevent, diagnose and treat both physical and mental health problems with equal regard. </a:t>
            </a:r>
            <a:endParaRPr lang="en-GB" sz="2200" dirty="0" smtClean="0"/>
          </a:p>
          <a:p>
            <a:pPr marL="0" indent="0">
              <a:buNone/>
            </a:pPr>
            <a:r>
              <a:rPr lang="en-GB" sz="2200" dirty="0" smtClean="0"/>
              <a:t>It </a:t>
            </a:r>
            <a:r>
              <a:rPr lang="en-GB" sz="2200" dirty="0"/>
              <a:t>has a duty to each and every individual that it serves and must respect their human </a:t>
            </a:r>
            <a:r>
              <a:rPr lang="en-GB" sz="2200" dirty="0" smtClean="0"/>
              <a:t>rights.</a:t>
            </a:r>
            <a:endParaRPr lang="en-GB" sz="2200" dirty="0"/>
          </a:p>
          <a:p>
            <a:pPr marL="0" indent="0">
              <a:buNone/>
            </a:pPr>
            <a:endParaRPr lang="en-GB" sz="24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4" y="14779"/>
            <a:ext cx="2403020" cy="1080120"/>
          </a:xfrm>
          <a:prstGeom prst="rect">
            <a:avLst/>
          </a:prstGeom>
        </p:spPr>
      </p:pic>
    </p:spTree>
    <p:extLst>
      <p:ext uri="{BB962C8B-B14F-4D97-AF65-F5344CB8AC3E}">
        <p14:creationId xmlns:p14="http://schemas.microsoft.com/office/powerpoint/2010/main" val="35146851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08720"/>
            <a:ext cx="8219256" cy="1008112"/>
          </a:xfrm>
        </p:spPr>
        <p:txBody>
          <a:bodyPr/>
          <a:lstStyle/>
          <a:p>
            <a:pPr algn="l"/>
            <a:r>
              <a:rPr lang="en-GB" sz="3200" b="0" dirty="0" smtClean="0"/>
              <a:t>Setting the scene, 5: The </a:t>
            </a:r>
            <a:r>
              <a:rPr lang="en-GB" sz="3200" b="0" dirty="0"/>
              <a:t>bigger picture</a:t>
            </a:r>
          </a:p>
        </p:txBody>
      </p:sp>
      <p:sp>
        <p:nvSpPr>
          <p:cNvPr id="3" name="Content Placeholder 2"/>
          <p:cNvSpPr>
            <a:spLocks noGrp="1"/>
          </p:cNvSpPr>
          <p:nvPr>
            <p:ph sz="half" idx="1"/>
          </p:nvPr>
        </p:nvSpPr>
        <p:spPr>
          <a:xfrm>
            <a:off x="467544" y="1988840"/>
            <a:ext cx="4038600" cy="3993307"/>
          </a:xfrm>
        </p:spPr>
        <p:txBody>
          <a:bodyPr/>
          <a:lstStyle/>
          <a:p>
            <a:pPr marL="0" indent="0">
              <a:buNone/>
            </a:pPr>
            <a:r>
              <a:rPr lang="en-GB" sz="2400" dirty="0" smtClean="0"/>
              <a:t>Our NHS: </a:t>
            </a:r>
            <a:endParaRPr lang="en-GB" sz="2400" dirty="0"/>
          </a:p>
          <a:p>
            <a:pPr marL="0" indent="0">
              <a:buNone/>
            </a:pPr>
            <a:r>
              <a:rPr lang="en-GB" sz="2400" dirty="0"/>
              <a:t>1) Lives its values consistently across all sites. </a:t>
            </a:r>
          </a:p>
          <a:p>
            <a:pPr marL="0" indent="0">
              <a:buNone/>
            </a:pPr>
            <a:r>
              <a:rPr lang="en-GB" sz="2400" dirty="0"/>
              <a:t>2) Demonstrates long-term, consistent commitment to equality, diversity and inclusion for the people of Lincolnshire. </a:t>
            </a:r>
          </a:p>
          <a:p>
            <a:pPr marL="0" indent="0">
              <a:buNone/>
            </a:pPr>
            <a:r>
              <a:rPr lang="en-GB" sz="2400" dirty="0"/>
              <a:t>3) Is a positive, innovative and ‘can do’ place to be. </a:t>
            </a:r>
          </a:p>
          <a:p>
            <a:pPr marL="0" indent="0">
              <a:buNone/>
            </a:pPr>
            <a:endParaRPr lang="en-GB" dirty="0"/>
          </a:p>
        </p:txBody>
      </p:sp>
      <p:sp>
        <p:nvSpPr>
          <p:cNvPr id="4" name="Content Placeholder 3"/>
          <p:cNvSpPr>
            <a:spLocks noGrp="1"/>
          </p:cNvSpPr>
          <p:nvPr>
            <p:ph sz="half" idx="2"/>
          </p:nvPr>
        </p:nvSpPr>
        <p:spPr>
          <a:xfrm>
            <a:off x="4644008" y="1916832"/>
            <a:ext cx="4038600" cy="4065315"/>
          </a:xfrm>
        </p:spPr>
        <p:txBody>
          <a:bodyPr/>
          <a:lstStyle/>
          <a:p>
            <a:pPr marL="0" indent="0">
              <a:buNone/>
            </a:pPr>
            <a:r>
              <a:rPr lang="en-GB" sz="2100" dirty="0" smtClean="0"/>
              <a:t>Our NHS staff</a:t>
            </a:r>
            <a:r>
              <a:rPr lang="en-GB" sz="2100" dirty="0"/>
              <a:t>: </a:t>
            </a:r>
          </a:p>
          <a:p>
            <a:pPr marL="0" indent="0">
              <a:buNone/>
            </a:pPr>
            <a:r>
              <a:rPr lang="en-GB" sz="2100" dirty="0"/>
              <a:t>1) Feel valued and fairly treated in an organisation that really cares. </a:t>
            </a:r>
          </a:p>
          <a:p>
            <a:pPr marL="0" indent="0">
              <a:buNone/>
            </a:pPr>
            <a:r>
              <a:rPr lang="en-GB" sz="2100" dirty="0"/>
              <a:t>2) Know the Trust as an organisation that people want to come and work for, stay with and thrive in, because of its commitment to equality, diversity and inclusion. </a:t>
            </a:r>
          </a:p>
          <a:p>
            <a:pPr marL="0" indent="0">
              <a:buNone/>
            </a:pPr>
            <a:r>
              <a:rPr lang="en-GB" sz="2100" dirty="0"/>
              <a:t>3) Are proud to work in an open and inclusive organisation. </a:t>
            </a:r>
          </a:p>
          <a:p>
            <a:pPr marL="0" indent="0">
              <a:buNone/>
            </a:pPr>
            <a:endParaRPr lang="en-GB"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4" y="14779"/>
            <a:ext cx="2403020" cy="1080120"/>
          </a:xfrm>
          <a:prstGeom prst="rect">
            <a:avLst/>
          </a:prstGeom>
        </p:spPr>
      </p:pic>
    </p:spTree>
    <p:extLst>
      <p:ext uri="{BB962C8B-B14F-4D97-AF65-F5344CB8AC3E}">
        <p14:creationId xmlns:p14="http://schemas.microsoft.com/office/powerpoint/2010/main" val="41223534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5019</TotalTime>
  <Words>2580</Words>
  <Application>Microsoft Office PowerPoint</Application>
  <PresentationFormat>On-screen Show (4:3)</PresentationFormat>
  <Paragraphs>268</Paragraphs>
  <Slides>29</Slides>
  <Notes>20</Notes>
  <HiddenSlides>1</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5" baseType="lpstr">
      <vt:lpstr>Arial</vt:lpstr>
      <vt:lpstr>Calibri</vt:lpstr>
      <vt:lpstr>Times New Roman</vt:lpstr>
      <vt:lpstr>Wingdings</vt:lpstr>
      <vt:lpstr>Office Theme</vt:lpstr>
      <vt:lpstr>Acrobat Document</vt:lpstr>
      <vt:lpstr>“Hearing Lincolnshire’s Hidden Voices” Equality Engagement Event</vt:lpstr>
      <vt:lpstr>Welcome and introductions</vt:lpstr>
      <vt:lpstr>Setting the scene: Sharing our equality vision</vt:lpstr>
      <vt:lpstr>What we would like to achieve today:</vt:lpstr>
      <vt:lpstr>Setting the scene, 2</vt:lpstr>
      <vt:lpstr>PowerPoint Presentation</vt:lpstr>
      <vt:lpstr>Setting the scene, 3 - #Equality_2021</vt:lpstr>
      <vt:lpstr>Setting the scene, 4: The bigger picture</vt:lpstr>
      <vt:lpstr>Setting the scene, 5: The bigger picture</vt:lpstr>
      <vt:lpstr>Setting the scene, 6:  Legislation</vt:lpstr>
      <vt:lpstr>Protected Characteristics </vt:lpstr>
      <vt:lpstr>Health and Social Care Act, 2012</vt:lpstr>
      <vt:lpstr>Our guiding questions for today:</vt:lpstr>
      <vt:lpstr>NHS Staff improving services through staff networks – the power of staff networks</vt:lpstr>
      <vt:lpstr>New staff networks at ULHT</vt:lpstr>
      <vt:lpstr>How do staff networks function?</vt:lpstr>
      <vt:lpstr>Some achievements thus far:</vt:lpstr>
      <vt:lpstr>PowerPoint Presentation</vt:lpstr>
      <vt:lpstr>PowerPoint Presentation</vt:lpstr>
      <vt:lpstr>More achievements thus far:</vt:lpstr>
      <vt:lpstr>More achievements thus far:</vt:lpstr>
      <vt:lpstr>ULHT plans for this year – what do you think? </vt:lpstr>
      <vt:lpstr>CCG plans/objectives </vt:lpstr>
      <vt:lpstr>To help us achieve our plans/objectives, tell us:-</vt:lpstr>
      <vt:lpstr>Over coffee</vt:lpstr>
      <vt:lpstr>Sharing improvements we are already making…..ULHT</vt:lpstr>
      <vt:lpstr>Sharing improvements we are already making:   CCG examples </vt:lpstr>
      <vt:lpstr>Pledges – what one thing can you do?</vt:lpstr>
      <vt:lpstr>PowerPoint Presentation</vt:lpstr>
    </vt:vector>
  </TitlesOfParts>
  <Company>United Lincolnshire Hospitals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Authorised User</dc:creator>
  <cp:lastModifiedBy>Couchman Tim (ULHT)</cp:lastModifiedBy>
  <cp:revision>294</cp:revision>
  <cp:lastPrinted>2018-05-10T10:49:05Z</cp:lastPrinted>
  <dcterms:created xsi:type="dcterms:W3CDTF">2011-03-01T10:36:34Z</dcterms:created>
  <dcterms:modified xsi:type="dcterms:W3CDTF">2018-05-15T12:14:29Z</dcterms:modified>
</cp:coreProperties>
</file>