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256" r:id="rId2"/>
    <p:sldId id="257" r:id="rId3"/>
    <p:sldId id="258" r:id="rId4"/>
    <p:sldId id="259" r:id="rId5"/>
    <p:sldId id="260" r:id="rId6"/>
    <p:sldId id="270" r:id="rId7"/>
    <p:sldId id="266" r:id="rId8"/>
    <p:sldId id="261" r:id="rId9"/>
    <p:sldId id="262" r:id="rId10"/>
    <p:sldId id="265" r:id="rId11"/>
    <p:sldId id="267" r:id="rId12"/>
    <p:sldId id="268" r:id="rId13"/>
    <p:sldId id="271"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p:scale>
          <a:sx n="118" d="100"/>
          <a:sy n="118" d="100"/>
        </p:scale>
        <p:origin x="-312" y="-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F4AA13-5627-4008-BAE4-FA37CE9AC204}" type="datetimeFigureOut">
              <a:rPr lang="en-GB" smtClean="0"/>
              <a:t>19/10/2019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7FC92C-5986-4743-B118-2B8A36EF056A}" type="slidenum">
              <a:rPr lang="en-GB" smtClean="0"/>
              <a:t>‹#›</a:t>
            </a:fld>
            <a:endParaRPr lang="en-GB"/>
          </a:p>
        </p:txBody>
      </p:sp>
    </p:spTree>
    <p:extLst>
      <p:ext uri="{BB962C8B-B14F-4D97-AF65-F5344CB8AC3E}">
        <p14:creationId xmlns:p14="http://schemas.microsoft.com/office/powerpoint/2010/main" val="1312018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Tim kindly asked if I could tell my story of my work with E&amp;I</a:t>
            </a:r>
          </a:p>
          <a:p>
            <a:r>
              <a:rPr lang="en-GB" dirty="0"/>
              <a:t>While today is looking at BAME staff, I will be covering other diversity strands as well, and it is important to remember the intersectionality that is ever present, so issues in one strand may be magnified for other groups, and this is often the case for BAME staff.</a:t>
            </a:r>
          </a:p>
        </p:txBody>
      </p:sp>
      <p:sp>
        <p:nvSpPr>
          <p:cNvPr id="4" name="Slide Number Placeholder 3"/>
          <p:cNvSpPr>
            <a:spLocks noGrp="1"/>
          </p:cNvSpPr>
          <p:nvPr>
            <p:ph type="sldNum" sz="quarter" idx="5"/>
          </p:nvPr>
        </p:nvSpPr>
        <p:spPr/>
        <p:txBody>
          <a:bodyPr/>
          <a:lstStyle/>
          <a:p>
            <a:fld id="{3F7FC92C-5986-4743-B118-2B8A36EF056A}" type="slidenum">
              <a:rPr lang="en-GB" smtClean="0"/>
              <a:t>1</a:t>
            </a:fld>
            <a:endParaRPr lang="en-GB"/>
          </a:p>
        </p:txBody>
      </p:sp>
    </p:spTree>
    <p:extLst>
      <p:ext uri="{BB962C8B-B14F-4D97-AF65-F5344CB8AC3E}">
        <p14:creationId xmlns:p14="http://schemas.microsoft.com/office/powerpoint/2010/main" val="564265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I noted, this has been a long term issue.</a:t>
            </a:r>
          </a:p>
          <a:p>
            <a:r>
              <a:rPr lang="en-GB" dirty="0"/>
              <a:t>I set up a three year project (to fit with my term of office) knowing that would not be long enough to stamp it out.</a:t>
            </a:r>
          </a:p>
        </p:txBody>
      </p:sp>
      <p:sp>
        <p:nvSpPr>
          <p:cNvPr id="4" name="Slide Number Placeholder 3"/>
          <p:cNvSpPr>
            <a:spLocks noGrp="1"/>
          </p:cNvSpPr>
          <p:nvPr>
            <p:ph type="sldNum" sz="quarter" idx="5"/>
          </p:nvPr>
        </p:nvSpPr>
        <p:spPr/>
        <p:txBody>
          <a:bodyPr/>
          <a:lstStyle/>
          <a:p>
            <a:fld id="{3F7FC92C-5986-4743-B118-2B8A36EF056A}" type="slidenum">
              <a:rPr lang="en-GB" smtClean="0"/>
              <a:t>10</a:t>
            </a:fld>
            <a:endParaRPr lang="en-GB"/>
          </a:p>
        </p:txBody>
      </p:sp>
    </p:spTree>
    <p:extLst>
      <p:ext uri="{BB962C8B-B14F-4D97-AF65-F5344CB8AC3E}">
        <p14:creationId xmlns:p14="http://schemas.microsoft.com/office/powerpoint/2010/main" val="2782125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first paper was research looking at the issue, report on the left.</a:t>
            </a:r>
          </a:p>
          <a:p>
            <a:r>
              <a:rPr lang="en-GB" dirty="0"/>
              <a:t>NHS staff survey 2017 noted 22% incidence overall among all staff groups. BMA SAS doctor survey showed 40% incidence.</a:t>
            </a:r>
          </a:p>
          <a:p>
            <a:r>
              <a:rPr lang="en-GB" dirty="0"/>
              <a:t>Few reported it, certain protected characteristics increased vulnerability: disability, sexuality, ethnicity, gender. And there was intersectionality between them.</a:t>
            </a:r>
          </a:p>
          <a:p>
            <a:r>
              <a:rPr lang="en-GB" dirty="0"/>
              <a:t>Harms patients as well as the staff themselves.</a:t>
            </a:r>
          </a:p>
          <a:p>
            <a:r>
              <a:rPr lang="en-GB" dirty="0"/>
              <a:t>We developed tools to help: a BMJ learning module about how to raise concerns on B&amp;H, a flyer for work areas about promoting dignity in the workplace, and an online portal where doctors could anonymously report incidents they had experienced knowing it could not be progressed (as anonymous), but to get a sense they could share and we would have an idea of size of the problem. Several hundred in the first few weeks.</a:t>
            </a:r>
          </a:p>
          <a:p>
            <a:r>
              <a:rPr lang="en-GB" dirty="0"/>
              <a:t>We then did a survey of all BMA members, and got over 8K responses. Survey was broad, but included questions on B&amp;H so we were able to produce the report on the right.</a:t>
            </a:r>
          </a:p>
          <a:p>
            <a:r>
              <a:rPr lang="en-GB" dirty="0"/>
              <a:t>It became clear the main issues to be addressed are :ending the silence by both victims and observers of it; improving resolution of problems; and creating a more supportive and inclusive culture. </a:t>
            </a:r>
          </a:p>
          <a:p>
            <a:endParaRPr lang="en-GB" dirty="0"/>
          </a:p>
          <a:p>
            <a:r>
              <a:rPr lang="en-GB" dirty="0"/>
              <a:t>Recent NHS staff survey results show white doctors are more likely to experience B&amp;H from patients (37 white and 33% BME), but BME </a:t>
            </a:r>
            <a:r>
              <a:rPr lang="en-GB" dirty="0" err="1"/>
              <a:t>drs</a:t>
            </a:r>
            <a:r>
              <a:rPr lang="en-GB" dirty="0"/>
              <a:t> are more </a:t>
            </a:r>
            <a:r>
              <a:rPr lang="en-GB" dirty="0" err="1"/>
              <a:t>leikley</a:t>
            </a:r>
            <a:r>
              <a:rPr lang="en-GB" dirty="0"/>
              <a:t> to experience B&amp;H from staff in the organisation (31 BME vs 26% white doctors).</a:t>
            </a:r>
          </a:p>
          <a:p>
            <a:r>
              <a:rPr lang="en-GB" dirty="0"/>
              <a:t>Other interesting figures: BME doctors feel slightly more motivated than white doctors (8 vs 7.2%) but feel less involved (6.7 vs 6.8%), and that there are fewer opportunities for career progression (78 vs 91) though this may be a function of the higher proportion in SAS grades.</a:t>
            </a:r>
          </a:p>
          <a:p>
            <a:endParaRPr lang="en-GB" dirty="0"/>
          </a:p>
        </p:txBody>
      </p:sp>
      <p:sp>
        <p:nvSpPr>
          <p:cNvPr id="4" name="Slide Number Placeholder 3"/>
          <p:cNvSpPr>
            <a:spLocks noGrp="1"/>
          </p:cNvSpPr>
          <p:nvPr>
            <p:ph type="sldNum" sz="quarter" idx="5"/>
          </p:nvPr>
        </p:nvSpPr>
        <p:spPr/>
        <p:txBody>
          <a:bodyPr/>
          <a:lstStyle/>
          <a:p>
            <a:fld id="{3F7FC92C-5986-4743-B118-2B8A36EF056A}" type="slidenum">
              <a:rPr lang="en-GB" smtClean="0"/>
              <a:t>11</a:t>
            </a:fld>
            <a:endParaRPr lang="en-GB"/>
          </a:p>
        </p:txBody>
      </p:sp>
    </p:spTree>
    <p:extLst>
      <p:ext uri="{BB962C8B-B14F-4D97-AF65-F5344CB8AC3E}">
        <p14:creationId xmlns:p14="http://schemas.microsoft.com/office/powerpoint/2010/main" val="30346621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Several other organisations were becoming aware of the issue of B&amp;H, and all have joined in an alliance (about a year ago) to provide sharing of knowledge of what woks, and also to host a repository of resources so all can see and access it. It is hosted on RCS Ed website.</a:t>
            </a:r>
          </a:p>
          <a:p>
            <a:r>
              <a:rPr lang="en-GB" dirty="0"/>
              <a:t>I particularly want to highlight Civility Saves Lives: set up by Dr Chris Turner in Coventry. He has research which shows that being uncivil affects the individual and affects their cognitive ability by over 60%, but it also affects the cognitive ability of observers by over 20%: all of which impacts on patient care.</a:t>
            </a:r>
          </a:p>
        </p:txBody>
      </p:sp>
      <p:sp>
        <p:nvSpPr>
          <p:cNvPr id="4" name="Slide Number Placeholder 3"/>
          <p:cNvSpPr>
            <a:spLocks noGrp="1"/>
          </p:cNvSpPr>
          <p:nvPr>
            <p:ph type="sldNum" sz="quarter" idx="5"/>
          </p:nvPr>
        </p:nvSpPr>
        <p:spPr/>
        <p:txBody>
          <a:bodyPr/>
          <a:lstStyle/>
          <a:p>
            <a:fld id="{3F7FC92C-5986-4743-B118-2B8A36EF056A}" type="slidenum">
              <a:rPr lang="en-GB" smtClean="0"/>
              <a:t>12</a:t>
            </a:fld>
            <a:endParaRPr lang="en-GB"/>
          </a:p>
        </p:txBody>
      </p:sp>
    </p:spTree>
    <p:extLst>
      <p:ext uri="{BB962C8B-B14F-4D97-AF65-F5344CB8AC3E}">
        <p14:creationId xmlns:p14="http://schemas.microsoft.com/office/powerpoint/2010/main" val="4104842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that was a </a:t>
            </a:r>
            <a:r>
              <a:rPr lang="en-GB" dirty="0" err="1"/>
              <a:t>whistlestop</a:t>
            </a:r>
            <a:r>
              <a:rPr lang="en-GB" dirty="0"/>
              <a:t> tour of my journey so far with equality issues, considering several strands, but always noting that there is intersectionality.</a:t>
            </a:r>
          </a:p>
          <a:p>
            <a:endParaRPr lang="en-GB" dirty="0"/>
          </a:p>
          <a:p>
            <a:r>
              <a:rPr lang="en-GB" dirty="0"/>
              <a:t>Thank you for listening.</a:t>
            </a:r>
          </a:p>
        </p:txBody>
      </p:sp>
      <p:sp>
        <p:nvSpPr>
          <p:cNvPr id="4" name="Slide Number Placeholder 3"/>
          <p:cNvSpPr>
            <a:spLocks noGrp="1"/>
          </p:cNvSpPr>
          <p:nvPr>
            <p:ph type="sldNum" sz="quarter" idx="5"/>
          </p:nvPr>
        </p:nvSpPr>
        <p:spPr/>
        <p:txBody>
          <a:bodyPr/>
          <a:lstStyle/>
          <a:p>
            <a:fld id="{3F7FC92C-5986-4743-B118-2B8A36EF056A}" type="slidenum">
              <a:rPr lang="en-GB" smtClean="0"/>
              <a:t>14</a:t>
            </a:fld>
            <a:endParaRPr lang="en-GB"/>
          </a:p>
        </p:txBody>
      </p:sp>
    </p:spTree>
    <p:extLst>
      <p:ext uri="{BB962C8B-B14F-4D97-AF65-F5344CB8AC3E}">
        <p14:creationId xmlns:p14="http://schemas.microsoft.com/office/powerpoint/2010/main" val="1932160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Based at Grantham initially, then at Boston since 1993. Retired 2 months ago.</a:t>
            </a:r>
          </a:p>
          <a:p>
            <a:r>
              <a:rPr lang="en-GB" dirty="0"/>
              <a:t>Assoc specialist of one of the SAS grades, not an army term I should add, stands for staff grade, associate specialist, and specialty doctors. Senior permanent hospital </a:t>
            </a:r>
            <a:r>
              <a:rPr lang="en-GB" dirty="0" err="1"/>
              <a:t>drs.</a:t>
            </a:r>
            <a:r>
              <a:rPr lang="en-GB" dirty="0"/>
              <a:t> In ULHT we have approx. 190 SAS grades being about 50% of the permanent medical workforce. NHS Digital numbers show SAS grades are approx. 48% BME vs approx. 37% of consultants.</a:t>
            </a:r>
          </a:p>
          <a:p>
            <a:r>
              <a:rPr lang="en-GB" dirty="0"/>
              <a:t>Representation locally on local negotiating committee (and becoming chair), as this grade of staff have often been overlooked and need a voice. The grade itself has a high proportion of BAME and of female staff.</a:t>
            </a:r>
          </a:p>
          <a:p>
            <a:r>
              <a:rPr lang="en-GB" dirty="0"/>
              <a:t>I also became involved in the BMA locally, leaving my first meeting as chair of the division!</a:t>
            </a:r>
          </a:p>
          <a:p>
            <a:r>
              <a:rPr lang="en-GB" dirty="0"/>
              <a:t>This enabled me to attend the annual representative meeting, policy etc. I spoke for issues affecting SAS </a:t>
            </a:r>
            <a:r>
              <a:rPr lang="en-GB" dirty="0" err="1"/>
              <a:t>drs</a:t>
            </a:r>
            <a:r>
              <a:rPr lang="en-GB" dirty="0"/>
              <a:t> and was asked to become involved nationally. </a:t>
            </a:r>
          </a:p>
          <a:p>
            <a:r>
              <a:rPr lang="en-GB" dirty="0"/>
              <a:t>New committee: Became conf chair as no one else had necessary skills, and was then asked if I would consider eventually standing for chair of the ARM.</a:t>
            </a:r>
          </a:p>
          <a:p>
            <a:r>
              <a:rPr lang="en-GB" dirty="0"/>
              <a:t>First SAS, second women</a:t>
            </a:r>
          </a:p>
          <a:p>
            <a:r>
              <a:rPr lang="en-GB" dirty="0"/>
              <a:t>4 Chief officers : </a:t>
            </a:r>
            <a:r>
              <a:rPr lang="en-GB" dirty="0" err="1"/>
              <a:t>presid:ceremonial</a:t>
            </a:r>
            <a:r>
              <a:rPr lang="en-GB" dirty="0"/>
              <a:t> like queen, chair of council like PM, treasurer like chancellor, and Chair RB like speaker of the house. My remit was education, training and workforce, and I took on E&amp;I.</a:t>
            </a:r>
          </a:p>
        </p:txBody>
      </p:sp>
      <p:sp>
        <p:nvSpPr>
          <p:cNvPr id="4" name="Slide Number Placeholder 3"/>
          <p:cNvSpPr>
            <a:spLocks noGrp="1"/>
          </p:cNvSpPr>
          <p:nvPr>
            <p:ph type="sldNum" sz="quarter" idx="5"/>
          </p:nvPr>
        </p:nvSpPr>
        <p:spPr/>
        <p:txBody>
          <a:bodyPr/>
          <a:lstStyle/>
          <a:p>
            <a:fld id="{3F7FC92C-5986-4743-B118-2B8A36EF056A}" type="slidenum">
              <a:rPr lang="en-GB" smtClean="0"/>
              <a:t>2</a:t>
            </a:fld>
            <a:endParaRPr lang="en-GB"/>
          </a:p>
        </p:txBody>
      </p:sp>
    </p:spTree>
    <p:extLst>
      <p:ext uri="{BB962C8B-B14F-4D97-AF65-F5344CB8AC3E}">
        <p14:creationId xmlns:p14="http://schemas.microsoft.com/office/powerpoint/2010/main" val="1994367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my first move: to disband E&amp;I committee</a:t>
            </a:r>
          </a:p>
          <a:p>
            <a:r>
              <a:rPr lang="en-GB" dirty="0"/>
              <a:t>Reps from each main committee, but only seemed to give demographics of committee compared with overall membership. Very </a:t>
            </a:r>
            <a:r>
              <a:rPr lang="en-GB" dirty="0" err="1"/>
              <a:t>muh</a:t>
            </a:r>
            <a:r>
              <a:rPr lang="en-GB" dirty="0"/>
              <a:t> a feeling that “they do E&amp;I, o we don’t need to consider it”</a:t>
            </a:r>
          </a:p>
          <a:p>
            <a:r>
              <a:rPr lang="en-GB" dirty="0"/>
              <a:t>I invited individuals from all strands that I knew were passionate about equality, being careful to have a good range of members to discuss issues, without being too large and unwieldy. there was great enthusiasm.</a:t>
            </a:r>
          </a:p>
          <a:p>
            <a:r>
              <a:rPr lang="en-GB" dirty="0"/>
              <a:t>Now there is a formal process to invite applications which are considered.</a:t>
            </a:r>
          </a:p>
        </p:txBody>
      </p:sp>
      <p:sp>
        <p:nvSpPr>
          <p:cNvPr id="4" name="Slide Number Placeholder 3"/>
          <p:cNvSpPr>
            <a:spLocks noGrp="1"/>
          </p:cNvSpPr>
          <p:nvPr>
            <p:ph type="sldNum" sz="quarter" idx="5"/>
          </p:nvPr>
        </p:nvSpPr>
        <p:spPr/>
        <p:txBody>
          <a:bodyPr/>
          <a:lstStyle/>
          <a:p>
            <a:fld id="{3F7FC92C-5986-4743-B118-2B8A36EF056A}" type="slidenum">
              <a:rPr lang="en-GB" smtClean="0"/>
              <a:t>3</a:t>
            </a:fld>
            <a:endParaRPr lang="en-GB"/>
          </a:p>
        </p:txBody>
      </p:sp>
    </p:spTree>
    <p:extLst>
      <p:ext uri="{BB962C8B-B14F-4D97-AF65-F5344CB8AC3E}">
        <p14:creationId xmlns:p14="http://schemas.microsoft.com/office/powerpoint/2010/main" val="3698214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first action was to produce a report of a survey and case studies undertaken jointly with the association GLADD, Gay and Lesbian  Doctors and Dentists.</a:t>
            </a:r>
          </a:p>
          <a:p>
            <a:r>
              <a:rPr lang="en-GB" dirty="0"/>
              <a:t>The largest group of responses was from men (70%) and many were junior doctors (over 30%).</a:t>
            </a:r>
          </a:p>
          <a:p>
            <a:r>
              <a:rPr lang="en-GB" dirty="0"/>
              <a:t>. Over 7 in 10 had experienced behaviour  that fell short of harassment, ranging from feeling unable to talk about their private lives to name calling.</a:t>
            </a:r>
          </a:p>
          <a:p>
            <a:r>
              <a:rPr lang="en-GB" dirty="0"/>
              <a:t>I in 10 had experienced harassment at least once : ranging from emotional to verbal to physical attacks, and social media abuse.</a:t>
            </a:r>
          </a:p>
          <a:p>
            <a:r>
              <a:rPr lang="en-GB" dirty="0"/>
              <a:t>I in 10 felt they had experienced discrimination: being given fewer opportunities, or finding it hard to get pastoral support.</a:t>
            </a:r>
          </a:p>
          <a:p>
            <a:r>
              <a:rPr lang="en-GB" dirty="0"/>
              <a:t>Of these 2 latter groups only 1 in 4/5 had felt able to report it.</a:t>
            </a:r>
          </a:p>
          <a:p>
            <a:r>
              <a:rPr lang="en-GB" dirty="0"/>
              <a:t>There were some harrowing case studies highlighted in the report.</a:t>
            </a:r>
          </a:p>
          <a:p>
            <a:r>
              <a:rPr lang="en-GB" dirty="0"/>
              <a:t>It certainly started conversations about what we must do about this.</a:t>
            </a:r>
          </a:p>
          <a:p>
            <a:endParaRPr lang="en-GB" dirty="0"/>
          </a:p>
        </p:txBody>
      </p:sp>
      <p:sp>
        <p:nvSpPr>
          <p:cNvPr id="4" name="Slide Number Placeholder 3"/>
          <p:cNvSpPr>
            <a:spLocks noGrp="1"/>
          </p:cNvSpPr>
          <p:nvPr>
            <p:ph type="sldNum" sz="quarter" idx="5"/>
          </p:nvPr>
        </p:nvSpPr>
        <p:spPr/>
        <p:txBody>
          <a:bodyPr/>
          <a:lstStyle/>
          <a:p>
            <a:fld id="{3F7FC92C-5986-4743-B118-2B8A36EF056A}" type="slidenum">
              <a:rPr lang="en-GB" smtClean="0"/>
              <a:t>4</a:t>
            </a:fld>
            <a:endParaRPr lang="en-GB"/>
          </a:p>
        </p:txBody>
      </p:sp>
    </p:spTree>
    <p:extLst>
      <p:ext uri="{BB962C8B-B14F-4D97-AF65-F5344CB8AC3E}">
        <p14:creationId xmlns:p14="http://schemas.microsoft.com/office/powerpoint/2010/main" val="2269636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second document was a disability access map.</a:t>
            </a:r>
          </a:p>
          <a:p>
            <a:r>
              <a:rPr lang="en-GB" dirty="0"/>
              <a:t>A friend of mine (a disabled junior doctor) kindly agreed to wheel around the whole building to see how manageable it is, and highlighted some issues in some areas, so these were addressed, and a map produced to show wheelchair users the best way to get around the building. We also looked at signage with the help of a charity assisting those with visual impairment, and checking the hearing loops were suitable, and provided some training for staff who were interested on </a:t>
            </a:r>
            <a:r>
              <a:rPr lang="en-GB" dirty="0" err="1"/>
              <a:t>british</a:t>
            </a:r>
            <a:r>
              <a:rPr lang="en-GB" dirty="0"/>
              <a:t> sign language, and how to assist those with hearing problems in an emergency.</a:t>
            </a:r>
          </a:p>
        </p:txBody>
      </p:sp>
      <p:sp>
        <p:nvSpPr>
          <p:cNvPr id="4" name="Slide Number Placeholder 3"/>
          <p:cNvSpPr>
            <a:spLocks noGrp="1"/>
          </p:cNvSpPr>
          <p:nvPr>
            <p:ph type="sldNum" sz="quarter" idx="5"/>
          </p:nvPr>
        </p:nvSpPr>
        <p:spPr/>
        <p:txBody>
          <a:bodyPr/>
          <a:lstStyle/>
          <a:p>
            <a:fld id="{3F7FC92C-5986-4743-B118-2B8A36EF056A}" type="slidenum">
              <a:rPr lang="en-GB" smtClean="0"/>
              <a:t>5</a:t>
            </a:fld>
            <a:endParaRPr lang="en-GB"/>
          </a:p>
        </p:txBody>
      </p:sp>
    </p:spTree>
    <p:extLst>
      <p:ext uri="{BB962C8B-B14F-4D97-AF65-F5344CB8AC3E}">
        <p14:creationId xmlns:p14="http://schemas.microsoft.com/office/powerpoint/2010/main" val="2792459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7FC92C-5986-4743-B118-2B8A36EF056A}" type="slidenum">
              <a:rPr lang="en-GB" smtClean="0"/>
              <a:t>6</a:t>
            </a:fld>
            <a:endParaRPr lang="en-GB"/>
          </a:p>
        </p:txBody>
      </p:sp>
    </p:spTree>
    <p:extLst>
      <p:ext uri="{BB962C8B-B14F-4D97-AF65-F5344CB8AC3E}">
        <p14:creationId xmlns:p14="http://schemas.microsoft.com/office/powerpoint/2010/main" val="26085890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Motion about the ongoing issues of bullying and harassment, experienced by all staff but noting it was an especial issue for SAS staff, many of whom are BAME, as I noted. A survey had been previously undertaken of SAS grade staff showing 40% reporting B&amp;H.</a:t>
            </a:r>
          </a:p>
        </p:txBody>
      </p:sp>
      <p:sp>
        <p:nvSpPr>
          <p:cNvPr id="4" name="Slide Number Placeholder 3"/>
          <p:cNvSpPr>
            <a:spLocks noGrp="1"/>
          </p:cNvSpPr>
          <p:nvPr>
            <p:ph type="sldNum" sz="quarter" idx="5"/>
          </p:nvPr>
        </p:nvSpPr>
        <p:spPr/>
        <p:txBody>
          <a:bodyPr/>
          <a:lstStyle/>
          <a:p>
            <a:fld id="{3F7FC92C-5986-4743-B118-2B8A36EF056A}" type="slidenum">
              <a:rPr lang="en-GB" smtClean="0"/>
              <a:t>7</a:t>
            </a:fld>
            <a:endParaRPr lang="en-GB"/>
          </a:p>
        </p:txBody>
      </p:sp>
    </p:spTree>
    <p:extLst>
      <p:ext uri="{BB962C8B-B14F-4D97-AF65-F5344CB8AC3E}">
        <p14:creationId xmlns:p14="http://schemas.microsoft.com/office/powerpoint/2010/main" val="1902010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My role as Chair RB allowed me to have access to various for a externally to raise equality issues.</a:t>
            </a:r>
          </a:p>
          <a:p>
            <a:r>
              <a:rPr lang="en-GB" dirty="0"/>
              <a:t>EDC is were I first met Yvonne, where she was presenting WRES data.</a:t>
            </a:r>
          </a:p>
          <a:p>
            <a:r>
              <a:rPr lang="en-GB" dirty="0"/>
              <a:t>Though I have stepped down from BMA role, I have been asked to stay on HEE SAS group, and also the GPG review group, which will report later this year.</a:t>
            </a:r>
          </a:p>
        </p:txBody>
      </p:sp>
      <p:sp>
        <p:nvSpPr>
          <p:cNvPr id="4" name="Slide Number Placeholder 3"/>
          <p:cNvSpPr>
            <a:spLocks noGrp="1"/>
          </p:cNvSpPr>
          <p:nvPr>
            <p:ph type="sldNum" sz="quarter" idx="5"/>
          </p:nvPr>
        </p:nvSpPr>
        <p:spPr/>
        <p:txBody>
          <a:bodyPr/>
          <a:lstStyle/>
          <a:p>
            <a:fld id="{3F7FC92C-5986-4743-B118-2B8A36EF056A}" type="slidenum">
              <a:rPr lang="en-GB" smtClean="0"/>
              <a:t>8</a:t>
            </a:fld>
            <a:endParaRPr lang="en-GB"/>
          </a:p>
        </p:txBody>
      </p:sp>
    </p:spTree>
    <p:extLst>
      <p:ext uri="{BB962C8B-B14F-4D97-AF65-F5344CB8AC3E}">
        <p14:creationId xmlns:p14="http://schemas.microsoft.com/office/powerpoint/2010/main" val="8264519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BME forum looks specifically at issues for BAME medical staff, and through issues raise, further working parties were set up, Higher proportion of BAME medical staff appeared to be referred for fitness to practice hearings, recent numbers show referrals by employers are approx. 10% of BME doctor as opposed to 5% of white doctors. There are similar differences between international and UK graduates. GMC have looked at this and amended processes, with much more triage and support, which has reduced the number of cases being taken down the formal route.</a:t>
            </a:r>
          </a:p>
          <a:p>
            <a:r>
              <a:rPr lang="en-GB" dirty="0"/>
              <a:t>RCGP were aware and admitted that BAME </a:t>
            </a:r>
            <a:r>
              <a:rPr lang="en-GB" dirty="0" err="1"/>
              <a:t>drs</a:t>
            </a:r>
            <a:r>
              <a:rPr lang="en-GB" dirty="0"/>
              <a:t> had a lower pass rate for those taking the membership exam. It transpired that this was not unique among colleges, but they were the first to be open. Currently the average pass rate for postgraduate exams is 75% for white doctors and 63% for BME doctors, though this does differ between specialties. Since then all colleges and the GMC have been working to address this, with research showing is it not examiner bias, but has more to do with differences in support networks, opportunities to join study groups etc. Mentoring is recommended, and Research is ongoing</a:t>
            </a:r>
          </a:p>
          <a:p>
            <a:r>
              <a:rPr lang="en-GB" dirty="0"/>
              <a:t>There were also issues about difficulties for disabled medical students and training, and we succeeded in getting the working group to extend their remit to cover not only medical education, but also career issues for </a:t>
            </a:r>
            <a:r>
              <a:rPr lang="en-GB" dirty="0" err="1"/>
              <a:t>drs</a:t>
            </a:r>
            <a:r>
              <a:rPr lang="en-GB" dirty="0"/>
              <a:t> with disabilities, or with long term health conditions.</a:t>
            </a:r>
          </a:p>
          <a:p>
            <a:r>
              <a:rPr lang="en-GB" dirty="0"/>
              <a:t>Some other interesting facts: the RC Physicians data shows that BME staff submit more applications for consultant posts than white, and are less likely to be shortlisted  (66 vs 80%)or offered the post (57 vs 77%)</a:t>
            </a:r>
          </a:p>
        </p:txBody>
      </p:sp>
      <p:sp>
        <p:nvSpPr>
          <p:cNvPr id="4" name="Slide Number Placeholder 3"/>
          <p:cNvSpPr>
            <a:spLocks noGrp="1"/>
          </p:cNvSpPr>
          <p:nvPr>
            <p:ph type="sldNum" sz="quarter" idx="5"/>
          </p:nvPr>
        </p:nvSpPr>
        <p:spPr/>
        <p:txBody>
          <a:bodyPr/>
          <a:lstStyle/>
          <a:p>
            <a:fld id="{3F7FC92C-5986-4743-B118-2B8A36EF056A}" type="slidenum">
              <a:rPr lang="en-GB" smtClean="0"/>
              <a:t>9</a:t>
            </a:fld>
            <a:endParaRPr lang="en-GB"/>
          </a:p>
        </p:txBody>
      </p:sp>
    </p:spTree>
    <p:extLst>
      <p:ext uri="{BB962C8B-B14F-4D97-AF65-F5344CB8AC3E}">
        <p14:creationId xmlns:p14="http://schemas.microsoft.com/office/powerpoint/2010/main" val="484332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10/19/2019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10/19/2019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10/19/2019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10/19/2019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10/19/2019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10/19/2019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10/19/2019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10/19/2019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10/19/2019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10/19/2019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10/19/2019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10/19/2019</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10/19/2019</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5F52F6-48C0-4BE9-A808-415ADDF646D5}"/>
              </a:ext>
            </a:extLst>
          </p:cNvPr>
          <p:cNvSpPr>
            <a:spLocks noGrp="1"/>
          </p:cNvSpPr>
          <p:nvPr>
            <p:ph type="ctrTitle"/>
          </p:nvPr>
        </p:nvSpPr>
        <p:spPr/>
        <p:txBody>
          <a:bodyPr/>
          <a:lstStyle/>
          <a:p>
            <a:r>
              <a:rPr lang="en-GB" dirty="0"/>
              <a:t>My journey with equality</a:t>
            </a:r>
          </a:p>
        </p:txBody>
      </p:sp>
      <p:sp>
        <p:nvSpPr>
          <p:cNvPr id="3" name="Subtitle 2">
            <a:extLst>
              <a:ext uri="{FF2B5EF4-FFF2-40B4-BE49-F238E27FC236}">
                <a16:creationId xmlns="" xmlns:a16="http://schemas.microsoft.com/office/drawing/2014/main" id="{068CB13B-2646-410A-BF4F-053A2479E9FA}"/>
              </a:ext>
            </a:extLst>
          </p:cNvPr>
          <p:cNvSpPr>
            <a:spLocks noGrp="1"/>
          </p:cNvSpPr>
          <p:nvPr>
            <p:ph type="subTitle" idx="1"/>
          </p:nvPr>
        </p:nvSpPr>
        <p:spPr>
          <a:xfrm>
            <a:off x="810001" y="5162550"/>
            <a:ext cx="10572000" cy="1562099"/>
          </a:xfrm>
        </p:spPr>
        <p:txBody>
          <a:bodyPr>
            <a:normAutofit lnSpcReduction="10000"/>
          </a:bodyPr>
          <a:lstStyle/>
          <a:p>
            <a:r>
              <a:rPr lang="en-GB" dirty="0"/>
              <a:t>Dr Anthea Mowat</a:t>
            </a:r>
          </a:p>
          <a:p>
            <a:r>
              <a:rPr lang="en-GB" dirty="0"/>
              <a:t>Honorary Secretary Medical Women’s Federation</a:t>
            </a:r>
          </a:p>
          <a:p>
            <a:r>
              <a:rPr lang="en-GB" dirty="0"/>
              <a:t>Former Associate Specialist in ULHT</a:t>
            </a:r>
          </a:p>
          <a:p>
            <a:r>
              <a:rPr lang="en-GB" dirty="0"/>
              <a:t>Former Chair of Representative Body of the British Medical Association </a:t>
            </a:r>
          </a:p>
          <a:p>
            <a:endParaRPr lang="en-GB" dirty="0"/>
          </a:p>
        </p:txBody>
      </p:sp>
    </p:spTree>
    <p:extLst>
      <p:ext uri="{BB962C8B-B14F-4D97-AF65-F5344CB8AC3E}">
        <p14:creationId xmlns:p14="http://schemas.microsoft.com/office/powerpoint/2010/main" val="3125701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87A95BD-CC60-45B8-AF0B-CA5846FD1608}"/>
              </a:ext>
            </a:extLst>
          </p:cNvPr>
          <p:cNvSpPr>
            <a:spLocks noGrp="1"/>
          </p:cNvSpPr>
          <p:nvPr>
            <p:ph type="title"/>
          </p:nvPr>
        </p:nvSpPr>
        <p:spPr/>
        <p:txBody>
          <a:bodyPr/>
          <a:lstStyle/>
          <a:p>
            <a:r>
              <a:rPr lang="en-GB" dirty="0"/>
              <a:t>Bullying and Harassment</a:t>
            </a:r>
          </a:p>
        </p:txBody>
      </p:sp>
      <p:sp>
        <p:nvSpPr>
          <p:cNvPr id="3" name="Content Placeholder 2">
            <a:extLst>
              <a:ext uri="{FF2B5EF4-FFF2-40B4-BE49-F238E27FC236}">
                <a16:creationId xmlns="" xmlns:a16="http://schemas.microsoft.com/office/drawing/2014/main" id="{A428AB2D-421F-4EBA-B043-1EEAE78F2FDE}"/>
              </a:ext>
            </a:extLst>
          </p:cNvPr>
          <p:cNvSpPr>
            <a:spLocks noGrp="1"/>
          </p:cNvSpPr>
          <p:nvPr>
            <p:ph idx="1"/>
          </p:nvPr>
        </p:nvSpPr>
        <p:spPr/>
        <p:txBody>
          <a:bodyPr/>
          <a:lstStyle/>
          <a:p>
            <a:r>
              <a:rPr lang="en-GB" dirty="0"/>
              <a:t>Long standing</a:t>
            </a:r>
          </a:p>
          <a:p>
            <a:r>
              <a:rPr lang="en-GB" dirty="0"/>
              <a:t>SAS submitted motion to ARM</a:t>
            </a:r>
          </a:p>
          <a:p>
            <a:r>
              <a:rPr lang="en-GB" dirty="0"/>
              <a:t>3 year project</a:t>
            </a:r>
          </a:p>
          <a:p>
            <a:pPr lvl="1"/>
            <a:r>
              <a:rPr lang="en-GB" sz="1800" dirty="0"/>
              <a:t>Research</a:t>
            </a:r>
          </a:p>
          <a:p>
            <a:pPr lvl="1"/>
            <a:r>
              <a:rPr lang="en-GB" sz="1800" dirty="0"/>
              <a:t>Tools</a:t>
            </a:r>
          </a:p>
          <a:p>
            <a:pPr lvl="1"/>
            <a:r>
              <a:rPr lang="en-GB" sz="1800" dirty="0"/>
              <a:t>Survey</a:t>
            </a:r>
          </a:p>
          <a:p>
            <a:pPr lvl="1"/>
            <a:r>
              <a:rPr lang="en-GB" sz="1800" dirty="0"/>
              <a:t>Alliance</a:t>
            </a:r>
          </a:p>
        </p:txBody>
      </p:sp>
    </p:spTree>
    <p:extLst>
      <p:ext uri="{BB962C8B-B14F-4D97-AF65-F5344CB8AC3E}">
        <p14:creationId xmlns:p14="http://schemas.microsoft.com/office/powerpoint/2010/main" val="2700342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D118F7-6A07-433F-8DB2-2057E688C670}"/>
              </a:ext>
            </a:extLst>
          </p:cNvPr>
          <p:cNvSpPr>
            <a:spLocks noGrp="1"/>
          </p:cNvSpPr>
          <p:nvPr>
            <p:ph type="title"/>
          </p:nvPr>
        </p:nvSpPr>
        <p:spPr/>
        <p:txBody>
          <a:bodyPr/>
          <a:lstStyle/>
          <a:p>
            <a:r>
              <a:rPr lang="en-GB" dirty="0"/>
              <a:t>Research and Report</a:t>
            </a:r>
          </a:p>
        </p:txBody>
      </p:sp>
      <p:pic>
        <p:nvPicPr>
          <p:cNvPr id="8" name="Content Placeholder 7">
            <a:extLst>
              <a:ext uri="{FF2B5EF4-FFF2-40B4-BE49-F238E27FC236}">
                <a16:creationId xmlns="" xmlns:a16="http://schemas.microsoft.com/office/drawing/2014/main" id="{927C8381-640C-4634-B67D-2734D5A86BA3}"/>
              </a:ext>
            </a:extLst>
          </p:cNvPr>
          <p:cNvPicPr>
            <a:picLocks noGrp="1" noChangeAspect="1"/>
          </p:cNvPicPr>
          <p:nvPr>
            <p:ph sz="half" idx="1"/>
          </p:nvPr>
        </p:nvPicPr>
        <p:blipFill>
          <a:blip r:embed="rId3"/>
          <a:stretch>
            <a:fillRect/>
          </a:stretch>
        </p:blipFill>
        <p:spPr>
          <a:xfrm rot="19958550">
            <a:off x="2051309" y="3059644"/>
            <a:ext cx="2703920" cy="3069726"/>
          </a:xfrm>
        </p:spPr>
      </p:pic>
      <p:pic>
        <p:nvPicPr>
          <p:cNvPr id="6" name="Content Placeholder 5">
            <a:extLst>
              <a:ext uri="{FF2B5EF4-FFF2-40B4-BE49-F238E27FC236}">
                <a16:creationId xmlns="" xmlns:a16="http://schemas.microsoft.com/office/drawing/2014/main" id="{5A0C62EA-3D0D-4243-B106-67CA56EA372E}"/>
              </a:ext>
            </a:extLst>
          </p:cNvPr>
          <p:cNvPicPr>
            <a:picLocks noGrp="1" noChangeAspect="1"/>
          </p:cNvPicPr>
          <p:nvPr>
            <p:ph sz="half" idx="2"/>
          </p:nvPr>
        </p:nvPicPr>
        <p:blipFill>
          <a:blip r:embed="rId4"/>
          <a:stretch>
            <a:fillRect/>
          </a:stretch>
        </p:blipFill>
        <p:spPr>
          <a:xfrm>
            <a:off x="7885112" y="2774950"/>
            <a:ext cx="1800225" cy="2533650"/>
          </a:xfrm>
        </p:spPr>
      </p:pic>
    </p:spTree>
    <p:extLst>
      <p:ext uri="{BB962C8B-B14F-4D97-AF65-F5344CB8AC3E}">
        <p14:creationId xmlns:p14="http://schemas.microsoft.com/office/powerpoint/2010/main" val="3573749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EADF3AF-9C5C-4DE2-A215-7BB8398A5B4F}"/>
              </a:ext>
            </a:extLst>
          </p:cNvPr>
          <p:cNvSpPr>
            <a:spLocks noGrp="1"/>
          </p:cNvSpPr>
          <p:nvPr>
            <p:ph type="title"/>
          </p:nvPr>
        </p:nvSpPr>
        <p:spPr/>
        <p:txBody>
          <a:bodyPr/>
          <a:lstStyle/>
          <a:p>
            <a:r>
              <a:rPr lang="en-GB" dirty="0"/>
              <a:t>Alliance vs B&amp;H</a:t>
            </a:r>
          </a:p>
        </p:txBody>
      </p:sp>
      <p:sp>
        <p:nvSpPr>
          <p:cNvPr id="3" name="Content Placeholder 2">
            <a:extLst>
              <a:ext uri="{FF2B5EF4-FFF2-40B4-BE49-F238E27FC236}">
                <a16:creationId xmlns="" xmlns:a16="http://schemas.microsoft.com/office/drawing/2014/main" id="{EB26DBCE-F350-4C6F-BC64-82C0423248F0}"/>
              </a:ext>
            </a:extLst>
          </p:cNvPr>
          <p:cNvSpPr>
            <a:spLocks noGrp="1"/>
          </p:cNvSpPr>
          <p:nvPr>
            <p:ph idx="1"/>
          </p:nvPr>
        </p:nvSpPr>
        <p:spPr/>
        <p:txBody>
          <a:bodyPr/>
          <a:lstStyle/>
          <a:p>
            <a:r>
              <a:rPr lang="en-GB" dirty="0"/>
              <a:t>Civility saves lives</a:t>
            </a:r>
          </a:p>
          <a:p>
            <a:r>
              <a:rPr lang="en-GB" dirty="0"/>
              <a:t>BAME doctors higher incidence</a:t>
            </a:r>
          </a:p>
        </p:txBody>
      </p:sp>
    </p:spTree>
    <p:extLst>
      <p:ext uri="{BB962C8B-B14F-4D97-AF65-F5344CB8AC3E}">
        <p14:creationId xmlns:p14="http://schemas.microsoft.com/office/powerpoint/2010/main" val="39245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F7F4E74-1103-400B-97DC-7AAF5CBB1FBA}"/>
              </a:ext>
            </a:extLst>
          </p:cNvPr>
          <p:cNvSpPr>
            <a:spLocks noGrp="1"/>
          </p:cNvSpPr>
          <p:nvPr>
            <p:ph type="title"/>
          </p:nvPr>
        </p:nvSpPr>
        <p:spPr/>
        <p:txBody>
          <a:bodyPr/>
          <a:lstStyle/>
          <a:p>
            <a:r>
              <a:rPr lang="en-GB" dirty="0"/>
              <a:t>Still lots to do</a:t>
            </a:r>
          </a:p>
        </p:txBody>
      </p:sp>
      <p:sp>
        <p:nvSpPr>
          <p:cNvPr id="3" name="Content Placeholder 2">
            <a:extLst>
              <a:ext uri="{FF2B5EF4-FFF2-40B4-BE49-F238E27FC236}">
                <a16:creationId xmlns="" xmlns:a16="http://schemas.microsoft.com/office/drawing/2014/main" id="{0C71B37B-56CC-44D5-9777-880C40D51D1A}"/>
              </a:ext>
            </a:extLst>
          </p:cNvPr>
          <p:cNvSpPr>
            <a:spLocks noGrp="1"/>
          </p:cNvSpPr>
          <p:nvPr>
            <p:ph idx="1"/>
          </p:nvPr>
        </p:nvSpPr>
        <p:spPr/>
        <p:txBody>
          <a:bodyPr/>
          <a:lstStyle/>
          <a:p>
            <a:r>
              <a:rPr lang="en-GB" dirty="0"/>
              <a:t>Gender Pay Gap: report awaited</a:t>
            </a:r>
          </a:p>
          <a:p>
            <a:r>
              <a:rPr lang="en-GB" dirty="0"/>
              <a:t>Ethnicity pay gap </a:t>
            </a:r>
          </a:p>
          <a:p>
            <a:r>
              <a:rPr lang="en-GB" dirty="0"/>
              <a:t>Bullying and Harassment</a:t>
            </a:r>
          </a:p>
        </p:txBody>
      </p:sp>
    </p:spTree>
    <p:extLst>
      <p:ext uri="{BB962C8B-B14F-4D97-AF65-F5344CB8AC3E}">
        <p14:creationId xmlns:p14="http://schemas.microsoft.com/office/powerpoint/2010/main" val="2107160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9439F965-D0D0-429A-9525-FC072EB5BD05}"/>
              </a:ext>
            </a:extLst>
          </p:cNvPr>
          <p:cNvSpPr>
            <a:spLocks noGrp="1"/>
          </p:cNvSpPr>
          <p:nvPr>
            <p:ph type="title"/>
          </p:nvPr>
        </p:nvSpPr>
        <p:spPr/>
        <p:txBody>
          <a:bodyPr/>
          <a:lstStyle/>
          <a:p>
            <a:endParaRPr lang="en-GB"/>
          </a:p>
        </p:txBody>
      </p:sp>
      <p:sp>
        <p:nvSpPr>
          <p:cNvPr id="5" name="Content Placeholder 4">
            <a:extLst>
              <a:ext uri="{FF2B5EF4-FFF2-40B4-BE49-F238E27FC236}">
                <a16:creationId xmlns="" xmlns:a16="http://schemas.microsoft.com/office/drawing/2014/main" id="{C9C052C9-A8C1-4657-9504-D0A9D903BA5C}"/>
              </a:ext>
            </a:extLst>
          </p:cNvPr>
          <p:cNvSpPr>
            <a:spLocks noGrp="1"/>
          </p:cNvSpPr>
          <p:nvPr>
            <p:ph idx="1"/>
          </p:nvPr>
        </p:nvSpPr>
        <p:spPr/>
        <p:txBody>
          <a:bodyPr/>
          <a:lstStyle/>
          <a:p>
            <a:r>
              <a:rPr lang="en-GB" dirty="0"/>
              <a:t>Thank you </a:t>
            </a:r>
            <a:r>
              <a:rPr lang="en-GB"/>
              <a:t>for listening</a:t>
            </a:r>
            <a:endParaRPr lang="en-GB" dirty="0"/>
          </a:p>
        </p:txBody>
      </p:sp>
    </p:spTree>
    <p:extLst>
      <p:ext uri="{BB962C8B-B14F-4D97-AF65-F5344CB8AC3E}">
        <p14:creationId xmlns:p14="http://schemas.microsoft.com/office/powerpoint/2010/main" val="2545556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1946DB6-B042-4840-A9C6-A71D25083F74}"/>
              </a:ext>
            </a:extLst>
          </p:cNvPr>
          <p:cNvSpPr>
            <a:spLocks noGrp="1"/>
          </p:cNvSpPr>
          <p:nvPr>
            <p:ph type="title"/>
          </p:nvPr>
        </p:nvSpPr>
        <p:spPr/>
        <p:txBody>
          <a:bodyPr/>
          <a:lstStyle/>
          <a:p>
            <a:r>
              <a:rPr lang="en-GB" dirty="0"/>
              <a:t>My story</a:t>
            </a:r>
          </a:p>
        </p:txBody>
      </p:sp>
      <p:sp>
        <p:nvSpPr>
          <p:cNvPr id="3" name="Content Placeholder 2">
            <a:extLst>
              <a:ext uri="{FF2B5EF4-FFF2-40B4-BE49-F238E27FC236}">
                <a16:creationId xmlns="" xmlns:a16="http://schemas.microsoft.com/office/drawing/2014/main" id="{02623136-2ED2-4306-87F9-136AF1F79D4C}"/>
              </a:ext>
            </a:extLst>
          </p:cNvPr>
          <p:cNvSpPr>
            <a:spLocks noGrp="1"/>
          </p:cNvSpPr>
          <p:nvPr>
            <p:ph idx="1"/>
          </p:nvPr>
        </p:nvSpPr>
        <p:spPr/>
        <p:txBody>
          <a:bodyPr/>
          <a:lstStyle/>
          <a:p>
            <a:r>
              <a:rPr lang="en-GB" dirty="0"/>
              <a:t>Associate Specialist Anaesthesia and Chronic Pain Management in ULHT since 1990</a:t>
            </a:r>
          </a:p>
          <a:p>
            <a:r>
              <a:rPr lang="en-GB" dirty="0"/>
              <a:t>SAS grade representation</a:t>
            </a:r>
          </a:p>
          <a:p>
            <a:r>
              <a:rPr lang="en-GB" dirty="0"/>
              <a:t>BMA SAS Committee </a:t>
            </a:r>
            <a:r>
              <a:rPr lang="en-GB" dirty="0" err="1"/>
              <a:t>incl</a:t>
            </a:r>
            <a:r>
              <a:rPr lang="en-GB" dirty="0"/>
              <a:t> Conference Chair</a:t>
            </a:r>
          </a:p>
          <a:p>
            <a:r>
              <a:rPr lang="en-GB" dirty="0"/>
              <a:t>BMA Agenda Committee</a:t>
            </a:r>
          </a:p>
          <a:p>
            <a:r>
              <a:rPr lang="en-GB" dirty="0"/>
              <a:t>BMA Chair Representative Body (one of four Chief Officers)</a:t>
            </a:r>
          </a:p>
          <a:p>
            <a:pPr lvl="1"/>
            <a:r>
              <a:rPr lang="en-GB" dirty="0"/>
              <a:t>Main policy making body , 4 day conference, like TUC</a:t>
            </a:r>
          </a:p>
          <a:p>
            <a:pPr lvl="1"/>
            <a:r>
              <a:rPr lang="en-GB" dirty="0"/>
              <a:t>First SAS grade, only second women since 1832</a:t>
            </a:r>
          </a:p>
        </p:txBody>
      </p:sp>
    </p:spTree>
    <p:extLst>
      <p:ext uri="{BB962C8B-B14F-4D97-AF65-F5344CB8AC3E}">
        <p14:creationId xmlns:p14="http://schemas.microsoft.com/office/powerpoint/2010/main" val="3497249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29CDBF3-4AC5-4C43-B035-3F3863025794}"/>
              </a:ext>
            </a:extLst>
          </p:cNvPr>
          <p:cNvSpPr>
            <a:spLocks noGrp="1"/>
          </p:cNvSpPr>
          <p:nvPr>
            <p:ph type="title"/>
          </p:nvPr>
        </p:nvSpPr>
        <p:spPr/>
        <p:txBody>
          <a:bodyPr/>
          <a:lstStyle/>
          <a:p>
            <a:r>
              <a:rPr lang="en-GB" dirty="0"/>
              <a:t>BMA E&amp;I</a:t>
            </a:r>
          </a:p>
        </p:txBody>
      </p:sp>
      <p:sp>
        <p:nvSpPr>
          <p:cNvPr id="3" name="Content Placeholder 2">
            <a:extLst>
              <a:ext uri="{FF2B5EF4-FFF2-40B4-BE49-F238E27FC236}">
                <a16:creationId xmlns="" xmlns:a16="http://schemas.microsoft.com/office/drawing/2014/main" id="{C3F495F2-E27A-4BA6-864A-3E1D134F9342}"/>
              </a:ext>
            </a:extLst>
          </p:cNvPr>
          <p:cNvSpPr>
            <a:spLocks noGrp="1"/>
          </p:cNvSpPr>
          <p:nvPr>
            <p:ph idx="1"/>
          </p:nvPr>
        </p:nvSpPr>
        <p:spPr/>
        <p:txBody>
          <a:bodyPr/>
          <a:lstStyle/>
          <a:p>
            <a:r>
              <a:rPr lang="en-GB" dirty="0"/>
              <a:t>Disbanded committee!</a:t>
            </a:r>
          </a:p>
          <a:p>
            <a:r>
              <a:rPr lang="en-GB" dirty="0"/>
              <a:t>Advisory group: many diversity strands represented</a:t>
            </a:r>
          </a:p>
          <a:p>
            <a:r>
              <a:rPr lang="en-GB" dirty="0"/>
              <a:t>Issues raised often worse for BAME members</a:t>
            </a:r>
          </a:p>
        </p:txBody>
      </p:sp>
    </p:spTree>
    <p:extLst>
      <p:ext uri="{BB962C8B-B14F-4D97-AF65-F5344CB8AC3E}">
        <p14:creationId xmlns:p14="http://schemas.microsoft.com/office/powerpoint/2010/main" val="1470164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D58E084-5EE5-479D-BAFA-5126AF3D275A}"/>
              </a:ext>
            </a:extLst>
          </p:cNvPr>
          <p:cNvSpPr>
            <a:spLocks noGrp="1"/>
          </p:cNvSpPr>
          <p:nvPr>
            <p:ph type="title"/>
          </p:nvPr>
        </p:nvSpPr>
        <p:spPr/>
        <p:txBody>
          <a:bodyPr/>
          <a:lstStyle/>
          <a:p>
            <a:r>
              <a:rPr lang="en-GB" dirty="0"/>
              <a:t>Homophobia in NHS</a:t>
            </a:r>
          </a:p>
        </p:txBody>
      </p:sp>
      <p:sp>
        <p:nvSpPr>
          <p:cNvPr id="4" name="Content Placeholder 3">
            <a:extLst>
              <a:ext uri="{FF2B5EF4-FFF2-40B4-BE49-F238E27FC236}">
                <a16:creationId xmlns="" xmlns:a16="http://schemas.microsoft.com/office/drawing/2014/main" id="{B9799A54-5B70-475E-8F59-2E4A3CB87145}"/>
              </a:ext>
            </a:extLst>
          </p:cNvPr>
          <p:cNvSpPr>
            <a:spLocks noGrp="1"/>
          </p:cNvSpPr>
          <p:nvPr>
            <p:ph sz="half" idx="1"/>
          </p:nvPr>
        </p:nvSpPr>
        <p:spPr/>
        <p:txBody>
          <a:bodyPr/>
          <a:lstStyle/>
          <a:p>
            <a:r>
              <a:rPr lang="en-GB" dirty="0"/>
              <a:t>Survey undertaken with GLADD</a:t>
            </a:r>
          </a:p>
        </p:txBody>
      </p:sp>
      <p:pic>
        <p:nvPicPr>
          <p:cNvPr id="7" name="Content Placeholder 6">
            <a:extLst>
              <a:ext uri="{FF2B5EF4-FFF2-40B4-BE49-F238E27FC236}">
                <a16:creationId xmlns="" xmlns:a16="http://schemas.microsoft.com/office/drawing/2014/main" id="{12C410B1-8794-481D-86FA-BD8AAF76AF63}"/>
              </a:ext>
            </a:extLst>
          </p:cNvPr>
          <p:cNvPicPr>
            <a:picLocks noGrp="1" noChangeAspect="1"/>
          </p:cNvPicPr>
          <p:nvPr>
            <p:ph sz="half" idx="2"/>
          </p:nvPr>
        </p:nvPicPr>
        <p:blipFill>
          <a:blip r:embed="rId3"/>
          <a:stretch>
            <a:fillRect/>
          </a:stretch>
        </p:blipFill>
        <p:spPr>
          <a:xfrm rot="1116361">
            <a:off x="6882876" y="2382257"/>
            <a:ext cx="2851674" cy="4028555"/>
          </a:xfrm>
        </p:spPr>
      </p:pic>
    </p:spTree>
    <p:extLst>
      <p:ext uri="{BB962C8B-B14F-4D97-AF65-F5344CB8AC3E}">
        <p14:creationId xmlns:p14="http://schemas.microsoft.com/office/powerpoint/2010/main" val="3137633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AF4CF39-E7EE-420F-87BD-075A8FB83A52}"/>
              </a:ext>
            </a:extLst>
          </p:cNvPr>
          <p:cNvSpPr>
            <a:spLocks noGrp="1"/>
          </p:cNvSpPr>
          <p:nvPr>
            <p:ph type="title"/>
          </p:nvPr>
        </p:nvSpPr>
        <p:spPr/>
        <p:txBody>
          <a:bodyPr/>
          <a:lstStyle/>
          <a:p>
            <a:r>
              <a:rPr lang="en-GB" dirty="0"/>
              <a:t>Disability access map</a:t>
            </a:r>
          </a:p>
        </p:txBody>
      </p:sp>
      <p:sp>
        <p:nvSpPr>
          <p:cNvPr id="3" name="Content Placeholder 2">
            <a:extLst>
              <a:ext uri="{FF2B5EF4-FFF2-40B4-BE49-F238E27FC236}">
                <a16:creationId xmlns="" xmlns:a16="http://schemas.microsoft.com/office/drawing/2014/main" id="{CB5FBBD8-475C-4A68-ACA2-888978E7BC8E}"/>
              </a:ext>
            </a:extLst>
          </p:cNvPr>
          <p:cNvSpPr>
            <a:spLocks noGrp="1"/>
          </p:cNvSpPr>
          <p:nvPr>
            <p:ph sz="half" idx="1"/>
          </p:nvPr>
        </p:nvSpPr>
        <p:spPr/>
        <p:txBody>
          <a:bodyPr/>
          <a:lstStyle/>
          <a:p>
            <a:r>
              <a:rPr lang="en-GB" dirty="0"/>
              <a:t>BMA House listed building</a:t>
            </a:r>
          </a:p>
          <a:p>
            <a:r>
              <a:rPr lang="en-GB" dirty="0"/>
              <a:t>Small lift</a:t>
            </a:r>
          </a:p>
          <a:p>
            <a:r>
              <a:rPr lang="en-GB" dirty="0"/>
              <a:t>Some doors difficult</a:t>
            </a:r>
          </a:p>
          <a:p>
            <a:r>
              <a:rPr lang="en-GB" dirty="0"/>
              <a:t>Gender neutral toilets</a:t>
            </a:r>
          </a:p>
          <a:p>
            <a:r>
              <a:rPr lang="en-GB" dirty="0"/>
              <a:t>Guide A to B</a:t>
            </a:r>
          </a:p>
        </p:txBody>
      </p:sp>
      <p:pic>
        <p:nvPicPr>
          <p:cNvPr id="6" name="Content Placeholder 5">
            <a:extLst>
              <a:ext uri="{FF2B5EF4-FFF2-40B4-BE49-F238E27FC236}">
                <a16:creationId xmlns="" xmlns:a16="http://schemas.microsoft.com/office/drawing/2014/main" id="{B630F6C3-243B-4481-9B76-DCCDDB4DC3A1}"/>
              </a:ext>
            </a:extLst>
          </p:cNvPr>
          <p:cNvPicPr>
            <a:picLocks noGrp="1" noChangeAspect="1"/>
          </p:cNvPicPr>
          <p:nvPr>
            <p:ph sz="half" idx="2"/>
          </p:nvPr>
        </p:nvPicPr>
        <p:blipFill>
          <a:blip r:embed="rId3"/>
          <a:stretch>
            <a:fillRect/>
          </a:stretch>
        </p:blipFill>
        <p:spPr>
          <a:xfrm rot="821308">
            <a:off x="6780361" y="3025265"/>
            <a:ext cx="3133772" cy="2811741"/>
          </a:xfrm>
        </p:spPr>
      </p:pic>
    </p:spTree>
    <p:extLst>
      <p:ext uri="{BB962C8B-B14F-4D97-AF65-F5344CB8AC3E}">
        <p14:creationId xmlns:p14="http://schemas.microsoft.com/office/powerpoint/2010/main" val="1926621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684590D-CA5A-419A-8A47-FEB2B7C0F14E}"/>
              </a:ext>
            </a:extLst>
          </p:cNvPr>
          <p:cNvSpPr>
            <a:spLocks noGrp="1"/>
          </p:cNvSpPr>
          <p:nvPr>
            <p:ph type="title"/>
          </p:nvPr>
        </p:nvSpPr>
        <p:spPr/>
        <p:txBody>
          <a:bodyPr/>
          <a:lstStyle/>
          <a:p>
            <a:r>
              <a:rPr lang="en-GB" dirty="0"/>
              <a:t>Language guide</a:t>
            </a:r>
          </a:p>
        </p:txBody>
      </p:sp>
      <p:sp>
        <p:nvSpPr>
          <p:cNvPr id="5" name="Content Placeholder 4">
            <a:extLst>
              <a:ext uri="{FF2B5EF4-FFF2-40B4-BE49-F238E27FC236}">
                <a16:creationId xmlns="" xmlns:a16="http://schemas.microsoft.com/office/drawing/2014/main" id="{8C82CAAC-246B-4DB9-83D3-9C25A1E0362F}"/>
              </a:ext>
            </a:extLst>
          </p:cNvPr>
          <p:cNvSpPr>
            <a:spLocks noGrp="1"/>
          </p:cNvSpPr>
          <p:nvPr>
            <p:ph idx="1"/>
          </p:nvPr>
        </p:nvSpPr>
        <p:spPr/>
        <p:txBody>
          <a:bodyPr/>
          <a:lstStyle/>
          <a:p>
            <a:r>
              <a:rPr lang="en-GB" dirty="0"/>
              <a:t>Guide to look at appropriate use of language, initially an internal document, but also used by interested external parties.</a:t>
            </a:r>
          </a:p>
        </p:txBody>
      </p:sp>
    </p:spTree>
    <p:extLst>
      <p:ext uri="{BB962C8B-B14F-4D97-AF65-F5344CB8AC3E}">
        <p14:creationId xmlns:p14="http://schemas.microsoft.com/office/powerpoint/2010/main" val="747072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04B9187-28FD-4614-B429-D03CFBE1C9FC}"/>
              </a:ext>
            </a:extLst>
          </p:cNvPr>
          <p:cNvSpPr>
            <a:spLocks noGrp="1"/>
          </p:cNvSpPr>
          <p:nvPr>
            <p:ph type="title"/>
          </p:nvPr>
        </p:nvSpPr>
        <p:spPr/>
        <p:txBody>
          <a:bodyPr/>
          <a:lstStyle/>
          <a:p>
            <a:r>
              <a:rPr lang="en-GB" dirty="0"/>
              <a:t>Bullying and Harassment!</a:t>
            </a:r>
          </a:p>
        </p:txBody>
      </p:sp>
      <p:sp>
        <p:nvSpPr>
          <p:cNvPr id="3" name="Content Placeholder 2">
            <a:extLst>
              <a:ext uri="{FF2B5EF4-FFF2-40B4-BE49-F238E27FC236}">
                <a16:creationId xmlns="" xmlns:a16="http://schemas.microsoft.com/office/drawing/2014/main" id="{A0053A7F-F27F-4608-81FA-6B0A42E32638}"/>
              </a:ext>
            </a:extLst>
          </p:cNvPr>
          <p:cNvSpPr>
            <a:spLocks noGrp="1"/>
          </p:cNvSpPr>
          <p:nvPr>
            <p:ph idx="1"/>
          </p:nvPr>
        </p:nvSpPr>
        <p:spPr/>
        <p:txBody>
          <a:bodyPr/>
          <a:lstStyle/>
          <a:p>
            <a:r>
              <a:rPr lang="en-GB" dirty="0"/>
              <a:t>RB motion in early 2000s noted culture of bullying in the NHS.</a:t>
            </a:r>
          </a:p>
          <a:p>
            <a:r>
              <a:rPr lang="en-GB" dirty="0"/>
              <a:t>SAS committee submitted a great motion to 2016 ARM. </a:t>
            </a:r>
          </a:p>
        </p:txBody>
      </p:sp>
    </p:spTree>
    <p:extLst>
      <p:ext uri="{BB962C8B-B14F-4D97-AF65-F5344CB8AC3E}">
        <p14:creationId xmlns:p14="http://schemas.microsoft.com/office/powerpoint/2010/main" val="3414498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CC4047B-5E83-455B-9920-29E4D69F8667}"/>
              </a:ext>
            </a:extLst>
          </p:cNvPr>
          <p:cNvSpPr>
            <a:spLocks noGrp="1"/>
          </p:cNvSpPr>
          <p:nvPr>
            <p:ph type="title"/>
          </p:nvPr>
        </p:nvSpPr>
        <p:spPr/>
        <p:txBody>
          <a:bodyPr/>
          <a:lstStyle/>
          <a:p>
            <a:r>
              <a:rPr lang="en-GB" dirty="0"/>
              <a:t>External working</a:t>
            </a:r>
          </a:p>
        </p:txBody>
      </p:sp>
      <p:sp>
        <p:nvSpPr>
          <p:cNvPr id="5" name="Content Placeholder 4">
            <a:extLst>
              <a:ext uri="{FF2B5EF4-FFF2-40B4-BE49-F238E27FC236}">
                <a16:creationId xmlns="" xmlns:a16="http://schemas.microsoft.com/office/drawing/2014/main" id="{10A53D20-E7F2-4EC4-81BA-E7637B098DCF}"/>
              </a:ext>
            </a:extLst>
          </p:cNvPr>
          <p:cNvSpPr>
            <a:spLocks noGrp="1"/>
          </p:cNvSpPr>
          <p:nvPr>
            <p:ph idx="1"/>
          </p:nvPr>
        </p:nvSpPr>
        <p:spPr/>
        <p:txBody>
          <a:bodyPr/>
          <a:lstStyle/>
          <a:p>
            <a:r>
              <a:rPr lang="en-GB" dirty="0"/>
              <a:t>Equality and Diversity Council (WRES, WDES)</a:t>
            </a:r>
          </a:p>
          <a:p>
            <a:r>
              <a:rPr lang="en-GB" dirty="0"/>
              <a:t>GMC working parties</a:t>
            </a:r>
          </a:p>
          <a:p>
            <a:r>
              <a:rPr lang="en-GB" dirty="0" err="1"/>
              <a:t>Deech</a:t>
            </a:r>
            <a:r>
              <a:rPr lang="en-GB" dirty="0"/>
              <a:t> group for women in medical leadership</a:t>
            </a:r>
          </a:p>
          <a:p>
            <a:r>
              <a:rPr lang="en-GB" dirty="0"/>
              <a:t>HEE SAS career development</a:t>
            </a:r>
          </a:p>
          <a:p>
            <a:r>
              <a:rPr lang="en-GB" dirty="0"/>
              <a:t>NHS Staff Council</a:t>
            </a:r>
          </a:p>
          <a:p>
            <a:r>
              <a:rPr lang="en-GB" dirty="0"/>
              <a:t>Gender Pay Gap in Medicine Review</a:t>
            </a:r>
          </a:p>
        </p:txBody>
      </p:sp>
    </p:spTree>
    <p:extLst>
      <p:ext uri="{BB962C8B-B14F-4D97-AF65-F5344CB8AC3E}">
        <p14:creationId xmlns:p14="http://schemas.microsoft.com/office/powerpoint/2010/main" val="4033930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A9DDAF7-4C32-4716-B3EB-930DDBC636A2}"/>
              </a:ext>
            </a:extLst>
          </p:cNvPr>
          <p:cNvSpPr>
            <a:spLocks noGrp="1"/>
          </p:cNvSpPr>
          <p:nvPr>
            <p:ph type="title"/>
          </p:nvPr>
        </p:nvSpPr>
        <p:spPr/>
        <p:txBody>
          <a:bodyPr/>
          <a:lstStyle/>
          <a:p>
            <a:r>
              <a:rPr lang="en-GB" dirty="0"/>
              <a:t>General Medical Council</a:t>
            </a:r>
          </a:p>
        </p:txBody>
      </p:sp>
      <p:sp>
        <p:nvSpPr>
          <p:cNvPr id="3" name="Content Placeholder 2">
            <a:extLst>
              <a:ext uri="{FF2B5EF4-FFF2-40B4-BE49-F238E27FC236}">
                <a16:creationId xmlns="" xmlns:a16="http://schemas.microsoft.com/office/drawing/2014/main" id="{909EE889-F513-42AD-8058-72D1BADB25DC}"/>
              </a:ext>
            </a:extLst>
          </p:cNvPr>
          <p:cNvSpPr>
            <a:spLocks noGrp="1"/>
          </p:cNvSpPr>
          <p:nvPr>
            <p:ph idx="1"/>
          </p:nvPr>
        </p:nvSpPr>
        <p:spPr/>
        <p:txBody>
          <a:bodyPr/>
          <a:lstStyle/>
          <a:p>
            <a:r>
              <a:rPr lang="en-GB" dirty="0"/>
              <a:t>BME Forum</a:t>
            </a:r>
          </a:p>
          <a:p>
            <a:r>
              <a:rPr lang="en-GB" dirty="0"/>
              <a:t>Fitness to practice procedures</a:t>
            </a:r>
          </a:p>
          <a:p>
            <a:r>
              <a:rPr lang="en-GB" dirty="0"/>
              <a:t>Differential attainment</a:t>
            </a:r>
          </a:p>
          <a:p>
            <a:r>
              <a:rPr lang="en-GB" dirty="0"/>
              <a:t>Welcomed and Valued: access to medical training/career for those with disability or long term chronic health condition</a:t>
            </a:r>
          </a:p>
          <a:p>
            <a:r>
              <a:rPr lang="en-GB" dirty="0"/>
              <a:t>Evidence to independent review on gross negligence manslaughter and culpable homicide : report June 2019, with 29 recommendations</a:t>
            </a:r>
          </a:p>
          <a:p>
            <a:endParaRPr lang="en-GB" dirty="0"/>
          </a:p>
        </p:txBody>
      </p:sp>
    </p:spTree>
    <p:extLst>
      <p:ext uri="{BB962C8B-B14F-4D97-AF65-F5344CB8AC3E}">
        <p14:creationId xmlns:p14="http://schemas.microsoft.com/office/powerpoint/2010/main" val="18120286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216</TotalTime>
  <Words>1964</Words>
  <Application>Microsoft Office PowerPoint</Application>
  <PresentationFormat>Custom</PresentationFormat>
  <Paragraphs>122</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Quotable</vt:lpstr>
      <vt:lpstr>My journey with equality</vt:lpstr>
      <vt:lpstr>My story</vt:lpstr>
      <vt:lpstr>BMA E&amp;I</vt:lpstr>
      <vt:lpstr>Homophobia in NHS</vt:lpstr>
      <vt:lpstr>Disability access map</vt:lpstr>
      <vt:lpstr>Language guide</vt:lpstr>
      <vt:lpstr>Bullying and Harassment!</vt:lpstr>
      <vt:lpstr>External working</vt:lpstr>
      <vt:lpstr>General Medical Council</vt:lpstr>
      <vt:lpstr>Bullying and Harassment</vt:lpstr>
      <vt:lpstr>Research and Report</vt:lpstr>
      <vt:lpstr>Alliance vs B&amp;H</vt:lpstr>
      <vt:lpstr>Still lots to do</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journey towards equality</dc:title>
  <dc:creator>Anthea Mowat</dc:creator>
  <cp:lastModifiedBy>Pepper Nikki (LECCG)</cp:lastModifiedBy>
  <cp:revision>32</cp:revision>
  <dcterms:created xsi:type="dcterms:W3CDTF">2019-08-27T18:43:47Z</dcterms:created>
  <dcterms:modified xsi:type="dcterms:W3CDTF">2019-10-19T07:56:10Z</dcterms:modified>
</cp:coreProperties>
</file>