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1.xml" ContentType="application/vnd.openxmlformats-officedocument.presentationml.tags+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689" r:id="rId5"/>
  </p:sldMasterIdLst>
  <p:notesMasterIdLst>
    <p:notesMasterId r:id="rId38"/>
  </p:notesMasterIdLst>
  <p:handoutMasterIdLst>
    <p:handoutMasterId r:id="rId39"/>
  </p:handoutMasterIdLst>
  <p:sldIdLst>
    <p:sldId id="265" r:id="rId6"/>
    <p:sldId id="612" r:id="rId7"/>
    <p:sldId id="628" r:id="rId8"/>
    <p:sldId id="611" r:id="rId9"/>
    <p:sldId id="1152" r:id="rId10"/>
    <p:sldId id="495" r:id="rId11"/>
    <p:sldId id="561" r:id="rId12"/>
    <p:sldId id="400" r:id="rId13"/>
    <p:sldId id="625" r:id="rId14"/>
    <p:sldId id="610" r:id="rId15"/>
    <p:sldId id="626" r:id="rId16"/>
    <p:sldId id="542" r:id="rId17"/>
    <p:sldId id="619" r:id="rId18"/>
    <p:sldId id="515" r:id="rId19"/>
    <p:sldId id="671" r:id="rId20"/>
    <p:sldId id="672" r:id="rId21"/>
    <p:sldId id="582" r:id="rId22"/>
    <p:sldId id="615" r:id="rId23"/>
    <p:sldId id="621" r:id="rId24"/>
    <p:sldId id="616" r:id="rId25"/>
    <p:sldId id="541" r:id="rId26"/>
    <p:sldId id="620" r:id="rId27"/>
    <p:sldId id="646" r:id="rId28"/>
    <p:sldId id="618" r:id="rId29"/>
    <p:sldId id="673" r:id="rId30"/>
    <p:sldId id="677" r:id="rId31"/>
    <p:sldId id="643" r:id="rId32"/>
    <p:sldId id="522" r:id="rId33"/>
    <p:sldId id="631" r:id="rId34"/>
    <p:sldId id="589" r:id="rId35"/>
    <p:sldId id="629" r:id="rId36"/>
    <p:sldId id="1153"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22" autoAdjust="0"/>
    <p:restoredTop sz="94674" autoAdjust="0"/>
  </p:normalViewPr>
  <p:slideViewPr>
    <p:cSldViewPr snapToGrid="0" snapToObjects="1">
      <p:cViewPr>
        <p:scale>
          <a:sx n="120" d="100"/>
          <a:sy n="120" d="100"/>
        </p:scale>
        <p:origin x="-137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8" d="100"/>
          <a:sy n="88" d="100"/>
        </p:scale>
        <p:origin x="-387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8.083252113054766E-2"/>
          <c:y val="6.9802168455130015E-2"/>
          <c:w val="0.88527131782945701"/>
          <c:h val="0.77378322218070639"/>
        </c:manualLayout>
      </c:layout>
      <c:barChart>
        <c:barDir val="col"/>
        <c:grouping val="clustered"/>
        <c:varyColors val="0"/>
        <c:ser>
          <c:idx val="0"/>
          <c:order val="0"/>
          <c:tx>
            <c:strRef>
              <c:f>Sheet1!$A$2</c:f>
              <c:strCache>
                <c:ptCount val="1"/>
                <c:pt idx="0">
                  <c:v>all cause</c:v>
                </c:pt>
              </c:strCache>
            </c:strRef>
          </c:tx>
          <c:invertIfNegative val="0"/>
          <c:dPt>
            <c:idx val="2"/>
            <c:invertIfNegative val="0"/>
            <c:bubble3D val="0"/>
            <c:spPr>
              <a:solidFill>
                <a:srgbClr val="FF3300"/>
              </a:solidFill>
            </c:spPr>
            <c:extLst xmlns:c16r2="http://schemas.microsoft.com/office/drawing/2015/06/chart">
              <c:ext xmlns:c16="http://schemas.microsoft.com/office/drawing/2014/chart" uri="{C3380CC4-5D6E-409C-BE32-E72D297353CC}">
                <c16:uniqueId val="{00000001-788C-48B5-A528-CF1BE522F4AA}"/>
              </c:ext>
            </c:extLst>
          </c:dPt>
          <c:dPt>
            <c:idx val="3"/>
            <c:invertIfNegative val="0"/>
            <c:bubble3D val="0"/>
            <c:spPr>
              <a:solidFill>
                <a:srgbClr val="C00000"/>
              </a:solidFill>
            </c:spPr>
            <c:extLst xmlns:c16r2="http://schemas.microsoft.com/office/drawing/2015/06/chart">
              <c:ext xmlns:c16="http://schemas.microsoft.com/office/drawing/2014/chart" uri="{C3380CC4-5D6E-409C-BE32-E72D297353CC}">
                <c16:uniqueId val="{00000003-788C-48B5-A528-CF1BE522F4AA}"/>
              </c:ext>
            </c:extLst>
          </c:dPt>
          <c:dPt>
            <c:idx val="4"/>
            <c:invertIfNegative val="0"/>
            <c:bubble3D val="0"/>
            <c:spPr>
              <a:solidFill>
                <a:schemeClr val="bg2"/>
              </a:solidFill>
            </c:spPr>
            <c:extLst xmlns:c16r2="http://schemas.microsoft.com/office/drawing/2015/06/chart">
              <c:ext xmlns:c16="http://schemas.microsoft.com/office/drawing/2014/chart" uri="{C3380CC4-5D6E-409C-BE32-E72D297353CC}">
                <c16:uniqueId val="{00000005-788C-48B5-A528-CF1BE522F4AA}"/>
              </c:ext>
            </c:extLst>
          </c:dPt>
          <c:dPt>
            <c:idx val="5"/>
            <c:invertIfNegative val="0"/>
            <c:bubble3D val="0"/>
            <c:spPr>
              <a:solidFill>
                <a:srgbClr val="00B050"/>
              </a:solidFill>
            </c:spPr>
            <c:extLst xmlns:c16r2="http://schemas.microsoft.com/office/drawing/2015/06/chart">
              <c:ext xmlns:c16="http://schemas.microsoft.com/office/drawing/2014/chart" uri="{C3380CC4-5D6E-409C-BE32-E72D297353CC}">
                <c16:uniqueId val="{00000007-788C-48B5-A528-CF1BE522F4AA}"/>
              </c:ext>
            </c:extLst>
          </c:dPt>
          <c:dPt>
            <c:idx val="6"/>
            <c:invertIfNegative val="0"/>
            <c:bubble3D val="0"/>
            <c:spPr>
              <a:solidFill>
                <a:srgbClr val="FFC000"/>
              </a:solidFill>
            </c:spPr>
            <c:extLst xmlns:c16r2="http://schemas.microsoft.com/office/drawing/2015/06/chart">
              <c:ext xmlns:c16="http://schemas.microsoft.com/office/drawing/2014/chart" uri="{C3380CC4-5D6E-409C-BE32-E72D297353CC}">
                <c16:uniqueId val="{00000009-788C-48B5-A528-CF1BE522F4AA}"/>
              </c:ext>
            </c:extLst>
          </c:dPt>
          <c:dLbls>
            <c:spPr>
              <a:noFill/>
              <a:ln>
                <a:noFill/>
              </a:ln>
              <a:effectLst/>
            </c:spPr>
            <c:txPr>
              <a:bodyPr/>
              <a:lstStyle/>
              <a:p>
                <a:pPr>
                  <a:defRPr sz="1400">
                    <a:solidFill>
                      <a:schemeClr val="bg1"/>
                    </a:solidFill>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Sheet1!$B$1:$H$1</c:f>
              <c:strCache>
                <c:ptCount val="7"/>
                <c:pt idx="0">
                  <c:v>White other</c:v>
                </c:pt>
                <c:pt idx="1">
                  <c:v>White British</c:v>
                </c:pt>
                <c:pt idx="2">
                  <c:v>African Black</c:v>
                </c:pt>
                <c:pt idx="3">
                  <c:v>Carib Black</c:v>
                </c:pt>
                <c:pt idx="4">
                  <c:v>Pakistani</c:v>
                </c:pt>
                <c:pt idx="5">
                  <c:v>Indian </c:v>
                </c:pt>
                <c:pt idx="6">
                  <c:v>Bangladeshi</c:v>
                </c:pt>
              </c:strCache>
            </c:strRef>
          </c:cat>
          <c:val>
            <c:numRef>
              <c:f>Sheet1!$B$2:$H$2</c:f>
              <c:numCache>
                <c:formatCode>General</c:formatCode>
                <c:ptCount val="7"/>
                <c:pt idx="0">
                  <c:v>3.1</c:v>
                </c:pt>
                <c:pt idx="1">
                  <c:v>3.7</c:v>
                </c:pt>
                <c:pt idx="2">
                  <c:v>6.8</c:v>
                </c:pt>
                <c:pt idx="3">
                  <c:v>7.4</c:v>
                </c:pt>
                <c:pt idx="4">
                  <c:v>8.5</c:v>
                </c:pt>
                <c:pt idx="5">
                  <c:v>4.0999999999999996</c:v>
                </c:pt>
                <c:pt idx="6">
                  <c:v>4.4000000000000004</c:v>
                </c:pt>
              </c:numCache>
            </c:numRef>
          </c:val>
          <c:extLst xmlns:c16r2="http://schemas.microsoft.com/office/drawing/2015/06/chart">
            <c:ext xmlns:c16="http://schemas.microsoft.com/office/drawing/2014/chart" uri="{C3380CC4-5D6E-409C-BE32-E72D297353CC}">
              <c16:uniqueId val="{0000000A-788C-48B5-A528-CF1BE522F4AA}"/>
            </c:ext>
          </c:extLst>
        </c:ser>
        <c:dLbls>
          <c:showLegendKey val="0"/>
          <c:showVal val="0"/>
          <c:showCatName val="0"/>
          <c:showSerName val="0"/>
          <c:showPercent val="0"/>
          <c:showBubbleSize val="0"/>
        </c:dLbls>
        <c:gapWidth val="60"/>
        <c:axId val="37783424"/>
        <c:axId val="37784960"/>
      </c:barChart>
      <c:catAx>
        <c:axId val="37783424"/>
        <c:scaling>
          <c:orientation val="minMax"/>
        </c:scaling>
        <c:delete val="0"/>
        <c:axPos val="b"/>
        <c:numFmt formatCode="General" sourceLinked="1"/>
        <c:majorTickMark val="out"/>
        <c:minorTickMark val="none"/>
        <c:tickLblPos val="nextTo"/>
        <c:txPr>
          <a:bodyPr rot="0" vert="horz"/>
          <a:lstStyle/>
          <a:p>
            <a:pPr>
              <a:defRPr sz="1200"/>
            </a:pPr>
            <a:endParaRPr lang="en-US"/>
          </a:p>
        </c:txPr>
        <c:crossAx val="37784960"/>
        <c:crosses val="autoZero"/>
        <c:auto val="1"/>
        <c:lblAlgn val="ctr"/>
        <c:lblOffset val="3"/>
        <c:tickLblSkip val="1"/>
        <c:tickMarkSkip val="1"/>
        <c:noMultiLvlLbl val="0"/>
      </c:catAx>
      <c:valAx>
        <c:axId val="37784960"/>
        <c:scaling>
          <c:orientation val="minMax"/>
        </c:scaling>
        <c:delete val="0"/>
        <c:axPos val="l"/>
        <c:majorGridlines/>
        <c:title>
          <c:tx>
            <c:rich>
              <a:bodyPr/>
              <a:lstStyle/>
              <a:p>
                <a:pPr>
                  <a:defRPr sz="1200"/>
                </a:pPr>
                <a:r>
                  <a:rPr lang="en-GB" sz="1200" dirty="0"/>
                  <a:t>All Cause Infant Mortality </a:t>
                </a:r>
              </a:p>
            </c:rich>
          </c:tx>
          <c:layout>
            <c:manualLayout>
              <c:xMode val="edge"/>
              <c:yMode val="edge"/>
              <c:x val="1.3698590460080895E-2"/>
              <c:y val="0.13431958199798644"/>
            </c:manualLayout>
          </c:layout>
          <c:overlay val="0"/>
        </c:title>
        <c:numFmt formatCode="General" sourceLinked="1"/>
        <c:majorTickMark val="out"/>
        <c:minorTickMark val="none"/>
        <c:tickLblPos val="nextTo"/>
        <c:txPr>
          <a:bodyPr rot="0" vert="horz"/>
          <a:lstStyle/>
          <a:p>
            <a:pPr>
              <a:defRPr sz="1400"/>
            </a:pPr>
            <a:endParaRPr lang="en-US"/>
          </a:p>
        </c:txPr>
        <c:crossAx val="377834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Sheet1!$D$43</c:f>
              <c:strCache>
                <c:ptCount val="1"/>
                <c:pt idx="0">
                  <c:v>Combined Measure</c:v>
                </c:pt>
              </c:strCache>
            </c:strRef>
          </c:tx>
          <c:invertIfNegative val="0"/>
          <c:dPt>
            <c:idx val="0"/>
            <c:invertIfNegative val="0"/>
            <c:bubble3D val="0"/>
            <c:spPr>
              <a:solidFill>
                <a:srgbClr val="0070C0"/>
              </a:solidFill>
            </c:spPr>
            <c:extLst xmlns:c16r2="http://schemas.microsoft.com/office/drawing/2015/06/chart">
              <c:ext xmlns:c16="http://schemas.microsoft.com/office/drawing/2014/chart" uri="{C3380CC4-5D6E-409C-BE32-E72D297353CC}">
                <c16:uniqueId val="{00000001-8128-47E9-BB31-0AA1F306CC5A}"/>
              </c:ext>
            </c:extLst>
          </c:dPt>
          <c:dPt>
            <c:idx val="1"/>
            <c:invertIfNegative val="0"/>
            <c:bubble3D val="0"/>
            <c:spPr>
              <a:solidFill>
                <a:srgbClr val="0070C0"/>
              </a:solidFill>
            </c:spPr>
            <c:extLst xmlns:c16r2="http://schemas.microsoft.com/office/drawing/2015/06/chart">
              <c:ext xmlns:c16="http://schemas.microsoft.com/office/drawing/2014/chart" uri="{C3380CC4-5D6E-409C-BE32-E72D297353CC}">
                <c16:uniqueId val="{00000003-8128-47E9-BB31-0AA1F306CC5A}"/>
              </c:ext>
            </c:extLst>
          </c:dPt>
          <c:dPt>
            <c:idx val="2"/>
            <c:invertIfNegative val="0"/>
            <c:bubble3D val="0"/>
            <c:spPr>
              <a:solidFill>
                <a:srgbClr val="00B050"/>
              </a:solidFill>
            </c:spPr>
            <c:extLst xmlns:c16r2="http://schemas.microsoft.com/office/drawing/2015/06/chart">
              <c:ext xmlns:c16="http://schemas.microsoft.com/office/drawing/2014/chart" uri="{C3380CC4-5D6E-409C-BE32-E72D297353CC}">
                <c16:uniqueId val="{00000005-8128-47E9-BB31-0AA1F306CC5A}"/>
              </c:ext>
            </c:extLst>
          </c:dPt>
          <c:dPt>
            <c:idx val="3"/>
            <c:invertIfNegative val="0"/>
            <c:bubble3D val="0"/>
            <c:spPr>
              <a:solidFill>
                <a:srgbClr val="7030A0"/>
              </a:solidFill>
            </c:spPr>
            <c:extLst xmlns:c16r2="http://schemas.microsoft.com/office/drawing/2015/06/chart">
              <c:ext xmlns:c16="http://schemas.microsoft.com/office/drawing/2014/chart" uri="{C3380CC4-5D6E-409C-BE32-E72D297353CC}">
                <c16:uniqueId val="{00000007-8128-47E9-BB31-0AA1F306CC5A}"/>
              </c:ext>
            </c:extLst>
          </c:dPt>
          <c:dPt>
            <c:idx val="4"/>
            <c:invertIfNegative val="0"/>
            <c:bubble3D val="0"/>
            <c:spPr>
              <a:solidFill>
                <a:srgbClr val="FFC000"/>
              </a:solidFill>
            </c:spPr>
            <c:extLst xmlns:c16r2="http://schemas.microsoft.com/office/drawing/2015/06/chart">
              <c:ext xmlns:c16="http://schemas.microsoft.com/office/drawing/2014/chart" uri="{C3380CC4-5D6E-409C-BE32-E72D297353CC}">
                <c16:uniqueId val="{00000009-8128-47E9-BB31-0AA1F306CC5A}"/>
              </c:ext>
            </c:extLst>
          </c:dPt>
          <c:dPt>
            <c:idx val="5"/>
            <c:invertIfNegative val="0"/>
            <c:bubble3D val="0"/>
            <c:spPr>
              <a:solidFill>
                <a:schemeClr val="accent2"/>
              </a:solidFill>
            </c:spPr>
            <c:extLst xmlns:c16r2="http://schemas.microsoft.com/office/drawing/2015/06/chart">
              <c:ext xmlns:c16="http://schemas.microsoft.com/office/drawing/2014/chart" uri="{C3380CC4-5D6E-409C-BE32-E72D297353CC}">
                <c16:uniqueId val="{0000000B-8128-47E9-BB31-0AA1F306CC5A}"/>
              </c:ext>
            </c:extLst>
          </c:dPt>
          <c:dPt>
            <c:idx val="6"/>
            <c:invertIfNegative val="0"/>
            <c:bubble3D val="0"/>
            <c:spPr>
              <a:solidFill>
                <a:srgbClr val="C00000"/>
              </a:solidFill>
            </c:spPr>
            <c:extLst xmlns:c16r2="http://schemas.microsoft.com/office/drawing/2015/06/chart">
              <c:ext xmlns:c16="http://schemas.microsoft.com/office/drawing/2014/chart" uri="{C3380CC4-5D6E-409C-BE32-E72D297353CC}">
                <c16:uniqueId val="{0000000D-8128-47E9-BB31-0AA1F306CC5A}"/>
              </c:ext>
            </c:extLst>
          </c:dPt>
          <c:dPt>
            <c:idx val="7"/>
            <c:invertIfNegative val="0"/>
            <c:bubble3D val="0"/>
            <c:spPr>
              <a:solidFill>
                <a:schemeClr val="accent6"/>
              </a:solidFill>
            </c:spPr>
            <c:extLst xmlns:c16r2="http://schemas.microsoft.com/office/drawing/2015/06/chart">
              <c:ext xmlns:c16="http://schemas.microsoft.com/office/drawing/2014/chart" uri="{C3380CC4-5D6E-409C-BE32-E72D297353CC}">
                <c16:uniqueId val="{0000000F-8128-47E9-BB31-0AA1F306CC5A}"/>
              </c:ext>
            </c:extLst>
          </c:dPt>
          <c:dLbls>
            <c:spPr>
              <a:noFill/>
              <a:ln>
                <a:noFill/>
              </a:ln>
              <a:effectLst/>
            </c:spPr>
            <c:txPr>
              <a:bodyPr/>
              <a:lstStyle/>
              <a:p>
                <a:pPr>
                  <a:defRPr sz="1100">
                    <a:solidFill>
                      <a:schemeClr val="bg1"/>
                    </a:solidFill>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Sheet1!$C$44:$C$51</c:f>
              <c:strCache>
                <c:ptCount val="8"/>
                <c:pt idx="0">
                  <c:v>White Majority</c:v>
                </c:pt>
                <c:pt idx="1">
                  <c:v>Other White</c:v>
                </c:pt>
                <c:pt idx="2">
                  <c:v>Indian</c:v>
                </c:pt>
                <c:pt idx="3">
                  <c:v>Pakistani</c:v>
                </c:pt>
                <c:pt idx="4">
                  <c:v>Bangladeshi</c:v>
                </c:pt>
                <c:pt idx="5">
                  <c:v>Chinese</c:v>
                </c:pt>
                <c:pt idx="6">
                  <c:v>Black Caribbean</c:v>
                </c:pt>
                <c:pt idx="7">
                  <c:v>Black African</c:v>
                </c:pt>
              </c:strCache>
            </c:strRef>
          </c:cat>
          <c:val>
            <c:numRef>
              <c:f>Sheet1!$D$44:$D$51</c:f>
              <c:numCache>
                <c:formatCode>0%</c:formatCode>
                <c:ptCount val="8"/>
                <c:pt idx="0">
                  <c:v>0.14000000000000001</c:v>
                </c:pt>
                <c:pt idx="1">
                  <c:v>0.15</c:v>
                </c:pt>
                <c:pt idx="2">
                  <c:v>0.13</c:v>
                </c:pt>
                <c:pt idx="3">
                  <c:v>0.32</c:v>
                </c:pt>
                <c:pt idx="4">
                  <c:v>0.38</c:v>
                </c:pt>
                <c:pt idx="5">
                  <c:v>0.18</c:v>
                </c:pt>
                <c:pt idx="6">
                  <c:v>0.33</c:v>
                </c:pt>
                <c:pt idx="7">
                  <c:v>0.32</c:v>
                </c:pt>
              </c:numCache>
            </c:numRef>
          </c:val>
          <c:extLst xmlns:c16r2="http://schemas.microsoft.com/office/drawing/2015/06/chart">
            <c:ext xmlns:c16="http://schemas.microsoft.com/office/drawing/2014/chart" uri="{C3380CC4-5D6E-409C-BE32-E72D297353CC}">
              <c16:uniqueId val="{00000010-8128-47E9-BB31-0AA1F306CC5A}"/>
            </c:ext>
          </c:extLst>
        </c:ser>
        <c:dLbls>
          <c:dLblPos val="inEnd"/>
          <c:showLegendKey val="0"/>
          <c:showVal val="1"/>
          <c:showCatName val="0"/>
          <c:showSerName val="0"/>
          <c:showPercent val="0"/>
          <c:showBubbleSize val="0"/>
        </c:dLbls>
        <c:gapWidth val="150"/>
        <c:axId val="39083008"/>
        <c:axId val="39117952"/>
      </c:barChart>
      <c:catAx>
        <c:axId val="39083008"/>
        <c:scaling>
          <c:orientation val="minMax"/>
        </c:scaling>
        <c:delete val="0"/>
        <c:axPos val="b"/>
        <c:numFmt formatCode="General" sourceLinked="0"/>
        <c:majorTickMark val="out"/>
        <c:minorTickMark val="none"/>
        <c:tickLblPos val="nextTo"/>
        <c:crossAx val="39117952"/>
        <c:crosses val="autoZero"/>
        <c:auto val="1"/>
        <c:lblAlgn val="ctr"/>
        <c:lblOffset val="100"/>
        <c:noMultiLvlLbl val="0"/>
      </c:catAx>
      <c:valAx>
        <c:axId val="39117952"/>
        <c:scaling>
          <c:orientation val="minMax"/>
        </c:scaling>
        <c:delete val="0"/>
        <c:axPos val="l"/>
        <c:majorGridlines/>
        <c:numFmt formatCode="0%" sourceLinked="1"/>
        <c:majorTickMark val="out"/>
        <c:minorTickMark val="none"/>
        <c:tickLblPos val="nextTo"/>
        <c:crossAx val="39083008"/>
        <c:crosses val="autoZero"/>
        <c:crossBetween val="between"/>
      </c:valAx>
    </c:plotArea>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12B28B-7BE8-42D0-B0E6-0F8E9B62FD4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9868E289-5A62-49C5-B48E-75726B12C784}">
      <dgm:prSet phldrT="[Text]"/>
      <dgm:spPr/>
      <dgm:t>
        <a:bodyPr/>
        <a:lstStyle/>
        <a:p>
          <a:r>
            <a:rPr lang="en-GB" b="1" dirty="0"/>
            <a:t>Indicator 1</a:t>
          </a:r>
        </a:p>
      </dgm:t>
    </dgm:pt>
    <dgm:pt modelId="{2747EB56-C81F-4DCC-A353-1FE3EA25B69B}" type="parTrans" cxnId="{4DDDE19E-49BD-4431-9621-74A5983D1740}">
      <dgm:prSet/>
      <dgm:spPr/>
      <dgm:t>
        <a:bodyPr/>
        <a:lstStyle/>
        <a:p>
          <a:endParaRPr lang="en-GB"/>
        </a:p>
      </dgm:t>
    </dgm:pt>
    <dgm:pt modelId="{33FA2ABD-BC27-4A7D-ACE0-CA5AD6197CD8}" type="sibTrans" cxnId="{4DDDE19E-49BD-4431-9621-74A5983D1740}">
      <dgm:prSet/>
      <dgm:spPr/>
      <dgm:t>
        <a:bodyPr/>
        <a:lstStyle/>
        <a:p>
          <a:endParaRPr lang="en-GB"/>
        </a:p>
      </dgm:t>
    </dgm:pt>
    <dgm:pt modelId="{6B623E5A-619E-4482-A90D-66A1CD10F0E7}">
      <dgm:prSet phldrT="[Text]" custT="1"/>
      <dgm:spPr/>
      <dgm:t>
        <a:bodyPr/>
        <a:lstStyle/>
        <a:p>
          <a:r>
            <a:rPr lang="en-GB" sz="1050" dirty="0"/>
            <a:t>Percentage of staff in each of the AfC Bands 1-9 or Medical and Dental subgroups and VSM compared with the percentage of staff in the overall workforce </a:t>
          </a:r>
        </a:p>
      </dgm:t>
    </dgm:pt>
    <dgm:pt modelId="{A518427C-ECE4-49E5-9226-9E8036FA033F}" type="parTrans" cxnId="{74FE1138-5E54-4847-A65E-DBBE02911898}">
      <dgm:prSet/>
      <dgm:spPr/>
      <dgm:t>
        <a:bodyPr/>
        <a:lstStyle/>
        <a:p>
          <a:endParaRPr lang="en-GB"/>
        </a:p>
      </dgm:t>
    </dgm:pt>
    <dgm:pt modelId="{DCBA5567-A2A3-49AF-840F-2A3E49F37530}" type="sibTrans" cxnId="{74FE1138-5E54-4847-A65E-DBBE02911898}">
      <dgm:prSet/>
      <dgm:spPr/>
      <dgm:t>
        <a:bodyPr/>
        <a:lstStyle/>
        <a:p>
          <a:endParaRPr lang="en-GB"/>
        </a:p>
      </dgm:t>
    </dgm:pt>
    <dgm:pt modelId="{18D1D13C-0317-47D6-9807-F84051454C95}">
      <dgm:prSet phldrT="[Text]"/>
      <dgm:spPr/>
      <dgm:t>
        <a:bodyPr/>
        <a:lstStyle/>
        <a:p>
          <a:r>
            <a:rPr lang="en-GB" b="1" dirty="0"/>
            <a:t>Indicator 2</a:t>
          </a:r>
        </a:p>
      </dgm:t>
    </dgm:pt>
    <dgm:pt modelId="{410776C9-D2C7-4C79-9C8A-B3803775F166}" type="parTrans" cxnId="{DE1041F6-A2E9-4996-B619-B7AF0579BBDC}">
      <dgm:prSet/>
      <dgm:spPr/>
      <dgm:t>
        <a:bodyPr/>
        <a:lstStyle/>
        <a:p>
          <a:endParaRPr lang="en-GB"/>
        </a:p>
      </dgm:t>
    </dgm:pt>
    <dgm:pt modelId="{29C25D4E-130A-4A4F-9BF1-C0CC2ACD73D9}" type="sibTrans" cxnId="{DE1041F6-A2E9-4996-B619-B7AF0579BBDC}">
      <dgm:prSet/>
      <dgm:spPr/>
      <dgm:t>
        <a:bodyPr/>
        <a:lstStyle/>
        <a:p>
          <a:endParaRPr lang="en-GB"/>
        </a:p>
      </dgm:t>
    </dgm:pt>
    <dgm:pt modelId="{54F8A61E-DCAB-4315-A17F-F540684314FD}">
      <dgm:prSet phldrT="[Text]" custT="1"/>
      <dgm:spPr/>
      <dgm:t>
        <a:bodyPr/>
        <a:lstStyle/>
        <a:p>
          <a:r>
            <a:rPr lang="en-GB" sz="1050" dirty="0">
              <a:effectLst/>
            </a:rPr>
            <a:t>Relative likelihood of BME staff being appointed from shortlisting compared to that of white staff being appointed from shortlisting across all posts</a:t>
          </a:r>
          <a:endParaRPr lang="en-GB" sz="1050" dirty="0"/>
        </a:p>
      </dgm:t>
    </dgm:pt>
    <dgm:pt modelId="{88433343-3E6E-44F4-9C46-AFE178D7CAF6}" type="parTrans" cxnId="{BF14290A-9DAF-448F-8F61-BB1D73350634}">
      <dgm:prSet/>
      <dgm:spPr/>
      <dgm:t>
        <a:bodyPr/>
        <a:lstStyle/>
        <a:p>
          <a:endParaRPr lang="en-GB"/>
        </a:p>
      </dgm:t>
    </dgm:pt>
    <dgm:pt modelId="{0E3DCD02-9F43-4F92-BA08-28FE38667160}" type="sibTrans" cxnId="{BF14290A-9DAF-448F-8F61-BB1D73350634}">
      <dgm:prSet/>
      <dgm:spPr/>
      <dgm:t>
        <a:bodyPr/>
        <a:lstStyle/>
        <a:p>
          <a:endParaRPr lang="en-GB"/>
        </a:p>
      </dgm:t>
    </dgm:pt>
    <dgm:pt modelId="{47749426-1EC1-49A6-9CD8-26D74238DC55}">
      <dgm:prSet phldrT="[Text]"/>
      <dgm:spPr/>
      <dgm:t>
        <a:bodyPr/>
        <a:lstStyle/>
        <a:p>
          <a:r>
            <a:rPr lang="en-GB" b="1" dirty="0"/>
            <a:t>Indicator 3</a:t>
          </a:r>
        </a:p>
      </dgm:t>
    </dgm:pt>
    <dgm:pt modelId="{93AFCAB5-32F5-4C3B-8751-09BCA30301DA}" type="parTrans" cxnId="{C88B398E-132F-4CD2-9570-E24B71250D64}">
      <dgm:prSet/>
      <dgm:spPr/>
      <dgm:t>
        <a:bodyPr/>
        <a:lstStyle/>
        <a:p>
          <a:endParaRPr lang="en-GB"/>
        </a:p>
      </dgm:t>
    </dgm:pt>
    <dgm:pt modelId="{077B4053-29A3-4E07-979C-11D37BC932D5}" type="sibTrans" cxnId="{C88B398E-132F-4CD2-9570-E24B71250D64}">
      <dgm:prSet/>
      <dgm:spPr/>
      <dgm:t>
        <a:bodyPr/>
        <a:lstStyle/>
        <a:p>
          <a:endParaRPr lang="en-GB"/>
        </a:p>
      </dgm:t>
    </dgm:pt>
    <dgm:pt modelId="{4A2F2D78-F9C5-4FCA-8916-954B2F7B1A8E}">
      <dgm:prSet phldrT="[Text]" custT="1"/>
      <dgm:spPr/>
      <dgm:t>
        <a:bodyPr/>
        <a:lstStyle/>
        <a:p>
          <a:r>
            <a:rPr lang="en-GB" sz="1050" dirty="0">
              <a:effectLst/>
            </a:rPr>
            <a:t>Relative likelihood of BME staff entering the formal disciplinary process, compared to that of white staff entering the formal disciplinary process</a:t>
          </a:r>
          <a:endParaRPr lang="en-GB" sz="1050" dirty="0"/>
        </a:p>
      </dgm:t>
    </dgm:pt>
    <dgm:pt modelId="{181BA892-BDD0-4043-8C0C-4939C5645CF0}" type="parTrans" cxnId="{90040C42-98CB-4766-AC28-43140542D842}">
      <dgm:prSet/>
      <dgm:spPr/>
      <dgm:t>
        <a:bodyPr/>
        <a:lstStyle/>
        <a:p>
          <a:endParaRPr lang="en-GB"/>
        </a:p>
      </dgm:t>
    </dgm:pt>
    <dgm:pt modelId="{AE457C7E-2E24-4EEB-BBE8-E64443B3B079}" type="sibTrans" cxnId="{90040C42-98CB-4766-AC28-43140542D842}">
      <dgm:prSet/>
      <dgm:spPr/>
      <dgm:t>
        <a:bodyPr/>
        <a:lstStyle/>
        <a:p>
          <a:endParaRPr lang="en-GB"/>
        </a:p>
      </dgm:t>
    </dgm:pt>
    <dgm:pt modelId="{66EC6714-52D3-4B67-94F4-1D69578DF84F}">
      <dgm:prSet/>
      <dgm:spPr/>
      <dgm:t>
        <a:bodyPr/>
        <a:lstStyle/>
        <a:p>
          <a:r>
            <a:rPr lang="en-GB" b="1" dirty="0"/>
            <a:t>Indicator 4</a:t>
          </a:r>
        </a:p>
      </dgm:t>
    </dgm:pt>
    <dgm:pt modelId="{612E5D3C-1144-4BE7-9E83-E519E2552476}" type="parTrans" cxnId="{4CCE4D0E-3949-4DB7-A850-138931B2DB54}">
      <dgm:prSet/>
      <dgm:spPr/>
      <dgm:t>
        <a:bodyPr/>
        <a:lstStyle/>
        <a:p>
          <a:endParaRPr lang="en-GB"/>
        </a:p>
      </dgm:t>
    </dgm:pt>
    <dgm:pt modelId="{57982C8A-B42E-4CE7-B5DE-0B2A4A070627}" type="sibTrans" cxnId="{4CCE4D0E-3949-4DB7-A850-138931B2DB54}">
      <dgm:prSet/>
      <dgm:spPr/>
      <dgm:t>
        <a:bodyPr/>
        <a:lstStyle/>
        <a:p>
          <a:endParaRPr lang="en-GB"/>
        </a:p>
      </dgm:t>
    </dgm:pt>
    <dgm:pt modelId="{A9A274DA-A70E-46FD-9016-82DBD15E5D45}">
      <dgm:prSet/>
      <dgm:spPr>
        <a:noFill/>
        <a:ln>
          <a:noFill/>
        </a:ln>
      </dgm:spPr>
      <dgm:t>
        <a:bodyPr/>
        <a:lstStyle/>
        <a:p>
          <a:r>
            <a:rPr lang="en-GB" dirty="0"/>
            <a:t>Indicator 1</a:t>
          </a:r>
        </a:p>
      </dgm:t>
    </dgm:pt>
    <dgm:pt modelId="{539E1D3C-C2BB-441F-A02D-2A7DB93F5391}" type="parTrans" cxnId="{A6B74466-AA98-4B1B-AAE8-5D96C303C65D}">
      <dgm:prSet/>
      <dgm:spPr/>
      <dgm:t>
        <a:bodyPr/>
        <a:lstStyle/>
        <a:p>
          <a:endParaRPr lang="en-GB"/>
        </a:p>
      </dgm:t>
    </dgm:pt>
    <dgm:pt modelId="{11212E73-EC18-4673-8E5A-155E6065C0E9}" type="sibTrans" cxnId="{A6B74466-AA98-4B1B-AAE8-5D96C303C65D}">
      <dgm:prSet/>
      <dgm:spPr/>
      <dgm:t>
        <a:bodyPr/>
        <a:lstStyle/>
        <a:p>
          <a:endParaRPr lang="en-GB"/>
        </a:p>
      </dgm:t>
    </dgm:pt>
    <dgm:pt modelId="{D497B207-9F5F-4544-ABD4-45EC59889DFF}">
      <dgm:prSet custT="1"/>
      <dgm:spPr/>
      <dgm:t>
        <a:bodyPr/>
        <a:lstStyle/>
        <a:p>
          <a:r>
            <a:rPr lang="en-GB" sz="1050" dirty="0">
              <a:effectLst/>
            </a:rPr>
            <a:t>Relative likelihood of BME staff accessing non mandatory training and CPD as compared to white staff</a:t>
          </a:r>
          <a:endParaRPr lang="en-GB" sz="1050" dirty="0"/>
        </a:p>
      </dgm:t>
    </dgm:pt>
    <dgm:pt modelId="{554FCCD6-CD80-4427-98A5-D668B6A3792E}" type="parTrans" cxnId="{6891063A-0AFD-46B1-AC21-015C806293B7}">
      <dgm:prSet/>
      <dgm:spPr/>
      <dgm:t>
        <a:bodyPr/>
        <a:lstStyle/>
        <a:p>
          <a:endParaRPr lang="en-GB"/>
        </a:p>
      </dgm:t>
    </dgm:pt>
    <dgm:pt modelId="{3555540A-8A89-473B-B37C-8EE83A57D94B}" type="sibTrans" cxnId="{6891063A-0AFD-46B1-AC21-015C806293B7}">
      <dgm:prSet/>
      <dgm:spPr/>
      <dgm:t>
        <a:bodyPr/>
        <a:lstStyle/>
        <a:p>
          <a:endParaRPr lang="en-GB"/>
        </a:p>
      </dgm:t>
    </dgm:pt>
    <dgm:pt modelId="{2529F8D6-656E-4FF9-8CAA-AE3785A60049}" type="pres">
      <dgm:prSet presAssocID="{0912B28B-7BE8-42D0-B0E6-0F8E9B62FD4E}" presName="Name0" presStyleCnt="0">
        <dgm:presLayoutVars>
          <dgm:dir/>
          <dgm:animLvl val="lvl"/>
          <dgm:resizeHandles val="exact"/>
        </dgm:presLayoutVars>
      </dgm:prSet>
      <dgm:spPr/>
      <dgm:t>
        <a:bodyPr/>
        <a:lstStyle/>
        <a:p>
          <a:endParaRPr lang="en-US"/>
        </a:p>
      </dgm:t>
    </dgm:pt>
    <dgm:pt modelId="{F0055283-695B-47F9-870C-79D8E1252FB1}" type="pres">
      <dgm:prSet presAssocID="{9868E289-5A62-49C5-B48E-75726B12C784}" presName="composite" presStyleCnt="0"/>
      <dgm:spPr/>
    </dgm:pt>
    <dgm:pt modelId="{DDC53400-FB6F-4FA7-A4AA-58033BFFEBAF}" type="pres">
      <dgm:prSet presAssocID="{9868E289-5A62-49C5-B48E-75726B12C784}" presName="parTx" presStyleLbl="alignNode1" presStyleIdx="0" presStyleCnt="5">
        <dgm:presLayoutVars>
          <dgm:chMax val="0"/>
          <dgm:chPref val="0"/>
          <dgm:bulletEnabled val="1"/>
        </dgm:presLayoutVars>
      </dgm:prSet>
      <dgm:spPr/>
      <dgm:t>
        <a:bodyPr/>
        <a:lstStyle/>
        <a:p>
          <a:endParaRPr lang="en-US"/>
        </a:p>
      </dgm:t>
    </dgm:pt>
    <dgm:pt modelId="{993F2937-406C-4AF9-9031-A4D4150235FE}" type="pres">
      <dgm:prSet presAssocID="{9868E289-5A62-49C5-B48E-75726B12C784}" presName="desTx" presStyleLbl="alignAccFollowNode1" presStyleIdx="0" presStyleCnt="5">
        <dgm:presLayoutVars>
          <dgm:bulletEnabled val="1"/>
        </dgm:presLayoutVars>
      </dgm:prSet>
      <dgm:spPr/>
      <dgm:t>
        <a:bodyPr/>
        <a:lstStyle/>
        <a:p>
          <a:endParaRPr lang="en-US"/>
        </a:p>
      </dgm:t>
    </dgm:pt>
    <dgm:pt modelId="{A182A7B1-2DD5-4942-BA40-CC89CA87399D}" type="pres">
      <dgm:prSet presAssocID="{33FA2ABD-BC27-4A7D-ACE0-CA5AD6197CD8}" presName="space" presStyleCnt="0"/>
      <dgm:spPr/>
    </dgm:pt>
    <dgm:pt modelId="{B9153344-FF23-4E2B-96EC-C42F318D1A43}" type="pres">
      <dgm:prSet presAssocID="{18D1D13C-0317-47D6-9807-F84051454C95}" presName="composite" presStyleCnt="0"/>
      <dgm:spPr/>
    </dgm:pt>
    <dgm:pt modelId="{F14980A5-AB02-4A40-8365-8C5D48C48F7B}" type="pres">
      <dgm:prSet presAssocID="{18D1D13C-0317-47D6-9807-F84051454C95}" presName="parTx" presStyleLbl="alignNode1" presStyleIdx="1" presStyleCnt="5">
        <dgm:presLayoutVars>
          <dgm:chMax val="0"/>
          <dgm:chPref val="0"/>
          <dgm:bulletEnabled val="1"/>
        </dgm:presLayoutVars>
      </dgm:prSet>
      <dgm:spPr/>
      <dgm:t>
        <a:bodyPr/>
        <a:lstStyle/>
        <a:p>
          <a:endParaRPr lang="en-US"/>
        </a:p>
      </dgm:t>
    </dgm:pt>
    <dgm:pt modelId="{1C8BCB5A-6CF2-435C-A78D-B63A79ACA8C3}" type="pres">
      <dgm:prSet presAssocID="{18D1D13C-0317-47D6-9807-F84051454C95}" presName="desTx" presStyleLbl="alignAccFollowNode1" presStyleIdx="1" presStyleCnt="5">
        <dgm:presLayoutVars>
          <dgm:bulletEnabled val="1"/>
        </dgm:presLayoutVars>
      </dgm:prSet>
      <dgm:spPr/>
      <dgm:t>
        <a:bodyPr/>
        <a:lstStyle/>
        <a:p>
          <a:endParaRPr lang="en-US"/>
        </a:p>
      </dgm:t>
    </dgm:pt>
    <dgm:pt modelId="{576A4A2D-16A5-41DC-B7FE-CA443CBCBEEA}" type="pres">
      <dgm:prSet presAssocID="{29C25D4E-130A-4A4F-9BF1-C0CC2ACD73D9}" presName="space" presStyleCnt="0"/>
      <dgm:spPr/>
    </dgm:pt>
    <dgm:pt modelId="{C8D998DE-60A9-43C8-8C0E-5061A53AE5C9}" type="pres">
      <dgm:prSet presAssocID="{47749426-1EC1-49A6-9CD8-26D74238DC55}" presName="composite" presStyleCnt="0"/>
      <dgm:spPr/>
    </dgm:pt>
    <dgm:pt modelId="{5A628E6E-4D91-44A7-B895-95990770CE8F}" type="pres">
      <dgm:prSet presAssocID="{47749426-1EC1-49A6-9CD8-26D74238DC55}" presName="parTx" presStyleLbl="alignNode1" presStyleIdx="2" presStyleCnt="5">
        <dgm:presLayoutVars>
          <dgm:chMax val="0"/>
          <dgm:chPref val="0"/>
          <dgm:bulletEnabled val="1"/>
        </dgm:presLayoutVars>
      </dgm:prSet>
      <dgm:spPr/>
      <dgm:t>
        <a:bodyPr/>
        <a:lstStyle/>
        <a:p>
          <a:endParaRPr lang="en-US"/>
        </a:p>
      </dgm:t>
    </dgm:pt>
    <dgm:pt modelId="{F0DBDF56-9203-4FC8-86F0-0F95009F5A14}" type="pres">
      <dgm:prSet presAssocID="{47749426-1EC1-49A6-9CD8-26D74238DC55}" presName="desTx" presStyleLbl="alignAccFollowNode1" presStyleIdx="2" presStyleCnt="5">
        <dgm:presLayoutVars>
          <dgm:bulletEnabled val="1"/>
        </dgm:presLayoutVars>
      </dgm:prSet>
      <dgm:spPr/>
      <dgm:t>
        <a:bodyPr/>
        <a:lstStyle/>
        <a:p>
          <a:endParaRPr lang="en-US"/>
        </a:p>
      </dgm:t>
    </dgm:pt>
    <dgm:pt modelId="{0E3D7136-5AA0-4B1B-AB6D-F274D155E280}" type="pres">
      <dgm:prSet presAssocID="{077B4053-29A3-4E07-979C-11D37BC932D5}" presName="space" presStyleCnt="0"/>
      <dgm:spPr/>
    </dgm:pt>
    <dgm:pt modelId="{066B6FCF-3464-4E9E-A107-95AEE478478F}" type="pres">
      <dgm:prSet presAssocID="{66EC6714-52D3-4B67-94F4-1D69578DF84F}" presName="composite" presStyleCnt="0"/>
      <dgm:spPr/>
    </dgm:pt>
    <dgm:pt modelId="{4E46CD69-776E-406A-A2B9-39CEBA07550B}" type="pres">
      <dgm:prSet presAssocID="{66EC6714-52D3-4B67-94F4-1D69578DF84F}" presName="parTx" presStyleLbl="alignNode1" presStyleIdx="3" presStyleCnt="5">
        <dgm:presLayoutVars>
          <dgm:chMax val="0"/>
          <dgm:chPref val="0"/>
          <dgm:bulletEnabled val="1"/>
        </dgm:presLayoutVars>
      </dgm:prSet>
      <dgm:spPr/>
      <dgm:t>
        <a:bodyPr/>
        <a:lstStyle/>
        <a:p>
          <a:endParaRPr lang="en-US"/>
        </a:p>
      </dgm:t>
    </dgm:pt>
    <dgm:pt modelId="{E1EBD391-DDA8-4610-AC12-8ED1214D5029}" type="pres">
      <dgm:prSet presAssocID="{66EC6714-52D3-4B67-94F4-1D69578DF84F}" presName="desTx" presStyleLbl="alignAccFollowNode1" presStyleIdx="3" presStyleCnt="5">
        <dgm:presLayoutVars>
          <dgm:bulletEnabled val="1"/>
        </dgm:presLayoutVars>
      </dgm:prSet>
      <dgm:spPr/>
      <dgm:t>
        <a:bodyPr/>
        <a:lstStyle/>
        <a:p>
          <a:endParaRPr lang="en-US"/>
        </a:p>
      </dgm:t>
    </dgm:pt>
    <dgm:pt modelId="{DE596560-9041-43A7-B596-8B7C31DBD698}" type="pres">
      <dgm:prSet presAssocID="{57982C8A-B42E-4CE7-B5DE-0B2A4A070627}" presName="space" presStyleCnt="0"/>
      <dgm:spPr/>
    </dgm:pt>
    <dgm:pt modelId="{F68B5A0E-663F-4DFE-B58F-9E0DFDF59C64}" type="pres">
      <dgm:prSet presAssocID="{A9A274DA-A70E-46FD-9016-82DBD15E5D45}" presName="composite" presStyleCnt="0"/>
      <dgm:spPr/>
    </dgm:pt>
    <dgm:pt modelId="{0033D608-C1F3-4EB2-9DFC-3D06B97CFF20}" type="pres">
      <dgm:prSet presAssocID="{A9A274DA-A70E-46FD-9016-82DBD15E5D45}" presName="parTx" presStyleLbl="alignNode1" presStyleIdx="4" presStyleCnt="5">
        <dgm:presLayoutVars>
          <dgm:chMax val="0"/>
          <dgm:chPref val="0"/>
          <dgm:bulletEnabled val="1"/>
        </dgm:presLayoutVars>
      </dgm:prSet>
      <dgm:spPr/>
      <dgm:t>
        <a:bodyPr/>
        <a:lstStyle/>
        <a:p>
          <a:endParaRPr lang="en-US"/>
        </a:p>
      </dgm:t>
    </dgm:pt>
    <dgm:pt modelId="{DB87EB26-B0EA-4E77-8699-5505BA8F497B}" type="pres">
      <dgm:prSet presAssocID="{A9A274DA-A70E-46FD-9016-82DBD15E5D45}" presName="desTx" presStyleLbl="alignAccFollowNode1" presStyleIdx="4" presStyleCnt="5">
        <dgm:presLayoutVars>
          <dgm:bulletEnabled val="1"/>
        </dgm:presLayoutVars>
      </dgm:prSet>
      <dgm:spPr>
        <a:noFill/>
        <a:ln>
          <a:noFill/>
        </a:ln>
      </dgm:spPr>
    </dgm:pt>
  </dgm:ptLst>
  <dgm:cxnLst>
    <dgm:cxn modelId="{FE31EB9E-9DD5-4B1F-84C1-FEB2E3FD01CC}" type="presOf" srcId="{66EC6714-52D3-4B67-94F4-1D69578DF84F}" destId="{4E46CD69-776E-406A-A2B9-39CEBA07550B}" srcOrd="0" destOrd="0" presId="urn:microsoft.com/office/officeart/2005/8/layout/hList1"/>
    <dgm:cxn modelId="{BAD6F7E6-EA4B-4D51-8A20-09AF1336D38F}" type="presOf" srcId="{0912B28B-7BE8-42D0-B0E6-0F8E9B62FD4E}" destId="{2529F8D6-656E-4FF9-8CAA-AE3785A60049}" srcOrd="0" destOrd="0" presId="urn:microsoft.com/office/officeart/2005/8/layout/hList1"/>
    <dgm:cxn modelId="{8BB1E9EA-F1AF-49F3-A170-29239CBEC9D3}" type="presOf" srcId="{A9A274DA-A70E-46FD-9016-82DBD15E5D45}" destId="{0033D608-C1F3-4EB2-9DFC-3D06B97CFF20}" srcOrd="0" destOrd="0" presId="urn:microsoft.com/office/officeart/2005/8/layout/hList1"/>
    <dgm:cxn modelId="{6891063A-0AFD-46B1-AC21-015C806293B7}" srcId="{66EC6714-52D3-4B67-94F4-1D69578DF84F}" destId="{D497B207-9F5F-4544-ABD4-45EC59889DFF}" srcOrd="0" destOrd="0" parTransId="{554FCCD6-CD80-4427-98A5-D668B6A3792E}" sibTransId="{3555540A-8A89-473B-B37C-8EE83A57D94B}"/>
    <dgm:cxn modelId="{84BE24A5-F7EA-420B-A19E-77AF2F455781}" type="presOf" srcId="{4A2F2D78-F9C5-4FCA-8916-954B2F7B1A8E}" destId="{F0DBDF56-9203-4FC8-86F0-0F95009F5A14}" srcOrd="0" destOrd="0" presId="urn:microsoft.com/office/officeart/2005/8/layout/hList1"/>
    <dgm:cxn modelId="{A6B74466-AA98-4B1B-AAE8-5D96C303C65D}" srcId="{0912B28B-7BE8-42D0-B0E6-0F8E9B62FD4E}" destId="{A9A274DA-A70E-46FD-9016-82DBD15E5D45}" srcOrd="4" destOrd="0" parTransId="{539E1D3C-C2BB-441F-A02D-2A7DB93F5391}" sibTransId="{11212E73-EC18-4673-8E5A-155E6065C0E9}"/>
    <dgm:cxn modelId="{B2D87172-46D9-4642-B83A-44E4B50E80EE}" type="presOf" srcId="{6B623E5A-619E-4482-A90D-66A1CD10F0E7}" destId="{993F2937-406C-4AF9-9031-A4D4150235FE}" srcOrd="0" destOrd="0" presId="urn:microsoft.com/office/officeart/2005/8/layout/hList1"/>
    <dgm:cxn modelId="{C88B398E-132F-4CD2-9570-E24B71250D64}" srcId="{0912B28B-7BE8-42D0-B0E6-0F8E9B62FD4E}" destId="{47749426-1EC1-49A6-9CD8-26D74238DC55}" srcOrd="2" destOrd="0" parTransId="{93AFCAB5-32F5-4C3B-8751-09BCA30301DA}" sibTransId="{077B4053-29A3-4E07-979C-11D37BC932D5}"/>
    <dgm:cxn modelId="{4DDDE19E-49BD-4431-9621-74A5983D1740}" srcId="{0912B28B-7BE8-42D0-B0E6-0F8E9B62FD4E}" destId="{9868E289-5A62-49C5-B48E-75726B12C784}" srcOrd="0" destOrd="0" parTransId="{2747EB56-C81F-4DCC-A353-1FE3EA25B69B}" sibTransId="{33FA2ABD-BC27-4A7D-ACE0-CA5AD6197CD8}"/>
    <dgm:cxn modelId="{DA6E0023-6531-43A2-93AE-F28FF4579144}" type="presOf" srcId="{54F8A61E-DCAB-4315-A17F-F540684314FD}" destId="{1C8BCB5A-6CF2-435C-A78D-B63A79ACA8C3}" srcOrd="0" destOrd="0" presId="urn:microsoft.com/office/officeart/2005/8/layout/hList1"/>
    <dgm:cxn modelId="{90040C42-98CB-4766-AC28-43140542D842}" srcId="{47749426-1EC1-49A6-9CD8-26D74238DC55}" destId="{4A2F2D78-F9C5-4FCA-8916-954B2F7B1A8E}" srcOrd="0" destOrd="0" parTransId="{181BA892-BDD0-4043-8C0C-4939C5645CF0}" sibTransId="{AE457C7E-2E24-4EEB-BBE8-E64443B3B079}"/>
    <dgm:cxn modelId="{74FE1138-5E54-4847-A65E-DBBE02911898}" srcId="{9868E289-5A62-49C5-B48E-75726B12C784}" destId="{6B623E5A-619E-4482-A90D-66A1CD10F0E7}" srcOrd="0" destOrd="0" parTransId="{A518427C-ECE4-49E5-9226-9E8036FA033F}" sibTransId="{DCBA5567-A2A3-49AF-840F-2A3E49F37530}"/>
    <dgm:cxn modelId="{DEC8FC83-9303-4DA4-881B-B2734AD7901E}" type="presOf" srcId="{47749426-1EC1-49A6-9CD8-26D74238DC55}" destId="{5A628E6E-4D91-44A7-B895-95990770CE8F}" srcOrd="0" destOrd="0" presId="urn:microsoft.com/office/officeart/2005/8/layout/hList1"/>
    <dgm:cxn modelId="{BF14290A-9DAF-448F-8F61-BB1D73350634}" srcId="{18D1D13C-0317-47D6-9807-F84051454C95}" destId="{54F8A61E-DCAB-4315-A17F-F540684314FD}" srcOrd="0" destOrd="0" parTransId="{88433343-3E6E-44F4-9C46-AFE178D7CAF6}" sibTransId="{0E3DCD02-9F43-4F92-BA08-28FE38667160}"/>
    <dgm:cxn modelId="{85698802-B973-4956-B152-8C2CEE3770C9}" type="presOf" srcId="{D497B207-9F5F-4544-ABD4-45EC59889DFF}" destId="{E1EBD391-DDA8-4610-AC12-8ED1214D5029}" srcOrd="0" destOrd="0" presId="urn:microsoft.com/office/officeart/2005/8/layout/hList1"/>
    <dgm:cxn modelId="{4CCE4D0E-3949-4DB7-A850-138931B2DB54}" srcId="{0912B28B-7BE8-42D0-B0E6-0F8E9B62FD4E}" destId="{66EC6714-52D3-4B67-94F4-1D69578DF84F}" srcOrd="3" destOrd="0" parTransId="{612E5D3C-1144-4BE7-9E83-E519E2552476}" sibTransId="{57982C8A-B42E-4CE7-B5DE-0B2A4A070627}"/>
    <dgm:cxn modelId="{DE1041F6-A2E9-4996-B619-B7AF0579BBDC}" srcId="{0912B28B-7BE8-42D0-B0E6-0F8E9B62FD4E}" destId="{18D1D13C-0317-47D6-9807-F84051454C95}" srcOrd="1" destOrd="0" parTransId="{410776C9-D2C7-4C79-9C8A-B3803775F166}" sibTransId="{29C25D4E-130A-4A4F-9BF1-C0CC2ACD73D9}"/>
    <dgm:cxn modelId="{B0757202-AEAC-499A-8F8C-3B2EA389C025}" type="presOf" srcId="{18D1D13C-0317-47D6-9807-F84051454C95}" destId="{F14980A5-AB02-4A40-8365-8C5D48C48F7B}" srcOrd="0" destOrd="0" presId="urn:microsoft.com/office/officeart/2005/8/layout/hList1"/>
    <dgm:cxn modelId="{A0781B4F-486C-48CD-9200-30F68591C26F}" type="presOf" srcId="{9868E289-5A62-49C5-B48E-75726B12C784}" destId="{DDC53400-FB6F-4FA7-A4AA-58033BFFEBAF}" srcOrd="0" destOrd="0" presId="urn:microsoft.com/office/officeart/2005/8/layout/hList1"/>
    <dgm:cxn modelId="{A002D548-7169-468C-A3FC-51A3B62C38BC}" type="presParOf" srcId="{2529F8D6-656E-4FF9-8CAA-AE3785A60049}" destId="{F0055283-695B-47F9-870C-79D8E1252FB1}" srcOrd="0" destOrd="0" presId="urn:microsoft.com/office/officeart/2005/8/layout/hList1"/>
    <dgm:cxn modelId="{F969332C-5F4B-49E3-BB93-0B96E6D7D9F0}" type="presParOf" srcId="{F0055283-695B-47F9-870C-79D8E1252FB1}" destId="{DDC53400-FB6F-4FA7-A4AA-58033BFFEBAF}" srcOrd="0" destOrd="0" presId="urn:microsoft.com/office/officeart/2005/8/layout/hList1"/>
    <dgm:cxn modelId="{D116798E-BE59-4636-90B5-3D4D585B0FBB}" type="presParOf" srcId="{F0055283-695B-47F9-870C-79D8E1252FB1}" destId="{993F2937-406C-4AF9-9031-A4D4150235FE}" srcOrd="1" destOrd="0" presId="urn:microsoft.com/office/officeart/2005/8/layout/hList1"/>
    <dgm:cxn modelId="{50C0646A-856C-4B1F-B7FF-2FF85C658839}" type="presParOf" srcId="{2529F8D6-656E-4FF9-8CAA-AE3785A60049}" destId="{A182A7B1-2DD5-4942-BA40-CC89CA87399D}" srcOrd="1" destOrd="0" presId="urn:microsoft.com/office/officeart/2005/8/layout/hList1"/>
    <dgm:cxn modelId="{6DF42CF1-2D4E-4AC8-803D-69E06D3886CD}" type="presParOf" srcId="{2529F8D6-656E-4FF9-8CAA-AE3785A60049}" destId="{B9153344-FF23-4E2B-96EC-C42F318D1A43}" srcOrd="2" destOrd="0" presId="urn:microsoft.com/office/officeart/2005/8/layout/hList1"/>
    <dgm:cxn modelId="{12E81C5F-3588-4111-B392-AA87E41A5D60}" type="presParOf" srcId="{B9153344-FF23-4E2B-96EC-C42F318D1A43}" destId="{F14980A5-AB02-4A40-8365-8C5D48C48F7B}" srcOrd="0" destOrd="0" presId="urn:microsoft.com/office/officeart/2005/8/layout/hList1"/>
    <dgm:cxn modelId="{CFF27605-9172-4624-908D-AE480FDD82A5}" type="presParOf" srcId="{B9153344-FF23-4E2B-96EC-C42F318D1A43}" destId="{1C8BCB5A-6CF2-435C-A78D-B63A79ACA8C3}" srcOrd="1" destOrd="0" presId="urn:microsoft.com/office/officeart/2005/8/layout/hList1"/>
    <dgm:cxn modelId="{393E53ED-8843-483F-A259-7C438888AA66}" type="presParOf" srcId="{2529F8D6-656E-4FF9-8CAA-AE3785A60049}" destId="{576A4A2D-16A5-41DC-B7FE-CA443CBCBEEA}" srcOrd="3" destOrd="0" presId="urn:microsoft.com/office/officeart/2005/8/layout/hList1"/>
    <dgm:cxn modelId="{8E73901D-A9C6-4239-ADDA-2B3CE2D70700}" type="presParOf" srcId="{2529F8D6-656E-4FF9-8CAA-AE3785A60049}" destId="{C8D998DE-60A9-43C8-8C0E-5061A53AE5C9}" srcOrd="4" destOrd="0" presId="urn:microsoft.com/office/officeart/2005/8/layout/hList1"/>
    <dgm:cxn modelId="{5BE1CB33-5537-4D33-92BB-AC55D9A201F4}" type="presParOf" srcId="{C8D998DE-60A9-43C8-8C0E-5061A53AE5C9}" destId="{5A628E6E-4D91-44A7-B895-95990770CE8F}" srcOrd="0" destOrd="0" presId="urn:microsoft.com/office/officeart/2005/8/layout/hList1"/>
    <dgm:cxn modelId="{EA1267A6-BA81-4CAA-A9A1-936E191912FB}" type="presParOf" srcId="{C8D998DE-60A9-43C8-8C0E-5061A53AE5C9}" destId="{F0DBDF56-9203-4FC8-86F0-0F95009F5A14}" srcOrd="1" destOrd="0" presId="urn:microsoft.com/office/officeart/2005/8/layout/hList1"/>
    <dgm:cxn modelId="{3C81F193-D8C0-41FA-9E2B-018E95FAE720}" type="presParOf" srcId="{2529F8D6-656E-4FF9-8CAA-AE3785A60049}" destId="{0E3D7136-5AA0-4B1B-AB6D-F274D155E280}" srcOrd="5" destOrd="0" presId="urn:microsoft.com/office/officeart/2005/8/layout/hList1"/>
    <dgm:cxn modelId="{3DD91675-9297-489E-988F-308163F7BF39}" type="presParOf" srcId="{2529F8D6-656E-4FF9-8CAA-AE3785A60049}" destId="{066B6FCF-3464-4E9E-A107-95AEE478478F}" srcOrd="6" destOrd="0" presId="urn:microsoft.com/office/officeart/2005/8/layout/hList1"/>
    <dgm:cxn modelId="{92D2EB9B-56D4-4337-9C57-81683BB7BCD1}" type="presParOf" srcId="{066B6FCF-3464-4E9E-A107-95AEE478478F}" destId="{4E46CD69-776E-406A-A2B9-39CEBA07550B}" srcOrd="0" destOrd="0" presId="urn:microsoft.com/office/officeart/2005/8/layout/hList1"/>
    <dgm:cxn modelId="{52DA4341-1827-42F9-BB1A-E5844E23A975}" type="presParOf" srcId="{066B6FCF-3464-4E9E-A107-95AEE478478F}" destId="{E1EBD391-DDA8-4610-AC12-8ED1214D5029}" srcOrd="1" destOrd="0" presId="urn:microsoft.com/office/officeart/2005/8/layout/hList1"/>
    <dgm:cxn modelId="{1D56A7FB-A4BC-4058-AD0F-410649D7B1D9}" type="presParOf" srcId="{2529F8D6-656E-4FF9-8CAA-AE3785A60049}" destId="{DE596560-9041-43A7-B596-8B7C31DBD698}" srcOrd="7" destOrd="0" presId="urn:microsoft.com/office/officeart/2005/8/layout/hList1"/>
    <dgm:cxn modelId="{9CEC47B7-5D09-4DC5-815E-76628357CFC0}" type="presParOf" srcId="{2529F8D6-656E-4FF9-8CAA-AE3785A60049}" destId="{F68B5A0E-663F-4DFE-B58F-9E0DFDF59C64}" srcOrd="8" destOrd="0" presId="urn:microsoft.com/office/officeart/2005/8/layout/hList1"/>
    <dgm:cxn modelId="{1AD3AB9B-8718-430F-B346-F7C120AEA6E5}" type="presParOf" srcId="{F68B5A0E-663F-4DFE-B58F-9E0DFDF59C64}" destId="{0033D608-C1F3-4EB2-9DFC-3D06B97CFF20}" srcOrd="0" destOrd="0" presId="urn:microsoft.com/office/officeart/2005/8/layout/hList1"/>
    <dgm:cxn modelId="{BE3841D9-25A2-4F17-BA5D-C3590336CF16}" type="presParOf" srcId="{F68B5A0E-663F-4DFE-B58F-9E0DFDF59C64}" destId="{DB87EB26-B0EA-4E77-8699-5505BA8F497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12B28B-7BE8-42D0-B0E6-0F8E9B62FD4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9868E289-5A62-49C5-B48E-75726B12C784}">
      <dgm:prSet phldrT="[Text]" custT="1"/>
      <dgm:spPr/>
      <dgm:t>
        <a:bodyPr/>
        <a:lstStyle/>
        <a:p>
          <a:r>
            <a:rPr lang="en-GB" sz="1400" b="1" dirty="0"/>
            <a:t>Indicator 5</a:t>
          </a:r>
        </a:p>
      </dgm:t>
    </dgm:pt>
    <dgm:pt modelId="{2747EB56-C81F-4DCC-A353-1FE3EA25B69B}" type="parTrans" cxnId="{4DDDE19E-49BD-4431-9621-74A5983D1740}">
      <dgm:prSet/>
      <dgm:spPr/>
      <dgm:t>
        <a:bodyPr/>
        <a:lstStyle/>
        <a:p>
          <a:endParaRPr lang="en-GB"/>
        </a:p>
      </dgm:t>
    </dgm:pt>
    <dgm:pt modelId="{33FA2ABD-BC27-4A7D-ACE0-CA5AD6197CD8}" type="sibTrans" cxnId="{4DDDE19E-49BD-4431-9621-74A5983D1740}">
      <dgm:prSet/>
      <dgm:spPr/>
      <dgm:t>
        <a:bodyPr/>
        <a:lstStyle/>
        <a:p>
          <a:endParaRPr lang="en-GB"/>
        </a:p>
      </dgm:t>
    </dgm:pt>
    <dgm:pt modelId="{6B623E5A-619E-4482-A90D-66A1CD10F0E7}">
      <dgm:prSet phldrT="[Text]" custT="1"/>
      <dgm:spPr/>
      <dgm:t>
        <a:bodyPr/>
        <a:lstStyle/>
        <a:p>
          <a:r>
            <a:rPr lang="en-GB" sz="1050" dirty="0">
              <a:effectLst/>
            </a:rPr>
            <a:t>Percentage of staff experiencing harassment, bullying or abuse from patients, relatives or the public in last 12 months  </a:t>
          </a:r>
          <a:endParaRPr lang="en-GB" sz="1050" dirty="0"/>
        </a:p>
      </dgm:t>
    </dgm:pt>
    <dgm:pt modelId="{A518427C-ECE4-49E5-9226-9E8036FA033F}" type="parTrans" cxnId="{74FE1138-5E54-4847-A65E-DBBE02911898}">
      <dgm:prSet/>
      <dgm:spPr/>
      <dgm:t>
        <a:bodyPr/>
        <a:lstStyle/>
        <a:p>
          <a:endParaRPr lang="en-GB"/>
        </a:p>
      </dgm:t>
    </dgm:pt>
    <dgm:pt modelId="{DCBA5567-A2A3-49AF-840F-2A3E49F37530}" type="sibTrans" cxnId="{74FE1138-5E54-4847-A65E-DBBE02911898}">
      <dgm:prSet/>
      <dgm:spPr/>
      <dgm:t>
        <a:bodyPr/>
        <a:lstStyle/>
        <a:p>
          <a:endParaRPr lang="en-GB"/>
        </a:p>
      </dgm:t>
    </dgm:pt>
    <dgm:pt modelId="{18D1D13C-0317-47D6-9807-F84051454C95}">
      <dgm:prSet phldrT="[Text]" custT="1"/>
      <dgm:spPr/>
      <dgm:t>
        <a:bodyPr/>
        <a:lstStyle/>
        <a:p>
          <a:r>
            <a:rPr lang="en-GB" sz="1400" b="1" dirty="0"/>
            <a:t>Indicator 6</a:t>
          </a:r>
        </a:p>
      </dgm:t>
    </dgm:pt>
    <dgm:pt modelId="{410776C9-D2C7-4C79-9C8A-B3803775F166}" type="parTrans" cxnId="{DE1041F6-A2E9-4996-B619-B7AF0579BBDC}">
      <dgm:prSet/>
      <dgm:spPr/>
      <dgm:t>
        <a:bodyPr/>
        <a:lstStyle/>
        <a:p>
          <a:endParaRPr lang="en-GB"/>
        </a:p>
      </dgm:t>
    </dgm:pt>
    <dgm:pt modelId="{29C25D4E-130A-4A4F-9BF1-C0CC2ACD73D9}" type="sibTrans" cxnId="{DE1041F6-A2E9-4996-B619-B7AF0579BBDC}">
      <dgm:prSet/>
      <dgm:spPr/>
      <dgm:t>
        <a:bodyPr/>
        <a:lstStyle/>
        <a:p>
          <a:endParaRPr lang="en-GB"/>
        </a:p>
      </dgm:t>
    </dgm:pt>
    <dgm:pt modelId="{54F8A61E-DCAB-4315-A17F-F540684314FD}">
      <dgm:prSet phldrT="[Text]" custT="1"/>
      <dgm:spPr/>
      <dgm:t>
        <a:bodyPr/>
        <a:lstStyle/>
        <a:p>
          <a:r>
            <a:rPr lang="en-GB" sz="1050" dirty="0">
              <a:effectLst/>
            </a:rPr>
            <a:t>Percentage of staff experiencing harassment, bullying or abuse from staff in last 12 months  </a:t>
          </a:r>
          <a:endParaRPr lang="en-GB" sz="1050" dirty="0"/>
        </a:p>
      </dgm:t>
    </dgm:pt>
    <dgm:pt modelId="{88433343-3E6E-44F4-9C46-AFE178D7CAF6}" type="parTrans" cxnId="{BF14290A-9DAF-448F-8F61-BB1D73350634}">
      <dgm:prSet/>
      <dgm:spPr/>
      <dgm:t>
        <a:bodyPr/>
        <a:lstStyle/>
        <a:p>
          <a:endParaRPr lang="en-GB"/>
        </a:p>
      </dgm:t>
    </dgm:pt>
    <dgm:pt modelId="{0E3DCD02-9F43-4F92-BA08-28FE38667160}" type="sibTrans" cxnId="{BF14290A-9DAF-448F-8F61-BB1D73350634}">
      <dgm:prSet/>
      <dgm:spPr/>
      <dgm:t>
        <a:bodyPr/>
        <a:lstStyle/>
        <a:p>
          <a:endParaRPr lang="en-GB"/>
        </a:p>
      </dgm:t>
    </dgm:pt>
    <dgm:pt modelId="{47749426-1EC1-49A6-9CD8-26D74238DC55}">
      <dgm:prSet phldrT="[Text]" custT="1"/>
      <dgm:spPr/>
      <dgm:t>
        <a:bodyPr/>
        <a:lstStyle/>
        <a:p>
          <a:r>
            <a:rPr lang="en-GB" sz="1400" b="1" dirty="0"/>
            <a:t>Indicator 7</a:t>
          </a:r>
        </a:p>
      </dgm:t>
    </dgm:pt>
    <dgm:pt modelId="{93AFCAB5-32F5-4C3B-8751-09BCA30301DA}" type="parTrans" cxnId="{C88B398E-132F-4CD2-9570-E24B71250D64}">
      <dgm:prSet/>
      <dgm:spPr/>
      <dgm:t>
        <a:bodyPr/>
        <a:lstStyle/>
        <a:p>
          <a:endParaRPr lang="en-GB"/>
        </a:p>
      </dgm:t>
    </dgm:pt>
    <dgm:pt modelId="{077B4053-29A3-4E07-979C-11D37BC932D5}" type="sibTrans" cxnId="{C88B398E-132F-4CD2-9570-E24B71250D64}">
      <dgm:prSet/>
      <dgm:spPr/>
      <dgm:t>
        <a:bodyPr/>
        <a:lstStyle/>
        <a:p>
          <a:endParaRPr lang="en-GB"/>
        </a:p>
      </dgm:t>
    </dgm:pt>
    <dgm:pt modelId="{4A2F2D78-F9C5-4FCA-8916-954B2F7B1A8E}">
      <dgm:prSet phldrT="[Text]" custT="1"/>
      <dgm:spPr/>
      <dgm:t>
        <a:bodyPr/>
        <a:lstStyle/>
        <a:p>
          <a:r>
            <a:rPr lang="en-GB" sz="1050" dirty="0">
              <a:effectLst/>
            </a:rPr>
            <a:t>Percentage believing that trust provides equal opportunities for career progression or promotion </a:t>
          </a:r>
          <a:endParaRPr lang="en-GB" sz="1050" dirty="0"/>
        </a:p>
      </dgm:t>
    </dgm:pt>
    <dgm:pt modelId="{181BA892-BDD0-4043-8C0C-4939C5645CF0}" type="parTrans" cxnId="{90040C42-98CB-4766-AC28-43140542D842}">
      <dgm:prSet/>
      <dgm:spPr/>
      <dgm:t>
        <a:bodyPr/>
        <a:lstStyle/>
        <a:p>
          <a:endParaRPr lang="en-GB"/>
        </a:p>
      </dgm:t>
    </dgm:pt>
    <dgm:pt modelId="{AE457C7E-2E24-4EEB-BBE8-E64443B3B079}" type="sibTrans" cxnId="{90040C42-98CB-4766-AC28-43140542D842}">
      <dgm:prSet/>
      <dgm:spPr/>
      <dgm:t>
        <a:bodyPr/>
        <a:lstStyle/>
        <a:p>
          <a:endParaRPr lang="en-GB"/>
        </a:p>
      </dgm:t>
    </dgm:pt>
    <dgm:pt modelId="{66EC6714-52D3-4B67-94F4-1D69578DF84F}">
      <dgm:prSet custT="1"/>
      <dgm:spPr/>
      <dgm:t>
        <a:bodyPr/>
        <a:lstStyle/>
        <a:p>
          <a:r>
            <a:rPr lang="en-GB" sz="1400" b="1" dirty="0"/>
            <a:t>Indicator 8</a:t>
          </a:r>
        </a:p>
      </dgm:t>
    </dgm:pt>
    <dgm:pt modelId="{612E5D3C-1144-4BE7-9E83-E519E2552476}" type="parTrans" cxnId="{4CCE4D0E-3949-4DB7-A850-138931B2DB54}">
      <dgm:prSet/>
      <dgm:spPr/>
      <dgm:t>
        <a:bodyPr/>
        <a:lstStyle/>
        <a:p>
          <a:endParaRPr lang="en-GB"/>
        </a:p>
      </dgm:t>
    </dgm:pt>
    <dgm:pt modelId="{57982C8A-B42E-4CE7-B5DE-0B2A4A070627}" type="sibTrans" cxnId="{4CCE4D0E-3949-4DB7-A850-138931B2DB54}">
      <dgm:prSet/>
      <dgm:spPr/>
      <dgm:t>
        <a:bodyPr/>
        <a:lstStyle/>
        <a:p>
          <a:endParaRPr lang="en-GB"/>
        </a:p>
      </dgm:t>
    </dgm:pt>
    <dgm:pt modelId="{A9A274DA-A70E-46FD-9016-82DBD15E5D45}">
      <dgm:prSet custT="1"/>
      <dgm:spPr/>
      <dgm:t>
        <a:bodyPr/>
        <a:lstStyle/>
        <a:p>
          <a:r>
            <a:rPr lang="en-GB" sz="1400" b="1" dirty="0"/>
            <a:t>Indicator 9</a:t>
          </a:r>
        </a:p>
      </dgm:t>
    </dgm:pt>
    <dgm:pt modelId="{539E1D3C-C2BB-441F-A02D-2A7DB93F5391}" type="parTrans" cxnId="{A6B74466-AA98-4B1B-AAE8-5D96C303C65D}">
      <dgm:prSet/>
      <dgm:spPr/>
      <dgm:t>
        <a:bodyPr/>
        <a:lstStyle/>
        <a:p>
          <a:endParaRPr lang="en-GB"/>
        </a:p>
      </dgm:t>
    </dgm:pt>
    <dgm:pt modelId="{11212E73-EC18-4673-8E5A-155E6065C0E9}" type="sibTrans" cxnId="{A6B74466-AA98-4B1B-AAE8-5D96C303C65D}">
      <dgm:prSet/>
      <dgm:spPr/>
      <dgm:t>
        <a:bodyPr/>
        <a:lstStyle/>
        <a:p>
          <a:endParaRPr lang="en-GB"/>
        </a:p>
      </dgm:t>
    </dgm:pt>
    <dgm:pt modelId="{34FDE38A-A5AD-4474-A32C-014F0E92614B}">
      <dgm:prSet custT="1"/>
      <dgm:spPr/>
      <dgm:t>
        <a:bodyPr/>
        <a:lstStyle/>
        <a:p>
          <a:r>
            <a:rPr lang="en-GB" sz="1050" dirty="0">
              <a:effectLst/>
            </a:rPr>
            <a:t>In the last 12 months have you personally experienced discrimination at work?</a:t>
          </a:r>
          <a:endParaRPr lang="en-GB" sz="1050" dirty="0"/>
        </a:p>
      </dgm:t>
    </dgm:pt>
    <dgm:pt modelId="{49871DE9-1248-4479-9F89-7522133D8176}" type="parTrans" cxnId="{7ECC5A5E-E44B-4DAC-AB1C-CAE741C8CE62}">
      <dgm:prSet/>
      <dgm:spPr/>
      <dgm:t>
        <a:bodyPr/>
        <a:lstStyle/>
        <a:p>
          <a:endParaRPr lang="en-GB"/>
        </a:p>
      </dgm:t>
    </dgm:pt>
    <dgm:pt modelId="{7B0326D9-4422-41EB-9D18-145506550A3F}" type="sibTrans" cxnId="{7ECC5A5E-E44B-4DAC-AB1C-CAE741C8CE62}">
      <dgm:prSet/>
      <dgm:spPr/>
      <dgm:t>
        <a:bodyPr/>
        <a:lstStyle/>
        <a:p>
          <a:endParaRPr lang="en-GB"/>
        </a:p>
      </dgm:t>
    </dgm:pt>
    <dgm:pt modelId="{D74E7603-EEFC-4C9F-B761-97CD9E16DFD9}">
      <dgm:prSet custT="1"/>
      <dgm:spPr/>
      <dgm:t>
        <a:bodyPr/>
        <a:lstStyle/>
        <a:p>
          <a:r>
            <a:rPr lang="en-GB" sz="1050" dirty="0"/>
            <a:t>Percentage difference between the organisations’ Board membership and its overall workforce</a:t>
          </a:r>
        </a:p>
      </dgm:t>
    </dgm:pt>
    <dgm:pt modelId="{34343E59-DBB7-4A0A-A2FA-3CD9B79C663B}" type="parTrans" cxnId="{50806D5A-4CF1-40BD-B109-E32435D9D783}">
      <dgm:prSet/>
      <dgm:spPr/>
      <dgm:t>
        <a:bodyPr/>
        <a:lstStyle/>
        <a:p>
          <a:endParaRPr lang="en-GB"/>
        </a:p>
      </dgm:t>
    </dgm:pt>
    <dgm:pt modelId="{291D19E5-F6D6-4772-9A60-22B3D5CF4749}" type="sibTrans" cxnId="{50806D5A-4CF1-40BD-B109-E32435D9D783}">
      <dgm:prSet/>
      <dgm:spPr/>
      <dgm:t>
        <a:bodyPr/>
        <a:lstStyle/>
        <a:p>
          <a:endParaRPr lang="en-GB"/>
        </a:p>
      </dgm:t>
    </dgm:pt>
    <dgm:pt modelId="{2529F8D6-656E-4FF9-8CAA-AE3785A60049}" type="pres">
      <dgm:prSet presAssocID="{0912B28B-7BE8-42D0-B0E6-0F8E9B62FD4E}" presName="Name0" presStyleCnt="0">
        <dgm:presLayoutVars>
          <dgm:dir/>
          <dgm:animLvl val="lvl"/>
          <dgm:resizeHandles val="exact"/>
        </dgm:presLayoutVars>
      </dgm:prSet>
      <dgm:spPr/>
      <dgm:t>
        <a:bodyPr/>
        <a:lstStyle/>
        <a:p>
          <a:endParaRPr lang="en-US"/>
        </a:p>
      </dgm:t>
    </dgm:pt>
    <dgm:pt modelId="{F0055283-695B-47F9-870C-79D8E1252FB1}" type="pres">
      <dgm:prSet presAssocID="{9868E289-5A62-49C5-B48E-75726B12C784}" presName="composite" presStyleCnt="0"/>
      <dgm:spPr/>
    </dgm:pt>
    <dgm:pt modelId="{DDC53400-FB6F-4FA7-A4AA-58033BFFEBAF}" type="pres">
      <dgm:prSet presAssocID="{9868E289-5A62-49C5-B48E-75726B12C784}" presName="parTx" presStyleLbl="alignNode1" presStyleIdx="0" presStyleCnt="5">
        <dgm:presLayoutVars>
          <dgm:chMax val="0"/>
          <dgm:chPref val="0"/>
          <dgm:bulletEnabled val="1"/>
        </dgm:presLayoutVars>
      </dgm:prSet>
      <dgm:spPr/>
      <dgm:t>
        <a:bodyPr/>
        <a:lstStyle/>
        <a:p>
          <a:endParaRPr lang="en-US"/>
        </a:p>
      </dgm:t>
    </dgm:pt>
    <dgm:pt modelId="{993F2937-406C-4AF9-9031-A4D4150235FE}" type="pres">
      <dgm:prSet presAssocID="{9868E289-5A62-49C5-B48E-75726B12C784}" presName="desTx" presStyleLbl="alignAccFollowNode1" presStyleIdx="0" presStyleCnt="5">
        <dgm:presLayoutVars>
          <dgm:bulletEnabled val="1"/>
        </dgm:presLayoutVars>
      </dgm:prSet>
      <dgm:spPr/>
      <dgm:t>
        <a:bodyPr/>
        <a:lstStyle/>
        <a:p>
          <a:endParaRPr lang="en-US"/>
        </a:p>
      </dgm:t>
    </dgm:pt>
    <dgm:pt modelId="{A182A7B1-2DD5-4942-BA40-CC89CA87399D}" type="pres">
      <dgm:prSet presAssocID="{33FA2ABD-BC27-4A7D-ACE0-CA5AD6197CD8}" presName="space" presStyleCnt="0"/>
      <dgm:spPr/>
    </dgm:pt>
    <dgm:pt modelId="{B9153344-FF23-4E2B-96EC-C42F318D1A43}" type="pres">
      <dgm:prSet presAssocID="{18D1D13C-0317-47D6-9807-F84051454C95}" presName="composite" presStyleCnt="0"/>
      <dgm:spPr/>
    </dgm:pt>
    <dgm:pt modelId="{F14980A5-AB02-4A40-8365-8C5D48C48F7B}" type="pres">
      <dgm:prSet presAssocID="{18D1D13C-0317-47D6-9807-F84051454C95}" presName="parTx" presStyleLbl="alignNode1" presStyleIdx="1" presStyleCnt="5">
        <dgm:presLayoutVars>
          <dgm:chMax val="0"/>
          <dgm:chPref val="0"/>
          <dgm:bulletEnabled val="1"/>
        </dgm:presLayoutVars>
      </dgm:prSet>
      <dgm:spPr/>
      <dgm:t>
        <a:bodyPr/>
        <a:lstStyle/>
        <a:p>
          <a:endParaRPr lang="en-US"/>
        </a:p>
      </dgm:t>
    </dgm:pt>
    <dgm:pt modelId="{1C8BCB5A-6CF2-435C-A78D-B63A79ACA8C3}" type="pres">
      <dgm:prSet presAssocID="{18D1D13C-0317-47D6-9807-F84051454C95}" presName="desTx" presStyleLbl="alignAccFollowNode1" presStyleIdx="1" presStyleCnt="5">
        <dgm:presLayoutVars>
          <dgm:bulletEnabled val="1"/>
        </dgm:presLayoutVars>
      </dgm:prSet>
      <dgm:spPr/>
      <dgm:t>
        <a:bodyPr/>
        <a:lstStyle/>
        <a:p>
          <a:endParaRPr lang="en-US"/>
        </a:p>
      </dgm:t>
    </dgm:pt>
    <dgm:pt modelId="{576A4A2D-16A5-41DC-B7FE-CA443CBCBEEA}" type="pres">
      <dgm:prSet presAssocID="{29C25D4E-130A-4A4F-9BF1-C0CC2ACD73D9}" presName="space" presStyleCnt="0"/>
      <dgm:spPr/>
    </dgm:pt>
    <dgm:pt modelId="{C8D998DE-60A9-43C8-8C0E-5061A53AE5C9}" type="pres">
      <dgm:prSet presAssocID="{47749426-1EC1-49A6-9CD8-26D74238DC55}" presName="composite" presStyleCnt="0"/>
      <dgm:spPr/>
    </dgm:pt>
    <dgm:pt modelId="{5A628E6E-4D91-44A7-B895-95990770CE8F}" type="pres">
      <dgm:prSet presAssocID="{47749426-1EC1-49A6-9CD8-26D74238DC55}" presName="parTx" presStyleLbl="alignNode1" presStyleIdx="2" presStyleCnt="5">
        <dgm:presLayoutVars>
          <dgm:chMax val="0"/>
          <dgm:chPref val="0"/>
          <dgm:bulletEnabled val="1"/>
        </dgm:presLayoutVars>
      </dgm:prSet>
      <dgm:spPr/>
      <dgm:t>
        <a:bodyPr/>
        <a:lstStyle/>
        <a:p>
          <a:endParaRPr lang="en-US"/>
        </a:p>
      </dgm:t>
    </dgm:pt>
    <dgm:pt modelId="{F0DBDF56-9203-4FC8-86F0-0F95009F5A14}" type="pres">
      <dgm:prSet presAssocID="{47749426-1EC1-49A6-9CD8-26D74238DC55}" presName="desTx" presStyleLbl="alignAccFollowNode1" presStyleIdx="2" presStyleCnt="5">
        <dgm:presLayoutVars>
          <dgm:bulletEnabled val="1"/>
        </dgm:presLayoutVars>
      </dgm:prSet>
      <dgm:spPr/>
      <dgm:t>
        <a:bodyPr/>
        <a:lstStyle/>
        <a:p>
          <a:endParaRPr lang="en-US"/>
        </a:p>
      </dgm:t>
    </dgm:pt>
    <dgm:pt modelId="{0E3D7136-5AA0-4B1B-AB6D-F274D155E280}" type="pres">
      <dgm:prSet presAssocID="{077B4053-29A3-4E07-979C-11D37BC932D5}" presName="space" presStyleCnt="0"/>
      <dgm:spPr/>
    </dgm:pt>
    <dgm:pt modelId="{066B6FCF-3464-4E9E-A107-95AEE478478F}" type="pres">
      <dgm:prSet presAssocID="{66EC6714-52D3-4B67-94F4-1D69578DF84F}" presName="composite" presStyleCnt="0"/>
      <dgm:spPr/>
    </dgm:pt>
    <dgm:pt modelId="{4E46CD69-776E-406A-A2B9-39CEBA07550B}" type="pres">
      <dgm:prSet presAssocID="{66EC6714-52D3-4B67-94F4-1D69578DF84F}" presName="parTx" presStyleLbl="alignNode1" presStyleIdx="3" presStyleCnt="5">
        <dgm:presLayoutVars>
          <dgm:chMax val="0"/>
          <dgm:chPref val="0"/>
          <dgm:bulletEnabled val="1"/>
        </dgm:presLayoutVars>
      </dgm:prSet>
      <dgm:spPr/>
      <dgm:t>
        <a:bodyPr/>
        <a:lstStyle/>
        <a:p>
          <a:endParaRPr lang="en-US"/>
        </a:p>
      </dgm:t>
    </dgm:pt>
    <dgm:pt modelId="{E1EBD391-DDA8-4610-AC12-8ED1214D5029}" type="pres">
      <dgm:prSet presAssocID="{66EC6714-52D3-4B67-94F4-1D69578DF84F}" presName="desTx" presStyleLbl="alignAccFollowNode1" presStyleIdx="3" presStyleCnt="5">
        <dgm:presLayoutVars>
          <dgm:bulletEnabled val="1"/>
        </dgm:presLayoutVars>
      </dgm:prSet>
      <dgm:spPr/>
      <dgm:t>
        <a:bodyPr/>
        <a:lstStyle/>
        <a:p>
          <a:endParaRPr lang="en-US"/>
        </a:p>
      </dgm:t>
    </dgm:pt>
    <dgm:pt modelId="{DE596560-9041-43A7-B596-8B7C31DBD698}" type="pres">
      <dgm:prSet presAssocID="{57982C8A-B42E-4CE7-B5DE-0B2A4A070627}" presName="space" presStyleCnt="0"/>
      <dgm:spPr/>
    </dgm:pt>
    <dgm:pt modelId="{F68B5A0E-663F-4DFE-B58F-9E0DFDF59C64}" type="pres">
      <dgm:prSet presAssocID="{A9A274DA-A70E-46FD-9016-82DBD15E5D45}" presName="composite" presStyleCnt="0"/>
      <dgm:spPr/>
    </dgm:pt>
    <dgm:pt modelId="{0033D608-C1F3-4EB2-9DFC-3D06B97CFF20}" type="pres">
      <dgm:prSet presAssocID="{A9A274DA-A70E-46FD-9016-82DBD15E5D45}" presName="parTx" presStyleLbl="alignNode1" presStyleIdx="4" presStyleCnt="5">
        <dgm:presLayoutVars>
          <dgm:chMax val="0"/>
          <dgm:chPref val="0"/>
          <dgm:bulletEnabled val="1"/>
        </dgm:presLayoutVars>
      </dgm:prSet>
      <dgm:spPr/>
      <dgm:t>
        <a:bodyPr/>
        <a:lstStyle/>
        <a:p>
          <a:endParaRPr lang="en-US"/>
        </a:p>
      </dgm:t>
    </dgm:pt>
    <dgm:pt modelId="{DB87EB26-B0EA-4E77-8699-5505BA8F497B}" type="pres">
      <dgm:prSet presAssocID="{A9A274DA-A70E-46FD-9016-82DBD15E5D45}" presName="desTx" presStyleLbl="alignAccFollowNode1" presStyleIdx="4" presStyleCnt="5">
        <dgm:presLayoutVars>
          <dgm:bulletEnabled val="1"/>
        </dgm:presLayoutVars>
      </dgm:prSet>
      <dgm:spPr/>
      <dgm:t>
        <a:bodyPr/>
        <a:lstStyle/>
        <a:p>
          <a:endParaRPr lang="en-US"/>
        </a:p>
      </dgm:t>
    </dgm:pt>
  </dgm:ptLst>
  <dgm:cxnLst>
    <dgm:cxn modelId="{50806D5A-4CF1-40BD-B109-E32435D9D783}" srcId="{A9A274DA-A70E-46FD-9016-82DBD15E5D45}" destId="{D74E7603-EEFC-4C9F-B761-97CD9E16DFD9}" srcOrd="0" destOrd="0" parTransId="{34343E59-DBB7-4A0A-A2FA-3CD9B79C663B}" sibTransId="{291D19E5-F6D6-4772-9A60-22B3D5CF4749}"/>
    <dgm:cxn modelId="{2A8A7A54-9FC1-4C0B-8A03-10DE3F16A388}" type="presOf" srcId="{9868E289-5A62-49C5-B48E-75726B12C784}" destId="{DDC53400-FB6F-4FA7-A4AA-58033BFFEBAF}" srcOrd="0" destOrd="0" presId="urn:microsoft.com/office/officeart/2005/8/layout/hList1"/>
    <dgm:cxn modelId="{86ED0B1E-4473-4DB8-9816-2DF560D3FA18}" type="presOf" srcId="{A9A274DA-A70E-46FD-9016-82DBD15E5D45}" destId="{0033D608-C1F3-4EB2-9DFC-3D06B97CFF20}" srcOrd="0" destOrd="0" presId="urn:microsoft.com/office/officeart/2005/8/layout/hList1"/>
    <dgm:cxn modelId="{16CDC597-D543-43BD-90B4-4CFA0D802A16}" type="presOf" srcId="{66EC6714-52D3-4B67-94F4-1D69578DF84F}" destId="{4E46CD69-776E-406A-A2B9-39CEBA07550B}" srcOrd="0" destOrd="0" presId="urn:microsoft.com/office/officeart/2005/8/layout/hList1"/>
    <dgm:cxn modelId="{A6B74466-AA98-4B1B-AAE8-5D96C303C65D}" srcId="{0912B28B-7BE8-42D0-B0E6-0F8E9B62FD4E}" destId="{A9A274DA-A70E-46FD-9016-82DBD15E5D45}" srcOrd="4" destOrd="0" parTransId="{539E1D3C-C2BB-441F-A02D-2A7DB93F5391}" sibTransId="{11212E73-EC18-4673-8E5A-155E6065C0E9}"/>
    <dgm:cxn modelId="{CA2980AF-015D-4048-929C-DF34E7A5580C}" type="presOf" srcId="{34FDE38A-A5AD-4474-A32C-014F0E92614B}" destId="{E1EBD391-DDA8-4610-AC12-8ED1214D5029}" srcOrd="0" destOrd="0" presId="urn:microsoft.com/office/officeart/2005/8/layout/hList1"/>
    <dgm:cxn modelId="{19D1B601-E458-4FDD-9642-389FB3918BAB}" type="presOf" srcId="{18D1D13C-0317-47D6-9807-F84051454C95}" destId="{F14980A5-AB02-4A40-8365-8C5D48C48F7B}" srcOrd="0" destOrd="0" presId="urn:microsoft.com/office/officeart/2005/8/layout/hList1"/>
    <dgm:cxn modelId="{C88B398E-132F-4CD2-9570-E24B71250D64}" srcId="{0912B28B-7BE8-42D0-B0E6-0F8E9B62FD4E}" destId="{47749426-1EC1-49A6-9CD8-26D74238DC55}" srcOrd="2" destOrd="0" parTransId="{93AFCAB5-32F5-4C3B-8751-09BCA30301DA}" sibTransId="{077B4053-29A3-4E07-979C-11D37BC932D5}"/>
    <dgm:cxn modelId="{4DDDE19E-49BD-4431-9621-74A5983D1740}" srcId="{0912B28B-7BE8-42D0-B0E6-0F8E9B62FD4E}" destId="{9868E289-5A62-49C5-B48E-75726B12C784}" srcOrd="0" destOrd="0" parTransId="{2747EB56-C81F-4DCC-A353-1FE3EA25B69B}" sibTransId="{33FA2ABD-BC27-4A7D-ACE0-CA5AD6197CD8}"/>
    <dgm:cxn modelId="{92789D4E-C183-4F3E-BFA5-F19CD35957C1}" type="presOf" srcId="{0912B28B-7BE8-42D0-B0E6-0F8E9B62FD4E}" destId="{2529F8D6-656E-4FF9-8CAA-AE3785A60049}" srcOrd="0" destOrd="0" presId="urn:microsoft.com/office/officeart/2005/8/layout/hList1"/>
    <dgm:cxn modelId="{7ECC5A5E-E44B-4DAC-AB1C-CAE741C8CE62}" srcId="{66EC6714-52D3-4B67-94F4-1D69578DF84F}" destId="{34FDE38A-A5AD-4474-A32C-014F0E92614B}" srcOrd="0" destOrd="0" parTransId="{49871DE9-1248-4479-9F89-7522133D8176}" sibTransId="{7B0326D9-4422-41EB-9D18-145506550A3F}"/>
    <dgm:cxn modelId="{90040C42-98CB-4766-AC28-43140542D842}" srcId="{47749426-1EC1-49A6-9CD8-26D74238DC55}" destId="{4A2F2D78-F9C5-4FCA-8916-954B2F7B1A8E}" srcOrd="0" destOrd="0" parTransId="{181BA892-BDD0-4043-8C0C-4939C5645CF0}" sibTransId="{AE457C7E-2E24-4EEB-BBE8-E64443B3B079}"/>
    <dgm:cxn modelId="{74FE1138-5E54-4847-A65E-DBBE02911898}" srcId="{9868E289-5A62-49C5-B48E-75726B12C784}" destId="{6B623E5A-619E-4482-A90D-66A1CD10F0E7}" srcOrd="0" destOrd="0" parTransId="{A518427C-ECE4-49E5-9226-9E8036FA033F}" sibTransId="{DCBA5567-A2A3-49AF-840F-2A3E49F37530}"/>
    <dgm:cxn modelId="{4457A34A-FBB2-426D-A38F-662160BB5341}" type="presOf" srcId="{6B623E5A-619E-4482-A90D-66A1CD10F0E7}" destId="{993F2937-406C-4AF9-9031-A4D4150235FE}" srcOrd="0" destOrd="0" presId="urn:microsoft.com/office/officeart/2005/8/layout/hList1"/>
    <dgm:cxn modelId="{85F1A46F-6D92-4FC2-89BF-B5A0FAD87EAF}" type="presOf" srcId="{D74E7603-EEFC-4C9F-B761-97CD9E16DFD9}" destId="{DB87EB26-B0EA-4E77-8699-5505BA8F497B}" srcOrd="0" destOrd="0" presId="urn:microsoft.com/office/officeart/2005/8/layout/hList1"/>
    <dgm:cxn modelId="{BF14290A-9DAF-448F-8F61-BB1D73350634}" srcId="{18D1D13C-0317-47D6-9807-F84051454C95}" destId="{54F8A61E-DCAB-4315-A17F-F540684314FD}" srcOrd="0" destOrd="0" parTransId="{88433343-3E6E-44F4-9C46-AFE178D7CAF6}" sibTransId="{0E3DCD02-9F43-4F92-BA08-28FE38667160}"/>
    <dgm:cxn modelId="{4CCE4D0E-3949-4DB7-A850-138931B2DB54}" srcId="{0912B28B-7BE8-42D0-B0E6-0F8E9B62FD4E}" destId="{66EC6714-52D3-4B67-94F4-1D69578DF84F}" srcOrd="3" destOrd="0" parTransId="{612E5D3C-1144-4BE7-9E83-E519E2552476}" sibTransId="{57982C8A-B42E-4CE7-B5DE-0B2A4A070627}"/>
    <dgm:cxn modelId="{6A2EF5F5-348B-41B1-AEB9-EEE27F63151F}" type="presOf" srcId="{47749426-1EC1-49A6-9CD8-26D74238DC55}" destId="{5A628E6E-4D91-44A7-B895-95990770CE8F}" srcOrd="0" destOrd="0" presId="urn:microsoft.com/office/officeart/2005/8/layout/hList1"/>
    <dgm:cxn modelId="{DE1041F6-A2E9-4996-B619-B7AF0579BBDC}" srcId="{0912B28B-7BE8-42D0-B0E6-0F8E9B62FD4E}" destId="{18D1D13C-0317-47D6-9807-F84051454C95}" srcOrd="1" destOrd="0" parTransId="{410776C9-D2C7-4C79-9C8A-B3803775F166}" sibTransId="{29C25D4E-130A-4A4F-9BF1-C0CC2ACD73D9}"/>
    <dgm:cxn modelId="{2507CA42-1468-42B0-8471-5A8F3B153D6D}" type="presOf" srcId="{54F8A61E-DCAB-4315-A17F-F540684314FD}" destId="{1C8BCB5A-6CF2-435C-A78D-B63A79ACA8C3}" srcOrd="0" destOrd="0" presId="urn:microsoft.com/office/officeart/2005/8/layout/hList1"/>
    <dgm:cxn modelId="{C6B3BDFE-8810-4853-8B4E-4B18870CE589}" type="presOf" srcId="{4A2F2D78-F9C5-4FCA-8916-954B2F7B1A8E}" destId="{F0DBDF56-9203-4FC8-86F0-0F95009F5A14}" srcOrd="0" destOrd="0" presId="urn:microsoft.com/office/officeart/2005/8/layout/hList1"/>
    <dgm:cxn modelId="{1448BD66-188E-46C8-81A2-F23B95C2EBDB}" type="presParOf" srcId="{2529F8D6-656E-4FF9-8CAA-AE3785A60049}" destId="{F0055283-695B-47F9-870C-79D8E1252FB1}" srcOrd="0" destOrd="0" presId="urn:microsoft.com/office/officeart/2005/8/layout/hList1"/>
    <dgm:cxn modelId="{D8CB33E4-AE29-4AB0-B5A6-4EAAFF514460}" type="presParOf" srcId="{F0055283-695B-47F9-870C-79D8E1252FB1}" destId="{DDC53400-FB6F-4FA7-A4AA-58033BFFEBAF}" srcOrd="0" destOrd="0" presId="urn:microsoft.com/office/officeart/2005/8/layout/hList1"/>
    <dgm:cxn modelId="{D0097F1F-D244-4CA0-8310-E21EEDEE8750}" type="presParOf" srcId="{F0055283-695B-47F9-870C-79D8E1252FB1}" destId="{993F2937-406C-4AF9-9031-A4D4150235FE}" srcOrd="1" destOrd="0" presId="urn:microsoft.com/office/officeart/2005/8/layout/hList1"/>
    <dgm:cxn modelId="{FECE0D80-BA12-4584-B56E-9BE4F5D80C67}" type="presParOf" srcId="{2529F8D6-656E-4FF9-8CAA-AE3785A60049}" destId="{A182A7B1-2DD5-4942-BA40-CC89CA87399D}" srcOrd="1" destOrd="0" presId="urn:microsoft.com/office/officeart/2005/8/layout/hList1"/>
    <dgm:cxn modelId="{B8847DB5-488C-4B1F-9D6F-43179E1984D9}" type="presParOf" srcId="{2529F8D6-656E-4FF9-8CAA-AE3785A60049}" destId="{B9153344-FF23-4E2B-96EC-C42F318D1A43}" srcOrd="2" destOrd="0" presId="urn:microsoft.com/office/officeart/2005/8/layout/hList1"/>
    <dgm:cxn modelId="{E97C26DC-D1F8-48FF-A338-990E7A214739}" type="presParOf" srcId="{B9153344-FF23-4E2B-96EC-C42F318D1A43}" destId="{F14980A5-AB02-4A40-8365-8C5D48C48F7B}" srcOrd="0" destOrd="0" presId="urn:microsoft.com/office/officeart/2005/8/layout/hList1"/>
    <dgm:cxn modelId="{2868EFD9-681C-4F1D-B86F-85A72EADE6F4}" type="presParOf" srcId="{B9153344-FF23-4E2B-96EC-C42F318D1A43}" destId="{1C8BCB5A-6CF2-435C-A78D-B63A79ACA8C3}" srcOrd="1" destOrd="0" presId="urn:microsoft.com/office/officeart/2005/8/layout/hList1"/>
    <dgm:cxn modelId="{C7DECBF1-04D0-46D2-886C-4937DFA558C1}" type="presParOf" srcId="{2529F8D6-656E-4FF9-8CAA-AE3785A60049}" destId="{576A4A2D-16A5-41DC-B7FE-CA443CBCBEEA}" srcOrd="3" destOrd="0" presId="urn:microsoft.com/office/officeart/2005/8/layout/hList1"/>
    <dgm:cxn modelId="{F8907A9F-BE89-4AAE-9E92-D5659D9E49B4}" type="presParOf" srcId="{2529F8D6-656E-4FF9-8CAA-AE3785A60049}" destId="{C8D998DE-60A9-43C8-8C0E-5061A53AE5C9}" srcOrd="4" destOrd="0" presId="urn:microsoft.com/office/officeart/2005/8/layout/hList1"/>
    <dgm:cxn modelId="{6AD3CBAD-62A4-40B2-ADA8-83B8E3CC6597}" type="presParOf" srcId="{C8D998DE-60A9-43C8-8C0E-5061A53AE5C9}" destId="{5A628E6E-4D91-44A7-B895-95990770CE8F}" srcOrd="0" destOrd="0" presId="urn:microsoft.com/office/officeart/2005/8/layout/hList1"/>
    <dgm:cxn modelId="{833B7839-F4AA-475E-AE49-F8266E9E5A34}" type="presParOf" srcId="{C8D998DE-60A9-43C8-8C0E-5061A53AE5C9}" destId="{F0DBDF56-9203-4FC8-86F0-0F95009F5A14}" srcOrd="1" destOrd="0" presId="urn:microsoft.com/office/officeart/2005/8/layout/hList1"/>
    <dgm:cxn modelId="{5A136655-70DD-4711-AE31-C6B10236384C}" type="presParOf" srcId="{2529F8D6-656E-4FF9-8CAA-AE3785A60049}" destId="{0E3D7136-5AA0-4B1B-AB6D-F274D155E280}" srcOrd="5" destOrd="0" presId="urn:microsoft.com/office/officeart/2005/8/layout/hList1"/>
    <dgm:cxn modelId="{41299996-95F5-4E59-8FA6-39CA06ACF34E}" type="presParOf" srcId="{2529F8D6-656E-4FF9-8CAA-AE3785A60049}" destId="{066B6FCF-3464-4E9E-A107-95AEE478478F}" srcOrd="6" destOrd="0" presId="urn:microsoft.com/office/officeart/2005/8/layout/hList1"/>
    <dgm:cxn modelId="{087233DF-8620-45C1-A290-7CD0B05ACDAE}" type="presParOf" srcId="{066B6FCF-3464-4E9E-A107-95AEE478478F}" destId="{4E46CD69-776E-406A-A2B9-39CEBA07550B}" srcOrd="0" destOrd="0" presId="urn:microsoft.com/office/officeart/2005/8/layout/hList1"/>
    <dgm:cxn modelId="{425ECA88-69E8-4320-BFC5-211F629F5792}" type="presParOf" srcId="{066B6FCF-3464-4E9E-A107-95AEE478478F}" destId="{E1EBD391-DDA8-4610-AC12-8ED1214D5029}" srcOrd="1" destOrd="0" presId="urn:microsoft.com/office/officeart/2005/8/layout/hList1"/>
    <dgm:cxn modelId="{B3CB75AB-FD12-4D17-A9D8-AFEA05ABB54A}" type="presParOf" srcId="{2529F8D6-656E-4FF9-8CAA-AE3785A60049}" destId="{DE596560-9041-43A7-B596-8B7C31DBD698}" srcOrd="7" destOrd="0" presId="urn:microsoft.com/office/officeart/2005/8/layout/hList1"/>
    <dgm:cxn modelId="{317A819F-9488-4C43-8CC3-1A6E5783B01B}" type="presParOf" srcId="{2529F8D6-656E-4FF9-8CAA-AE3785A60049}" destId="{F68B5A0E-663F-4DFE-B58F-9E0DFDF59C64}" srcOrd="8" destOrd="0" presId="urn:microsoft.com/office/officeart/2005/8/layout/hList1"/>
    <dgm:cxn modelId="{41AD60C5-EB3A-4D90-AFF0-761125FF3BEB}" type="presParOf" srcId="{F68B5A0E-663F-4DFE-B58F-9E0DFDF59C64}" destId="{0033D608-C1F3-4EB2-9DFC-3D06B97CFF20}" srcOrd="0" destOrd="0" presId="urn:microsoft.com/office/officeart/2005/8/layout/hList1"/>
    <dgm:cxn modelId="{CD94E161-2E2C-4629-8E9E-AC9B2B730CB2}" type="presParOf" srcId="{F68B5A0E-663F-4DFE-B58F-9E0DFDF59C64}" destId="{DB87EB26-B0EA-4E77-8699-5505BA8F497B}" srcOrd="1" destOrd="0" presId="urn:microsoft.com/office/officeart/2005/8/layout/hList1"/>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90A331-7ADD-4391-8CA5-606C9BFD26F5}" type="datetimeFigureOut">
              <a:rPr lang="en-GB" smtClean="0"/>
              <a:t>19/10/2019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EAE16CE-1862-465F-9912-D0001C1A0F9A}" type="slidenum">
              <a:rPr lang="en-GB" smtClean="0"/>
              <a:t>‹#›</a:t>
            </a:fld>
            <a:endParaRPr lang="en-GB"/>
          </a:p>
        </p:txBody>
      </p:sp>
    </p:spTree>
    <p:extLst>
      <p:ext uri="{BB962C8B-B14F-4D97-AF65-F5344CB8AC3E}">
        <p14:creationId xmlns:p14="http://schemas.microsoft.com/office/powerpoint/2010/main" val="85506748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2AE991-F138-4FD8-982E-957F3CA6A0F6}" type="datetimeFigureOut">
              <a:rPr lang="en-GB" smtClean="0"/>
              <a:t>19/10/2019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GB"/>
              <a:t>NHS Improvement</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90AB7D-FC04-41BF-88F7-E47891A06283}" type="slidenum">
              <a:rPr lang="en-GB" smtClean="0"/>
              <a:t>‹#›</a:t>
            </a:fld>
            <a:endParaRPr lang="en-GB"/>
          </a:p>
        </p:txBody>
      </p:sp>
    </p:spTree>
    <p:extLst>
      <p:ext uri="{BB962C8B-B14F-4D97-AF65-F5344CB8AC3E}">
        <p14:creationId xmlns:p14="http://schemas.microsoft.com/office/powerpoint/2010/main" val="118901105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57A7B8-EAD2-9846-9761-91C91B5D58B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39790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70462" cy="37274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8E87A86-20FB-4E31-8902-8410D3C17634}"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05573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57A7B8-EAD2-9846-9761-91C91B5D58B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01583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46125"/>
            <a:ext cx="4970462" cy="37274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8E87A86-20FB-4E31-8902-8410D3C17634}"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86829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57A7B8-EAD2-9846-9761-91C91B5D58B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99459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74E7DA9-B1B6-4CEC-A0AE-221CCAB3D23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729739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74E7DA9-B1B6-4CEC-A0AE-221CCAB3D23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616975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oleObject" Target="../embeddings/oleObject2.bin"/></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itle 9"/>
          <p:cNvSpPr>
            <a:spLocks noGrp="1"/>
          </p:cNvSpPr>
          <p:nvPr>
            <p:ph type="title" hasCustomPrompt="1"/>
          </p:nvPr>
        </p:nvSpPr>
        <p:spPr>
          <a:xfrm>
            <a:off x="449539" y="3660487"/>
            <a:ext cx="7886700" cy="689541"/>
          </a:xfrm>
          <a:prstGeom prst="rect">
            <a:avLst/>
          </a:prstGeom>
        </p:spPr>
        <p:txBody>
          <a:bodyPr/>
          <a:lstStyle>
            <a:lvl1pPr>
              <a:defRPr sz="3600" baseline="0">
                <a:solidFill>
                  <a:srgbClr val="005EB8"/>
                </a:solidFill>
                <a:latin typeface="Arial" panose="020B0604020202020204" pitchFamily="34" charset="0"/>
                <a:cs typeface="Arial" panose="020B0604020202020204" pitchFamily="34" charset="0"/>
              </a:defRPr>
            </a:lvl1pPr>
          </a:lstStyle>
          <a:p>
            <a:r>
              <a:rPr lang="en-US" dirty="0"/>
              <a:t>Presentation title</a:t>
            </a:r>
          </a:p>
        </p:txBody>
      </p:sp>
      <p:sp>
        <p:nvSpPr>
          <p:cNvPr id="11" name="Subtitle 2"/>
          <p:cNvSpPr>
            <a:spLocks noGrp="1"/>
          </p:cNvSpPr>
          <p:nvPr>
            <p:ph type="subTitle" idx="1" hasCustomPrompt="1"/>
          </p:nvPr>
        </p:nvSpPr>
        <p:spPr>
          <a:xfrm>
            <a:off x="449539" y="4364955"/>
            <a:ext cx="6858000" cy="473244"/>
          </a:xfrm>
          <a:prstGeom prst="rect">
            <a:avLst/>
          </a:prstGeom>
        </p:spPr>
        <p:txBody>
          <a:bodyPr/>
          <a:lstStyle>
            <a:lvl1pPr marL="0" indent="0" algn="l">
              <a:buNone/>
              <a:defRPr sz="1800" b="0" i="0" baseline="0">
                <a:solidFill>
                  <a:srgbClr val="005EB8"/>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Date</a:t>
            </a:r>
          </a:p>
        </p:txBody>
      </p:sp>
      <p:pic>
        <p:nvPicPr>
          <p:cNvPr id="9" name="Picture 8" descr="A picture containing clipart&#10;&#10;Description generated with very high confidence">
            <a:extLst>
              <a:ext uri="{FF2B5EF4-FFF2-40B4-BE49-F238E27FC236}">
                <a16:creationId xmlns:a16="http://schemas.microsoft.com/office/drawing/2014/main" xmlns="" id="{97959884-1B4F-43C5-92F7-E44DF373C9BF}"/>
              </a:ext>
            </a:extLst>
          </p:cNvPr>
          <p:cNvPicPr>
            <a:picLocks noChangeAspect="1"/>
          </p:cNvPicPr>
          <p:nvPr userDrawn="1"/>
        </p:nvPicPr>
        <p:blipFill>
          <a:blip r:embed="rId2"/>
          <a:stretch>
            <a:fillRect/>
          </a:stretch>
        </p:blipFill>
        <p:spPr>
          <a:xfrm>
            <a:off x="7696159" y="293024"/>
            <a:ext cx="1080655" cy="436418"/>
          </a:xfrm>
          <a:prstGeom prst="rect">
            <a:avLst/>
          </a:prstGeom>
        </p:spPr>
      </p:pic>
      <p:pic>
        <p:nvPicPr>
          <p:cNvPr id="5" name="Content Placeholder 16">
            <a:extLst>
              <a:ext uri="{FF2B5EF4-FFF2-40B4-BE49-F238E27FC236}">
                <a16:creationId xmlns:a16="http://schemas.microsoft.com/office/drawing/2014/main" xmlns="" id="{5FDDE1C8-218E-4901-92BB-E0ADB27DCE4B}"/>
              </a:ext>
            </a:extLst>
          </p:cNvPr>
          <p:cNvPicPr>
            <a:picLocks noChangeAspect="1"/>
          </p:cNvPicPr>
          <p:nvPr userDrawn="1"/>
        </p:nvPicPr>
        <p:blipFill>
          <a:blip r:embed="rId3"/>
          <a:stretch>
            <a:fillRect/>
          </a:stretch>
        </p:blipFill>
        <p:spPr>
          <a:xfrm>
            <a:off x="0" y="6345236"/>
            <a:ext cx="9144000" cy="309465"/>
          </a:xfrm>
          <a:prstGeom prst="rect">
            <a:avLst/>
          </a:prstGeom>
        </p:spPr>
      </p:pic>
      <p:sp>
        <p:nvSpPr>
          <p:cNvPr id="6" name="Text Box 4">
            <a:extLst>
              <a:ext uri="{FF2B5EF4-FFF2-40B4-BE49-F238E27FC236}">
                <a16:creationId xmlns:a16="http://schemas.microsoft.com/office/drawing/2014/main" xmlns="" id="{733EB1D2-9EB5-4BBA-9043-DD9322866AB7}"/>
              </a:ext>
            </a:extLst>
          </p:cNvPr>
          <p:cNvSpPr txBox="1"/>
          <p:nvPr userDrawn="1"/>
        </p:nvSpPr>
        <p:spPr>
          <a:xfrm>
            <a:off x="2575560" y="5792942"/>
            <a:ext cx="3992880" cy="406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465180" y="1649628"/>
            <a:ext cx="7737674"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itle 10"/>
          <p:cNvSpPr>
            <a:spLocks noGrp="1"/>
          </p:cNvSpPr>
          <p:nvPr>
            <p:ph type="title"/>
          </p:nvPr>
        </p:nvSpPr>
        <p:spPr>
          <a:xfrm>
            <a:off x="461190" y="854464"/>
            <a:ext cx="6567055"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dirty="0"/>
              <a:t>Click to edit Master title style</a:t>
            </a:r>
            <a:endParaRPr lang="en-US" sz="2800" dirty="0">
              <a:solidFill>
                <a:srgbClr val="005EB8"/>
              </a:solidFill>
              <a:latin typeface="Arial" charset="0"/>
              <a:ea typeface="Arial" charset="0"/>
              <a:cs typeface="Arial" charset="0"/>
            </a:endParaRPr>
          </a:p>
        </p:txBody>
      </p:sp>
      <p:sp>
        <p:nvSpPr>
          <p:cNvPr id="8" name="TextBox 7"/>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dirty="0">
                <a:solidFill>
                  <a:schemeClr val="accent3">
                    <a:lumMod val="60000"/>
                    <a:lumOff val="40000"/>
                  </a:schemeClr>
                </a:solidFill>
                <a:latin typeface="Arial" panose="020B0604020202020204" pitchFamily="34" charset="0"/>
                <a:cs typeface="Arial" panose="020B0604020202020204" pitchFamily="34" charset="0"/>
              </a:rPr>
              <a:t> </a:t>
            </a:r>
            <a:r>
              <a:rPr lang="en-US" sz="1200" dirty="0">
                <a:solidFill>
                  <a:schemeClr val="accent3"/>
                </a:solidFill>
                <a:latin typeface="Arial" panose="020B0604020202020204" pitchFamily="34" charset="0"/>
                <a:cs typeface="Arial" panose="020B0604020202020204" pitchFamily="34" charset="0"/>
              </a:rPr>
              <a:t>  </a:t>
            </a:r>
            <a:r>
              <a:rPr lang="en-US" sz="1200" dirty="0">
                <a:solidFill>
                  <a:srgbClr val="005EB8"/>
                </a:solidFill>
                <a:latin typeface="Arial" panose="020B0604020202020204" pitchFamily="34" charset="0"/>
                <a:cs typeface="Arial" panose="020B0604020202020204" pitchFamily="34" charset="0"/>
              </a:rPr>
              <a:t>|</a:t>
            </a:r>
            <a:endParaRPr lang="en-US" sz="1200" dirty="0">
              <a:solidFill>
                <a:schemeClr val="accent3"/>
              </a:solidFill>
              <a:latin typeface="Arial" panose="020B0604020202020204" pitchFamily="34" charset="0"/>
              <a:cs typeface="Arial" panose="020B0604020202020204" pitchFamily="34" charset="0"/>
            </a:endParaRPr>
          </a:p>
        </p:txBody>
      </p:sp>
      <p:sp>
        <p:nvSpPr>
          <p:cNvPr id="9" name="Footer Placeholder 2"/>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dirty="0"/>
              <a:t>Presentation title</a:t>
            </a:r>
          </a:p>
        </p:txBody>
      </p:sp>
      <p:pic>
        <p:nvPicPr>
          <p:cNvPr id="12" name="Picture 11" descr="A picture containing clipart&#10;&#10;Description generated with very high confidence">
            <a:extLst>
              <a:ext uri="{FF2B5EF4-FFF2-40B4-BE49-F238E27FC236}">
                <a16:creationId xmlns:a16="http://schemas.microsoft.com/office/drawing/2014/main" xmlns="" id="{7ADC841C-5A22-4563-A975-9750BB6F94B4}"/>
              </a:ext>
            </a:extLst>
          </p:cNvPr>
          <p:cNvPicPr>
            <a:picLocks noChangeAspect="1"/>
          </p:cNvPicPr>
          <p:nvPr userDrawn="1"/>
        </p:nvPicPr>
        <p:blipFill>
          <a:blip r:embed="rId2"/>
          <a:stretch>
            <a:fillRect/>
          </a:stretch>
        </p:blipFill>
        <p:spPr>
          <a:xfrm>
            <a:off x="7696159" y="293024"/>
            <a:ext cx="1080655" cy="436418"/>
          </a:xfrm>
          <a:prstGeom prst="rect">
            <a:avLst/>
          </a:prstGeom>
        </p:spPr>
      </p:pic>
    </p:spTree>
    <p:extLst>
      <p:ext uri="{BB962C8B-B14F-4D97-AF65-F5344CB8AC3E}">
        <p14:creationId xmlns:p14="http://schemas.microsoft.com/office/powerpoint/2010/main" val="632296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1680295"/>
            <a:ext cx="7356816" cy="395073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457203" y="749912"/>
            <a:ext cx="7356815" cy="667725"/>
          </a:xfrm>
        </p:spPr>
        <p:txBody>
          <a:bodyPr/>
          <a:lstStyle/>
          <a:p>
            <a:r>
              <a:rPr lang="en-GB"/>
              <a:t>Click to edit Master title style</a:t>
            </a:r>
            <a:endParaRPr lang="en-US"/>
          </a:p>
        </p:txBody>
      </p:sp>
      <p:sp>
        <p:nvSpPr>
          <p:cNvPr id="2" name="Slide Number Placeholder 1"/>
          <p:cNvSpPr>
            <a:spLocks noGrp="1"/>
          </p:cNvSpPr>
          <p:nvPr>
            <p:ph type="sldNum" sz="quarter" idx="10"/>
          </p:nvPr>
        </p:nvSpPr>
        <p:spPr/>
        <p:txBody>
          <a:bodyPr/>
          <a:lstStyle/>
          <a:p>
            <a:fld id="{61E112CC-F5C7-5E43-8EAA-F554FEB5E453}"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6359" y="5281784"/>
            <a:ext cx="1220724" cy="1272808"/>
          </a:xfrm>
          <a:prstGeom prst="rect">
            <a:avLst/>
          </a:prstGeom>
        </p:spPr>
      </p:pic>
    </p:spTree>
    <p:extLst>
      <p:ext uri="{BB962C8B-B14F-4D97-AF65-F5344CB8AC3E}">
        <p14:creationId xmlns:p14="http://schemas.microsoft.com/office/powerpoint/2010/main" val="20233378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1680295"/>
            <a:ext cx="7356816" cy="395073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457203" y="749912"/>
            <a:ext cx="7356815" cy="667725"/>
          </a:xfrm>
        </p:spPr>
        <p:txBody>
          <a:bodyPr/>
          <a:lstStyle/>
          <a:p>
            <a:r>
              <a:rPr lang="en-GB"/>
              <a:t>Click to edit Master title style</a:t>
            </a:r>
            <a:endParaRPr lang="en-US"/>
          </a:p>
        </p:txBody>
      </p:sp>
      <p:sp>
        <p:nvSpPr>
          <p:cNvPr id="2" name="Slide Number Placeholder 1"/>
          <p:cNvSpPr>
            <a:spLocks noGrp="1"/>
          </p:cNvSpPr>
          <p:nvPr>
            <p:ph type="sldNum" sz="quarter" idx="10"/>
          </p:nvPr>
        </p:nvSpPr>
        <p:spPr/>
        <p:txBody>
          <a:bodyPr/>
          <a:lstStyle/>
          <a:p>
            <a:fld id="{61E112CC-F5C7-5E43-8EAA-F554FEB5E453}" type="slidenum">
              <a:rPr lang="en-US" smtClean="0">
                <a:solidFill>
                  <a:srgbClr val="005EB8"/>
                </a:solidFill>
              </a:rPr>
              <a:pPr/>
              <a:t>‹#›</a:t>
            </a:fld>
            <a:endParaRPr lang="en-US" dirty="0">
              <a:solidFill>
                <a:srgbClr val="005EB8"/>
              </a:solidFill>
            </a:endParaRP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6359" y="5281784"/>
            <a:ext cx="1220724" cy="1272808"/>
          </a:xfrm>
          <a:prstGeom prst="rect">
            <a:avLst/>
          </a:prstGeom>
        </p:spPr>
      </p:pic>
    </p:spTree>
    <p:extLst>
      <p:ext uri="{BB962C8B-B14F-4D97-AF65-F5344CB8AC3E}">
        <p14:creationId xmlns:p14="http://schemas.microsoft.com/office/powerpoint/2010/main" val="32914697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a:xfrm>
            <a:off x="2002009" y="6356351"/>
            <a:ext cx="2133600" cy="365125"/>
          </a:xfrm>
        </p:spPr>
        <p:txBody>
          <a:bodyPr/>
          <a:lstStyle>
            <a:lvl1pPr algn="l">
              <a:defRPr/>
            </a:lvl1pPr>
          </a:lstStyle>
          <a:p>
            <a:fld id="{67DE7D0A-5CC0-CD4F-AD63-02ED5F8284D6}" type="slidenum">
              <a:rPr lang="en-US" smtClean="0">
                <a:solidFill>
                  <a:srgbClr val="005EB8"/>
                </a:solidFill>
              </a:rPr>
              <a:pPr/>
              <a:t>‹#›</a:t>
            </a:fld>
            <a:endParaRPr lang="en-US" dirty="0">
              <a:solidFill>
                <a:srgbClr val="005EB8"/>
              </a:solidFill>
            </a:endParaRPr>
          </a:p>
        </p:txBody>
      </p:sp>
      <p:sp>
        <p:nvSpPr>
          <p:cNvPr id="4" name="Content Placeholder 2"/>
          <p:cNvSpPr>
            <a:spLocks noGrp="1"/>
          </p:cNvSpPr>
          <p:nvPr>
            <p:ph idx="1"/>
          </p:nvPr>
        </p:nvSpPr>
        <p:spPr>
          <a:xfrm>
            <a:off x="457202" y="1680295"/>
            <a:ext cx="7356816" cy="395073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218394460"/>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7895615" y="6309700"/>
            <a:ext cx="900000" cy="180000"/>
          </a:xfrm>
          <a:prstGeom prst="rect">
            <a:avLst/>
          </a:prstGeom>
        </p:spPr>
        <p:txBody>
          <a:bodyPr/>
          <a:lstStyle/>
          <a:p>
            <a:pPr defTabSz="457200">
              <a:defRPr/>
            </a:pPr>
            <a:fld id="{25809629-24C2-4C60-89AF-DE55D1E96931}" type="datetimeFigureOut">
              <a:rPr lang="en-GB" smtClean="0">
                <a:solidFill>
                  <a:srgbClr val="000000"/>
                </a:solidFill>
                <a:latin typeface="Arial"/>
              </a:rPr>
              <a:pPr defTabSz="457200">
                <a:defRPr/>
              </a:pPr>
              <a:t>19/10/2019</a:t>
            </a:fld>
            <a:endParaRPr lang="en-GB" dirty="0">
              <a:solidFill>
                <a:srgbClr val="000000"/>
              </a:solidFill>
              <a:latin typeface="Arial"/>
            </a:endParaRPr>
          </a:p>
        </p:txBody>
      </p:sp>
      <p:sp>
        <p:nvSpPr>
          <p:cNvPr id="6" name="Footer Placeholder 5"/>
          <p:cNvSpPr>
            <a:spLocks noGrp="1"/>
          </p:cNvSpPr>
          <p:nvPr>
            <p:ph type="ftr" sz="quarter" idx="11"/>
          </p:nvPr>
        </p:nvSpPr>
        <p:spPr>
          <a:xfrm>
            <a:off x="655201" y="6309700"/>
            <a:ext cx="7240415" cy="180000"/>
          </a:xfrm>
          <a:prstGeom prst="rect">
            <a:avLst/>
          </a:prstGeom>
        </p:spPr>
        <p:txBody>
          <a:bodyPr/>
          <a:lstStyle/>
          <a:p>
            <a:pPr defTabSz="457200">
              <a:defRPr/>
            </a:pPr>
            <a:endParaRPr lang="en-GB" sz="1800" dirty="0">
              <a:solidFill>
                <a:srgbClr val="000000"/>
              </a:solidFill>
              <a:latin typeface="Arial"/>
              <a:ea typeface="+mn-ea"/>
              <a:cs typeface="+mn-cs"/>
            </a:endParaRPr>
          </a:p>
        </p:txBody>
      </p:sp>
      <p:sp>
        <p:nvSpPr>
          <p:cNvPr id="7" name="Slide Number Placeholder 6"/>
          <p:cNvSpPr>
            <a:spLocks noGrp="1"/>
          </p:cNvSpPr>
          <p:nvPr>
            <p:ph type="sldNum" sz="quarter" idx="12"/>
          </p:nvPr>
        </p:nvSpPr>
        <p:spPr/>
        <p:txBody>
          <a:bodyPr/>
          <a:lstStyle/>
          <a:p>
            <a:pPr defTabSz="457200">
              <a:defRPr/>
            </a:pPr>
            <a:fld id="{D25C17D2-EB54-4F97-9125-072937BE4BDC}" type="slidenum">
              <a:rPr lang="en-GB" sz="1000" smtClean="0">
                <a:solidFill>
                  <a:srgbClr val="005EB8"/>
                </a:solidFill>
                <a:latin typeface="Arial"/>
                <a:cs typeface="Arial"/>
              </a:rPr>
              <a:pPr defTabSz="457200">
                <a:defRPr/>
              </a:pPr>
              <a:t>‹#›</a:t>
            </a:fld>
            <a:endParaRPr lang="en-GB" sz="1000" dirty="0">
              <a:solidFill>
                <a:srgbClr val="005EB8"/>
              </a:solidFill>
              <a:latin typeface="Arial"/>
              <a:cs typeface="Arial"/>
            </a:endParaRPr>
          </a:p>
        </p:txBody>
      </p:sp>
    </p:spTree>
    <p:extLst>
      <p:ext uri="{BB962C8B-B14F-4D97-AF65-F5344CB8AC3E}">
        <p14:creationId xmlns:p14="http://schemas.microsoft.com/office/powerpoint/2010/main" val="35535781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1480" y="1592"/>
          <a:ext cx="1465" cy="1587"/>
        </p:xfrm>
        <a:graphic>
          <a:graphicData uri="http://schemas.openxmlformats.org/presentationml/2006/ole">
            <mc:AlternateContent xmlns:mc="http://schemas.openxmlformats.org/markup-compatibility/2006">
              <mc:Choice xmlns:v="urn:schemas-microsoft-com:vml" Requires="v">
                <p:oleObj spid="_x0000_s2103" name="think-cell Slide" r:id="rId4" imgW="360" imgH="360" progId="">
                  <p:embed/>
                </p:oleObj>
              </mc:Choice>
              <mc:Fallback>
                <p:oleObj name="think-cell Slide" r:id="rId4" imgW="360" imgH="360" progId="">
                  <p:embed/>
                  <p:pic>
                    <p:nvPicPr>
                      <p:cNvPr id="6" name="Object 5"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0" y="1592"/>
                        <a:ext cx="1465"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hasCustomPrompt="1"/>
          </p:nvPr>
        </p:nvSpPr>
        <p:spPr>
          <a:xfrm>
            <a:off x="434976" y="163512"/>
            <a:ext cx="7726347" cy="831851"/>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871829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465180" y="1649628"/>
            <a:ext cx="7737674"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itle 10"/>
          <p:cNvSpPr>
            <a:spLocks noGrp="1"/>
          </p:cNvSpPr>
          <p:nvPr>
            <p:ph type="title"/>
          </p:nvPr>
        </p:nvSpPr>
        <p:spPr>
          <a:xfrm>
            <a:off x="461190" y="854464"/>
            <a:ext cx="6567055" cy="611649"/>
          </a:xfrm>
          <a:prstGeom prst="rect">
            <a:avLst/>
          </a:prstGeom>
        </p:spPr>
        <p:txBody>
          <a:bodyPr/>
          <a:lstStyle>
            <a:lvl1pPr>
              <a:defRPr sz="3600" b="0">
                <a:solidFill>
                  <a:srgbClr val="005EB8"/>
                </a:solidFill>
                <a:latin typeface="Arial" panose="020B0604020202020204" pitchFamily="34" charset="0"/>
                <a:cs typeface="Arial" panose="020B0604020202020204" pitchFamily="34" charset="0"/>
              </a:defRPr>
            </a:lvl1pPr>
          </a:lstStyle>
          <a:p>
            <a:r>
              <a:rPr lang="en-US" dirty="0"/>
              <a:t>Click to edit Master title style</a:t>
            </a:r>
            <a:endParaRPr lang="en-US" sz="2800" dirty="0">
              <a:solidFill>
                <a:srgbClr val="005EB8"/>
              </a:solidFill>
              <a:latin typeface="Arial" charset="0"/>
              <a:ea typeface="Arial" charset="0"/>
              <a:cs typeface="Arial" charset="0"/>
            </a:endParaRPr>
          </a:p>
        </p:txBody>
      </p:sp>
      <p:sp>
        <p:nvSpPr>
          <p:cNvPr id="8" name="TextBox 7"/>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dirty="0">
                <a:solidFill>
                  <a:schemeClr val="accent3">
                    <a:lumMod val="60000"/>
                    <a:lumOff val="40000"/>
                  </a:schemeClr>
                </a:solidFill>
                <a:latin typeface="Arial" panose="020B0604020202020204" pitchFamily="34" charset="0"/>
                <a:cs typeface="Arial" panose="020B0604020202020204" pitchFamily="34" charset="0"/>
              </a:rPr>
              <a:t> </a:t>
            </a:r>
            <a:r>
              <a:rPr lang="en-US" sz="1200" dirty="0">
                <a:solidFill>
                  <a:schemeClr val="accent3"/>
                </a:solidFill>
                <a:latin typeface="Arial" panose="020B0604020202020204" pitchFamily="34" charset="0"/>
                <a:cs typeface="Arial" panose="020B0604020202020204" pitchFamily="34" charset="0"/>
              </a:rPr>
              <a:t>  </a:t>
            </a:r>
            <a:r>
              <a:rPr lang="en-US" sz="1200" dirty="0">
                <a:solidFill>
                  <a:srgbClr val="005EB8"/>
                </a:solidFill>
                <a:latin typeface="Arial" panose="020B0604020202020204" pitchFamily="34" charset="0"/>
                <a:cs typeface="Arial" panose="020B0604020202020204" pitchFamily="34" charset="0"/>
              </a:rPr>
              <a:t>|</a:t>
            </a:r>
            <a:endParaRPr lang="en-US" sz="1200" dirty="0">
              <a:solidFill>
                <a:schemeClr val="accent3"/>
              </a:solidFill>
              <a:latin typeface="Arial" panose="020B0604020202020204" pitchFamily="34" charset="0"/>
              <a:cs typeface="Arial" panose="020B0604020202020204" pitchFamily="34" charset="0"/>
            </a:endParaRPr>
          </a:p>
        </p:txBody>
      </p:sp>
      <p:sp>
        <p:nvSpPr>
          <p:cNvPr id="9" name="Footer Placeholder 2"/>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dirty="0"/>
              <a:t>Presentation title</a:t>
            </a:r>
          </a:p>
        </p:txBody>
      </p:sp>
      <p:pic>
        <p:nvPicPr>
          <p:cNvPr id="12" name="Picture 11" descr="A picture containing clipart&#10;&#10;Description generated with very high confidence">
            <a:extLst>
              <a:ext uri="{FF2B5EF4-FFF2-40B4-BE49-F238E27FC236}">
                <a16:creationId xmlns:a16="http://schemas.microsoft.com/office/drawing/2014/main" xmlns="" id="{7ADC841C-5A22-4563-A975-9750BB6F94B4}"/>
              </a:ext>
            </a:extLst>
          </p:cNvPr>
          <p:cNvPicPr>
            <a:picLocks noChangeAspect="1"/>
          </p:cNvPicPr>
          <p:nvPr userDrawn="1"/>
        </p:nvPicPr>
        <p:blipFill>
          <a:blip r:embed="rId2"/>
          <a:stretch>
            <a:fillRect/>
          </a:stretch>
        </p:blipFill>
        <p:spPr>
          <a:xfrm>
            <a:off x="7696159" y="293024"/>
            <a:ext cx="1080655" cy="43641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1680295"/>
            <a:ext cx="7356816" cy="395073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457203" y="749912"/>
            <a:ext cx="7356815" cy="667725"/>
          </a:xfrm>
        </p:spPr>
        <p:txBody>
          <a:bodyPr/>
          <a:lstStyle/>
          <a:p>
            <a:r>
              <a:rPr lang="en-GB"/>
              <a:t>Click to edit Master title style</a:t>
            </a:r>
            <a:endParaRPr lang="en-US"/>
          </a:p>
        </p:txBody>
      </p:sp>
      <p:sp>
        <p:nvSpPr>
          <p:cNvPr id="2" name="Slide Number Placeholder 1"/>
          <p:cNvSpPr>
            <a:spLocks noGrp="1"/>
          </p:cNvSpPr>
          <p:nvPr>
            <p:ph type="sldNum" sz="quarter" idx="10"/>
          </p:nvPr>
        </p:nvSpPr>
        <p:spPr/>
        <p:txBody>
          <a:bodyPr/>
          <a:lstStyle/>
          <a:p>
            <a:fld id="{61E112CC-F5C7-5E43-8EAA-F554FEB5E453}"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6359" y="5281784"/>
            <a:ext cx="1220724" cy="1272808"/>
          </a:xfrm>
          <a:prstGeom prst="rect">
            <a:avLst/>
          </a:prstGeom>
        </p:spPr>
      </p:pic>
    </p:spTree>
    <p:extLst>
      <p:ext uri="{BB962C8B-B14F-4D97-AF65-F5344CB8AC3E}">
        <p14:creationId xmlns:p14="http://schemas.microsoft.com/office/powerpoint/2010/main" val="4057094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2" y="1680295"/>
            <a:ext cx="7356816" cy="395073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1"/>
          <p:cNvSpPr>
            <a:spLocks noGrp="1"/>
          </p:cNvSpPr>
          <p:nvPr>
            <p:ph type="title"/>
          </p:nvPr>
        </p:nvSpPr>
        <p:spPr>
          <a:xfrm>
            <a:off x="457203" y="749912"/>
            <a:ext cx="7356815" cy="667725"/>
          </a:xfrm>
        </p:spPr>
        <p:txBody>
          <a:bodyPr/>
          <a:lstStyle/>
          <a:p>
            <a:r>
              <a:rPr lang="en-GB"/>
              <a:t>Click to edit Master title style</a:t>
            </a:r>
            <a:endParaRPr lang="en-US"/>
          </a:p>
        </p:txBody>
      </p:sp>
      <p:sp>
        <p:nvSpPr>
          <p:cNvPr id="2" name="Slide Number Placeholder 1"/>
          <p:cNvSpPr>
            <a:spLocks noGrp="1"/>
          </p:cNvSpPr>
          <p:nvPr>
            <p:ph type="sldNum" sz="quarter" idx="10"/>
          </p:nvPr>
        </p:nvSpPr>
        <p:spPr/>
        <p:txBody>
          <a:bodyPr/>
          <a:lstStyle/>
          <a:p>
            <a:fld id="{61E112CC-F5C7-5E43-8EAA-F554FEB5E453}" type="slidenum">
              <a:rPr lang="en-US" smtClean="0">
                <a:solidFill>
                  <a:srgbClr val="005EB8"/>
                </a:solidFill>
              </a:rPr>
              <a:pPr/>
              <a:t>‹#›</a:t>
            </a:fld>
            <a:endParaRPr lang="en-US" dirty="0">
              <a:solidFill>
                <a:srgbClr val="005EB8"/>
              </a:solidFill>
            </a:endParaRP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6359" y="5281784"/>
            <a:ext cx="1220724" cy="1272808"/>
          </a:xfrm>
          <a:prstGeom prst="rect">
            <a:avLst/>
          </a:prstGeom>
        </p:spPr>
      </p:pic>
    </p:spTree>
    <p:extLst>
      <p:ext uri="{BB962C8B-B14F-4D97-AF65-F5344CB8AC3E}">
        <p14:creationId xmlns:p14="http://schemas.microsoft.com/office/powerpoint/2010/main" val="1213757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no arrow)">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Slide Number Placeholder 2"/>
          <p:cNvSpPr>
            <a:spLocks noGrp="1"/>
          </p:cNvSpPr>
          <p:nvPr>
            <p:ph type="sldNum" sz="quarter" idx="10"/>
          </p:nvPr>
        </p:nvSpPr>
        <p:spPr>
          <a:xfrm>
            <a:off x="2002009" y="6356351"/>
            <a:ext cx="2133600" cy="365125"/>
          </a:xfrm>
        </p:spPr>
        <p:txBody>
          <a:bodyPr/>
          <a:lstStyle>
            <a:lvl1pPr algn="l">
              <a:defRPr/>
            </a:lvl1pPr>
          </a:lstStyle>
          <a:p>
            <a:fld id="{67DE7D0A-5CC0-CD4F-AD63-02ED5F8284D6}" type="slidenum">
              <a:rPr lang="en-US" smtClean="0">
                <a:solidFill>
                  <a:srgbClr val="005EB8"/>
                </a:solidFill>
              </a:rPr>
              <a:pPr/>
              <a:t>‹#›</a:t>
            </a:fld>
            <a:endParaRPr lang="en-US" dirty="0">
              <a:solidFill>
                <a:srgbClr val="005EB8"/>
              </a:solidFill>
            </a:endParaRPr>
          </a:p>
        </p:txBody>
      </p:sp>
      <p:sp>
        <p:nvSpPr>
          <p:cNvPr id="4" name="Content Placeholder 2"/>
          <p:cNvSpPr>
            <a:spLocks noGrp="1"/>
          </p:cNvSpPr>
          <p:nvPr>
            <p:ph idx="1"/>
          </p:nvPr>
        </p:nvSpPr>
        <p:spPr>
          <a:xfrm>
            <a:off x="457202" y="1680295"/>
            <a:ext cx="7356816" cy="3950736"/>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590198657"/>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7895615" y="6309700"/>
            <a:ext cx="900000" cy="180000"/>
          </a:xfrm>
          <a:prstGeom prst="rect">
            <a:avLst/>
          </a:prstGeom>
        </p:spPr>
        <p:txBody>
          <a:bodyPr/>
          <a:lstStyle/>
          <a:p>
            <a:pPr defTabSz="457200">
              <a:defRPr/>
            </a:pPr>
            <a:fld id="{25809629-24C2-4C60-89AF-DE55D1E96931}" type="datetimeFigureOut">
              <a:rPr lang="en-GB" smtClean="0">
                <a:solidFill>
                  <a:srgbClr val="000000"/>
                </a:solidFill>
                <a:latin typeface="Arial"/>
              </a:rPr>
              <a:pPr defTabSz="457200">
                <a:defRPr/>
              </a:pPr>
              <a:t>19/10/2019</a:t>
            </a:fld>
            <a:endParaRPr lang="en-GB" dirty="0">
              <a:solidFill>
                <a:srgbClr val="000000"/>
              </a:solidFill>
              <a:latin typeface="Arial"/>
            </a:endParaRPr>
          </a:p>
        </p:txBody>
      </p:sp>
      <p:sp>
        <p:nvSpPr>
          <p:cNvPr id="6" name="Footer Placeholder 5"/>
          <p:cNvSpPr>
            <a:spLocks noGrp="1"/>
          </p:cNvSpPr>
          <p:nvPr>
            <p:ph type="ftr" sz="quarter" idx="11"/>
          </p:nvPr>
        </p:nvSpPr>
        <p:spPr>
          <a:xfrm>
            <a:off x="655201" y="6309700"/>
            <a:ext cx="7240415" cy="180000"/>
          </a:xfrm>
          <a:prstGeom prst="rect">
            <a:avLst/>
          </a:prstGeom>
        </p:spPr>
        <p:txBody>
          <a:bodyPr/>
          <a:lstStyle/>
          <a:p>
            <a:pPr defTabSz="457200">
              <a:defRPr/>
            </a:pPr>
            <a:endParaRPr lang="en-GB" sz="1800" dirty="0">
              <a:solidFill>
                <a:srgbClr val="000000"/>
              </a:solidFill>
              <a:latin typeface="Arial"/>
              <a:ea typeface="+mn-ea"/>
              <a:cs typeface="+mn-cs"/>
            </a:endParaRPr>
          </a:p>
        </p:txBody>
      </p:sp>
      <p:sp>
        <p:nvSpPr>
          <p:cNvPr id="7" name="Slide Number Placeholder 6"/>
          <p:cNvSpPr>
            <a:spLocks noGrp="1"/>
          </p:cNvSpPr>
          <p:nvPr>
            <p:ph type="sldNum" sz="quarter" idx="12"/>
          </p:nvPr>
        </p:nvSpPr>
        <p:spPr/>
        <p:txBody>
          <a:bodyPr/>
          <a:lstStyle/>
          <a:p>
            <a:pPr defTabSz="457200">
              <a:defRPr/>
            </a:pPr>
            <a:fld id="{D25C17D2-EB54-4F97-9125-072937BE4BDC}" type="slidenum">
              <a:rPr lang="en-GB" sz="1000" smtClean="0">
                <a:solidFill>
                  <a:srgbClr val="005EB8"/>
                </a:solidFill>
                <a:latin typeface="Arial"/>
                <a:cs typeface="Arial"/>
              </a:rPr>
              <a:pPr defTabSz="457200">
                <a:defRPr/>
              </a:pPr>
              <a:t>‹#›</a:t>
            </a:fld>
            <a:endParaRPr lang="en-GB" sz="1000" dirty="0">
              <a:solidFill>
                <a:srgbClr val="005EB8"/>
              </a:solidFill>
              <a:latin typeface="Arial"/>
              <a:cs typeface="Arial"/>
            </a:endParaRPr>
          </a:p>
        </p:txBody>
      </p:sp>
    </p:spTree>
    <p:extLst>
      <p:ext uri="{BB962C8B-B14F-4D97-AF65-F5344CB8AC3E}">
        <p14:creationId xmlns:p14="http://schemas.microsoft.com/office/powerpoint/2010/main" val="3664787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p:custDataLst>
              <p:tags r:id="rId2"/>
            </p:custDataLst>
          </p:nvPr>
        </p:nvGraphicFramePr>
        <p:xfrm>
          <a:off x="1480" y="1592"/>
          <a:ext cx="1465" cy="1587"/>
        </p:xfrm>
        <a:graphic>
          <a:graphicData uri="http://schemas.openxmlformats.org/presentationml/2006/ole">
            <mc:AlternateContent xmlns:mc="http://schemas.openxmlformats.org/markup-compatibility/2006">
              <mc:Choice xmlns:v="urn:schemas-microsoft-com:vml" Requires="v">
                <p:oleObj spid="_x0000_s1088" name="think-cell Slide" r:id="rId4" imgW="360" imgH="360" progId="">
                  <p:embed/>
                </p:oleObj>
              </mc:Choice>
              <mc:Fallback>
                <p:oleObj name="think-cell Slide" r:id="rId4" imgW="360" imgH="360" progId="">
                  <p:embed/>
                  <p:pic>
                    <p:nvPicPr>
                      <p:cNvPr id="6" name="Object 5"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80" y="1592"/>
                        <a:ext cx="1465"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hasCustomPrompt="1"/>
          </p:nvPr>
        </p:nvSpPr>
        <p:spPr>
          <a:xfrm>
            <a:off x="434976" y="163512"/>
            <a:ext cx="7726347" cy="831851"/>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3084082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AE6B4F3-0B5C-4BEA-BFAB-D34C5BACCE6C}" type="datetimeFigureOut">
              <a:rPr lang="en-GB" smtClean="0"/>
              <a:t>19/10/2019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6C4C68-9C76-5449-BBA0-107A51179E14}"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38078" y="5517239"/>
            <a:ext cx="1222923" cy="956325"/>
          </a:xfrm>
          <a:prstGeom prst="rect">
            <a:avLst/>
          </a:prstGeom>
        </p:spPr>
      </p:pic>
    </p:spTree>
    <p:extLst>
      <p:ext uri="{BB962C8B-B14F-4D97-AF65-F5344CB8AC3E}">
        <p14:creationId xmlns:p14="http://schemas.microsoft.com/office/powerpoint/2010/main" val="21777473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Title 9"/>
          <p:cNvSpPr>
            <a:spLocks noGrp="1"/>
          </p:cNvSpPr>
          <p:nvPr>
            <p:ph type="title" hasCustomPrompt="1"/>
          </p:nvPr>
        </p:nvSpPr>
        <p:spPr>
          <a:xfrm>
            <a:off x="449539" y="3660487"/>
            <a:ext cx="7886700" cy="689541"/>
          </a:xfrm>
          <a:prstGeom prst="rect">
            <a:avLst/>
          </a:prstGeom>
        </p:spPr>
        <p:txBody>
          <a:bodyPr/>
          <a:lstStyle>
            <a:lvl1pPr>
              <a:defRPr sz="3600" baseline="0">
                <a:solidFill>
                  <a:srgbClr val="005EB8"/>
                </a:solidFill>
                <a:latin typeface="Arial" panose="020B0604020202020204" pitchFamily="34" charset="0"/>
                <a:cs typeface="Arial" panose="020B0604020202020204" pitchFamily="34" charset="0"/>
              </a:defRPr>
            </a:lvl1pPr>
          </a:lstStyle>
          <a:p>
            <a:r>
              <a:rPr lang="en-US" dirty="0"/>
              <a:t>Presentation title</a:t>
            </a:r>
          </a:p>
        </p:txBody>
      </p:sp>
      <p:sp>
        <p:nvSpPr>
          <p:cNvPr id="11" name="Subtitle 2"/>
          <p:cNvSpPr>
            <a:spLocks noGrp="1"/>
          </p:cNvSpPr>
          <p:nvPr>
            <p:ph type="subTitle" idx="1" hasCustomPrompt="1"/>
          </p:nvPr>
        </p:nvSpPr>
        <p:spPr>
          <a:xfrm>
            <a:off x="449539" y="4364955"/>
            <a:ext cx="6858000" cy="473244"/>
          </a:xfrm>
          <a:prstGeom prst="rect">
            <a:avLst/>
          </a:prstGeom>
        </p:spPr>
        <p:txBody>
          <a:bodyPr/>
          <a:lstStyle>
            <a:lvl1pPr marL="0" indent="0" algn="l">
              <a:buNone/>
              <a:defRPr sz="1800" b="0" i="0" baseline="0">
                <a:solidFill>
                  <a:srgbClr val="005EB8"/>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Date</a:t>
            </a:r>
          </a:p>
        </p:txBody>
      </p:sp>
      <p:pic>
        <p:nvPicPr>
          <p:cNvPr id="9" name="Picture 8" descr="A picture containing clipart&#10;&#10;Description generated with very high confidence">
            <a:extLst>
              <a:ext uri="{FF2B5EF4-FFF2-40B4-BE49-F238E27FC236}">
                <a16:creationId xmlns:a16="http://schemas.microsoft.com/office/drawing/2014/main" xmlns="" id="{97959884-1B4F-43C5-92F7-E44DF373C9BF}"/>
              </a:ext>
            </a:extLst>
          </p:cNvPr>
          <p:cNvPicPr>
            <a:picLocks noChangeAspect="1"/>
          </p:cNvPicPr>
          <p:nvPr userDrawn="1"/>
        </p:nvPicPr>
        <p:blipFill>
          <a:blip r:embed="rId2"/>
          <a:stretch>
            <a:fillRect/>
          </a:stretch>
        </p:blipFill>
        <p:spPr>
          <a:xfrm>
            <a:off x="7696159" y="293024"/>
            <a:ext cx="1080655" cy="436418"/>
          </a:xfrm>
          <a:prstGeom prst="rect">
            <a:avLst/>
          </a:prstGeom>
        </p:spPr>
      </p:pic>
      <p:pic>
        <p:nvPicPr>
          <p:cNvPr id="5" name="Content Placeholder 16">
            <a:extLst>
              <a:ext uri="{FF2B5EF4-FFF2-40B4-BE49-F238E27FC236}">
                <a16:creationId xmlns:a16="http://schemas.microsoft.com/office/drawing/2014/main" xmlns="" id="{5FDDE1C8-218E-4901-92BB-E0ADB27DCE4B}"/>
              </a:ext>
            </a:extLst>
          </p:cNvPr>
          <p:cNvPicPr>
            <a:picLocks noChangeAspect="1"/>
          </p:cNvPicPr>
          <p:nvPr userDrawn="1"/>
        </p:nvPicPr>
        <p:blipFill>
          <a:blip r:embed="rId3"/>
          <a:stretch>
            <a:fillRect/>
          </a:stretch>
        </p:blipFill>
        <p:spPr>
          <a:xfrm>
            <a:off x="0" y="6345236"/>
            <a:ext cx="9144000" cy="309465"/>
          </a:xfrm>
          <a:prstGeom prst="rect">
            <a:avLst/>
          </a:prstGeom>
        </p:spPr>
      </p:pic>
      <p:sp>
        <p:nvSpPr>
          <p:cNvPr id="6" name="Text Box 4">
            <a:extLst>
              <a:ext uri="{FF2B5EF4-FFF2-40B4-BE49-F238E27FC236}">
                <a16:creationId xmlns:a16="http://schemas.microsoft.com/office/drawing/2014/main" xmlns="" id="{733EB1D2-9EB5-4BBA-9043-DD9322866AB7}"/>
              </a:ext>
            </a:extLst>
          </p:cNvPr>
          <p:cNvSpPr txBox="1"/>
          <p:nvPr userDrawn="1"/>
        </p:nvSpPr>
        <p:spPr>
          <a:xfrm>
            <a:off x="2575560" y="5792942"/>
            <a:ext cx="3992880" cy="406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800" dirty="0">
                <a:effectLst/>
                <a:latin typeface="Arial" panose="020B0604020202020204" pitchFamily="34" charset="0"/>
                <a:ea typeface="Calibri" panose="020F0502020204030204" pitchFamily="34" charset="0"/>
                <a:cs typeface="Times New Roman" panose="02020603050405020304" pitchFamily="18" charset="0"/>
              </a:rPr>
              <a:t>NHS England and NHS Improvement</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6179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extBox 8"/>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dirty="0">
                <a:solidFill>
                  <a:schemeClr val="accent3">
                    <a:lumMod val="60000"/>
                    <a:lumOff val="40000"/>
                  </a:schemeClr>
                </a:solidFill>
                <a:latin typeface="Arial" panose="020B0604020202020204" pitchFamily="34" charset="0"/>
                <a:cs typeface="Arial" panose="020B0604020202020204" pitchFamily="34" charset="0"/>
              </a:rPr>
              <a:t> </a:t>
            </a:r>
            <a:r>
              <a:rPr lang="en-US" sz="1200" dirty="0">
                <a:solidFill>
                  <a:schemeClr val="accent3"/>
                </a:solidFill>
                <a:latin typeface="Arial" panose="020B0604020202020204" pitchFamily="34" charset="0"/>
                <a:cs typeface="Arial" panose="020B0604020202020204" pitchFamily="34" charset="0"/>
              </a:rPr>
              <a:t> </a:t>
            </a:r>
            <a:r>
              <a:rPr lang="en-US" sz="1200" dirty="0">
                <a:solidFill>
                  <a:srgbClr val="005EB8"/>
                </a:solidFill>
                <a:latin typeface="Arial" panose="020B0604020202020204" pitchFamily="34" charset="0"/>
                <a:cs typeface="Arial" panose="020B0604020202020204" pitchFamily="34" charset="0"/>
              </a:rPr>
              <a:t> |</a:t>
            </a:r>
          </a:p>
        </p:txBody>
      </p:sp>
      <p:sp>
        <p:nvSpPr>
          <p:cNvPr id="10" name="Footer Placeholder 2"/>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dirty="0"/>
              <a:t>Presentation title</a:t>
            </a:r>
          </a:p>
        </p:txBody>
      </p:sp>
    </p:spTree>
    <p:extLst>
      <p:ext uri="{BB962C8B-B14F-4D97-AF65-F5344CB8AC3E}">
        <p14:creationId xmlns:p14="http://schemas.microsoft.com/office/powerpoint/2010/main" val="2662610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 id="2147483676" r:id="rId7"/>
    <p:sldLayoutId id="2147483772" r:id="rId8"/>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extBox 8"/>
          <p:cNvSpPr txBox="1"/>
          <p:nvPr userDrawn="1"/>
        </p:nvSpPr>
        <p:spPr>
          <a:xfrm>
            <a:off x="291314" y="6372536"/>
            <a:ext cx="647362"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dirty="0">
                <a:solidFill>
                  <a:schemeClr val="accent3">
                    <a:lumMod val="60000"/>
                    <a:lumOff val="40000"/>
                  </a:schemeClr>
                </a:solidFill>
                <a:latin typeface="Arial" panose="020B0604020202020204" pitchFamily="34" charset="0"/>
                <a:cs typeface="Arial" panose="020B0604020202020204" pitchFamily="34" charset="0"/>
              </a:rPr>
              <a:t> </a:t>
            </a:r>
            <a:r>
              <a:rPr lang="en-US" sz="1200" dirty="0">
                <a:solidFill>
                  <a:schemeClr val="accent3"/>
                </a:solidFill>
                <a:latin typeface="Arial" panose="020B0604020202020204" pitchFamily="34" charset="0"/>
                <a:cs typeface="Arial" panose="020B0604020202020204" pitchFamily="34" charset="0"/>
              </a:rPr>
              <a:t> </a:t>
            </a:r>
            <a:r>
              <a:rPr lang="en-US" sz="1200" dirty="0">
                <a:solidFill>
                  <a:srgbClr val="005EB8"/>
                </a:solidFill>
                <a:latin typeface="Arial" panose="020B0604020202020204" pitchFamily="34" charset="0"/>
                <a:cs typeface="Arial" panose="020B0604020202020204" pitchFamily="34" charset="0"/>
              </a:rPr>
              <a:t> |</a:t>
            </a:r>
          </a:p>
        </p:txBody>
      </p:sp>
      <p:sp>
        <p:nvSpPr>
          <p:cNvPr id="10" name="Footer Placeholder 2"/>
          <p:cNvSpPr>
            <a:spLocks noGrp="1"/>
          </p:cNvSpPr>
          <p:nvPr>
            <p:ph type="ftr" sz="quarter" idx="3"/>
          </p:nvPr>
        </p:nvSpPr>
        <p:spPr>
          <a:xfrm>
            <a:off x="690676" y="6333439"/>
            <a:ext cx="5723164"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dirty="0"/>
              <a:t>Presentation title</a:t>
            </a:r>
          </a:p>
        </p:txBody>
      </p:sp>
    </p:spTree>
    <p:extLst>
      <p:ext uri="{BB962C8B-B14F-4D97-AF65-F5344CB8AC3E}">
        <p14:creationId xmlns:p14="http://schemas.microsoft.com/office/powerpoint/2010/main" val="71635167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6" r:id="rId6"/>
    <p:sldLayoutId id="2147483705" r:id="rId7"/>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2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26.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mailto:england.wres@nhs.net" TargetMode="External"/><Relationship Id="rId2" Type="http://schemas.openxmlformats.org/officeDocument/2006/relationships/hyperlink" Target="http://www.england.nhs.uk/wres/" TargetMode="External"/><Relationship Id="rId1" Type="http://schemas.openxmlformats.org/officeDocument/2006/relationships/slideLayout" Target="../slideLayouts/slideLayout2.xml"/><Relationship Id="rId4" Type="http://schemas.openxmlformats.org/officeDocument/2006/relationships/hyperlink" Target="https://twitter.com/wres_team?lang=en-gb"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nhsstaffsurveyresult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32EF51-A59B-49D8-B145-C6D2C372DEBA}"/>
              </a:ext>
            </a:extLst>
          </p:cNvPr>
          <p:cNvSpPr>
            <a:spLocks noGrp="1"/>
          </p:cNvSpPr>
          <p:nvPr>
            <p:ph type="title"/>
          </p:nvPr>
        </p:nvSpPr>
        <p:spPr>
          <a:xfrm>
            <a:off x="449539" y="1409554"/>
            <a:ext cx="7886700" cy="689541"/>
          </a:xfrm>
        </p:spPr>
        <p:txBody>
          <a:bodyPr/>
          <a:lstStyle/>
          <a:p>
            <a:r>
              <a:rPr lang="en-GB" dirty="0"/>
              <a:t>Workforce race equality:</a:t>
            </a:r>
          </a:p>
        </p:txBody>
      </p:sp>
      <p:sp>
        <p:nvSpPr>
          <p:cNvPr id="3" name="Subtitle 2">
            <a:extLst>
              <a:ext uri="{FF2B5EF4-FFF2-40B4-BE49-F238E27FC236}">
                <a16:creationId xmlns:a16="http://schemas.microsoft.com/office/drawing/2014/main" xmlns="" id="{31608A49-3EB9-493C-B378-62279B28580E}"/>
              </a:ext>
            </a:extLst>
          </p:cNvPr>
          <p:cNvSpPr>
            <a:spLocks noGrp="1"/>
          </p:cNvSpPr>
          <p:nvPr>
            <p:ph type="subTitle" idx="1"/>
          </p:nvPr>
        </p:nvSpPr>
        <p:spPr>
          <a:xfrm>
            <a:off x="556071" y="4601577"/>
            <a:ext cx="6858000" cy="473244"/>
          </a:xfrm>
        </p:spPr>
        <p:txBody>
          <a:bodyPr/>
          <a:lstStyle/>
          <a:p>
            <a:r>
              <a:rPr lang="en-GB" dirty="0"/>
              <a:t>October 2019</a:t>
            </a:r>
          </a:p>
        </p:txBody>
      </p:sp>
      <p:sp>
        <p:nvSpPr>
          <p:cNvPr id="4" name="Title 1">
            <a:extLst>
              <a:ext uri="{FF2B5EF4-FFF2-40B4-BE49-F238E27FC236}">
                <a16:creationId xmlns:a16="http://schemas.microsoft.com/office/drawing/2014/main" xmlns="" id="{93FF4D14-D190-4338-B0C7-63BD1B4E992E}"/>
              </a:ext>
            </a:extLst>
          </p:cNvPr>
          <p:cNvSpPr txBox="1">
            <a:spLocks/>
          </p:cNvSpPr>
          <p:nvPr/>
        </p:nvSpPr>
        <p:spPr>
          <a:xfrm>
            <a:off x="449539" y="2739460"/>
            <a:ext cx="8454764" cy="1862118"/>
          </a:xfrm>
          <a:prstGeom prst="rect">
            <a:avLst/>
          </a:prstGeom>
        </p:spPr>
        <p:txBody>
          <a:bodyPr/>
          <a:lstStyle>
            <a:lvl1pPr algn="l" defTabSz="914400" rtl="0" eaLnBrk="1" latinLnBrk="0" hangingPunct="1">
              <a:lnSpc>
                <a:spcPct val="90000"/>
              </a:lnSpc>
              <a:spcBef>
                <a:spcPct val="0"/>
              </a:spcBef>
              <a:buNone/>
              <a:defRPr sz="3600" kern="1200" baseline="0">
                <a:solidFill>
                  <a:srgbClr val="005EB8"/>
                </a:solidFill>
                <a:latin typeface="Arial" panose="020B0604020202020204" pitchFamily="34" charset="0"/>
                <a:ea typeface="+mj-ea"/>
                <a:cs typeface="Arial" panose="020B0604020202020204" pitchFamily="34" charset="0"/>
              </a:defRPr>
            </a:lvl1pPr>
          </a:lstStyle>
          <a:p>
            <a:r>
              <a:rPr lang="en-GB" dirty="0" smtClean="0"/>
              <a:t>Lincolnshire NHS</a:t>
            </a:r>
          </a:p>
          <a:p>
            <a:endParaRPr lang="en-GB" dirty="0"/>
          </a:p>
          <a:p>
            <a:pPr algn="r"/>
            <a:r>
              <a:rPr lang="en-GB" sz="2400" dirty="0" smtClean="0"/>
              <a:t>Yvonne </a:t>
            </a:r>
            <a:r>
              <a:rPr lang="en-GB" sz="2400" dirty="0" err="1" smtClean="0"/>
              <a:t>Coghill</a:t>
            </a:r>
            <a:r>
              <a:rPr lang="en-GB" sz="2400" dirty="0"/>
              <a:t> CBE, Director </a:t>
            </a:r>
            <a:r>
              <a:rPr lang="en-GB" sz="2400" dirty="0" smtClean="0"/>
              <a:t>– </a:t>
            </a:r>
          </a:p>
          <a:p>
            <a:pPr algn="r"/>
            <a:r>
              <a:rPr lang="en-GB" sz="2400" dirty="0" smtClean="0"/>
              <a:t>WRES </a:t>
            </a:r>
            <a:r>
              <a:rPr lang="en-GB" sz="2400" dirty="0"/>
              <a:t>Implementation Team</a:t>
            </a:r>
          </a:p>
          <a:p>
            <a:pPr algn="r"/>
            <a:r>
              <a:rPr lang="en-GB" sz="2400" dirty="0"/>
              <a:t>NHS England  </a:t>
            </a:r>
            <a:endParaRPr lang="en-GB" sz="2400" dirty="0" smtClean="0"/>
          </a:p>
          <a:p>
            <a:endParaRPr lang="en-GB" dirty="0"/>
          </a:p>
          <a:p>
            <a:endParaRPr lang="en-GB" dirty="0"/>
          </a:p>
        </p:txBody>
      </p:sp>
    </p:spTree>
    <p:extLst>
      <p:ext uri="{BB962C8B-B14F-4D97-AF65-F5344CB8AC3E}">
        <p14:creationId xmlns:p14="http://schemas.microsoft.com/office/powerpoint/2010/main" val="52934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sz="quarter" idx="10"/>
          </p:nvPr>
        </p:nvSpPr>
        <p:spPr>
          <a:xfrm>
            <a:off x="-333811" y="1805961"/>
            <a:ext cx="4659225" cy="4370372"/>
          </a:xfrm>
        </p:spPr>
        <p:txBody>
          <a:bodyPr>
            <a:normAutofit/>
          </a:bodyPr>
          <a:lstStyle/>
          <a:p>
            <a:pPr marL="685800">
              <a:lnSpc>
                <a:spcPct val="134000"/>
              </a:lnSpc>
            </a:pPr>
            <a:r>
              <a:rPr lang="en-GB" altLang="en-US" sz="1800" dirty="0"/>
              <a:t>1.4 million people work in the NHS</a:t>
            </a:r>
          </a:p>
          <a:p>
            <a:pPr marL="685800">
              <a:lnSpc>
                <a:spcPct val="134000"/>
              </a:lnSpc>
            </a:pPr>
            <a:r>
              <a:rPr lang="en-GB" altLang="en-US" sz="1800" dirty="0"/>
              <a:t>20% staff from BME backgrounds</a:t>
            </a:r>
          </a:p>
          <a:p>
            <a:pPr marL="685800">
              <a:lnSpc>
                <a:spcPct val="134000"/>
              </a:lnSpc>
            </a:pPr>
            <a:r>
              <a:rPr lang="en-GB" altLang="en-US" sz="1800" dirty="0"/>
              <a:t>28% GPs from BME backgrounds</a:t>
            </a:r>
          </a:p>
          <a:p>
            <a:pPr marL="685800">
              <a:lnSpc>
                <a:spcPct val="134000"/>
              </a:lnSpc>
            </a:pPr>
            <a:r>
              <a:rPr lang="en-GB" altLang="en-US" sz="1800" dirty="0"/>
              <a:t>40% of Hospital Doctors are from BME backgrounds</a:t>
            </a:r>
          </a:p>
          <a:p>
            <a:pPr marL="685800">
              <a:lnSpc>
                <a:spcPct val="134000"/>
              </a:lnSpc>
            </a:pPr>
            <a:r>
              <a:rPr lang="en-GB" sz="1800" dirty="0"/>
              <a:t>21% Nurses and Midwives (qualified and unqualified) rising to more than 50% in London</a:t>
            </a:r>
            <a:endParaRPr lang="en-GB" altLang="en-US" sz="1800" dirty="0"/>
          </a:p>
          <a:p>
            <a:endParaRPr lang="en-GB" altLang="en-US" dirty="0"/>
          </a:p>
        </p:txBody>
      </p:sp>
      <p:sp>
        <p:nvSpPr>
          <p:cNvPr id="10242" name="Title 1"/>
          <p:cNvSpPr>
            <a:spLocks noGrp="1"/>
          </p:cNvSpPr>
          <p:nvPr>
            <p:ph type="title"/>
          </p:nvPr>
        </p:nvSpPr>
        <p:spPr>
          <a:xfrm>
            <a:off x="385281" y="306280"/>
            <a:ext cx="7125228" cy="611649"/>
          </a:xfrm>
        </p:spPr>
        <p:txBody>
          <a:bodyPr>
            <a:noAutofit/>
          </a:bodyPr>
          <a:lstStyle/>
          <a:p>
            <a:pPr>
              <a:lnSpc>
                <a:spcPct val="114000"/>
              </a:lnSpc>
            </a:pPr>
            <a:r>
              <a:rPr lang="en-GB" altLang="en-US" sz="2800" dirty="0"/>
              <a:t>Black and Minority Ethnic (BME) staff in the NHS, 2018 – scale of the challenge</a:t>
            </a:r>
            <a:br>
              <a:rPr lang="en-GB" altLang="en-US" sz="2800" dirty="0"/>
            </a:br>
            <a:endParaRPr lang="en-GB" altLang="en-US" sz="2800" dirty="0"/>
          </a:p>
        </p:txBody>
      </p:sp>
      <p:sp>
        <p:nvSpPr>
          <p:cNvPr id="8196" name="Content Placeholder 1"/>
          <p:cNvSpPr>
            <a:spLocks noGrp="1"/>
          </p:cNvSpPr>
          <p:nvPr>
            <p:ph sz="half" idx="4294967295"/>
          </p:nvPr>
        </p:nvSpPr>
        <p:spPr>
          <a:xfrm>
            <a:off x="4151402" y="1383433"/>
            <a:ext cx="4992598" cy="5085607"/>
          </a:xfrm>
        </p:spPr>
        <p:txBody>
          <a:bodyPr>
            <a:normAutofit/>
          </a:bodyPr>
          <a:lstStyle/>
          <a:p>
            <a:pPr marL="0" indent="0">
              <a:lnSpc>
                <a:spcPct val="145000"/>
              </a:lnSpc>
              <a:buNone/>
              <a:defRPr/>
            </a:pPr>
            <a:r>
              <a:rPr lang="en-GB" sz="1800" b="1" dirty="0">
                <a:solidFill>
                  <a:srgbClr val="FF0000"/>
                </a:solidFill>
                <a:latin typeface="Arial" panose="020B0604020202020204" pitchFamily="34" charset="0"/>
                <a:cs typeface="Arial" panose="020B0604020202020204" pitchFamily="34" charset="0"/>
              </a:rPr>
              <a:t>But…</a:t>
            </a:r>
          </a:p>
          <a:p>
            <a:pPr marL="685800">
              <a:lnSpc>
                <a:spcPct val="114000"/>
              </a:lnSpc>
              <a:defRPr/>
            </a:pPr>
            <a:r>
              <a:rPr lang="en-GB" sz="1800" dirty="0">
                <a:latin typeface="Arial" panose="020B0604020202020204" pitchFamily="34" charset="0"/>
                <a:cs typeface="Arial" panose="020B0604020202020204" pitchFamily="34" charset="0"/>
              </a:rPr>
              <a:t>8 BME CEOs (from ~231 Trusts)</a:t>
            </a:r>
          </a:p>
          <a:p>
            <a:pPr marL="685800">
              <a:lnSpc>
                <a:spcPct val="114000"/>
              </a:lnSpc>
              <a:defRPr/>
            </a:pPr>
            <a:r>
              <a:rPr lang="en-GB" sz="1800" dirty="0">
                <a:latin typeface="Arial" panose="020B0604020202020204" pitchFamily="34" charset="0"/>
                <a:cs typeface="Arial" panose="020B0604020202020204" pitchFamily="34" charset="0"/>
              </a:rPr>
              <a:t>9 Chairs</a:t>
            </a:r>
          </a:p>
          <a:p>
            <a:pPr marL="685800">
              <a:lnSpc>
                <a:spcPct val="114000"/>
              </a:lnSpc>
              <a:defRPr/>
            </a:pPr>
            <a:r>
              <a:rPr lang="en-GB" sz="1800" dirty="0">
                <a:latin typeface="Arial" panose="020B0604020202020204" pitchFamily="34" charset="0"/>
                <a:cs typeface="Arial" panose="020B0604020202020204" pitchFamily="34" charset="0"/>
              </a:rPr>
              <a:t>10 Executive Directors of Nursing</a:t>
            </a:r>
          </a:p>
          <a:p>
            <a:pPr marL="685800">
              <a:lnSpc>
                <a:spcPct val="114000"/>
              </a:lnSpc>
            </a:pPr>
            <a:r>
              <a:rPr lang="en-GB" altLang="en-US" sz="1800" dirty="0">
                <a:latin typeface="Arial" panose="020B0604020202020204" pitchFamily="34" charset="0"/>
                <a:cs typeface="Arial" panose="020B0604020202020204" pitchFamily="34" charset="0"/>
              </a:rPr>
              <a:t>37 Medical Directors</a:t>
            </a:r>
          </a:p>
          <a:p>
            <a:pPr marL="685800">
              <a:lnSpc>
                <a:spcPct val="114000"/>
              </a:lnSpc>
            </a:pPr>
            <a:r>
              <a:rPr lang="en-GB" altLang="en-US" sz="1800" dirty="0">
                <a:latin typeface="Arial" panose="020B0604020202020204" pitchFamily="34" charset="0"/>
                <a:cs typeface="Arial" panose="020B0604020202020204" pitchFamily="34" charset="0"/>
              </a:rPr>
              <a:t>Less than 6% very senior managers from BME backgrounds</a:t>
            </a:r>
          </a:p>
          <a:p>
            <a:pPr marL="685800">
              <a:lnSpc>
                <a:spcPct val="114000"/>
              </a:lnSpc>
            </a:pPr>
            <a:r>
              <a:rPr lang="en-GB" altLang="en-US" sz="1800" dirty="0">
                <a:latin typeface="Arial" panose="020B0604020202020204" pitchFamily="34" charset="0"/>
                <a:cs typeface="Arial" panose="020B0604020202020204" pitchFamily="34" charset="0"/>
              </a:rPr>
              <a:t>7% BME board representation</a:t>
            </a:r>
          </a:p>
          <a:p>
            <a:pPr indent="0">
              <a:lnSpc>
                <a:spcPct val="114000"/>
              </a:lnSpc>
              <a:buNone/>
            </a:pPr>
            <a:endParaRPr lang="en-GB" altLang="en-US" sz="1600" b="1" dirty="0">
              <a:solidFill>
                <a:srgbClr val="FF0000"/>
              </a:solidFill>
              <a:latin typeface="Arial" panose="020B0604020202020204" pitchFamily="34" charset="0"/>
              <a:cs typeface="Arial" panose="020B0604020202020204" pitchFamily="34" charset="0"/>
            </a:endParaRPr>
          </a:p>
          <a:p>
            <a:pPr indent="0">
              <a:lnSpc>
                <a:spcPct val="114000"/>
              </a:lnSpc>
              <a:buNone/>
            </a:pPr>
            <a:endParaRPr lang="en-GB" altLang="en-US" sz="1600" b="1" dirty="0">
              <a:solidFill>
                <a:srgbClr val="FF0000"/>
              </a:solidFill>
              <a:latin typeface="Arial" panose="020B0604020202020204" pitchFamily="34" charset="0"/>
              <a:cs typeface="Arial" panose="020B0604020202020204" pitchFamily="34" charset="0"/>
            </a:endParaRPr>
          </a:p>
          <a:p>
            <a:pPr indent="0">
              <a:lnSpc>
                <a:spcPct val="114000"/>
              </a:lnSpc>
              <a:buNone/>
            </a:pPr>
            <a:r>
              <a:rPr lang="en-GB" altLang="en-US" sz="1600" b="1" dirty="0">
                <a:solidFill>
                  <a:srgbClr val="FF0000"/>
                </a:solidFill>
                <a:latin typeface="Arial" panose="020B0604020202020204" pitchFamily="34" charset="0"/>
                <a:cs typeface="Arial" panose="020B0604020202020204" pitchFamily="34" charset="0"/>
              </a:rPr>
              <a:t>This is a significant improvement from 2015</a:t>
            </a:r>
          </a:p>
        </p:txBody>
      </p:sp>
    </p:spTree>
    <p:extLst>
      <p:ext uri="{BB962C8B-B14F-4D97-AF65-F5344CB8AC3E}">
        <p14:creationId xmlns:p14="http://schemas.microsoft.com/office/powerpoint/2010/main" val="13510543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328025" y="1614115"/>
            <a:ext cx="8749842" cy="5124036"/>
          </a:xfrm>
        </p:spPr>
        <p:txBody>
          <a:bodyPr>
            <a:normAutofit/>
          </a:bodyPr>
          <a:lstStyle/>
          <a:p>
            <a:pPr>
              <a:lnSpc>
                <a:spcPct val="114000"/>
              </a:lnSpc>
            </a:pPr>
            <a:r>
              <a:rPr lang="en-GB" sz="1800" dirty="0"/>
              <a:t>More BME staff are unsatisfied with the outcome of workplace investigations than white staff (40%:27%)</a:t>
            </a:r>
          </a:p>
          <a:p>
            <a:pPr>
              <a:lnSpc>
                <a:spcPct val="114000"/>
              </a:lnSpc>
            </a:pPr>
            <a:endParaRPr lang="en-GB" sz="1800" dirty="0"/>
          </a:p>
          <a:p>
            <a:pPr>
              <a:lnSpc>
                <a:spcPct val="114000"/>
              </a:lnSpc>
            </a:pPr>
            <a:r>
              <a:rPr lang="en-GB" sz="1800" dirty="0"/>
              <a:t>BME staff are more likely to be victimised by management than white staff (21%:12.5%)</a:t>
            </a:r>
          </a:p>
          <a:p>
            <a:pPr>
              <a:lnSpc>
                <a:spcPct val="114000"/>
              </a:lnSpc>
            </a:pPr>
            <a:endParaRPr lang="en-GB" sz="1800" dirty="0"/>
          </a:p>
          <a:p>
            <a:pPr>
              <a:lnSpc>
                <a:spcPct val="114000"/>
              </a:lnSpc>
            </a:pPr>
            <a:r>
              <a:rPr lang="en-GB" sz="1800" dirty="0"/>
              <a:t>BME staff are less likely to be praised by management after raising a concern than white staff (3%:7.2%)</a:t>
            </a:r>
          </a:p>
          <a:p>
            <a:pPr>
              <a:lnSpc>
                <a:spcPct val="114000"/>
              </a:lnSpc>
            </a:pPr>
            <a:endParaRPr lang="en-GB" sz="1800" dirty="0"/>
          </a:p>
          <a:p>
            <a:pPr>
              <a:lnSpc>
                <a:spcPct val="114000"/>
              </a:lnSpc>
            </a:pPr>
            <a:r>
              <a:rPr lang="en-GB" sz="1800" dirty="0"/>
              <a:t>BME staff are more likely than white staff to </a:t>
            </a:r>
            <a:r>
              <a:rPr lang="en-GB" sz="1800" u="sng" dirty="0"/>
              <a:t>not</a:t>
            </a:r>
            <a:r>
              <a:rPr lang="en-GB" sz="1800" dirty="0"/>
              <a:t> raise a concern for fear of victimisation (24%:13%)</a:t>
            </a:r>
          </a:p>
          <a:p>
            <a:pPr marL="0" indent="0">
              <a:lnSpc>
                <a:spcPct val="114000"/>
              </a:lnSpc>
              <a:buNone/>
            </a:pPr>
            <a:r>
              <a:rPr lang="en-GB" sz="1800" b="1" dirty="0">
                <a:solidFill>
                  <a:srgbClr val="FF0000"/>
                </a:solidFill>
                <a:effectLst>
                  <a:outerShdw blurRad="38100" dist="38100" dir="2700000" algn="tl">
                    <a:srgbClr val="000000">
                      <a:alpha val="43137"/>
                    </a:srgbClr>
                  </a:outerShdw>
                </a:effectLst>
              </a:rPr>
              <a:t> </a:t>
            </a:r>
            <a:r>
              <a:rPr lang="en-GB" sz="1800" b="1" dirty="0">
                <a:solidFill>
                  <a:srgbClr val="FF0000"/>
                </a:solidFill>
              </a:rPr>
              <a:t>Impact on patient care…!</a:t>
            </a:r>
            <a:endParaRPr lang="en-GB" sz="1600" b="1" dirty="0">
              <a:solidFill>
                <a:srgbClr val="FF0000"/>
              </a:solidFill>
            </a:endParaRPr>
          </a:p>
        </p:txBody>
      </p:sp>
      <p:sp>
        <p:nvSpPr>
          <p:cNvPr id="2" name="Title 1"/>
          <p:cNvSpPr>
            <a:spLocks noGrp="1"/>
          </p:cNvSpPr>
          <p:nvPr>
            <p:ph type="title"/>
          </p:nvPr>
        </p:nvSpPr>
        <p:spPr>
          <a:xfrm>
            <a:off x="328025" y="240152"/>
            <a:ext cx="7111462" cy="611649"/>
          </a:xfrm>
        </p:spPr>
        <p:txBody>
          <a:bodyPr>
            <a:noAutofit/>
          </a:bodyPr>
          <a:lstStyle/>
          <a:p>
            <a:pPr>
              <a:lnSpc>
                <a:spcPct val="114000"/>
              </a:lnSpc>
            </a:pPr>
            <a:r>
              <a:rPr lang="en-GB" sz="2800" dirty="0"/>
              <a:t>Sir Robert Francis QC – Freedom to speak up: a report into whistleblowing in the NHS</a:t>
            </a:r>
          </a:p>
        </p:txBody>
      </p:sp>
      <p:sp>
        <p:nvSpPr>
          <p:cNvPr id="5" name="Slide Number Placeholder 4"/>
          <p:cNvSpPr>
            <a:spLocks noGrp="1"/>
          </p:cNvSpPr>
          <p:nvPr>
            <p:ph type="sldNum" sz="quarter" idx="4294967295"/>
          </p:nvPr>
        </p:nvSpPr>
        <p:spPr>
          <a:xfrm>
            <a:off x="8842375" y="5643563"/>
            <a:ext cx="301625" cy="134937"/>
          </a:xfrm>
          <a:prstGeom prst="rect">
            <a:avLst/>
          </a:prstGeom>
        </p:spPr>
        <p:txBody>
          <a:bodyPr/>
          <a:lstStyle/>
          <a:p>
            <a:pPr defTabSz="457200">
              <a:defRPr/>
            </a:pPr>
            <a:fld id="{23134A5E-8B9A-4F1B-8A1C-D54727A06F98}" type="slidenum">
              <a:rPr lang="en-GB" sz="1000">
                <a:solidFill>
                  <a:prstClr val="black"/>
                </a:solidFill>
                <a:latin typeface="Arial"/>
                <a:cs typeface="Arial"/>
              </a:rPr>
              <a:pPr defTabSz="457200">
                <a:defRPr/>
              </a:pPr>
              <a:t>11</a:t>
            </a:fld>
            <a:endParaRPr lang="en-GB" sz="1000" dirty="0">
              <a:solidFill>
                <a:prstClr val="black"/>
              </a:solidFill>
              <a:latin typeface="Arial"/>
              <a:cs typeface="Arial"/>
            </a:endParaRPr>
          </a:p>
        </p:txBody>
      </p:sp>
    </p:spTree>
    <p:extLst>
      <p:ext uri="{BB962C8B-B14F-4D97-AF65-F5344CB8AC3E}">
        <p14:creationId xmlns:p14="http://schemas.microsoft.com/office/powerpoint/2010/main" val="3581414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294515" y="1628189"/>
            <a:ext cx="8554969" cy="5117520"/>
          </a:xfrm>
        </p:spPr>
        <p:txBody>
          <a:bodyPr>
            <a:normAutofit/>
          </a:bodyPr>
          <a:lstStyle/>
          <a:p>
            <a:r>
              <a:rPr lang="en-GB" sz="1800" b="1" dirty="0"/>
              <a:t>THE LEGAL CASE</a:t>
            </a:r>
          </a:p>
          <a:p>
            <a:pPr lvl="1">
              <a:buFont typeface="Wingdings" panose="05000000000000000000" pitchFamily="2" charset="2"/>
              <a:buChar char="Ø"/>
            </a:pPr>
            <a:r>
              <a:rPr lang="en-GB" sz="1800" dirty="0"/>
              <a:t>Equality Act 2010 and the PSED</a:t>
            </a:r>
          </a:p>
          <a:p>
            <a:pPr lvl="1">
              <a:buFont typeface="Wingdings" panose="05000000000000000000" pitchFamily="2" charset="2"/>
              <a:buChar char="Ø"/>
            </a:pPr>
            <a:endParaRPr lang="en-GB" sz="1800" dirty="0"/>
          </a:p>
          <a:p>
            <a:r>
              <a:rPr lang="en-GB" sz="1800" b="1" dirty="0"/>
              <a:t>THE MORAL CASE</a:t>
            </a:r>
          </a:p>
          <a:p>
            <a:pPr lvl="1">
              <a:buFont typeface="Wingdings" panose="05000000000000000000" pitchFamily="2" charset="2"/>
              <a:buChar char="Ø"/>
            </a:pPr>
            <a:r>
              <a:rPr lang="en-GB" sz="1800" dirty="0"/>
              <a:t>The right thing to do</a:t>
            </a:r>
          </a:p>
          <a:p>
            <a:pPr marL="457200" lvl="1" indent="0">
              <a:buNone/>
            </a:pPr>
            <a:endParaRPr lang="en-GB" sz="1800" dirty="0"/>
          </a:p>
          <a:p>
            <a:r>
              <a:rPr lang="en-GB" sz="1800" b="1" dirty="0"/>
              <a:t>THE QUALITY CASE </a:t>
            </a:r>
            <a:endParaRPr lang="en-GB" sz="1800" dirty="0"/>
          </a:p>
          <a:p>
            <a:pPr lvl="1">
              <a:buFont typeface="Wingdings" panose="05000000000000000000" pitchFamily="2" charset="2"/>
              <a:buChar char="Ø"/>
            </a:pPr>
            <a:r>
              <a:rPr lang="en-GB" sz="1800" dirty="0"/>
              <a:t>Helps ensure high quality care, patient satisfaction and patient safety</a:t>
            </a:r>
          </a:p>
          <a:p>
            <a:pPr lvl="1">
              <a:buFont typeface="Wingdings" panose="05000000000000000000" pitchFamily="2" charset="2"/>
              <a:buChar char="Ø"/>
            </a:pPr>
            <a:r>
              <a:rPr lang="en-GB" sz="1800" dirty="0"/>
              <a:t>Link between staff satisfaction and patient outcomes</a:t>
            </a:r>
          </a:p>
          <a:p>
            <a:endParaRPr lang="en-GB" sz="1800" dirty="0"/>
          </a:p>
          <a:p>
            <a:r>
              <a:rPr lang="en-GB" sz="1800" b="1" dirty="0"/>
              <a:t>THE FINANCIAL CASE</a:t>
            </a:r>
          </a:p>
          <a:p>
            <a:pPr lvl="1">
              <a:buFont typeface="Wingdings" panose="05000000000000000000" pitchFamily="2" charset="2"/>
              <a:buChar char="Ø"/>
            </a:pPr>
            <a:r>
              <a:rPr lang="en-GB" sz="1800" dirty="0"/>
              <a:t>Staff engagement and organisational efficiency </a:t>
            </a:r>
          </a:p>
          <a:p>
            <a:pPr lvl="1">
              <a:buFont typeface="Wingdings" panose="05000000000000000000" pitchFamily="2" charset="2"/>
              <a:buChar char="Ø"/>
            </a:pPr>
            <a:r>
              <a:rPr lang="en-GB" sz="1800" dirty="0"/>
              <a:t>Implications for boards</a:t>
            </a:r>
          </a:p>
          <a:p>
            <a:pPr marL="0" indent="0">
              <a:buNone/>
            </a:pPr>
            <a:endParaRPr lang="en-GB" sz="1800" dirty="0"/>
          </a:p>
        </p:txBody>
      </p:sp>
      <p:sp>
        <p:nvSpPr>
          <p:cNvPr id="7" name="Title 6"/>
          <p:cNvSpPr>
            <a:spLocks noGrp="1"/>
          </p:cNvSpPr>
          <p:nvPr>
            <p:ph type="title"/>
          </p:nvPr>
        </p:nvSpPr>
        <p:spPr>
          <a:xfrm>
            <a:off x="336903" y="328929"/>
            <a:ext cx="7191361" cy="611649"/>
          </a:xfrm>
        </p:spPr>
        <p:txBody>
          <a:bodyPr>
            <a:noAutofit/>
          </a:bodyPr>
          <a:lstStyle/>
          <a:p>
            <a:pPr>
              <a:lnSpc>
                <a:spcPct val="114000"/>
              </a:lnSpc>
            </a:pPr>
            <a:r>
              <a:rPr lang="en-GB" sz="2800" dirty="0"/>
              <a:t>The reasons for tackling workforce race inequality in the NHS</a:t>
            </a:r>
          </a:p>
        </p:txBody>
      </p:sp>
      <p:sp>
        <p:nvSpPr>
          <p:cNvPr id="2" name="Footer Placeholder 1"/>
          <p:cNvSpPr>
            <a:spLocks noGrp="1"/>
          </p:cNvSpPr>
          <p:nvPr>
            <p:ph type="ftr" sz="quarter" idx="3"/>
          </p:nvPr>
        </p:nvSpPr>
        <p:spPr>
          <a:prstGeom prst="rect">
            <a:avLst/>
          </a:prstGeom>
        </p:spPr>
        <p:txBody>
          <a:bodyPr/>
          <a:lstStyle/>
          <a:p>
            <a:r>
              <a:rPr lang="en-GB" dirty="0">
                <a:solidFill>
                  <a:prstClr val="white"/>
                </a:solidFill>
              </a:rPr>
              <a:t>NHS | Presentation to [XXXX Company] | [Type Date]</a:t>
            </a:r>
          </a:p>
        </p:txBody>
      </p:sp>
    </p:spTree>
    <p:extLst>
      <p:ext uri="{BB962C8B-B14F-4D97-AF65-F5344CB8AC3E}">
        <p14:creationId xmlns:p14="http://schemas.microsoft.com/office/powerpoint/2010/main" val="4274233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tretch>
            <a:fillRect/>
          </a:stretch>
        </p:blipFill>
        <p:spPr bwMode="auto">
          <a:xfrm>
            <a:off x="292514" y="1770844"/>
            <a:ext cx="3647982" cy="35747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a:xfrm>
            <a:off x="292514" y="375070"/>
            <a:ext cx="6567055" cy="611649"/>
          </a:xfrm>
        </p:spPr>
        <p:txBody>
          <a:bodyPr>
            <a:noAutofit/>
          </a:bodyPr>
          <a:lstStyle/>
          <a:p>
            <a:pPr>
              <a:lnSpc>
                <a:spcPct val="114000"/>
              </a:lnSpc>
            </a:pPr>
            <a:r>
              <a:rPr lang="en-GB" sz="2800" dirty="0"/>
              <a:t>WRES background: </a:t>
            </a:r>
            <a:br>
              <a:rPr lang="en-GB" sz="2800" dirty="0"/>
            </a:br>
            <a:r>
              <a:rPr lang="en-GB" sz="2800" dirty="0"/>
              <a:t>Simon Stevens appointment, May 2014</a:t>
            </a:r>
          </a:p>
        </p:txBody>
      </p:sp>
      <p:sp>
        <p:nvSpPr>
          <p:cNvPr id="4" name="Slide Number Placeholder 3"/>
          <p:cNvSpPr>
            <a:spLocks noGrp="1"/>
          </p:cNvSpPr>
          <p:nvPr>
            <p:ph type="sldNum" sz="quarter" idx="4294967295"/>
          </p:nvPr>
        </p:nvSpPr>
        <p:spPr/>
        <p:txBody>
          <a:bodyPr/>
          <a:lstStyle/>
          <a:p>
            <a:pPr defTabSz="457200">
              <a:defRPr/>
            </a:pPr>
            <a:fld id="{61E112CC-F5C7-5E43-8EAA-F554FEB5E453}" type="slidenum">
              <a:rPr lang="en-US" sz="1000">
                <a:solidFill>
                  <a:srgbClr val="005EB8"/>
                </a:solidFill>
                <a:latin typeface="Arial"/>
                <a:cs typeface="Arial"/>
              </a:rPr>
              <a:pPr defTabSz="457200">
                <a:defRPr/>
              </a:pPr>
              <a:t>13</a:t>
            </a:fld>
            <a:endParaRPr lang="en-US" sz="1000" dirty="0">
              <a:solidFill>
                <a:srgbClr val="005EB8"/>
              </a:solidFill>
              <a:latin typeface="Arial"/>
              <a:cs typeface="Arial"/>
            </a:endParaRPr>
          </a:p>
        </p:txBody>
      </p:sp>
      <p:sp>
        <p:nvSpPr>
          <p:cNvPr id="5" name="Rectangle 4"/>
          <p:cNvSpPr/>
          <p:nvPr/>
        </p:nvSpPr>
        <p:spPr>
          <a:xfrm>
            <a:off x="4150760" y="1745375"/>
            <a:ext cx="4700726" cy="3673913"/>
          </a:xfrm>
          <a:prstGeom prst="rect">
            <a:avLst/>
          </a:prstGeom>
        </p:spPr>
        <p:txBody>
          <a:bodyPr wrap="square">
            <a:spAutoFit/>
          </a:bodyPr>
          <a:lstStyle/>
          <a:p>
            <a:pPr defTabSz="457200">
              <a:lnSpc>
                <a:spcPct val="114000"/>
              </a:lnSpc>
              <a:defRPr/>
            </a:pPr>
            <a:r>
              <a:rPr lang="en-GB" dirty="0">
                <a:solidFill>
                  <a:srgbClr val="000000"/>
                </a:solidFill>
                <a:latin typeface="Arial"/>
              </a:rPr>
              <a:t>"It can't be right that 10 years after the launch of the NHS race-equality plan, while 41% of NHS staff in London are from black and ethnic minority backgrounds, similar in proportion to the Londoners they serve, only 8% of trust board directors are, with two-fifths of London trust boards having no BME directors at all.</a:t>
            </a:r>
          </a:p>
          <a:p>
            <a:pPr defTabSz="457200">
              <a:lnSpc>
                <a:spcPct val="114000"/>
              </a:lnSpc>
              <a:defRPr/>
            </a:pPr>
            <a:endParaRPr lang="en-GB" dirty="0">
              <a:solidFill>
                <a:srgbClr val="000000"/>
              </a:solidFill>
              <a:latin typeface="Arial"/>
            </a:endParaRPr>
          </a:p>
          <a:p>
            <a:pPr defTabSz="457200">
              <a:lnSpc>
                <a:spcPct val="114000"/>
              </a:lnSpc>
              <a:defRPr/>
            </a:pPr>
            <a:r>
              <a:rPr lang="en-GB" dirty="0">
                <a:solidFill>
                  <a:srgbClr val="000000"/>
                </a:solidFill>
                <a:latin typeface="Arial"/>
              </a:rPr>
              <a:t>"Similar patterns apply elsewhere, and have actually been going backwards”</a:t>
            </a:r>
          </a:p>
        </p:txBody>
      </p:sp>
    </p:spTree>
    <p:extLst>
      <p:ext uri="{BB962C8B-B14F-4D97-AF65-F5344CB8AC3E}">
        <p14:creationId xmlns:p14="http://schemas.microsoft.com/office/powerpoint/2010/main" val="1398417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28335"/>
            <a:ext cx="6567055" cy="611649"/>
          </a:xfrm>
        </p:spPr>
        <p:txBody>
          <a:bodyPr>
            <a:normAutofit fontScale="90000"/>
          </a:bodyPr>
          <a:lstStyle/>
          <a:p>
            <a:r>
              <a:rPr lang="en-GB" sz="2800" dirty="0"/>
              <a:t>WRES indicators of workplace experience and opportunity</a:t>
            </a:r>
          </a:p>
        </p:txBody>
      </p:sp>
      <p:sp>
        <p:nvSpPr>
          <p:cNvPr id="5" name="Slide Number Placeholder 4"/>
          <p:cNvSpPr>
            <a:spLocks noGrp="1"/>
          </p:cNvSpPr>
          <p:nvPr>
            <p:ph type="sldNum" sz="quarter" idx="4294967295"/>
          </p:nvPr>
        </p:nvSpPr>
        <p:spPr>
          <a:xfrm>
            <a:off x="0" y="5724525"/>
            <a:ext cx="300038" cy="134938"/>
          </a:xfrm>
          <a:prstGeom prst="rect">
            <a:avLst/>
          </a:prstGeom>
        </p:spPr>
        <p:txBody>
          <a:bodyPr/>
          <a:lstStyle/>
          <a:p>
            <a:fld id="{23134A5E-8B9A-4F1B-8A1C-D54727A06F98}" type="slidenum">
              <a:rPr lang="en-GB" smtClean="0">
                <a:solidFill>
                  <a:prstClr val="black"/>
                </a:solidFill>
              </a:rPr>
              <a:pPr/>
              <a:t>14</a:t>
            </a:fld>
            <a:endParaRPr lang="en-GB" dirty="0">
              <a:solidFill>
                <a:prstClr val="black"/>
              </a:solidFill>
            </a:endParaRPr>
          </a:p>
        </p:txBody>
      </p:sp>
      <p:graphicFrame>
        <p:nvGraphicFramePr>
          <p:cNvPr id="4" name="Diagram 3"/>
          <p:cNvGraphicFramePr/>
          <p:nvPr>
            <p:extLst/>
          </p:nvPr>
        </p:nvGraphicFramePr>
        <p:xfrm>
          <a:off x="467544" y="2038350"/>
          <a:ext cx="8280920" cy="16735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nvPr>
        </p:nvGraphicFramePr>
        <p:xfrm>
          <a:off x="467544" y="3800476"/>
          <a:ext cx="8280920" cy="178876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12025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9496" y="283622"/>
            <a:ext cx="7670306" cy="611649"/>
          </a:xfrm>
        </p:spPr>
        <p:txBody>
          <a:bodyPr>
            <a:normAutofit fontScale="90000"/>
          </a:bodyPr>
          <a:lstStyle/>
          <a:p>
            <a:pPr>
              <a:lnSpc>
                <a:spcPct val="114000"/>
              </a:lnSpc>
            </a:pPr>
            <a:r>
              <a:rPr lang="en-GB" sz="3100" dirty="0"/>
              <a:t>Ethnicity and </a:t>
            </a:r>
            <a:r>
              <a:rPr lang="en-GB" sz="3100" dirty="0" err="1"/>
              <a:t>AfC</a:t>
            </a:r>
            <a:r>
              <a:rPr lang="en-GB" sz="3100" dirty="0"/>
              <a:t> pay bands, 2019</a:t>
            </a:r>
            <a:r>
              <a:rPr lang="en-GB" sz="2700" dirty="0"/>
              <a:t/>
            </a:r>
            <a:br>
              <a:rPr lang="en-GB" sz="2700" dirty="0"/>
            </a:br>
            <a:r>
              <a:rPr lang="en-GB" sz="1600" dirty="0"/>
              <a:t>(Source: WRES data submission for 2019)</a:t>
            </a:r>
          </a:p>
        </p:txBody>
      </p:sp>
      <p:sp>
        <p:nvSpPr>
          <p:cNvPr id="8" name="Slide Number Placeholder 7"/>
          <p:cNvSpPr>
            <a:spLocks noGrp="1"/>
          </p:cNvSpPr>
          <p:nvPr>
            <p:ph type="sldNum" sz="quarter" idx="4294967295"/>
          </p:nvPr>
        </p:nvSpPr>
        <p:spPr>
          <a:prstGeom prst="rect">
            <a:avLst/>
          </a:prstGeom>
        </p:spPr>
        <p:txBody>
          <a:bodyPr/>
          <a:lstStyle/>
          <a:p>
            <a:pPr marL="0" marR="0" lvl="0" indent="0" algn="l" defTabSz="457178" rtl="0" eaLnBrk="1" fontAlgn="auto" latinLnBrk="0" hangingPunct="1">
              <a:lnSpc>
                <a:spcPct val="100000"/>
              </a:lnSpc>
              <a:spcBef>
                <a:spcPts val="0"/>
              </a:spcBef>
              <a:spcAft>
                <a:spcPts val="0"/>
              </a:spcAft>
              <a:buClrTx/>
              <a:buSzTx/>
              <a:buFontTx/>
              <a:buNone/>
              <a:tabLst/>
              <a:defRPr/>
            </a:pPr>
            <a:fld id="{23134A5E-8B9A-4F1B-8A1C-D54727A06F98}" type="slidenum">
              <a:rPr kumimoji="0" lang="en-GB" sz="1000" b="0" i="0" u="none" strike="noStrike" kern="1200" cap="none" spc="0" normalizeH="0" baseline="0" noProof="0">
                <a:ln>
                  <a:noFill/>
                </a:ln>
                <a:solidFill>
                  <a:prstClr val="black"/>
                </a:solidFill>
                <a:effectLst/>
                <a:uLnTx/>
                <a:uFillTx/>
                <a:latin typeface="Arial"/>
                <a:ea typeface="+mn-ea"/>
                <a:cs typeface="Arial"/>
              </a:rPr>
              <a:pPr marL="0" marR="0" lvl="0" indent="0" algn="l" defTabSz="457178" rtl="0" eaLnBrk="1" fontAlgn="auto" latinLnBrk="0" hangingPunct="1">
                <a:lnSpc>
                  <a:spcPct val="100000"/>
                </a:lnSpc>
                <a:spcBef>
                  <a:spcPts val="0"/>
                </a:spcBef>
                <a:spcAft>
                  <a:spcPts val="0"/>
                </a:spcAft>
                <a:buClrTx/>
                <a:buSzTx/>
                <a:buFontTx/>
                <a:buNone/>
                <a:tabLst/>
                <a:defRPr/>
              </a:pPr>
              <a:t>15</a:t>
            </a:fld>
            <a:endParaRPr kumimoji="0" lang="en-GB" sz="1000" b="0" i="0" u="none" strike="noStrike" kern="1200" cap="none" spc="0" normalizeH="0" baseline="0" noProof="0">
              <a:ln>
                <a:noFill/>
              </a:ln>
              <a:solidFill>
                <a:prstClr val="black"/>
              </a:solidFill>
              <a:effectLst/>
              <a:uLnTx/>
              <a:uFillTx/>
              <a:latin typeface="Arial"/>
              <a:ea typeface="+mn-ea"/>
              <a:cs typeface="Arial"/>
            </a:endParaRPr>
          </a:p>
        </p:txBody>
      </p:sp>
      <p:sp>
        <p:nvSpPr>
          <p:cNvPr id="5" name="Content Placeholder 2">
            <a:extLst>
              <a:ext uri="{FF2B5EF4-FFF2-40B4-BE49-F238E27FC236}">
                <a16:creationId xmlns:a16="http://schemas.microsoft.com/office/drawing/2014/main" xmlns="" id="{F04ABE86-5E76-40C3-89D1-ECFAAE7CCC13}"/>
              </a:ext>
            </a:extLst>
          </p:cNvPr>
          <p:cNvSpPr txBox="1">
            <a:spLocks/>
          </p:cNvSpPr>
          <p:nvPr/>
        </p:nvSpPr>
        <p:spPr>
          <a:xfrm>
            <a:off x="550905" y="5128468"/>
            <a:ext cx="8753382" cy="1354921"/>
          </a:xfrm>
          <a:prstGeom prst="rect">
            <a:avLst/>
          </a:prstGeom>
        </p:spPr>
        <p:txBody>
          <a:bodyPr>
            <a:normAutofit/>
          </a:bodyPr>
          <a:lstStyle>
            <a:lvl1pPr marL="342900" indent="-3429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884" marR="0" lvl="0" indent="0" algn="l" defTabSz="457178" rtl="0" eaLnBrk="1" fontAlgn="auto" latinLnBrk="0" hangingPunct="1">
              <a:lnSpc>
                <a:spcPct val="114000"/>
              </a:lnSpc>
              <a:spcBef>
                <a:spcPct val="20000"/>
              </a:spcBef>
              <a:spcAft>
                <a:spcPts val="0"/>
              </a:spcAft>
              <a:buClr>
                <a:srgbClr val="005EB8"/>
              </a:buClr>
              <a:buSzTx/>
              <a:buFont typeface="Arial"/>
              <a:buNone/>
              <a:tabLst/>
              <a:defRPr/>
            </a:pPr>
            <a:endParaRPr lang="en-GB" sz="1400" dirty="0">
              <a:solidFill>
                <a:srgbClr val="000000"/>
              </a:solidFill>
              <a:latin typeface="Arial" panose="020B0604020202020204" pitchFamily="34" charset="0"/>
              <a:cs typeface="Arial" panose="020B0604020202020204" pitchFamily="34" charset="0"/>
            </a:endParaRPr>
          </a:p>
          <a:p>
            <a:pPr marL="342884" marR="0" lvl="0" indent="0" algn="l" defTabSz="457178" rtl="0" eaLnBrk="1" fontAlgn="auto" latinLnBrk="0" hangingPunct="1">
              <a:lnSpc>
                <a:spcPct val="114000"/>
              </a:lnSpc>
              <a:spcBef>
                <a:spcPct val="20000"/>
              </a:spcBef>
              <a:spcAft>
                <a:spcPts val="0"/>
              </a:spcAft>
              <a:buClr>
                <a:srgbClr val="005EB8"/>
              </a:buClr>
              <a:buSzTx/>
              <a:buFont typeface="Arial"/>
              <a:buNone/>
              <a:tabLst/>
              <a:defRPr/>
            </a:pPr>
            <a:r>
              <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11.6% (886) of staff are from a BME background. </a:t>
            </a:r>
          </a:p>
          <a:p>
            <a:pPr marL="342884" marR="0" lvl="0" indent="0" algn="l" defTabSz="457178" rtl="0" eaLnBrk="1" fontAlgn="auto" latinLnBrk="0" hangingPunct="1">
              <a:lnSpc>
                <a:spcPct val="114000"/>
              </a:lnSpc>
              <a:spcBef>
                <a:spcPct val="20000"/>
              </a:spcBef>
              <a:spcAft>
                <a:spcPts val="0"/>
              </a:spcAft>
              <a:buClr>
                <a:srgbClr val="005EB8"/>
              </a:buClr>
              <a:buSzTx/>
              <a:buFont typeface="Arial"/>
              <a:buNone/>
              <a:tabLst/>
              <a:defRPr/>
            </a:pPr>
            <a:endParaRPr lang="en-GB" sz="1400" dirty="0">
              <a:solidFill>
                <a:srgbClr val="000000"/>
              </a:solidFill>
              <a:latin typeface="Arial" panose="020B0604020202020204" pitchFamily="34" charset="0"/>
              <a:cs typeface="Arial" panose="020B0604020202020204" pitchFamily="34" charset="0"/>
            </a:endParaRPr>
          </a:p>
          <a:p>
            <a:pPr marL="342884" marR="0" lvl="0" indent="0" algn="l" defTabSz="457178" rtl="0" eaLnBrk="1" fontAlgn="auto" latinLnBrk="0" hangingPunct="1">
              <a:lnSpc>
                <a:spcPct val="114000"/>
              </a:lnSpc>
              <a:spcBef>
                <a:spcPct val="20000"/>
              </a:spcBef>
              <a:spcAft>
                <a:spcPts val="0"/>
              </a:spcAft>
              <a:buClr>
                <a:srgbClr val="005EB8"/>
              </a:buClr>
              <a:buSzTx/>
              <a:buFont typeface="Arial"/>
              <a:buNone/>
              <a:tabLst/>
              <a:defRPr/>
            </a:pPr>
            <a:r>
              <a:rPr lang="en-GB" sz="1400" dirty="0">
                <a:solidFill>
                  <a:srgbClr val="000000"/>
                </a:solidFill>
                <a:latin typeface="Arial" panose="020B0604020202020204" pitchFamily="34" charset="0"/>
                <a:cs typeface="Arial" panose="020B0604020202020204" pitchFamily="34" charset="0"/>
              </a:rPr>
              <a:t>94.7% (834) of BME staff work in clinical roles. </a:t>
            </a:r>
            <a:endParaRPr kumimoji="0" lang="en-GB"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342884" marR="0" lvl="0" indent="0" algn="l" defTabSz="457178" rtl="0" eaLnBrk="1" fontAlgn="auto" latinLnBrk="0" hangingPunct="1">
              <a:lnSpc>
                <a:spcPct val="114000"/>
              </a:lnSpc>
              <a:spcBef>
                <a:spcPct val="20000"/>
              </a:spcBef>
              <a:spcAft>
                <a:spcPts val="0"/>
              </a:spcAft>
              <a:buClr>
                <a:srgbClr val="005EB8"/>
              </a:buClr>
              <a:buSzTx/>
              <a:buFont typeface="Arial"/>
              <a:buNone/>
              <a:tabLst/>
              <a:defRPr/>
            </a:pPr>
            <a:endParaRPr kumimoji="0" lang="en-GB" sz="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3" name="Picture 2">
            <a:extLst>
              <a:ext uri="{FF2B5EF4-FFF2-40B4-BE49-F238E27FC236}">
                <a16:creationId xmlns:a16="http://schemas.microsoft.com/office/drawing/2014/main" xmlns="" id="{83B16E85-A820-4CA5-AAE4-4F60A6AAE32F}"/>
              </a:ext>
            </a:extLst>
          </p:cNvPr>
          <p:cNvPicPr>
            <a:picLocks noChangeAspect="1"/>
          </p:cNvPicPr>
          <p:nvPr/>
        </p:nvPicPr>
        <p:blipFill>
          <a:blip r:embed="rId2"/>
          <a:stretch>
            <a:fillRect/>
          </a:stretch>
        </p:blipFill>
        <p:spPr>
          <a:xfrm>
            <a:off x="546360" y="1336667"/>
            <a:ext cx="7376577" cy="3791801"/>
          </a:xfrm>
          <a:prstGeom prst="rect">
            <a:avLst/>
          </a:prstGeom>
        </p:spPr>
      </p:pic>
    </p:spTree>
    <p:extLst>
      <p:ext uri="{BB962C8B-B14F-4D97-AF65-F5344CB8AC3E}">
        <p14:creationId xmlns:p14="http://schemas.microsoft.com/office/powerpoint/2010/main" val="33561244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180" y="366192"/>
            <a:ext cx="6832265" cy="611649"/>
          </a:xfrm>
        </p:spPr>
        <p:txBody>
          <a:bodyPr>
            <a:normAutofit fontScale="90000"/>
          </a:bodyPr>
          <a:lstStyle/>
          <a:p>
            <a:pPr>
              <a:lnSpc>
                <a:spcPct val="114000"/>
              </a:lnSpc>
            </a:pPr>
            <a:r>
              <a:rPr lang="en-GB" sz="3100" dirty="0"/>
              <a:t>Ethnicity and </a:t>
            </a:r>
            <a:r>
              <a:rPr lang="en-GB" sz="3100" dirty="0" err="1"/>
              <a:t>AfC</a:t>
            </a:r>
            <a:r>
              <a:rPr lang="en-GB" sz="3100" dirty="0"/>
              <a:t> Band 8a – VSM, 2019</a:t>
            </a:r>
            <a:r>
              <a:rPr lang="en-GB" sz="2700" dirty="0"/>
              <a:t/>
            </a:r>
            <a:br>
              <a:rPr lang="en-GB" sz="2700" dirty="0"/>
            </a:br>
            <a:r>
              <a:rPr lang="en-GB" sz="1600" dirty="0"/>
              <a:t>(Source: WRES data submission for 2019) </a:t>
            </a:r>
          </a:p>
        </p:txBody>
      </p:sp>
      <p:sp>
        <p:nvSpPr>
          <p:cNvPr id="8" name="Slide Number Placeholder 7"/>
          <p:cNvSpPr>
            <a:spLocks noGrp="1"/>
          </p:cNvSpPr>
          <p:nvPr>
            <p:ph type="sldNum" sz="quarter" idx="4294967295"/>
          </p:nvPr>
        </p:nvSpPr>
        <p:spPr>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23134A5E-8B9A-4F1B-8A1C-D54727A06F98}" type="slidenum">
              <a:rPr kumimoji="0" lang="en-GB" sz="1000" b="0" i="0" u="none" strike="noStrike" kern="1200" cap="none" spc="0" normalizeH="0" baseline="0" noProof="0">
                <a:ln>
                  <a:noFill/>
                </a:ln>
                <a:solidFill>
                  <a:prstClr val="black"/>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16</a:t>
            </a:fld>
            <a:endParaRPr kumimoji="0" lang="en-GB" sz="1000" b="0" i="0" u="none" strike="noStrike" kern="1200" cap="none" spc="0" normalizeH="0" baseline="0" noProof="0" dirty="0">
              <a:ln>
                <a:noFill/>
              </a:ln>
              <a:solidFill>
                <a:prstClr val="black"/>
              </a:solidFill>
              <a:effectLst/>
              <a:uLnTx/>
              <a:uFillTx/>
              <a:latin typeface="Arial"/>
              <a:ea typeface="+mn-ea"/>
              <a:cs typeface="Arial"/>
            </a:endParaRPr>
          </a:p>
        </p:txBody>
      </p:sp>
      <p:sp>
        <p:nvSpPr>
          <p:cNvPr id="9" name="Content Placeholder 2">
            <a:extLst>
              <a:ext uri="{FF2B5EF4-FFF2-40B4-BE49-F238E27FC236}">
                <a16:creationId xmlns:a16="http://schemas.microsoft.com/office/drawing/2014/main" xmlns="" id="{F04ABE86-5E76-40C3-89D1-ECFAAE7CCC13}"/>
              </a:ext>
            </a:extLst>
          </p:cNvPr>
          <p:cNvSpPr txBox="1">
            <a:spLocks/>
          </p:cNvSpPr>
          <p:nvPr/>
        </p:nvSpPr>
        <p:spPr>
          <a:xfrm>
            <a:off x="118844" y="5595941"/>
            <a:ext cx="9269208" cy="736798"/>
          </a:xfrm>
          <a:prstGeom prst="rect">
            <a:avLst/>
          </a:prstGeom>
        </p:spPr>
        <p:txBody>
          <a:bodyPr>
            <a:noAutofit/>
          </a:bodyPr>
          <a:lstStyle>
            <a:lvl1pPr marL="342900" indent="-3429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28650" marR="0" lvl="0" indent="-285750" algn="l" defTabSz="457200" rtl="0" eaLnBrk="1" fontAlgn="auto" latinLnBrk="0" hangingPunct="1">
              <a:lnSpc>
                <a:spcPct val="114000"/>
              </a:lnSpc>
              <a:spcBef>
                <a:spcPct val="20000"/>
              </a:spcBef>
              <a:spcAft>
                <a:spcPts val="0"/>
              </a:spcAft>
              <a:buClr>
                <a:srgbClr val="005EB8"/>
              </a:buClr>
              <a:buSzTx/>
              <a:buFont typeface="Arial"/>
              <a:buChar char="•"/>
              <a:tabLst/>
              <a:defRPr/>
            </a:pPr>
            <a:r>
              <a:rPr lang="en-GB" sz="1400" dirty="0">
                <a:solidFill>
                  <a:srgbClr val="000000"/>
                </a:solidFill>
                <a:latin typeface="Arial" panose="020B0604020202020204" pitchFamily="34" charset="0"/>
                <a:cs typeface="Arial" panose="020B0604020202020204" pitchFamily="34" charset="0"/>
              </a:rPr>
              <a:t>6 (9.4%) of staff at </a:t>
            </a:r>
            <a:r>
              <a:rPr lang="en-GB" sz="1400" dirty="0" err="1">
                <a:solidFill>
                  <a:srgbClr val="000000"/>
                </a:solidFill>
                <a:latin typeface="Arial" panose="020B0604020202020204" pitchFamily="34" charset="0"/>
                <a:cs typeface="Arial" panose="020B0604020202020204" pitchFamily="34" charset="0"/>
              </a:rPr>
              <a:t>AfC</a:t>
            </a:r>
            <a:r>
              <a:rPr lang="en-GB" sz="1400" dirty="0">
                <a:solidFill>
                  <a:srgbClr val="000000"/>
                </a:solidFill>
                <a:latin typeface="Arial" panose="020B0604020202020204" pitchFamily="34" charset="0"/>
                <a:cs typeface="Arial" panose="020B0604020202020204" pitchFamily="34" charset="0"/>
              </a:rPr>
              <a:t> band 8c and above are from a BME background. </a:t>
            </a:r>
          </a:p>
        </p:txBody>
      </p:sp>
      <p:pic>
        <p:nvPicPr>
          <p:cNvPr id="3" name="Picture 2">
            <a:extLst>
              <a:ext uri="{FF2B5EF4-FFF2-40B4-BE49-F238E27FC236}">
                <a16:creationId xmlns:a16="http://schemas.microsoft.com/office/drawing/2014/main" xmlns="" id="{61FE9F53-7D4D-44AA-B83C-65737A387EFF}"/>
              </a:ext>
            </a:extLst>
          </p:cNvPr>
          <p:cNvPicPr>
            <a:picLocks noChangeAspect="1"/>
          </p:cNvPicPr>
          <p:nvPr/>
        </p:nvPicPr>
        <p:blipFill>
          <a:blip r:embed="rId2"/>
          <a:stretch>
            <a:fillRect/>
          </a:stretch>
        </p:blipFill>
        <p:spPr>
          <a:xfrm>
            <a:off x="533427" y="1493839"/>
            <a:ext cx="7261167" cy="3732476"/>
          </a:xfrm>
          <a:prstGeom prst="rect">
            <a:avLst/>
          </a:prstGeom>
        </p:spPr>
      </p:pic>
    </p:spTree>
    <p:extLst>
      <p:ext uri="{BB962C8B-B14F-4D97-AF65-F5344CB8AC3E}">
        <p14:creationId xmlns:p14="http://schemas.microsoft.com/office/powerpoint/2010/main" val="128228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057" y="262778"/>
            <a:ext cx="6567055" cy="611649"/>
          </a:xfrm>
        </p:spPr>
        <p:txBody>
          <a:bodyPr>
            <a:noAutofit/>
          </a:bodyPr>
          <a:lstStyle/>
          <a:p>
            <a:pPr>
              <a:lnSpc>
                <a:spcPct val="114000"/>
              </a:lnSpc>
            </a:pPr>
            <a:r>
              <a:rPr lang="en-GB" sz="2800" dirty="0"/>
              <a:t>WRES indicators 2 – 4 data, 2019</a:t>
            </a:r>
            <a:r>
              <a:rPr lang="en-GB" sz="2400" dirty="0"/>
              <a:t/>
            </a:r>
            <a:br>
              <a:rPr lang="en-GB" sz="2400" dirty="0"/>
            </a:br>
            <a:r>
              <a:rPr lang="en-GB" sz="1400" dirty="0">
                <a:solidFill>
                  <a:srgbClr val="005EB8"/>
                </a:solidFill>
              </a:rPr>
              <a:t>(Source: WRES data submission for 2019)</a:t>
            </a:r>
            <a:endParaRPr lang="en-GB" sz="2400" dirty="0"/>
          </a:p>
        </p:txBody>
      </p:sp>
      <p:sp>
        <p:nvSpPr>
          <p:cNvPr id="8" name="TextBox 7"/>
          <p:cNvSpPr txBox="1"/>
          <p:nvPr/>
        </p:nvSpPr>
        <p:spPr>
          <a:xfrm>
            <a:off x="476724" y="4330553"/>
            <a:ext cx="7962600" cy="1125821"/>
          </a:xfrm>
          <a:prstGeom prst="rect">
            <a:avLst/>
          </a:prstGeom>
          <a:noFill/>
        </p:spPr>
        <p:txBody>
          <a:bodyPr wrap="square" lIns="0" tIns="0" rIns="0" bIns="0" rtlCol="0">
            <a:spAutoFit/>
          </a:bodyPr>
          <a:lstStyle/>
          <a:p>
            <a:pPr marL="0" marR="0" lvl="0" indent="0" algn="l" defTabSz="914400" rtl="0" eaLnBrk="1" fontAlgn="auto" latinLnBrk="0" hangingPunct="1">
              <a:lnSpc>
                <a:spcPct val="125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BME staff were relatively:</a:t>
            </a:r>
          </a:p>
          <a:p>
            <a:pPr marL="742950" marR="0" lvl="1" indent="-285750" algn="l" defTabSz="914400" rtl="0" eaLnBrk="1" fontAlgn="auto" latinLnBrk="0" hangingPunct="1">
              <a:lnSpc>
                <a:spcPct val="125000"/>
              </a:lnSpc>
              <a:spcBef>
                <a:spcPts val="0"/>
              </a:spcBef>
              <a:spcAft>
                <a:spcPts val="0"/>
              </a:spcAft>
              <a:buClrTx/>
              <a:buSzTx/>
              <a:buFont typeface="Wingdings" panose="05000000000000000000" pitchFamily="2" charset="2"/>
              <a:buChar char="Ø"/>
              <a:tabLst/>
              <a:defRPr/>
            </a:pPr>
            <a:r>
              <a:rPr kumimoji="0" lang="en-GB" sz="15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less likely to be appointed from shortlisting (but continuous improvement over time)</a:t>
            </a:r>
          </a:p>
          <a:p>
            <a:pPr marL="742950" marR="0" lvl="1" indent="-285750" algn="l" defTabSz="914400" rtl="0" eaLnBrk="1" fontAlgn="auto" latinLnBrk="0" hangingPunct="1">
              <a:lnSpc>
                <a:spcPct val="125000"/>
              </a:lnSpc>
              <a:spcBef>
                <a:spcPts val="0"/>
              </a:spcBef>
              <a:spcAft>
                <a:spcPts val="0"/>
              </a:spcAft>
              <a:buClrTx/>
              <a:buSzTx/>
              <a:buFont typeface="Wingdings" panose="05000000000000000000" pitchFamily="2" charset="2"/>
              <a:buChar char="Ø"/>
              <a:tabLst/>
              <a:defRPr/>
            </a:pPr>
            <a:r>
              <a:rPr kumimoji="0" lang="en-GB" sz="1500" b="0" i="0" u="none" strike="noStrike" kern="1200" cap="none" spc="0" normalizeH="0" baseline="0" noProof="0" dirty="0" err="1">
                <a:ln>
                  <a:noFill/>
                </a:ln>
                <a:solidFill>
                  <a:srgbClr val="000000"/>
                </a:solidFill>
                <a:effectLst/>
                <a:uLnTx/>
                <a:uFillTx/>
                <a:latin typeface="Arial" pitchFamily="34" charset="0"/>
                <a:ea typeface="+mn-ea"/>
                <a:cs typeface="Arial" pitchFamily="34" charset="0"/>
              </a:rPr>
              <a:t>mo</a:t>
            </a:r>
            <a:r>
              <a:rPr lang="en-GB" sz="1500" dirty="0">
                <a:solidFill>
                  <a:srgbClr val="000000"/>
                </a:solidFill>
                <a:latin typeface="Arial" pitchFamily="34" charset="0"/>
                <a:cs typeface="Arial" pitchFamily="34" charset="0"/>
              </a:rPr>
              <a:t>re</a:t>
            </a:r>
            <a:r>
              <a:rPr kumimoji="0" lang="en-GB" sz="15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likely to enter the formal disciplinary process (fluctuations)  </a:t>
            </a:r>
          </a:p>
          <a:p>
            <a:pPr marL="742950" marR="0" lvl="1" indent="-285750" algn="l" defTabSz="914400" rtl="0" eaLnBrk="1" fontAlgn="auto" latinLnBrk="0" hangingPunct="1">
              <a:lnSpc>
                <a:spcPct val="125000"/>
              </a:lnSpc>
              <a:spcBef>
                <a:spcPts val="0"/>
              </a:spcBef>
              <a:spcAft>
                <a:spcPts val="0"/>
              </a:spcAft>
              <a:buClrTx/>
              <a:buSzTx/>
              <a:buFont typeface="Wingdings" panose="05000000000000000000" pitchFamily="2" charset="2"/>
              <a:buChar char="Ø"/>
              <a:tabLst/>
              <a:defRPr/>
            </a:pPr>
            <a:r>
              <a:rPr lang="en-GB" sz="1500" dirty="0">
                <a:solidFill>
                  <a:srgbClr val="000000"/>
                </a:solidFill>
                <a:latin typeface="Arial" pitchFamily="34" charset="0"/>
                <a:cs typeface="Arial" pitchFamily="34" charset="0"/>
              </a:rPr>
              <a:t>less</a:t>
            </a:r>
            <a:r>
              <a:rPr kumimoji="0" lang="en-GB" sz="15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likely to access non mandatory training and CPD (close to parity)</a:t>
            </a:r>
          </a:p>
        </p:txBody>
      </p:sp>
      <p:pic>
        <p:nvPicPr>
          <p:cNvPr id="4" name="Picture 3">
            <a:extLst>
              <a:ext uri="{FF2B5EF4-FFF2-40B4-BE49-F238E27FC236}">
                <a16:creationId xmlns:a16="http://schemas.microsoft.com/office/drawing/2014/main" xmlns="" id="{B54A632B-813E-45DD-AF95-03B44151640C}"/>
              </a:ext>
            </a:extLst>
          </p:cNvPr>
          <p:cNvPicPr>
            <a:picLocks noChangeAspect="1"/>
          </p:cNvPicPr>
          <p:nvPr/>
        </p:nvPicPr>
        <p:blipFill>
          <a:blip r:embed="rId3"/>
          <a:stretch>
            <a:fillRect/>
          </a:stretch>
        </p:blipFill>
        <p:spPr>
          <a:xfrm>
            <a:off x="180886" y="1654406"/>
            <a:ext cx="8554276" cy="1896167"/>
          </a:xfrm>
          <a:prstGeom prst="rect">
            <a:avLst/>
          </a:prstGeom>
        </p:spPr>
      </p:pic>
    </p:spTree>
    <p:extLst>
      <p:ext uri="{BB962C8B-B14F-4D97-AF65-F5344CB8AC3E}">
        <p14:creationId xmlns:p14="http://schemas.microsoft.com/office/powerpoint/2010/main" val="3745923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1190" y="366192"/>
            <a:ext cx="6889521" cy="611649"/>
          </a:xfrm>
        </p:spPr>
        <p:txBody>
          <a:bodyPr>
            <a:noAutofit/>
          </a:bodyPr>
          <a:lstStyle/>
          <a:p>
            <a:pPr>
              <a:lnSpc>
                <a:spcPct val="114000"/>
              </a:lnSpc>
            </a:pPr>
            <a:r>
              <a:rPr lang="en-GB" sz="2800" dirty="0"/>
              <a:t>WRES NHS staff survey questions: 2019</a:t>
            </a:r>
            <a:r>
              <a:rPr lang="en-GB" sz="2700" dirty="0"/>
              <a:t/>
            </a:r>
            <a:br>
              <a:rPr lang="en-GB" sz="2700" dirty="0"/>
            </a:br>
            <a:r>
              <a:rPr lang="en-GB" sz="1400" dirty="0">
                <a:solidFill>
                  <a:srgbClr val="005EB8"/>
                </a:solidFill>
              </a:rPr>
              <a:t>(Source: 2019 NHS Staff survey)</a:t>
            </a:r>
            <a:endParaRPr lang="en-GB" sz="2000" dirty="0"/>
          </a:p>
        </p:txBody>
      </p:sp>
      <p:sp>
        <p:nvSpPr>
          <p:cNvPr id="4" name="Slide Number Placeholder 3"/>
          <p:cNvSpPr>
            <a:spLocks noGrp="1"/>
          </p:cNvSpPr>
          <p:nvPr>
            <p:ph type="sldNum" sz="quarter" idx="4294967295"/>
          </p:nvPr>
        </p:nvSpPr>
        <p:spPr/>
        <p:txBody>
          <a:bodyPr/>
          <a:lstStyle/>
          <a:p>
            <a:pPr marL="0" marR="0" lvl="0" indent="0" algn="l" defTabSz="457178" rtl="0" eaLnBrk="1" fontAlgn="auto" latinLnBrk="0" hangingPunct="1">
              <a:lnSpc>
                <a:spcPct val="100000"/>
              </a:lnSpc>
              <a:spcBef>
                <a:spcPts val="0"/>
              </a:spcBef>
              <a:spcAft>
                <a:spcPts val="0"/>
              </a:spcAft>
              <a:buClrTx/>
              <a:buSzTx/>
              <a:buFontTx/>
              <a:buNone/>
              <a:tabLst/>
              <a:defRPr/>
            </a:pPr>
            <a:fld id="{61E112CC-F5C7-5E43-8EAA-F554FEB5E453}" type="slidenum">
              <a:rPr kumimoji="0" lang="en-US" sz="1000" b="0" i="0" u="none" strike="noStrike" kern="1200" cap="none" spc="0" normalizeH="0" baseline="0" noProof="0">
                <a:ln>
                  <a:noFill/>
                </a:ln>
                <a:solidFill>
                  <a:srgbClr val="005EB8"/>
                </a:solidFill>
                <a:effectLst/>
                <a:uLnTx/>
                <a:uFillTx/>
                <a:latin typeface="Arial"/>
                <a:ea typeface="+mn-ea"/>
                <a:cs typeface="Arial"/>
              </a:rPr>
              <a:pPr marL="0" marR="0" lvl="0" indent="0" algn="l" defTabSz="457178" rtl="0" eaLnBrk="1" fontAlgn="auto" latinLnBrk="0" hangingPunct="1">
                <a:lnSpc>
                  <a:spcPct val="100000"/>
                </a:lnSpc>
                <a:spcBef>
                  <a:spcPts val="0"/>
                </a:spcBef>
                <a:spcAft>
                  <a:spcPts val="0"/>
                </a:spcAft>
                <a:buClrTx/>
                <a:buSzTx/>
                <a:buFontTx/>
                <a:buNone/>
                <a:tabLst/>
                <a:defRPr/>
              </a:pPr>
              <a:t>18</a:t>
            </a:fld>
            <a:endParaRPr kumimoji="0" lang="en-US" sz="1000" b="0" i="0" u="none" strike="noStrike" kern="1200" cap="none" spc="0" normalizeH="0" baseline="0" noProof="0" dirty="0">
              <a:ln>
                <a:noFill/>
              </a:ln>
              <a:solidFill>
                <a:srgbClr val="005EB8"/>
              </a:solidFill>
              <a:effectLst/>
              <a:uLnTx/>
              <a:uFillTx/>
              <a:latin typeface="Arial"/>
              <a:ea typeface="+mn-ea"/>
              <a:cs typeface="Arial"/>
            </a:endParaRPr>
          </a:p>
        </p:txBody>
      </p:sp>
      <p:sp>
        <p:nvSpPr>
          <p:cNvPr id="8" name="TextBox 7"/>
          <p:cNvSpPr txBox="1"/>
          <p:nvPr/>
        </p:nvSpPr>
        <p:spPr>
          <a:xfrm>
            <a:off x="461190" y="4912519"/>
            <a:ext cx="8405231" cy="1105239"/>
          </a:xfrm>
          <a:prstGeom prst="rect">
            <a:avLst/>
          </a:prstGeom>
          <a:noFill/>
        </p:spPr>
        <p:txBody>
          <a:bodyPr wrap="square" lIns="0" tIns="0" rIns="0" bIns="0" rtlCol="0">
            <a:spAutoFit/>
          </a:bodyPr>
          <a:lstStyle/>
          <a:p>
            <a:pPr marL="342900" marR="0" lvl="0" indent="-342900" algn="l" defTabSz="457178" rtl="0" eaLnBrk="1" fontAlgn="auto" latinLnBrk="0" hangingPunct="1">
              <a:lnSpc>
                <a:spcPct val="114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a:ea typeface="+mn-ea"/>
                <a:cs typeface="+mn-cs"/>
              </a:rPr>
              <a:t>BME staff reported a worse experience than white staff for all of the four WRES NHS staff survey questions. </a:t>
            </a:r>
          </a:p>
          <a:p>
            <a:pPr marL="342900" marR="0" lvl="0" indent="-342900" algn="l" defTabSz="457178" rtl="0" eaLnBrk="1" fontAlgn="auto" latinLnBrk="0" hangingPunct="1">
              <a:lnSpc>
                <a:spcPct val="114000"/>
              </a:lnSpc>
              <a:spcBef>
                <a:spcPts val="0"/>
              </a:spcBef>
              <a:spcAft>
                <a:spcPts val="0"/>
              </a:spcAft>
              <a:buClrTx/>
              <a:buSzTx/>
              <a:buFont typeface="Arial" panose="020B0604020202020204" pitchFamily="34" charset="0"/>
              <a:buChar char="•"/>
              <a:tabLst/>
              <a:defRPr/>
            </a:pPr>
            <a:endParaRPr kumimoji="0" lang="en-GB" sz="1600" b="0" i="0" u="none" strike="noStrike" kern="1200" cap="none" spc="0" normalizeH="0" baseline="0" noProof="0" dirty="0">
              <a:ln>
                <a:noFill/>
              </a:ln>
              <a:solidFill>
                <a:prstClr val="black"/>
              </a:solidFill>
              <a:effectLst/>
              <a:uLnTx/>
              <a:uFillTx/>
              <a:latin typeface="Arial"/>
              <a:ea typeface="+mn-ea"/>
              <a:cs typeface="+mn-cs"/>
            </a:endParaRPr>
          </a:p>
          <a:p>
            <a:pPr marL="342900" marR="0" lvl="0" indent="-342900" algn="l" defTabSz="457178" rtl="0" eaLnBrk="1" fontAlgn="auto" latinLnBrk="0" hangingPunct="1">
              <a:lnSpc>
                <a:spcPct val="114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a:ea typeface="+mn-ea"/>
                <a:cs typeface="+mn-cs"/>
              </a:rPr>
              <a:t>BME staff are almost </a:t>
            </a:r>
            <a:r>
              <a:rPr lang="en-GB" sz="1600" dirty="0">
                <a:solidFill>
                  <a:prstClr val="black"/>
                </a:solidFill>
                <a:latin typeface="Arial"/>
              </a:rPr>
              <a:t>twice </a:t>
            </a:r>
            <a:r>
              <a:rPr kumimoji="0" lang="en-GB" sz="1600" b="0" i="0" u="none" strike="noStrike" kern="1200" cap="none" spc="0" normalizeH="0" baseline="0" noProof="0" dirty="0">
                <a:ln>
                  <a:noFill/>
                </a:ln>
                <a:solidFill>
                  <a:prstClr val="black"/>
                </a:solidFill>
                <a:effectLst/>
                <a:uLnTx/>
                <a:uFillTx/>
                <a:latin typeface="Arial"/>
                <a:ea typeface="+mn-ea"/>
                <a:cs typeface="+mn-cs"/>
              </a:rPr>
              <a:t>as likely to have personally experienced discrimination.</a:t>
            </a:r>
            <a:endParaRPr kumimoji="0" lang="en-GB" sz="105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2" name="Picture 1">
            <a:extLst>
              <a:ext uri="{FF2B5EF4-FFF2-40B4-BE49-F238E27FC236}">
                <a16:creationId xmlns:a16="http://schemas.microsoft.com/office/drawing/2014/main" xmlns="" id="{43D2B716-E82D-44F2-88E2-C32BEB34273B}"/>
              </a:ext>
            </a:extLst>
          </p:cNvPr>
          <p:cNvPicPr>
            <a:picLocks noChangeAspect="1"/>
          </p:cNvPicPr>
          <p:nvPr/>
        </p:nvPicPr>
        <p:blipFill>
          <a:blip r:embed="rId3"/>
          <a:stretch>
            <a:fillRect/>
          </a:stretch>
        </p:blipFill>
        <p:spPr>
          <a:xfrm>
            <a:off x="461189" y="1653279"/>
            <a:ext cx="7628443" cy="2721439"/>
          </a:xfrm>
          <a:prstGeom prst="rect">
            <a:avLst/>
          </a:prstGeom>
        </p:spPr>
      </p:pic>
    </p:spTree>
    <p:extLst>
      <p:ext uri="{BB962C8B-B14F-4D97-AF65-F5344CB8AC3E}">
        <p14:creationId xmlns:p14="http://schemas.microsoft.com/office/powerpoint/2010/main" val="1164981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a:xfrm>
            <a:off x="465180" y="1184872"/>
            <a:ext cx="8261570" cy="4408060"/>
          </a:xfrm>
        </p:spPr>
        <p:txBody>
          <a:bodyPr>
            <a:normAutofit/>
          </a:bodyPr>
          <a:lstStyle/>
          <a:p>
            <a:pPr marL="514350" indent="-514350">
              <a:lnSpc>
                <a:spcPct val="114000"/>
              </a:lnSpc>
              <a:buAutoNum type="arabicPeriod"/>
            </a:pPr>
            <a:r>
              <a:rPr lang="en-US" altLang="en-US" sz="1800" dirty="0"/>
              <a:t>Reducing managerial bias through education (e.g. diversity training, unconscious bias training) and feedback (diversity evaluations):</a:t>
            </a:r>
          </a:p>
          <a:p>
            <a:pPr lvl="1">
              <a:lnSpc>
                <a:spcPct val="114000"/>
              </a:lnSpc>
              <a:buFont typeface="Wingdings" panose="05000000000000000000" pitchFamily="2" charset="2"/>
              <a:buChar char="Ø"/>
            </a:pPr>
            <a:r>
              <a:rPr lang="en-US" altLang="en-US" sz="1800" dirty="0"/>
              <a:t>does not increase diversity in representation or at senior levels. </a:t>
            </a:r>
          </a:p>
          <a:p>
            <a:pPr marL="400050" lvl="1" indent="0">
              <a:lnSpc>
                <a:spcPct val="114000"/>
              </a:lnSpc>
              <a:buNone/>
            </a:pPr>
            <a:endParaRPr lang="en-US" altLang="en-US" sz="1800" dirty="0"/>
          </a:p>
          <a:p>
            <a:pPr marL="514350" indent="-514350">
              <a:lnSpc>
                <a:spcPct val="114000"/>
              </a:lnSpc>
              <a:buFontTx/>
              <a:buAutoNum type="arabicPeriod"/>
            </a:pPr>
            <a:r>
              <a:rPr lang="en-US" altLang="en-US" sz="1800" dirty="0"/>
              <a:t>Mentoring and networking:</a:t>
            </a:r>
          </a:p>
          <a:p>
            <a:pPr lvl="1">
              <a:lnSpc>
                <a:spcPct val="114000"/>
              </a:lnSpc>
              <a:buFont typeface="Wingdings" panose="05000000000000000000" pitchFamily="2" charset="2"/>
              <a:buChar char="Ø"/>
            </a:pPr>
            <a:r>
              <a:rPr lang="en-US" altLang="en-US" sz="1800" dirty="0"/>
              <a:t>has very modest effects.</a:t>
            </a:r>
          </a:p>
          <a:p>
            <a:pPr marL="400050" lvl="1" indent="0">
              <a:lnSpc>
                <a:spcPct val="114000"/>
              </a:lnSpc>
              <a:buNone/>
            </a:pPr>
            <a:endParaRPr lang="en-US" altLang="en-US" sz="1800" dirty="0"/>
          </a:p>
          <a:p>
            <a:pPr marL="514350" indent="-514350">
              <a:lnSpc>
                <a:spcPct val="114000"/>
              </a:lnSpc>
              <a:buFontTx/>
              <a:buAutoNum type="arabicPeriod"/>
            </a:pPr>
            <a:r>
              <a:rPr lang="en-GB" altLang="en-US" sz="1800" dirty="0"/>
              <a:t>Mandatory programs, or programs with explicit authority, accountability, support from the leadership, developing psychologically safe spaces  and monitoring interventions: </a:t>
            </a:r>
          </a:p>
          <a:p>
            <a:pPr lvl="1">
              <a:lnSpc>
                <a:spcPct val="114000"/>
              </a:lnSpc>
              <a:buFont typeface="Wingdings" panose="05000000000000000000" pitchFamily="2" charset="2"/>
              <a:buChar char="Ø"/>
            </a:pPr>
            <a:r>
              <a:rPr lang="en-GB" altLang="en-US" sz="1800" b="1" dirty="0"/>
              <a:t>most effective.</a:t>
            </a:r>
            <a:endParaRPr lang="en-US" altLang="en-US" sz="1800" b="1" dirty="0"/>
          </a:p>
          <a:p>
            <a:pPr marL="514350" indent="-514350">
              <a:lnSpc>
                <a:spcPct val="114000"/>
              </a:lnSpc>
              <a:buFontTx/>
              <a:buAutoNum type="arabicPeriod"/>
            </a:pPr>
            <a:endParaRPr lang="en-US" altLang="en-US" sz="1800" dirty="0"/>
          </a:p>
          <a:p>
            <a:pPr marL="514350" indent="-514350">
              <a:buFontTx/>
              <a:buAutoNum type="arabicPeriod"/>
            </a:pPr>
            <a:endParaRPr lang="en-US" altLang="en-US" dirty="0"/>
          </a:p>
          <a:p>
            <a:pPr marL="514350" indent="-514350">
              <a:buFontTx/>
              <a:buAutoNum type="arabicPeriod"/>
            </a:pPr>
            <a:endParaRPr lang="en-US" altLang="en-US" dirty="0"/>
          </a:p>
        </p:txBody>
      </p:sp>
      <p:sp>
        <p:nvSpPr>
          <p:cNvPr id="3" name="Title 2"/>
          <p:cNvSpPr>
            <a:spLocks noGrp="1"/>
          </p:cNvSpPr>
          <p:nvPr>
            <p:ph type="title"/>
          </p:nvPr>
        </p:nvSpPr>
        <p:spPr>
          <a:xfrm>
            <a:off x="532212" y="253900"/>
            <a:ext cx="6567055" cy="611649"/>
          </a:xfrm>
        </p:spPr>
        <p:txBody>
          <a:bodyPr>
            <a:noAutofit/>
          </a:bodyPr>
          <a:lstStyle/>
          <a:p>
            <a:r>
              <a:rPr lang="en-GB" sz="2800" dirty="0"/>
              <a:t>Strategies for improving</a:t>
            </a:r>
          </a:p>
        </p:txBody>
      </p:sp>
      <p:sp>
        <p:nvSpPr>
          <p:cNvPr id="4" name="Slide Number Placeholder 3"/>
          <p:cNvSpPr>
            <a:spLocks noGrp="1"/>
          </p:cNvSpPr>
          <p:nvPr>
            <p:ph type="sldNum" sz="quarter" idx="4294967295"/>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1E112CC-F5C7-5E43-8EAA-F554FEB5E453}" type="slidenum">
              <a:rPr kumimoji="0" lang="en-US" sz="1000" b="0" i="0" u="none" strike="noStrike" kern="1200" cap="none" spc="0" normalizeH="0" baseline="0" noProof="0">
                <a:ln>
                  <a:noFill/>
                </a:ln>
                <a:solidFill>
                  <a:srgbClr val="005EB8"/>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19</a:t>
            </a:fld>
            <a:endParaRPr kumimoji="0" lang="en-US" sz="1000" b="0" i="0" u="none" strike="noStrike" kern="1200" cap="none" spc="0" normalizeH="0" baseline="0" noProof="0" dirty="0">
              <a:ln>
                <a:noFill/>
              </a:ln>
              <a:solidFill>
                <a:srgbClr val="005EB8"/>
              </a:solidFill>
              <a:effectLst/>
              <a:uLnTx/>
              <a:uFillTx/>
              <a:latin typeface="Arial"/>
              <a:ea typeface="+mn-ea"/>
              <a:cs typeface="Arial"/>
            </a:endParaRPr>
          </a:p>
        </p:txBody>
      </p:sp>
    </p:spTree>
    <p:extLst>
      <p:ext uri="{BB962C8B-B14F-4D97-AF65-F5344CB8AC3E}">
        <p14:creationId xmlns:p14="http://schemas.microsoft.com/office/powerpoint/2010/main" val="2450342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sz="quarter" idx="10"/>
          </p:nvPr>
        </p:nvSpPr>
        <p:spPr>
          <a:xfrm>
            <a:off x="465180" y="1649628"/>
            <a:ext cx="5962253" cy="4475964"/>
          </a:xfrm>
        </p:spPr>
        <p:txBody>
          <a:bodyPr>
            <a:normAutofit/>
          </a:bodyPr>
          <a:lstStyle/>
          <a:p>
            <a:pPr marL="0" indent="0">
              <a:lnSpc>
                <a:spcPct val="114000"/>
              </a:lnSpc>
              <a:buNone/>
            </a:pPr>
            <a:r>
              <a:rPr lang="en-GB" altLang="en-US" sz="2000" b="1" dirty="0"/>
              <a:t>The NHS belongs to the people. </a:t>
            </a:r>
            <a:endParaRPr lang="en-GB" altLang="en-US" sz="2000" dirty="0"/>
          </a:p>
          <a:p>
            <a:pPr marL="0" indent="0">
              <a:lnSpc>
                <a:spcPct val="114000"/>
              </a:lnSpc>
              <a:buNone/>
            </a:pPr>
            <a:r>
              <a:rPr lang="en-GB" altLang="en-US" sz="2000" dirty="0"/>
              <a:t>It is there to improve our health and wellbeing, supporting us to keep mentally and physically well, to get better when we are ill and, when we cannot fully recover, to stay as well as we can to the end of our lives. It works at the limits of science – bringing the highest levels of human knowledge and skill to save lives and improve health. It touches our lives at times of basic human need, when care and compassion are what matter most. </a:t>
            </a:r>
          </a:p>
        </p:txBody>
      </p:sp>
      <p:sp>
        <p:nvSpPr>
          <p:cNvPr id="4098" name="Title 1"/>
          <p:cNvSpPr>
            <a:spLocks noGrp="1"/>
          </p:cNvSpPr>
          <p:nvPr>
            <p:ph type="title"/>
          </p:nvPr>
        </p:nvSpPr>
        <p:spPr>
          <a:xfrm>
            <a:off x="465180" y="298560"/>
            <a:ext cx="6567055" cy="611649"/>
          </a:xfrm>
        </p:spPr>
        <p:txBody>
          <a:bodyPr>
            <a:normAutofit/>
          </a:bodyPr>
          <a:lstStyle/>
          <a:p>
            <a:r>
              <a:rPr lang="en-GB" altLang="en-US" sz="2800" dirty="0"/>
              <a:t>The NHS Constitution</a:t>
            </a:r>
          </a:p>
        </p:txBody>
      </p:sp>
      <p:pic>
        <p:nvPicPr>
          <p:cNvPr id="5122" name="Picture 2" descr="Image result for nhs constituti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18607" y="2117472"/>
            <a:ext cx="2556844" cy="2495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66687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038" y="348436"/>
            <a:ext cx="7237104" cy="611649"/>
          </a:xfrm>
        </p:spPr>
        <p:txBody>
          <a:bodyPr>
            <a:noAutofit/>
          </a:bodyPr>
          <a:lstStyle/>
          <a:p>
            <a:pPr>
              <a:lnSpc>
                <a:spcPct val="114000"/>
              </a:lnSpc>
            </a:pPr>
            <a:r>
              <a:rPr lang="en-GB" sz="2800" dirty="0"/>
              <a:t>WRES indicator 9: board representation</a:t>
            </a:r>
            <a:r>
              <a:rPr lang="en-GB" sz="2400" dirty="0"/>
              <a:t/>
            </a:r>
            <a:br>
              <a:rPr lang="en-GB" sz="2400" dirty="0"/>
            </a:br>
            <a:r>
              <a:rPr lang="en-GB" sz="1600" dirty="0"/>
              <a:t>(Data as at 31 March 2019)</a:t>
            </a:r>
            <a:br>
              <a:rPr lang="en-GB" sz="1600" dirty="0"/>
            </a:br>
            <a:r>
              <a:rPr lang="en-GB" sz="1600" dirty="0"/>
              <a:t/>
            </a:r>
            <a:br>
              <a:rPr lang="en-GB" sz="1600" dirty="0"/>
            </a:br>
            <a:endParaRPr lang="en-GB" sz="2400" dirty="0"/>
          </a:p>
        </p:txBody>
      </p:sp>
      <p:sp>
        <p:nvSpPr>
          <p:cNvPr id="5" name="Slide Number Placeholder 4"/>
          <p:cNvSpPr>
            <a:spLocks noGrp="1"/>
          </p:cNvSpPr>
          <p:nvPr>
            <p:ph type="sldNum" sz="quarter" idx="4294967295"/>
          </p:nvPr>
        </p:nvSpPr>
        <p:spPr>
          <a:xfrm>
            <a:off x="8843963" y="5859463"/>
            <a:ext cx="300037" cy="134937"/>
          </a:xfrm>
          <a:prstGeom prst="rect">
            <a:avLst/>
          </a:prstGeom>
        </p:spPr>
        <p:txBody>
          <a:bodyPr/>
          <a:lstStyle/>
          <a:p>
            <a:pPr marL="0" marR="0" lvl="0" indent="0" algn="l" defTabSz="457189" rtl="0" eaLnBrk="1" fontAlgn="auto" latinLnBrk="0" hangingPunct="1">
              <a:lnSpc>
                <a:spcPct val="100000"/>
              </a:lnSpc>
              <a:spcBef>
                <a:spcPts val="0"/>
              </a:spcBef>
              <a:spcAft>
                <a:spcPts val="0"/>
              </a:spcAft>
              <a:buClrTx/>
              <a:buSzTx/>
              <a:buFontTx/>
              <a:buNone/>
              <a:tabLst/>
              <a:defRPr/>
            </a:pPr>
            <a:fld id="{23134A5E-8B9A-4F1B-8A1C-D54727A06F98}" type="slidenum">
              <a:rPr kumimoji="0" lang="en-GB" sz="1000" b="0" i="0" u="none" strike="noStrike" kern="1200" cap="none" spc="0" normalizeH="0" baseline="0" noProof="0">
                <a:ln>
                  <a:noFill/>
                </a:ln>
                <a:solidFill>
                  <a:prstClr val="black"/>
                </a:solidFill>
                <a:effectLst/>
                <a:uLnTx/>
                <a:uFillTx/>
                <a:latin typeface="Arial"/>
                <a:ea typeface="+mn-ea"/>
                <a:cs typeface="Arial"/>
              </a:rPr>
              <a:pPr marL="0" marR="0" lvl="0" indent="0" algn="l" defTabSz="457189" rtl="0" eaLnBrk="1" fontAlgn="auto" latinLnBrk="0" hangingPunct="1">
                <a:lnSpc>
                  <a:spcPct val="100000"/>
                </a:lnSpc>
                <a:spcBef>
                  <a:spcPts val="0"/>
                </a:spcBef>
                <a:spcAft>
                  <a:spcPts val="0"/>
                </a:spcAft>
                <a:buClrTx/>
                <a:buSzTx/>
                <a:buFontTx/>
                <a:buNone/>
                <a:tabLst/>
                <a:defRPr/>
              </a:pPr>
              <a:t>20</a:t>
            </a:fld>
            <a:endParaRPr kumimoji="0" lang="en-GB" sz="1000" b="0" i="0" u="none" strike="noStrike" kern="1200" cap="none" spc="0" normalizeH="0" baseline="0" noProof="0" dirty="0">
              <a:ln>
                <a:noFill/>
              </a:ln>
              <a:solidFill>
                <a:prstClr val="black"/>
              </a:solidFill>
              <a:effectLst/>
              <a:uLnTx/>
              <a:uFillTx/>
              <a:latin typeface="Arial"/>
              <a:ea typeface="+mn-ea"/>
              <a:cs typeface="Arial"/>
            </a:endParaRPr>
          </a:p>
        </p:txBody>
      </p:sp>
      <p:sp>
        <p:nvSpPr>
          <p:cNvPr id="8" name="TextBox 7"/>
          <p:cNvSpPr txBox="1"/>
          <p:nvPr/>
        </p:nvSpPr>
        <p:spPr>
          <a:xfrm>
            <a:off x="300038" y="3749464"/>
            <a:ext cx="8423424" cy="585288"/>
          </a:xfrm>
          <a:prstGeom prst="rect">
            <a:avLst/>
          </a:prstGeom>
          <a:noFill/>
        </p:spPr>
        <p:txBody>
          <a:bodyPr wrap="square" lIns="0" tIns="0" rIns="0" bIns="0" rtlCol="0">
            <a:spAutoFit/>
          </a:bodyPr>
          <a:lstStyle/>
          <a:p>
            <a:pPr marL="285750" marR="0" lvl="0" indent="-285750" algn="l" defTabSz="457189" rtl="0" eaLnBrk="1" fontAlgn="auto" latinLnBrk="0" hangingPunct="1">
              <a:lnSpc>
                <a:spcPct val="125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BME </a:t>
            </a:r>
            <a:r>
              <a:rPr kumimoji="0" lang="en-GB" sz="1600" b="0" i="0" u="none" strike="noStrike" kern="1200" cap="none" spc="0" normalizeH="0" baseline="0" noProof="0" dirty="0">
                <a:ln>
                  <a:noFill/>
                </a:ln>
                <a:solidFill>
                  <a:prstClr val="black"/>
                </a:solidFill>
                <a:effectLst/>
                <a:uLnTx/>
                <a:uFillTx/>
                <a:latin typeface="Arial"/>
                <a:ea typeface="+mn-ea"/>
                <a:cs typeface="+mn-cs"/>
              </a:rPr>
              <a:t>representation on the board on the board is lower than BME representation in the trust. </a:t>
            </a:r>
          </a:p>
        </p:txBody>
      </p:sp>
      <p:pic>
        <p:nvPicPr>
          <p:cNvPr id="4" name="Picture 3">
            <a:extLst>
              <a:ext uri="{FF2B5EF4-FFF2-40B4-BE49-F238E27FC236}">
                <a16:creationId xmlns:a16="http://schemas.microsoft.com/office/drawing/2014/main" xmlns="" id="{63681A6A-F458-41EB-BF02-DE69FE3FF439}"/>
              </a:ext>
            </a:extLst>
          </p:cNvPr>
          <p:cNvPicPr>
            <a:picLocks noChangeAspect="1"/>
          </p:cNvPicPr>
          <p:nvPr/>
        </p:nvPicPr>
        <p:blipFill>
          <a:blip r:embed="rId3"/>
          <a:stretch>
            <a:fillRect/>
          </a:stretch>
        </p:blipFill>
        <p:spPr>
          <a:xfrm>
            <a:off x="300038" y="2049013"/>
            <a:ext cx="8233426" cy="904167"/>
          </a:xfrm>
          <a:prstGeom prst="rect">
            <a:avLst/>
          </a:prstGeom>
        </p:spPr>
      </p:pic>
    </p:spTree>
    <p:extLst>
      <p:ext uri="{BB962C8B-B14F-4D97-AF65-F5344CB8AC3E}">
        <p14:creationId xmlns:p14="http://schemas.microsoft.com/office/powerpoint/2010/main" val="30842448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190" y="392825"/>
            <a:ext cx="6567055" cy="611649"/>
          </a:xfrm>
        </p:spPr>
        <p:txBody>
          <a:bodyPr>
            <a:normAutofit/>
          </a:bodyPr>
          <a:lstStyle/>
          <a:p>
            <a:r>
              <a:rPr lang="en-GB" sz="2800" dirty="0"/>
              <a:t>An evidence based approach</a:t>
            </a:r>
          </a:p>
        </p:txBody>
      </p:sp>
      <p:pic>
        <p:nvPicPr>
          <p:cNvPr id="4" name="Picture 3">
            <a:extLst>
              <a:ext uri="{FF2B5EF4-FFF2-40B4-BE49-F238E27FC236}">
                <a16:creationId xmlns:a16="http://schemas.microsoft.com/office/drawing/2014/main" xmlns="" id="{02E2EC84-CE2F-4862-8E75-5A87A3EA9313}"/>
              </a:ext>
            </a:extLst>
          </p:cNvPr>
          <p:cNvPicPr>
            <a:picLocks noChangeAspect="1"/>
          </p:cNvPicPr>
          <p:nvPr/>
        </p:nvPicPr>
        <p:blipFill>
          <a:blip r:embed="rId3"/>
          <a:stretch>
            <a:fillRect/>
          </a:stretch>
        </p:blipFill>
        <p:spPr>
          <a:xfrm>
            <a:off x="365395" y="1438059"/>
            <a:ext cx="8413209" cy="4212701"/>
          </a:xfrm>
          <a:prstGeom prst="rect">
            <a:avLst/>
          </a:prstGeom>
        </p:spPr>
      </p:pic>
    </p:spTree>
    <p:extLst>
      <p:ext uri="{BB962C8B-B14F-4D97-AF65-F5344CB8AC3E}">
        <p14:creationId xmlns:p14="http://schemas.microsoft.com/office/powerpoint/2010/main" val="42503271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65180" y="1367406"/>
            <a:ext cx="6800402" cy="4988944"/>
          </a:xfrm>
        </p:spPr>
        <p:txBody>
          <a:bodyPr>
            <a:normAutofit/>
          </a:bodyPr>
          <a:lstStyle/>
          <a:p>
            <a:pPr marL="214313" indent="-214313">
              <a:lnSpc>
                <a:spcPct val="114000"/>
              </a:lnSpc>
            </a:pPr>
            <a:r>
              <a:rPr lang="en-GB" sz="1700" dirty="0"/>
              <a:t>Respect, equality and diversity will be central to changing the culture and will be at the heart of the workforce implementation plan.  </a:t>
            </a:r>
          </a:p>
          <a:p>
            <a:pPr marL="214313" indent="-214313">
              <a:lnSpc>
                <a:spcPct val="114000"/>
              </a:lnSpc>
            </a:pPr>
            <a:endParaRPr lang="en-GB" sz="1700" dirty="0"/>
          </a:p>
          <a:p>
            <a:pPr marL="214313" indent="-214313">
              <a:lnSpc>
                <a:spcPct val="114000"/>
              </a:lnSpc>
            </a:pPr>
            <a:r>
              <a:rPr lang="en-GB" sz="1700" dirty="0"/>
              <a:t>Through the WRES, we are making progress in addressing these issues from the perspective of BME staff. </a:t>
            </a:r>
          </a:p>
          <a:p>
            <a:pPr marL="214313" indent="-214313">
              <a:lnSpc>
                <a:spcPct val="114000"/>
              </a:lnSpc>
            </a:pPr>
            <a:endParaRPr lang="en-GB" sz="1700" dirty="0"/>
          </a:p>
          <a:p>
            <a:pPr marL="214313" indent="-214313">
              <a:lnSpc>
                <a:spcPct val="114000"/>
              </a:lnSpc>
            </a:pPr>
            <a:r>
              <a:rPr lang="en-GB" sz="1700" dirty="0"/>
              <a:t>Working with the WRES team, each NHS organisation will set its own target for BME representation across its leadership team and broader workforce. </a:t>
            </a:r>
          </a:p>
          <a:p>
            <a:pPr marL="214313" indent="-214313">
              <a:lnSpc>
                <a:spcPct val="114000"/>
              </a:lnSpc>
            </a:pPr>
            <a:endParaRPr lang="en-GB" sz="1700" dirty="0"/>
          </a:p>
          <a:p>
            <a:pPr marL="214313" indent="-214313">
              <a:lnSpc>
                <a:spcPct val="114000"/>
              </a:lnSpc>
            </a:pPr>
            <a:r>
              <a:rPr lang="en-GB" sz="1700" dirty="0"/>
              <a:t>This will help ensure senior teams and boards more closely represent the diversity of the workforce and local communities they serve.</a:t>
            </a:r>
          </a:p>
        </p:txBody>
      </p:sp>
      <p:sp>
        <p:nvSpPr>
          <p:cNvPr id="2" name="Title 1"/>
          <p:cNvSpPr>
            <a:spLocks noGrp="1"/>
          </p:cNvSpPr>
          <p:nvPr>
            <p:ph type="title"/>
          </p:nvPr>
        </p:nvSpPr>
        <p:spPr>
          <a:xfrm>
            <a:off x="461190" y="280533"/>
            <a:ext cx="6567055" cy="611649"/>
          </a:xfrm>
        </p:spPr>
        <p:txBody>
          <a:bodyPr>
            <a:normAutofit fontScale="90000"/>
          </a:bodyPr>
          <a:lstStyle/>
          <a:p>
            <a:r>
              <a:rPr lang="en-GB" sz="2800" dirty="0"/>
              <a:t>The NHS Long Term Plan, NHS People Plan and WRES</a:t>
            </a:r>
          </a:p>
        </p:txBody>
      </p:sp>
      <p:sp>
        <p:nvSpPr>
          <p:cNvPr id="5" name="Slide Number Placeholder 4"/>
          <p:cNvSpPr>
            <a:spLocks noGrp="1"/>
          </p:cNvSpPr>
          <p:nvPr>
            <p:ph type="sldNum" sz="quarter" idx="4294967295"/>
          </p:nvPr>
        </p:nvSpPr>
        <p:spPr>
          <a:xfrm>
            <a:off x="0" y="6356350"/>
            <a:ext cx="2133600" cy="365125"/>
          </a:xfrm>
        </p:spPr>
        <p:txBody>
          <a:bodyPr/>
          <a:lstStyle/>
          <a:p>
            <a:pPr defTabSz="457200">
              <a:defRPr/>
            </a:pPr>
            <a:fld id="{23134A5E-8B9A-4F1B-8A1C-D54727A06F98}" type="slidenum">
              <a:rPr lang="en-GB" sz="1000">
                <a:solidFill>
                  <a:prstClr val="black"/>
                </a:solidFill>
                <a:latin typeface="Arial"/>
                <a:cs typeface="Arial"/>
              </a:rPr>
              <a:pPr defTabSz="457200">
                <a:defRPr/>
              </a:pPr>
              <a:t>22</a:t>
            </a:fld>
            <a:endParaRPr lang="en-GB" sz="1000">
              <a:solidFill>
                <a:prstClr val="black"/>
              </a:solidFill>
              <a:latin typeface="Arial"/>
              <a:cs typeface="Arial"/>
            </a:endParaRPr>
          </a:p>
        </p:txBody>
      </p:sp>
      <p:pic>
        <p:nvPicPr>
          <p:cNvPr id="4" name="Picture 3">
            <a:extLst>
              <a:ext uri="{FF2B5EF4-FFF2-40B4-BE49-F238E27FC236}">
                <a16:creationId xmlns:a16="http://schemas.microsoft.com/office/drawing/2014/main" xmlns="" id="{23A1D6A6-D517-401C-AC1F-DF2654BC28FD}"/>
              </a:ext>
            </a:extLst>
          </p:cNvPr>
          <p:cNvPicPr>
            <a:picLocks noChangeAspect="1"/>
          </p:cNvPicPr>
          <p:nvPr/>
        </p:nvPicPr>
        <p:blipFill>
          <a:blip r:embed="rId2"/>
          <a:stretch>
            <a:fillRect/>
          </a:stretch>
        </p:blipFill>
        <p:spPr>
          <a:xfrm>
            <a:off x="7134056" y="3266733"/>
            <a:ext cx="1878419" cy="2282636"/>
          </a:xfrm>
          <a:prstGeom prst="rect">
            <a:avLst/>
          </a:prstGeom>
        </p:spPr>
      </p:pic>
      <p:pic>
        <p:nvPicPr>
          <p:cNvPr id="7" name="Picture 6">
            <a:extLst>
              <a:ext uri="{FF2B5EF4-FFF2-40B4-BE49-F238E27FC236}">
                <a16:creationId xmlns:a16="http://schemas.microsoft.com/office/drawing/2014/main" xmlns="" id="{E89C941A-4821-4C52-9523-354C21728C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45897">
            <a:off x="7349467" y="1311109"/>
            <a:ext cx="1457834" cy="2064942"/>
          </a:xfrm>
          <a:prstGeom prst="rect">
            <a:avLst/>
          </a:prstGeom>
        </p:spPr>
      </p:pic>
    </p:spTree>
    <p:extLst>
      <p:ext uri="{BB962C8B-B14F-4D97-AF65-F5344CB8AC3E}">
        <p14:creationId xmlns:p14="http://schemas.microsoft.com/office/powerpoint/2010/main" val="22880467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65180" y="1649627"/>
            <a:ext cx="7737674" cy="4511475"/>
          </a:xfrm>
        </p:spPr>
        <p:txBody>
          <a:bodyPr>
            <a:normAutofit/>
          </a:bodyPr>
          <a:lstStyle/>
          <a:p>
            <a:pPr>
              <a:lnSpc>
                <a:spcPct val="125000"/>
              </a:lnSpc>
            </a:pPr>
            <a:r>
              <a:rPr lang="en-US" sz="1600" dirty="0">
                <a:latin typeface="Arial" panose="020B0604020202020204" pitchFamily="34" charset="0"/>
                <a:cs typeface="Arial" panose="020B0604020202020204" pitchFamily="34" charset="0"/>
              </a:rPr>
              <a:t>1007 companies, 12 countries. </a:t>
            </a:r>
          </a:p>
          <a:p>
            <a:pPr>
              <a:lnSpc>
                <a:spcPct val="125000"/>
              </a:lnSpc>
            </a:pPr>
            <a:endParaRPr lang="en-US" sz="1600" dirty="0">
              <a:latin typeface="Arial" panose="020B0604020202020204" pitchFamily="34" charset="0"/>
              <a:cs typeface="Arial" panose="020B0604020202020204" pitchFamily="34" charset="0"/>
            </a:endParaRPr>
          </a:p>
          <a:p>
            <a:pPr>
              <a:lnSpc>
                <a:spcPct val="125000"/>
              </a:lnSpc>
            </a:pPr>
            <a:r>
              <a:rPr lang="en-US" sz="1600" dirty="0">
                <a:latin typeface="Arial" panose="020B0604020202020204" pitchFamily="34" charset="0"/>
                <a:cs typeface="Arial" panose="020B0604020202020204" pitchFamily="34" charset="0"/>
              </a:rPr>
              <a:t>Follow up to “</a:t>
            </a:r>
            <a:r>
              <a:rPr lang="en-GB" sz="1600" i="1" dirty="0">
                <a:latin typeface="Arial" panose="020B0604020202020204" pitchFamily="34" charset="0"/>
                <a:cs typeface="Arial" panose="020B0604020202020204" pitchFamily="34" charset="0"/>
              </a:rPr>
              <a:t>Why Diversity Matters” </a:t>
            </a:r>
            <a:r>
              <a:rPr lang="en-GB" sz="1600" dirty="0">
                <a:latin typeface="Arial" panose="020B0604020202020204" pitchFamily="34" charset="0"/>
                <a:cs typeface="Arial" panose="020B0604020202020204" pitchFamily="34" charset="0"/>
              </a:rPr>
              <a:t>that was published in 2015.</a:t>
            </a:r>
            <a:endParaRPr lang="en-US" sz="1600" dirty="0">
              <a:latin typeface="Arial" panose="020B0604020202020204" pitchFamily="34" charset="0"/>
              <a:cs typeface="Arial" panose="020B0604020202020204" pitchFamily="34" charset="0"/>
            </a:endParaRPr>
          </a:p>
          <a:p>
            <a:pPr>
              <a:lnSpc>
                <a:spcPct val="125000"/>
              </a:lnSpc>
            </a:pPr>
            <a:endParaRPr lang="en-US" sz="1600" dirty="0">
              <a:latin typeface="Arial" panose="020B0604020202020204" pitchFamily="34" charset="0"/>
              <a:cs typeface="Arial" panose="020B0604020202020204" pitchFamily="34" charset="0"/>
            </a:endParaRPr>
          </a:p>
          <a:p>
            <a:pPr>
              <a:lnSpc>
                <a:spcPct val="125000"/>
              </a:lnSpc>
            </a:pPr>
            <a:r>
              <a:rPr lang="en-GB" sz="1600" dirty="0">
                <a:latin typeface="Arial" panose="020B0604020202020204" pitchFamily="34" charset="0"/>
                <a:cs typeface="Arial" panose="020B0604020202020204" pitchFamily="34" charset="0"/>
              </a:rPr>
              <a:t>Companies in the top-quartile for </a:t>
            </a:r>
            <a:r>
              <a:rPr lang="en-GB" sz="1600" b="1" dirty="0">
                <a:latin typeface="Arial" panose="020B0604020202020204" pitchFamily="34" charset="0"/>
                <a:cs typeface="Arial" panose="020B0604020202020204" pitchFamily="34" charset="0"/>
              </a:rPr>
              <a:t>gender</a:t>
            </a:r>
            <a:r>
              <a:rPr lang="en-GB" sz="1600" dirty="0">
                <a:latin typeface="Arial" panose="020B0604020202020204" pitchFamily="34" charset="0"/>
                <a:cs typeface="Arial" panose="020B0604020202020204" pitchFamily="34" charset="0"/>
              </a:rPr>
              <a:t> diversity on executive teams were </a:t>
            </a:r>
            <a:r>
              <a:rPr lang="en-GB" sz="1600" b="1" dirty="0">
                <a:latin typeface="Arial" panose="020B0604020202020204" pitchFamily="34" charset="0"/>
                <a:cs typeface="Arial" panose="020B0604020202020204" pitchFamily="34" charset="0"/>
              </a:rPr>
              <a:t>21%</a:t>
            </a:r>
            <a:r>
              <a:rPr lang="en-GB" sz="1600" dirty="0">
                <a:latin typeface="Arial" panose="020B0604020202020204" pitchFamily="34" charset="0"/>
                <a:cs typeface="Arial" panose="020B0604020202020204" pitchFamily="34" charset="0"/>
              </a:rPr>
              <a:t> more likely to outperform on profitability and </a:t>
            </a:r>
            <a:r>
              <a:rPr lang="en-GB" sz="1600" b="1" dirty="0">
                <a:latin typeface="Arial" panose="020B0604020202020204" pitchFamily="34" charset="0"/>
                <a:cs typeface="Arial" panose="020B0604020202020204" pitchFamily="34" charset="0"/>
              </a:rPr>
              <a:t>27%</a:t>
            </a:r>
            <a:r>
              <a:rPr lang="en-GB" sz="1600" dirty="0">
                <a:latin typeface="Arial" panose="020B0604020202020204" pitchFamily="34" charset="0"/>
                <a:cs typeface="Arial" panose="020B0604020202020204" pitchFamily="34" charset="0"/>
              </a:rPr>
              <a:t> more likely to have superior value creation.</a:t>
            </a:r>
          </a:p>
          <a:p>
            <a:pPr>
              <a:lnSpc>
                <a:spcPct val="125000"/>
              </a:lnSpc>
            </a:pPr>
            <a:endParaRPr lang="en-GB" sz="1600" dirty="0">
              <a:latin typeface="Arial" panose="020B0604020202020204" pitchFamily="34" charset="0"/>
              <a:cs typeface="Arial" panose="020B0604020202020204" pitchFamily="34" charset="0"/>
            </a:endParaRPr>
          </a:p>
          <a:p>
            <a:pPr>
              <a:lnSpc>
                <a:spcPct val="125000"/>
              </a:lnSpc>
            </a:pPr>
            <a:r>
              <a:rPr lang="en-GB" sz="1600" dirty="0">
                <a:latin typeface="Arial" panose="020B0604020202020204" pitchFamily="34" charset="0"/>
                <a:cs typeface="Arial" panose="020B0604020202020204" pitchFamily="34" charset="0"/>
              </a:rPr>
              <a:t>Companies in the top-quartile for </a:t>
            </a:r>
            <a:r>
              <a:rPr lang="en-GB" sz="1600" b="1" dirty="0">
                <a:latin typeface="Arial" panose="020B0604020202020204" pitchFamily="34" charset="0"/>
                <a:cs typeface="Arial" panose="020B0604020202020204" pitchFamily="34" charset="0"/>
              </a:rPr>
              <a:t>ethnic/cultural diversity</a:t>
            </a:r>
            <a:r>
              <a:rPr lang="en-GB" sz="1600" dirty="0">
                <a:latin typeface="Arial" panose="020B0604020202020204" pitchFamily="34" charset="0"/>
                <a:cs typeface="Arial" panose="020B0604020202020204" pitchFamily="34" charset="0"/>
              </a:rPr>
              <a:t> on executive teams were </a:t>
            </a:r>
            <a:r>
              <a:rPr lang="en-GB" sz="1600" b="1" dirty="0">
                <a:latin typeface="Arial" panose="020B0604020202020204" pitchFamily="34" charset="0"/>
                <a:cs typeface="Arial" panose="020B0604020202020204" pitchFamily="34" charset="0"/>
              </a:rPr>
              <a:t>33%</a:t>
            </a:r>
            <a:r>
              <a:rPr lang="en-GB" sz="1600" dirty="0">
                <a:latin typeface="Arial" panose="020B0604020202020204" pitchFamily="34" charset="0"/>
                <a:cs typeface="Arial" panose="020B0604020202020204" pitchFamily="34" charset="0"/>
              </a:rPr>
              <a:t> more likely to have industry-leading profitability. </a:t>
            </a:r>
          </a:p>
          <a:p>
            <a:pPr>
              <a:lnSpc>
                <a:spcPct val="125000"/>
              </a:lnSpc>
            </a:pPr>
            <a:endParaRPr lang="en-GB" sz="1600" dirty="0">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390169" y="289411"/>
            <a:ext cx="6567055" cy="611649"/>
          </a:xfrm>
        </p:spPr>
        <p:txBody>
          <a:bodyPr>
            <a:normAutofit fontScale="90000"/>
          </a:bodyPr>
          <a:lstStyle/>
          <a:p>
            <a:pPr>
              <a:lnSpc>
                <a:spcPct val="125000"/>
              </a:lnSpc>
            </a:pPr>
            <a:r>
              <a:rPr lang="en-US" sz="2700" dirty="0">
                <a:solidFill>
                  <a:srgbClr val="0070C0"/>
                </a:solidFill>
                <a:latin typeface="Arial" panose="020B0604020202020204" pitchFamily="34" charset="0"/>
                <a:cs typeface="Arial" panose="020B0604020202020204" pitchFamily="34" charset="0"/>
              </a:rPr>
              <a:t>Delivering through Diversity. </a:t>
            </a:r>
            <a:br>
              <a:rPr lang="en-US" sz="2700" dirty="0">
                <a:solidFill>
                  <a:srgbClr val="0070C0"/>
                </a:solidFill>
                <a:latin typeface="Arial" panose="020B0604020202020204" pitchFamily="34" charset="0"/>
                <a:cs typeface="Arial" panose="020B0604020202020204" pitchFamily="34" charset="0"/>
              </a:rPr>
            </a:br>
            <a:r>
              <a:rPr lang="en-US" sz="2700" dirty="0">
                <a:solidFill>
                  <a:srgbClr val="0070C0"/>
                </a:solidFill>
                <a:latin typeface="Arial" panose="020B0604020202020204" pitchFamily="34" charset="0"/>
                <a:cs typeface="Arial" panose="020B0604020202020204" pitchFamily="34" charset="0"/>
              </a:rPr>
              <a:t>(</a:t>
            </a:r>
            <a:r>
              <a:rPr lang="en-US" sz="2000" i="1" dirty="0">
                <a:solidFill>
                  <a:srgbClr val="0070C0"/>
                </a:solidFill>
                <a:latin typeface="Arial" panose="020B0604020202020204" pitchFamily="34" charset="0"/>
                <a:cs typeface="Arial" panose="020B0604020202020204" pitchFamily="34" charset="0"/>
              </a:rPr>
              <a:t>McKinsey’s and Co, January 2018)</a:t>
            </a:r>
            <a:r>
              <a:rPr lang="en-IN" dirty="0"/>
              <a:t/>
            </a:r>
            <a:br>
              <a:rPr lang="en-IN" dirty="0"/>
            </a:br>
            <a:endParaRPr lang="en-IN" dirty="0"/>
          </a:p>
        </p:txBody>
      </p:sp>
    </p:spTree>
    <p:extLst>
      <p:ext uri="{BB962C8B-B14F-4D97-AF65-F5344CB8AC3E}">
        <p14:creationId xmlns:p14="http://schemas.microsoft.com/office/powerpoint/2010/main" val="28589592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724" y="327875"/>
            <a:ext cx="6567055" cy="611649"/>
          </a:xfrm>
        </p:spPr>
        <p:txBody>
          <a:bodyPr>
            <a:normAutofit/>
          </a:bodyPr>
          <a:lstStyle/>
          <a:p>
            <a:r>
              <a:rPr lang="en-GB" sz="3100" dirty="0">
                <a:latin typeface="Arial" panose="020B0604020202020204" pitchFamily="34" charset="0"/>
                <a:cs typeface="Arial" panose="020B0604020202020204" pitchFamily="34" charset="0"/>
              </a:rPr>
              <a:t>Recruitment for leadership diversity</a:t>
            </a:r>
            <a:endParaRPr lang="en-GB" dirty="0"/>
          </a:p>
        </p:txBody>
      </p:sp>
      <p:sp>
        <p:nvSpPr>
          <p:cNvPr id="7" name="TextBox 6"/>
          <p:cNvSpPr txBox="1"/>
          <p:nvPr/>
        </p:nvSpPr>
        <p:spPr>
          <a:xfrm>
            <a:off x="5999886" y="2625311"/>
            <a:ext cx="3037581" cy="2369880"/>
          </a:xfrm>
          <a:prstGeom prst="rect">
            <a:avLst/>
          </a:prstGeom>
          <a:noFill/>
        </p:spPr>
        <p:txBody>
          <a:bodyPr wrap="square" rtlCol="0">
            <a:spAutoFit/>
          </a:bodyPr>
          <a:lstStyle/>
          <a:p>
            <a:pPr defTabSz="457189">
              <a:lnSpc>
                <a:spcPct val="125000"/>
              </a:lnSpc>
              <a:defRPr/>
            </a:pPr>
            <a:r>
              <a:rPr lang="en-GB" sz="1600" u="sng" dirty="0">
                <a:solidFill>
                  <a:srgbClr val="000000"/>
                </a:solidFill>
                <a:latin typeface="Arial" panose="020B0604020202020204" pitchFamily="34" charset="0"/>
                <a:cs typeface="Arial" panose="020B0604020202020204" pitchFamily="34" charset="0"/>
              </a:rPr>
              <a:t>Notes</a:t>
            </a:r>
          </a:p>
          <a:p>
            <a:pPr marL="285750" indent="-285750" defTabSz="457189">
              <a:lnSpc>
                <a:spcPct val="125000"/>
              </a:lnSpc>
              <a:buFont typeface="Arial" panose="020B0604020202020204" pitchFamily="34" charset="0"/>
              <a:buChar char="•"/>
              <a:defRPr/>
            </a:pPr>
            <a:r>
              <a:rPr lang="en-GB" sz="1600" dirty="0">
                <a:solidFill>
                  <a:srgbClr val="000000"/>
                </a:solidFill>
                <a:latin typeface="Arial" panose="020B0604020202020204" pitchFamily="34" charset="0"/>
                <a:cs typeface="Arial" panose="020B0604020202020204" pitchFamily="34" charset="0"/>
              </a:rPr>
              <a:t>The analysis uses 2018 data. </a:t>
            </a:r>
          </a:p>
          <a:p>
            <a:pPr marL="285750" indent="-285750" defTabSz="457189">
              <a:lnSpc>
                <a:spcPct val="125000"/>
              </a:lnSpc>
              <a:buFont typeface="Arial" panose="020B0604020202020204" pitchFamily="34" charset="0"/>
              <a:buChar char="•"/>
              <a:defRPr/>
            </a:pPr>
            <a:endParaRPr lang="en-GB" sz="1600" dirty="0">
              <a:solidFill>
                <a:srgbClr val="000000"/>
              </a:solidFill>
              <a:latin typeface="Arial" panose="020B0604020202020204" pitchFamily="34" charset="0"/>
              <a:cs typeface="Arial" panose="020B0604020202020204" pitchFamily="34" charset="0"/>
            </a:endParaRPr>
          </a:p>
          <a:p>
            <a:pPr marL="285750" indent="-285750" defTabSz="457189">
              <a:lnSpc>
                <a:spcPct val="125000"/>
              </a:lnSpc>
              <a:buFont typeface="Arial" panose="020B0604020202020204" pitchFamily="34" charset="0"/>
              <a:buChar char="•"/>
              <a:defRPr/>
            </a:pPr>
            <a:r>
              <a:rPr lang="en-GB" sz="1600" dirty="0">
                <a:solidFill>
                  <a:srgbClr val="000000"/>
                </a:solidFill>
                <a:latin typeface="Arial" panose="020B0604020202020204" pitchFamily="34" charset="0"/>
                <a:cs typeface="Arial" panose="020B0604020202020204" pitchFamily="34" charset="0"/>
              </a:rPr>
              <a:t>BME proportions are recorded as a total of known ethnicities.. </a:t>
            </a:r>
          </a:p>
          <a:p>
            <a:pPr defTabSz="457189">
              <a:defRPr/>
            </a:pPr>
            <a:r>
              <a:rPr lang="en-GB" sz="800" dirty="0">
                <a:solidFill>
                  <a:srgbClr val="000000"/>
                </a:solidFill>
                <a:latin typeface="Arial" panose="020B0604020202020204" pitchFamily="34" charset="0"/>
                <a:cs typeface="Arial" panose="020B0604020202020204" pitchFamily="34" charset="0"/>
              </a:rPr>
              <a:t>.    </a:t>
            </a:r>
            <a:endParaRPr lang="en-GB" sz="900" dirty="0">
              <a:solidFill>
                <a:srgbClr val="000000"/>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xmlns="" id="{34B61DC8-E899-447F-99EB-FD226959A01C}"/>
              </a:ext>
            </a:extLst>
          </p:cNvPr>
          <p:cNvPicPr>
            <a:picLocks noChangeAspect="1"/>
          </p:cNvPicPr>
          <p:nvPr/>
        </p:nvPicPr>
        <p:blipFill>
          <a:blip r:embed="rId3"/>
          <a:stretch>
            <a:fillRect/>
          </a:stretch>
        </p:blipFill>
        <p:spPr>
          <a:xfrm>
            <a:off x="386595" y="1048771"/>
            <a:ext cx="7331282" cy="1188402"/>
          </a:xfrm>
          <a:prstGeom prst="rect">
            <a:avLst/>
          </a:prstGeom>
        </p:spPr>
      </p:pic>
      <p:pic>
        <p:nvPicPr>
          <p:cNvPr id="6" name="Picture 5">
            <a:extLst>
              <a:ext uri="{FF2B5EF4-FFF2-40B4-BE49-F238E27FC236}">
                <a16:creationId xmlns:a16="http://schemas.microsoft.com/office/drawing/2014/main" xmlns="" id="{B6EDDC31-31FC-4815-BD90-FAEE0F3247BA}"/>
              </a:ext>
            </a:extLst>
          </p:cNvPr>
          <p:cNvPicPr>
            <a:picLocks noChangeAspect="1"/>
          </p:cNvPicPr>
          <p:nvPr/>
        </p:nvPicPr>
        <p:blipFill>
          <a:blip r:embed="rId4"/>
          <a:stretch>
            <a:fillRect/>
          </a:stretch>
        </p:blipFill>
        <p:spPr>
          <a:xfrm>
            <a:off x="386595" y="2625311"/>
            <a:ext cx="5511320" cy="2896737"/>
          </a:xfrm>
          <a:prstGeom prst="rect">
            <a:avLst/>
          </a:prstGeom>
        </p:spPr>
      </p:pic>
    </p:spTree>
    <p:extLst>
      <p:ext uri="{BB962C8B-B14F-4D97-AF65-F5344CB8AC3E}">
        <p14:creationId xmlns:p14="http://schemas.microsoft.com/office/powerpoint/2010/main" val="37738903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724" y="327875"/>
            <a:ext cx="6567055" cy="611649"/>
          </a:xfrm>
        </p:spPr>
        <p:txBody>
          <a:bodyPr>
            <a:normAutofit/>
          </a:bodyPr>
          <a:lstStyle/>
          <a:p>
            <a:r>
              <a:rPr lang="en-GB" sz="3100" dirty="0">
                <a:latin typeface="Arial" panose="020B0604020202020204" pitchFamily="34" charset="0"/>
                <a:cs typeface="Arial" panose="020B0604020202020204" pitchFamily="34" charset="0"/>
              </a:rPr>
              <a:t>Recruitment for leadership diversity</a:t>
            </a:r>
            <a:endParaRPr lang="en-GB" dirty="0"/>
          </a:p>
        </p:txBody>
      </p:sp>
      <p:sp>
        <p:nvSpPr>
          <p:cNvPr id="9" name="TextBox 8">
            <a:extLst>
              <a:ext uri="{FF2B5EF4-FFF2-40B4-BE49-F238E27FC236}">
                <a16:creationId xmlns:a16="http://schemas.microsoft.com/office/drawing/2014/main" xmlns="" id="{E72832E3-9199-4AE5-80DA-84068FEA3F66}"/>
              </a:ext>
            </a:extLst>
          </p:cNvPr>
          <p:cNvSpPr txBox="1"/>
          <p:nvPr/>
        </p:nvSpPr>
        <p:spPr>
          <a:xfrm>
            <a:off x="4476124" y="3894577"/>
            <a:ext cx="4412882" cy="985398"/>
          </a:xfrm>
          <a:prstGeom prst="rect">
            <a:avLst/>
          </a:prstGeom>
          <a:noFill/>
        </p:spPr>
        <p:txBody>
          <a:bodyPr wrap="square" rtlCol="0">
            <a:spAutoFit/>
          </a:bodyPr>
          <a:lstStyle/>
          <a:p>
            <a:pPr defTabSz="457189">
              <a:lnSpc>
                <a:spcPct val="125000"/>
              </a:lnSpc>
              <a:defRPr/>
            </a:pPr>
            <a:r>
              <a:rPr lang="en-GB" sz="1600" u="sng" dirty="0">
                <a:solidFill>
                  <a:srgbClr val="000000"/>
                </a:solidFill>
                <a:latin typeface="Arial" panose="020B0604020202020204" pitchFamily="34" charset="0"/>
                <a:cs typeface="Arial" panose="020B0604020202020204" pitchFamily="34" charset="0"/>
              </a:rPr>
              <a:t>Notes</a:t>
            </a:r>
          </a:p>
          <a:p>
            <a:pPr marL="285750" indent="-285750" defTabSz="457189">
              <a:lnSpc>
                <a:spcPct val="125000"/>
              </a:lnSpc>
              <a:buFont typeface="Arial" panose="020B0604020202020204" pitchFamily="34" charset="0"/>
              <a:buChar char="•"/>
              <a:defRPr/>
            </a:pPr>
            <a:r>
              <a:rPr lang="en-GB" sz="1600" dirty="0">
                <a:solidFill>
                  <a:srgbClr val="000000"/>
                </a:solidFill>
                <a:latin typeface="Arial" panose="020B0604020202020204" pitchFamily="34" charset="0"/>
                <a:cs typeface="Arial" panose="020B0604020202020204" pitchFamily="34" charset="0"/>
              </a:rPr>
              <a:t>For all </a:t>
            </a:r>
            <a:r>
              <a:rPr lang="en-GB" sz="1600" dirty="0" err="1">
                <a:solidFill>
                  <a:srgbClr val="000000"/>
                </a:solidFill>
                <a:latin typeface="Arial" panose="020B0604020202020204" pitchFamily="34" charset="0"/>
                <a:cs typeface="Arial" panose="020B0604020202020204" pitchFamily="34" charset="0"/>
              </a:rPr>
              <a:t>AfC</a:t>
            </a:r>
            <a:r>
              <a:rPr lang="en-GB" sz="1600" dirty="0">
                <a:solidFill>
                  <a:srgbClr val="000000"/>
                </a:solidFill>
                <a:latin typeface="Arial" panose="020B0604020202020204" pitchFamily="34" charset="0"/>
                <a:cs typeface="Arial" panose="020B0604020202020204" pitchFamily="34" charset="0"/>
              </a:rPr>
              <a:t> bands, the trust is on track to deliver equity by 2028.  </a:t>
            </a:r>
            <a:endParaRPr lang="en-GB" sz="900" dirty="0">
              <a:solidFill>
                <a:srgbClr val="000000"/>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xmlns="" id="{A42462C2-6C57-4585-9190-3F2E26758E16}"/>
              </a:ext>
            </a:extLst>
          </p:cNvPr>
          <p:cNvPicPr>
            <a:picLocks noChangeAspect="1"/>
          </p:cNvPicPr>
          <p:nvPr/>
        </p:nvPicPr>
        <p:blipFill>
          <a:blip r:embed="rId3"/>
          <a:stretch>
            <a:fillRect/>
          </a:stretch>
        </p:blipFill>
        <p:spPr>
          <a:xfrm>
            <a:off x="364724" y="966717"/>
            <a:ext cx="7964100" cy="2122712"/>
          </a:xfrm>
          <a:prstGeom prst="rect">
            <a:avLst/>
          </a:prstGeom>
        </p:spPr>
      </p:pic>
      <p:pic>
        <p:nvPicPr>
          <p:cNvPr id="6" name="Picture 5">
            <a:extLst>
              <a:ext uri="{FF2B5EF4-FFF2-40B4-BE49-F238E27FC236}">
                <a16:creationId xmlns:a16="http://schemas.microsoft.com/office/drawing/2014/main" xmlns="" id="{922B38DF-7037-4B5C-A545-76D2EA81E585}"/>
              </a:ext>
            </a:extLst>
          </p:cNvPr>
          <p:cNvPicPr>
            <a:picLocks noChangeAspect="1"/>
          </p:cNvPicPr>
          <p:nvPr/>
        </p:nvPicPr>
        <p:blipFill>
          <a:blip r:embed="rId4"/>
          <a:stretch>
            <a:fillRect/>
          </a:stretch>
        </p:blipFill>
        <p:spPr>
          <a:xfrm>
            <a:off x="364724" y="3303199"/>
            <a:ext cx="3871640" cy="2588083"/>
          </a:xfrm>
          <a:prstGeom prst="rect">
            <a:avLst/>
          </a:prstGeom>
        </p:spPr>
      </p:pic>
    </p:spTree>
    <p:extLst>
      <p:ext uri="{BB962C8B-B14F-4D97-AF65-F5344CB8AC3E}">
        <p14:creationId xmlns:p14="http://schemas.microsoft.com/office/powerpoint/2010/main" val="5224937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465179" y="1029810"/>
            <a:ext cx="6219156" cy="5326540"/>
          </a:xfrm>
        </p:spPr>
        <p:txBody>
          <a:bodyPr>
            <a:normAutofit fontScale="85000" lnSpcReduction="10000"/>
          </a:bodyPr>
          <a:lstStyle/>
          <a:p>
            <a:pPr marL="214313" indent="-214313">
              <a:lnSpc>
                <a:spcPct val="145000"/>
              </a:lnSpc>
            </a:pPr>
            <a:r>
              <a:rPr lang="en-GB" sz="1800" b="1" dirty="0"/>
              <a:t>The need for accelerated improvement</a:t>
            </a:r>
            <a:r>
              <a:rPr lang="en-GB" sz="1800" dirty="0"/>
              <a:t>:  Within 76.2% of NHS trusts in England, in 2018, the relative likelihood of BME staff entering the formal disciplinary process compared to white staff was outside the 0.8 – 1.25 non-adverse relative likelihood zone.  </a:t>
            </a:r>
          </a:p>
          <a:p>
            <a:pPr marL="214313" indent="-214313">
              <a:lnSpc>
                <a:spcPct val="145000"/>
              </a:lnSpc>
            </a:pPr>
            <a:endParaRPr lang="en-GB" sz="1800" dirty="0"/>
          </a:p>
          <a:p>
            <a:pPr marL="214313" indent="-214313">
              <a:lnSpc>
                <a:spcPct val="145000"/>
              </a:lnSpc>
            </a:pPr>
            <a:r>
              <a:rPr lang="en-GB" sz="1800" b="1" dirty="0"/>
              <a:t>Variation in rates of disciplinary action</a:t>
            </a:r>
            <a:r>
              <a:rPr lang="en-GB" sz="1800" dirty="0"/>
              <a:t>: London region remain the most challenged. Acute and mental health trusts have seen year-on-year improvements in reducing BME entry into the formal disciplinary process. In general, community provider and ambulance trusts have not shown the scale of improvement . </a:t>
            </a:r>
          </a:p>
          <a:p>
            <a:pPr marL="214313" indent="-214313">
              <a:lnSpc>
                <a:spcPct val="145000"/>
              </a:lnSpc>
            </a:pPr>
            <a:endParaRPr lang="en-GB" sz="1800" dirty="0"/>
          </a:p>
          <a:p>
            <a:pPr marL="214313" indent="-214313">
              <a:lnSpc>
                <a:spcPct val="145000"/>
              </a:lnSpc>
            </a:pPr>
            <a:r>
              <a:rPr lang="en-GB" sz="1800" b="1" dirty="0"/>
              <a:t>Our ambition - closing the ethnicity gap in disciplinary action</a:t>
            </a:r>
            <a:r>
              <a:rPr lang="en-GB" sz="1800" dirty="0"/>
              <a:t>:  reach equality in terms of the likelihood of staff entering the disciplinary process for both white and BME staff across at least 90% of all NHS organisations by 2022. </a:t>
            </a:r>
          </a:p>
          <a:p>
            <a:pPr marL="214313" indent="-214313">
              <a:lnSpc>
                <a:spcPct val="145000"/>
              </a:lnSpc>
            </a:pPr>
            <a:endParaRPr lang="en-GB" sz="1800" dirty="0"/>
          </a:p>
        </p:txBody>
      </p:sp>
      <p:sp>
        <p:nvSpPr>
          <p:cNvPr id="2" name="Title 1"/>
          <p:cNvSpPr>
            <a:spLocks noGrp="1"/>
          </p:cNvSpPr>
          <p:nvPr>
            <p:ph type="title"/>
          </p:nvPr>
        </p:nvSpPr>
        <p:spPr>
          <a:xfrm>
            <a:off x="461190" y="280533"/>
            <a:ext cx="6567055" cy="611649"/>
          </a:xfrm>
        </p:spPr>
        <p:txBody>
          <a:bodyPr>
            <a:normAutofit/>
          </a:bodyPr>
          <a:lstStyle/>
          <a:p>
            <a:r>
              <a:rPr lang="en-GB" sz="2800" dirty="0"/>
              <a:t>A fair experience for all</a:t>
            </a:r>
          </a:p>
        </p:txBody>
      </p:sp>
      <p:sp>
        <p:nvSpPr>
          <p:cNvPr id="5" name="Slide Number Placeholder 4"/>
          <p:cNvSpPr>
            <a:spLocks noGrp="1"/>
          </p:cNvSpPr>
          <p:nvPr>
            <p:ph type="sldNum" sz="quarter" idx="4294967295"/>
          </p:nvPr>
        </p:nvSpPr>
        <p:spPr>
          <a:xfrm>
            <a:off x="0" y="6356350"/>
            <a:ext cx="2133600" cy="365125"/>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23134A5E-8B9A-4F1B-8A1C-D54727A06F98}" type="slidenum">
              <a:rPr kumimoji="0" lang="en-GB" sz="1000" b="0" i="0" u="none" strike="noStrike" kern="1200" cap="none" spc="0" normalizeH="0" baseline="0" noProof="0">
                <a:ln>
                  <a:noFill/>
                </a:ln>
                <a:solidFill>
                  <a:prstClr val="black"/>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26</a:t>
            </a:fld>
            <a:endParaRPr kumimoji="0" lang="en-GB" sz="1000" b="0" i="0" u="none" strike="noStrike" kern="1200" cap="none" spc="0" normalizeH="0" baseline="0" noProof="0">
              <a:ln>
                <a:noFill/>
              </a:ln>
              <a:solidFill>
                <a:prstClr val="black"/>
              </a:solidFill>
              <a:effectLst/>
              <a:uLnTx/>
              <a:uFillTx/>
              <a:latin typeface="Arial"/>
              <a:ea typeface="+mn-ea"/>
              <a:cs typeface="Arial"/>
            </a:endParaRPr>
          </a:p>
        </p:txBody>
      </p:sp>
      <p:pic>
        <p:nvPicPr>
          <p:cNvPr id="6" name="Picture 5">
            <a:extLst>
              <a:ext uri="{FF2B5EF4-FFF2-40B4-BE49-F238E27FC236}">
                <a16:creationId xmlns:a16="http://schemas.microsoft.com/office/drawing/2014/main" xmlns="" id="{72B057F8-50C9-4218-A7C3-D475888D1C4B}"/>
              </a:ext>
            </a:extLst>
          </p:cNvPr>
          <p:cNvPicPr>
            <a:picLocks noChangeAspect="1"/>
          </p:cNvPicPr>
          <p:nvPr/>
        </p:nvPicPr>
        <p:blipFill>
          <a:blip r:embed="rId2"/>
          <a:stretch>
            <a:fillRect/>
          </a:stretch>
        </p:blipFill>
        <p:spPr>
          <a:xfrm rot="660000">
            <a:off x="6886575" y="2005626"/>
            <a:ext cx="2004243" cy="2846749"/>
          </a:xfrm>
          <a:prstGeom prst="rect">
            <a:avLst/>
          </a:prstGeom>
        </p:spPr>
      </p:pic>
    </p:spTree>
    <p:extLst>
      <p:ext uri="{BB962C8B-B14F-4D97-AF65-F5344CB8AC3E}">
        <p14:creationId xmlns:p14="http://schemas.microsoft.com/office/powerpoint/2010/main" val="35374335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7" name="Rectangle 3"/>
          <p:cNvSpPr>
            <a:spLocks noGrp="1" noChangeArrowheads="1"/>
          </p:cNvSpPr>
          <p:nvPr>
            <p:ph sz="quarter" idx="10"/>
          </p:nvPr>
        </p:nvSpPr>
        <p:spPr>
          <a:xfrm>
            <a:off x="465180" y="1189608"/>
            <a:ext cx="8314836" cy="5060272"/>
          </a:xfrm>
        </p:spPr>
        <p:txBody>
          <a:bodyPr>
            <a:normAutofit fontScale="62500" lnSpcReduction="20000"/>
          </a:bodyPr>
          <a:lstStyle/>
          <a:p>
            <a:pPr>
              <a:lnSpc>
                <a:spcPct val="134000"/>
              </a:lnSpc>
              <a:spcBef>
                <a:spcPts val="600"/>
              </a:spcBef>
              <a:spcAft>
                <a:spcPts val="600"/>
              </a:spcAft>
            </a:pPr>
            <a:r>
              <a:rPr lang="en-US" sz="2900" dirty="0"/>
              <a:t>Importance of demonstrable and compassionate leadership</a:t>
            </a:r>
          </a:p>
          <a:p>
            <a:pPr>
              <a:lnSpc>
                <a:spcPct val="134000"/>
              </a:lnSpc>
              <a:spcBef>
                <a:spcPts val="600"/>
              </a:spcBef>
              <a:spcAft>
                <a:spcPts val="600"/>
              </a:spcAft>
            </a:pPr>
            <a:r>
              <a:rPr lang="en-US" sz="2900" dirty="0"/>
              <a:t>Everyone’s agenda and not just to pass on to the EDI Lead </a:t>
            </a:r>
            <a:endParaRPr lang="en-US" altLang="en-US" sz="2900" dirty="0"/>
          </a:p>
          <a:p>
            <a:pPr>
              <a:lnSpc>
                <a:spcPct val="134000"/>
              </a:lnSpc>
              <a:spcBef>
                <a:spcPts val="600"/>
              </a:spcBef>
              <a:spcAft>
                <a:spcPts val="600"/>
              </a:spcAft>
            </a:pPr>
            <a:r>
              <a:rPr lang="en-US" altLang="en-US" sz="2900" dirty="0"/>
              <a:t>Middle managers are key and tend to be missed out in discussions and planning </a:t>
            </a:r>
          </a:p>
          <a:p>
            <a:pPr>
              <a:lnSpc>
                <a:spcPct val="134000"/>
              </a:lnSpc>
              <a:spcBef>
                <a:spcPts val="600"/>
              </a:spcBef>
              <a:spcAft>
                <a:spcPts val="600"/>
              </a:spcAft>
            </a:pPr>
            <a:r>
              <a:rPr lang="en-US" altLang="en-US" sz="2900" dirty="0"/>
              <a:t>Tokenism and copying-pasting of ‘good practice’ without adequate planning </a:t>
            </a:r>
          </a:p>
          <a:p>
            <a:pPr lvl="1">
              <a:lnSpc>
                <a:spcPct val="134000"/>
              </a:lnSpc>
              <a:spcBef>
                <a:spcPts val="600"/>
              </a:spcBef>
              <a:spcAft>
                <a:spcPts val="600"/>
              </a:spcAft>
              <a:buFont typeface="Wingdings" panose="05000000000000000000" pitchFamily="2" charset="2"/>
              <a:buChar char="Ø"/>
            </a:pPr>
            <a:r>
              <a:rPr lang="en-US" altLang="en-US" sz="2900" dirty="0"/>
              <a:t>consultancy firms, unconscious bias training, reverse mentoring</a:t>
            </a:r>
          </a:p>
          <a:p>
            <a:pPr>
              <a:lnSpc>
                <a:spcPct val="134000"/>
              </a:lnSpc>
              <a:spcBef>
                <a:spcPts val="600"/>
              </a:spcBef>
              <a:spcAft>
                <a:spcPts val="600"/>
              </a:spcAft>
              <a:defRPr/>
            </a:pPr>
            <a:r>
              <a:rPr lang="en-US" sz="2900" dirty="0"/>
              <a:t>Not tracking progress – waiting just to report WRES data at the end of the year  </a:t>
            </a:r>
          </a:p>
          <a:p>
            <a:pPr>
              <a:lnSpc>
                <a:spcPct val="134000"/>
              </a:lnSpc>
              <a:spcBef>
                <a:spcPts val="600"/>
              </a:spcBef>
              <a:spcAft>
                <a:spcPts val="600"/>
              </a:spcAft>
            </a:pPr>
            <a:r>
              <a:rPr lang="en-US" altLang="en-US" sz="2900" dirty="0"/>
              <a:t>Hardwiring the agenda into corporate objectives and activities</a:t>
            </a:r>
          </a:p>
          <a:p>
            <a:pPr>
              <a:lnSpc>
                <a:spcPct val="134000"/>
              </a:lnSpc>
              <a:spcBef>
                <a:spcPts val="600"/>
              </a:spcBef>
              <a:spcAft>
                <a:spcPts val="600"/>
              </a:spcAft>
            </a:pPr>
            <a:r>
              <a:rPr lang="en-US" altLang="en-US" sz="2900" dirty="0"/>
              <a:t>Peer relationships between trusts – making better use of healthcare footprint (STPs)</a:t>
            </a:r>
          </a:p>
          <a:p>
            <a:pPr>
              <a:lnSpc>
                <a:spcPct val="134000"/>
              </a:lnSpc>
              <a:spcBef>
                <a:spcPts val="600"/>
              </a:spcBef>
              <a:spcAft>
                <a:spcPts val="600"/>
              </a:spcAft>
              <a:defRPr/>
            </a:pPr>
            <a:endParaRPr lang="en-US" dirty="0"/>
          </a:p>
          <a:p>
            <a:pPr eaLnBrk="1" hangingPunct="1">
              <a:lnSpc>
                <a:spcPct val="150000"/>
              </a:lnSpc>
            </a:pPr>
            <a:endParaRPr lang="en-US" altLang="en-US" sz="2000" dirty="0"/>
          </a:p>
        </p:txBody>
      </p:sp>
      <p:sp>
        <p:nvSpPr>
          <p:cNvPr id="231426" name="Rectangle 2"/>
          <p:cNvSpPr>
            <a:spLocks noGrp="1" noChangeArrowheads="1"/>
          </p:cNvSpPr>
          <p:nvPr>
            <p:ph type="title"/>
          </p:nvPr>
        </p:nvSpPr>
        <p:spPr>
          <a:xfrm>
            <a:off x="465180" y="383948"/>
            <a:ext cx="6567055" cy="611649"/>
          </a:xfrm>
        </p:spPr>
        <p:txBody>
          <a:bodyPr>
            <a:noAutofit/>
          </a:bodyPr>
          <a:lstStyle/>
          <a:p>
            <a:pPr eaLnBrk="1" hangingPunct="1"/>
            <a:r>
              <a:rPr lang="en-US" altLang="en-US" sz="2800" dirty="0"/>
              <a:t>Lessons learnt </a:t>
            </a:r>
          </a:p>
        </p:txBody>
      </p:sp>
    </p:spTree>
    <p:extLst>
      <p:ext uri="{BB962C8B-B14F-4D97-AF65-F5344CB8AC3E}">
        <p14:creationId xmlns:p14="http://schemas.microsoft.com/office/powerpoint/2010/main" val="3993947413"/>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97712" y="386200"/>
            <a:ext cx="6567055" cy="611649"/>
          </a:xfrm>
        </p:spPr>
        <p:txBody>
          <a:bodyPr>
            <a:noAutofit/>
          </a:bodyPr>
          <a:lstStyle/>
          <a:p>
            <a:pPr>
              <a:lnSpc>
                <a:spcPct val="114000"/>
              </a:lnSpc>
            </a:pPr>
            <a:r>
              <a:rPr lang="en-GB" sz="2800" dirty="0"/>
              <a:t>NELFT WRES staff survey questions comparison with peers</a:t>
            </a:r>
          </a:p>
        </p:txBody>
      </p:sp>
      <p:sp>
        <p:nvSpPr>
          <p:cNvPr id="4" name="Slide Number Placeholder 3"/>
          <p:cNvSpPr>
            <a:spLocks noGrp="1"/>
          </p:cNvSpPr>
          <p:nvPr>
            <p:ph type="sldNum" sz="quarter" idx="4294967295"/>
          </p:nvPr>
        </p:nvSpPr>
        <p:spPr>
          <a:xfrm>
            <a:off x="0" y="6356350"/>
            <a:ext cx="2133600"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1E112CC-F5C7-5E43-8EAA-F554FEB5E453}" type="slidenum">
              <a:rPr kumimoji="0" lang="en-US" sz="1800" b="0" i="0" u="none" strike="noStrike" kern="1200" cap="none" spc="0" normalizeH="0" baseline="0" noProof="0" smtClean="0">
                <a:ln>
                  <a:noFill/>
                </a:ln>
                <a:solidFill>
                  <a:srgbClr val="005EB8"/>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28</a:t>
            </a:fld>
            <a:endParaRPr kumimoji="0" lang="en-US" sz="1800" b="0" i="0" u="none" strike="noStrike" kern="1200" cap="none" spc="0" normalizeH="0" baseline="0" noProof="0" dirty="0">
              <a:ln>
                <a:noFill/>
              </a:ln>
              <a:solidFill>
                <a:srgbClr val="005EB8"/>
              </a:solidFill>
              <a:effectLst/>
              <a:uLnTx/>
              <a:uFillTx/>
              <a:latin typeface="Calibri" panose="020F0502020204030204"/>
              <a:ea typeface="+mn-ea"/>
              <a:cs typeface="+mn-cs"/>
            </a:endParaRPr>
          </a:p>
        </p:txBody>
      </p:sp>
      <p:sp>
        <p:nvSpPr>
          <p:cNvPr id="10" name="Content Placeholder 2">
            <a:extLst>
              <a:ext uri="{FF2B5EF4-FFF2-40B4-BE49-F238E27FC236}">
                <a16:creationId xmlns:a16="http://schemas.microsoft.com/office/drawing/2014/main" xmlns="" id="{F04ABE86-5E76-40C3-89D1-ECFAAE7CCC13}"/>
              </a:ext>
            </a:extLst>
          </p:cNvPr>
          <p:cNvSpPr txBox="1">
            <a:spLocks/>
          </p:cNvSpPr>
          <p:nvPr/>
        </p:nvSpPr>
        <p:spPr>
          <a:xfrm>
            <a:off x="-78771" y="5339601"/>
            <a:ext cx="8568952" cy="654059"/>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0" algn="l" defTabSz="457200" rtl="0" eaLnBrk="1" fontAlgn="auto" latinLnBrk="0" hangingPunct="1">
              <a:lnSpc>
                <a:spcPct val="134000"/>
              </a:lnSpc>
              <a:spcBef>
                <a:spcPct val="20000"/>
              </a:spcBef>
              <a:spcAft>
                <a:spcPts val="0"/>
              </a:spcAft>
              <a:buClr>
                <a:srgbClr val="005EB8"/>
              </a:buClr>
              <a:buSzTx/>
              <a:buFont typeface="Arial"/>
              <a:buNone/>
              <a:tabLst/>
              <a:defRPr/>
            </a:pPr>
            <a:r>
              <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rPr>
              <a:t>NELFT white staff have a better experience than white staff at peer Trusts. </a:t>
            </a:r>
          </a:p>
          <a:p>
            <a:pPr marL="342900" marR="0" lvl="0" indent="0" algn="l" defTabSz="457200" rtl="0" eaLnBrk="1" fontAlgn="auto" latinLnBrk="0" hangingPunct="1">
              <a:lnSpc>
                <a:spcPct val="134000"/>
              </a:lnSpc>
              <a:spcBef>
                <a:spcPct val="20000"/>
              </a:spcBef>
              <a:spcAft>
                <a:spcPts val="0"/>
              </a:spcAft>
              <a:buClr>
                <a:srgbClr val="005EB8"/>
              </a:buClr>
              <a:buSzTx/>
              <a:buFont typeface="Arial"/>
              <a:buNone/>
              <a:tabLst/>
              <a:defRPr/>
            </a:pPr>
            <a:endParaRPr kumimoji="0" lang="en-GB" sz="20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342900" marR="0" lvl="0" indent="0" algn="l" defTabSz="457200" rtl="0" eaLnBrk="1" fontAlgn="auto" latinLnBrk="0" hangingPunct="1">
              <a:lnSpc>
                <a:spcPct val="134000"/>
              </a:lnSpc>
              <a:spcBef>
                <a:spcPct val="20000"/>
              </a:spcBef>
              <a:spcAft>
                <a:spcPts val="0"/>
              </a:spcAft>
              <a:buClr>
                <a:srgbClr val="005EB8"/>
              </a:buClr>
              <a:buSzTx/>
              <a:buFont typeface="Arial"/>
              <a:buNone/>
              <a:tabLst/>
              <a:defRPr/>
            </a:pPr>
            <a:endParaRPr kumimoji="0" lang="en-GB" sz="16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712" y="2021055"/>
            <a:ext cx="8571967" cy="2949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12927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38251" y="375069"/>
            <a:ext cx="6567055" cy="611649"/>
          </a:xfrm>
        </p:spPr>
        <p:txBody>
          <a:bodyPr>
            <a:noAutofit/>
          </a:bodyPr>
          <a:lstStyle/>
          <a:p>
            <a:r>
              <a:rPr lang="en-GB" sz="2400" dirty="0"/>
              <a:t>NELFT BME Staff compared to white staff</a:t>
            </a:r>
          </a:p>
        </p:txBody>
      </p:sp>
      <p:sp>
        <p:nvSpPr>
          <p:cNvPr id="4" name="Slide Number Placeholder 3"/>
          <p:cNvSpPr>
            <a:spLocks noGrp="1"/>
          </p:cNvSpPr>
          <p:nvPr>
            <p:ph type="sldNum" sz="quarter" idx="4294967295"/>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1E112CC-F5C7-5E43-8EAA-F554FEB5E453}" type="slidenum">
              <a:rPr kumimoji="0" lang="en-US" sz="1000" b="0" i="0" u="none" strike="noStrike" kern="1200" cap="none" spc="0" normalizeH="0" baseline="0" noProof="0">
                <a:ln>
                  <a:noFill/>
                </a:ln>
                <a:solidFill>
                  <a:srgbClr val="005EB8"/>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29</a:t>
            </a:fld>
            <a:endParaRPr kumimoji="0" lang="en-US" sz="1000" b="0" i="0" u="none" strike="noStrike" kern="1200" cap="none" spc="0" normalizeH="0" baseline="0" noProof="0" dirty="0">
              <a:ln>
                <a:noFill/>
              </a:ln>
              <a:solidFill>
                <a:srgbClr val="005EB8"/>
              </a:solidFill>
              <a:effectLst/>
              <a:uLnTx/>
              <a:uFillTx/>
              <a:latin typeface="Arial"/>
              <a:ea typeface="+mn-ea"/>
              <a:cs typeface="Arial"/>
            </a:endParaRPr>
          </a:p>
        </p:txBody>
      </p:sp>
      <p:sp>
        <p:nvSpPr>
          <p:cNvPr id="10" name="Content Placeholder 2">
            <a:extLst>
              <a:ext uri="{FF2B5EF4-FFF2-40B4-BE49-F238E27FC236}">
                <a16:creationId xmlns:a16="http://schemas.microsoft.com/office/drawing/2014/main" xmlns="" id="{F04ABE86-5E76-40C3-89D1-ECFAAE7CCC13}"/>
              </a:ext>
            </a:extLst>
          </p:cNvPr>
          <p:cNvSpPr txBox="1">
            <a:spLocks/>
          </p:cNvSpPr>
          <p:nvPr/>
        </p:nvSpPr>
        <p:spPr>
          <a:xfrm>
            <a:off x="-97656" y="4953020"/>
            <a:ext cx="8943943" cy="133368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1pPr>
            <a:lvl2pPr marL="742950" indent="-28575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tx2"/>
              </a:buClr>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628650" marR="0" lvl="0" indent="-285750" algn="l" defTabSz="457200" rtl="0" eaLnBrk="1" fontAlgn="auto" latinLnBrk="0" hangingPunct="1">
              <a:lnSpc>
                <a:spcPct val="134000"/>
              </a:lnSpc>
              <a:spcBef>
                <a:spcPct val="20000"/>
              </a:spcBef>
              <a:spcAft>
                <a:spcPts val="0"/>
              </a:spcAft>
              <a:buClr>
                <a:srgbClr val="005EB8"/>
              </a:buClr>
              <a:buSzTx/>
              <a:buFont typeface="Arial"/>
              <a:buChar char="•"/>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Focus on WRES has not been at the expense of white staff. </a:t>
            </a:r>
          </a:p>
          <a:p>
            <a:pPr marL="628650" marR="0" lvl="0" indent="-285750" algn="l" defTabSz="457200" rtl="0" eaLnBrk="1" fontAlgn="auto" latinLnBrk="0" hangingPunct="1">
              <a:lnSpc>
                <a:spcPct val="134000"/>
              </a:lnSpc>
              <a:spcBef>
                <a:spcPct val="20000"/>
              </a:spcBef>
              <a:spcAft>
                <a:spcPts val="0"/>
              </a:spcAft>
              <a:buClr>
                <a:srgbClr val="005EB8"/>
              </a:buClr>
              <a:buSzTx/>
              <a:buFont typeface="Arial"/>
              <a:buChar char="•"/>
              <a:tabLst/>
              <a:defRPr/>
            </a:pPr>
            <a:r>
              <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As the experiences of BME staff have improved, so have those of white staff.  </a:t>
            </a:r>
          </a:p>
          <a:p>
            <a:pPr marL="342900" marR="0" lvl="0" indent="0" algn="l" defTabSz="457200" rtl="0" eaLnBrk="1" fontAlgn="auto" latinLnBrk="0" hangingPunct="1">
              <a:lnSpc>
                <a:spcPct val="134000"/>
              </a:lnSpc>
              <a:spcBef>
                <a:spcPct val="20000"/>
              </a:spcBef>
              <a:spcAft>
                <a:spcPts val="0"/>
              </a:spcAft>
              <a:buClr>
                <a:srgbClr val="005EB8"/>
              </a:buClr>
              <a:buSzTx/>
              <a:buFont typeface="Arial"/>
              <a:buNone/>
              <a:tabLst/>
              <a:defRPr/>
            </a:pPr>
            <a:endPar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342900" marR="0" lvl="0" indent="0" algn="l" defTabSz="457200" rtl="0" eaLnBrk="1" fontAlgn="auto" latinLnBrk="0" hangingPunct="1">
              <a:lnSpc>
                <a:spcPct val="134000"/>
              </a:lnSpc>
              <a:spcBef>
                <a:spcPct val="20000"/>
              </a:spcBef>
              <a:spcAft>
                <a:spcPts val="0"/>
              </a:spcAft>
              <a:buClr>
                <a:srgbClr val="005EB8"/>
              </a:buClr>
              <a:buSzTx/>
              <a:buFont typeface="Arial"/>
              <a:buNone/>
              <a:tabLst/>
              <a:defRPr/>
            </a:pPr>
            <a:endPar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342900" marR="0" lvl="0" indent="0" algn="l" defTabSz="457200" rtl="0" eaLnBrk="1" fontAlgn="auto" latinLnBrk="0" hangingPunct="1">
              <a:lnSpc>
                <a:spcPct val="134000"/>
              </a:lnSpc>
              <a:spcBef>
                <a:spcPct val="20000"/>
              </a:spcBef>
              <a:spcAft>
                <a:spcPts val="0"/>
              </a:spcAft>
              <a:buClr>
                <a:srgbClr val="005EB8"/>
              </a:buClr>
              <a:buSzTx/>
              <a:buFont typeface="Arial"/>
              <a:buNone/>
              <a:tabLst/>
              <a:defRPr/>
            </a:pPr>
            <a:endPar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342900" marR="0" lvl="0" indent="0" algn="l" defTabSz="457200" rtl="0" eaLnBrk="1" fontAlgn="auto" latinLnBrk="0" hangingPunct="1">
              <a:lnSpc>
                <a:spcPct val="134000"/>
              </a:lnSpc>
              <a:spcBef>
                <a:spcPct val="20000"/>
              </a:spcBef>
              <a:spcAft>
                <a:spcPts val="0"/>
              </a:spcAft>
              <a:buClr>
                <a:srgbClr val="005EB8"/>
              </a:buClr>
              <a:buSzTx/>
              <a:buFont typeface="Arial"/>
              <a:buNone/>
              <a:tabLst/>
              <a:defRPr/>
            </a:pPr>
            <a:endPar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342900" marR="0" lvl="0" indent="0" algn="l" defTabSz="457200" rtl="0" eaLnBrk="1" fontAlgn="auto" latinLnBrk="0" hangingPunct="1">
              <a:lnSpc>
                <a:spcPct val="134000"/>
              </a:lnSpc>
              <a:spcBef>
                <a:spcPct val="20000"/>
              </a:spcBef>
              <a:spcAft>
                <a:spcPts val="0"/>
              </a:spcAft>
              <a:buClr>
                <a:srgbClr val="005EB8"/>
              </a:buClr>
              <a:buSzTx/>
              <a:buFont typeface="Arial"/>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251" y="1238138"/>
            <a:ext cx="7524281" cy="3271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4773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465180" y="1184872"/>
            <a:ext cx="8243814" cy="2244128"/>
          </a:xfrm>
        </p:spPr>
        <p:txBody>
          <a:bodyPr>
            <a:noAutofit/>
          </a:bodyPr>
          <a:lstStyle/>
          <a:p>
            <a:pPr marL="0" indent="0">
              <a:lnSpc>
                <a:spcPct val="114000"/>
              </a:lnSpc>
              <a:buNone/>
            </a:pPr>
            <a:r>
              <a:rPr lang="en-GB" sz="2000" dirty="0"/>
              <a:t>There is irrefutable evidence globally that people from black and minority ethnic backgrounds (BME) that live in white majority countries like the US, UK, Canada, Australia and New Zealand have poorer life chances and experiences compared to their white counterparts. </a:t>
            </a:r>
          </a:p>
          <a:p>
            <a:pPr marL="0" indent="0">
              <a:lnSpc>
                <a:spcPct val="114000"/>
              </a:lnSpc>
              <a:buNone/>
            </a:pPr>
            <a:endParaRPr lang="en-GB" sz="2000" dirty="0"/>
          </a:p>
          <a:p>
            <a:pPr marL="0" indent="0">
              <a:lnSpc>
                <a:spcPct val="114000"/>
              </a:lnSpc>
              <a:buNone/>
            </a:pPr>
            <a:r>
              <a:rPr lang="en-GB" sz="2000" dirty="0"/>
              <a:t>Across all indicators BME folk, in general, are more likely to:</a:t>
            </a:r>
          </a:p>
          <a:p>
            <a:pPr lvl="1">
              <a:lnSpc>
                <a:spcPct val="114000"/>
              </a:lnSpc>
              <a:buFont typeface="Wingdings" panose="05000000000000000000" pitchFamily="2" charset="2"/>
              <a:buChar char="Ø"/>
            </a:pPr>
            <a:r>
              <a:rPr lang="en-GB" sz="2000" i="1" dirty="0"/>
              <a:t>Health – get chronic diseases and die sooner</a:t>
            </a:r>
          </a:p>
          <a:p>
            <a:pPr lvl="1">
              <a:lnSpc>
                <a:spcPct val="114000"/>
              </a:lnSpc>
              <a:buFont typeface="Wingdings" panose="05000000000000000000" pitchFamily="2" charset="2"/>
              <a:buChar char="Ø"/>
            </a:pPr>
            <a:r>
              <a:rPr lang="en-GB" sz="2000" i="1" dirty="0"/>
              <a:t>Wealth – make less money over their life course</a:t>
            </a:r>
          </a:p>
          <a:p>
            <a:pPr lvl="1">
              <a:lnSpc>
                <a:spcPct val="114000"/>
              </a:lnSpc>
              <a:buFont typeface="Wingdings" panose="05000000000000000000" pitchFamily="2" charset="2"/>
              <a:buChar char="Ø"/>
            </a:pPr>
            <a:r>
              <a:rPr lang="en-GB" sz="2000" i="1" dirty="0"/>
              <a:t>Housing – live in poorer areas and accommodation </a:t>
            </a:r>
          </a:p>
          <a:p>
            <a:pPr lvl="1">
              <a:lnSpc>
                <a:spcPct val="114000"/>
              </a:lnSpc>
              <a:buFont typeface="Wingdings" panose="05000000000000000000" pitchFamily="2" charset="2"/>
              <a:buChar char="Ø"/>
            </a:pPr>
            <a:r>
              <a:rPr lang="en-GB" sz="2000" i="1" dirty="0"/>
              <a:t>Judiciary – to be convicted and  imprisoned</a:t>
            </a:r>
          </a:p>
          <a:p>
            <a:pPr lvl="1">
              <a:lnSpc>
                <a:spcPct val="114000"/>
              </a:lnSpc>
              <a:buFont typeface="Wingdings" panose="05000000000000000000" pitchFamily="2" charset="2"/>
              <a:buChar char="Ø"/>
            </a:pPr>
            <a:r>
              <a:rPr lang="en-GB" sz="2000" b="1" i="1" dirty="0"/>
              <a:t>Employment – have poorer experiences and opportunities in the workplace </a:t>
            </a:r>
          </a:p>
          <a:p>
            <a:pPr lvl="1">
              <a:lnSpc>
                <a:spcPts val="3000"/>
              </a:lnSpc>
            </a:pPr>
            <a:endParaRPr lang="en-GB" sz="1600" dirty="0"/>
          </a:p>
        </p:txBody>
      </p:sp>
      <p:sp>
        <p:nvSpPr>
          <p:cNvPr id="7" name="Title 6"/>
          <p:cNvSpPr>
            <a:spLocks noGrp="1"/>
          </p:cNvSpPr>
          <p:nvPr>
            <p:ph type="title"/>
          </p:nvPr>
        </p:nvSpPr>
        <p:spPr>
          <a:xfrm>
            <a:off x="465180" y="419458"/>
            <a:ext cx="6567055" cy="611649"/>
          </a:xfrm>
        </p:spPr>
        <p:txBody>
          <a:bodyPr>
            <a:noAutofit/>
          </a:bodyPr>
          <a:lstStyle/>
          <a:p>
            <a:r>
              <a:rPr lang="en-GB" sz="2800" dirty="0"/>
              <a:t>Race inequality: a global challenge</a:t>
            </a:r>
          </a:p>
        </p:txBody>
      </p:sp>
      <p:sp>
        <p:nvSpPr>
          <p:cNvPr id="3" name="Slide Number Placeholder 2"/>
          <p:cNvSpPr>
            <a:spLocks noGrp="1"/>
          </p:cNvSpPr>
          <p:nvPr>
            <p:ph type="sldNum" sz="quarter" idx="4294967295"/>
          </p:nvPr>
        </p:nvSpPr>
        <p:spPr>
          <a:xfrm>
            <a:off x="0" y="6356350"/>
            <a:ext cx="2133600" cy="365125"/>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23134A5E-8B9A-4F1B-8A1C-D54727A06F98}" type="slidenum">
              <a:rPr kumimoji="0" lang="en-GB" sz="1000" b="0" i="0" u="none" strike="noStrike" kern="1200" cap="none" spc="0" normalizeH="0" baseline="0" noProof="0">
                <a:ln>
                  <a:noFill/>
                </a:ln>
                <a:solidFill>
                  <a:prstClr val="white"/>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3</a:t>
            </a:fld>
            <a:endParaRPr kumimoji="0" lang="en-GB" sz="1000" b="0" i="0" u="none" strike="noStrike" kern="1200" cap="none" spc="0" normalizeH="0" baseline="0" noProof="0" dirty="0">
              <a:ln>
                <a:noFill/>
              </a:ln>
              <a:solidFill>
                <a:prstClr val="white"/>
              </a:solidFill>
              <a:effectLst/>
              <a:uLnTx/>
              <a:uFillTx/>
              <a:latin typeface="Arial"/>
              <a:ea typeface="+mn-ea"/>
              <a:cs typeface="Arial"/>
            </a:endParaRPr>
          </a:p>
        </p:txBody>
      </p:sp>
    </p:spTree>
    <p:extLst>
      <p:ext uri="{BB962C8B-B14F-4D97-AF65-F5344CB8AC3E}">
        <p14:creationId xmlns:p14="http://schemas.microsoft.com/office/powerpoint/2010/main" val="24682808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EB80E3F-14DF-4D61-A102-6A1B08FD4CA5}"/>
              </a:ext>
            </a:extLst>
          </p:cNvPr>
          <p:cNvSpPr>
            <a:spLocks noGrp="1"/>
          </p:cNvSpPr>
          <p:nvPr>
            <p:ph type="title"/>
          </p:nvPr>
        </p:nvSpPr>
        <p:spPr>
          <a:xfrm>
            <a:off x="339048" y="391759"/>
            <a:ext cx="7180338" cy="611649"/>
          </a:xfrm>
        </p:spPr>
        <p:txBody>
          <a:bodyPr/>
          <a:lstStyle/>
          <a:p>
            <a:pPr algn="ctr">
              <a:lnSpc>
                <a:spcPct val="114000"/>
              </a:lnSpc>
            </a:pPr>
            <a:r>
              <a:rPr lang="en-GB" sz="2800" dirty="0"/>
              <a:t>“There is nothing more unfair than the equal treatment of unequal people.” </a:t>
            </a:r>
            <a:br>
              <a:rPr lang="en-GB" sz="2800" dirty="0"/>
            </a:br>
            <a:r>
              <a:rPr lang="en-GB" sz="2800" dirty="0"/>
              <a:t>- Thomas Jefferson 1743 - 1826</a:t>
            </a:r>
            <a:br>
              <a:rPr lang="en-GB" sz="2800" dirty="0"/>
            </a:br>
            <a:endParaRPr lang="en-GB" sz="2800" dirty="0"/>
          </a:p>
        </p:txBody>
      </p:sp>
      <p:sp>
        <p:nvSpPr>
          <p:cNvPr id="5" name="Slide Number Placeholder 4"/>
          <p:cNvSpPr>
            <a:spLocks noGrp="1"/>
          </p:cNvSpPr>
          <p:nvPr>
            <p:ph type="sldNum" sz="quarter" idx="4294967295"/>
          </p:nvPr>
        </p:nvSpPr>
        <p:spPr>
          <a:xfrm>
            <a:off x="0" y="5589588"/>
            <a:ext cx="300038" cy="134937"/>
          </a:xfrm>
          <a:prstGeom prst="rect">
            <a:avLst/>
          </a:prstGeom>
        </p:spPr>
        <p:txBody>
          <a:bodyPr/>
          <a:lstStyle/>
          <a:p>
            <a:fld id="{23134A5E-8B9A-4F1B-8A1C-D54727A06F98}" type="slidenum">
              <a:rPr lang="en-GB" smtClean="0">
                <a:solidFill>
                  <a:prstClr val="black"/>
                </a:solidFill>
              </a:rPr>
              <a:pPr/>
              <a:t>30</a:t>
            </a:fld>
            <a:endParaRPr lang="en-GB" dirty="0">
              <a:solidFill>
                <a:prstClr val="black"/>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6045" y="2094088"/>
            <a:ext cx="7251909" cy="3562968"/>
          </a:xfrm>
          <a:prstGeom prst="rect">
            <a:avLst/>
          </a:prstGeom>
        </p:spPr>
      </p:pic>
    </p:spTree>
    <p:extLst>
      <p:ext uri="{BB962C8B-B14F-4D97-AF65-F5344CB8AC3E}">
        <p14:creationId xmlns:p14="http://schemas.microsoft.com/office/powerpoint/2010/main" val="23837189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465180" y="1649628"/>
            <a:ext cx="7737674" cy="4529230"/>
          </a:xfrm>
        </p:spPr>
        <p:txBody>
          <a:bodyPr>
            <a:normAutofit/>
          </a:bodyPr>
          <a:lstStyle/>
          <a:p>
            <a:pPr marL="0" indent="0" algn="ctr">
              <a:buNone/>
            </a:pPr>
            <a:r>
              <a:rPr lang="en-GB" sz="2000" dirty="0"/>
              <a:t>Website:</a:t>
            </a:r>
          </a:p>
          <a:p>
            <a:pPr marL="0" indent="0" algn="ctr">
              <a:buNone/>
            </a:pPr>
            <a:r>
              <a:rPr lang="en-GB" sz="2000" dirty="0">
                <a:hlinkClick r:id="rId2"/>
              </a:rPr>
              <a:t>www.england.nhs.uk/wres/</a:t>
            </a:r>
            <a:r>
              <a:rPr lang="en-GB" sz="2000" dirty="0"/>
              <a:t> </a:t>
            </a:r>
          </a:p>
          <a:p>
            <a:pPr marL="0" indent="0" algn="ctr">
              <a:buNone/>
            </a:pPr>
            <a:endParaRPr lang="en-GB" sz="2000" dirty="0"/>
          </a:p>
          <a:p>
            <a:pPr marL="0" indent="0" algn="ctr">
              <a:buNone/>
            </a:pPr>
            <a:endParaRPr lang="en-GB" sz="2000" u="sng" dirty="0"/>
          </a:p>
          <a:p>
            <a:pPr marL="0" indent="0" algn="ctr">
              <a:buNone/>
            </a:pPr>
            <a:r>
              <a:rPr lang="en-GB" sz="2000" dirty="0"/>
              <a:t>Email:</a:t>
            </a:r>
          </a:p>
          <a:p>
            <a:pPr marL="0" indent="0" algn="ctr">
              <a:buNone/>
            </a:pPr>
            <a:r>
              <a:rPr lang="en-GB" sz="2000" dirty="0">
                <a:hlinkClick r:id="rId3"/>
              </a:rPr>
              <a:t>england.wres@nhs.net</a:t>
            </a:r>
            <a:r>
              <a:rPr lang="en-GB" sz="2000" dirty="0"/>
              <a:t> </a:t>
            </a:r>
          </a:p>
          <a:p>
            <a:pPr marL="0" indent="0" algn="ctr">
              <a:buNone/>
            </a:pPr>
            <a:endParaRPr lang="en-GB" sz="2000" dirty="0"/>
          </a:p>
          <a:p>
            <a:pPr marL="0" indent="0" algn="ctr">
              <a:buNone/>
            </a:pPr>
            <a:endParaRPr lang="en-GB" sz="2000" dirty="0"/>
          </a:p>
          <a:p>
            <a:pPr marL="0" indent="0" algn="ctr">
              <a:buNone/>
            </a:pPr>
            <a:r>
              <a:rPr lang="en-GB" sz="2000" dirty="0"/>
              <a:t>Twitter (#WRES):</a:t>
            </a:r>
          </a:p>
          <a:p>
            <a:pPr marL="0" indent="0" algn="ctr">
              <a:buNone/>
            </a:pPr>
            <a:r>
              <a:rPr lang="en-GB" sz="2000" dirty="0">
                <a:hlinkClick r:id="rId4"/>
              </a:rPr>
              <a:t>@</a:t>
            </a:r>
            <a:r>
              <a:rPr lang="en-GB" sz="2000" dirty="0" err="1">
                <a:hlinkClick r:id="rId4"/>
              </a:rPr>
              <a:t>WRES_team</a:t>
            </a:r>
            <a:endParaRPr lang="en-GB" dirty="0"/>
          </a:p>
        </p:txBody>
      </p:sp>
      <p:sp>
        <p:nvSpPr>
          <p:cNvPr id="5" name="Title 4"/>
          <p:cNvSpPr>
            <a:spLocks noGrp="1"/>
          </p:cNvSpPr>
          <p:nvPr>
            <p:ph type="title"/>
          </p:nvPr>
        </p:nvSpPr>
        <p:spPr>
          <a:xfrm>
            <a:off x="461190" y="375070"/>
            <a:ext cx="6567055" cy="611649"/>
          </a:xfrm>
        </p:spPr>
        <p:txBody>
          <a:bodyPr>
            <a:normAutofit/>
          </a:bodyPr>
          <a:lstStyle/>
          <a:p>
            <a:r>
              <a:rPr lang="en-GB" sz="3000" dirty="0"/>
              <a:t>Resources and further information</a:t>
            </a:r>
          </a:p>
        </p:txBody>
      </p:sp>
    </p:spTree>
    <p:extLst>
      <p:ext uri="{BB962C8B-B14F-4D97-AF65-F5344CB8AC3E}">
        <p14:creationId xmlns:p14="http://schemas.microsoft.com/office/powerpoint/2010/main" val="3370326292"/>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pPr algn="ctr"/>
            <a:r>
              <a:rPr lang="en-GB" dirty="0" smtClean="0"/>
              <a:t/>
            </a:r>
            <a:br>
              <a:rPr lang="en-GB" dirty="0" smtClean="0"/>
            </a:br>
            <a:r>
              <a:rPr lang="en-GB" dirty="0" smtClean="0"/>
              <a:t/>
            </a:r>
            <a:br>
              <a:rPr lang="en-GB" dirty="0" smtClean="0"/>
            </a:br>
            <a:r>
              <a:rPr lang="en-GB" b="1" dirty="0" smtClean="0"/>
              <a:t>Refreshments</a:t>
            </a:r>
            <a:br>
              <a:rPr lang="en-GB" b="1" dirty="0" smtClean="0"/>
            </a:br>
            <a:r>
              <a:rPr lang="en-GB" b="1" dirty="0"/>
              <a:t/>
            </a:r>
            <a:br>
              <a:rPr lang="en-GB" b="1" dirty="0"/>
            </a:br>
            <a:r>
              <a:rPr lang="en-GB" dirty="0" smtClean="0"/>
              <a:t> </a:t>
            </a:r>
            <a:endParaRPr lang="en-GB" dirty="0"/>
          </a:p>
        </p:txBody>
      </p:sp>
      <p:sp>
        <p:nvSpPr>
          <p:cNvPr id="4" name="Footer Placeholder 3"/>
          <p:cNvSpPr>
            <a:spLocks noGrp="1"/>
          </p:cNvSpPr>
          <p:nvPr>
            <p:ph type="ftr" sz="quarter" idx="4294967295"/>
          </p:nvPr>
        </p:nvSpPr>
        <p:spPr>
          <a:xfrm>
            <a:off x="0" y="6334125"/>
            <a:ext cx="5722938" cy="365125"/>
          </a:xfrm>
        </p:spPr>
        <p:txBody>
          <a:bodyPr/>
          <a:lstStyle/>
          <a:p>
            <a:endParaRPr lang="en-US" dirty="0"/>
          </a:p>
        </p:txBody>
      </p:sp>
      <p:pic>
        <p:nvPicPr>
          <p:cNvPr id="3074" name="Picture 2" descr="Image result for clipart coffe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14234" y="2261345"/>
            <a:ext cx="1419225" cy="2057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86717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5797118" y="1461296"/>
            <a:ext cx="3098194" cy="2244128"/>
          </a:xfrm>
        </p:spPr>
        <p:txBody>
          <a:bodyPr>
            <a:noAutofit/>
          </a:bodyPr>
          <a:lstStyle/>
          <a:p>
            <a:pPr marL="0" indent="0">
              <a:lnSpc>
                <a:spcPct val="125000"/>
              </a:lnSpc>
              <a:buClr>
                <a:srgbClr val="1E445C"/>
              </a:buClr>
              <a:buNone/>
            </a:pPr>
            <a:r>
              <a:rPr lang="en-GB" sz="2000" dirty="0"/>
              <a:t>In the 2019 survey 12.8% of staff reported experiencing discrimination at work (q15a &amp; b).</a:t>
            </a:r>
          </a:p>
          <a:p>
            <a:pPr marL="0" indent="0">
              <a:lnSpc>
                <a:spcPct val="125000"/>
              </a:lnSpc>
              <a:buClr>
                <a:srgbClr val="1E445C"/>
              </a:buClr>
              <a:buNone/>
            </a:pPr>
            <a:endParaRPr lang="en-GB" sz="2000" dirty="0"/>
          </a:p>
          <a:p>
            <a:pPr marL="0" indent="0">
              <a:lnSpc>
                <a:spcPct val="125000"/>
              </a:lnSpc>
              <a:buClr>
                <a:srgbClr val="1E445C"/>
              </a:buClr>
              <a:buNone/>
            </a:pPr>
            <a:r>
              <a:rPr lang="en-GB" sz="2000" dirty="0"/>
              <a:t>Ethnic background continues to be the most common reason for discrimination. </a:t>
            </a:r>
            <a:endParaRPr lang="en-GB" sz="1800" dirty="0">
              <a:solidFill>
                <a:srgbClr val="4D4639"/>
              </a:solidFill>
            </a:endParaRPr>
          </a:p>
          <a:p>
            <a:endParaRPr lang="en-US" dirty="0"/>
          </a:p>
        </p:txBody>
      </p:sp>
      <p:sp>
        <p:nvSpPr>
          <p:cNvPr id="2" name="Title 1"/>
          <p:cNvSpPr>
            <a:spLocks noGrp="1"/>
          </p:cNvSpPr>
          <p:nvPr>
            <p:ph type="title"/>
          </p:nvPr>
        </p:nvSpPr>
        <p:spPr>
          <a:xfrm>
            <a:off x="465180" y="351555"/>
            <a:ext cx="7036451" cy="611649"/>
          </a:xfrm>
        </p:spPr>
        <p:txBody>
          <a:bodyPr>
            <a:noAutofit/>
          </a:bodyPr>
          <a:lstStyle/>
          <a:p>
            <a:r>
              <a:rPr lang="en-GB" sz="2800" dirty="0">
                <a:solidFill>
                  <a:srgbClr val="0070C0"/>
                </a:solidFill>
                <a:latin typeface="Arial" panose="020B0604020202020204" pitchFamily="34" charset="0"/>
                <a:cs typeface="Arial" panose="020B0604020202020204" pitchFamily="34" charset="0"/>
              </a:rPr>
              <a:t>Discrimination by protected characteristic</a:t>
            </a:r>
            <a:endParaRPr lang="en-US" sz="2800" dirty="0">
              <a:solidFill>
                <a:srgbClr val="0070C0"/>
              </a:solidFill>
              <a:latin typeface="Arial" panose="020B0604020202020204" pitchFamily="34" charset="0"/>
              <a:cs typeface="Arial" panose="020B0604020202020204" pitchFamily="34" charset="0"/>
            </a:endParaRPr>
          </a:p>
        </p:txBody>
      </p:sp>
      <p:sp>
        <p:nvSpPr>
          <p:cNvPr id="8" name="Rectangle 7">
            <a:hlinkClick r:id="rId2"/>
          </p:cNvPr>
          <p:cNvSpPr/>
          <p:nvPr/>
        </p:nvSpPr>
        <p:spPr>
          <a:xfrm>
            <a:off x="1646840" y="4488223"/>
            <a:ext cx="970053" cy="155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rtlCol="0" anchor="ctr"/>
          <a:lstStyle/>
          <a:p>
            <a:pPr algn="ctr" defTabSz="514350">
              <a:defRPr/>
            </a:pPr>
            <a:endParaRPr lang="en-GB" sz="1350">
              <a:solidFill>
                <a:srgbClr val="FFFFFF"/>
              </a:solidFill>
              <a:latin typeface="Arial"/>
            </a:endParaRPr>
          </a:p>
        </p:txBody>
      </p:sp>
      <p:pic>
        <p:nvPicPr>
          <p:cNvPr id="4" name="Picture 3">
            <a:extLst>
              <a:ext uri="{FF2B5EF4-FFF2-40B4-BE49-F238E27FC236}">
                <a16:creationId xmlns:a16="http://schemas.microsoft.com/office/drawing/2014/main" xmlns="" id="{D0CE7DC6-5F00-4625-AB4C-94A33B68A75F}"/>
              </a:ext>
            </a:extLst>
          </p:cNvPr>
          <p:cNvPicPr>
            <a:picLocks noChangeAspect="1"/>
          </p:cNvPicPr>
          <p:nvPr/>
        </p:nvPicPr>
        <p:blipFill>
          <a:blip r:embed="rId3"/>
          <a:stretch>
            <a:fillRect/>
          </a:stretch>
        </p:blipFill>
        <p:spPr>
          <a:xfrm>
            <a:off x="110073" y="1461296"/>
            <a:ext cx="5687045" cy="4112276"/>
          </a:xfrm>
          <a:prstGeom prst="rect">
            <a:avLst/>
          </a:prstGeom>
        </p:spPr>
      </p:pic>
    </p:spTree>
    <p:extLst>
      <p:ext uri="{BB962C8B-B14F-4D97-AF65-F5344CB8AC3E}">
        <p14:creationId xmlns:p14="http://schemas.microsoft.com/office/powerpoint/2010/main" val="1808983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Grp="1" noChangeAspect="1"/>
          </p:cNvGraphicFramePr>
          <p:nvPr>
            <p:ph sz="quarter" idx="10"/>
            <p:extLst/>
          </p:nvPr>
        </p:nvGraphicFramePr>
        <p:xfrm>
          <a:off x="545037" y="2306637"/>
          <a:ext cx="7737475" cy="2244725"/>
        </p:xfrm>
        <a:graphic>
          <a:graphicData uri="http://schemas.openxmlformats.org/drawingml/2006/chart">
            <c:chart xmlns:c="http://schemas.openxmlformats.org/drawingml/2006/chart" xmlns:r="http://schemas.openxmlformats.org/officeDocument/2006/relationships" r:id="rId2"/>
          </a:graphicData>
        </a:graphic>
      </p:graphicFrame>
      <p:sp>
        <p:nvSpPr>
          <p:cNvPr id="16386" name="Rectangle 2"/>
          <p:cNvSpPr>
            <a:spLocks noGrp="1" noChangeArrowheads="1"/>
          </p:cNvSpPr>
          <p:nvPr>
            <p:ph type="title"/>
          </p:nvPr>
        </p:nvSpPr>
        <p:spPr>
          <a:xfrm>
            <a:off x="457202" y="548639"/>
            <a:ext cx="6567055" cy="611649"/>
          </a:xfrm>
        </p:spPr>
        <p:txBody>
          <a:bodyPr>
            <a:noAutofit/>
          </a:bodyPr>
          <a:lstStyle/>
          <a:p>
            <a:pPr eaLnBrk="1" hangingPunct="1"/>
            <a:r>
              <a:rPr lang="en-US" altLang="en-US" sz="2700" dirty="0">
                <a:latin typeface="+mn-lt"/>
              </a:rPr>
              <a:t>Infant Mortality by Ethnicity</a:t>
            </a:r>
            <a:br>
              <a:rPr lang="en-US" altLang="en-US" sz="2700" dirty="0">
                <a:latin typeface="+mn-lt"/>
              </a:rPr>
            </a:br>
            <a:r>
              <a:rPr lang="en-US" altLang="en-US" sz="2700" dirty="0">
                <a:latin typeface="+mn-lt"/>
              </a:rPr>
              <a:t>England and Wales, 20</a:t>
            </a:r>
            <a:r>
              <a:rPr lang="en-US" altLang="zh-CN" sz="2700" dirty="0">
                <a:latin typeface="+mn-lt"/>
                <a:ea typeface="宋体" charset="-122"/>
              </a:rPr>
              <a:t>11</a:t>
            </a:r>
            <a:r>
              <a:rPr lang="zh-CN" altLang="en-US" sz="2700" dirty="0">
                <a:latin typeface="+mn-lt"/>
                <a:ea typeface="宋体" charset="-122"/>
              </a:rPr>
              <a:t> </a:t>
            </a:r>
            <a:r>
              <a:rPr lang="en-US" altLang="zh-CN" sz="2700" dirty="0">
                <a:latin typeface="+mn-lt"/>
                <a:ea typeface="宋体" charset="-122"/>
              </a:rPr>
              <a:t>Birth</a:t>
            </a:r>
            <a:r>
              <a:rPr lang="zh-CN" altLang="en-US" sz="2700" dirty="0">
                <a:latin typeface="+mn-lt"/>
                <a:ea typeface="宋体" charset="-122"/>
              </a:rPr>
              <a:t> </a:t>
            </a:r>
            <a:r>
              <a:rPr lang="en-US" altLang="zh-CN" sz="2700" b="1" dirty="0">
                <a:latin typeface="+mn-lt"/>
                <a:ea typeface="宋体" charset="-122"/>
              </a:rPr>
              <a:t>Cohort</a:t>
            </a:r>
            <a:endParaRPr lang="en-US" altLang="en-US" sz="2700" b="1" dirty="0">
              <a:latin typeface="+mn-lt"/>
            </a:endParaRPr>
          </a:p>
        </p:txBody>
      </p:sp>
      <p:sp>
        <p:nvSpPr>
          <p:cNvPr id="16390" name="Text Box 6"/>
          <p:cNvSpPr txBox="1">
            <a:spLocks noChangeArrowheads="1"/>
          </p:cNvSpPr>
          <p:nvPr/>
        </p:nvSpPr>
        <p:spPr bwMode="auto">
          <a:xfrm>
            <a:off x="457202" y="5264334"/>
            <a:ext cx="705320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342900" marR="0" lvl="0" indent="-342900" algn="l" defTabSz="914400" rtl="0" eaLnBrk="1" fontAlgn="base" latinLnBrk="0" hangingPunct="1">
              <a:lnSpc>
                <a:spcPct val="100000"/>
              </a:lnSpc>
              <a:spcBef>
                <a:spcPct val="50000"/>
              </a:spcBef>
              <a:spcAft>
                <a:spcPct val="0"/>
              </a:spcAft>
              <a:buClrTx/>
              <a:buSzTx/>
              <a:buFontTx/>
              <a:buNone/>
              <a:tabLst/>
              <a:defRPr/>
            </a:pPr>
            <a:r>
              <a:rPr kumimoji="0" lang="en-US" altLang="en-US" sz="1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Deaths per 1,000 live births, known gestational age, Office for National Statistics, </a:t>
            </a:r>
            <a:r>
              <a:rPr kumimoji="0" lang="en-US" altLang="zh-CN" sz="1000" b="0" i="0" u="none" strike="noStrike" kern="1200" cap="none" spc="0" normalizeH="0" baseline="0" noProof="0" dirty="0">
                <a:ln>
                  <a:noFill/>
                </a:ln>
                <a:solidFill>
                  <a:prstClr val="black"/>
                </a:solidFill>
                <a:effectLst/>
                <a:uLnTx/>
                <a:uFillTx/>
                <a:latin typeface="Times New Roman" pitchFamily="18" charset="0"/>
                <a:ea typeface="宋体" charset="-122"/>
                <a:cs typeface="Times New Roman" pitchFamily="18" charset="0"/>
              </a:rPr>
              <a:t>2013</a:t>
            </a:r>
            <a:endParaRPr kumimoji="0" lang="en-US" altLang="en-US" sz="1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p:txBody>
      </p:sp>
    </p:spTree>
    <p:extLst>
      <p:ext uri="{BB962C8B-B14F-4D97-AF65-F5344CB8AC3E}">
        <p14:creationId xmlns:p14="http://schemas.microsoft.com/office/powerpoint/2010/main" val="2415308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383BAFCE-84C4-4E0F-B710-280BB48FD4FC}"/>
              </a:ext>
            </a:extLst>
          </p:cNvPr>
          <p:cNvSpPr>
            <a:spLocks noGrp="1"/>
          </p:cNvSpPr>
          <p:nvPr>
            <p:ph sz="quarter" idx="10"/>
          </p:nvPr>
        </p:nvSpPr>
        <p:spPr/>
        <p:txBody>
          <a:bodyPr/>
          <a:lstStyle/>
          <a:p>
            <a:endParaRPr lang="en-GB"/>
          </a:p>
        </p:txBody>
      </p:sp>
      <p:sp>
        <p:nvSpPr>
          <p:cNvPr id="16386" name="Rectangle 2"/>
          <p:cNvSpPr>
            <a:spLocks noGrp="1" noChangeArrowheads="1"/>
          </p:cNvSpPr>
          <p:nvPr>
            <p:ph type="title"/>
          </p:nvPr>
        </p:nvSpPr>
        <p:spPr/>
        <p:txBody>
          <a:bodyPr>
            <a:noAutofit/>
          </a:bodyPr>
          <a:lstStyle/>
          <a:p>
            <a:pPr eaLnBrk="1" hangingPunct="1"/>
            <a:r>
              <a:rPr lang="en-US" altLang="en-US" sz="2700" dirty="0">
                <a:latin typeface="+mn-lt"/>
              </a:rPr>
              <a:t>Child Poverty Rates U.K. 2009/10 – 2012/13</a:t>
            </a:r>
            <a:endParaRPr lang="en-US" altLang="en-US" sz="2700" b="1" dirty="0">
              <a:latin typeface="+mn-lt"/>
            </a:endParaRPr>
          </a:p>
        </p:txBody>
      </p:sp>
      <p:sp>
        <p:nvSpPr>
          <p:cNvPr id="16390" name="Text Box 6"/>
          <p:cNvSpPr txBox="1">
            <a:spLocks noChangeArrowheads="1"/>
          </p:cNvSpPr>
          <p:nvPr/>
        </p:nvSpPr>
        <p:spPr bwMode="auto">
          <a:xfrm>
            <a:off x="457202" y="5344491"/>
            <a:ext cx="697101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spcBef>
                <a:spcPct val="20000"/>
              </a:spcBef>
              <a:buChar char="•"/>
              <a:defRPr sz="3200">
                <a:solidFill>
                  <a:schemeClr val="tx1"/>
                </a:solidFill>
                <a:latin typeface="Times New Roman" pitchFamily="18" charset="0"/>
              </a:defRPr>
            </a:lvl1pPr>
            <a:lvl2pPr marL="742950" indent="-285750" eaLnBrk="0" hangingPunct="0">
              <a:spcBef>
                <a:spcPct val="20000"/>
              </a:spcBef>
              <a:buChar char="–"/>
              <a:defRPr sz="2800">
                <a:solidFill>
                  <a:schemeClr val="tx1"/>
                </a:solidFill>
                <a:latin typeface="Times New Roman" pitchFamily="18" charset="0"/>
              </a:defRPr>
            </a:lvl2pPr>
            <a:lvl3pPr marL="1143000" indent="-228600" eaLnBrk="0" hangingPunct="0">
              <a:spcBef>
                <a:spcPct val="20000"/>
              </a:spcBef>
              <a:buChar char="•"/>
              <a:defRPr sz="2400">
                <a:solidFill>
                  <a:schemeClr val="tx1"/>
                </a:solidFill>
                <a:latin typeface="Times New Roman" pitchFamily="18" charset="0"/>
              </a:defRPr>
            </a:lvl3pPr>
            <a:lvl4pPr marL="1600200" indent="-228600" eaLnBrk="0" hangingPunct="0">
              <a:spcBef>
                <a:spcPct val="20000"/>
              </a:spcBef>
              <a:buChar char="–"/>
              <a:defRPr sz="2000">
                <a:solidFill>
                  <a:schemeClr val="tx1"/>
                </a:solidFill>
                <a:latin typeface="Times New Roman" pitchFamily="18" charset="0"/>
              </a:defRPr>
            </a:lvl4pPr>
            <a:lvl5pPr marL="2057400" indent="-228600" eaLnBrk="0" hangingPunct="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marL="342900" marR="0" lvl="0" indent="-342900" algn="l" defTabSz="457200" rtl="0" eaLnBrk="1" fontAlgn="base" latinLnBrk="0" hangingPunct="1">
              <a:lnSpc>
                <a:spcPct val="100000"/>
              </a:lnSpc>
              <a:spcBef>
                <a:spcPct val="50000"/>
              </a:spcBef>
              <a:spcAft>
                <a:spcPct val="0"/>
              </a:spcAft>
              <a:buClrTx/>
              <a:buSzTx/>
              <a:buFontTx/>
              <a:buNone/>
              <a:tabLst/>
              <a:defRPr/>
            </a:pPr>
            <a:r>
              <a:rPr kumimoji="0" lang="en-US" altLang="en-US" sz="10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Fisher and Nandi, Joseph and Rowntree Foundation, 2015: Measure of deprivation and poverty line.</a:t>
            </a:r>
          </a:p>
        </p:txBody>
      </p:sp>
      <p:graphicFrame>
        <p:nvGraphicFramePr>
          <p:cNvPr id="6" name="Chart 5"/>
          <p:cNvGraphicFramePr>
            <a:graphicFrameLocks/>
          </p:cNvGraphicFramePr>
          <p:nvPr>
            <p:extLst/>
          </p:nvPr>
        </p:nvGraphicFramePr>
        <p:xfrm>
          <a:off x="457203" y="1869109"/>
          <a:ext cx="7591425" cy="336062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41310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465179" y="1649628"/>
            <a:ext cx="8430245" cy="2244128"/>
          </a:xfrm>
        </p:spPr>
        <p:txBody>
          <a:bodyPr>
            <a:noAutofit/>
          </a:bodyPr>
          <a:lstStyle/>
          <a:p>
            <a:pPr>
              <a:lnSpc>
                <a:spcPct val="145000"/>
              </a:lnSpc>
            </a:pPr>
            <a:r>
              <a:rPr lang="en-US" altLang="en-US" sz="1800" dirty="0"/>
              <a:t>Chronological age captures duration of exposure to risks for groups living in adverse living conditions</a:t>
            </a:r>
          </a:p>
          <a:p>
            <a:pPr>
              <a:lnSpc>
                <a:spcPct val="145000"/>
              </a:lnSpc>
            </a:pPr>
            <a:r>
              <a:rPr lang="en-US" altLang="en-US" sz="1800" dirty="0"/>
              <a:t>Blacks are experiencing greater physiological wear and tear, and are aging, biologically, more rapidly than whites</a:t>
            </a:r>
          </a:p>
          <a:p>
            <a:pPr>
              <a:lnSpc>
                <a:spcPct val="145000"/>
              </a:lnSpc>
            </a:pPr>
            <a:r>
              <a:rPr lang="en-US" altLang="en-US" sz="1800" dirty="0"/>
              <a:t>It is driven by the cumulative impact of repeated exposures to psychological, social, physical and chemical</a:t>
            </a:r>
            <a:r>
              <a:rPr lang="en-US" altLang="en-US" sz="1800" b="1" dirty="0"/>
              <a:t> stressor</a:t>
            </a:r>
            <a:r>
              <a:rPr lang="en-US" altLang="en-US" sz="1800" dirty="0"/>
              <a:t>s in their residential, occupational and other environments, and coping with these stressors </a:t>
            </a:r>
          </a:p>
          <a:p>
            <a:pPr>
              <a:lnSpc>
                <a:spcPct val="145000"/>
              </a:lnSpc>
            </a:pPr>
            <a:r>
              <a:rPr lang="en-US" altLang="en-US" sz="1800" dirty="0"/>
              <a:t>Compared to whites, blacks experience higher levels of stressors, greater clustering of stressors, and probably greater duration and intensity of stressors </a:t>
            </a:r>
            <a:endParaRPr lang="en-GB" sz="1800" dirty="0"/>
          </a:p>
        </p:txBody>
      </p:sp>
      <p:sp>
        <p:nvSpPr>
          <p:cNvPr id="4" name="Title 3"/>
          <p:cNvSpPr>
            <a:spLocks noGrp="1"/>
          </p:cNvSpPr>
          <p:nvPr>
            <p:ph type="title"/>
          </p:nvPr>
        </p:nvSpPr>
        <p:spPr>
          <a:xfrm>
            <a:off x="300038" y="623644"/>
            <a:ext cx="6567055" cy="611649"/>
          </a:xfrm>
        </p:spPr>
        <p:txBody>
          <a:bodyPr>
            <a:normAutofit fontScale="90000"/>
          </a:bodyPr>
          <a:lstStyle/>
          <a:p>
            <a:r>
              <a:rPr lang="en-GB" sz="3000" dirty="0"/>
              <a:t>Biological Weathering – Arline </a:t>
            </a:r>
            <a:r>
              <a:rPr lang="en-GB" sz="3000" dirty="0" err="1"/>
              <a:t>Geronimous</a:t>
            </a:r>
            <a:endParaRPr lang="en-GB" sz="3000" dirty="0"/>
          </a:p>
        </p:txBody>
      </p:sp>
      <p:sp>
        <p:nvSpPr>
          <p:cNvPr id="3" name="Slide Number Placeholder 2"/>
          <p:cNvSpPr>
            <a:spLocks noGrp="1"/>
          </p:cNvSpPr>
          <p:nvPr>
            <p:ph type="sldNum" sz="quarter" idx="4294967295"/>
          </p:nvPr>
        </p:nvSpPr>
        <p:spPr>
          <a:xfrm>
            <a:off x="0" y="5589588"/>
            <a:ext cx="300038" cy="134937"/>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23134A5E-8B9A-4F1B-8A1C-D54727A06F98}" type="slidenum">
              <a:rPr kumimoji="0" lang="en-GB" sz="1000" b="0" i="0" u="none" strike="noStrike" kern="1200" cap="none" spc="0" normalizeH="0" baseline="0" noProof="0">
                <a:ln>
                  <a:noFill/>
                </a:ln>
                <a:solidFill>
                  <a:prstClr val="black"/>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7</a:t>
            </a:fld>
            <a:endParaRPr kumimoji="0" lang="en-GB" sz="1000" b="0" i="0" u="none" strike="noStrike" kern="1200" cap="none" spc="0" normalizeH="0" baseline="0" noProof="0" dirty="0">
              <a:ln>
                <a:noFill/>
              </a:ln>
              <a:solidFill>
                <a:prstClr val="black"/>
              </a:solidFill>
              <a:effectLst/>
              <a:uLnTx/>
              <a:uFillTx/>
              <a:latin typeface="Arial"/>
              <a:ea typeface="+mn-ea"/>
              <a:cs typeface="Arial"/>
            </a:endParaRPr>
          </a:p>
        </p:txBody>
      </p:sp>
    </p:spTree>
    <p:extLst>
      <p:ext uri="{BB962C8B-B14F-4D97-AF65-F5344CB8AC3E}">
        <p14:creationId xmlns:p14="http://schemas.microsoft.com/office/powerpoint/2010/main" val="2305229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288076" y="1219988"/>
            <a:ext cx="8707223" cy="4949993"/>
          </a:xfrm>
        </p:spPr>
        <p:txBody>
          <a:bodyPr>
            <a:noAutofit/>
          </a:bodyPr>
          <a:lstStyle/>
          <a:p>
            <a:pPr>
              <a:lnSpc>
                <a:spcPct val="125000"/>
              </a:lnSpc>
              <a:spcBef>
                <a:spcPts val="0"/>
              </a:spcBef>
              <a:spcAft>
                <a:spcPts val="450"/>
              </a:spcAft>
              <a:buClr>
                <a:srgbClr val="F15A29"/>
              </a:buClr>
              <a:defRPr/>
            </a:pPr>
            <a:r>
              <a:rPr lang="en-GB" sz="1400" dirty="0"/>
              <a:t>‘</a:t>
            </a:r>
            <a:r>
              <a:rPr lang="en-GB" sz="1400" b="1" dirty="0"/>
              <a:t>Jokes’, ‘banter’ and practical jokes, particularly in relation to accent and the pronunciation of names;</a:t>
            </a:r>
          </a:p>
          <a:p>
            <a:pPr>
              <a:lnSpc>
                <a:spcPct val="125000"/>
              </a:lnSpc>
              <a:spcBef>
                <a:spcPts val="0"/>
              </a:spcBef>
              <a:spcAft>
                <a:spcPts val="450"/>
              </a:spcAft>
              <a:buClr>
                <a:srgbClr val="F15A29"/>
              </a:buClr>
              <a:defRPr/>
            </a:pPr>
            <a:r>
              <a:rPr lang="en-GB" sz="1400" dirty="0"/>
              <a:t>Name calling;</a:t>
            </a:r>
          </a:p>
          <a:p>
            <a:pPr>
              <a:lnSpc>
                <a:spcPct val="125000"/>
              </a:lnSpc>
              <a:spcBef>
                <a:spcPts val="0"/>
              </a:spcBef>
              <a:spcAft>
                <a:spcPts val="450"/>
              </a:spcAft>
              <a:buClr>
                <a:srgbClr val="F15A29"/>
              </a:buClr>
              <a:defRPr/>
            </a:pPr>
            <a:r>
              <a:rPr lang="en-GB" sz="1400" b="1" dirty="0"/>
              <a:t>Physical violence, threats, intimidation and verbal abuse;</a:t>
            </a:r>
          </a:p>
          <a:p>
            <a:pPr>
              <a:lnSpc>
                <a:spcPct val="125000"/>
              </a:lnSpc>
              <a:spcBef>
                <a:spcPts val="0"/>
              </a:spcBef>
              <a:spcAft>
                <a:spcPts val="450"/>
              </a:spcAft>
              <a:buClr>
                <a:srgbClr val="F15A29"/>
              </a:buClr>
              <a:defRPr/>
            </a:pPr>
            <a:r>
              <a:rPr lang="en-GB" sz="1400" dirty="0"/>
              <a:t>Employers refusing to accommodate and/or recognise faith practices;</a:t>
            </a:r>
          </a:p>
          <a:p>
            <a:pPr>
              <a:lnSpc>
                <a:spcPct val="125000"/>
              </a:lnSpc>
              <a:spcBef>
                <a:spcPts val="0"/>
              </a:spcBef>
              <a:spcAft>
                <a:spcPts val="450"/>
              </a:spcAft>
              <a:buClr>
                <a:srgbClr val="F15A29"/>
              </a:buClr>
              <a:defRPr/>
            </a:pPr>
            <a:r>
              <a:rPr lang="en-GB" sz="1400" b="1" dirty="0"/>
              <a:t>Being subjected to ignorant, insensitive and excessive questioning relating to culture and religion;</a:t>
            </a:r>
          </a:p>
          <a:p>
            <a:pPr>
              <a:lnSpc>
                <a:spcPct val="125000"/>
              </a:lnSpc>
              <a:spcBef>
                <a:spcPts val="0"/>
              </a:spcBef>
              <a:spcAft>
                <a:spcPts val="450"/>
              </a:spcAft>
              <a:buClr>
                <a:srgbClr val="F15A29"/>
              </a:buClr>
              <a:defRPr/>
            </a:pPr>
            <a:r>
              <a:rPr lang="en-GB" sz="1400" dirty="0"/>
              <a:t>Being passed over for promotion and additional training opportunities in favour of White counterparts, including where more qualified; </a:t>
            </a:r>
          </a:p>
          <a:p>
            <a:pPr>
              <a:lnSpc>
                <a:spcPct val="125000"/>
              </a:lnSpc>
              <a:spcBef>
                <a:spcPts val="0"/>
              </a:spcBef>
              <a:spcAft>
                <a:spcPts val="450"/>
              </a:spcAft>
              <a:buClr>
                <a:srgbClr val="F15A29"/>
              </a:buClr>
              <a:defRPr/>
            </a:pPr>
            <a:r>
              <a:rPr lang="en-GB" sz="1400" b="1" dirty="0"/>
              <a:t>Being subjected to excessive surveillance and scrutiny by colleagues and supervisors;</a:t>
            </a:r>
          </a:p>
          <a:p>
            <a:pPr>
              <a:lnSpc>
                <a:spcPct val="125000"/>
              </a:lnSpc>
              <a:spcBef>
                <a:spcPts val="0"/>
              </a:spcBef>
              <a:spcAft>
                <a:spcPts val="450"/>
              </a:spcAft>
              <a:buClr>
                <a:srgbClr val="F15A29"/>
              </a:buClr>
              <a:defRPr/>
            </a:pPr>
            <a:r>
              <a:rPr lang="en-GB" sz="1400" dirty="0"/>
              <a:t>Witnessing ethnic minority clients, customers and service users being provided with inferior service;</a:t>
            </a:r>
          </a:p>
          <a:p>
            <a:pPr>
              <a:lnSpc>
                <a:spcPct val="125000"/>
              </a:lnSpc>
              <a:spcBef>
                <a:spcPts val="0"/>
              </a:spcBef>
              <a:spcAft>
                <a:spcPts val="450"/>
              </a:spcAft>
              <a:buClr>
                <a:srgbClr val="F15A29"/>
              </a:buClr>
              <a:defRPr/>
            </a:pPr>
            <a:r>
              <a:rPr lang="en-GB" sz="1400" b="1" dirty="0"/>
              <a:t>Customers refusing service from ethnic minority employees;</a:t>
            </a:r>
          </a:p>
          <a:p>
            <a:pPr>
              <a:lnSpc>
                <a:spcPct val="125000"/>
              </a:lnSpc>
              <a:spcBef>
                <a:spcPts val="0"/>
              </a:spcBef>
              <a:spcAft>
                <a:spcPts val="450"/>
              </a:spcAft>
              <a:buClr>
                <a:srgbClr val="F15A29"/>
              </a:buClr>
              <a:defRPr/>
            </a:pPr>
            <a:r>
              <a:rPr lang="en-GB" sz="1400" dirty="0"/>
              <a:t>Exclusion from social events and racism from colleagues outside the workplace, including work-organised social events and informal gatherings.</a:t>
            </a:r>
          </a:p>
        </p:txBody>
      </p:sp>
      <p:sp>
        <p:nvSpPr>
          <p:cNvPr id="2" name="Title 1"/>
          <p:cNvSpPr>
            <a:spLocks noGrp="1"/>
          </p:cNvSpPr>
          <p:nvPr>
            <p:ph type="title"/>
          </p:nvPr>
        </p:nvSpPr>
        <p:spPr>
          <a:xfrm>
            <a:off x="288077" y="488797"/>
            <a:ext cx="6567055" cy="458737"/>
          </a:xfrm>
        </p:spPr>
        <p:txBody>
          <a:bodyPr>
            <a:noAutofit/>
          </a:bodyPr>
          <a:lstStyle/>
          <a:p>
            <a:pPr>
              <a:defRPr/>
            </a:pPr>
            <a:r>
              <a:rPr lang="en-GB" sz="2800" dirty="0"/>
              <a:t>Experiences of racism while at work</a:t>
            </a:r>
          </a:p>
        </p:txBody>
      </p:sp>
    </p:spTree>
    <p:extLst>
      <p:ext uri="{BB962C8B-B14F-4D97-AF65-F5344CB8AC3E}">
        <p14:creationId xmlns:p14="http://schemas.microsoft.com/office/powerpoint/2010/main" val="2593333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sz="quarter" idx="10"/>
          </p:nvPr>
        </p:nvSpPr>
        <p:spPr>
          <a:xfrm>
            <a:off x="465180" y="1184872"/>
            <a:ext cx="7737674" cy="2244128"/>
          </a:xfrm>
        </p:spPr>
        <p:txBody>
          <a:bodyPr>
            <a:noAutofit/>
          </a:bodyPr>
          <a:lstStyle/>
          <a:p>
            <a:pPr>
              <a:lnSpc>
                <a:spcPct val="125000"/>
              </a:lnSpc>
            </a:pPr>
            <a:r>
              <a:rPr lang="en-GB" altLang="en-US" sz="2000" dirty="0"/>
              <a:t>Disillusionment</a:t>
            </a:r>
          </a:p>
          <a:p>
            <a:pPr>
              <a:lnSpc>
                <a:spcPct val="125000"/>
              </a:lnSpc>
            </a:pPr>
            <a:r>
              <a:rPr lang="en-GB" altLang="en-US" sz="2000" dirty="0"/>
              <a:t>Unhappiness</a:t>
            </a:r>
          </a:p>
          <a:p>
            <a:pPr>
              <a:lnSpc>
                <a:spcPct val="125000"/>
              </a:lnSpc>
            </a:pPr>
            <a:r>
              <a:rPr lang="en-GB" altLang="en-US" sz="2000" dirty="0"/>
              <a:t>Depression</a:t>
            </a:r>
          </a:p>
          <a:p>
            <a:pPr>
              <a:lnSpc>
                <a:spcPct val="125000"/>
              </a:lnSpc>
            </a:pPr>
            <a:r>
              <a:rPr lang="en-GB" altLang="en-US" sz="2000" dirty="0"/>
              <a:t>Lack of confidence</a:t>
            </a:r>
          </a:p>
          <a:p>
            <a:pPr>
              <a:lnSpc>
                <a:spcPct val="125000"/>
              </a:lnSpc>
            </a:pPr>
            <a:r>
              <a:rPr lang="en-GB" altLang="en-US" sz="2000" dirty="0"/>
              <a:t>Anger/Rage</a:t>
            </a:r>
          </a:p>
          <a:p>
            <a:pPr>
              <a:lnSpc>
                <a:spcPct val="125000"/>
              </a:lnSpc>
            </a:pPr>
            <a:r>
              <a:rPr lang="en-GB" altLang="en-US" sz="2000" dirty="0"/>
              <a:t>Lack of belief in the system</a:t>
            </a:r>
          </a:p>
          <a:p>
            <a:pPr>
              <a:lnSpc>
                <a:spcPct val="125000"/>
              </a:lnSpc>
            </a:pPr>
            <a:r>
              <a:rPr lang="en-GB" altLang="en-US" sz="2000" dirty="0"/>
              <a:t>Lack of engagement and buy in</a:t>
            </a:r>
          </a:p>
          <a:p>
            <a:pPr>
              <a:lnSpc>
                <a:spcPct val="125000"/>
              </a:lnSpc>
            </a:pPr>
            <a:r>
              <a:rPr lang="en-GB" altLang="en-US" sz="2000" dirty="0"/>
              <a:t>Resentment </a:t>
            </a:r>
          </a:p>
          <a:p>
            <a:pPr>
              <a:lnSpc>
                <a:spcPct val="125000"/>
              </a:lnSpc>
            </a:pPr>
            <a:r>
              <a:rPr lang="en-GB" altLang="en-US" sz="2000" dirty="0"/>
              <a:t>Influences performance</a:t>
            </a:r>
          </a:p>
          <a:p>
            <a:pPr marL="0" indent="0">
              <a:lnSpc>
                <a:spcPct val="125000"/>
              </a:lnSpc>
              <a:buNone/>
            </a:pPr>
            <a:r>
              <a:rPr lang="en-GB" sz="2000" b="1" dirty="0">
                <a:solidFill>
                  <a:srgbClr val="FF0000"/>
                </a:solidFill>
              </a:rPr>
              <a:t> Impact on patient care…!</a:t>
            </a:r>
            <a:endParaRPr lang="en-GB" altLang="en-US" sz="1600" b="1" dirty="0"/>
          </a:p>
        </p:txBody>
      </p:sp>
      <p:sp>
        <p:nvSpPr>
          <p:cNvPr id="19458" name="Title 1"/>
          <p:cNvSpPr>
            <a:spLocks noGrp="1"/>
          </p:cNvSpPr>
          <p:nvPr>
            <p:ph type="title"/>
          </p:nvPr>
        </p:nvSpPr>
        <p:spPr>
          <a:xfrm>
            <a:off x="461190" y="316367"/>
            <a:ext cx="6567055" cy="611649"/>
          </a:xfrm>
        </p:spPr>
        <p:txBody>
          <a:bodyPr>
            <a:normAutofit/>
          </a:bodyPr>
          <a:lstStyle/>
          <a:p>
            <a:r>
              <a:rPr lang="en-GB" altLang="en-US" sz="2800" dirty="0"/>
              <a:t>The consequences for people</a:t>
            </a:r>
          </a:p>
        </p:txBody>
      </p:sp>
      <p:pic>
        <p:nvPicPr>
          <p:cNvPr id="19460" name="Picture 2" descr="C:\Users\yvonne.coghill\AppData\Local\Microsoft\Windows\Temporary Internet Files\Content.IE5\W98WTQY3\MC900048595[1].wmf"/>
          <p:cNvPicPr>
            <a:picLocks noGrp="1" noChangeAspect="1" noChangeArrowheads="1"/>
          </p:cNvPicPr>
          <p:nvPr>
            <p:ph sz="half" idx="4294967295"/>
          </p:nvPr>
        </p:nvPicPr>
        <p:blipFill>
          <a:blip r:embed="rId2" cstate="print">
            <a:extLst>
              <a:ext uri="{28A0092B-C50C-407E-A947-70E740481C1C}">
                <a14:useLocalDpi xmlns:a14="http://schemas.microsoft.com/office/drawing/2010/main" val="0"/>
              </a:ext>
            </a:extLst>
          </a:blip>
          <a:srcRect/>
          <a:stretch>
            <a:fillRect/>
          </a:stretch>
        </p:blipFill>
        <p:spPr>
          <a:xfrm>
            <a:off x="5629275" y="2251075"/>
            <a:ext cx="3514725" cy="2978150"/>
          </a:xfr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xmlns="" id="{E964B1D3-B5CA-41CF-BC25-1A7CDBEF7480}"/>
              </a:ext>
            </a:extLst>
          </p:cNvPr>
          <p:cNvPicPr>
            <a:picLocks noChangeAspect="1"/>
          </p:cNvPicPr>
          <p:nvPr/>
        </p:nvPicPr>
        <p:blipFill>
          <a:blip r:embed="rId3"/>
          <a:stretch>
            <a:fillRect/>
          </a:stretch>
        </p:blipFill>
        <p:spPr>
          <a:xfrm>
            <a:off x="4052258" y="1472014"/>
            <a:ext cx="4621169" cy="3913971"/>
          </a:xfrm>
          <a:prstGeom prst="rect">
            <a:avLst/>
          </a:prstGeom>
        </p:spPr>
      </p:pic>
    </p:spTree>
    <p:extLst>
      <p:ext uri="{BB962C8B-B14F-4D97-AF65-F5344CB8AC3E}">
        <p14:creationId xmlns:p14="http://schemas.microsoft.com/office/powerpoint/2010/main" val="5304616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Theme">
  <a:themeElements>
    <a:clrScheme name="NHS Improvement">
      <a:dk1>
        <a:srgbClr val="000000"/>
      </a:dk1>
      <a:lt1>
        <a:srgbClr val="FFFFFF"/>
      </a:lt1>
      <a:dk2>
        <a:srgbClr val="003087"/>
      </a:dk2>
      <a:lt2>
        <a:srgbClr val="005EB8"/>
      </a:lt2>
      <a:accent1>
        <a:srgbClr val="005EB8"/>
      </a:accent1>
      <a:accent2>
        <a:srgbClr val="41B6E6"/>
      </a:accent2>
      <a:accent3>
        <a:srgbClr val="768692"/>
      </a:accent3>
      <a:accent4>
        <a:srgbClr val="00A499"/>
      </a:accent4>
      <a:accent5>
        <a:srgbClr val="006747"/>
      </a:accent5>
      <a:accent6>
        <a:srgbClr val="00A9CE"/>
      </a:accent6>
      <a:hlink>
        <a:srgbClr val="0072CE"/>
      </a:hlink>
      <a:folHlink>
        <a:srgbClr val="41B6E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NHS Improvement">
      <a:dk1>
        <a:srgbClr val="000000"/>
      </a:dk1>
      <a:lt1>
        <a:srgbClr val="FFFFFF"/>
      </a:lt1>
      <a:dk2>
        <a:srgbClr val="003087"/>
      </a:dk2>
      <a:lt2>
        <a:srgbClr val="005EB8"/>
      </a:lt2>
      <a:accent1>
        <a:srgbClr val="005EB8"/>
      </a:accent1>
      <a:accent2>
        <a:srgbClr val="41B6E6"/>
      </a:accent2>
      <a:accent3>
        <a:srgbClr val="768692"/>
      </a:accent3>
      <a:accent4>
        <a:srgbClr val="00A499"/>
      </a:accent4>
      <a:accent5>
        <a:srgbClr val="006747"/>
      </a:accent5>
      <a:accent6>
        <a:srgbClr val="00A9CE"/>
      </a:accent6>
      <a:hlink>
        <a:srgbClr val="0072CE"/>
      </a:hlink>
      <a:folHlink>
        <a:srgbClr val="41B6E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KeywordTaxHTField xmlns="f90e7bc6-a3db-487f-b513-bfabef5bed32">
      <Terms xmlns="http://schemas.microsoft.com/office/infopath/2007/PartnerControls"/>
    </TaxKeywordTaxHTField>
    <template xmlns="5d66da30-c57e-467e-bd92-94ce3dcc2d9c">Presentation</template>
    <TaxCatchAll xmlns="cccaf3ac-2de9-44d4-aa31-54302fceb5f7"/>
    <SharedWithUsers xmlns="f90e7bc6-a3db-487f-b513-bfabef5bed32">
      <UserInfo>
        <DisplayName>Nicola Pollard</DisplayName>
        <AccountId>2842</AccountId>
        <AccountType/>
      </UserInfo>
      <UserInfo>
        <DisplayName>Shahin Alam</DisplayName>
        <AccountId>4938</AccountId>
        <AccountType/>
      </UserInfo>
      <UserInfo>
        <DisplayName>Lisa King</DisplayName>
        <AccountId>48</AccountId>
        <AccountType/>
      </UserInfo>
      <UserInfo>
        <DisplayName>Sade Cross</DisplayName>
        <AccountId>6199</AccountId>
        <AccountType/>
      </UserInfo>
      <UserInfo>
        <DisplayName>Roger Durack</DisplayName>
        <AccountId>2106</AccountId>
        <AccountType/>
      </UserInfo>
      <UserInfo>
        <DisplayName>Sarah Cooper</DisplayName>
        <AccountId>1135</AccountId>
        <AccountType/>
      </UserInfo>
    </SharedWithUsers>
    <Date xmlns="5d66da30-c57e-467e-bd92-94ce3dcc2d9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54A07F297CB714AA444711BE03C57E6" ma:contentTypeVersion="9" ma:contentTypeDescription="Create a new document." ma:contentTypeScope="" ma:versionID="8169ffbeba509925200f3a3d0b494290">
  <xsd:schema xmlns:xsd="http://www.w3.org/2001/XMLSchema" xmlns:xs="http://www.w3.org/2001/XMLSchema" xmlns:p="http://schemas.microsoft.com/office/2006/metadata/properties" xmlns:ns2="f90e7bc6-a3db-487f-b513-bfabef5bed32" xmlns:ns3="cccaf3ac-2de9-44d4-aa31-54302fceb5f7" xmlns:ns4="5d66da30-c57e-467e-bd92-94ce3dcc2d9c" targetNamespace="http://schemas.microsoft.com/office/2006/metadata/properties" ma:root="true" ma:fieldsID="96a69e71d600c1e148d8985e5128b887" ns2:_="" ns3:_="" ns4:_="">
    <xsd:import namespace="f90e7bc6-a3db-487f-b513-bfabef5bed32"/>
    <xsd:import namespace="cccaf3ac-2de9-44d4-aa31-54302fceb5f7"/>
    <xsd:import namespace="5d66da30-c57e-467e-bd92-94ce3dcc2d9c"/>
    <xsd:element name="properties">
      <xsd:complexType>
        <xsd:sequence>
          <xsd:element name="documentManagement">
            <xsd:complexType>
              <xsd:all>
                <xsd:element ref="ns2:TaxKeywordTaxHTField" minOccurs="0"/>
                <xsd:element ref="ns3:TaxCatchAll" minOccurs="0"/>
                <xsd:element ref="ns4:MediaServiceMetadata" minOccurs="0"/>
                <xsd:element ref="ns4:MediaServiceFastMetadata" minOccurs="0"/>
                <xsd:element ref="ns4:template" minOccurs="0"/>
                <xsd:element ref="ns2:SharedWithUsers" minOccurs="0"/>
                <xsd:element ref="ns2:SharedWithDetails" minOccurs="0"/>
                <xsd:element ref="ns4: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0e7bc6-a3db-487f-b513-bfabef5bed32" elementFormDefault="qualified">
    <xsd:import namespace="http://schemas.microsoft.com/office/2006/documentManagement/types"/>
    <xsd:import namespace="http://schemas.microsoft.com/office/infopath/2007/PartnerControls"/>
    <xsd:element name="TaxKeywordTaxHTField" ma:index="9" nillable="true" ma:taxonomy="true" ma:internalName="TaxKeywordTaxHTField" ma:taxonomyFieldName="TaxKeyword" ma:displayName="Enterprise Keywords" ma:fieldId="{23f27201-bee3-471e-b2e7-b64fd8b7ca38}" ma:taxonomyMulti="true" ma:sspId="443b0bdb-28a8-4814-9fb9-624c17c095fc" ma:termSetId="00000000-0000-0000-0000-000000000000" ma:anchorId="00000000-0000-0000-0000-000000000000" ma:open="true" ma:isKeyword="true">
      <xsd:complexType>
        <xsd:sequence>
          <xsd:element ref="pc:Terms" minOccurs="0" maxOccurs="1"/>
        </xsd:sequence>
      </xsd:complexType>
    </xsd:element>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ccaf3ac-2de9-44d4-aa31-54302fceb5f7"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9149f758-a6f2-4b74-bc3e-e8922073796b}" ma:internalName="TaxCatchAll" ma:showField="CatchAllData" ma:web="f90e7bc6-a3db-487f-b513-bfabef5bed3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d66da30-c57e-467e-bd92-94ce3dcc2d9c"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template" ma:index="13" nillable="true" ma:displayName="template" ma:format="Dropdown" ma:internalName="template">
      <xsd:simpleType>
        <xsd:restriction base="dms:Text">
          <xsd:maxLength value="255"/>
        </xsd:restriction>
      </xsd:simpleType>
    </xsd:element>
    <xsd:element name="Date" ma:index="16" nillable="true" ma:displayName="Date" ma:format="DateTime"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D9FD49-C1C5-400A-B04D-90A236984D1F}">
  <ds:schemaRefs>
    <ds:schemaRef ds:uri="http://www.w3.org/XML/1998/namespace"/>
    <ds:schemaRef ds:uri="http://schemas.openxmlformats.org/package/2006/metadata/core-properties"/>
    <ds:schemaRef ds:uri="http://schemas.microsoft.com/office/2006/documentManagement/types"/>
    <ds:schemaRef ds:uri="http://purl.org/dc/elements/1.1/"/>
    <ds:schemaRef ds:uri="http://purl.org/dc/terms/"/>
    <ds:schemaRef ds:uri="http://schemas.microsoft.com/office/2006/metadata/properties"/>
    <ds:schemaRef ds:uri="http://purl.org/dc/dcmitype/"/>
    <ds:schemaRef ds:uri="f90e7bc6-a3db-487f-b513-bfabef5bed32"/>
    <ds:schemaRef ds:uri="http://schemas.microsoft.com/office/infopath/2007/PartnerControls"/>
    <ds:schemaRef ds:uri="5d66da30-c57e-467e-bd92-94ce3dcc2d9c"/>
    <ds:schemaRef ds:uri="cccaf3ac-2de9-44d4-aa31-54302fceb5f7"/>
  </ds:schemaRefs>
</ds:datastoreItem>
</file>

<file path=customXml/itemProps2.xml><?xml version="1.0" encoding="utf-8"?>
<ds:datastoreItem xmlns:ds="http://schemas.openxmlformats.org/officeDocument/2006/customXml" ds:itemID="{A6333066-D95F-4DC9-8F45-8431A5C3C76B}">
  <ds:schemaRefs>
    <ds:schemaRef ds:uri="http://schemas.microsoft.com/sharepoint/v3/contenttype/forms"/>
  </ds:schemaRefs>
</ds:datastoreItem>
</file>

<file path=customXml/itemProps3.xml><?xml version="1.0" encoding="utf-8"?>
<ds:datastoreItem xmlns:ds="http://schemas.openxmlformats.org/officeDocument/2006/customXml" ds:itemID="{4F5F6AE1-20AA-4C25-A564-3A6BB29819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90e7bc6-a3db-487f-b513-bfabef5bed32"/>
    <ds:schemaRef ds:uri="cccaf3ac-2de9-44d4-aa31-54302fceb5f7"/>
    <ds:schemaRef ds:uri="5d66da30-c57e-467e-bd92-94ce3dcc2d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1401</TotalTime>
  <Words>1941</Words>
  <Application>Microsoft Office PowerPoint</Application>
  <PresentationFormat>On-screen Show (4:3)</PresentationFormat>
  <Paragraphs>231</Paragraphs>
  <Slides>32</Slides>
  <Notes>7</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32</vt:i4>
      </vt:variant>
    </vt:vector>
  </HeadingPairs>
  <TitlesOfParts>
    <vt:vector size="35" baseType="lpstr">
      <vt:lpstr>Office Theme</vt:lpstr>
      <vt:lpstr>1_Office Theme</vt:lpstr>
      <vt:lpstr>think-cell Slide</vt:lpstr>
      <vt:lpstr>Workforce race equality:</vt:lpstr>
      <vt:lpstr>The NHS Constitution</vt:lpstr>
      <vt:lpstr>Race inequality: a global challenge</vt:lpstr>
      <vt:lpstr>Discrimination by protected characteristic</vt:lpstr>
      <vt:lpstr>Infant Mortality by Ethnicity England and Wales, 2011 Birth Cohort</vt:lpstr>
      <vt:lpstr>Child Poverty Rates U.K. 2009/10 – 2012/13</vt:lpstr>
      <vt:lpstr>Biological Weathering – Arline Geronimous</vt:lpstr>
      <vt:lpstr>Experiences of racism while at work</vt:lpstr>
      <vt:lpstr>The consequences for people</vt:lpstr>
      <vt:lpstr>Black and Minority Ethnic (BME) staff in the NHS, 2018 – scale of the challenge </vt:lpstr>
      <vt:lpstr>Sir Robert Francis QC – Freedom to speak up: a report into whistleblowing in the NHS</vt:lpstr>
      <vt:lpstr>The reasons for tackling workforce race inequality in the NHS</vt:lpstr>
      <vt:lpstr>WRES background:  Simon Stevens appointment, May 2014</vt:lpstr>
      <vt:lpstr>WRES indicators of workplace experience and opportunity</vt:lpstr>
      <vt:lpstr>Ethnicity and AfC pay bands, 2019 (Source: WRES data submission for 2019)</vt:lpstr>
      <vt:lpstr>Ethnicity and AfC Band 8a – VSM, 2019 (Source: WRES data submission for 2019) </vt:lpstr>
      <vt:lpstr>WRES indicators 2 – 4 data, 2019 (Source: WRES data submission for 2019)</vt:lpstr>
      <vt:lpstr>WRES NHS staff survey questions: 2019 (Source: 2019 NHS Staff survey)</vt:lpstr>
      <vt:lpstr>Strategies for improving</vt:lpstr>
      <vt:lpstr>WRES indicator 9: board representation (Data as at 31 March 2019)  </vt:lpstr>
      <vt:lpstr>An evidence based approach</vt:lpstr>
      <vt:lpstr>The NHS Long Term Plan, NHS People Plan and WRES</vt:lpstr>
      <vt:lpstr>Delivering through Diversity.  (McKinsey’s and Co, January 2018) </vt:lpstr>
      <vt:lpstr>Recruitment for leadership diversity</vt:lpstr>
      <vt:lpstr>Recruitment for leadership diversity</vt:lpstr>
      <vt:lpstr>A fair experience for all</vt:lpstr>
      <vt:lpstr>Lessons learnt </vt:lpstr>
      <vt:lpstr>NELFT WRES staff survey questions comparison with peers</vt:lpstr>
      <vt:lpstr>NELFT BME Staff compared to white staff</vt:lpstr>
      <vt:lpstr>“There is nothing more unfair than the equal treatment of unequal people.”  - Thomas Jefferson 1743 - 1826 </vt:lpstr>
      <vt:lpstr>Resources and further information</vt:lpstr>
      <vt:lpstr>  Refreshments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 Sanderson</dc:creator>
  <cp:lastModifiedBy>Pepper Nikki (LECCG)</cp:lastModifiedBy>
  <cp:revision>123</cp:revision>
  <dcterms:created xsi:type="dcterms:W3CDTF">2017-05-03T08:06:17Z</dcterms:created>
  <dcterms:modified xsi:type="dcterms:W3CDTF">2019-10-19T07:50:56Z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0x010100A54A07F297CB714AA444711BE03C57E6</vt:lpwstr>
  </property>
  <property fmtid="{D5CDD505-2E9C-101B-9397-08002B2CF9AE}" pid="3" name="TaxKeyword">
    <vt:lpwstr/>
  </property>
  <property fmtid="{D5CDD505-2E9C-101B-9397-08002B2CF9AE}" pid="4" name="Subject0">
    <vt:lpwstr/>
  </property>
  <property fmtid="{D5CDD505-2E9C-101B-9397-08002B2CF9AE}" pid="5" name="Document type0">
    <vt:lpwstr/>
  </property>
  <property fmtid="{D5CDD505-2E9C-101B-9397-08002B2CF9AE}" pid="6" name="WTTeamSiteDocumentType">
    <vt:lpwstr/>
  </property>
  <property fmtid="{D5CDD505-2E9C-101B-9397-08002B2CF9AE}" pid="7" name="WTTeamSiteDocumentTypeTaxHTField0">
    <vt:lpwstr/>
  </property>
  <property fmtid="{D5CDD505-2E9C-101B-9397-08002B2CF9AE}" pid="8" name="cebceaf3e3574cdab9f9dab6bbd34ddb">
    <vt:lpwstr/>
  </property>
  <property fmtid="{D5CDD505-2E9C-101B-9397-08002B2CF9AE}" pid="9" name="n2fe4ed80ae84f2cbc880662fe0a8735">
    <vt:lpwstr/>
  </property>
  <property fmtid="{D5CDD505-2E9C-101B-9397-08002B2CF9AE}" pid="10" name="TaxCatchAll">
    <vt:lpwstr/>
  </property>
  <property fmtid="{D5CDD505-2E9C-101B-9397-08002B2CF9AE}" pid="11" name="TaxKeywordTaxHTField">
    <vt:lpwstr/>
  </property>
</Properties>
</file>