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77" r:id="rId5"/>
    <p:sldId id="258" r:id="rId6"/>
    <p:sldId id="295" r:id="rId7"/>
    <p:sldId id="289" r:id="rId8"/>
    <p:sldId id="261" r:id="rId9"/>
    <p:sldId id="288" r:id="rId10"/>
    <p:sldId id="290" r:id="rId11"/>
    <p:sldId id="287" r:id="rId12"/>
    <p:sldId id="296" r:id="rId13"/>
    <p:sldId id="292" r:id="rId14"/>
    <p:sldId id="28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AF3"/>
    <a:srgbClr val="CBD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72470" autoAdjust="0"/>
  </p:normalViewPr>
  <p:slideViewPr>
    <p:cSldViewPr snapToGrid="0" snapToObjects="1">
      <p:cViewPr varScale="1">
        <p:scale>
          <a:sx n="48" d="100"/>
          <a:sy n="48" d="100"/>
        </p:scale>
        <p:origin x="1516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4FEC0-5B3F-E14C-AFCC-1699D9752B08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20C8F-5549-684E-B72F-221F75A95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62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53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solidFill>
                <a:schemeClr val="dk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36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>
              <a:solidFill>
                <a:schemeClr val="dk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38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645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E20C8F-5549-684E-B72F-221F75A955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809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21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7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259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73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94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95B0F4-0F1A-43DA-9911-CD27A15F9C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83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25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20C8F-5549-684E-B72F-221F75A9557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091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AE54B-B689-04DC-76B3-6D24EB0C8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996" y="426348"/>
            <a:ext cx="7852031" cy="1308154"/>
          </a:xfrm>
        </p:spPr>
        <p:txBody>
          <a:bodyPr lIns="0" tIns="0" rIns="0" bIns="0" anchor="b">
            <a:normAutofit/>
          </a:bodyPr>
          <a:lstStyle>
            <a:lvl1pPr algn="l">
              <a:defRPr sz="4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4B64AC-A8DE-A172-C3AE-FCB10B107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996" y="1868054"/>
            <a:ext cx="7852031" cy="365125"/>
          </a:xfrm>
        </p:spPr>
        <p:txBody>
          <a:bodyPr lIns="0" tIns="0" rIns="0" b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9EDC8-5697-56F5-9C4D-317D9986BD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996" y="6275387"/>
            <a:ext cx="2130853" cy="365125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fld id="{E6E93C58-DFA1-AD4C-9921-7A3FAF10BD4E}" type="datetime1">
              <a:rPr lang="en-GB" smtClean="0"/>
              <a:t>25/07/2023</a:t>
            </a:fld>
            <a:endParaRPr lang="en-US"/>
          </a:p>
        </p:txBody>
      </p:sp>
      <p:pic>
        <p:nvPicPr>
          <p:cNvPr id="8" name="Picture 7" descr="NHS Lincolnshire Integrated Care Board logo">
            <a:extLst>
              <a:ext uri="{FF2B5EF4-FFF2-40B4-BE49-F238E27FC236}">
                <a16:creationId xmlns:a16="http://schemas.microsoft.com/office/drawing/2014/main" id="{C5BE7A04-4F8E-669C-6136-6FB1DC6456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16993" y="426348"/>
            <a:ext cx="2448011" cy="127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865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00DA1B-C0CD-660F-FB14-D9AC45353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AF33F-4B36-9679-45AA-C7F3818E9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58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4A2D1-64E5-7FF4-4C60-34A19A9E1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2" y="457200"/>
            <a:ext cx="432306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4134D-17BA-B3B6-B76B-33DBF82AE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6223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395A4-E8EA-1F19-328B-546B98C89C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8962" y="2162432"/>
            <a:ext cx="4323063" cy="39170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6ECA6E-0605-C93D-C223-835C2493C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69779E-0DE0-28D3-10B9-16684CBB4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13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D013-C74C-FF04-FBC8-3B2D9A650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2" y="457200"/>
            <a:ext cx="432306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168A4E-F259-DC4D-1F52-20C21A930E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457200"/>
            <a:ext cx="6559849" cy="56223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182A40-9025-069E-E6EE-566BBB110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8962" y="2162432"/>
            <a:ext cx="4323063" cy="39170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19811-DD33-AB3C-4C30-8A118361B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7ED71-FBFB-0ACA-6263-51D6EACE2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59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9EB45-0723-B24F-4A6D-C22A43B89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D6374-E1A0-95A6-B812-F01F1C16D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FF41E-6572-7E76-F5BE-D839E3190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A98DC-1C2A-9E53-FA38-4F82F494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3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48522-ECFE-CD1D-F4D6-B19E2268F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5B7E5-45DE-FE4A-6CAC-7435CA7828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962" y="1825625"/>
            <a:ext cx="5570838" cy="425389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5D316F-EDEF-3E9C-FDF2-5FC53A63B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70837" cy="425389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0F281-2F0A-EBD3-600E-43BAC3BF4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75677-4144-D8D2-893B-74EE5589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3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ighligh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48522-ECFE-CD1D-F4D6-B19E2268F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5B7E5-45DE-FE4A-6CAC-7435CA7828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962" y="1825625"/>
            <a:ext cx="5570838" cy="425389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5D316F-EDEF-3E9C-FDF2-5FC53A63B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70837" cy="4253899"/>
          </a:xfrm>
          <a:solidFill>
            <a:schemeClr val="accent3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0F281-2F0A-EBD3-600E-43BAC3BF4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75677-4144-D8D2-893B-74EE5589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84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ighligh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48522-ECFE-CD1D-F4D6-B19E2268F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5B7E5-45DE-FE4A-6CAC-7435CA7828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962" y="1825625"/>
            <a:ext cx="5570838" cy="425389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5D316F-EDEF-3E9C-FDF2-5FC53A63B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70837" cy="4253899"/>
          </a:xfrm>
          <a:solidFill>
            <a:schemeClr val="accent4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0F281-2F0A-EBD3-600E-43BAC3BF4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75677-4144-D8D2-893B-74EE5589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55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ighligh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48522-ECFE-CD1D-F4D6-B19E2268F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5B7E5-45DE-FE4A-6CAC-7435CA7828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962" y="1825625"/>
            <a:ext cx="5570838" cy="425389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5D316F-EDEF-3E9C-FDF2-5FC53A63B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70837" cy="4253899"/>
          </a:xfrm>
          <a:solidFill>
            <a:schemeClr val="accent5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0F281-2F0A-EBD3-600E-43BAC3BF4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75677-4144-D8D2-893B-74EE5589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62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ighlight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48522-ECFE-CD1D-F4D6-B19E2268F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5B7E5-45DE-FE4A-6CAC-7435CA7828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962" y="1825625"/>
            <a:ext cx="5570838" cy="425389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5D316F-EDEF-3E9C-FDF2-5FC53A63B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70837" cy="4253899"/>
          </a:xfrm>
          <a:solidFill>
            <a:schemeClr val="accent6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0F281-2F0A-EBD3-600E-43BAC3BF4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75677-4144-D8D2-893B-74EE5589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88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A7088-A4FB-8F4F-277E-D86B37A10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1" y="365125"/>
            <a:ext cx="11294075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D3FBA6-3C06-B1AB-29F6-721F6CF9A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962" y="1681163"/>
            <a:ext cx="5548613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E286FF-844F-7F1A-88D4-B91F00ABA0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8962" y="2505075"/>
            <a:ext cx="5548613" cy="35744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CAF41C-9307-3F51-716F-2A79753D24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570836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6DD668-5830-3856-1452-DB516A1B8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570836" cy="35744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B759CC-FBE9-8E5C-0829-7F8150BA0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C024BC-8BA2-B6C8-23FC-8BC29DA2E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8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C1EFE-1AAC-4557-850C-41E597FC0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14D516-801E-0AC9-17C4-506F7F87E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69CC62-7EA2-E973-13D0-8110AB85A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BA8EA3-3F1A-E346-7F51-3B2669C59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6AC9D0-1A10-4F77-7831-C8FF353F0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87B25-20FE-435C-8CAA-1F966A4BF2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2A6DF-05DE-2C40-AB80-141BF9524B1D}" type="datetime1">
              <a:rPr lang="en-GB" smtClean="0"/>
              <a:t>25/07/2023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933A1-5C04-24F5-A79A-8400E75BD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B7C17-EC9E-CFC3-F25C-023357E5A7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DC2E9-F15B-EE49-B44F-2455E655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1AA2299-A366-205B-9A9D-00A8E5A7DC2E}"/>
              </a:ext>
            </a:extLst>
          </p:cNvPr>
          <p:cNvSpPr/>
          <p:nvPr userDrawn="1"/>
        </p:nvSpPr>
        <p:spPr>
          <a:xfrm>
            <a:off x="0" y="6405776"/>
            <a:ext cx="12192000" cy="4522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BA8EA3-3F1A-E346-7F51-3B2669C59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2" y="365125"/>
            <a:ext cx="11294076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6AC9D0-1A10-4F77-7831-C8FF353F0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962" y="1825625"/>
            <a:ext cx="11294076" cy="42538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933A1-5C04-24F5-A79A-8400E75BD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8962" y="6405777"/>
            <a:ext cx="77044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NHS Lincolnshire Integrated Care Board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B7C17-EC9E-CFC3-F25C-023357E5A7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41458" y="6405777"/>
            <a:ext cx="130157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33DC2E9-F15B-EE49-B44F-2455E655A59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13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72" r:id="rId3"/>
    <p:sldLayoutId id="2147483673" r:id="rId4"/>
    <p:sldLayoutId id="2147483674" r:id="rId5"/>
    <p:sldLayoutId id="2147483675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E56B8-C4AA-841E-F1CD-45C34E96C3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NHS Long Term Plan</a:t>
            </a:r>
            <a:br>
              <a:rPr lang="en-GB" dirty="0"/>
            </a:br>
            <a:r>
              <a:rPr lang="en-GB" dirty="0"/>
              <a:t>-Tobacco Dependency Service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803E82-F11A-9546-9394-539C685DE3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Lincolnshire ICB Board –</a:t>
            </a:r>
            <a:r>
              <a:rPr lang="en-GB" sz="2400" dirty="0"/>
              <a:t> Tuesday 25</a:t>
            </a:r>
            <a:r>
              <a:rPr lang="en-GB" sz="2400" baseline="30000" dirty="0"/>
              <a:t>th</a:t>
            </a:r>
            <a:r>
              <a:rPr lang="en-GB" sz="2400" dirty="0"/>
              <a:t> June 2023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1DFF4-D0A0-3AA6-89E9-5BB46C7435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995" y="6275387"/>
            <a:ext cx="3163698" cy="365125"/>
          </a:xfrm>
        </p:spPr>
        <p:txBody>
          <a:bodyPr/>
          <a:lstStyle/>
          <a:p>
            <a:r>
              <a:rPr lang="en-GB" b="1" dirty="0">
                <a:solidFill>
                  <a:schemeClr val="tx1"/>
                </a:solidFill>
              </a:rPr>
              <a:t>Stuart Sidebottom</a:t>
            </a:r>
          </a:p>
          <a:p>
            <a:r>
              <a:rPr lang="en-GB" dirty="0">
                <a:solidFill>
                  <a:schemeClr val="tx1"/>
                </a:solidFill>
              </a:rPr>
              <a:t>Health Inequalities Improvement Facilitator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9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CA5A5-1EE6-47AD-99CC-12322071D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and Next steps –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70B0-EEC8-85DD-4FC4-A2EF8356CBB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sz="2100" dirty="0"/>
          </a:p>
          <a:p>
            <a:pPr lvl="0"/>
            <a:endParaRPr lang="en-GB" sz="2400" dirty="0">
              <a:solidFill>
                <a:schemeClr val="dk1"/>
              </a:solidFill>
            </a:endParaRPr>
          </a:p>
          <a:p>
            <a:pPr lvl="0"/>
            <a:endParaRPr lang="en-GB" sz="2400" dirty="0">
              <a:solidFill>
                <a:schemeClr val="dk1"/>
              </a:solidFill>
            </a:endParaRPr>
          </a:p>
          <a:p>
            <a:pPr fontAlgn="ctr">
              <a:spcBef>
                <a:spcPts val="0"/>
              </a:spcBef>
            </a:pPr>
            <a:r>
              <a:rPr lang="en-GB" b="0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Scoping of requirements ongoing</a:t>
            </a:r>
            <a:endParaRPr lang="en-GB" dirty="0">
              <a:latin typeface="Arial" panose="020B060402020202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fontAlgn="ctr"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</a:rPr>
              <a:t>Fully operational service (March 2024)</a:t>
            </a:r>
          </a:p>
          <a:p>
            <a:pPr lvl="0"/>
            <a:endParaRPr lang="en-GB" sz="2400" dirty="0">
              <a:solidFill>
                <a:schemeClr val="dk1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E8EC5D8-7386-7442-C0F8-D0338947D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96430"/>
            <a:ext cx="5570538" cy="335651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61BD2-E279-3F2B-24D6-1B0AC6ED0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6F1E2-862F-36FA-3872-A64FBBD41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93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CA5A5-1EE6-47AD-99CC-12322071D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Comms and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70B0-EEC8-85DD-4FC4-A2EF8356C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962" y="1457739"/>
            <a:ext cx="6664342" cy="4306957"/>
          </a:xfrm>
        </p:spPr>
        <p:txBody>
          <a:bodyPr>
            <a:normAutofit fontScale="92500" lnSpcReduction="10000"/>
          </a:bodyPr>
          <a:lstStyle/>
          <a:p>
            <a:endParaRPr lang="en-GB" sz="2100" dirty="0"/>
          </a:p>
          <a:p>
            <a:pPr marL="0" lvl="0" indent="0">
              <a:buNone/>
            </a:pPr>
            <a:r>
              <a:rPr lang="en-GB" sz="1800" dirty="0">
                <a:solidFill>
                  <a:schemeClr val="dk1"/>
                </a:solidFill>
              </a:rPr>
              <a:t>This purpose of our engagement poster is to help:</a:t>
            </a:r>
          </a:p>
          <a:p>
            <a:pPr lvl="0"/>
            <a:endParaRPr lang="en-GB" sz="1800" dirty="0">
              <a:solidFill>
                <a:schemeClr val="dk1"/>
              </a:solidFill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Understand what would help people stop smoking.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Identify further support or information needed to help people stop smoking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Obtain experiences of those who have used a stop smoking service in the past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Capture thoughts on the new dedicated tobacco dependency service.  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solidFill>
                <a:schemeClr val="dk1"/>
              </a:solidFill>
            </a:endParaRPr>
          </a:p>
          <a:p>
            <a:pPr marL="0" indent="0" algn="ctr">
              <a:buNone/>
            </a:pPr>
            <a:r>
              <a:rPr lang="en-GB" sz="1800" u="sng" dirty="0">
                <a:solidFill>
                  <a:schemeClr val="dk1"/>
                </a:solidFill>
              </a:rPr>
              <a:t>This document is also created in multiple different languages to allow for inclusivity amongst the number of growing communities across the county.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61BD2-E279-3F2B-24D6-1B0AC6ED0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6F1E2-862F-36FA-3872-A64FBBD41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11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7FC59B1-2067-A9BA-8117-09CA99B1C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37734" t="16278" r="41870" b="31922"/>
          <a:stretch/>
        </p:blipFill>
        <p:spPr bwMode="auto">
          <a:xfrm>
            <a:off x="7764095" y="1213885"/>
            <a:ext cx="3328152" cy="479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7853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2088E-1A8A-B5A0-D235-8C1CF5DCF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1" y="219289"/>
            <a:ext cx="11294076" cy="96009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Impact of smoking on Core20PLUS5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1DFDE-DAF0-7D92-8E58-205CBDB93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031BD-CA4E-5FCF-B9F8-CF918776D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12</a:t>
            </a:fld>
            <a:endParaRPr lang="en-US"/>
          </a:p>
        </p:txBody>
      </p:sp>
      <p:pic>
        <p:nvPicPr>
          <p:cNvPr id="12" name="Picture 11" descr="Text box tables and a bar chart displaying the impact of smoking on Core20PLUS5">
            <a:extLst>
              <a:ext uri="{FF2B5EF4-FFF2-40B4-BE49-F238E27FC236}">
                <a16:creationId xmlns:a16="http://schemas.microsoft.com/office/drawing/2014/main" id="{060ED08C-64E7-C814-B3BD-39D716528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288" y="1179381"/>
            <a:ext cx="10321423" cy="48768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18AB2C-52D0-36F0-E5D5-CA4A60D522BD}"/>
              </a:ext>
            </a:extLst>
          </p:cNvPr>
          <p:cNvSpPr txBox="1"/>
          <p:nvPr/>
        </p:nvSpPr>
        <p:spPr>
          <a:xfrm>
            <a:off x="238539" y="6098000"/>
            <a:ext cx="5632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 ASH Report – April 2022</a:t>
            </a:r>
          </a:p>
        </p:txBody>
      </p:sp>
    </p:spTree>
    <p:extLst>
      <p:ext uri="{BB962C8B-B14F-4D97-AF65-F5344CB8AC3E}">
        <p14:creationId xmlns:p14="http://schemas.microsoft.com/office/powerpoint/2010/main" val="2489589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975D-2FAF-92A8-CC5C-84B4364C4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E9A63-7B7B-8635-3F7F-E7E1B85C9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961" y="1381329"/>
            <a:ext cx="11294075" cy="4698196"/>
          </a:xfrm>
        </p:spPr>
        <p:txBody>
          <a:bodyPr>
            <a:norm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800" b="0" kern="1200" dirty="0">
              <a:solidFill>
                <a:schemeClr val="dk1"/>
              </a:solidFill>
              <a:latin typeface="Calibri" panose="020F0502020204030204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CCBC5-49F8-B371-BC88-A896945B4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BA551-060B-8E46-3FE6-C057CF3B7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3DC2E9-F15B-EE49-B44F-2455E655A5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 descr="Wooden blocks with question marks">
            <a:extLst>
              <a:ext uri="{FF2B5EF4-FFF2-40B4-BE49-F238E27FC236}">
                <a16:creationId xmlns:a16="http://schemas.microsoft.com/office/drawing/2014/main" id="{CA624952-D503-3AD6-B7EE-4E55CB639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545" y="1741250"/>
            <a:ext cx="5603132" cy="373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651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CA5A5-1EE6-47AD-99CC-12322071D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ICS ambition for treating tobacco dependency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70B0-EEC8-85DD-4FC4-A2EF8356C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961" y="1825625"/>
            <a:ext cx="6190377" cy="4253899"/>
          </a:xfrm>
        </p:spPr>
        <p:txBody>
          <a:bodyPr>
            <a:normAutofit fontScale="92500"/>
          </a:bodyPr>
          <a:lstStyle/>
          <a:p>
            <a:endParaRPr lang="en-GB" sz="2100" dirty="0"/>
          </a:p>
          <a:p>
            <a:r>
              <a:rPr lang="en-GB" sz="2100" dirty="0"/>
              <a:t>Ambition for England to become ‘smokefree’ by 2030</a:t>
            </a:r>
          </a:p>
          <a:p>
            <a:pPr marL="0" indent="0">
              <a:buNone/>
            </a:pPr>
            <a:endParaRPr lang="en-GB" sz="2100" dirty="0"/>
          </a:p>
          <a:p>
            <a:r>
              <a:rPr lang="en-GB" sz="2100" dirty="0"/>
              <a:t>Every patient admitted to hospital and pregnant women - smoking status captured</a:t>
            </a:r>
          </a:p>
          <a:p>
            <a:pPr marL="0" indent="0">
              <a:buNone/>
            </a:pPr>
            <a:endParaRPr lang="en-GB" sz="2100" dirty="0"/>
          </a:p>
          <a:p>
            <a:r>
              <a:rPr lang="en-GB" sz="2100" dirty="0"/>
              <a:t>Opt-out referral made to Tobacco Dependency Service</a:t>
            </a:r>
          </a:p>
          <a:p>
            <a:pPr marL="0" indent="0">
              <a:buNone/>
            </a:pPr>
            <a:endParaRPr lang="en-GB" sz="2100" dirty="0"/>
          </a:p>
          <a:p>
            <a:r>
              <a:rPr lang="en-GB" sz="2100" dirty="0"/>
              <a:t>Access to appropriate pharmacotherapy / NRT</a:t>
            </a:r>
          </a:p>
          <a:p>
            <a:pPr marL="0" indent="0">
              <a:buNone/>
            </a:pPr>
            <a:endParaRPr lang="en-GB" sz="2100" dirty="0"/>
          </a:p>
          <a:p>
            <a:r>
              <a:rPr lang="en-GB" sz="2100" dirty="0"/>
              <a:t>Personalised plan developed to support quit attempt</a:t>
            </a:r>
          </a:p>
          <a:p>
            <a:endParaRPr lang="en-GB" sz="210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61BD2-E279-3F2B-24D6-1B0AC6ED0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6F1E2-862F-36FA-3872-A64FBBD41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8F0B07-BDBE-59A5-D469-25737573B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513" y="1945611"/>
            <a:ext cx="4020246" cy="400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65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975D-2FAF-92A8-CC5C-84B4364C4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Tobacco Dependency Service?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CCBC5-49F8-B371-BC88-A896945B4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BA551-060B-8E46-3FE6-C057CF3B7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3</a:t>
            </a:fld>
            <a:endParaRPr lang="en-US"/>
          </a:p>
        </p:txBody>
      </p:sp>
      <p:pic>
        <p:nvPicPr>
          <p:cNvPr id="7" name="Content Placeholder 6" descr="Flowchart - What is a Tobacco Dependency Service? ASK, ADVISE, ACT. Tobacco Dependency Service - Engaged, support plan created, discharge and onward referral to One You Lincolnshire.">
            <a:extLst>
              <a:ext uri="{FF2B5EF4-FFF2-40B4-BE49-F238E27FC236}">
                <a16:creationId xmlns:a16="http://schemas.microsoft.com/office/drawing/2014/main" id="{906D6F5E-F27F-FD09-73E8-6D8ADCB74B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8001" t="31121" r="15134" b="20031"/>
          <a:stretch/>
        </p:blipFill>
        <p:spPr bwMode="auto">
          <a:xfrm>
            <a:off x="1033705" y="1690688"/>
            <a:ext cx="9950246" cy="43539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86785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2088E-1A8A-B5A0-D235-8C1CF5DCF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is this important for Lincolnshire?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FBC86-B847-0278-D7AF-4DE2F1EF0C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5723" y="5900179"/>
            <a:ext cx="5570838" cy="2767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300" dirty="0"/>
              <a:t>* Left: APS – Annual Population Survey - 2021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1DFDE-DAF0-7D92-8E58-205CBDB93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031BD-CA4E-5FCF-B9F8-CF918776D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Bar chart - Comparison of smoking prevalence across East Midlands">
            <a:extLst>
              <a:ext uri="{FF2B5EF4-FFF2-40B4-BE49-F238E27FC236}">
                <a16:creationId xmlns:a16="http://schemas.microsoft.com/office/drawing/2014/main" id="{7BE39768-50F3-A161-7ACF-CC546F9E3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723" y="1686047"/>
            <a:ext cx="5194078" cy="3985283"/>
          </a:xfrm>
          <a:prstGeom prst="rect">
            <a:avLst/>
          </a:prstGeom>
        </p:spPr>
      </p:pic>
      <p:pic>
        <p:nvPicPr>
          <p:cNvPr id="9" name="Picture 8" descr="Line chart - Smoking prevalence in adults (15+) - current smokers (QOF)">
            <a:extLst>
              <a:ext uri="{FF2B5EF4-FFF2-40B4-BE49-F238E27FC236}">
                <a16:creationId xmlns:a16="http://schemas.microsoft.com/office/drawing/2014/main" id="{98FF9084-D20C-22C5-84B2-E79B30AA30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862" t="14305" r="23971" b="50420"/>
          <a:stretch/>
        </p:blipFill>
        <p:spPr bwMode="auto">
          <a:xfrm>
            <a:off x="6172199" y="1690688"/>
            <a:ext cx="5194078" cy="3980642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0BD2637-15C6-1499-9D37-EDEE6FD4E67E}"/>
              </a:ext>
            </a:extLst>
          </p:cNvPr>
          <p:cNvSpPr txBox="1">
            <a:spLocks/>
          </p:cNvSpPr>
          <p:nvPr/>
        </p:nvSpPr>
        <p:spPr>
          <a:xfrm>
            <a:off x="5795439" y="5900179"/>
            <a:ext cx="5570838" cy="2767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GB" sz="1300" dirty="0"/>
              <a:t>* Right: QOF 2013 - 2021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908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2088E-1A8A-B5A0-D235-8C1CF5DCF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Smoking and the wider effects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E8E53B-FDB7-0402-3B9F-87FAA486E4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 sz="2000" dirty="0"/>
          </a:p>
          <a:p>
            <a:endParaRPr lang="en-GB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1DFDE-DAF0-7D92-8E58-205CBDB93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031BD-CA4E-5FCF-B9F8-CF918776D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Charts/maps visualising smoking and the wider effects">
            <a:extLst>
              <a:ext uri="{FF2B5EF4-FFF2-40B4-BE49-F238E27FC236}">
                <a16:creationId xmlns:a16="http://schemas.microsoft.com/office/drawing/2014/main" id="{A3CA6AE8-2F1D-F8FE-81C2-F79F88A95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774" y="1325217"/>
            <a:ext cx="8229600" cy="50805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5875FE6-29DB-A392-E3AF-98D23AAE8697}"/>
              </a:ext>
            </a:extLst>
          </p:cNvPr>
          <p:cNvSpPr txBox="1"/>
          <p:nvPr/>
        </p:nvSpPr>
        <p:spPr>
          <a:xfrm>
            <a:off x="448962" y="2138255"/>
            <a:ext cx="2744812" cy="36625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900" dirty="0"/>
              <a:t>COPD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900" dirty="0"/>
              <a:t>Lung Disease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900" dirty="0"/>
              <a:t>SATOD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900" dirty="0"/>
              <a:t>SMI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900" dirty="0"/>
          </a:p>
        </p:txBody>
      </p:sp>
    </p:spTree>
    <p:extLst>
      <p:ext uri="{BB962C8B-B14F-4D97-AF65-F5344CB8AC3E}">
        <p14:creationId xmlns:p14="http://schemas.microsoft.com/office/powerpoint/2010/main" val="2139883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975D-2FAF-92A8-CC5C-84B4364C4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and Next steps – Maternity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0238F-FA7D-5293-DC52-42E72FBC85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962" y="1825625"/>
            <a:ext cx="5862628" cy="4253899"/>
          </a:xfrm>
        </p:spPr>
        <p:txBody>
          <a:bodyPr>
            <a:normAutofit fontScale="85000" lnSpcReduction="20000"/>
          </a:bodyPr>
          <a:lstStyle/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1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Phase 1: </a:t>
            </a:r>
            <a:r>
              <a:rPr lang="en-GB" sz="2800" b="0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Service commenced – Boston, Skegness and Spalding (Jan 2023)</a:t>
            </a: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Arial" panose="020B060402020202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Phase 2 -</a:t>
            </a:r>
            <a:r>
              <a:rPr lang="en-GB" sz="2800" b="0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Expansion of Service </a:t>
            </a:r>
            <a:r>
              <a:rPr lang="en-GB" sz="2800" b="0" i="0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to Gainsborough and North Lincoln (June 2023)</a:t>
            </a: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Arial" panose="020B060402020202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Phase 3 -</a:t>
            </a:r>
            <a:r>
              <a:rPr lang="en-GB" sz="2800" b="0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</a:rPr>
              <a:t>Fully operational service (March 2024)</a:t>
            </a:r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CCBC5-49F8-B371-BC88-A896945B4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BA551-060B-8E46-3FE6-C057CF3B7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6</a:t>
            </a:fld>
            <a:endParaRPr lang="en-US"/>
          </a:p>
        </p:txBody>
      </p:sp>
      <p:pic>
        <p:nvPicPr>
          <p:cNvPr id="11" name="Picture 10" descr="STAAR Team logo">
            <a:extLst>
              <a:ext uri="{FF2B5EF4-FFF2-40B4-BE49-F238E27FC236}">
                <a16:creationId xmlns:a16="http://schemas.microsoft.com/office/drawing/2014/main" id="{D9A2DFB6-43C1-1ECB-5AB1-F7B593FAA8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462" t="8864" r="32417" b="28501"/>
          <a:stretch/>
        </p:blipFill>
        <p:spPr bwMode="auto">
          <a:xfrm>
            <a:off x="2176476" y="1740522"/>
            <a:ext cx="1802138" cy="18078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1EBE02-76C9-3449-F7F3-33197B8175D3}"/>
              </a:ext>
            </a:extLst>
          </p:cNvPr>
          <p:cNvSpPr txBox="1"/>
          <p:nvPr/>
        </p:nvSpPr>
        <p:spPr>
          <a:xfrm>
            <a:off x="9314334" y="5991890"/>
            <a:ext cx="3555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u="sng" dirty="0"/>
              <a:t>* Data as of 17</a:t>
            </a:r>
            <a:r>
              <a:rPr lang="en-GB" sz="1050" b="1" u="sng" baseline="30000" dirty="0"/>
              <a:t>th</a:t>
            </a:r>
            <a:r>
              <a:rPr lang="en-GB" sz="1050" b="1" u="sng" dirty="0"/>
              <a:t> June 2023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FB5CF7D-3108-0E02-ED3E-E7DFF5A04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4595"/>
              </p:ext>
            </p:extLst>
          </p:nvPr>
        </p:nvGraphicFramePr>
        <p:xfrm>
          <a:off x="6467061" y="1740522"/>
          <a:ext cx="4757530" cy="4099090"/>
        </p:xfrm>
        <a:graphic>
          <a:graphicData uri="http://schemas.openxmlformats.org/drawingml/2006/table">
            <a:tbl>
              <a:tblPr firstRow="1" firstCol="1" bandRow="1"/>
              <a:tblGrid>
                <a:gridCol w="3730845">
                  <a:extLst>
                    <a:ext uri="{9D8B030D-6E8A-4147-A177-3AD203B41FA5}">
                      <a16:colId xmlns:a16="http://schemas.microsoft.com/office/drawing/2014/main" val="394127592"/>
                    </a:ext>
                  </a:extLst>
                </a:gridCol>
                <a:gridCol w="1026685">
                  <a:extLst>
                    <a:ext uri="{9D8B030D-6E8A-4147-A177-3AD203B41FA5}">
                      <a16:colId xmlns:a16="http://schemas.microsoft.com/office/drawing/2014/main" val="1005054461"/>
                    </a:ext>
                  </a:extLst>
                </a:gridCol>
              </a:tblGrid>
              <a:tr h="685519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 dirty="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referrals to TDS</a:t>
                      </a:r>
                      <a:endParaRPr lang="en-GB" sz="1900" dirty="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en-GB" sz="190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733077"/>
                  </a:ext>
                </a:extLst>
              </a:tr>
              <a:tr h="685519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 dirty="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patient opt-outs</a:t>
                      </a:r>
                      <a:endParaRPr lang="en-GB" sz="1900" dirty="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609408"/>
                  </a:ext>
                </a:extLst>
              </a:tr>
              <a:tr h="671495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 dirty="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quits dates set</a:t>
                      </a:r>
                      <a:endParaRPr lang="en-GB" sz="1900" dirty="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395516"/>
                  </a:ext>
                </a:extLst>
              </a:tr>
              <a:tr h="685519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 dirty="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4 week quits achieved</a:t>
                      </a:r>
                      <a:endParaRPr lang="en-GB" sz="1900" dirty="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50014"/>
                  </a:ext>
                </a:extLst>
              </a:tr>
              <a:tr h="685519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12 week quits achieved</a:t>
                      </a:r>
                      <a:endParaRPr lang="en-GB" sz="190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dirty="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2536080"/>
                  </a:ext>
                </a:extLst>
              </a:tr>
              <a:tr h="685519"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smoke-free births</a:t>
                      </a:r>
                      <a:endParaRPr lang="en-GB" sz="190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dirty="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67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210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487" y="44624"/>
            <a:ext cx="7242313" cy="1143000"/>
          </a:xfrm>
        </p:spPr>
        <p:txBody>
          <a:bodyPr>
            <a:normAutofit/>
          </a:bodyPr>
          <a:lstStyle/>
          <a:p>
            <a:r>
              <a:rPr lang="en-GB" sz="4200" dirty="0"/>
              <a:t>Celebrating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383" y="980728"/>
            <a:ext cx="6463917" cy="16561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/>
              <a:t>The STAAR team are celebrating the delivery of the first smoke-free baby</a:t>
            </a:r>
            <a:r>
              <a:rPr lang="en-GB" sz="2600" dirty="0"/>
              <a:t>. </a:t>
            </a:r>
          </a:p>
        </p:txBody>
      </p:sp>
      <p:sp>
        <p:nvSpPr>
          <p:cNvPr id="6" name="Pentagon 5"/>
          <p:cNvSpPr>
            <a:spLocks noChangeArrowheads="1"/>
          </p:cNvSpPr>
          <p:nvPr/>
        </p:nvSpPr>
        <p:spPr bwMode="auto">
          <a:xfrm>
            <a:off x="3167271" y="6121434"/>
            <a:ext cx="8827778" cy="736566"/>
          </a:xfrm>
          <a:prstGeom prst="homePlate">
            <a:avLst>
              <a:gd name="adj" fmla="val 44121"/>
            </a:avLst>
          </a:prstGeom>
          <a:gradFill rotWithShape="1">
            <a:gsLst>
              <a:gs pos="0">
                <a:srgbClr val="1264A3">
                  <a:alpha val="14999"/>
                </a:srgbClr>
              </a:gs>
              <a:gs pos="100000">
                <a:srgbClr val="B9CDE5">
                  <a:alpha val="71001"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rot="0" vert="horz" wrap="square" lIns="36576" tIns="252000" rIns="36576" bIns="36576" anchor="t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i="1" dirty="0">
                <a:solidFill>
                  <a:srgbClr val="0C3C60"/>
                </a:solidFill>
                <a:latin typeface="Verdana"/>
                <a:ea typeface="Calibri"/>
                <a:cs typeface="Times New Roman"/>
              </a:rPr>
              <a:t>  </a:t>
            </a:r>
            <a:r>
              <a:rPr lang="en-GB" b="1" i="1" dirty="0">
                <a:solidFill>
                  <a:srgbClr val="0C3C60"/>
                </a:solidFill>
                <a:latin typeface="Verdana"/>
                <a:ea typeface="Calibri"/>
                <a:cs typeface="Times New Roman"/>
              </a:rPr>
              <a:t>Securing the best start for women and families in Lincolnshire</a:t>
            </a:r>
            <a:endParaRPr lang="en-GB" b="1" i="1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Picture 2" descr="Image result for nh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1" t="22862" r="10422" b="24132"/>
          <a:stretch/>
        </p:blipFill>
        <p:spPr bwMode="auto">
          <a:xfrm>
            <a:off x="10565741" y="44624"/>
            <a:ext cx="1429307" cy="62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5740" y="660771"/>
            <a:ext cx="1429308" cy="526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TAAR Team logo">
            <a:extLst>
              <a:ext uri="{FF2B5EF4-FFF2-40B4-BE49-F238E27FC236}">
                <a16:creationId xmlns:a16="http://schemas.microsoft.com/office/drawing/2014/main" id="{D87E052C-4441-A765-EB07-889222C66E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83"/>
          <a:stretch/>
        </p:blipFill>
        <p:spPr>
          <a:xfrm>
            <a:off x="93788" y="90438"/>
            <a:ext cx="1609724" cy="17647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42E22CF-4764-5152-AC55-FB0A044D793C}"/>
              </a:ext>
            </a:extLst>
          </p:cNvPr>
          <p:cNvSpPr txBox="1"/>
          <p:nvPr/>
        </p:nvSpPr>
        <p:spPr>
          <a:xfrm>
            <a:off x="252724" y="1905096"/>
            <a:ext cx="5380485" cy="40703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350" dirty="0"/>
              <a:t>Lady X, a Bulgarian lady from Boston, first met Lauren one of the Tobacco Dependency Advisors on the 2</a:t>
            </a:r>
            <a:r>
              <a:rPr lang="en-GB" sz="2350" baseline="30000" dirty="0"/>
              <a:t>nd</a:t>
            </a:r>
            <a:r>
              <a:rPr lang="en-GB" sz="2350" dirty="0"/>
              <a:t> March 2023.  Her quit journey has included:</a:t>
            </a:r>
          </a:p>
          <a:p>
            <a:r>
              <a:rPr lang="en-GB" sz="235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350" dirty="0"/>
              <a:t>6 appointments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350" dirty="0"/>
              <a:t>Behavioural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350" dirty="0"/>
              <a:t>Pharmacotherapy utilising a range of Nicotine Replacement Therapy (NRT)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350" dirty="0"/>
              <a:t>Utilisation of the translation service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57DB2B-4BE9-3104-D981-D0B4B787C0D6}"/>
              </a:ext>
            </a:extLst>
          </p:cNvPr>
          <p:cNvSpPr txBox="1"/>
          <p:nvPr/>
        </p:nvSpPr>
        <p:spPr>
          <a:xfrm>
            <a:off x="5851678" y="1919981"/>
            <a:ext cx="3238649" cy="2185214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A healthy baby girl was born on the 8</a:t>
            </a:r>
            <a:r>
              <a:rPr lang="en-GB" sz="2400" baseline="30000" dirty="0"/>
              <a:t>th</a:t>
            </a:r>
            <a:r>
              <a:rPr lang="en-GB" sz="2400" dirty="0"/>
              <a:t> July weighing 3.14kg (7.5 lbs)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012FD2-65DE-8044-F3BD-D83B6FC4CFEF}"/>
              </a:ext>
            </a:extLst>
          </p:cNvPr>
          <p:cNvSpPr txBox="1"/>
          <p:nvPr/>
        </p:nvSpPr>
        <p:spPr>
          <a:xfrm>
            <a:off x="5851678" y="4354840"/>
            <a:ext cx="6069856" cy="15927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950" dirty="0"/>
              <a:t>Gillian Walker, Tobacco Dependency Lead Midwife says </a:t>
            </a:r>
            <a:r>
              <a:rPr lang="en-GB" sz="1950" b="1" dirty="0"/>
              <a:t>“this is a fantastic achievement for all involved. Congratulations to the mother on their smokefree journey and to the STAAR team for their continued support to achieve this outcome”</a:t>
            </a:r>
          </a:p>
        </p:txBody>
      </p:sp>
      <p:pic>
        <p:nvPicPr>
          <p:cNvPr id="1026" name="Picture 2" descr="Photo of new born baby girl">
            <a:extLst>
              <a:ext uri="{FF2B5EF4-FFF2-40B4-BE49-F238E27FC236}">
                <a16:creationId xmlns:a16="http://schemas.microsoft.com/office/drawing/2014/main" id="{8206C6E8-EFA3-D970-F7AF-BBBF040A9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700" y="1905095"/>
            <a:ext cx="2883834" cy="214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4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975D-2FAF-92A8-CC5C-84B4364C4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and Next steps – Mental Health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F9E632-B40C-EF00-12C2-0C926A48FD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585609"/>
            <a:ext cx="5570837" cy="4493915"/>
          </a:xfrm>
          <a:noFill/>
        </p:spPr>
        <p:txBody>
          <a:bodyPr>
            <a:normAutofit fontScale="85000" lnSpcReduction="20000"/>
          </a:bodyPr>
          <a:lstStyle/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0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Phase 1: </a:t>
            </a:r>
            <a:r>
              <a:rPr lang="en-GB" sz="2800" b="0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Service commenced – Rehab Units (Jan 2023)</a:t>
            </a: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Arial" panose="020B060402020202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Phase 2 -</a:t>
            </a:r>
            <a:r>
              <a:rPr lang="en-GB" sz="2800" b="0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Expansion of Service </a:t>
            </a:r>
            <a:r>
              <a:rPr lang="en-GB" sz="2800" b="0" i="0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to all inpatients (</a:t>
            </a: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</a:rPr>
              <a:t>April</a:t>
            </a:r>
            <a:r>
              <a:rPr lang="en-GB" sz="2800" b="0" i="0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2023)</a:t>
            </a: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Arial" panose="020B060402020202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Phase 3 -</a:t>
            </a:r>
            <a:r>
              <a:rPr lang="en-GB" sz="2800" b="0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</a:rPr>
              <a:t>Fully operational service (March 2024)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CCBC5-49F8-B371-BC88-A896945B4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BA551-060B-8E46-3FE6-C057CF3B7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96BF8F-F062-2274-2A43-1E5CCF11F0A3}"/>
              </a:ext>
            </a:extLst>
          </p:cNvPr>
          <p:cNvSpPr txBox="1"/>
          <p:nvPr/>
        </p:nvSpPr>
        <p:spPr>
          <a:xfrm>
            <a:off x="588157" y="6002222"/>
            <a:ext cx="3555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u="sng" dirty="0"/>
              <a:t>* Data as of 17</a:t>
            </a:r>
            <a:r>
              <a:rPr lang="en-GB" sz="1050" b="1" u="sng" baseline="30000" dirty="0"/>
              <a:t>th</a:t>
            </a:r>
            <a:r>
              <a:rPr lang="en-GB" sz="1050" b="1" u="sng" dirty="0"/>
              <a:t> June 2023</a:t>
            </a:r>
          </a:p>
        </p:txBody>
      </p:sp>
      <p:pic>
        <p:nvPicPr>
          <p:cNvPr id="9" name="Picture 8" descr="QUIT logo">
            <a:extLst>
              <a:ext uri="{FF2B5EF4-FFF2-40B4-BE49-F238E27FC236}">
                <a16:creationId xmlns:a16="http://schemas.microsoft.com/office/drawing/2014/main" id="{27D6E612-C237-646B-46FF-B9A570032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839" y="1688763"/>
            <a:ext cx="4166152" cy="169750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9970661-6B05-EAC8-C581-9A3A76750D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701350"/>
              </p:ext>
            </p:extLst>
          </p:nvPr>
        </p:nvGraphicFramePr>
        <p:xfrm>
          <a:off x="588157" y="1688763"/>
          <a:ext cx="5234637" cy="4062680"/>
        </p:xfrm>
        <a:graphic>
          <a:graphicData uri="http://schemas.openxmlformats.org/drawingml/2006/table">
            <a:tbl>
              <a:tblPr firstRow="1" firstCol="1" bandRow="1"/>
              <a:tblGrid>
                <a:gridCol w="4104991">
                  <a:extLst>
                    <a:ext uri="{9D8B030D-6E8A-4147-A177-3AD203B41FA5}">
                      <a16:colId xmlns:a16="http://schemas.microsoft.com/office/drawing/2014/main" val="1585836001"/>
                    </a:ext>
                  </a:extLst>
                </a:gridCol>
                <a:gridCol w="1129646">
                  <a:extLst>
                    <a:ext uri="{9D8B030D-6E8A-4147-A177-3AD203B41FA5}">
                      <a16:colId xmlns:a16="http://schemas.microsoft.com/office/drawing/2014/main" val="4159752822"/>
                    </a:ext>
                  </a:extLst>
                </a:gridCol>
              </a:tblGrid>
              <a:tr h="81587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referrals to TDS</a:t>
                      </a:r>
                      <a:endParaRPr lang="en-GB" sz="190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  <a:endParaRPr lang="en-GB" sz="190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975713"/>
                  </a:ext>
                </a:extLst>
              </a:tr>
              <a:tr h="81587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patient opt-outs</a:t>
                      </a:r>
                      <a:endParaRPr lang="en-GB" sz="190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391462"/>
                  </a:ext>
                </a:extLst>
              </a:tr>
              <a:tr h="79918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quits dates set</a:t>
                      </a:r>
                      <a:endParaRPr lang="en-GB" sz="190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169251"/>
                  </a:ext>
                </a:extLst>
              </a:tr>
              <a:tr h="81587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4 week quits achieved</a:t>
                      </a:r>
                      <a:endParaRPr lang="en-GB" sz="190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791965"/>
                  </a:ext>
                </a:extLst>
              </a:tr>
              <a:tr h="81587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b="1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No. of 12 week quits achieved</a:t>
                      </a:r>
                      <a:endParaRPr lang="en-GB" sz="1900">
                        <a:solidFill>
                          <a:srgbClr val="415563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900" dirty="0">
                          <a:solidFill>
                            <a:srgbClr val="415563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395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5601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975D-2FAF-92A8-CC5C-84B4364C4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and Next steps – Acute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F9E632-B40C-EF00-12C2-0C926A48FD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5528" y="1690688"/>
            <a:ext cx="6312646" cy="4205274"/>
          </a:xfrm>
          <a:noFill/>
        </p:spPr>
        <p:txBody>
          <a:bodyPr/>
          <a:lstStyle/>
          <a:p>
            <a:pPr marL="0" indent="0" algn="r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algn="r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b="1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Phase 1: </a:t>
            </a:r>
            <a:r>
              <a:rPr lang="en-GB" sz="2800" b="0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Commencement of Services – Elective </a:t>
            </a: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</a:rPr>
              <a:t>inpatients (Anticipated October 2023)</a:t>
            </a:r>
            <a:endParaRPr lang="en-GB" dirty="0">
              <a:latin typeface="Arial" panose="020B060402020202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800" b="1" i="0" u="none" strike="noStrike" kern="1200" dirty="0"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  <a:p>
            <a:pPr marL="0" indent="0" rtl="0" eaLnBrk="1" fontAlgn="ctr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Phase 2:</a:t>
            </a:r>
            <a:r>
              <a:rPr lang="en-GB" sz="2800" b="0" i="0" u="none" strike="noStrike" kern="120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 Narrow" panose="020B0606020202030204" pitchFamily="34" charset="0"/>
              </a:rPr>
              <a:t>Fully operational service (March 2024)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CCBC5-49F8-B371-BC88-A896945B4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NHS Lincolnshire Integrated Care Board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BA551-060B-8E46-3FE6-C057CF3B7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C2E9-F15B-EE49-B44F-2455E655A598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33D048-D90B-38D3-33FF-E67A123D9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70" y="1690688"/>
            <a:ext cx="4570950" cy="420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17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ncolnshire ICB">
      <a:dk1>
        <a:srgbClr val="000000"/>
      </a:dk1>
      <a:lt1>
        <a:srgbClr val="FFFFFF"/>
      </a:lt1>
      <a:dk2>
        <a:srgbClr val="003087"/>
      </a:dk2>
      <a:lt2>
        <a:srgbClr val="E7E6E6"/>
      </a:lt2>
      <a:accent1>
        <a:srgbClr val="005EB8"/>
      </a:accent1>
      <a:accent2>
        <a:srgbClr val="254F99"/>
      </a:accent2>
      <a:accent3>
        <a:srgbClr val="E0483D"/>
      </a:accent3>
      <a:accent4>
        <a:srgbClr val="FEBF33"/>
      </a:accent4>
      <a:accent5>
        <a:srgbClr val="009639"/>
      </a:accent5>
      <a:accent6>
        <a:srgbClr val="5C338E"/>
      </a:accent6>
      <a:hlink>
        <a:srgbClr val="005EB8"/>
      </a:hlink>
      <a:folHlink>
        <a:srgbClr val="E0483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Lincolnshire ICB">
      <a:dk1>
        <a:srgbClr val="000000"/>
      </a:dk1>
      <a:lt1>
        <a:srgbClr val="FFFFFF"/>
      </a:lt1>
      <a:dk2>
        <a:srgbClr val="003087"/>
      </a:dk2>
      <a:lt2>
        <a:srgbClr val="E7E6E6"/>
      </a:lt2>
      <a:accent1>
        <a:srgbClr val="005EB8"/>
      </a:accent1>
      <a:accent2>
        <a:srgbClr val="254F99"/>
      </a:accent2>
      <a:accent3>
        <a:srgbClr val="E0483D"/>
      </a:accent3>
      <a:accent4>
        <a:srgbClr val="FEBF33"/>
      </a:accent4>
      <a:accent5>
        <a:srgbClr val="009639"/>
      </a:accent5>
      <a:accent6>
        <a:srgbClr val="5C338E"/>
      </a:accent6>
      <a:hlink>
        <a:srgbClr val="005EB8"/>
      </a:hlink>
      <a:folHlink>
        <a:srgbClr val="E0483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643</Words>
  <Application>Microsoft Office PowerPoint</Application>
  <PresentationFormat>Widescreen</PresentationFormat>
  <Paragraphs>161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Narrow</vt:lpstr>
      <vt:lpstr>Calibri</vt:lpstr>
      <vt:lpstr>Symbol</vt:lpstr>
      <vt:lpstr>Verdana</vt:lpstr>
      <vt:lpstr>Office Theme</vt:lpstr>
      <vt:lpstr>1_Office Theme</vt:lpstr>
      <vt:lpstr>NHS Long Term Plan -Tobacco Dependency Service </vt:lpstr>
      <vt:lpstr>ICS ambition for treating tobacco dependency</vt:lpstr>
      <vt:lpstr>What is a Tobacco Dependency Service?</vt:lpstr>
      <vt:lpstr>Why is this important for Lincolnshire?</vt:lpstr>
      <vt:lpstr>Smoking and the wider effects</vt:lpstr>
      <vt:lpstr>Progress and Next steps – Maternity</vt:lpstr>
      <vt:lpstr>Celebrating Success</vt:lpstr>
      <vt:lpstr>Progress and Next steps – Mental Health</vt:lpstr>
      <vt:lpstr>Progress and Next steps – Acute</vt:lpstr>
      <vt:lpstr>Progress and Next steps – Community</vt:lpstr>
      <vt:lpstr>Comms and Engagement</vt:lpstr>
      <vt:lpstr>Impact of smoking on Core20PLUS5</vt:lpstr>
      <vt:lpstr>Any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Davies (MLCSU)</dc:creator>
  <cp:lastModifiedBy>FOSTER, Stephanie (NHS LINCOLNSHIRE ICB - 71E)</cp:lastModifiedBy>
  <cp:revision>36</cp:revision>
  <dcterms:created xsi:type="dcterms:W3CDTF">2022-06-27T12:34:58Z</dcterms:created>
  <dcterms:modified xsi:type="dcterms:W3CDTF">2023-07-25T08:02:19Z</dcterms:modified>
</cp:coreProperties>
</file>