
<file path=[Content_Types].xml><?xml version="1.0" encoding="utf-8"?>
<Types xmlns="http://schemas.openxmlformats.org/package/2006/content-types">
  <Default Extension="emf" ContentType="image/x-emf"/>
  <Default Extension="jpeg" ContentType="image/jpeg"/>
  <Default Extension="png" ContentType="image/png"/>
  <Default Extension="pptx" ContentType="application/vnd.openxmlformats-officedocument.presentationml.presentation"/>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147477783" r:id="rId3"/>
    <p:sldId id="2147477785" r:id="rId4"/>
    <p:sldId id="2147477786" r:id="rId5"/>
    <p:sldId id="2147477787" r:id="rId6"/>
    <p:sldId id="2147477788" r:id="rId7"/>
    <p:sldId id="277" r:id="rId8"/>
    <p:sldId id="2147477790" r:id="rId9"/>
    <p:sldId id="445" r:id="rId10"/>
    <p:sldId id="2147477773" r:id="rId11"/>
    <p:sldId id="2147477796" r:id="rId12"/>
    <p:sldId id="2147477815" r:id="rId13"/>
    <p:sldId id="2147477793" r:id="rId14"/>
    <p:sldId id="2147477794" r:id="rId15"/>
    <p:sldId id="2147477795" r:id="rId16"/>
    <p:sldId id="265" r:id="rId17"/>
    <p:sldId id="2147477780" r:id="rId18"/>
    <p:sldId id="2147477797" r:id="rId19"/>
    <p:sldId id="2147477798" r:id="rId20"/>
    <p:sldId id="2147477799" r:id="rId21"/>
    <p:sldId id="2147477800" r:id="rId22"/>
    <p:sldId id="2147477805" r:id="rId23"/>
    <p:sldId id="2147477781" r:id="rId24"/>
    <p:sldId id="2147477806" r:id="rId25"/>
    <p:sldId id="2147477819" r:id="rId26"/>
    <p:sldId id="2147477802" r:id="rId27"/>
    <p:sldId id="2147477812" r:id="rId28"/>
    <p:sldId id="2147477807" r:id="rId29"/>
    <p:sldId id="2147477808" r:id="rId30"/>
    <p:sldId id="2147477782" r:id="rId31"/>
    <p:sldId id="2147477804" r:id="rId32"/>
    <p:sldId id="2147477813" r:id="rId33"/>
    <p:sldId id="2147477814" r:id="rId34"/>
    <p:sldId id="2147477810" r:id="rId35"/>
    <p:sldId id="2147477809" r:id="rId36"/>
    <p:sldId id="2147477770" r:id="rId37"/>
    <p:sldId id="2147477820" r:id="rId38"/>
    <p:sldId id="2147477821" r:id="rId39"/>
    <p:sldId id="2147477818" r:id="rId40"/>
    <p:sldId id="2147477817" r:id="rId41"/>
    <p:sldId id="2147477816" r:id="rId42"/>
    <p:sldId id="2147477778"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D5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8" autoAdjust="0"/>
    <p:restoredTop sz="94660"/>
  </p:normalViewPr>
  <p:slideViewPr>
    <p:cSldViewPr snapToGrid="0">
      <p:cViewPr varScale="1">
        <p:scale>
          <a:sx n="111" d="100"/>
          <a:sy n="111" d="100"/>
        </p:scale>
        <p:origin x="60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213FD5-FB4D-4A51-9D88-AE9D9A3AA089}" type="datetimeFigureOut">
              <a:rPr lang="en-GB" smtClean="0"/>
              <a:t>08/04/2025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BD09A1-5201-4ECF-A7D8-C0DE84CFF531}" type="slidenum">
              <a:rPr lang="en-GB" smtClean="0"/>
              <a:t>‹#›</a:t>
            </a:fld>
            <a:endParaRPr lang="en-GB"/>
          </a:p>
        </p:txBody>
      </p:sp>
    </p:spTree>
    <p:extLst>
      <p:ext uri="{BB962C8B-B14F-4D97-AF65-F5344CB8AC3E}">
        <p14:creationId xmlns:p14="http://schemas.microsoft.com/office/powerpoint/2010/main" val="1398405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7</a:t>
            </a:fld>
            <a:endParaRPr lang="en-US"/>
          </a:p>
        </p:txBody>
      </p:sp>
    </p:spTree>
    <p:extLst>
      <p:ext uri="{BB962C8B-B14F-4D97-AF65-F5344CB8AC3E}">
        <p14:creationId xmlns:p14="http://schemas.microsoft.com/office/powerpoint/2010/main" val="1192859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664913-36CD-4BF2-AA65-A64C5CFE39B2}" type="slidenum">
              <a:rPr lang="en-GB" smtClean="0"/>
              <a:t>16</a:t>
            </a:fld>
            <a:endParaRPr lang="en-GB"/>
          </a:p>
        </p:txBody>
      </p:sp>
    </p:spTree>
    <p:extLst>
      <p:ext uri="{BB962C8B-B14F-4D97-AF65-F5344CB8AC3E}">
        <p14:creationId xmlns:p14="http://schemas.microsoft.com/office/powerpoint/2010/main" val="3720381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7ACE1-E018-C6D4-3226-51E42CBA06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4198F80-4636-30C9-2B18-BFD2B072E8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1441F2E-0FEA-325E-DBF8-5B5C461E80B8}"/>
              </a:ext>
            </a:extLst>
          </p:cNvPr>
          <p:cNvSpPr>
            <a:spLocks noGrp="1"/>
          </p:cNvSpPr>
          <p:nvPr>
            <p:ph type="dt" sz="half" idx="10"/>
          </p:nvPr>
        </p:nvSpPr>
        <p:spPr/>
        <p:txBody>
          <a:bodyPr/>
          <a:lstStyle/>
          <a:p>
            <a:fld id="{6F5BC932-80F1-42B3-AA93-A30C4432DE36}" type="datetime1">
              <a:rPr lang="en-GB" smtClean="0"/>
              <a:t>08/04/2025</a:t>
            </a:fld>
            <a:endParaRPr lang="en-GB"/>
          </a:p>
        </p:txBody>
      </p:sp>
      <p:sp>
        <p:nvSpPr>
          <p:cNvPr id="5" name="Footer Placeholder 4">
            <a:extLst>
              <a:ext uri="{FF2B5EF4-FFF2-40B4-BE49-F238E27FC236}">
                <a16:creationId xmlns:a16="http://schemas.microsoft.com/office/drawing/2014/main" id="{1B689FA0-05DB-884E-C8E9-056C98534E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EF4B38-8DD0-5945-DAD7-58424D11FAF2}"/>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3556481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FA6D1-D008-3AE2-4121-169A8CEA9D8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6DD5DB-9524-608C-A39B-176240716E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574713-E937-F1C9-D82C-E5606C0A0209}"/>
              </a:ext>
            </a:extLst>
          </p:cNvPr>
          <p:cNvSpPr>
            <a:spLocks noGrp="1"/>
          </p:cNvSpPr>
          <p:nvPr>
            <p:ph type="dt" sz="half" idx="10"/>
          </p:nvPr>
        </p:nvSpPr>
        <p:spPr/>
        <p:txBody>
          <a:bodyPr/>
          <a:lstStyle/>
          <a:p>
            <a:fld id="{3A6584C6-E761-4E2C-8C0F-2FA8BB049FF5}" type="datetime1">
              <a:rPr lang="en-GB" smtClean="0"/>
              <a:t>08/04/2025</a:t>
            </a:fld>
            <a:endParaRPr lang="en-GB"/>
          </a:p>
        </p:txBody>
      </p:sp>
      <p:sp>
        <p:nvSpPr>
          <p:cNvPr id="5" name="Footer Placeholder 4">
            <a:extLst>
              <a:ext uri="{FF2B5EF4-FFF2-40B4-BE49-F238E27FC236}">
                <a16:creationId xmlns:a16="http://schemas.microsoft.com/office/drawing/2014/main" id="{467A9830-E6E1-3E98-CDBD-F168192942F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580538-B76A-B855-AE84-6EFCC0752D36}"/>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3390566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F73AAD-1E43-1CC9-E1F2-13DAAB5BA90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4147C0-A46B-AC12-7D5E-396324CE006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5FEA73-3AA8-4474-68C0-F7916EC70DA3}"/>
              </a:ext>
            </a:extLst>
          </p:cNvPr>
          <p:cNvSpPr>
            <a:spLocks noGrp="1"/>
          </p:cNvSpPr>
          <p:nvPr>
            <p:ph type="dt" sz="half" idx="10"/>
          </p:nvPr>
        </p:nvSpPr>
        <p:spPr/>
        <p:txBody>
          <a:bodyPr/>
          <a:lstStyle/>
          <a:p>
            <a:fld id="{16FE3461-4AA7-4B50-9F86-B54F3CF74F94}" type="datetime1">
              <a:rPr lang="en-GB" smtClean="0"/>
              <a:t>08/04/2025</a:t>
            </a:fld>
            <a:endParaRPr lang="en-GB"/>
          </a:p>
        </p:txBody>
      </p:sp>
      <p:sp>
        <p:nvSpPr>
          <p:cNvPr id="5" name="Footer Placeholder 4">
            <a:extLst>
              <a:ext uri="{FF2B5EF4-FFF2-40B4-BE49-F238E27FC236}">
                <a16:creationId xmlns:a16="http://schemas.microsoft.com/office/drawing/2014/main" id="{04673798-C799-33AF-7E47-D7441560E7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C8BC2E-E092-D9BD-AA28-65B275C6C158}"/>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2086882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B3A33-7E1E-76C9-9FD1-E10774DB27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8E7B3C1-F0F6-179F-AF4E-EAAACEDB18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B8B6DB-A98C-539E-9023-428FF97C4C7B}"/>
              </a:ext>
            </a:extLst>
          </p:cNvPr>
          <p:cNvSpPr>
            <a:spLocks noGrp="1"/>
          </p:cNvSpPr>
          <p:nvPr>
            <p:ph type="dt" sz="half" idx="10"/>
          </p:nvPr>
        </p:nvSpPr>
        <p:spPr/>
        <p:txBody>
          <a:bodyPr/>
          <a:lstStyle/>
          <a:p>
            <a:fld id="{16C7D952-6F60-46CB-A27A-40951E55AFE7}" type="datetime1">
              <a:rPr lang="en-GB" smtClean="0"/>
              <a:t>08/04/2025</a:t>
            </a:fld>
            <a:endParaRPr lang="en-GB"/>
          </a:p>
        </p:txBody>
      </p:sp>
      <p:sp>
        <p:nvSpPr>
          <p:cNvPr id="5" name="Footer Placeholder 4">
            <a:extLst>
              <a:ext uri="{FF2B5EF4-FFF2-40B4-BE49-F238E27FC236}">
                <a16:creationId xmlns:a16="http://schemas.microsoft.com/office/drawing/2014/main" id="{DFB2AAF2-F2B0-A2CD-6658-D55C3B078F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0643DF-4E23-6504-18BD-49B138227376}"/>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3961639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D586B-D0FC-A59F-A332-390D64F0A3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1F61B0-20AF-E802-6CDF-3A510F8AA3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25319B5-0EAA-18CC-954F-371141AF6E77}"/>
              </a:ext>
            </a:extLst>
          </p:cNvPr>
          <p:cNvSpPr>
            <a:spLocks noGrp="1"/>
          </p:cNvSpPr>
          <p:nvPr>
            <p:ph type="dt" sz="half" idx="10"/>
          </p:nvPr>
        </p:nvSpPr>
        <p:spPr/>
        <p:txBody>
          <a:bodyPr/>
          <a:lstStyle/>
          <a:p>
            <a:fld id="{688A2ADE-5601-40D0-B7F4-4998B252D51A}" type="datetime1">
              <a:rPr lang="en-GB" smtClean="0"/>
              <a:t>08/04/2025</a:t>
            </a:fld>
            <a:endParaRPr lang="en-GB"/>
          </a:p>
        </p:txBody>
      </p:sp>
      <p:sp>
        <p:nvSpPr>
          <p:cNvPr id="5" name="Footer Placeholder 4">
            <a:extLst>
              <a:ext uri="{FF2B5EF4-FFF2-40B4-BE49-F238E27FC236}">
                <a16:creationId xmlns:a16="http://schemas.microsoft.com/office/drawing/2014/main" id="{F7C9B9AD-6A0E-8BA2-F211-1F0B915984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50E4C1-8633-AB40-1556-7AACE5699AB1}"/>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702080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2AACB-1CB1-B347-74C9-ACE71D04F2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F560C06-02D6-2ABE-2DEC-EFF48490123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543E2DE-F0C7-9780-A070-D5D7129535E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3E967FB-26DB-80A8-D05F-DA83F4992E78}"/>
              </a:ext>
            </a:extLst>
          </p:cNvPr>
          <p:cNvSpPr>
            <a:spLocks noGrp="1"/>
          </p:cNvSpPr>
          <p:nvPr>
            <p:ph type="dt" sz="half" idx="10"/>
          </p:nvPr>
        </p:nvSpPr>
        <p:spPr/>
        <p:txBody>
          <a:bodyPr/>
          <a:lstStyle/>
          <a:p>
            <a:fld id="{C299F63F-85D4-430F-AE20-4BAFA3C0288B}" type="datetime1">
              <a:rPr lang="en-GB" smtClean="0"/>
              <a:t>08/04/2025</a:t>
            </a:fld>
            <a:endParaRPr lang="en-GB"/>
          </a:p>
        </p:txBody>
      </p:sp>
      <p:sp>
        <p:nvSpPr>
          <p:cNvPr id="6" name="Footer Placeholder 5">
            <a:extLst>
              <a:ext uri="{FF2B5EF4-FFF2-40B4-BE49-F238E27FC236}">
                <a16:creationId xmlns:a16="http://schemas.microsoft.com/office/drawing/2014/main" id="{C17AFAE4-D200-2367-306D-54B2229DF0A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6DADE4-72BA-4F96-C489-4057FD649FC8}"/>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223035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5BF21-B6BA-4FB6-1C99-B6AD9C694AD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19E5B6-B3FF-717D-0F29-E238D79EC0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486709-B900-B290-D1BB-45C4D58F21D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43D5B3B-FE7B-F2E4-1A55-41C1E44FA1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18EDD54-2CE5-EC70-FBCA-CCBC850AA2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B6D217F-3A04-EA1C-031A-12AA821B895D}"/>
              </a:ext>
            </a:extLst>
          </p:cNvPr>
          <p:cNvSpPr>
            <a:spLocks noGrp="1"/>
          </p:cNvSpPr>
          <p:nvPr>
            <p:ph type="dt" sz="half" idx="10"/>
          </p:nvPr>
        </p:nvSpPr>
        <p:spPr/>
        <p:txBody>
          <a:bodyPr/>
          <a:lstStyle/>
          <a:p>
            <a:fld id="{5C9F4FB4-3446-45F3-B009-2B40AC9056EE}" type="datetime1">
              <a:rPr lang="en-GB" smtClean="0"/>
              <a:t>08/04/2025</a:t>
            </a:fld>
            <a:endParaRPr lang="en-GB"/>
          </a:p>
        </p:txBody>
      </p:sp>
      <p:sp>
        <p:nvSpPr>
          <p:cNvPr id="8" name="Footer Placeholder 7">
            <a:extLst>
              <a:ext uri="{FF2B5EF4-FFF2-40B4-BE49-F238E27FC236}">
                <a16:creationId xmlns:a16="http://schemas.microsoft.com/office/drawing/2014/main" id="{865FC6E0-7E5F-0E6F-75CA-682A8CB4589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4D064AE-1C84-155A-039A-12CFC7D9283D}"/>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2439298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D9287-6513-499E-1BFE-13F63722F61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29BE62A-2AF3-63AF-E4FC-1B2AACB53443}"/>
              </a:ext>
            </a:extLst>
          </p:cNvPr>
          <p:cNvSpPr>
            <a:spLocks noGrp="1"/>
          </p:cNvSpPr>
          <p:nvPr>
            <p:ph type="dt" sz="half" idx="10"/>
          </p:nvPr>
        </p:nvSpPr>
        <p:spPr/>
        <p:txBody>
          <a:bodyPr/>
          <a:lstStyle/>
          <a:p>
            <a:fld id="{3E8CC2ED-D961-4485-ADB0-267C970653FD}" type="datetime1">
              <a:rPr lang="en-GB" smtClean="0"/>
              <a:t>08/04/2025</a:t>
            </a:fld>
            <a:endParaRPr lang="en-GB"/>
          </a:p>
        </p:txBody>
      </p:sp>
      <p:sp>
        <p:nvSpPr>
          <p:cNvPr id="4" name="Footer Placeholder 3">
            <a:extLst>
              <a:ext uri="{FF2B5EF4-FFF2-40B4-BE49-F238E27FC236}">
                <a16:creationId xmlns:a16="http://schemas.microsoft.com/office/drawing/2014/main" id="{7396A643-9EFA-5A39-D476-10473AA3250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789BD73-E3D3-7BE7-F6DB-5C35E12B2E37}"/>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55299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719368-09E6-744E-B7AD-96629AD3B7F9}"/>
              </a:ext>
            </a:extLst>
          </p:cNvPr>
          <p:cNvSpPr>
            <a:spLocks noGrp="1"/>
          </p:cNvSpPr>
          <p:nvPr>
            <p:ph type="dt" sz="half" idx="10"/>
          </p:nvPr>
        </p:nvSpPr>
        <p:spPr/>
        <p:txBody>
          <a:bodyPr/>
          <a:lstStyle/>
          <a:p>
            <a:fld id="{B45A98F7-568B-47FB-8ED9-2FD75F2EA96A}" type="datetime1">
              <a:rPr lang="en-GB" smtClean="0"/>
              <a:t>08/04/2025</a:t>
            </a:fld>
            <a:endParaRPr lang="en-GB"/>
          </a:p>
        </p:txBody>
      </p:sp>
      <p:sp>
        <p:nvSpPr>
          <p:cNvPr id="3" name="Footer Placeholder 2">
            <a:extLst>
              <a:ext uri="{FF2B5EF4-FFF2-40B4-BE49-F238E27FC236}">
                <a16:creationId xmlns:a16="http://schemas.microsoft.com/office/drawing/2014/main" id="{859FF9A7-760F-217C-15C6-2EC7F98F43D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A085060-F902-CF6B-9EB5-3DBE47BAEDE5}"/>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361798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393A6-40F1-B3B3-FEC8-5E8116B314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9045EB1-94C4-600C-E384-7712630DDF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B9F2654-C962-D93A-35D1-3B609362C6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539022-FEC8-DF26-50AC-B43C3A11C6BB}"/>
              </a:ext>
            </a:extLst>
          </p:cNvPr>
          <p:cNvSpPr>
            <a:spLocks noGrp="1"/>
          </p:cNvSpPr>
          <p:nvPr>
            <p:ph type="dt" sz="half" idx="10"/>
          </p:nvPr>
        </p:nvSpPr>
        <p:spPr/>
        <p:txBody>
          <a:bodyPr/>
          <a:lstStyle/>
          <a:p>
            <a:fld id="{ECA55E90-5232-4DB1-B2F1-831B58B16B38}" type="datetime1">
              <a:rPr lang="en-GB" smtClean="0"/>
              <a:t>08/04/2025</a:t>
            </a:fld>
            <a:endParaRPr lang="en-GB"/>
          </a:p>
        </p:txBody>
      </p:sp>
      <p:sp>
        <p:nvSpPr>
          <p:cNvPr id="6" name="Footer Placeholder 5">
            <a:extLst>
              <a:ext uri="{FF2B5EF4-FFF2-40B4-BE49-F238E27FC236}">
                <a16:creationId xmlns:a16="http://schemas.microsoft.com/office/drawing/2014/main" id="{6CEA833C-97F0-4ED4-7F90-FC6DD2D21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48D071-7669-1870-D872-89A836669068}"/>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1253999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878E2-FEB8-03D2-FB5F-763CF8776E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116BB95-33B3-B249-82AE-4547385D4A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12F9F28-E921-EB5E-B8CA-83F441605C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ADC450-E890-CE84-F45A-B05AFD41C4BD}"/>
              </a:ext>
            </a:extLst>
          </p:cNvPr>
          <p:cNvSpPr>
            <a:spLocks noGrp="1"/>
          </p:cNvSpPr>
          <p:nvPr>
            <p:ph type="dt" sz="half" idx="10"/>
          </p:nvPr>
        </p:nvSpPr>
        <p:spPr/>
        <p:txBody>
          <a:bodyPr/>
          <a:lstStyle/>
          <a:p>
            <a:fld id="{DBC8341C-CEEC-474A-B8F9-5335A4C1E4AA}" type="datetime1">
              <a:rPr lang="en-GB" smtClean="0"/>
              <a:t>08/04/2025</a:t>
            </a:fld>
            <a:endParaRPr lang="en-GB"/>
          </a:p>
        </p:txBody>
      </p:sp>
      <p:sp>
        <p:nvSpPr>
          <p:cNvPr id="6" name="Footer Placeholder 5">
            <a:extLst>
              <a:ext uri="{FF2B5EF4-FFF2-40B4-BE49-F238E27FC236}">
                <a16:creationId xmlns:a16="http://schemas.microsoft.com/office/drawing/2014/main" id="{4DCFD0C7-60BF-E979-BBD0-094A62E95A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785D69-7121-B401-EE69-623C1A7B98A8}"/>
              </a:ext>
            </a:extLst>
          </p:cNvPr>
          <p:cNvSpPr>
            <a:spLocks noGrp="1"/>
          </p:cNvSpPr>
          <p:nvPr>
            <p:ph type="sldNum" sz="quarter" idx="12"/>
          </p:nvPr>
        </p:nvSpPr>
        <p:spPr/>
        <p:txBody>
          <a:bodyPr/>
          <a:lstStyle/>
          <a:p>
            <a:fld id="{D9BAD35B-1821-4E22-85F0-0A8FA5C54A36}" type="slidenum">
              <a:rPr lang="en-GB" smtClean="0"/>
              <a:t>‹#›</a:t>
            </a:fld>
            <a:endParaRPr lang="en-GB"/>
          </a:p>
        </p:txBody>
      </p:sp>
    </p:spTree>
    <p:extLst>
      <p:ext uri="{BB962C8B-B14F-4D97-AF65-F5344CB8AC3E}">
        <p14:creationId xmlns:p14="http://schemas.microsoft.com/office/powerpoint/2010/main" val="220210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D1B057-885A-5D68-DBD3-BEBDD2D1C2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A049E8C-B7D2-0674-467B-76EAB75D77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80DB55-5E0E-0165-A470-C87E636D65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F37D2A-185A-444F-ADF4-6B4FEDBD5E2B}" type="datetime1">
              <a:rPr lang="en-GB" smtClean="0"/>
              <a:t>08/04/2025</a:t>
            </a:fld>
            <a:endParaRPr lang="en-GB"/>
          </a:p>
        </p:txBody>
      </p:sp>
      <p:sp>
        <p:nvSpPr>
          <p:cNvPr id="5" name="Footer Placeholder 4">
            <a:extLst>
              <a:ext uri="{FF2B5EF4-FFF2-40B4-BE49-F238E27FC236}">
                <a16:creationId xmlns:a16="http://schemas.microsoft.com/office/drawing/2014/main" id="{50809F4B-2238-572C-C177-396AA666C2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CA81DBC-D8F7-58DF-1BE1-58CF8E4483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BAD35B-1821-4E22-85F0-0A8FA5C54A36}" type="slidenum">
              <a:rPr lang="en-GB" smtClean="0"/>
              <a:t>‹#›</a:t>
            </a:fld>
            <a:endParaRPr lang="en-GB"/>
          </a:p>
        </p:txBody>
      </p:sp>
    </p:spTree>
    <p:extLst>
      <p:ext uri="{BB962C8B-B14F-4D97-AF65-F5344CB8AC3E}">
        <p14:creationId xmlns:p14="http://schemas.microsoft.com/office/powerpoint/2010/main" val="2392019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svg"/><Relationship Id="rId12" Type="http://schemas.openxmlformats.org/officeDocument/2006/relationships/image" Target="../media/image26.sv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svg"/><Relationship Id="rId10" Type="http://schemas.openxmlformats.org/officeDocument/2006/relationships/image" Target="../media/image24.svg"/><Relationship Id="rId4" Type="http://schemas.openxmlformats.org/officeDocument/2006/relationships/image" Target="../media/image18.png"/><Relationship Id="rId9"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9.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3.png"/><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package" Target="../embeddings/Microsoft_PowerPoint_Presentation.pptx"/><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bma.org.uk/our-campaigns/gp-campaigns/contracts/gp-contract-202425-changes" TargetMode="External"/><Relationship Id="rId2" Type="http://schemas.openxmlformats.org/officeDocument/2006/relationships/hyperlink" Target="https://www.england.nhs.uk/long-read/delivery-plan-for-recovering-access-to-primary-care-update-and-actions-for-2024-2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gp-patient.co.uk/icsslidepacks2024"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63330-826C-ECC7-4171-BF64BFFF4453}"/>
              </a:ext>
            </a:extLst>
          </p:cNvPr>
          <p:cNvSpPr>
            <a:spLocks noGrp="1"/>
          </p:cNvSpPr>
          <p:nvPr>
            <p:ph type="ctrTitle"/>
          </p:nvPr>
        </p:nvSpPr>
        <p:spPr>
          <a:xfrm>
            <a:off x="6307667" y="2456873"/>
            <a:ext cx="5492104" cy="1456411"/>
          </a:xfrm>
        </p:spPr>
        <p:txBody>
          <a:bodyPr>
            <a:noAutofit/>
          </a:bodyPr>
          <a:lstStyle/>
          <a:p>
            <a:pPr algn="r"/>
            <a:br>
              <a:rPr lang="en-GB" sz="4400" b="1" dirty="0">
                <a:solidFill>
                  <a:srgbClr val="0070C0"/>
                </a:solidFill>
                <a:latin typeface="Arial" panose="020B0604020202020204" pitchFamily="34" charset="0"/>
                <a:cs typeface="Arial" panose="020B0604020202020204" pitchFamily="34" charset="0"/>
              </a:rPr>
            </a:br>
            <a:br>
              <a:rPr lang="en-GB" sz="4400" b="1" dirty="0">
                <a:solidFill>
                  <a:srgbClr val="0070C0"/>
                </a:solidFill>
                <a:latin typeface="Arial" panose="020B0604020202020204" pitchFamily="34" charset="0"/>
                <a:cs typeface="Arial" panose="020B0604020202020204" pitchFamily="34" charset="0"/>
              </a:rPr>
            </a:br>
            <a:r>
              <a:rPr lang="en-GB" sz="2000" b="1" dirty="0">
                <a:solidFill>
                  <a:srgbClr val="0070C0"/>
                </a:solidFill>
                <a:latin typeface="Arial" panose="020B0604020202020204" pitchFamily="34" charset="0"/>
                <a:cs typeface="Arial" panose="020B0604020202020204" pitchFamily="34" charset="0"/>
              </a:rPr>
              <a:t>System Level Access Improvement Plan </a:t>
            </a:r>
            <a:br>
              <a:rPr lang="en-GB" sz="4000" b="1" dirty="0">
                <a:solidFill>
                  <a:srgbClr val="0070C0"/>
                </a:solidFill>
                <a:latin typeface="Arial" panose="020B0604020202020204" pitchFamily="34" charset="0"/>
                <a:cs typeface="Arial" panose="020B0604020202020204" pitchFamily="34" charset="0"/>
              </a:rPr>
            </a:br>
            <a:r>
              <a:rPr lang="en-GB" sz="4000" b="1" dirty="0">
                <a:solidFill>
                  <a:srgbClr val="0070C0"/>
                </a:solidFill>
                <a:latin typeface="Arial" panose="020B0604020202020204" pitchFamily="34" charset="0"/>
                <a:cs typeface="Arial" panose="020B0604020202020204" pitchFamily="34" charset="0"/>
              </a:rPr>
              <a:t> </a:t>
            </a:r>
            <a:r>
              <a:rPr lang="en-GB" sz="2000" b="1" dirty="0">
                <a:solidFill>
                  <a:srgbClr val="0070C0"/>
                </a:solidFill>
                <a:latin typeface="Arial" panose="020B0604020202020204" pitchFamily="34" charset="0"/>
                <a:cs typeface="Arial" panose="020B0604020202020204" pitchFamily="34" charset="0"/>
              </a:rPr>
              <a:t>Update</a:t>
            </a:r>
            <a:r>
              <a:rPr lang="en-GB" sz="2800" b="1" dirty="0">
                <a:solidFill>
                  <a:srgbClr val="0070C0"/>
                </a:solidFill>
                <a:latin typeface="Arial" panose="020B0604020202020204" pitchFamily="34" charset="0"/>
                <a:cs typeface="Arial" panose="020B0604020202020204" pitchFamily="34" charset="0"/>
              </a:rPr>
              <a:t> </a:t>
            </a:r>
            <a:r>
              <a:rPr lang="en-GB" sz="2000" b="1" dirty="0">
                <a:solidFill>
                  <a:srgbClr val="0070C0"/>
                </a:solidFill>
                <a:latin typeface="Arial" panose="020B0604020202020204" pitchFamily="34" charset="0"/>
                <a:cs typeface="Arial" panose="020B0604020202020204" pitchFamily="34" charset="0"/>
              </a:rPr>
              <a:t>Report</a:t>
            </a:r>
            <a:endParaRPr lang="en-GB" sz="4400" b="1" dirty="0">
              <a:solidFill>
                <a:srgbClr val="0070C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05012EF6-04C9-2E49-ED36-2BBAA77D9BFF}"/>
              </a:ext>
            </a:extLst>
          </p:cNvPr>
          <p:cNvSpPr>
            <a:spLocks noGrp="1"/>
          </p:cNvSpPr>
          <p:nvPr>
            <p:ph type="subTitle" idx="1"/>
          </p:nvPr>
        </p:nvSpPr>
        <p:spPr>
          <a:xfrm>
            <a:off x="9773926" y="3954079"/>
            <a:ext cx="2418074" cy="384680"/>
          </a:xfrm>
        </p:spPr>
        <p:txBody>
          <a:bodyPr>
            <a:normAutofit/>
          </a:bodyPr>
          <a:lstStyle/>
          <a:p>
            <a:r>
              <a:rPr lang="en-GB" sz="1800" dirty="0"/>
              <a:t>November 2024</a:t>
            </a:r>
          </a:p>
        </p:txBody>
      </p:sp>
      <p:pic>
        <p:nvPicPr>
          <p:cNvPr id="7" name="Picture 6">
            <a:extLst>
              <a:ext uri="{FF2B5EF4-FFF2-40B4-BE49-F238E27FC236}">
                <a16:creationId xmlns:a16="http://schemas.microsoft.com/office/drawing/2014/main" id="{7F223842-675D-8E52-ABC1-7B9450542553}"/>
              </a:ext>
            </a:extLst>
          </p:cNvPr>
          <p:cNvPicPr>
            <a:picLocks noChangeAspect="1"/>
          </p:cNvPicPr>
          <p:nvPr/>
        </p:nvPicPr>
        <p:blipFill>
          <a:blip r:embed="rId2"/>
          <a:stretch>
            <a:fillRect/>
          </a:stretch>
        </p:blipFill>
        <p:spPr>
          <a:xfrm>
            <a:off x="9226943" y="686063"/>
            <a:ext cx="2650577" cy="1770810"/>
          </a:xfrm>
          <a:prstGeom prst="rect">
            <a:avLst/>
          </a:prstGeom>
        </p:spPr>
      </p:pic>
      <p:pic>
        <p:nvPicPr>
          <p:cNvPr id="9" name="Picture 8">
            <a:extLst>
              <a:ext uri="{FF2B5EF4-FFF2-40B4-BE49-F238E27FC236}">
                <a16:creationId xmlns:a16="http://schemas.microsoft.com/office/drawing/2014/main" id="{AE3ECC96-0C54-1FFD-28AE-E1B74B06E74C}"/>
              </a:ext>
            </a:extLst>
          </p:cNvPr>
          <p:cNvPicPr>
            <a:picLocks noChangeAspect="1"/>
          </p:cNvPicPr>
          <p:nvPr/>
        </p:nvPicPr>
        <p:blipFill>
          <a:blip r:embed="rId3"/>
          <a:stretch>
            <a:fillRect/>
          </a:stretch>
        </p:blipFill>
        <p:spPr>
          <a:xfrm>
            <a:off x="468957" y="686063"/>
            <a:ext cx="6008043" cy="5482799"/>
          </a:xfrm>
          <a:prstGeom prst="rect">
            <a:avLst/>
          </a:prstGeom>
        </p:spPr>
      </p:pic>
      <p:sp>
        <p:nvSpPr>
          <p:cNvPr id="10" name="Slide Number Placeholder 9">
            <a:extLst>
              <a:ext uri="{FF2B5EF4-FFF2-40B4-BE49-F238E27FC236}">
                <a16:creationId xmlns:a16="http://schemas.microsoft.com/office/drawing/2014/main" id="{F165B1B9-8419-9121-7977-37B1D4D8880A}"/>
              </a:ext>
            </a:extLst>
          </p:cNvPr>
          <p:cNvSpPr>
            <a:spLocks noGrp="1"/>
          </p:cNvSpPr>
          <p:nvPr>
            <p:ph type="sldNum" sz="quarter" idx="12"/>
          </p:nvPr>
        </p:nvSpPr>
        <p:spPr/>
        <p:txBody>
          <a:bodyPr/>
          <a:lstStyle/>
          <a:p>
            <a:fld id="{D9BAD35B-1821-4E22-85F0-0A8FA5C54A36}" type="slidenum">
              <a:rPr lang="en-GB" smtClean="0"/>
              <a:t>1</a:t>
            </a:fld>
            <a:endParaRPr lang="en-GB" dirty="0"/>
          </a:p>
        </p:txBody>
      </p:sp>
    </p:spTree>
    <p:extLst>
      <p:ext uri="{BB962C8B-B14F-4D97-AF65-F5344CB8AC3E}">
        <p14:creationId xmlns:p14="http://schemas.microsoft.com/office/powerpoint/2010/main" val="3202431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A343D-F4EF-38E5-227D-F24C18A450A1}"/>
              </a:ext>
            </a:extLst>
          </p:cNvPr>
          <p:cNvSpPr>
            <a:spLocks noGrp="1"/>
          </p:cNvSpPr>
          <p:nvPr>
            <p:ph type="title"/>
          </p:nvPr>
        </p:nvSpPr>
        <p:spPr>
          <a:xfrm>
            <a:off x="694267" y="432859"/>
            <a:ext cx="10515600" cy="701675"/>
          </a:xfrm>
        </p:spPr>
        <p:txBody>
          <a:bodyPr>
            <a:normAutofit/>
          </a:bodyPr>
          <a:lstStyle/>
          <a:p>
            <a:r>
              <a:rPr lang="en-GB" sz="2400" dirty="0">
                <a:solidFill>
                  <a:srgbClr val="0070C0"/>
                </a:solidFill>
                <a:latin typeface="Arial" panose="020B0604020202020204" pitchFamily="34" charset="0"/>
                <a:cs typeface="Arial" panose="020B0604020202020204" pitchFamily="34" charset="0"/>
              </a:rPr>
              <a:t>Lincolnshire GP Access Improvement Plan Delivery 2024/25</a:t>
            </a:r>
          </a:p>
        </p:txBody>
      </p:sp>
      <p:sp>
        <p:nvSpPr>
          <p:cNvPr id="4" name="Slide Number Placeholder 3">
            <a:extLst>
              <a:ext uri="{FF2B5EF4-FFF2-40B4-BE49-F238E27FC236}">
                <a16:creationId xmlns:a16="http://schemas.microsoft.com/office/drawing/2014/main" id="{841C1B90-422C-03F9-F75E-FAC8FCAF972D}"/>
              </a:ext>
            </a:extLst>
          </p:cNvPr>
          <p:cNvSpPr>
            <a:spLocks noGrp="1"/>
          </p:cNvSpPr>
          <p:nvPr>
            <p:ph type="sldNum" sz="quarter" idx="12"/>
          </p:nvPr>
        </p:nvSpPr>
        <p:spPr/>
        <p:txBody>
          <a:bodyPr/>
          <a:lstStyle/>
          <a:p>
            <a:fld id="{D9BAD35B-1821-4E22-85F0-0A8FA5C54A36}" type="slidenum">
              <a:rPr lang="en-GB" smtClean="0"/>
              <a:t>10</a:t>
            </a:fld>
            <a:endParaRPr lang="en-GB"/>
          </a:p>
        </p:txBody>
      </p:sp>
      <p:sp>
        <p:nvSpPr>
          <p:cNvPr id="6" name="Content Placeholder 5">
            <a:extLst>
              <a:ext uri="{FF2B5EF4-FFF2-40B4-BE49-F238E27FC236}">
                <a16:creationId xmlns:a16="http://schemas.microsoft.com/office/drawing/2014/main" id="{15672646-884D-694B-58A0-8D413C7DEAD1}"/>
              </a:ext>
            </a:extLst>
          </p:cNvPr>
          <p:cNvSpPr>
            <a:spLocks noGrp="1"/>
          </p:cNvSpPr>
          <p:nvPr>
            <p:ph idx="1"/>
          </p:nvPr>
        </p:nvSpPr>
        <p:spPr>
          <a:xfrm>
            <a:off x="778933" y="1134534"/>
            <a:ext cx="10574867" cy="5042429"/>
          </a:xfrm>
        </p:spPr>
        <p:txBody>
          <a:bodyPr>
            <a:normAutofit/>
          </a:bodyPr>
          <a:lstStyle/>
          <a:p>
            <a:pPr marL="0" indent="0">
              <a:buNone/>
            </a:pPr>
            <a:r>
              <a:rPr lang="en-GB" sz="1400" dirty="0">
                <a:latin typeface="Arial" panose="020B0604020202020204" pitchFamily="34" charset="0"/>
                <a:cs typeface="Arial" panose="020B0604020202020204" pitchFamily="34" charset="0"/>
              </a:rPr>
              <a:t>In line with year two of the national Primary Care Access Recovery Plan, delivery of the Access Improvement plan for Lincolnshire  builds on the progress and foundations achieved in 2023/24.  Highlights have been reported to the ICB Board previously and include: </a:t>
            </a:r>
          </a:p>
        </p:txBody>
      </p:sp>
      <p:sp>
        <p:nvSpPr>
          <p:cNvPr id="9" name="TextBox 8">
            <a:extLst>
              <a:ext uri="{FF2B5EF4-FFF2-40B4-BE49-F238E27FC236}">
                <a16:creationId xmlns:a16="http://schemas.microsoft.com/office/drawing/2014/main" id="{2C38725A-13DD-00BC-4FF6-B66FFA093A79}"/>
              </a:ext>
            </a:extLst>
          </p:cNvPr>
          <p:cNvSpPr txBox="1"/>
          <p:nvPr/>
        </p:nvSpPr>
        <p:spPr>
          <a:xfrm>
            <a:off x="2004291" y="1836209"/>
            <a:ext cx="8931563" cy="3539430"/>
          </a:xfrm>
          <a:prstGeom prst="rect">
            <a:avLst/>
          </a:prstGeom>
          <a:noFill/>
        </p:spPr>
        <p:txBody>
          <a:bodyPr wrap="square" rtlCol="0">
            <a:spAutoFit/>
          </a:bodyPr>
          <a:lstStyle/>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Roll out of digital telephone systems with advanced functions to support phone access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Development and improvement of GP practices websites to make them easier to access and navigate</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Ongoing development of online tools and processes including </a:t>
            </a:r>
            <a:r>
              <a:rPr lang="en-GB" sz="1400" dirty="0" err="1">
                <a:latin typeface="Arial" panose="020B0604020202020204" pitchFamily="34" charset="0"/>
                <a:cs typeface="Arial" panose="020B0604020202020204" pitchFamily="34" charset="0"/>
              </a:rPr>
              <a:t>AskMyGP</a:t>
            </a:r>
            <a:r>
              <a:rPr lang="en-GB" sz="1400" dirty="0">
                <a:latin typeface="Arial" panose="020B0604020202020204" pitchFamily="34" charset="0"/>
                <a:cs typeface="Arial" panose="020B0604020202020204" pitchFamily="34" charset="0"/>
              </a:rPr>
              <a:t>, </a:t>
            </a:r>
            <a:r>
              <a:rPr lang="en-GB" sz="1400" dirty="0" err="1">
                <a:latin typeface="Arial" panose="020B0604020202020204" pitchFamily="34" charset="0"/>
                <a:cs typeface="Arial" panose="020B0604020202020204" pitchFamily="34" charset="0"/>
              </a:rPr>
              <a:t>AccuRx</a:t>
            </a:r>
            <a:r>
              <a:rPr lang="en-GB" sz="1400" dirty="0">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Ongoing support for systems that help GP practices manage patient care and administrative tasks e.g. Ardens</a:t>
            </a:r>
          </a:p>
          <a:p>
            <a:pPr marL="285750" indent="-285750">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Supporting practices implement Modern GP Access through the Support Level Framework and GP Improvement Programme – the ICB Primary Care and Quality Teams are working together in a more integrated way to deliver the local approach</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Support to PCNs to deliver their Capacity Access Improvement Plans and maximise the use of the available funding to support access</a:t>
            </a:r>
          </a:p>
          <a:p>
            <a:pPr marL="285750" indent="-285750">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Empowering patients by supporting digital access – joint working with local authorities on digital inclusion</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Working with system partners to promote and increase self-referral opportunities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Supporting the local roll-out of Pharmacy First and extended community pharmacy services including blood pressure checks and oral contraception</a:t>
            </a:r>
          </a:p>
        </p:txBody>
      </p:sp>
      <p:pic>
        <p:nvPicPr>
          <p:cNvPr id="12" name="Picture 11">
            <a:extLst>
              <a:ext uri="{FF2B5EF4-FFF2-40B4-BE49-F238E27FC236}">
                <a16:creationId xmlns:a16="http://schemas.microsoft.com/office/drawing/2014/main" id="{6C3F3723-7A08-377C-C022-0CB3AF638D6F}"/>
              </a:ext>
            </a:extLst>
          </p:cNvPr>
          <p:cNvPicPr>
            <a:picLocks noChangeAspect="1"/>
          </p:cNvPicPr>
          <p:nvPr/>
        </p:nvPicPr>
        <p:blipFill>
          <a:blip r:embed="rId2"/>
          <a:stretch>
            <a:fillRect/>
          </a:stretch>
        </p:blipFill>
        <p:spPr>
          <a:xfrm>
            <a:off x="945416" y="1995055"/>
            <a:ext cx="599622" cy="599622"/>
          </a:xfrm>
          <a:prstGeom prst="rect">
            <a:avLst/>
          </a:prstGeom>
        </p:spPr>
      </p:pic>
      <p:pic>
        <p:nvPicPr>
          <p:cNvPr id="14" name="Picture 13">
            <a:extLst>
              <a:ext uri="{FF2B5EF4-FFF2-40B4-BE49-F238E27FC236}">
                <a16:creationId xmlns:a16="http://schemas.microsoft.com/office/drawing/2014/main" id="{26094AAA-0A9E-FA34-660E-4E304D67F2DC}"/>
              </a:ext>
            </a:extLst>
          </p:cNvPr>
          <p:cNvPicPr>
            <a:picLocks noChangeAspect="1"/>
          </p:cNvPicPr>
          <p:nvPr/>
        </p:nvPicPr>
        <p:blipFill>
          <a:blip r:embed="rId3"/>
          <a:stretch>
            <a:fillRect/>
          </a:stretch>
        </p:blipFill>
        <p:spPr>
          <a:xfrm>
            <a:off x="934594" y="3182744"/>
            <a:ext cx="780112" cy="677240"/>
          </a:xfrm>
          <a:prstGeom prst="rect">
            <a:avLst/>
          </a:prstGeom>
        </p:spPr>
      </p:pic>
      <p:pic>
        <p:nvPicPr>
          <p:cNvPr id="16" name="Picture 15">
            <a:extLst>
              <a:ext uri="{FF2B5EF4-FFF2-40B4-BE49-F238E27FC236}">
                <a16:creationId xmlns:a16="http://schemas.microsoft.com/office/drawing/2014/main" id="{CDFCDD74-96CA-F5EF-9ADD-DC7B37D1083E}"/>
              </a:ext>
            </a:extLst>
          </p:cNvPr>
          <p:cNvPicPr>
            <a:picLocks noChangeAspect="1"/>
          </p:cNvPicPr>
          <p:nvPr/>
        </p:nvPicPr>
        <p:blipFill>
          <a:blip r:embed="rId4"/>
          <a:stretch>
            <a:fillRect/>
          </a:stretch>
        </p:blipFill>
        <p:spPr>
          <a:xfrm>
            <a:off x="902309" y="4448051"/>
            <a:ext cx="685835" cy="704886"/>
          </a:xfrm>
          <a:prstGeom prst="rect">
            <a:avLst/>
          </a:prstGeom>
        </p:spPr>
      </p:pic>
      <p:sp>
        <p:nvSpPr>
          <p:cNvPr id="18" name="TextBox 17">
            <a:extLst>
              <a:ext uri="{FF2B5EF4-FFF2-40B4-BE49-F238E27FC236}">
                <a16:creationId xmlns:a16="http://schemas.microsoft.com/office/drawing/2014/main" id="{B4B97E75-4D18-7E6B-B1AA-F21B4D14F0E3}"/>
              </a:ext>
            </a:extLst>
          </p:cNvPr>
          <p:cNvSpPr txBox="1"/>
          <p:nvPr/>
        </p:nvSpPr>
        <p:spPr>
          <a:xfrm>
            <a:off x="973667" y="5554094"/>
            <a:ext cx="10380133" cy="523220"/>
          </a:xfrm>
          <a:prstGeom prst="rect">
            <a:avLst/>
          </a:prstGeom>
          <a:noFill/>
        </p:spPr>
        <p:txBody>
          <a:bodyPr wrap="square" rtlCol="0">
            <a:spAutoFit/>
          </a:bodyPr>
          <a:lstStyle/>
          <a:p>
            <a:r>
              <a:rPr lang="en-GB" sz="1400" b="1" i="1" dirty="0"/>
              <a:t>The following section of this report provides a detailed update on delivery of the local plan and achievement of outcomes and targets over the last 18 months as well as setting out next steps and areas for further improvement. </a:t>
            </a:r>
          </a:p>
        </p:txBody>
      </p:sp>
    </p:spTree>
    <p:extLst>
      <p:ext uri="{BB962C8B-B14F-4D97-AF65-F5344CB8AC3E}">
        <p14:creationId xmlns:p14="http://schemas.microsoft.com/office/powerpoint/2010/main" val="3349211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90077-05E7-FBD4-ED33-0F9BB087173F}"/>
              </a:ext>
            </a:extLst>
          </p:cNvPr>
          <p:cNvSpPr>
            <a:spLocks noGrp="1"/>
          </p:cNvSpPr>
          <p:nvPr>
            <p:ph type="title"/>
          </p:nvPr>
        </p:nvSpPr>
        <p:spPr>
          <a:xfrm>
            <a:off x="702734" y="416617"/>
            <a:ext cx="10515600" cy="503093"/>
          </a:xfrm>
        </p:spPr>
        <p:txBody>
          <a:bodyPr>
            <a:normAutofit/>
          </a:bodyPr>
          <a:lstStyle/>
          <a:p>
            <a:r>
              <a:rPr lang="en-GB" sz="2400" dirty="0">
                <a:solidFill>
                  <a:srgbClr val="0070C0"/>
                </a:solidFill>
                <a:latin typeface="Arial" panose="020B0604020202020204" pitchFamily="34" charset="0"/>
                <a:cs typeface="Arial" panose="020B0604020202020204" pitchFamily="34" charset="0"/>
              </a:rPr>
              <a:t>GP Access Key Performance Indicators Summary - December 2024</a:t>
            </a:r>
          </a:p>
        </p:txBody>
      </p:sp>
      <p:graphicFrame>
        <p:nvGraphicFramePr>
          <p:cNvPr id="11" name="Content Placeholder 10">
            <a:extLst>
              <a:ext uri="{FF2B5EF4-FFF2-40B4-BE49-F238E27FC236}">
                <a16:creationId xmlns:a16="http://schemas.microsoft.com/office/drawing/2014/main" id="{C96C1015-0007-D4B6-4EB4-F6001619BDFC}"/>
              </a:ext>
            </a:extLst>
          </p:cNvPr>
          <p:cNvGraphicFramePr>
            <a:graphicFrameLocks noGrp="1"/>
          </p:cNvGraphicFramePr>
          <p:nvPr>
            <p:ph idx="1"/>
            <p:extLst>
              <p:ext uri="{D42A27DB-BD31-4B8C-83A1-F6EECF244321}">
                <p14:modId xmlns:p14="http://schemas.microsoft.com/office/powerpoint/2010/main" val="2857469545"/>
              </p:ext>
            </p:extLst>
          </p:nvPr>
        </p:nvGraphicFramePr>
        <p:xfrm>
          <a:off x="702734" y="1003568"/>
          <a:ext cx="10515600" cy="1010920"/>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1270367903"/>
                    </a:ext>
                  </a:extLst>
                </a:gridCol>
                <a:gridCol w="2103120">
                  <a:extLst>
                    <a:ext uri="{9D8B030D-6E8A-4147-A177-3AD203B41FA5}">
                      <a16:colId xmlns:a16="http://schemas.microsoft.com/office/drawing/2014/main" val="176329762"/>
                    </a:ext>
                  </a:extLst>
                </a:gridCol>
                <a:gridCol w="2103120">
                  <a:extLst>
                    <a:ext uri="{9D8B030D-6E8A-4147-A177-3AD203B41FA5}">
                      <a16:colId xmlns:a16="http://schemas.microsoft.com/office/drawing/2014/main" val="2120295852"/>
                    </a:ext>
                  </a:extLst>
                </a:gridCol>
                <a:gridCol w="2103120">
                  <a:extLst>
                    <a:ext uri="{9D8B030D-6E8A-4147-A177-3AD203B41FA5}">
                      <a16:colId xmlns:a16="http://schemas.microsoft.com/office/drawing/2014/main" val="4054732107"/>
                    </a:ext>
                  </a:extLst>
                </a:gridCol>
                <a:gridCol w="2103120">
                  <a:extLst>
                    <a:ext uri="{9D8B030D-6E8A-4147-A177-3AD203B41FA5}">
                      <a16:colId xmlns:a16="http://schemas.microsoft.com/office/drawing/2014/main" val="3541503398"/>
                    </a:ext>
                  </a:extLst>
                </a:gridCol>
              </a:tblGrid>
              <a:tr h="370840">
                <a:tc>
                  <a:txBody>
                    <a:bodyPr/>
                    <a:lstStyle/>
                    <a:p>
                      <a:r>
                        <a:rPr lang="en-GB" dirty="0"/>
                        <a:t>GP appointments and Pharmacy First</a:t>
                      </a:r>
                    </a:p>
                  </a:txBody>
                  <a:tcPr>
                    <a:solidFill>
                      <a:schemeClr val="accent1">
                        <a:lumMod val="50000"/>
                      </a:schemeClr>
                    </a:solidFill>
                  </a:tcPr>
                </a:tc>
                <a:tc>
                  <a:txBody>
                    <a:bodyPr/>
                    <a:lstStyle/>
                    <a:p>
                      <a:r>
                        <a:rPr lang="en-GB" dirty="0"/>
                        <a:t>Total Appts </a:t>
                      </a:r>
                    </a:p>
                    <a:p>
                      <a:r>
                        <a:rPr lang="en-GB" sz="1600" dirty="0"/>
                        <a:t>(previous 12 months)</a:t>
                      </a:r>
                      <a:endParaRPr lang="en-GB" dirty="0"/>
                    </a:p>
                  </a:txBody>
                  <a:tcPr>
                    <a:solidFill>
                      <a:schemeClr val="accent1">
                        <a:lumMod val="50000"/>
                      </a:schemeClr>
                    </a:solidFill>
                  </a:tcPr>
                </a:tc>
                <a:tc>
                  <a:txBody>
                    <a:bodyPr/>
                    <a:lstStyle/>
                    <a:p>
                      <a:r>
                        <a:rPr lang="en-GB" dirty="0"/>
                        <a:t>Appts within two weeks</a:t>
                      </a:r>
                    </a:p>
                  </a:txBody>
                  <a:tcPr>
                    <a:solidFill>
                      <a:schemeClr val="accent1">
                        <a:lumMod val="50000"/>
                      </a:schemeClr>
                    </a:solidFill>
                  </a:tcPr>
                </a:tc>
                <a:tc>
                  <a:txBody>
                    <a:bodyPr/>
                    <a:lstStyle/>
                    <a:p>
                      <a:r>
                        <a:rPr lang="en-GB" dirty="0"/>
                        <a:t>Same day appts</a:t>
                      </a:r>
                    </a:p>
                  </a:txBody>
                  <a:tcPr>
                    <a:solidFill>
                      <a:schemeClr val="accent1">
                        <a:lumMod val="50000"/>
                      </a:schemeClr>
                    </a:solidFill>
                  </a:tcPr>
                </a:tc>
                <a:tc>
                  <a:txBody>
                    <a:bodyPr/>
                    <a:lstStyle/>
                    <a:p>
                      <a:r>
                        <a:rPr lang="en-GB" dirty="0"/>
                        <a:t>Pharmacy First, OC &amp; BP consultations</a:t>
                      </a:r>
                    </a:p>
                  </a:txBody>
                  <a:tcPr>
                    <a:solidFill>
                      <a:schemeClr val="accent1">
                        <a:lumMod val="50000"/>
                      </a:schemeClr>
                    </a:solidFill>
                  </a:tcPr>
                </a:tc>
                <a:extLst>
                  <a:ext uri="{0D108BD9-81ED-4DB2-BD59-A6C34878D82A}">
                    <a16:rowId xmlns:a16="http://schemas.microsoft.com/office/drawing/2014/main" val="2886198735"/>
                  </a:ext>
                </a:extLst>
              </a:tr>
              <a:tr h="370840">
                <a:tc>
                  <a:txBody>
                    <a:bodyPr/>
                    <a:lstStyle/>
                    <a:p>
                      <a:r>
                        <a:rPr lang="en-GB" sz="1800" dirty="0"/>
                        <a:t>Latest performance</a:t>
                      </a:r>
                    </a:p>
                  </a:txBody>
                  <a:tcPr/>
                </a:tc>
                <a:tc>
                  <a:txBody>
                    <a:bodyPr/>
                    <a:lstStyle/>
                    <a:p>
                      <a:r>
                        <a:rPr lang="en-GB" sz="1800" dirty="0"/>
                        <a:t>5.6 million </a:t>
                      </a:r>
                    </a:p>
                  </a:txBody>
                  <a:tcPr/>
                </a:tc>
                <a:tc>
                  <a:txBody>
                    <a:bodyPr/>
                    <a:lstStyle/>
                    <a:p>
                      <a:r>
                        <a:rPr lang="en-GB" sz="1800" dirty="0"/>
                        <a:t>85.3%</a:t>
                      </a:r>
                    </a:p>
                  </a:txBody>
                  <a:tcPr/>
                </a:tc>
                <a:tc>
                  <a:txBody>
                    <a:bodyPr/>
                    <a:lstStyle/>
                    <a:p>
                      <a:r>
                        <a:rPr lang="en-GB" sz="1800" dirty="0"/>
                        <a:t>45%</a:t>
                      </a:r>
                    </a:p>
                  </a:txBody>
                  <a:tcPr/>
                </a:tc>
                <a:tc>
                  <a:txBody>
                    <a:bodyPr/>
                    <a:lstStyle/>
                    <a:p>
                      <a:r>
                        <a:rPr lang="en-GB" sz="1800" dirty="0"/>
                        <a:t>7,869</a:t>
                      </a:r>
                    </a:p>
                  </a:txBody>
                  <a:tcPr/>
                </a:tc>
                <a:extLst>
                  <a:ext uri="{0D108BD9-81ED-4DB2-BD59-A6C34878D82A}">
                    <a16:rowId xmlns:a16="http://schemas.microsoft.com/office/drawing/2014/main" val="4184331216"/>
                  </a:ext>
                </a:extLst>
              </a:tr>
            </a:tbl>
          </a:graphicData>
        </a:graphic>
      </p:graphicFrame>
      <p:graphicFrame>
        <p:nvGraphicFramePr>
          <p:cNvPr id="12" name="Content Placeholder 10">
            <a:extLst>
              <a:ext uri="{FF2B5EF4-FFF2-40B4-BE49-F238E27FC236}">
                <a16:creationId xmlns:a16="http://schemas.microsoft.com/office/drawing/2014/main" id="{44AFC0EC-C222-4393-4C15-471CF5A9BF27}"/>
              </a:ext>
            </a:extLst>
          </p:cNvPr>
          <p:cNvGraphicFramePr>
            <a:graphicFrameLocks/>
          </p:cNvGraphicFramePr>
          <p:nvPr>
            <p:extLst>
              <p:ext uri="{D42A27DB-BD31-4B8C-83A1-F6EECF244321}">
                <p14:modId xmlns:p14="http://schemas.microsoft.com/office/powerpoint/2010/main" val="3966428096"/>
              </p:ext>
            </p:extLst>
          </p:nvPr>
        </p:nvGraphicFramePr>
        <p:xfrm>
          <a:off x="702734" y="2055509"/>
          <a:ext cx="10515600" cy="1010920"/>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1270367903"/>
                    </a:ext>
                  </a:extLst>
                </a:gridCol>
                <a:gridCol w="2103120">
                  <a:extLst>
                    <a:ext uri="{9D8B030D-6E8A-4147-A177-3AD203B41FA5}">
                      <a16:colId xmlns:a16="http://schemas.microsoft.com/office/drawing/2014/main" val="176329762"/>
                    </a:ext>
                  </a:extLst>
                </a:gridCol>
                <a:gridCol w="2103120">
                  <a:extLst>
                    <a:ext uri="{9D8B030D-6E8A-4147-A177-3AD203B41FA5}">
                      <a16:colId xmlns:a16="http://schemas.microsoft.com/office/drawing/2014/main" val="2120295852"/>
                    </a:ext>
                  </a:extLst>
                </a:gridCol>
                <a:gridCol w="2103120">
                  <a:extLst>
                    <a:ext uri="{9D8B030D-6E8A-4147-A177-3AD203B41FA5}">
                      <a16:colId xmlns:a16="http://schemas.microsoft.com/office/drawing/2014/main" val="4054732107"/>
                    </a:ext>
                  </a:extLst>
                </a:gridCol>
                <a:gridCol w="2103120">
                  <a:extLst>
                    <a:ext uri="{9D8B030D-6E8A-4147-A177-3AD203B41FA5}">
                      <a16:colId xmlns:a16="http://schemas.microsoft.com/office/drawing/2014/main" val="3541503398"/>
                    </a:ext>
                  </a:extLst>
                </a:gridCol>
              </a:tblGrid>
              <a:tr h="370840">
                <a:tc>
                  <a:txBody>
                    <a:bodyPr/>
                    <a:lstStyle/>
                    <a:p>
                      <a:r>
                        <a:rPr lang="en-GB" dirty="0"/>
                        <a:t>Workforce and </a:t>
                      </a:r>
                    </a:p>
                    <a:p>
                      <a:r>
                        <a:rPr lang="en-GB" dirty="0"/>
                        <a:t>self-referral</a:t>
                      </a:r>
                    </a:p>
                  </a:txBody>
                  <a:tcPr/>
                </a:tc>
                <a:tc>
                  <a:txBody>
                    <a:bodyPr/>
                    <a:lstStyle/>
                    <a:p>
                      <a:r>
                        <a:rPr lang="en-GB" dirty="0"/>
                        <a:t>Additional Nurse &amp; DPC roles (Oct ’24)</a:t>
                      </a:r>
                    </a:p>
                  </a:txBody>
                  <a:tcPr/>
                </a:tc>
                <a:tc>
                  <a:txBody>
                    <a:bodyPr/>
                    <a:lstStyle/>
                    <a:p>
                      <a:r>
                        <a:rPr lang="en-GB" dirty="0"/>
                        <a:t>Additional GPs</a:t>
                      </a:r>
                    </a:p>
                    <a:p>
                      <a:r>
                        <a:rPr lang="en-GB" dirty="0"/>
                        <a:t>(Oct ‘24)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Self-referral/month (September data)</a:t>
                      </a:r>
                    </a:p>
                  </a:txBody>
                  <a:tcPr>
                    <a:solidFill>
                      <a:schemeClr val="accent1">
                        <a:lumMod val="75000"/>
                      </a:schemeClr>
                    </a:solidFill>
                  </a:tcPr>
                </a:tc>
                <a:tc>
                  <a:txBody>
                    <a:bodyPr/>
                    <a:lstStyle/>
                    <a:p>
                      <a:r>
                        <a:rPr lang="en-GB" dirty="0"/>
                        <a:t>Total self-referrals</a:t>
                      </a:r>
                    </a:p>
                    <a:p>
                      <a:r>
                        <a:rPr lang="en-GB" dirty="0"/>
                        <a:t>(Apr - Sep ‘24)</a:t>
                      </a:r>
                    </a:p>
                  </a:txBody>
                  <a:tcPr>
                    <a:solidFill>
                      <a:schemeClr val="accent1">
                        <a:lumMod val="75000"/>
                      </a:schemeClr>
                    </a:solidFill>
                  </a:tcPr>
                </a:tc>
                <a:extLst>
                  <a:ext uri="{0D108BD9-81ED-4DB2-BD59-A6C34878D82A}">
                    <a16:rowId xmlns:a16="http://schemas.microsoft.com/office/drawing/2014/main" val="2886198735"/>
                  </a:ext>
                </a:extLst>
              </a:tr>
              <a:tr h="370840">
                <a:tc>
                  <a:txBody>
                    <a:bodyPr/>
                    <a:lstStyle/>
                    <a:p>
                      <a:r>
                        <a:rPr lang="en-GB" dirty="0"/>
                        <a:t>Latest performance</a:t>
                      </a:r>
                    </a:p>
                  </a:txBody>
                  <a:tcPr/>
                </a:tc>
                <a:tc>
                  <a:txBody>
                    <a:bodyPr/>
                    <a:lstStyle/>
                    <a:p>
                      <a:r>
                        <a:rPr lang="en-GB" dirty="0"/>
                        <a:t>-11 WTE</a:t>
                      </a:r>
                    </a:p>
                  </a:txBody>
                  <a:tcPr/>
                </a:tc>
                <a:tc>
                  <a:txBody>
                    <a:bodyPr/>
                    <a:lstStyle/>
                    <a:p>
                      <a:r>
                        <a:rPr lang="en-GB" dirty="0"/>
                        <a:t>+5 WTE</a:t>
                      </a:r>
                    </a:p>
                  </a:txBody>
                  <a:tcPr/>
                </a:tc>
                <a:tc>
                  <a:txBody>
                    <a:bodyPr/>
                    <a:lstStyle/>
                    <a:p>
                      <a:r>
                        <a:rPr lang="en-GB" dirty="0"/>
                        <a:t>3,486</a:t>
                      </a:r>
                    </a:p>
                  </a:txBody>
                  <a:tcPr/>
                </a:tc>
                <a:tc>
                  <a:txBody>
                    <a:bodyPr/>
                    <a:lstStyle/>
                    <a:p>
                      <a:r>
                        <a:rPr lang="en-GB" dirty="0"/>
                        <a:t>17,075</a:t>
                      </a:r>
                    </a:p>
                  </a:txBody>
                  <a:tcPr/>
                </a:tc>
                <a:extLst>
                  <a:ext uri="{0D108BD9-81ED-4DB2-BD59-A6C34878D82A}">
                    <a16:rowId xmlns:a16="http://schemas.microsoft.com/office/drawing/2014/main" val="4184331216"/>
                  </a:ext>
                </a:extLst>
              </a:tr>
            </a:tbl>
          </a:graphicData>
        </a:graphic>
      </p:graphicFrame>
      <p:graphicFrame>
        <p:nvGraphicFramePr>
          <p:cNvPr id="13" name="Content Placeholder 10">
            <a:extLst>
              <a:ext uri="{FF2B5EF4-FFF2-40B4-BE49-F238E27FC236}">
                <a16:creationId xmlns:a16="http://schemas.microsoft.com/office/drawing/2014/main" id="{8F1AE26F-6EE8-9047-E650-498D621DEBEA}"/>
              </a:ext>
            </a:extLst>
          </p:cNvPr>
          <p:cNvGraphicFramePr>
            <a:graphicFrameLocks/>
          </p:cNvGraphicFramePr>
          <p:nvPr>
            <p:extLst>
              <p:ext uri="{D42A27DB-BD31-4B8C-83A1-F6EECF244321}">
                <p14:modId xmlns:p14="http://schemas.microsoft.com/office/powerpoint/2010/main" val="1059956482"/>
              </p:ext>
            </p:extLst>
          </p:nvPr>
        </p:nvGraphicFramePr>
        <p:xfrm>
          <a:off x="702734" y="4431895"/>
          <a:ext cx="10515600" cy="12852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1270367903"/>
                    </a:ext>
                  </a:extLst>
                </a:gridCol>
                <a:gridCol w="1752600">
                  <a:extLst>
                    <a:ext uri="{9D8B030D-6E8A-4147-A177-3AD203B41FA5}">
                      <a16:colId xmlns:a16="http://schemas.microsoft.com/office/drawing/2014/main" val="176329762"/>
                    </a:ext>
                  </a:extLst>
                </a:gridCol>
                <a:gridCol w="1752600">
                  <a:extLst>
                    <a:ext uri="{9D8B030D-6E8A-4147-A177-3AD203B41FA5}">
                      <a16:colId xmlns:a16="http://schemas.microsoft.com/office/drawing/2014/main" val="2120295852"/>
                    </a:ext>
                  </a:extLst>
                </a:gridCol>
                <a:gridCol w="1752600">
                  <a:extLst>
                    <a:ext uri="{9D8B030D-6E8A-4147-A177-3AD203B41FA5}">
                      <a16:colId xmlns:a16="http://schemas.microsoft.com/office/drawing/2014/main" val="4054732107"/>
                    </a:ext>
                  </a:extLst>
                </a:gridCol>
                <a:gridCol w="1752600">
                  <a:extLst>
                    <a:ext uri="{9D8B030D-6E8A-4147-A177-3AD203B41FA5}">
                      <a16:colId xmlns:a16="http://schemas.microsoft.com/office/drawing/2014/main" val="3541503398"/>
                    </a:ext>
                  </a:extLst>
                </a:gridCol>
                <a:gridCol w="1752600">
                  <a:extLst>
                    <a:ext uri="{9D8B030D-6E8A-4147-A177-3AD203B41FA5}">
                      <a16:colId xmlns:a16="http://schemas.microsoft.com/office/drawing/2014/main" val="1181071653"/>
                    </a:ext>
                  </a:extLst>
                </a:gridCol>
              </a:tblGrid>
              <a:tr h="370840">
                <a:tc>
                  <a:txBody>
                    <a:bodyPr/>
                    <a:lstStyle/>
                    <a:p>
                      <a:r>
                        <a:rPr lang="en-GB" dirty="0"/>
                        <a:t>National GP Survey 2024/</a:t>
                      </a:r>
                    </a:p>
                  </a:txBody>
                  <a:tcPr/>
                </a:tc>
                <a:tc>
                  <a:txBody>
                    <a:bodyPr/>
                    <a:lstStyle/>
                    <a:p>
                      <a:r>
                        <a:rPr lang="en-GB" dirty="0"/>
                        <a:t>Satisfaction with GP practice</a:t>
                      </a:r>
                    </a:p>
                  </a:txBody>
                  <a:tcPr/>
                </a:tc>
                <a:tc>
                  <a:txBody>
                    <a:bodyPr/>
                    <a:lstStyle/>
                    <a:p>
                      <a:r>
                        <a:rPr lang="en-GB" dirty="0"/>
                        <a:t>Ability to get through to GP practice</a:t>
                      </a:r>
                    </a:p>
                  </a:txBody>
                  <a:tcPr/>
                </a:tc>
                <a:tc>
                  <a:txBody>
                    <a:bodyPr/>
                    <a:lstStyle/>
                    <a:p>
                      <a:r>
                        <a:rPr lang="en-GB" dirty="0"/>
                        <a:t>Ease of contact</a:t>
                      </a:r>
                    </a:p>
                  </a:txBody>
                  <a:tcPr/>
                </a:tc>
                <a:tc>
                  <a:txBody>
                    <a:bodyPr/>
                    <a:lstStyle/>
                    <a:p>
                      <a:r>
                        <a:rPr lang="en-GB" dirty="0"/>
                        <a:t>Know on day how request will be managed</a:t>
                      </a:r>
                    </a:p>
                  </a:txBody>
                  <a:tcPr/>
                </a:tc>
                <a:tc>
                  <a:txBody>
                    <a:bodyPr/>
                    <a:lstStyle/>
                    <a:p>
                      <a:r>
                        <a:rPr lang="en-GB" dirty="0"/>
                        <a:t>Making contact with GP using the NHS App</a:t>
                      </a:r>
                    </a:p>
                  </a:txBody>
                  <a:tcPr/>
                </a:tc>
                <a:extLst>
                  <a:ext uri="{0D108BD9-81ED-4DB2-BD59-A6C34878D82A}">
                    <a16:rowId xmlns:a16="http://schemas.microsoft.com/office/drawing/2014/main" val="2886198735"/>
                  </a:ext>
                </a:extLst>
              </a:tr>
              <a:tr h="370840">
                <a:tc>
                  <a:txBody>
                    <a:bodyPr/>
                    <a:lstStyle/>
                    <a:p>
                      <a:r>
                        <a:rPr lang="en-GB" sz="1500" b="0" dirty="0"/>
                        <a:t>Latest performance</a:t>
                      </a:r>
                    </a:p>
                  </a:txBody>
                  <a:tcPr/>
                </a:tc>
                <a:tc>
                  <a:txBody>
                    <a:bodyPr/>
                    <a:lstStyle/>
                    <a:p>
                      <a:r>
                        <a:rPr lang="en-GB" dirty="0"/>
                        <a:t>73% Good </a:t>
                      </a:r>
                    </a:p>
                  </a:txBody>
                  <a:tcPr/>
                </a:tc>
                <a:tc>
                  <a:txBody>
                    <a:bodyPr/>
                    <a:lstStyle/>
                    <a:p>
                      <a:r>
                        <a:rPr lang="en-GB" dirty="0"/>
                        <a:t>47% Easy </a:t>
                      </a:r>
                    </a:p>
                  </a:txBody>
                  <a:tcPr/>
                </a:tc>
                <a:tc>
                  <a:txBody>
                    <a:bodyPr/>
                    <a:lstStyle/>
                    <a:p>
                      <a:r>
                        <a:rPr lang="en-GB" dirty="0"/>
                        <a:t>67% Good </a:t>
                      </a:r>
                    </a:p>
                  </a:txBody>
                  <a:tcPr/>
                </a:tc>
                <a:tc>
                  <a:txBody>
                    <a:bodyPr/>
                    <a:lstStyle/>
                    <a:p>
                      <a:r>
                        <a:rPr lang="en-GB" dirty="0"/>
                        <a:t>84% Yes</a:t>
                      </a:r>
                    </a:p>
                  </a:txBody>
                  <a:tcPr/>
                </a:tc>
                <a:tc>
                  <a:txBody>
                    <a:bodyPr/>
                    <a:lstStyle/>
                    <a:p>
                      <a:r>
                        <a:rPr lang="en-GB" dirty="0"/>
                        <a:t>45% Easy</a:t>
                      </a:r>
                    </a:p>
                  </a:txBody>
                  <a:tcPr/>
                </a:tc>
                <a:extLst>
                  <a:ext uri="{0D108BD9-81ED-4DB2-BD59-A6C34878D82A}">
                    <a16:rowId xmlns:a16="http://schemas.microsoft.com/office/drawing/2014/main" val="4184331216"/>
                  </a:ext>
                </a:extLst>
              </a:tr>
            </a:tbl>
          </a:graphicData>
        </a:graphic>
      </p:graphicFrame>
      <p:sp>
        <p:nvSpPr>
          <p:cNvPr id="3" name="Oval 2">
            <a:extLst>
              <a:ext uri="{FF2B5EF4-FFF2-40B4-BE49-F238E27FC236}">
                <a16:creationId xmlns:a16="http://schemas.microsoft.com/office/drawing/2014/main" id="{29840A57-2E68-9EBD-EFEB-B9AF39D9DE08}"/>
              </a:ext>
            </a:extLst>
          </p:cNvPr>
          <p:cNvSpPr/>
          <p:nvPr/>
        </p:nvSpPr>
        <p:spPr>
          <a:xfrm>
            <a:off x="4005090" y="1739867"/>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BF9FDF95-1A77-87DC-8183-73630A0359D6}"/>
              </a:ext>
            </a:extLst>
          </p:cNvPr>
          <p:cNvSpPr/>
          <p:nvPr/>
        </p:nvSpPr>
        <p:spPr>
          <a:xfrm>
            <a:off x="5791557" y="1739867"/>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B9BD4164-0D8B-30B1-6CCA-99B869E253BF}"/>
              </a:ext>
            </a:extLst>
          </p:cNvPr>
          <p:cNvSpPr/>
          <p:nvPr/>
        </p:nvSpPr>
        <p:spPr>
          <a:xfrm>
            <a:off x="7801633" y="1739867"/>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B700C03A-8B63-CF2D-C721-CD72984691EC}"/>
              </a:ext>
            </a:extLst>
          </p:cNvPr>
          <p:cNvSpPr/>
          <p:nvPr/>
        </p:nvSpPr>
        <p:spPr>
          <a:xfrm>
            <a:off x="9879086" y="1735027"/>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78648CFD-9F95-73AB-6299-ACCC60879918}"/>
              </a:ext>
            </a:extLst>
          </p:cNvPr>
          <p:cNvSpPr/>
          <p:nvPr/>
        </p:nvSpPr>
        <p:spPr>
          <a:xfrm>
            <a:off x="3681573" y="2798140"/>
            <a:ext cx="203200" cy="2032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F191BDB2-5FB1-A124-E1B0-D856B36D9005}"/>
              </a:ext>
            </a:extLst>
          </p:cNvPr>
          <p:cNvSpPr/>
          <p:nvPr/>
        </p:nvSpPr>
        <p:spPr>
          <a:xfrm>
            <a:off x="5791557" y="2798140"/>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DD5136B3-514E-78BB-F8B7-29C9029C18C8}"/>
              </a:ext>
            </a:extLst>
          </p:cNvPr>
          <p:cNvSpPr/>
          <p:nvPr/>
        </p:nvSpPr>
        <p:spPr>
          <a:xfrm>
            <a:off x="7767410" y="2798140"/>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1AEFCDC0-95D0-A80B-8FF3-3D59A52110ED}"/>
              </a:ext>
            </a:extLst>
          </p:cNvPr>
          <p:cNvSpPr/>
          <p:nvPr/>
        </p:nvSpPr>
        <p:spPr>
          <a:xfrm>
            <a:off x="10029972" y="2798140"/>
            <a:ext cx="203200" cy="20320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97E7E0C-6BCD-AC41-C396-D088AD3958C0}"/>
              </a:ext>
            </a:extLst>
          </p:cNvPr>
          <p:cNvSpPr/>
          <p:nvPr/>
        </p:nvSpPr>
        <p:spPr>
          <a:xfrm>
            <a:off x="3681573" y="5430077"/>
            <a:ext cx="203200" cy="20320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8FE7A51D-1CF2-0D50-DD7B-613F379D656D}"/>
              </a:ext>
            </a:extLst>
          </p:cNvPr>
          <p:cNvSpPr/>
          <p:nvPr/>
        </p:nvSpPr>
        <p:spPr>
          <a:xfrm>
            <a:off x="5346744" y="5430077"/>
            <a:ext cx="203200" cy="20320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B10B0D3D-AF5D-6BF5-AB74-9A844A2BAFF1}"/>
              </a:ext>
            </a:extLst>
          </p:cNvPr>
          <p:cNvSpPr/>
          <p:nvPr/>
        </p:nvSpPr>
        <p:spPr>
          <a:xfrm>
            <a:off x="7255043" y="5430077"/>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B0BC19DD-C9DD-1BFB-284C-E0C4BFC47C2D}"/>
              </a:ext>
            </a:extLst>
          </p:cNvPr>
          <p:cNvSpPr/>
          <p:nvPr/>
        </p:nvSpPr>
        <p:spPr>
          <a:xfrm>
            <a:off x="8785460" y="5430077"/>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70D575B2-5E53-AF01-BA3E-6A6D6E3F1389}"/>
              </a:ext>
            </a:extLst>
          </p:cNvPr>
          <p:cNvSpPr/>
          <p:nvPr/>
        </p:nvSpPr>
        <p:spPr>
          <a:xfrm>
            <a:off x="10710513" y="5420957"/>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Slide Number Placeholder 18">
            <a:extLst>
              <a:ext uri="{FF2B5EF4-FFF2-40B4-BE49-F238E27FC236}">
                <a16:creationId xmlns:a16="http://schemas.microsoft.com/office/drawing/2014/main" id="{CF9D7611-3084-7431-2764-CAA3F38C2919}"/>
              </a:ext>
            </a:extLst>
          </p:cNvPr>
          <p:cNvSpPr>
            <a:spLocks noGrp="1"/>
          </p:cNvSpPr>
          <p:nvPr>
            <p:ph type="sldNum" sz="quarter" idx="12"/>
          </p:nvPr>
        </p:nvSpPr>
        <p:spPr/>
        <p:txBody>
          <a:bodyPr/>
          <a:lstStyle/>
          <a:p>
            <a:fld id="{D9BAD35B-1821-4E22-85F0-0A8FA5C54A36}" type="slidenum">
              <a:rPr lang="en-GB" smtClean="0"/>
              <a:t>11</a:t>
            </a:fld>
            <a:endParaRPr lang="en-GB"/>
          </a:p>
        </p:txBody>
      </p:sp>
      <p:sp>
        <p:nvSpPr>
          <p:cNvPr id="20" name="TextBox 19">
            <a:extLst>
              <a:ext uri="{FF2B5EF4-FFF2-40B4-BE49-F238E27FC236}">
                <a16:creationId xmlns:a16="http://schemas.microsoft.com/office/drawing/2014/main" id="{E8B0F06F-27E3-FBC8-2A7C-FA9D6806A005}"/>
              </a:ext>
            </a:extLst>
          </p:cNvPr>
          <p:cNvSpPr txBox="1"/>
          <p:nvPr/>
        </p:nvSpPr>
        <p:spPr>
          <a:xfrm>
            <a:off x="736957" y="5717135"/>
            <a:ext cx="10515600" cy="769441"/>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The tables above provide a high-level view of GP access performance in Lincolnshire at November 2024; it is important to bear in mind that there is variation in performance across practices and PCNs in Lincolnshire.  RAG ratings indicate delivery to target or ambition: </a:t>
            </a:r>
            <a:r>
              <a:rPr lang="en-GB" sz="1600" dirty="0">
                <a:solidFill>
                  <a:srgbClr val="00B050"/>
                </a:solidFill>
                <a:latin typeface="Arial" panose="020B0604020202020204" pitchFamily="34" charset="0"/>
                <a:cs typeface="Arial" panose="020B0604020202020204" pitchFamily="34" charset="0"/>
                <a:sym typeface="Wingdings" panose="05000000000000000000" pitchFamily="2" charset="2"/>
              </a:rPr>
              <a:t> </a:t>
            </a:r>
            <a:r>
              <a:rPr lang="en-GB" sz="1400" dirty="0">
                <a:latin typeface="Arial" panose="020B0604020202020204" pitchFamily="34" charset="0"/>
                <a:cs typeface="Arial" panose="020B0604020202020204" pitchFamily="34" charset="0"/>
                <a:sym typeface="Wingdings" panose="05000000000000000000" pitchFamily="2" charset="2"/>
              </a:rPr>
              <a:t>on</a:t>
            </a:r>
            <a:r>
              <a:rPr lang="en-GB" sz="1400" dirty="0">
                <a:solidFill>
                  <a:srgbClr val="00B050"/>
                </a:solidFill>
                <a:latin typeface="Arial" panose="020B0604020202020204" pitchFamily="34" charset="0"/>
                <a:cs typeface="Arial" panose="020B0604020202020204" pitchFamily="34" charset="0"/>
                <a:sym typeface="Wingdings" panose="05000000000000000000" pitchFamily="2" charset="2"/>
              </a:rPr>
              <a:t> </a:t>
            </a:r>
            <a:r>
              <a:rPr lang="en-GB" sz="1400" dirty="0">
                <a:latin typeface="Arial" panose="020B0604020202020204" pitchFamily="34" charset="0"/>
                <a:cs typeface="Arial" panose="020B0604020202020204" pitchFamily="34" charset="0"/>
                <a:sym typeface="Wingdings" panose="05000000000000000000" pitchFamily="2" charset="2"/>
              </a:rPr>
              <a:t>or above target or comparator, </a:t>
            </a:r>
            <a:r>
              <a:rPr lang="en-GB" sz="1400" dirty="0">
                <a:solidFill>
                  <a:srgbClr val="FFC000"/>
                </a:solidFill>
                <a:latin typeface="Arial" panose="020B0604020202020204" pitchFamily="34" charset="0"/>
                <a:cs typeface="Arial" panose="020B0604020202020204" pitchFamily="34" charset="0"/>
                <a:sym typeface="Wingdings" panose="05000000000000000000" pitchFamily="2" charset="2"/>
              </a:rPr>
              <a:t> </a:t>
            </a:r>
            <a:r>
              <a:rPr lang="en-GB" sz="1400" dirty="0">
                <a:latin typeface="Arial" panose="020B0604020202020204" pitchFamily="34" charset="0"/>
                <a:cs typeface="Arial" panose="020B0604020202020204" pitchFamily="34" charset="0"/>
                <a:sym typeface="Wingdings" panose="05000000000000000000" pitchFamily="2" charset="2"/>
              </a:rPr>
              <a:t>within 10% or target or comparator, </a:t>
            </a:r>
            <a:r>
              <a:rPr lang="en-GB" sz="1400" dirty="0">
                <a:solidFill>
                  <a:srgbClr val="FF0000"/>
                </a:solidFill>
                <a:latin typeface="Arial" panose="020B0604020202020204" pitchFamily="34" charset="0"/>
                <a:cs typeface="Arial" panose="020B0604020202020204" pitchFamily="34" charset="0"/>
                <a:sym typeface="Wingdings" panose="05000000000000000000" pitchFamily="2" charset="2"/>
              </a:rPr>
              <a:t> </a:t>
            </a:r>
            <a:r>
              <a:rPr lang="en-GB" sz="1400" dirty="0">
                <a:latin typeface="Arial" panose="020B0604020202020204" pitchFamily="34" charset="0"/>
                <a:cs typeface="Arial" panose="020B0604020202020204" pitchFamily="34" charset="0"/>
                <a:sym typeface="Wingdings" panose="05000000000000000000" pitchFamily="2" charset="2"/>
              </a:rPr>
              <a:t>over 10% below target or comparator.</a:t>
            </a:r>
            <a:endParaRPr lang="en-GB" sz="1400" dirty="0">
              <a:solidFill>
                <a:srgbClr val="FF0000"/>
              </a:solidFill>
              <a:latin typeface="Arial" panose="020B0604020202020204" pitchFamily="34" charset="0"/>
              <a:cs typeface="Arial" panose="020B0604020202020204" pitchFamily="34" charset="0"/>
            </a:endParaRPr>
          </a:p>
        </p:txBody>
      </p:sp>
      <p:sp>
        <p:nvSpPr>
          <p:cNvPr id="24" name="Oval 23">
            <a:extLst>
              <a:ext uri="{FF2B5EF4-FFF2-40B4-BE49-F238E27FC236}">
                <a16:creationId xmlns:a16="http://schemas.microsoft.com/office/drawing/2014/main" id="{731653C9-EF57-23A5-979A-2DB7216760BA}"/>
              </a:ext>
            </a:extLst>
          </p:cNvPr>
          <p:cNvSpPr/>
          <p:nvPr/>
        </p:nvSpPr>
        <p:spPr>
          <a:xfrm>
            <a:off x="7869010" y="3840794"/>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7D6A3D21-AF2F-5EC1-FE08-9CD8E25D3A58}"/>
              </a:ext>
            </a:extLst>
          </p:cNvPr>
          <p:cNvSpPr/>
          <p:nvPr/>
        </p:nvSpPr>
        <p:spPr>
          <a:xfrm>
            <a:off x="9879086" y="3840794"/>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6" name="Content Placeholder 10">
            <a:extLst>
              <a:ext uri="{FF2B5EF4-FFF2-40B4-BE49-F238E27FC236}">
                <a16:creationId xmlns:a16="http://schemas.microsoft.com/office/drawing/2014/main" id="{75A55F6F-E125-3F19-62AA-7C196C2A9894}"/>
              </a:ext>
            </a:extLst>
          </p:cNvPr>
          <p:cNvGraphicFramePr>
            <a:graphicFrameLocks/>
          </p:cNvGraphicFramePr>
          <p:nvPr>
            <p:extLst>
              <p:ext uri="{D42A27DB-BD31-4B8C-83A1-F6EECF244321}">
                <p14:modId xmlns:p14="http://schemas.microsoft.com/office/powerpoint/2010/main" val="1627667905"/>
              </p:ext>
            </p:extLst>
          </p:nvPr>
        </p:nvGraphicFramePr>
        <p:xfrm>
          <a:off x="702734" y="3101351"/>
          <a:ext cx="10515600" cy="12852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1270367903"/>
                    </a:ext>
                  </a:extLst>
                </a:gridCol>
                <a:gridCol w="1752600">
                  <a:extLst>
                    <a:ext uri="{9D8B030D-6E8A-4147-A177-3AD203B41FA5}">
                      <a16:colId xmlns:a16="http://schemas.microsoft.com/office/drawing/2014/main" val="176329762"/>
                    </a:ext>
                  </a:extLst>
                </a:gridCol>
                <a:gridCol w="1752600">
                  <a:extLst>
                    <a:ext uri="{9D8B030D-6E8A-4147-A177-3AD203B41FA5}">
                      <a16:colId xmlns:a16="http://schemas.microsoft.com/office/drawing/2014/main" val="2120295852"/>
                    </a:ext>
                  </a:extLst>
                </a:gridCol>
                <a:gridCol w="1752600">
                  <a:extLst>
                    <a:ext uri="{9D8B030D-6E8A-4147-A177-3AD203B41FA5}">
                      <a16:colId xmlns:a16="http://schemas.microsoft.com/office/drawing/2014/main" val="4054732107"/>
                    </a:ext>
                  </a:extLst>
                </a:gridCol>
                <a:gridCol w="1752600">
                  <a:extLst>
                    <a:ext uri="{9D8B030D-6E8A-4147-A177-3AD203B41FA5}">
                      <a16:colId xmlns:a16="http://schemas.microsoft.com/office/drawing/2014/main" val="3541503398"/>
                    </a:ext>
                  </a:extLst>
                </a:gridCol>
                <a:gridCol w="1752600">
                  <a:extLst>
                    <a:ext uri="{9D8B030D-6E8A-4147-A177-3AD203B41FA5}">
                      <a16:colId xmlns:a16="http://schemas.microsoft.com/office/drawing/2014/main" val="1181071653"/>
                    </a:ext>
                  </a:extLst>
                </a:gridCol>
              </a:tblGrid>
              <a:tr h="370840">
                <a:tc>
                  <a:txBody>
                    <a:bodyPr/>
                    <a:lstStyle/>
                    <a:p>
                      <a:r>
                        <a:rPr lang="en-GB" dirty="0"/>
                        <a:t>Digital</a:t>
                      </a:r>
                    </a:p>
                  </a:txBody>
                  <a:tcPr>
                    <a:solidFill>
                      <a:schemeClr val="accent1">
                        <a:lumMod val="50000"/>
                      </a:schemeClr>
                    </a:solidFill>
                  </a:tcPr>
                </a:tc>
                <a:tc>
                  <a:txBody>
                    <a:bodyPr/>
                    <a:lstStyle/>
                    <a:p>
                      <a:r>
                        <a:rPr lang="en-GB" dirty="0"/>
                        <a:t>Practices with digital telephony</a:t>
                      </a:r>
                    </a:p>
                  </a:txBody>
                  <a:tcPr>
                    <a:solidFill>
                      <a:schemeClr val="accent1">
                        <a:lumMod val="50000"/>
                      </a:schemeClr>
                    </a:solidFill>
                  </a:tcPr>
                </a:tc>
                <a:tc>
                  <a:txBody>
                    <a:bodyPr/>
                    <a:lstStyle/>
                    <a:p>
                      <a:r>
                        <a:rPr lang="en-GB" dirty="0"/>
                        <a:t>Practices using online tools</a:t>
                      </a:r>
                    </a:p>
                  </a:txBody>
                  <a:tcPr>
                    <a:solidFill>
                      <a:schemeClr val="accent1">
                        <a:lumMod val="50000"/>
                      </a:schemeClr>
                    </a:solidFill>
                  </a:tcPr>
                </a:tc>
                <a:tc>
                  <a:txBody>
                    <a:bodyPr/>
                    <a:lstStyle/>
                    <a:p>
                      <a:r>
                        <a:rPr lang="en-GB" dirty="0"/>
                        <a:t>NHS App: patient record views (Aug 24)</a:t>
                      </a:r>
                    </a:p>
                  </a:txBody>
                  <a:tcPr>
                    <a:solidFill>
                      <a:schemeClr val="accent1">
                        <a:lumMod val="50000"/>
                      </a:schemeClr>
                    </a:solidFill>
                  </a:tcPr>
                </a:tc>
                <a:tc>
                  <a:txBody>
                    <a:bodyPr/>
                    <a:lstStyle/>
                    <a:p>
                      <a:r>
                        <a:rPr lang="en-GB" dirty="0"/>
                        <a:t>NHS App: repeat prescriptions</a:t>
                      </a:r>
                    </a:p>
                  </a:txBody>
                  <a:tcPr>
                    <a:solidFill>
                      <a:schemeClr val="accent1">
                        <a:lumMod val="50000"/>
                      </a:schemeClr>
                    </a:solidFill>
                  </a:tcPr>
                </a:tc>
                <a:tc>
                  <a:txBody>
                    <a:bodyPr/>
                    <a:lstStyle/>
                    <a:p>
                      <a:r>
                        <a:rPr lang="en-GB" dirty="0"/>
                        <a:t>Practices using online registration</a:t>
                      </a:r>
                    </a:p>
                  </a:txBody>
                  <a:tcPr>
                    <a:solidFill>
                      <a:schemeClr val="accent1">
                        <a:lumMod val="50000"/>
                      </a:schemeClr>
                    </a:solidFill>
                  </a:tcPr>
                </a:tc>
                <a:extLst>
                  <a:ext uri="{0D108BD9-81ED-4DB2-BD59-A6C34878D82A}">
                    <a16:rowId xmlns:a16="http://schemas.microsoft.com/office/drawing/2014/main" val="2886198735"/>
                  </a:ext>
                </a:extLst>
              </a:tr>
              <a:tr h="370840">
                <a:tc>
                  <a:txBody>
                    <a:bodyPr/>
                    <a:lstStyle/>
                    <a:p>
                      <a:r>
                        <a:rPr lang="en-GB" sz="1500" b="0" dirty="0"/>
                        <a:t>Latest performance</a:t>
                      </a:r>
                    </a:p>
                  </a:txBody>
                  <a:tcPr/>
                </a:tc>
                <a:tc>
                  <a:txBody>
                    <a:bodyPr/>
                    <a:lstStyle/>
                    <a:p>
                      <a:r>
                        <a:rPr lang="en-GB" dirty="0"/>
                        <a:t>100%</a:t>
                      </a:r>
                    </a:p>
                  </a:txBody>
                  <a:tcPr/>
                </a:tc>
                <a:tc>
                  <a:txBody>
                    <a:bodyPr/>
                    <a:lstStyle/>
                    <a:p>
                      <a:r>
                        <a:rPr lang="en-GB" dirty="0"/>
                        <a:t>100%</a:t>
                      </a:r>
                    </a:p>
                  </a:txBody>
                  <a:tcPr/>
                </a:tc>
                <a:tc>
                  <a:txBody>
                    <a:bodyPr/>
                    <a:lstStyle/>
                    <a:p>
                      <a:r>
                        <a:rPr lang="en-GB" dirty="0"/>
                        <a:t>658,258 </a:t>
                      </a:r>
                    </a:p>
                  </a:txBody>
                  <a:tcPr/>
                </a:tc>
                <a:tc>
                  <a:txBody>
                    <a:bodyPr/>
                    <a:lstStyle/>
                    <a:p>
                      <a:r>
                        <a:rPr lang="en-GB" dirty="0"/>
                        <a:t>76,807</a:t>
                      </a:r>
                    </a:p>
                  </a:txBody>
                  <a:tcPr/>
                </a:tc>
                <a:tc>
                  <a:txBody>
                    <a:bodyPr/>
                    <a:lstStyle/>
                    <a:p>
                      <a:r>
                        <a:rPr lang="en-GB" dirty="0"/>
                        <a:t>95%</a:t>
                      </a:r>
                    </a:p>
                  </a:txBody>
                  <a:tcPr/>
                </a:tc>
                <a:extLst>
                  <a:ext uri="{0D108BD9-81ED-4DB2-BD59-A6C34878D82A}">
                    <a16:rowId xmlns:a16="http://schemas.microsoft.com/office/drawing/2014/main" val="4184331216"/>
                  </a:ext>
                </a:extLst>
              </a:tr>
            </a:tbl>
          </a:graphicData>
        </a:graphic>
      </p:graphicFrame>
      <p:sp>
        <p:nvSpPr>
          <p:cNvPr id="27" name="Oval 26">
            <a:extLst>
              <a:ext uri="{FF2B5EF4-FFF2-40B4-BE49-F238E27FC236}">
                <a16:creationId xmlns:a16="http://schemas.microsoft.com/office/drawing/2014/main" id="{A822B0D5-5E15-9A49-ECC5-52E7E198B11E}"/>
              </a:ext>
            </a:extLst>
          </p:cNvPr>
          <p:cNvSpPr/>
          <p:nvPr/>
        </p:nvSpPr>
        <p:spPr>
          <a:xfrm>
            <a:off x="10177113" y="4077363"/>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5D94AB3A-E1C2-6229-C7C1-203CDEFC23F1}"/>
              </a:ext>
            </a:extLst>
          </p:cNvPr>
          <p:cNvSpPr/>
          <p:nvPr/>
        </p:nvSpPr>
        <p:spPr>
          <a:xfrm>
            <a:off x="8624148" y="4077363"/>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1F856FFC-1475-B0DC-69BE-05FAC38A5B41}"/>
              </a:ext>
            </a:extLst>
          </p:cNvPr>
          <p:cNvSpPr/>
          <p:nvPr/>
        </p:nvSpPr>
        <p:spPr>
          <a:xfrm>
            <a:off x="7064454" y="4099533"/>
            <a:ext cx="203200" cy="20320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B0A44BF7-F793-4B4A-561B-92EFC62F6801}"/>
              </a:ext>
            </a:extLst>
          </p:cNvPr>
          <p:cNvSpPr/>
          <p:nvPr/>
        </p:nvSpPr>
        <p:spPr>
          <a:xfrm>
            <a:off x="3224552" y="4109572"/>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9226D81D-C2D9-F49A-5A83-1834FA44A40F}"/>
              </a:ext>
            </a:extLst>
          </p:cNvPr>
          <p:cNvSpPr/>
          <p:nvPr/>
        </p:nvSpPr>
        <p:spPr>
          <a:xfrm>
            <a:off x="4949078" y="4099707"/>
            <a:ext cx="203200" cy="2032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46596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Access Improvement Plan Aims – Empowering Patients</a:t>
            </a:r>
          </a:p>
        </p:txBody>
      </p:sp>
      <p:sp>
        <p:nvSpPr>
          <p:cNvPr id="7" name="TextBox 6">
            <a:extLst>
              <a:ext uri="{FF2B5EF4-FFF2-40B4-BE49-F238E27FC236}">
                <a16:creationId xmlns:a16="http://schemas.microsoft.com/office/drawing/2014/main" id="{2E1699FA-65FF-DA35-F4D7-6D66C640DA63}"/>
              </a:ext>
            </a:extLst>
          </p:cNvPr>
          <p:cNvSpPr txBox="1"/>
          <p:nvPr/>
        </p:nvSpPr>
        <p:spPr>
          <a:xfrm>
            <a:off x="307000" y="1194166"/>
            <a:ext cx="2799760"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600" b="1" dirty="0"/>
              <a:t>General practice is delivering more appointments than  ever</a:t>
            </a:r>
          </a:p>
          <a:p>
            <a:endParaRPr lang="en-GB" sz="1600" b="1" dirty="0"/>
          </a:p>
        </p:txBody>
      </p:sp>
      <p:sp>
        <p:nvSpPr>
          <p:cNvPr id="9" name="TextBox 8">
            <a:extLst>
              <a:ext uri="{FF2B5EF4-FFF2-40B4-BE49-F238E27FC236}">
                <a16:creationId xmlns:a16="http://schemas.microsoft.com/office/drawing/2014/main" id="{236FE823-CDAE-FE4A-D2C8-FC4488366AF0}"/>
              </a:ext>
            </a:extLst>
          </p:cNvPr>
          <p:cNvSpPr txBox="1"/>
          <p:nvPr/>
        </p:nvSpPr>
        <p:spPr>
          <a:xfrm>
            <a:off x="3106760" y="1175567"/>
            <a:ext cx="8672240"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GB" sz="1600" dirty="0"/>
              <a:t>Enabling patients to take a more active role in the management of their health and care by utilising technology that </a:t>
            </a:r>
            <a:r>
              <a:rPr lang="en-GB" sz="1600" dirty="0" err="1"/>
              <a:t>i</a:t>
            </a:r>
            <a:r>
              <a:rPr lang="en-GB" sz="1600" dirty="0"/>
              <a:t>) provides patients with access to information to inform their health decisions; (ii) removes inefficiencies and (iii) increases flexibility for the workforce.</a:t>
            </a:r>
          </a:p>
        </p:txBody>
      </p:sp>
      <p:sp>
        <p:nvSpPr>
          <p:cNvPr id="11" name="TextBox 10">
            <a:extLst>
              <a:ext uri="{FF2B5EF4-FFF2-40B4-BE49-F238E27FC236}">
                <a16:creationId xmlns:a16="http://schemas.microsoft.com/office/drawing/2014/main" id="{0524A405-6687-70CD-1DE4-1C087BF5C163}"/>
              </a:ext>
            </a:extLst>
          </p:cNvPr>
          <p:cNvSpPr txBox="1"/>
          <p:nvPr/>
        </p:nvSpPr>
        <p:spPr>
          <a:xfrm>
            <a:off x="307000" y="2178237"/>
            <a:ext cx="2688000" cy="36933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GB" b="1" dirty="0"/>
              <a:t>FOCUS AREA</a:t>
            </a:r>
          </a:p>
        </p:txBody>
      </p:sp>
      <p:sp>
        <p:nvSpPr>
          <p:cNvPr id="13" name="TextBox 12">
            <a:extLst>
              <a:ext uri="{FF2B5EF4-FFF2-40B4-BE49-F238E27FC236}">
                <a16:creationId xmlns:a16="http://schemas.microsoft.com/office/drawing/2014/main" id="{52F56094-5497-ABDA-6F18-4750E376666D}"/>
              </a:ext>
            </a:extLst>
          </p:cNvPr>
          <p:cNvSpPr txBox="1"/>
          <p:nvPr/>
        </p:nvSpPr>
        <p:spPr>
          <a:xfrm>
            <a:off x="2995000" y="2159638"/>
            <a:ext cx="8784000" cy="584775"/>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r>
              <a:rPr lang="en-GB" sz="1600" dirty="0"/>
              <a:t>Supporting patients to manage their own health and care, by rolling out tools and technology that give accurate and trusted information, and expanding services offered by community pharmacies.</a:t>
            </a:r>
          </a:p>
        </p:txBody>
      </p:sp>
      <p:graphicFrame>
        <p:nvGraphicFramePr>
          <p:cNvPr id="3" name="Table 10">
            <a:extLst>
              <a:ext uri="{FF2B5EF4-FFF2-40B4-BE49-F238E27FC236}">
                <a16:creationId xmlns:a16="http://schemas.microsoft.com/office/drawing/2014/main" id="{39903FB0-E959-A0FD-0DA3-C01FEA5F0D53}"/>
              </a:ext>
            </a:extLst>
          </p:cNvPr>
          <p:cNvGraphicFramePr>
            <a:graphicFrameLocks noGrp="1"/>
          </p:cNvGraphicFramePr>
          <p:nvPr/>
        </p:nvGraphicFramePr>
        <p:xfrm>
          <a:off x="295088" y="2897487"/>
          <a:ext cx="4004940" cy="3230880"/>
        </p:xfrm>
        <a:graphic>
          <a:graphicData uri="http://schemas.openxmlformats.org/drawingml/2006/table">
            <a:tbl>
              <a:tblPr firstRow="1" bandRow="1">
                <a:tableStyleId>{5C22544A-7EE6-4342-B048-85BDC9FD1C3A}</a:tableStyleId>
              </a:tblPr>
              <a:tblGrid>
                <a:gridCol w="4004940">
                  <a:extLst>
                    <a:ext uri="{9D8B030D-6E8A-4147-A177-3AD203B41FA5}">
                      <a16:colId xmlns:a16="http://schemas.microsoft.com/office/drawing/2014/main" val="1947084813"/>
                    </a:ext>
                  </a:extLst>
                </a:gridCol>
              </a:tblGrid>
              <a:tr h="370840">
                <a:tc>
                  <a:txBody>
                    <a:bodyPr/>
                    <a:lstStyle/>
                    <a:p>
                      <a:r>
                        <a:rPr lang="en-GB" sz="1800" dirty="0"/>
                        <a:t>NHS App and online access </a:t>
                      </a:r>
                    </a:p>
                    <a:p>
                      <a:r>
                        <a:rPr lang="en-GB" sz="1600" b="0" dirty="0"/>
                        <a:t>online appointment booking, repeat prescriptions, patient records</a:t>
                      </a:r>
                    </a:p>
                  </a:txBody>
                  <a:tcPr/>
                </a:tc>
                <a:extLst>
                  <a:ext uri="{0D108BD9-81ED-4DB2-BD59-A6C34878D82A}">
                    <a16:rowId xmlns:a16="http://schemas.microsoft.com/office/drawing/2014/main" val="3242602336"/>
                  </a:ext>
                </a:extLst>
              </a:tr>
              <a:tr h="370840">
                <a:tc>
                  <a:txBody>
                    <a:bodyPr/>
                    <a:lstStyle/>
                    <a:p>
                      <a:pPr marL="342900" indent="-342900">
                        <a:buFont typeface="Arial" panose="020B0604020202020204" pitchFamily="34" charset="0"/>
                        <a:buChar char="•"/>
                      </a:pPr>
                      <a:r>
                        <a:rPr lang="en-GB" sz="1800" dirty="0"/>
                        <a:t>People can book and cancel appts online</a:t>
                      </a:r>
                    </a:p>
                    <a:p>
                      <a:pPr marL="342900" indent="-342900">
                        <a:buFont typeface="Arial" panose="020B0604020202020204" pitchFamily="34" charset="0"/>
                        <a:buChar char="•"/>
                      </a:pPr>
                      <a:r>
                        <a:rPr lang="en-GB" sz="1800" dirty="0"/>
                        <a:t>People can order repeat prescriptions online</a:t>
                      </a:r>
                    </a:p>
                    <a:p>
                      <a:pPr marL="342900" indent="-342900">
                        <a:buFont typeface="Arial" panose="020B0604020202020204" pitchFamily="34" charset="0"/>
                        <a:buChar char="•"/>
                      </a:pPr>
                      <a:r>
                        <a:rPr lang="en-GB" sz="1800" dirty="0"/>
                        <a:t>People can view their care record online</a:t>
                      </a:r>
                    </a:p>
                  </a:txBody>
                  <a:tcPr/>
                </a:tc>
                <a:extLst>
                  <a:ext uri="{0D108BD9-81ED-4DB2-BD59-A6C34878D82A}">
                    <a16:rowId xmlns:a16="http://schemas.microsoft.com/office/drawing/2014/main" val="55870607"/>
                  </a:ext>
                </a:extLst>
              </a:tr>
              <a:tr h="370840">
                <a:tc>
                  <a:txBody>
                    <a:bodyPr/>
                    <a:lstStyle/>
                    <a:p>
                      <a:r>
                        <a:rPr lang="en-GB" sz="1800" b="1" i="1" dirty="0"/>
                        <a:t>Patients can be more in control of their care and how they access it.</a:t>
                      </a:r>
                    </a:p>
                  </a:txBody>
                  <a:tcPr/>
                </a:tc>
                <a:extLst>
                  <a:ext uri="{0D108BD9-81ED-4DB2-BD59-A6C34878D82A}">
                    <a16:rowId xmlns:a16="http://schemas.microsoft.com/office/drawing/2014/main" val="2135339079"/>
                  </a:ext>
                </a:extLst>
              </a:tr>
            </a:tbl>
          </a:graphicData>
        </a:graphic>
      </p:graphicFrame>
      <p:graphicFrame>
        <p:nvGraphicFramePr>
          <p:cNvPr id="4" name="Table 3">
            <a:extLst>
              <a:ext uri="{FF2B5EF4-FFF2-40B4-BE49-F238E27FC236}">
                <a16:creationId xmlns:a16="http://schemas.microsoft.com/office/drawing/2014/main" id="{6FB84702-CE12-1C39-D44A-B5484E6D5AEE}"/>
              </a:ext>
            </a:extLst>
          </p:cNvPr>
          <p:cNvGraphicFramePr>
            <a:graphicFrameLocks noGrp="1"/>
          </p:cNvGraphicFramePr>
          <p:nvPr/>
        </p:nvGraphicFramePr>
        <p:xfrm>
          <a:off x="4362276" y="2897487"/>
          <a:ext cx="4051881" cy="3230880"/>
        </p:xfrm>
        <a:graphic>
          <a:graphicData uri="http://schemas.openxmlformats.org/drawingml/2006/table">
            <a:tbl>
              <a:tblPr firstRow="1" bandRow="1">
                <a:tableStyleId>{5C22544A-7EE6-4342-B048-85BDC9FD1C3A}</a:tableStyleId>
              </a:tblPr>
              <a:tblGrid>
                <a:gridCol w="4051881">
                  <a:extLst>
                    <a:ext uri="{9D8B030D-6E8A-4147-A177-3AD203B41FA5}">
                      <a16:colId xmlns:a16="http://schemas.microsoft.com/office/drawing/2014/main" val="1947084813"/>
                    </a:ext>
                  </a:extLst>
                </a:gridCol>
              </a:tblGrid>
              <a:tr h="370840">
                <a:tc>
                  <a:txBody>
                    <a:bodyPr/>
                    <a:lstStyle/>
                    <a:p>
                      <a:r>
                        <a:rPr lang="en-GB" sz="1800" dirty="0"/>
                        <a:t>Self-referral pathways </a:t>
                      </a:r>
                    </a:p>
                    <a:p>
                      <a:r>
                        <a:rPr lang="en-GB" sz="1600" b="0" dirty="0"/>
                        <a:t>54 potential pathways available to patients across community services</a:t>
                      </a:r>
                    </a:p>
                  </a:txBody>
                  <a:tcPr>
                    <a:solidFill>
                      <a:schemeClr val="accent6">
                        <a:lumMod val="75000"/>
                      </a:schemeClr>
                    </a:solidFill>
                  </a:tcPr>
                </a:tc>
                <a:extLst>
                  <a:ext uri="{0D108BD9-81ED-4DB2-BD59-A6C34878D82A}">
                    <a16:rowId xmlns:a16="http://schemas.microsoft.com/office/drawing/2014/main" val="3242602336"/>
                  </a:ext>
                </a:extLst>
              </a:tr>
              <a:tr h="370840">
                <a:tc>
                  <a:txBody>
                    <a:bodyPr/>
                    <a:lstStyle/>
                    <a:p>
                      <a:pPr marL="342900" indent="-342900">
                        <a:buFont typeface="Arial" panose="020B0604020202020204" pitchFamily="34" charset="0"/>
                        <a:buChar char="•"/>
                      </a:pPr>
                      <a:r>
                        <a:rPr lang="en-GB" sz="1800" dirty="0"/>
                        <a:t>People can self-refer to a range of services – increased to 54 possible pathways</a:t>
                      </a:r>
                    </a:p>
                    <a:p>
                      <a:pPr marL="342900" indent="-342900">
                        <a:buFont typeface="Arial" panose="020B0604020202020204" pitchFamily="34" charset="0"/>
                        <a:buChar char="•"/>
                      </a:pPr>
                      <a:r>
                        <a:rPr lang="en-GB" sz="1800" dirty="0"/>
                        <a:t>People have access to information on health and care services.</a:t>
                      </a:r>
                    </a:p>
                    <a:p>
                      <a:pPr marL="0" indent="0">
                        <a:buFont typeface="Arial" panose="020B0604020202020204" pitchFamily="34" charset="0"/>
                        <a:buNone/>
                      </a:pPr>
                      <a:endParaRPr lang="en-GB" sz="1800" dirty="0"/>
                    </a:p>
                  </a:txBody>
                  <a:tcPr>
                    <a:solidFill>
                      <a:schemeClr val="accent6">
                        <a:lumMod val="60000"/>
                        <a:lumOff val="40000"/>
                      </a:schemeClr>
                    </a:solidFill>
                  </a:tcPr>
                </a:tc>
                <a:extLst>
                  <a:ext uri="{0D108BD9-81ED-4DB2-BD59-A6C34878D82A}">
                    <a16:rowId xmlns:a16="http://schemas.microsoft.com/office/drawing/2014/main" val="55870607"/>
                  </a:ext>
                </a:extLst>
              </a:tr>
              <a:tr h="370840">
                <a:tc>
                  <a:txBody>
                    <a:bodyPr/>
                    <a:lstStyle/>
                    <a:p>
                      <a:r>
                        <a:rPr lang="en-GB" sz="1800" b="1" i="1" dirty="0"/>
                        <a:t>Seeing a GP won’t always be required, access will be quicker and simpler.</a:t>
                      </a:r>
                    </a:p>
                  </a:txBody>
                  <a:tcPr>
                    <a:solidFill>
                      <a:schemeClr val="accent6">
                        <a:lumMod val="20000"/>
                        <a:lumOff val="80000"/>
                      </a:schemeClr>
                    </a:solidFill>
                  </a:tcPr>
                </a:tc>
                <a:extLst>
                  <a:ext uri="{0D108BD9-81ED-4DB2-BD59-A6C34878D82A}">
                    <a16:rowId xmlns:a16="http://schemas.microsoft.com/office/drawing/2014/main" val="2135339079"/>
                  </a:ext>
                </a:extLst>
              </a:tr>
            </a:tbl>
          </a:graphicData>
        </a:graphic>
      </p:graphicFrame>
      <p:graphicFrame>
        <p:nvGraphicFramePr>
          <p:cNvPr id="6" name="Table 5">
            <a:extLst>
              <a:ext uri="{FF2B5EF4-FFF2-40B4-BE49-F238E27FC236}">
                <a16:creationId xmlns:a16="http://schemas.microsoft.com/office/drawing/2014/main" id="{4C363278-131B-3A1F-1FD5-9023CF351713}"/>
              </a:ext>
            </a:extLst>
          </p:cNvPr>
          <p:cNvGraphicFramePr>
            <a:graphicFrameLocks noGrp="1"/>
          </p:cNvGraphicFramePr>
          <p:nvPr/>
        </p:nvGraphicFramePr>
        <p:xfrm>
          <a:off x="8476405" y="2897487"/>
          <a:ext cx="3355595" cy="3230880"/>
        </p:xfrm>
        <a:graphic>
          <a:graphicData uri="http://schemas.openxmlformats.org/drawingml/2006/table">
            <a:tbl>
              <a:tblPr firstRow="1" bandRow="1">
                <a:tableStyleId>{5C22544A-7EE6-4342-B048-85BDC9FD1C3A}</a:tableStyleId>
              </a:tblPr>
              <a:tblGrid>
                <a:gridCol w="3355595">
                  <a:extLst>
                    <a:ext uri="{9D8B030D-6E8A-4147-A177-3AD203B41FA5}">
                      <a16:colId xmlns:a16="http://schemas.microsoft.com/office/drawing/2014/main" val="1947084813"/>
                    </a:ext>
                  </a:extLst>
                </a:gridCol>
              </a:tblGrid>
              <a:tr h="370840">
                <a:tc>
                  <a:txBody>
                    <a:bodyPr/>
                    <a:lstStyle/>
                    <a:p>
                      <a:r>
                        <a:rPr lang="en-GB" sz="1800" dirty="0"/>
                        <a:t>Community pharmacy</a:t>
                      </a:r>
                    </a:p>
                    <a:p>
                      <a:r>
                        <a:rPr lang="en-GB" sz="1600" b="0" dirty="0"/>
                        <a:t>Pharmacy First, blood pressure checks and oral contraception</a:t>
                      </a:r>
                    </a:p>
                  </a:txBody>
                  <a:tcPr>
                    <a:solidFill>
                      <a:schemeClr val="accent1">
                        <a:lumMod val="50000"/>
                      </a:schemeClr>
                    </a:solidFill>
                  </a:tcPr>
                </a:tc>
                <a:extLst>
                  <a:ext uri="{0D108BD9-81ED-4DB2-BD59-A6C34878D82A}">
                    <a16:rowId xmlns:a16="http://schemas.microsoft.com/office/drawing/2014/main" val="3242602336"/>
                  </a:ext>
                </a:extLst>
              </a:tr>
              <a:tr h="370840">
                <a:tc>
                  <a:txBody>
                    <a:bodyPr/>
                    <a:lstStyle/>
                    <a:p>
                      <a:pPr marL="342900" indent="-342900">
                        <a:buFont typeface="Arial" panose="020B0604020202020204" pitchFamily="34" charset="0"/>
                        <a:buChar char="•"/>
                      </a:pPr>
                      <a:r>
                        <a:rPr lang="en-GB" sz="1800" dirty="0"/>
                        <a:t>Pharmacies offer a wider range of services: NHS 111, urgent care and GPs can refer patients where appropriate</a:t>
                      </a:r>
                    </a:p>
                    <a:p>
                      <a:pPr marL="342900" indent="-342900">
                        <a:buFont typeface="Arial" panose="020B0604020202020204" pitchFamily="34" charset="0"/>
                        <a:buChar char="•"/>
                      </a:pPr>
                      <a:endParaRPr lang="en-GB" sz="1800" dirty="0"/>
                    </a:p>
                    <a:p>
                      <a:pPr marL="0" indent="0">
                        <a:buFont typeface="Arial" panose="020B0604020202020204" pitchFamily="34" charset="0"/>
                        <a:buNone/>
                      </a:pPr>
                      <a:endParaRPr lang="en-GB" sz="1800" dirty="0"/>
                    </a:p>
                  </a:txBody>
                  <a:tcPr>
                    <a:solidFill>
                      <a:schemeClr val="accent1">
                        <a:lumMod val="60000"/>
                        <a:lumOff val="40000"/>
                      </a:schemeClr>
                    </a:solidFill>
                  </a:tcPr>
                </a:tc>
                <a:extLst>
                  <a:ext uri="{0D108BD9-81ED-4DB2-BD59-A6C34878D82A}">
                    <a16:rowId xmlns:a16="http://schemas.microsoft.com/office/drawing/2014/main" val="55870607"/>
                  </a:ext>
                </a:extLst>
              </a:tr>
              <a:tr h="370840">
                <a:tc>
                  <a:txBody>
                    <a:bodyPr/>
                    <a:lstStyle/>
                    <a:p>
                      <a:r>
                        <a:rPr lang="en-GB" sz="1800" b="1" i="1" dirty="0"/>
                        <a:t>People will use community pharmacies more often</a:t>
                      </a:r>
                    </a:p>
                  </a:txBody>
                  <a:tcPr/>
                </a:tc>
                <a:extLst>
                  <a:ext uri="{0D108BD9-81ED-4DB2-BD59-A6C34878D82A}">
                    <a16:rowId xmlns:a16="http://schemas.microsoft.com/office/drawing/2014/main" val="2135339079"/>
                  </a:ext>
                </a:extLst>
              </a:tr>
            </a:tbl>
          </a:graphicData>
        </a:graphic>
      </p:graphicFrame>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12</a:t>
            </a:fld>
            <a:endParaRPr lang="en-GB"/>
          </a:p>
        </p:txBody>
      </p:sp>
    </p:spTree>
    <p:extLst>
      <p:ext uri="{BB962C8B-B14F-4D97-AF65-F5344CB8AC3E}">
        <p14:creationId xmlns:p14="http://schemas.microsoft.com/office/powerpoint/2010/main" val="3610475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Empowering Patients – </a:t>
            </a:r>
            <a:r>
              <a:rPr lang="en-GB" sz="2000" b="1" i="1" dirty="0">
                <a:solidFill>
                  <a:schemeClr val="accent1">
                    <a:lumMod val="50000"/>
                  </a:schemeClr>
                </a:solidFill>
                <a:latin typeface="Arial" panose="020B0604020202020204" pitchFamily="34" charset="0"/>
                <a:cs typeface="Arial" panose="020B0604020202020204" pitchFamily="34" charset="0"/>
              </a:rPr>
              <a:t>NHS App and digital channels</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13</a:t>
            </a:fld>
            <a:endParaRPr lang="en-GB"/>
          </a:p>
        </p:txBody>
      </p:sp>
      <p:grpSp>
        <p:nvGrpSpPr>
          <p:cNvPr id="15" name="Group 14">
            <a:extLst>
              <a:ext uri="{FF2B5EF4-FFF2-40B4-BE49-F238E27FC236}">
                <a16:creationId xmlns:a16="http://schemas.microsoft.com/office/drawing/2014/main" id="{70B8603F-9DD3-BF47-F694-8D8410F23C09}"/>
              </a:ext>
            </a:extLst>
          </p:cNvPr>
          <p:cNvGrpSpPr/>
          <p:nvPr/>
        </p:nvGrpSpPr>
        <p:grpSpPr>
          <a:xfrm>
            <a:off x="948379" y="1849163"/>
            <a:ext cx="2061707" cy="233033"/>
            <a:chOff x="38501" y="785800"/>
            <a:chExt cx="2198646" cy="233033"/>
          </a:xfrm>
        </p:grpSpPr>
        <p:sp>
          <p:nvSpPr>
            <p:cNvPr id="25" name="Rectangle 24">
              <a:extLst>
                <a:ext uri="{FF2B5EF4-FFF2-40B4-BE49-F238E27FC236}">
                  <a16:creationId xmlns:a16="http://schemas.microsoft.com/office/drawing/2014/main" id="{AE4DDBD6-2924-CB5B-3DAB-E63C8910A1F6}"/>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0D21B45-2008-AD05-1F03-2EE5DD4DC725}"/>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grpSp>
        <p:nvGrpSpPr>
          <p:cNvPr id="16" name="Group 15">
            <a:extLst>
              <a:ext uri="{FF2B5EF4-FFF2-40B4-BE49-F238E27FC236}">
                <a16:creationId xmlns:a16="http://schemas.microsoft.com/office/drawing/2014/main" id="{67A63EB0-900D-A7FB-EF6C-86BD10565D2D}"/>
              </a:ext>
            </a:extLst>
          </p:cNvPr>
          <p:cNvGrpSpPr/>
          <p:nvPr/>
        </p:nvGrpSpPr>
        <p:grpSpPr>
          <a:xfrm>
            <a:off x="8960375" y="1800412"/>
            <a:ext cx="2247177" cy="314854"/>
            <a:chOff x="2823044" y="703979"/>
            <a:chExt cx="2018941" cy="314854"/>
          </a:xfrm>
        </p:grpSpPr>
        <p:sp>
          <p:nvSpPr>
            <p:cNvPr id="23" name="Rectangle 22">
              <a:extLst>
                <a:ext uri="{FF2B5EF4-FFF2-40B4-BE49-F238E27FC236}">
                  <a16:creationId xmlns:a16="http://schemas.microsoft.com/office/drawing/2014/main" id="{1EF984E2-9F45-EAFA-E192-37A9C6B2156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4C82B83-8299-C1DD-3EDE-55F699FC5B61}"/>
                </a:ext>
              </a:extLst>
            </p:cNvPr>
            <p:cNvSpPr txBox="1"/>
            <p:nvPr/>
          </p:nvSpPr>
          <p:spPr>
            <a:xfrm>
              <a:off x="2823044" y="703979"/>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grpSp>
        <p:nvGrpSpPr>
          <p:cNvPr id="17" name="Group 16">
            <a:extLst>
              <a:ext uri="{FF2B5EF4-FFF2-40B4-BE49-F238E27FC236}">
                <a16:creationId xmlns:a16="http://schemas.microsoft.com/office/drawing/2014/main" id="{4DC638DA-A975-1327-75EB-3B463D43B06C}"/>
              </a:ext>
            </a:extLst>
          </p:cNvPr>
          <p:cNvGrpSpPr/>
          <p:nvPr/>
        </p:nvGrpSpPr>
        <p:grpSpPr>
          <a:xfrm>
            <a:off x="6731745" y="1849163"/>
            <a:ext cx="1298939" cy="370227"/>
            <a:chOff x="5643097" y="716786"/>
            <a:chExt cx="573937" cy="370227"/>
          </a:xfrm>
        </p:grpSpPr>
        <p:sp>
          <p:nvSpPr>
            <p:cNvPr id="21" name="Rectangle 20">
              <a:extLst>
                <a:ext uri="{FF2B5EF4-FFF2-40B4-BE49-F238E27FC236}">
                  <a16:creationId xmlns:a16="http://schemas.microsoft.com/office/drawing/2014/main" id="{2CEE4391-44BE-B44E-3124-A3E88C7FC4FA}"/>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ED76122-3C80-56A0-06DA-B31D2F842275}"/>
                </a:ext>
              </a:extLst>
            </p:cNvPr>
            <p:cNvSpPr txBox="1"/>
            <p:nvPr/>
          </p:nvSpPr>
          <p:spPr>
            <a:xfrm>
              <a:off x="5651692" y="716786"/>
              <a:ext cx="565342"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grpSp>
        <p:nvGrpSpPr>
          <p:cNvPr id="18" name="Group 17">
            <a:extLst>
              <a:ext uri="{FF2B5EF4-FFF2-40B4-BE49-F238E27FC236}">
                <a16:creationId xmlns:a16="http://schemas.microsoft.com/office/drawing/2014/main" id="{C9D072C6-30CA-57C1-3D97-E817D24EE247}"/>
              </a:ext>
            </a:extLst>
          </p:cNvPr>
          <p:cNvGrpSpPr/>
          <p:nvPr/>
        </p:nvGrpSpPr>
        <p:grpSpPr>
          <a:xfrm>
            <a:off x="4223302" y="1849163"/>
            <a:ext cx="2056973" cy="413270"/>
            <a:chOff x="7568409" y="666505"/>
            <a:chExt cx="2056973" cy="413270"/>
          </a:xfrm>
        </p:grpSpPr>
        <p:sp>
          <p:nvSpPr>
            <p:cNvPr id="19" name="Rectangle 18">
              <a:extLst>
                <a:ext uri="{FF2B5EF4-FFF2-40B4-BE49-F238E27FC236}">
                  <a16:creationId xmlns:a16="http://schemas.microsoft.com/office/drawing/2014/main" id="{F450710E-5459-DE1E-BDA0-31E9F6450015}"/>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9D1EDCD-98D6-0BBF-554B-06DBF7ED0BCC}"/>
                </a:ext>
              </a:extLst>
            </p:cNvPr>
            <p:cNvSpPr txBox="1"/>
            <p:nvPr/>
          </p:nvSpPr>
          <p:spPr>
            <a:xfrm>
              <a:off x="7568409"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sp>
        <p:nvSpPr>
          <p:cNvPr id="28" name="TextBox 27">
            <a:extLst>
              <a:ext uri="{FF2B5EF4-FFF2-40B4-BE49-F238E27FC236}">
                <a16:creationId xmlns:a16="http://schemas.microsoft.com/office/drawing/2014/main" id="{C84E7DDD-2244-65CA-0CAB-07BEDD4FB022}"/>
              </a:ext>
            </a:extLst>
          </p:cNvPr>
          <p:cNvSpPr txBox="1"/>
          <p:nvPr/>
        </p:nvSpPr>
        <p:spPr>
          <a:xfrm>
            <a:off x="838200" y="2201366"/>
            <a:ext cx="3132667" cy="4185761"/>
          </a:xfrm>
          <a:prstGeom prst="rect">
            <a:avLst/>
          </a:prstGeom>
          <a:noFill/>
        </p:spPr>
        <p:txBody>
          <a:bodyPr wrap="square">
            <a:spAutoFit/>
          </a:bodyPr>
          <a:lstStyle/>
          <a:p>
            <a:pPr lvl="0">
              <a:lnSpc>
                <a:spcPct val="100000"/>
              </a:lnSpc>
            </a:pPr>
            <a:r>
              <a:rPr lang="en-GB" sz="1400" b="1" dirty="0">
                <a:latin typeface="Arial" panose="020B0604020202020204" pitchFamily="34" charset="0"/>
                <a:cs typeface="Arial" panose="020B0604020202020204" pitchFamily="34" charset="0"/>
              </a:rPr>
              <a:t>Established digital co-production with PPG chairs meeting every six weeks: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Understand public requirements.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Understand hurdles in NHS app adoption – population view.</a:t>
            </a:r>
          </a:p>
          <a:p>
            <a:pPr lvl="0">
              <a:lnSpc>
                <a:spcPct val="100000"/>
              </a:lnSpc>
            </a:pPr>
            <a:r>
              <a:rPr lang="en-GB" sz="1400" b="1" dirty="0">
                <a:latin typeface="Arial" panose="020B0604020202020204" pitchFamily="34" charset="0"/>
                <a:cs typeface="Arial" panose="020B0604020202020204" pitchFamily="34" charset="0"/>
              </a:rPr>
              <a:t>Held in practice workshops: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Supported patients to understand digital tools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Supported practices in NHS app benefits</a:t>
            </a:r>
          </a:p>
          <a:p>
            <a:pPr lvl="0">
              <a:lnSpc>
                <a:spcPct val="100000"/>
              </a:lnSpc>
            </a:pPr>
            <a:r>
              <a:rPr lang="en-GB" sz="1400" b="1" dirty="0">
                <a:latin typeface="Arial" panose="020B0604020202020204" pitchFamily="34" charset="0"/>
                <a:cs typeface="Arial" panose="020B0604020202020204" pitchFamily="34" charset="0"/>
              </a:rPr>
              <a:t>Began single point of digital access for Lincs population T&amp;FG:</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A single starting digital starting point for the population. </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Single website to be used across the system (NHS (Primary / Secondary), Councils, Third Sector etc)</a:t>
            </a:r>
          </a:p>
        </p:txBody>
      </p:sp>
      <p:sp>
        <p:nvSpPr>
          <p:cNvPr id="30" name="TextBox 29">
            <a:extLst>
              <a:ext uri="{FF2B5EF4-FFF2-40B4-BE49-F238E27FC236}">
                <a16:creationId xmlns:a16="http://schemas.microsoft.com/office/drawing/2014/main" id="{0E471C3D-B1D7-AD11-522D-68D273712BA7}"/>
              </a:ext>
            </a:extLst>
          </p:cNvPr>
          <p:cNvSpPr txBox="1"/>
          <p:nvPr/>
        </p:nvSpPr>
        <p:spPr>
          <a:xfrm>
            <a:off x="8889475" y="2107129"/>
            <a:ext cx="2801080" cy="2246769"/>
          </a:xfrm>
          <a:prstGeom prst="rect">
            <a:avLst/>
          </a:prstGeom>
          <a:noFill/>
        </p:spPr>
        <p:txBody>
          <a:bodyPr wrap="square">
            <a:spAutoFit/>
          </a:bodyPr>
          <a:lstStyle/>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Digital inclusion group work to enable more people using the NHS app by addressing inequalities.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Work has begun to create a single point of access for all matters health and care for the population alongside LCC, the three provider Trusts and voluntary sector.</a:t>
            </a:r>
          </a:p>
        </p:txBody>
      </p:sp>
      <p:grpSp>
        <p:nvGrpSpPr>
          <p:cNvPr id="31" name="Group 30">
            <a:extLst>
              <a:ext uri="{FF2B5EF4-FFF2-40B4-BE49-F238E27FC236}">
                <a16:creationId xmlns:a16="http://schemas.microsoft.com/office/drawing/2014/main" id="{FE4788FB-671D-03E3-499A-BC261B6B68C2}"/>
              </a:ext>
            </a:extLst>
          </p:cNvPr>
          <p:cNvGrpSpPr/>
          <p:nvPr/>
        </p:nvGrpSpPr>
        <p:grpSpPr>
          <a:xfrm>
            <a:off x="6642909" y="2219390"/>
            <a:ext cx="1817565" cy="2092880"/>
            <a:chOff x="5456854" y="836400"/>
            <a:chExt cx="1817565" cy="2092880"/>
          </a:xfrm>
        </p:grpSpPr>
        <p:sp>
          <p:nvSpPr>
            <p:cNvPr id="32" name="Rectangle 31">
              <a:extLst>
                <a:ext uri="{FF2B5EF4-FFF2-40B4-BE49-F238E27FC236}">
                  <a16:creationId xmlns:a16="http://schemas.microsoft.com/office/drawing/2014/main" id="{E7791F91-9469-E837-7A46-31C0986E6B18}"/>
                </a:ext>
              </a:extLst>
            </p:cNvPr>
            <p:cNvSpPr/>
            <p:nvPr/>
          </p:nvSpPr>
          <p:spPr>
            <a:xfrm>
              <a:off x="5456854" y="124067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3" name="TextBox 32">
              <a:extLst>
                <a:ext uri="{FF2B5EF4-FFF2-40B4-BE49-F238E27FC236}">
                  <a16:creationId xmlns:a16="http://schemas.microsoft.com/office/drawing/2014/main" id="{530362CB-96C0-8E6A-465D-66F934C93AC8}"/>
                </a:ext>
              </a:extLst>
            </p:cNvPr>
            <p:cNvSpPr txBox="1"/>
            <p:nvPr/>
          </p:nvSpPr>
          <p:spPr>
            <a:xfrm>
              <a:off x="5518672" y="836400"/>
              <a:ext cx="1755747"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Limited ICB resource to support practices across the county.</a:t>
              </a:r>
            </a:p>
          </p:txBody>
        </p:sp>
      </p:grpSp>
      <p:grpSp>
        <p:nvGrpSpPr>
          <p:cNvPr id="34" name="Group 33">
            <a:extLst>
              <a:ext uri="{FF2B5EF4-FFF2-40B4-BE49-F238E27FC236}">
                <a16:creationId xmlns:a16="http://schemas.microsoft.com/office/drawing/2014/main" id="{5AF33108-7F42-DF6B-02A5-189CE5B505E0}"/>
              </a:ext>
            </a:extLst>
          </p:cNvPr>
          <p:cNvGrpSpPr/>
          <p:nvPr/>
        </p:nvGrpSpPr>
        <p:grpSpPr>
          <a:xfrm>
            <a:off x="4256785" y="2275187"/>
            <a:ext cx="2023490" cy="1785651"/>
            <a:chOff x="7601892" y="1167539"/>
            <a:chExt cx="2023490" cy="1785651"/>
          </a:xfrm>
        </p:grpSpPr>
        <p:sp>
          <p:nvSpPr>
            <p:cNvPr id="35" name="Rectangle 34">
              <a:extLst>
                <a:ext uri="{FF2B5EF4-FFF2-40B4-BE49-F238E27FC236}">
                  <a16:creationId xmlns:a16="http://schemas.microsoft.com/office/drawing/2014/main" id="{3F78BACC-D6E1-894F-001B-56F83DA02876}"/>
                </a:ext>
              </a:extLst>
            </p:cNvPr>
            <p:cNvSpPr/>
            <p:nvPr/>
          </p:nvSpPr>
          <p:spPr>
            <a:xfrm>
              <a:off x="7606441" y="1264582"/>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A80E4046-71B7-5FDC-0802-68EE02C7D05D}"/>
                </a:ext>
              </a:extLst>
            </p:cNvPr>
            <p:cNvSpPr txBox="1"/>
            <p:nvPr/>
          </p:nvSpPr>
          <p:spPr>
            <a:xfrm>
              <a:off x="7601892" y="1167539"/>
              <a:ext cx="2018941"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Good uptake of NHS app and digital pathways. </a:t>
              </a:r>
            </a:p>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ICB is working with LMC to support practices enable access to records</a:t>
              </a:r>
            </a:p>
          </p:txBody>
        </p:sp>
      </p:grpSp>
      <p:pic>
        <p:nvPicPr>
          <p:cNvPr id="37" name="Picture 36">
            <a:extLst>
              <a:ext uri="{FF2B5EF4-FFF2-40B4-BE49-F238E27FC236}">
                <a16:creationId xmlns:a16="http://schemas.microsoft.com/office/drawing/2014/main" id="{6094EA45-68E1-B637-6C78-CF31B2F7356F}"/>
              </a:ext>
            </a:extLst>
          </p:cNvPr>
          <p:cNvPicPr>
            <a:picLocks noChangeAspect="1"/>
          </p:cNvPicPr>
          <p:nvPr/>
        </p:nvPicPr>
        <p:blipFill>
          <a:blip r:embed="rId2"/>
          <a:stretch>
            <a:fillRect/>
          </a:stretch>
        </p:blipFill>
        <p:spPr>
          <a:xfrm>
            <a:off x="6750191" y="1280861"/>
            <a:ext cx="498401" cy="516747"/>
          </a:xfrm>
          <a:prstGeom prst="rect">
            <a:avLst/>
          </a:prstGeom>
        </p:spPr>
      </p:pic>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2" name="Picture 41">
            <a:extLst>
              <a:ext uri="{FF2B5EF4-FFF2-40B4-BE49-F238E27FC236}">
                <a16:creationId xmlns:a16="http://schemas.microsoft.com/office/drawing/2014/main" id="{813DF60C-9B6F-46BC-4E80-D065782E2D48}"/>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4162520" y="1275835"/>
            <a:ext cx="587170" cy="563366"/>
          </a:xfrm>
          <a:prstGeom prst="rect">
            <a:avLst/>
          </a:prstGeom>
        </p:spPr>
      </p:pic>
      <p:pic>
        <p:nvPicPr>
          <p:cNvPr id="48" name="Picture 47">
            <a:extLst>
              <a:ext uri="{FF2B5EF4-FFF2-40B4-BE49-F238E27FC236}">
                <a16:creationId xmlns:a16="http://schemas.microsoft.com/office/drawing/2014/main" id="{1E5D1590-DDFD-73E4-E9A1-D77590AF414A}"/>
              </a:ext>
            </a:extLst>
          </p:cNvPr>
          <p:cNvPicPr>
            <a:picLocks noChangeAspect="1"/>
          </p:cNvPicPr>
          <p:nvPr/>
        </p:nvPicPr>
        <p:blipFill>
          <a:blip r:embed="rId5"/>
          <a:stretch>
            <a:fillRect/>
          </a:stretch>
        </p:blipFill>
        <p:spPr>
          <a:xfrm>
            <a:off x="838200" y="1275834"/>
            <a:ext cx="734301" cy="609944"/>
          </a:xfrm>
          <a:prstGeom prst="rect">
            <a:avLst/>
          </a:prstGeom>
        </p:spPr>
      </p:pic>
      <p:pic>
        <p:nvPicPr>
          <p:cNvPr id="50" name="Picture 49">
            <a:extLst>
              <a:ext uri="{FF2B5EF4-FFF2-40B4-BE49-F238E27FC236}">
                <a16:creationId xmlns:a16="http://schemas.microsoft.com/office/drawing/2014/main" id="{0C26CCE3-548E-4C77-026A-34B91472CC8A}"/>
              </a:ext>
            </a:extLst>
          </p:cNvPr>
          <p:cNvPicPr>
            <a:picLocks noChangeAspect="1"/>
          </p:cNvPicPr>
          <p:nvPr/>
        </p:nvPicPr>
        <p:blipFill>
          <a:blip r:embed="rId6"/>
          <a:stretch>
            <a:fillRect/>
          </a:stretch>
        </p:blipFill>
        <p:spPr>
          <a:xfrm>
            <a:off x="8960375" y="1335949"/>
            <a:ext cx="488577" cy="461659"/>
          </a:xfrm>
          <a:prstGeom prst="rect">
            <a:avLst/>
          </a:prstGeom>
        </p:spPr>
      </p:pic>
      <p:sp>
        <p:nvSpPr>
          <p:cNvPr id="51" name="TextBox 50">
            <a:extLst>
              <a:ext uri="{FF2B5EF4-FFF2-40B4-BE49-F238E27FC236}">
                <a16:creationId xmlns:a16="http://schemas.microsoft.com/office/drawing/2014/main" id="{B8590501-6EF0-F6A7-3B4F-FE698B0ECD95}"/>
              </a:ext>
            </a:extLst>
          </p:cNvPr>
          <p:cNvSpPr txBox="1"/>
          <p:nvPr/>
        </p:nvSpPr>
        <p:spPr>
          <a:xfrm>
            <a:off x="4256785" y="4442601"/>
            <a:ext cx="7632973" cy="1723549"/>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100% GP’s offer online repeat prescription ordering – 183,269 ordered in August 2024</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100% GP’s have online access to records – 658,258 record access events in August 2024</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100% GP’s offer online appointment management – 30,198 booked in August 2024</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49% of population registered users of NHS app.</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Monthly NHS app logins at ~458,000</a:t>
            </a:r>
          </a:p>
          <a:p>
            <a:endParaRPr lang="en-GB" b="1" dirty="0">
              <a:solidFill>
                <a:srgbClr val="0070C0"/>
              </a:solidFill>
            </a:endParaRPr>
          </a:p>
        </p:txBody>
      </p:sp>
    </p:spTree>
    <p:extLst>
      <p:ext uri="{BB962C8B-B14F-4D97-AF65-F5344CB8AC3E}">
        <p14:creationId xmlns:p14="http://schemas.microsoft.com/office/powerpoint/2010/main" val="37689688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Empowering Patients – </a:t>
            </a:r>
            <a:r>
              <a:rPr lang="en-GB" sz="2000" b="1" i="1" dirty="0">
                <a:solidFill>
                  <a:schemeClr val="accent1">
                    <a:lumMod val="50000"/>
                  </a:schemeClr>
                </a:solidFill>
                <a:latin typeface="Arial" panose="020B0604020202020204" pitchFamily="34" charset="0"/>
                <a:cs typeface="Arial" panose="020B0604020202020204" pitchFamily="34" charset="0"/>
              </a:rPr>
              <a:t>Self referrals</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14</a:t>
            </a:fld>
            <a:endParaRPr lang="en-GB"/>
          </a:p>
        </p:txBody>
      </p:sp>
      <p:grpSp>
        <p:nvGrpSpPr>
          <p:cNvPr id="15" name="Group 14">
            <a:extLst>
              <a:ext uri="{FF2B5EF4-FFF2-40B4-BE49-F238E27FC236}">
                <a16:creationId xmlns:a16="http://schemas.microsoft.com/office/drawing/2014/main" id="{70B8603F-9DD3-BF47-F694-8D8410F23C09}"/>
              </a:ext>
            </a:extLst>
          </p:cNvPr>
          <p:cNvGrpSpPr/>
          <p:nvPr/>
        </p:nvGrpSpPr>
        <p:grpSpPr>
          <a:xfrm>
            <a:off x="948379" y="1849163"/>
            <a:ext cx="2061707" cy="233033"/>
            <a:chOff x="38501" y="785800"/>
            <a:chExt cx="2198646" cy="233033"/>
          </a:xfrm>
        </p:grpSpPr>
        <p:sp>
          <p:nvSpPr>
            <p:cNvPr id="25" name="Rectangle 24">
              <a:extLst>
                <a:ext uri="{FF2B5EF4-FFF2-40B4-BE49-F238E27FC236}">
                  <a16:creationId xmlns:a16="http://schemas.microsoft.com/office/drawing/2014/main" id="{AE4DDBD6-2924-CB5B-3DAB-E63C8910A1F6}"/>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0D21B45-2008-AD05-1F03-2EE5DD4DC725}"/>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grpSp>
        <p:nvGrpSpPr>
          <p:cNvPr id="16" name="Group 15">
            <a:extLst>
              <a:ext uri="{FF2B5EF4-FFF2-40B4-BE49-F238E27FC236}">
                <a16:creationId xmlns:a16="http://schemas.microsoft.com/office/drawing/2014/main" id="{67A63EB0-900D-A7FB-EF6C-86BD10565D2D}"/>
              </a:ext>
            </a:extLst>
          </p:cNvPr>
          <p:cNvGrpSpPr/>
          <p:nvPr/>
        </p:nvGrpSpPr>
        <p:grpSpPr>
          <a:xfrm>
            <a:off x="8960375" y="1796367"/>
            <a:ext cx="2247177" cy="318899"/>
            <a:chOff x="2823044" y="699934"/>
            <a:chExt cx="2018941" cy="318899"/>
          </a:xfrm>
        </p:grpSpPr>
        <p:sp>
          <p:nvSpPr>
            <p:cNvPr id="23" name="Rectangle 22">
              <a:extLst>
                <a:ext uri="{FF2B5EF4-FFF2-40B4-BE49-F238E27FC236}">
                  <a16:creationId xmlns:a16="http://schemas.microsoft.com/office/drawing/2014/main" id="{1EF984E2-9F45-EAFA-E192-37A9C6B2156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4C82B83-8299-C1DD-3EDE-55F699FC5B61}"/>
                </a:ext>
              </a:extLst>
            </p:cNvPr>
            <p:cNvSpPr txBox="1"/>
            <p:nvPr/>
          </p:nvSpPr>
          <p:spPr>
            <a:xfrm>
              <a:off x="2823044" y="699934"/>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grpSp>
        <p:nvGrpSpPr>
          <p:cNvPr id="17" name="Group 16">
            <a:extLst>
              <a:ext uri="{FF2B5EF4-FFF2-40B4-BE49-F238E27FC236}">
                <a16:creationId xmlns:a16="http://schemas.microsoft.com/office/drawing/2014/main" id="{4DC638DA-A975-1327-75EB-3B463D43B06C}"/>
              </a:ext>
            </a:extLst>
          </p:cNvPr>
          <p:cNvGrpSpPr/>
          <p:nvPr/>
        </p:nvGrpSpPr>
        <p:grpSpPr>
          <a:xfrm>
            <a:off x="6729494" y="1841207"/>
            <a:ext cx="1279486" cy="310586"/>
            <a:chOff x="5643097" y="776427"/>
            <a:chExt cx="565342" cy="310586"/>
          </a:xfrm>
        </p:grpSpPr>
        <p:sp>
          <p:nvSpPr>
            <p:cNvPr id="21" name="Rectangle 20">
              <a:extLst>
                <a:ext uri="{FF2B5EF4-FFF2-40B4-BE49-F238E27FC236}">
                  <a16:creationId xmlns:a16="http://schemas.microsoft.com/office/drawing/2014/main" id="{2CEE4391-44BE-B44E-3124-A3E88C7FC4FA}"/>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ED76122-3C80-56A0-06DA-B31D2F842275}"/>
                </a:ext>
              </a:extLst>
            </p:cNvPr>
            <p:cNvSpPr txBox="1"/>
            <p:nvPr/>
          </p:nvSpPr>
          <p:spPr>
            <a:xfrm>
              <a:off x="5643097" y="776427"/>
              <a:ext cx="565342"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grpSp>
        <p:nvGrpSpPr>
          <p:cNvPr id="18" name="Group 17">
            <a:extLst>
              <a:ext uri="{FF2B5EF4-FFF2-40B4-BE49-F238E27FC236}">
                <a16:creationId xmlns:a16="http://schemas.microsoft.com/office/drawing/2014/main" id="{C9D072C6-30CA-57C1-3D97-E817D24EE247}"/>
              </a:ext>
            </a:extLst>
          </p:cNvPr>
          <p:cNvGrpSpPr/>
          <p:nvPr/>
        </p:nvGrpSpPr>
        <p:grpSpPr>
          <a:xfrm>
            <a:off x="4183612" y="1849163"/>
            <a:ext cx="2096663" cy="413270"/>
            <a:chOff x="7528719" y="666505"/>
            <a:chExt cx="2096663" cy="413270"/>
          </a:xfrm>
        </p:grpSpPr>
        <p:sp>
          <p:nvSpPr>
            <p:cNvPr id="19" name="Rectangle 18">
              <a:extLst>
                <a:ext uri="{FF2B5EF4-FFF2-40B4-BE49-F238E27FC236}">
                  <a16:creationId xmlns:a16="http://schemas.microsoft.com/office/drawing/2014/main" id="{F450710E-5459-DE1E-BDA0-31E9F6450015}"/>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9D1EDCD-98D6-0BBF-554B-06DBF7ED0BCC}"/>
                </a:ext>
              </a:extLst>
            </p:cNvPr>
            <p:cNvSpPr txBox="1"/>
            <p:nvPr/>
          </p:nvSpPr>
          <p:spPr>
            <a:xfrm>
              <a:off x="7528719"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sp>
        <p:nvSpPr>
          <p:cNvPr id="28" name="TextBox 27">
            <a:extLst>
              <a:ext uri="{FF2B5EF4-FFF2-40B4-BE49-F238E27FC236}">
                <a16:creationId xmlns:a16="http://schemas.microsoft.com/office/drawing/2014/main" id="{C84E7DDD-2244-65CA-0CAB-07BEDD4FB022}"/>
              </a:ext>
            </a:extLst>
          </p:cNvPr>
          <p:cNvSpPr txBox="1"/>
          <p:nvPr/>
        </p:nvSpPr>
        <p:spPr>
          <a:xfrm>
            <a:off x="838200" y="2201366"/>
            <a:ext cx="3132667" cy="4185761"/>
          </a:xfrm>
          <a:prstGeom prst="rect">
            <a:avLst/>
          </a:prstGeom>
          <a:noFill/>
        </p:spPr>
        <p:txBody>
          <a:bodyPr wrap="square">
            <a:spAutoFit/>
          </a:bodyPr>
          <a:lstStyle/>
          <a:p>
            <a:pPr marL="285750" indent="-285750">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The ICB continues to work with system partners to improve reporting and ensure that activity for agreed pathways is captured accurately in reporting. </a:t>
            </a:r>
          </a:p>
          <a:p>
            <a:pPr marL="285750" indent="-285750">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This has focused on established self-referral </a:t>
            </a:r>
            <a:r>
              <a:rPr lang="en-GB" sz="1400" dirty="0">
                <a:latin typeface="Arial" panose="020B0604020202020204" pitchFamily="34" charset="0"/>
                <a:ea typeface="Calibri" panose="020F0502020204030204" pitchFamily="34" charset="0"/>
                <a:cs typeface="Arial" panose="020B0604020202020204" pitchFamily="34" charset="0"/>
              </a:rPr>
              <a:t>pathways and</a:t>
            </a:r>
            <a:r>
              <a:rPr lang="en-GB" sz="1400" dirty="0">
                <a:effectLst/>
                <a:latin typeface="Arial" panose="020B0604020202020204" pitchFamily="34" charset="0"/>
                <a:ea typeface="Calibri" panose="020F0502020204030204" pitchFamily="34" charset="0"/>
                <a:cs typeface="Arial" panose="020B0604020202020204" pitchFamily="34" charset="0"/>
              </a:rPr>
              <a:t> also aims to provide data where self-referral data becomes available for new services. </a:t>
            </a:r>
          </a:p>
          <a:p>
            <a:pPr marL="285750" indent="-285750">
              <a:buFont typeface="Arial" panose="020B0604020202020204" pitchFamily="34" charset="0"/>
              <a:buChar char="•"/>
            </a:pPr>
            <a:r>
              <a:rPr lang="en-GB" sz="1400" dirty="0">
                <a:latin typeface="Arial" panose="020B0604020202020204" pitchFamily="34" charset="0"/>
                <a:ea typeface="Calibri" panose="020F0502020204030204" pitchFamily="34" charset="0"/>
                <a:cs typeface="Arial" panose="020B0604020202020204" pitchFamily="34" charset="0"/>
              </a:rPr>
              <a:t>Work on data quality and completeness is ongoing with providers</a:t>
            </a:r>
          </a:p>
          <a:p>
            <a:pPr marL="285750" indent="-285750">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Discussions on onboarding new providers to report </a:t>
            </a:r>
            <a:r>
              <a:rPr lang="en-GB" sz="1400" dirty="0">
                <a:latin typeface="Arial" panose="020B0604020202020204" pitchFamily="34" charset="0"/>
                <a:ea typeface="Calibri" panose="020F0502020204030204" pitchFamily="34" charset="0"/>
                <a:cs typeface="Arial" panose="020B0604020202020204" pitchFamily="34" charset="0"/>
              </a:rPr>
              <a:t>data is ongoing with Lincolnshire County Council.</a:t>
            </a:r>
            <a:r>
              <a:rPr lang="en-GB" sz="1400" dirty="0">
                <a:effectLst/>
                <a:latin typeface="Arial" panose="020B0604020202020204" pitchFamily="34" charset="0"/>
                <a:ea typeface="Calibri" panose="020F0502020204030204" pitchFamily="34" charset="0"/>
                <a:cs typeface="Arial" panose="020B0604020202020204" pitchFamily="34" charset="0"/>
              </a:rPr>
              <a:t> </a:t>
            </a:r>
          </a:p>
          <a:p>
            <a:pPr marL="285750" indent="-285750">
              <a:buFont typeface="Arial" panose="020B0604020202020204" pitchFamily="34" charset="0"/>
              <a:buChar char="•"/>
            </a:pPr>
            <a:r>
              <a:rPr lang="en-GB" sz="1400" dirty="0">
                <a:latin typeface="Arial" panose="020B0604020202020204" pitchFamily="34" charset="0"/>
                <a:ea typeface="Calibri" panose="020F0502020204030204" pitchFamily="34" charset="0"/>
                <a:cs typeface="Arial" panose="020B0604020202020204" pitchFamily="34" charset="0"/>
              </a:rPr>
              <a:t>Patient information available via ICB website</a:t>
            </a:r>
            <a:endParaRPr lang="en-GB" sz="1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0E471C3D-B1D7-AD11-522D-68D273712BA7}"/>
              </a:ext>
            </a:extLst>
          </p:cNvPr>
          <p:cNvSpPr txBox="1"/>
          <p:nvPr/>
        </p:nvSpPr>
        <p:spPr>
          <a:xfrm>
            <a:off x="8889475" y="2107129"/>
            <a:ext cx="2801080" cy="2031325"/>
          </a:xfrm>
          <a:prstGeom prst="rect">
            <a:avLst/>
          </a:prstGeom>
          <a:noFill/>
        </p:spPr>
        <p:txBody>
          <a:bodyPr wrap="square">
            <a:spAutoFit/>
          </a:bodyPr>
          <a:lstStyle/>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Ongoing focus on data quality with all providers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Promotion to GP practices – particularly in relation to triage and signposting</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Explore making information on self-referral pathways available to patients through online tools</a:t>
            </a:r>
          </a:p>
        </p:txBody>
      </p:sp>
      <p:grpSp>
        <p:nvGrpSpPr>
          <p:cNvPr id="31" name="Group 30">
            <a:extLst>
              <a:ext uri="{FF2B5EF4-FFF2-40B4-BE49-F238E27FC236}">
                <a16:creationId xmlns:a16="http://schemas.microsoft.com/office/drawing/2014/main" id="{FE4788FB-671D-03E3-499A-BC261B6B68C2}"/>
              </a:ext>
            </a:extLst>
          </p:cNvPr>
          <p:cNvGrpSpPr/>
          <p:nvPr/>
        </p:nvGrpSpPr>
        <p:grpSpPr>
          <a:xfrm>
            <a:off x="6642909" y="2219390"/>
            <a:ext cx="1817565" cy="2092880"/>
            <a:chOff x="5456854" y="836400"/>
            <a:chExt cx="1817565" cy="2092880"/>
          </a:xfrm>
        </p:grpSpPr>
        <p:sp>
          <p:nvSpPr>
            <p:cNvPr id="32" name="Rectangle 31">
              <a:extLst>
                <a:ext uri="{FF2B5EF4-FFF2-40B4-BE49-F238E27FC236}">
                  <a16:creationId xmlns:a16="http://schemas.microsoft.com/office/drawing/2014/main" id="{E7791F91-9469-E837-7A46-31C0986E6B18}"/>
                </a:ext>
              </a:extLst>
            </p:cNvPr>
            <p:cNvSpPr/>
            <p:nvPr/>
          </p:nvSpPr>
          <p:spPr>
            <a:xfrm>
              <a:off x="5456854" y="124067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3" name="TextBox 32">
              <a:extLst>
                <a:ext uri="{FF2B5EF4-FFF2-40B4-BE49-F238E27FC236}">
                  <a16:creationId xmlns:a16="http://schemas.microsoft.com/office/drawing/2014/main" id="{530362CB-96C0-8E6A-465D-66F934C93AC8}"/>
                </a:ext>
              </a:extLst>
            </p:cNvPr>
            <p:cNvSpPr txBox="1"/>
            <p:nvPr/>
          </p:nvSpPr>
          <p:spPr>
            <a:xfrm>
              <a:off x="5518672" y="836400"/>
              <a:ext cx="1755747"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Current awareness of pathways across public and professionals</a:t>
              </a:r>
            </a:p>
            <a:p>
              <a:pPr marL="285750" lvl="0" indent="-285750" algn="l" defTabSz="488950">
                <a:lnSpc>
                  <a:spcPct val="100000"/>
                </a:lnSpc>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Data quality requires further improvement</a:t>
              </a:r>
              <a:endParaRPr lang="en-GB" sz="1400" kern="1200" dirty="0">
                <a:latin typeface="Arial" panose="020B0604020202020204" pitchFamily="34" charset="0"/>
                <a:cs typeface="Arial" panose="020B0604020202020204" pitchFamily="34" charset="0"/>
              </a:endParaRPr>
            </a:p>
            <a:p>
              <a:pPr lvl="0" algn="l" defTabSz="488950">
                <a:lnSpc>
                  <a:spcPct val="100000"/>
                </a:lnSpc>
                <a:spcBef>
                  <a:spcPct val="0"/>
                </a:spcBef>
                <a:spcAft>
                  <a:spcPct val="35000"/>
                </a:spcAft>
              </a:pPr>
              <a:endParaRPr lang="en-GB" sz="1400" kern="1200" dirty="0">
                <a:latin typeface="Arial" panose="020B0604020202020204" pitchFamily="34" charset="0"/>
                <a:cs typeface="Arial" panose="020B0604020202020204" pitchFamily="34" charset="0"/>
              </a:endParaRPr>
            </a:p>
          </p:txBody>
        </p:sp>
      </p:grpSp>
      <p:grpSp>
        <p:nvGrpSpPr>
          <p:cNvPr id="34" name="Group 33">
            <a:extLst>
              <a:ext uri="{FF2B5EF4-FFF2-40B4-BE49-F238E27FC236}">
                <a16:creationId xmlns:a16="http://schemas.microsoft.com/office/drawing/2014/main" id="{5AF33108-7F42-DF6B-02A5-189CE5B505E0}"/>
              </a:ext>
            </a:extLst>
          </p:cNvPr>
          <p:cNvGrpSpPr/>
          <p:nvPr/>
        </p:nvGrpSpPr>
        <p:grpSpPr>
          <a:xfrm>
            <a:off x="4256785" y="2275187"/>
            <a:ext cx="2023490" cy="1785651"/>
            <a:chOff x="7601892" y="1167539"/>
            <a:chExt cx="2023490" cy="1785651"/>
          </a:xfrm>
        </p:grpSpPr>
        <p:sp>
          <p:nvSpPr>
            <p:cNvPr id="35" name="Rectangle 34">
              <a:extLst>
                <a:ext uri="{FF2B5EF4-FFF2-40B4-BE49-F238E27FC236}">
                  <a16:creationId xmlns:a16="http://schemas.microsoft.com/office/drawing/2014/main" id="{3F78BACC-D6E1-894F-001B-56F83DA02876}"/>
                </a:ext>
              </a:extLst>
            </p:cNvPr>
            <p:cNvSpPr/>
            <p:nvPr/>
          </p:nvSpPr>
          <p:spPr>
            <a:xfrm>
              <a:off x="7606441" y="1264582"/>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A80E4046-71B7-5FDC-0802-68EE02C7D05D}"/>
                </a:ext>
              </a:extLst>
            </p:cNvPr>
            <p:cNvSpPr txBox="1"/>
            <p:nvPr/>
          </p:nvSpPr>
          <p:spPr>
            <a:xfrm>
              <a:off x="7601892" y="1167539"/>
              <a:ext cx="2018941"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Engagement with providers and improved activity</a:t>
              </a:r>
            </a:p>
            <a:p>
              <a:pPr marL="285750" lvl="0" indent="-285750" algn="l" defTabSz="488950">
                <a:lnSpc>
                  <a:spcPct val="100000"/>
                </a:lnSpc>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Co-production of web information with patients</a:t>
              </a:r>
            </a:p>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Improving data quality</a:t>
              </a:r>
            </a:p>
          </p:txBody>
        </p:sp>
      </p:grpSp>
      <p:pic>
        <p:nvPicPr>
          <p:cNvPr id="37" name="Picture 36">
            <a:extLst>
              <a:ext uri="{FF2B5EF4-FFF2-40B4-BE49-F238E27FC236}">
                <a16:creationId xmlns:a16="http://schemas.microsoft.com/office/drawing/2014/main" id="{6094EA45-68E1-B637-6C78-CF31B2F7356F}"/>
              </a:ext>
            </a:extLst>
          </p:cNvPr>
          <p:cNvPicPr>
            <a:picLocks noChangeAspect="1"/>
          </p:cNvPicPr>
          <p:nvPr/>
        </p:nvPicPr>
        <p:blipFill>
          <a:blip r:embed="rId2"/>
          <a:stretch>
            <a:fillRect/>
          </a:stretch>
        </p:blipFill>
        <p:spPr>
          <a:xfrm>
            <a:off x="6704728" y="1290773"/>
            <a:ext cx="475005" cy="492491"/>
          </a:xfrm>
          <a:prstGeom prst="rect">
            <a:avLst/>
          </a:prstGeom>
        </p:spPr>
      </p:pic>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2" name="Picture 41">
            <a:extLst>
              <a:ext uri="{FF2B5EF4-FFF2-40B4-BE49-F238E27FC236}">
                <a16:creationId xmlns:a16="http://schemas.microsoft.com/office/drawing/2014/main" id="{813DF60C-9B6F-46BC-4E80-D065782E2D48}"/>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4162519" y="1275835"/>
            <a:ext cx="590581" cy="566638"/>
          </a:xfrm>
          <a:prstGeom prst="rect">
            <a:avLst/>
          </a:prstGeom>
        </p:spPr>
      </p:pic>
      <p:pic>
        <p:nvPicPr>
          <p:cNvPr id="48" name="Picture 47">
            <a:extLst>
              <a:ext uri="{FF2B5EF4-FFF2-40B4-BE49-F238E27FC236}">
                <a16:creationId xmlns:a16="http://schemas.microsoft.com/office/drawing/2014/main" id="{1E5D1590-DDFD-73E4-E9A1-D77590AF414A}"/>
              </a:ext>
            </a:extLst>
          </p:cNvPr>
          <p:cNvPicPr>
            <a:picLocks noChangeAspect="1"/>
          </p:cNvPicPr>
          <p:nvPr/>
        </p:nvPicPr>
        <p:blipFill>
          <a:blip r:embed="rId5"/>
          <a:stretch>
            <a:fillRect/>
          </a:stretch>
        </p:blipFill>
        <p:spPr>
          <a:xfrm>
            <a:off x="838200" y="1275834"/>
            <a:ext cx="734301" cy="609944"/>
          </a:xfrm>
          <a:prstGeom prst="rect">
            <a:avLst/>
          </a:prstGeom>
        </p:spPr>
      </p:pic>
      <p:pic>
        <p:nvPicPr>
          <p:cNvPr id="50" name="Picture 49">
            <a:extLst>
              <a:ext uri="{FF2B5EF4-FFF2-40B4-BE49-F238E27FC236}">
                <a16:creationId xmlns:a16="http://schemas.microsoft.com/office/drawing/2014/main" id="{0C26CCE3-548E-4C77-026A-34B91472CC8A}"/>
              </a:ext>
            </a:extLst>
          </p:cNvPr>
          <p:cNvPicPr>
            <a:picLocks noChangeAspect="1"/>
          </p:cNvPicPr>
          <p:nvPr/>
        </p:nvPicPr>
        <p:blipFill>
          <a:blip r:embed="rId6"/>
          <a:stretch>
            <a:fillRect/>
          </a:stretch>
        </p:blipFill>
        <p:spPr>
          <a:xfrm>
            <a:off x="8960375" y="1350801"/>
            <a:ext cx="457679" cy="432464"/>
          </a:xfrm>
          <a:prstGeom prst="rect">
            <a:avLst/>
          </a:prstGeom>
        </p:spPr>
      </p:pic>
      <p:sp>
        <p:nvSpPr>
          <p:cNvPr id="51" name="TextBox 50">
            <a:extLst>
              <a:ext uri="{FF2B5EF4-FFF2-40B4-BE49-F238E27FC236}">
                <a16:creationId xmlns:a16="http://schemas.microsoft.com/office/drawing/2014/main" id="{B8590501-6EF0-F6A7-3B4F-FE698B0ECD95}"/>
              </a:ext>
            </a:extLst>
          </p:cNvPr>
          <p:cNvSpPr txBox="1"/>
          <p:nvPr/>
        </p:nvSpPr>
        <p:spPr>
          <a:xfrm>
            <a:off x="4256785" y="4388886"/>
            <a:ext cx="7632973" cy="2031325"/>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Significant increases in self-referral activity and achievement of NHSE monthly targets: from 2,116 self-referrals in August 2023 to 3,060 in August 2024</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Data quality has improved with self-referral’s coded for unspecified services reducing from 56% of all activity in August 2023 to 21% in August 2024</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13,589 self-referrals in total from April to August 2024 equate to an estimated 400 hours of reception capacity and 500 clinical hours saved </a:t>
            </a:r>
          </a:p>
          <a:p>
            <a:pPr marL="285750" lvl="0" indent="-285750">
              <a:lnSpc>
                <a:spcPct val="100000"/>
              </a:lnSpc>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a:p>
            <a:pPr marL="285750" lvl="0" indent="-285750">
              <a:lnSpc>
                <a:spcPct val="100000"/>
              </a:lnSpc>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635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Empowering Patients – </a:t>
            </a:r>
            <a:r>
              <a:rPr lang="en-GB" sz="2000" b="1" i="1" dirty="0">
                <a:solidFill>
                  <a:schemeClr val="accent1">
                    <a:lumMod val="50000"/>
                  </a:schemeClr>
                </a:solidFill>
                <a:latin typeface="Arial" panose="020B0604020202020204" pitchFamily="34" charset="0"/>
                <a:cs typeface="Arial" panose="020B0604020202020204" pitchFamily="34" charset="0"/>
              </a:rPr>
              <a:t>Community Pharmacy &amp; Pharmacy First</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15</a:t>
            </a:fld>
            <a:endParaRPr lang="en-GB"/>
          </a:p>
        </p:txBody>
      </p:sp>
      <p:grpSp>
        <p:nvGrpSpPr>
          <p:cNvPr id="15" name="Group 14">
            <a:extLst>
              <a:ext uri="{FF2B5EF4-FFF2-40B4-BE49-F238E27FC236}">
                <a16:creationId xmlns:a16="http://schemas.microsoft.com/office/drawing/2014/main" id="{70B8603F-9DD3-BF47-F694-8D8410F23C09}"/>
              </a:ext>
            </a:extLst>
          </p:cNvPr>
          <p:cNvGrpSpPr/>
          <p:nvPr/>
        </p:nvGrpSpPr>
        <p:grpSpPr>
          <a:xfrm>
            <a:off x="948379" y="1849163"/>
            <a:ext cx="2061707" cy="233033"/>
            <a:chOff x="38501" y="785800"/>
            <a:chExt cx="2198646" cy="233033"/>
          </a:xfrm>
        </p:grpSpPr>
        <p:sp>
          <p:nvSpPr>
            <p:cNvPr id="25" name="Rectangle 24">
              <a:extLst>
                <a:ext uri="{FF2B5EF4-FFF2-40B4-BE49-F238E27FC236}">
                  <a16:creationId xmlns:a16="http://schemas.microsoft.com/office/drawing/2014/main" id="{AE4DDBD6-2924-CB5B-3DAB-E63C8910A1F6}"/>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0D21B45-2008-AD05-1F03-2EE5DD4DC725}"/>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grpSp>
        <p:nvGrpSpPr>
          <p:cNvPr id="16" name="Group 15">
            <a:extLst>
              <a:ext uri="{FF2B5EF4-FFF2-40B4-BE49-F238E27FC236}">
                <a16:creationId xmlns:a16="http://schemas.microsoft.com/office/drawing/2014/main" id="{67A63EB0-900D-A7FB-EF6C-86BD10565D2D}"/>
              </a:ext>
            </a:extLst>
          </p:cNvPr>
          <p:cNvGrpSpPr/>
          <p:nvPr/>
        </p:nvGrpSpPr>
        <p:grpSpPr>
          <a:xfrm>
            <a:off x="8960375" y="1825420"/>
            <a:ext cx="2247177" cy="289846"/>
            <a:chOff x="2823044" y="728987"/>
            <a:chExt cx="2018941" cy="289846"/>
          </a:xfrm>
        </p:grpSpPr>
        <p:sp>
          <p:nvSpPr>
            <p:cNvPr id="23" name="Rectangle 22">
              <a:extLst>
                <a:ext uri="{FF2B5EF4-FFF2-40B4-BE49-F238E27FC236}">
                  <a16:creationId xmlns:a16="http://schemas.microsoft.com/office/drawing/2014/main" id="{1EF984E2-9F45-EAFA-E192-37A9C6B2156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4C82B83-8299-C1DD-3EDE-55F699FC5B61}"/>
                </a:ext>
              </a:extLst>
            </p:cNvPr>
            <p:cNvSpPr txBox="1"/>
            <p:nvPr/>
          </p:nvSpPr>
          <p:spPr>
            <a:xfrm>
              <a:off x="2823044" y="728987"/>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grpSp>
        <p:nvGrpSpPr>
          <p:cNvPr id="17" name="Group 16">
            <a:extLst>
              <a:ext uri="{FF2B5EF4-FFF2-40B4-BE49-F238E27FC236}">
                <a16:creationId xmlns:a16="http://schemas.microsoft.com/office/drawing/2014/main" id="{4DC638DA-A975-1327-75EB-3B463D43B06C}"/>
              </a:ext>
            </a:extLst>
          </p:cNvPr>
          <p:cNvGrpSpPr/>
          <p:nvPr/>
        </p:nvGrpSpPr>
        <p:grpSpPr>
          <a:xfrm>
            <a:off x="6731749" y="1848692"/>
            <a:ext cx="1279487" cy="370698"/>
            <a:chOff x="5643097" y="716315"/>
            <a:chExt cx="1279487" cy="370698"/>
          </a:xfrm>
        </p:grpSpPr>
        <p:sp>
          <p:nvSpPr>
            <p:cNvPr id="21" name="Rectangle 20">
              <a:extLst>
                <a:ext uri="{FF2B5EF4-FFF2-40B4-BE49-F238E27FC236}">
                  <a16:creationId xmlns:a16="http://schemas.microsoft.com/office/drawing/2014/main" id="{2CEE4391-44BE-B44E-3124-A3E88C7FC4FA}"/>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ED76122-3C80-56A0-06DA-B31D2F842275}"/>
                </a:ext>
              </a:extLst>
            </p:cNvPr>
            <p:cNvSpPr txBox="1"/>
            <p:nvPr/>
          </p:nvSpPr>
          <p:spPr>
            <a:xfrm>
              <a:off x="5643097" y="716315"/>
              <a:ext cx="1279487"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grpSp>
        <p:nvGrpSpPr>
          <p:cNvPr id="18" name="Group 17">
            <a:extLst>
              <a:ext uri="{FF2B5EF4-FFF2-40B4-BE49-F238E27FC236}">
                <a16:creationId xmlns:a16="http://schemas.microsoft.com/office/drawing/2014/main" id="{C9D072C6-30CA-57C1-3D97-E817D24EE247}"/>
              </a:ext>
            </a:extLst>
          </p:cNvPr>
          <p:cNvGrpSpPr/>
          <p:nvPr/>
        </p:nvGrpSpPr>
        <p:grpSpPr>
          <a:xfrm>
            <a:off x="4247956" y="1849163"/>
            <a:ext cx="2032319" cy="413270"/>
            <a:chOff x="7593063" y="666505"/>
            <a:chExt cx="2032319" cy="413270"/>
          </a:xfrm>
        </p:grpSpPr>
        <p:sp>
          <p:nvSpPr>
            <p:cNvPr id="19" name="Rectangle 18">
              <a:extLst>
                <a:ext uri="{FF2B5EF4-FFF2-40B4-BE49-F238E27FC236}">
                  <a16:creationId xmlns:a16="http://schemas.microsoft.com/office/drawing/2014/main" id="{F450710E-5459-DE1E-BDA0-31E9F6450015}"/>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9D1EDCD-98D6-0BBF-554B-06DBF7ED0BCC}"/>
                </a:ext>
              </a:extLst>
            </p:cNvPr>
            <p:cNvSpPr txBox="1"/>
            <p:nvPr/>
          </p:nvSpPr>
          <p:spPr>
            <a:xfrm>
              <a:off x="7593063"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sp>
        <p:nvSpPr>
          <p:cNvPr id="28" name="TextBox 27">
            <a:extLst>
              <a:ext uri="{FF2B5EF4-FFF2-40B4-BE49-F238E27FC236}">
                <a16:creationId xmlns:a16="http://schemas.microsoft.com/office/drawing/2014/main" id="{C84E7DDD-2244-65CA-0CAB-07BEDD4FB022}"/>
              </a:ext>
            </a:extLst>
          </p:cNvPr>
          <p:cNvSpPr txBox="1"/>
          <p:nvPr/>
        </p:nvSpPr>
        <p:spPr>
          <a:xfrm>
            <a:off x="684829" y="2202735"/>
            <a:ext cx="3132667" cy="3539430"/>
          </a:xfrm>
          <a:prstGeom prst="rect">
            <a:avLst/>
          </a:prstGeom>
          <a:noFill/>
        </p:spPr>
        <p:txBody>
          <a:bodyPr wrap="square">
            <a:spAutoFit/>
          </a:bodyPr>
          <a:lstStyle/>
          <a:p>
            <a:pPr marL="285750" indent="-285750">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Historically, Lincolnshire was a regional outlier in terms of GP referrals into Community Pharmacy Consultation Service now known as Pharmacy First-minor illness.</a:t>
            </a:r>
          </a:p>
          <a:p>
            <a:pPr marL="285750" indent="-285750">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Significant variation across practices – rurality and location of services impact on referral numbers. Lincolnshire has highest population in the midlands (200,000) living &gt; 2 miles from a community pharmacy and highest % of dispensing practices in midlands- impacting on referrals</a:t>
            </a:r>
          </a:p>
        </p:txBody>
      </p:sp>
      <p:sp>
        <p:nvSpPr>
          <p:cNvPr id="30" name="TextBox 29">
            <a:extLst>
              <a:ext uri="{FF2B5EF4-FFF2-40B4-BE49-F238E27FC236}">
                <a16:creationId xmlns:a16="http://schemas.microsoft.com/office/drawing/2014/main" id="{0E471C3D-B1D7-AD11-522D-68D273712BA7}"/>
              </a:ext>
            </a:extLst>
          </p:cNvPr>
          <p:cNvSpPr txBox="1"/>
          <p:nvPr/>
        </p:nvSpPr>
        <p:spPr>
          <a:xfrm>
            <a:off x="8825498" y="2108277"/>
            <a:ext cx="2801080" cy="2462213"/>
          </a:xfrm>
          <a:prstGeom prst="rect">
            <a:avLst/>
          </a:prstGeom>
          <a:noFill/>
        </p:spPr>
        <p:txBody>
          <a:bodyPr wrap="square">
            <a:spAutoFit/>
          </a:bodyPr>
          <a:lstStyle/>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Resolving digital issues for practices to support and improve referral rates.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Ongoing promotion of Pharmacy First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Development of Community Pharmacy Strategy and alignment with GP strategy to support further integration. </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Increasing pharmacy oral contraception sign up</a:t>
            </a:r>
          </a:p>
        </p:txBody>
      </p:sp>
      <p:grpSp>
        <p:nvGrpSpPr>
          <p:cNvPr id="31" name="Group 30">
            <a:extLst>
              <a:ext uri="{FF2B5EF4-FFF2-40B4-BE49-F238E27FC236}">
                <a16:creationId xmlns:a16="http://schemas.microsoft.com/office/drawing/2014/main" id="{FE4788FB-671D-03E3-499A-BC261B6B68C2}"/>
              </a:ext>
            </a:extLst>
          </p:cNvPr>
          <p:cNvGrpSpPr/>
          <p:nvPr/>
        </p:nvGrpSpPr>
        <p:grpSpPr>
          <a:xfrm>
            <a:off x="6578190" y="2219390"/>
            <a:ext cx="2039673" cy="2092880"/>
            <a:chOff x="5456854" y="836400"/>
            <a:chExt cx="1817565" cy="2092880"/>
          </a:xfrm>
        </p:grpSpPr>
        <p:sp>
          <p:nvSpPr>
            <p:cNvPr id="32" name="Rectangle 31">
              <a:extLst>
                <a:ext uri="{FF2B5EF4-FFF2-40B4-BE49-F238E27FC236}">
                  <a16:creationId xmlns:a16="http://schemas.microsoft.com/office/drawing/2014/main" id="{E7791F91-9469-E837-7A46-31C0986E6B18}"/>
                </a:ext>
              </a:extLst>
            </p:cNvPr>
            <p:cNvSpPr/>
            <p:nvPr/>
          </p:nvSpPr>
          <p:spPr>
            <a:xfrm>
              <a:off x="5456854" y="124067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3" name="TextBox 32">
              <a:extLst>
                <a:ext uri="{FF2B5EF4-FFF2-40B4-BE49-F238E27FC236}">
                  <a16:creationId xmlns:a16="http://schemas.microsoft.com/office/drawing/2014/main" id="{530362CB-96C0-8E6A-465D-66F934C93AC8}"/>
                </a:ext>
              </a:extLst>
            </p:cNvPr>
            <p:cNvSpPr txBox="1"/>
            <p:nvPr/>
          </p:nvSpPr>
          <p:spPr>
            <a:xfrm>
              <a:off x="5518672" y="836400"/>
              <a:ext cx="1755747"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indent="-285750" defTabSz="488950">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Multiple digital issues impacting on GP referrals into Pharmacy First</a:t>
              </a:r>
            </a:p>
            <a:p>
              <a:pPr marL="285750" indent="-285750" defTabSz="488950">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High walk-in activity may impact on pharmacy income.</a:t>
              </a:r>
            </a:p>
            <a:p>
              <a:pPr marL="285750" indent="-285750" defTabSz="488950">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Rurality and access </a:t>
              </a:r>
              <a:endParaRPr lang="en-GB" sz="1400" kern="1200" dirty="0">
                <a:latin typeface="Arial" panose="020B0604020202020204" pitchFamily="34" charset="0"/>
                <a:cs typeface="Arial" panose="020B0604020202020204" pitchFamily="34" charset="0"/>
              </a:endParaRPr>
            </a:p>
          </p:txBody>
        </p:sp>
      </p:grpSp>
      <p:grpSp>
        <p:nvGrpSpPr>
          <p:cNvPr id="34" name="Group 33">
            <a:extLst>
              <a:ext uri="{FF2B5EF4-FFF2-40B4-BE49-F238E27FC236}">
                <a16:creationId xmlns:a16="http://schemas.microsoft.com/office/drawing/2014/main" id="{5AF33108-7F42-DF6B-02A5-189CE5B505E0}"/>
              </a:ext>
            </a:extLst>
          </p:cNvPr>
          <p:cNvGrpSpPr/>
          <p:nvPr/>
        </p:nvGrpSpPr>
        <p:grpSpPr>
          <a:xfrm>
            <a:off x="4162518" y="2159351"/>
            <a:ext cx="2277409" cy="1901487"/>
            <a:chOff x="7507626" y="1051703"/>
            <a:chExt cx="2117756" cy="1901487"/>
          </a:xfrm>
        </p:grpSpPr>
        <p:sp>
          <p:nvSpPr>
            <p:cNvPr id="35" name="Rectangle 34">
              <a:extLst>
                <a:ext uri="{FF2B5EF4-FFF2-40B4-BE49-F238E27FC236}">
                  <a16:creationId xmlns:a16="http://schemas.microsoft.com/office/drawing/2014/main" id="{3F78BACC-D6E1-894F-001B-56F83DA02876}"/>
                </a:ext>
              </a:extLst>
            </p:cNvPr>
            <p:cNvSpPr/>
            <p:nvPr/>
          </p:nvSpPr>
          <p:spPr>
            <a:xfrm>
              <a:off x="7606441" y="1264582"/>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A80E4046-71B7-5FDC-0802-68EE02C7D05D}"/>
                </a:ext>
              </a:extLst>
            </p:cNvPr>
            <p:cNvSpPr txBox="1"/>
            <p:nvPr/>
          </p:nvSpPr>
          <p:spPr>
            <a:xfrm>
              <a:off x="7507626" y="1051703"/>
              <a:ext cx="2018941"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Significant uptake in Clinical Pathways consultations due to the patient walk-in</a:t>
              </a:r>
            </a:p>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UEC referral pathway implemented</a:t>
              </a:r>
            </a:p>
            <a:p>
              <a:pPr marL="285750" lvl="0" indent="-285750" algn="l" defTabSz="488950">
                <a:lnSpc>
                  <a:spcPct val="100000"/>
                </a:lnSpc>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Training to pharmacies and locums to support service continuity</a:t>
              </a:r>
            </a:p>
            <a:p>
              <a:pPr marL="285750" lvl="0" indent="-285750" algn="l" defTabSz="488950">
                <a:lnSpc>
                  <a:spcPct val="100000"/>
                </a:lnSpc>
                <a:spcBef>
                  <a:spcPct val="0"/>
                </a:spcBef>
                <a:spcAft>
                  <a:spcPct val="35000"/>
                </a:spcAft>
                <a:buFont typeface="Arial" panose="020B0604020202020204" pitchFamily="34" charset="0"/>
                <a:buChar char="•"/>
              </a:pPr>
              <a:endParaRPr lang="en-GB" sz="1400" kern="1200" dirty="0">
                <a:latin typeface="Arial" panose="020B0604020202020204" pitchFamily="34" charset="0"/>
                <a:cs typeface="Arial" panose="020B0604020202020204" pitchFamily="34" charset="0"/>
              </a:endParaRPr>
            </a:p>
          </p:txBody>
        </p:sp>
      </p:grpSp>
      <p:pic>
        <p:nvPicPr>
          <p:cNvPr id="37" name="Picture 36">
            <a:extLst>
              <a:ext uri="{FF2B5EF4-FFF2-40B4-BE49-F238E27FC236}">
                <a16:creationId xmlns:a16="http://schemas.microsoft.com/office/drawing/2014/main" id="{6094EA45-68E1-B637-6C78-CF31B2F7356F}"/>
              </a:ext>
            </a:extLst>
          </p:cNvPr>
          <p:cNvPicPr>
            <a:picLocks noChangeAspect="1"/>
          </p:cNvPicPr>
          <p:nvPr/>
        </p:nvPicPr>
        <p:blipFill>
          <a:blip r:embed="rId2"/>
          <a:stretch>
            <a:fillRect/>
          </a:stretch>
        </p:blipFill>
        <p:spPr>
          <a:xfrm>
            <a:off x="6704728" y="1290773"/>
            <a:ext cx="466539" cy="483713"/>
          </a:xfrm>
          <a:prstGeom prst="rect">
            <a:avLst/>
          </a:prstGeom>
        </p:spPr>
      </p:pic>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2" name="Picture 41">
            <a:extLst>
              <a:ext uri="{FF2B5EF4-FFF2-40B4-BE49-F238E27FC236}">
                <a16:creationId xmlns:a16="http://schemas.microsoft.com/office/drawing/2014/main" id="{813DF60C-9B6F-46BC-4E80-D065782E2D48}"/>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4162519" y="1275835"/>
            <a:ext cx="590581" cy="566638"/>
          </a:xfrm>
          <a:prstGeom prst="rect">
            <a:avLst/>
          </a:prstGeom>
        </p:spPr>
      </p:pic>
      <p:pic>
        <p:nvPicPr>
          <p:cNvPr id="48" name="Picture 47">
            <a:extLst>
              <a:ext uri="{FF2B5EF4-FFF2-40B4-BE49-F238E27FC236}">
                <a16:creationId xmlns:a16="http://schemas.microsoft.com/office/drawing/2014/main" id="{1E5D1590-DDFD-73E4-E9A1-D77590AF414A}"/>
              </a:ext>
            </a:extLst>
          </p:cNvPr>
          <p:cNvPicPr>
            <a:picLocks noChangeAspect="1"/>
          </p:cNvPicPr>
          <p:nvPr/>
        </p:nvPicPr>
        <p:blipFill>
          <a:blip r:embed="rId5"/>
          <a:stretch>
            <a:fillRect/>
          </a:stretch>
        </p:blipFill>
        <p:spPr>
          <a:xfrm>
            <a:off x="838200" y="1275834"/>
            <a:ext cx="734301" cy="609944"/>
          </a:xfrm>
          <a:prstGeom prst="rect">
            <a:avLst/>
          </a:prstGeom>
        </p:spPr>
      </p:pic>
      <p:pic>
        <p:nvPicPr>
          <p:cNvPr id="50" name="Picture 49">
            <a:extLst>
              <a:ext uri="{FF2B5EF4-FFF2-40B4-BE49-F238E27FC236}">
                <a16:creationId xmlns:a16="http://schemas.microsoft.com/office/drawing/2014/main" id="{0C26CCE3-548E-4C77-026A-34B91472CC8A}"/>
              </a:ext>
            </a:extLst>
          </p:cNvPr>
          <p:cNvPicPr>
            <a:picLocks noChangeAspect="1"/>
          </p:cNvPicPr>
          <p:nvPr/>
        </p:nvPicPr>
        <p:blipFill>
          <a:blip r:embed="rId6"/>
          <a:stretch>
            <a:fillRect/>
          </a:stretch>
        </p:blipFill>
        <p:spPr>
          <a:xfrm>
            <a:off x="8960375" y="1350800"/>
            <a:ext cx="463025" cy="437515"/>
          </a:xfrm>
          <a:prstGeom prst="rect">
            <a:avLst/>
          </a:prstGeom>
        </p:spPr>
      </p:pic>
      <p:sp>
        <p:nvSpPr>
          <p:cNvPr id="51" name="TextBox 50">
            <a:extLst>
              <a:ext uri="{FF2B5EF4-FFF2-40B4-BE49-F238E27FC236}">
                <a16:creationId xmlns:a16="http://schemas.microsoft.com/office/drawing/2014/main" id="{B8590501-6EF0-F6A7-3B4F-FE698B0ECD95}"/>
              </a:ext>
            </a:extLst>
          </p:cNvPr>
          <p:cNvSpPr txBox="1"/>
          <p:nvPr/>
        </p:nvSpPr>
        <p:spPr>
          <a:xfrm>
            <a:off x="4199027" y="4563618"/>
            <a:ext cx="7632973" cy="1815882"/>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22,500 Pharmacy First consultations from April to September 2024 – exceeding the planning ambition for this year</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17,100 blood pressure consultations over the same period</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959 oral contraception consultations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Pharmacy First has saved an estimated 3,756 GP practice hours from April to September 2024 </a:t>
            </a:r>
          </a:p>
          <a:p>
            <a:pPr marL="285750" lvl="0" indent="-285750">
              <a:lnSpc>
                <a:spcPct val="100000"/>
              </a:lnSpc>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7407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99180C-892A-D454-B703-4B53016E48D5}"/>
              </a:ext>
            </a:extLst>
          </p:cNvPr>
          <p:cNvSpPr/>
          <p:nvPr/>
        </p:nvSpPr>
        <p:spPr>
          <a:xfrm>
            <a:off x="0" y="0"/>
            <a:ext cx="12192000" cy="6858000"/>
          </a:xfrm>
          <a:prstGeom prst="rect">
            <a:avLst/>
          </a:prstGeom>
          <a:solidFill>
            <a:srgbClr val="005EB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672C8E17-B87E-DE2C-A76F-6251245A62E9}"/>
              </a:ext>
            </a:extLst>
          </p:cNvPr>
          <p:cNvSpPr/>
          <p:nvPr/>
        </p:nvSpPr>
        <p:spPr>
          <a:xfrm>
            <a:off x="155171" y="133005"/>
            <a:ext cx="11898283" cy="656705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Rounded Corners 6">
            <a:extLst>
              <a:ext uri="{FF2B5EF4-FFF2-40B4-BE49-F238E27FC236}">
                <a16:creationId xmlns:a16="http://schemas.microsoft.com/office/drawing/2014/main" id="{9E0DAF75-D627-1206-53D9-4FEE92008A4A}"/>
              </a:ext>
            </a:extLst>
          </p:cNvPr>
          <p:cNvSpPr/>
          <p:nvPr/>
        </p:nvSpPr>
        <p:spPr>
          <a:xfrm>
            <a:off x="7464829" y="800792"/>
            <a:ext cx="4499956" cy="5256417"/>
          </a:xfrm>
          <a:prstGeom prst="roundRect">
            <a:avLst/>
          </a:prstGeom>
          <a:solidFill>
            <a:schemeClr val="bg1"/>
          </a:solidFill>
          <a:ln w="57150">
            <a:solidFill>
              <a:srgbClr val="005EB8"/>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60D83CC8-7898-D63B-41B8-512EEB3EC7FE}"/>
              </a:ext>
            </a:extLst>
          </p:cNvPr>
          <p:cNvSpPr txBox="1"/>
          <p:nvPr/>
        </p:nvSpPr>
        <p:spPr>
          <a:xfrm>
            <a:off x="299257" y="133005"/>
            <a:ext cx="10640291" cy="646331"/>
          </a:xfrm>
          <a:prstGeom prst="rect">
            <a:avLst/>
          </a:prstGeom>
          <a:noFill/>
        </p:spPr>
        <p:txBody>
          <a:bodyPr wrap="square" rtlCol="0">
            <a:spAutoFit/>
          </a:bodyPr>
          <a:lstStyle/>
          <a:p>
            <a:pPr algn="ctr"/>
            <a:r>
              <a:rPr lang="en-GB" b="1" dirty="0"/>
              <a:t>NHS Community Pharmacy Overview – Lincolnshire ICB</a:t>
            </a:r>
          </a:p>
          <a:p>
            <a:pPr algn="ctr"/>
            <a:r>
              <a:rPr lang="en-GB" b="1" dirty="0"/>
              <a:t>April 2024 – September 2024</a:t>
            </a:r>
          </a:p>
        </p:txBody>
      </p:sp>
      <p:pic>
        <p:nvPicPr>
          <p:cNvPr id="9" name="Picture 8">
            <a:extLst>
              <a:ext uri="{FF2B5EF4-FFF2-40B4-BE49-F238E27FC236}">
                <a16:creationId xmlns:a16="http://schemas.microsoft.com/office/drawing/2014/main" id="{0B60AABD-5A4F-E043-E880-60A4A46ECBCA}"/>
              </a:ext>
            </a:extLst>
          </p:cNvPr>
          <p:cNvPicPr>
            <a:picLocks noChangeAspect="1"/>
          </p:cNvPicPr>
          <p:nvPr/>
        </p:nvPicPr>
        <p:blipFill>
          <a:blip r:embed="rId3"/>
          <a:stretch>
            <a:fillRect/>
          </a:stretch>
        </p:blipFill>
        <p:spPr>
          <a:xfrm>
            <a:off x="11372325" y="188596"/>
            <a:ext cx="624825" cy="592783"/>
          </a:xfrm>
          <a:prstGeom prst="rect">
            <a:avLst/>
          </a:prstGeom>
        </p:spPr>
      </p:pic>
      <p:sp>
        <p:nvSpPr>
          <p:cNvPr id="12" name="TextBox 11">
            <a:extLst>
              <a:ext uri="{FF2B5EF4-FFF2-40B4-BE49-F238E27FC236}">
                <a16:creationId xmlns:a16="http://schemas.microsoft.com/office/drawing/2014/main" id="{9E053268-8C28-FDEB-63BE-202940AD5EF6}"/>
              </a:ext>
            </a:extLst>
          </p:cNvPr>
          <p:cNvSpPr txBox="1"/>
          <p:nvPr/>
        </p:nvSpPr>
        <p:spPr>
          <a:xfrm>
            <a:off x="299258" y="1298998"/>
            <a:ext cx="3890357" cy="461665"/>
          </a:xfrm>
          <a:prstGeom prst="rect">
            <a:avLst/>
          </a:prstGeom>
          <a:noFill/>
        </p:spPr>
        <p:txBody>
          <a:bodyPr wrap="square" rtlCol="0">
            <a:spAutoFit/>
          </a:bodyPr>
          <a:lstStyle/>
          <a:p>
            <a:pPr algn="ctr"/>
            <a:r>
              <a:rPr lang="en-GB" sz="2400" b="1" dirty="0">
                <a:solidFill>
                  <a:srgbClr val="005EB8"/>
                </a:solidFill>
              </a:rPr>
              <a:t>PREVENTION</a:t>
            </a:r>
          </a:p>
        </p:txBody>
      </p:sp>
      <p:pic>
        <p:nvPicPr>
          <p:cNvPr id="14" name="Graphic 13" descr="Heart organ with solid fill">
            <a:extLst>
              <a:ext uri="{FF2B5EF4-FFF2-40B4-BE49-F238E27FC236}">
                <a16:creationId xmlns:a16="http://schemas.microsoft.com/office/drawing/2014/main" id="{DE438E8D-0359-7379-DA73-7A14AE729E1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203" y="1795076"/>
            <a:ext cx="914400" cy="914400"/>
          </a:xfrm>
          <a:prstGeom prst="rect">
            <a:avLst/>
          </a:prstGeom>
        </p:spPr>
      </p:pic>
      <p:sp>
        <p:nvSpPr>
          <p:cNvPr id="15" name="Rectangle: Rounded Corners 14">
            <a:extLst>
              <a:ext uri="{FF2B5EF4-FFF2-40B4-BE49-F238E27FC236}">
                <a16:creationId xmlns:a16="http://schemas.microsoft.com/office/drawing/2014/main" id="{48B55977-BF0E-8647-9193-EF42587461AB}"/>
              </a:ext>
            </a:extLst>
          </p:cNvPr>
          <p:cNvSpPr/>
          <p:nvPr/>
        </p:nvSpPr>
        <p:spPr>
          <a:xfrm>
            <a:off x="216125" y="735788"/>
            <a:ext cx="7141711" cy="610291"/>
          </a:xfrm>
          <a:prstGeom prst="roundRect">
            <a:avLst/>
          </a:prstGeom>
          <a:noFill/>
          <a:ln w="38100">
            <a:solidFill>
              <a:srgbClr val="AE2573"/>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NHS Community Pharmacy is one part of primary care, alongside GP Practices, Optometry and Dentistry.  Together they support more patients every working day than any other single part of the health system.</a:t>
            </a:r>
          </a:p>
        </p:txBody>
      </p:sp>
      <p:sp>
        <p:nvSpPr>
          <p:cNvPr id="16" name="TextBox 15">
            <a:extLst>
              <a:ext uri="{FF2B5EF4-FFF2-40B4-BE49-F238E27FC236}">
                <a16:creationId xmlns:a16="http://schemas.microsoft.com/office/drawing/2014/main" id="{1E8335EB-3F73-49CA-CE80-A7CB4A2701F5}"/>
              </a:ext>
            </a:extLst>
          </p:cNvPr>
          <p:cNvSpPr txBox="1"/>
          <p:nvPr/>
        </p:nvSpPr>
        <p:spPr>
          <a:xfrm>
            <a:off x="929125" y="1701378"/>
            <a:ext cx="3027736" cy="400110"/>
          </a:xfrm>
          <a:prstGeom prst="rect">
            <a:avLst/>
          </a:prstGeom>
          <a:noFill/>
        </p:spPr>
        <p:txBody>
          <a:bodyPr wrap="square" rtlCol="0">
            <a:spAutoFit/>
          </a:bodyPr>
          <a:lstStyle/>
          <a:p>
            <a:r>
              <a:rPr lang="en-GB" sz="2000" b="1" dirty="0">
                <a:solidFill>
                  <a:srgbClr val="002060"/>
                </a:solidFill>
              </a:rPr>
              <a:t>Cardiovascular Disease</a:t>
            </a:r>
          </a:p>
        </p:txBody>
      </p:sp>
      <p:sp>
        <p:nvSpPr>
          <p:cNvPr id="18" name="TextBox 17">
            <a:extLst>
              <a:ext uri="{FF2B5EF4-FFF2-40B4-BE49-F238E27FC236}">
                <a16:creationId xmlns:a16="http://schemas.microsoft.com/office/drawing/2014/main" id="{475F504D-0644-DF5F-04D6-F45C9926B9CC}"/>
              </a:ext>
            </a:extLst>
          </p:cNvPr>
          <p:cNvSpPr txBox="1"/>
          <p:nvPr/>
        </p:nvSpPr>
        <p:spPr>
          <a:xfrm>
            <a:off x="929125" y="2101488"/>
            <a:ext cx="3027736" cy="646331"/>
          </a:xfrm>
          <a:prstGeom prst="rect">
            <a:avLst/>
          </a:prstGeom>
          <a:noFill/>
        </p:spPr>
        <p:txBody>
          <a:bodyPr wrap="square" rtlCol="0">
            <a:spAutoFit/>
          </a:bodyPr>
          <a:lstStyle/>
          <a:p>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NHS Community Pharmacy Teams across </a:t>
            </a:r>
            <a:r>
              <a:rPr lang="en-GB" sz="1200" dirty="0">
                <a:solidFill>
                  <a:srgbClr val="000000"/>
                </a:solidFill>
                <a:latin typeface="Arial" panose="020B0604020202020204" pitchFamily="34" charset="0"/>
                <a:ea typeface="Times New Roman" panose="02020603050405020304" pitchFamily="18" charset="0"/>
                <a:cs typeface="Aptos" panose="020B0004020202020204" pitchFamily="34" charset="0"/>
              </a:rPr>
              <a:t>Lincolnshire </a:t>
            </a:r>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have opportunistically measured the Blood Pressure of</a:t>
            </a:r>
            <a:endParaRPr lang="en-GB" dirty="0"/>
          </a:p>
        </p:txBody>
      </p:sp>
      <p:sp>
        <p:nvSpPr>
          <p:cNvPr id="19" name="TextBox 18">
            <a:extLst>
              <a:ext uri="{FF2B5EF4-FFF2-40B4-BE49-F238E27FC236}">
                <a16:creationId xmlns:a16="http://schemas.microsoft.com/office/drawing/2014/main" id="{8DAC5DBF-EEDF-662C-6B14-6D3E45DBEF78}"/>
              </a:ext>
            </a:extLst>
          </p:cNvPr>
          <p:cNvSpPr txBox="1"/>
          <p:nvPr/>
        </p:nvSpPr>
        <p:spPr>
          <a:xfrm>
            <a:off x="1262298" y="2791051"/>
            <a:ext cx="2088804" cy="369332"/>
          </a:xfrm>
          <a:prstGeom prst="rect">
            <a:avLst/>
          </a:prstGeom>
          <a:noFill/>
        </p:spPr>
        <p:txBody>
          <a:bodyPr wrap="square" rtlCol="0">
            <a:spAutoFit/>
          </a:bodyPr>
          <a:lstStyle/>
          <a:p>
            <a:r>
              <a:rPr lang="en-GB" sz="1800" b="1" dirty="0">
                <a:solidFill>
                  <a:srgbClr val="AE2573"/>
                </a:solidFill>
                <a:effectLst/>
                <a:latin typeface="Arial" panose="020B0604020202020204" pitchFamily="34" charset="0"/>
                <a:ea typeface="Times New Roman" panose="02020603050405020304" pitchFamily="18" charset="0"/>
              </a:rPr>
              <a:t>17,031 patients</a:t>
            </a:r>
            <a:endParaRPr lang="en-GB" b="1" dirty="0">
              <a:solidFill>
                <a:srgbClr val="AE2573"/>
              </a:solidFill>
            </a:endParaRPr>
          </a:p>
        </p:txBody>
      </p:sp>
      <p:sp>
        <p:nvSpPr>
          <p:cNvPr id="20" name="TextBox 19">
            <a:extLst>
              <a:ext uri="{FF2B5EF4-FFF2-40B4-BE49-F238E27FC236}">
                <a16:creationId xmlns:a16="http://schemas.microsoft.com/office/drawing/2014/main" id="{1ADFA01D-711E-CBCC-A29D-24D08E7B99A4}"/>
              </a:ext>
            </a:extLst>
          </p:cNvPr>
          <p:cNvSpPr txBox="1"/>
          <p:nvPr/>
        </p:nvSpPr>
        <p:spPr>
          <a:xfrm>
            <a:off x="668093" y="3324263"/>
            <a:ext cx="3366217" cy="892552"/>
          </a:xfrm>
          <a:prstGeom prst="rect">
            <a:avLst/>
          </a:prstGeom>
          <a:noFill/>
        </p:spPr>
        <p:txBody>
          <a:bodyPr wrap="square" rtlCol="0">
            <a:spAutoFit/>
          </a:bodyPr>
          <a:lstStyle/>
          <a:p>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They have confirmed high blood pressure using ambulatory monitoring in </a:t>
            </a:r>
            <a:r>
              <a:rPr lang="en-GB" sz="1600" b="1"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638</a:t>
            </a:r>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 of these patients so their high blood pressure can be managed. </a:t>
            </a:r>
            <a:endParaRPr lang="en-GB" dirty="0"/>
          </a:p>
        </p:txBody>
      </p:sp>
      <p:sp>
        <p:nvSpPr>
          <p:cNvPr id="21" name="TextBox 20">
            <a:extLst>
              <a:ext uri="{FF2B5EF4-FFF2-40B4-BE49-F238E27FC236}">
                <a16:creationId xmlns:a16="http://schemas.microsoft.com/office/drawing/2014/main" id="{10B630EE-C578-C6CA-8B77-E9C75B3442D8}"/>
              </a:ext>
            </a:extLst>
          </p:cNvPr>
          <p:cNvSpPr txBox="1"/>
          <p:nvPr/>
        </p:nvSpPr>
        <p:spPr>
          <a:xfrm>
            <a:off x="453433" y="4552326"/>
            <a:ext cx="3580877" cy="892552"/>
          </a:xfrm>
          <a:prstGeom prst="rect">
            <a:avLst/>
          </a:prstGeom>
          <a:noFill/>
        </p:spPr>
        <p:txBody>
          <a:bodyPr wrap="square" rtlCol="0">
            <a:spAutoFit/>
          </a:bodyPr>
          <a:lstStyle/>
          <a:p>
            <a:pPr algn="ctr"/>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Assuming these patients comply with management for the next 5 years </a:t>
            </a:r>
            <a:r>
              <a:rPr lang="en-GB" sz="1400" b="1" dirty="0">
                <a:solidFill>
                  <a:srgbClr val="AE2573"/>
                </a:solidFill>
                <a:latin typeface="Arial" panose="020B0604020202020204" pitchFamily="34" charset="0"/>
                <a:ea typeface="Times New Roman" panose="02020603050405020304" pitchFamily="18" charset="0"/>
                <a:cs typeface="Aptos" panose="020B0004020202020204" pitchFamily="34" charset="0"/>
              </a:rPr>
              <a:t>5</a:t>
            </a:r>
            <a:r>
              <a:rPr lang="en-GB" sz="1400" b="1" dirty="0">
                <a:solidFill>
                  <a:srgbClr val="AE2573"/>
                </a:solidFill>
                <a:effectLst/>
                <a:latin typeface="Arial" panose="020B0604020202020204" pitchFamily="34" charset="0"/>
                <a:ea typeface="Times New Roman" panose="02020603050405020304" pitchFamily="18" charset="0"/>
                <a:cs typeface="Aptos" panose="020B0004020202020204" pitchFamily="34" charset="0"/>
              </a:rPr>
              <a:t> deaths</a:t>
            </a:r>
            <a:r>
              <a:rPr lang="en-GB" sz="14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 </a:t>
            </a:r>
            <a:r>
              <a:rPr lang="en-GB" sz="1400" b="1" dirty="0">
                <a:solidFill>
                  <a:srgbClr val="00A499"/>
                </a:solidFill>
                <a:effectLst/>
                <a:latin typeface="Arial" panose="020B0604020202020204" pitchFamily="34" charset="0"/>
                <a:ea typeface="Times New Roman" panose="02020603050405020304" pitchFamily="18" charset="0"/>
                <a:cs typeface="Aptos" panose="020B0004020202020204" pitchFamily="34" charset="0"/>
              </a:rPr>
              <a:t>10 strokes </a:t>
            </a:r>
            <a:r>
              <a:rPr lang="en-GB" sz="14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and </a:t>
            </a:r>
            <a:r>
              <a:rPr lang="en-GB" sz="1400" b="1" dirty="0">
                <a:solidFill>
                  <a:srgbClr val="41B6E6"/>
                </a:solidFill>
                <a:latin typeface="Arial" panose="020B0604020202020204" pitchFamily="34" charset="0"/>
                <a:ea typeface="Times New Roman" panose="02020603050405020304" pitchFamily="18" charset="0"/>
                <a:cs typeface="Aptos" panose="020B0004020202020204" pitchFamily="34" charset="0"/>
              </a:rPr>
              <a:t>6</a:t>
            </a:r>
            <a:r>
              <a:rPr lang="en-GB" sz="1400" b="1" dirty="0">
                <a:solidFill>
                  <a:srgbClr val="41B6E6"/>
                </a:solidFill>
                <a:effectLst/>
                <a:latin typeface="Arial" panose="020B0604020202020204" pitchFamily="34" charset="0"/>
                <a:ea typeface="Times New Roman" panose="02020603050405020304" pitchFamily="18" charset="0"/>
                <a:cs typeface="Aptos" panose="020B0004020202020204" pitchFamily="34" charset="0"/>
              </a:rPr>
              <a:t> myocardial infarctions</a:t>
            </a:r>
            <a:r>
              <a:rPr lang="en-GB" sz="14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 </a:t>
            </a:r>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have been prevented! </a:t>
            </a:r>
            <a:endParaRPr lang="en-GB" sz="1200" dirty="0">
              <a:effectLst/>
              <a:latin typeface="Aptos" panose="020B0004020202020204" pitchFamily="34" charset="0"/>
              <a:ea typeface="Aptos" panose="020B0004020202020204" pitchFamily="34" charset="0"/>
              <a:cs typeface="Aptos" panose="020B0004020202020204" pitchFamily="34" charset="0"/>
            </a:endParaRPr>
          </a:p>
        </p:txBody>
      </p:sp>
      <p:sp>
        <p:nvSpPr>
          <p:cNvPr id="31" name="TextBox 30">
            <a:extLst>
              <a:ext uri="{FF2B5EF4-FFF2-40B4-BE49-F238E27FC236}">
                <a16:creationId xmlns:a16="http://schemas.microsoft.com/office/drawing/2014/main" id="{C35FF0B6-B41E-DC49-03D0-E1EEF2027217}"/>
              </a:ext>
            </a:extLst>
          </p:cNvPr>
          <p:cNvSpPr txBox="1"/>
          <p:nvPr/>
        </p:nvSpPr>
        <p:spPr>
          <a:xfrm>
            <a:off x="9003378" y="800791"/>
            <a:ext cx="1422858" cy="461665"/>
          </a:xfrm>
          <a:prstGeom prst="rect">
            <a:avLst/>
          </a:prstGeom>
          <a:noFill/>
        </p:spPr>
        <p:txBody>
          <a:bodyPr wrap="square" rtlCol="0">
            <a:spAutoFit/>
          </a:bodyPr>
          <a:lstStyle/>
          <a:p>
            <a:r>
              <a:rPr lang="en-GB" sz="2400" b="1" dirty="0">
                <a:solidFill>
                  <a:srgbClr val="005EB8"/>
                </a:solidFill>
              </a:rPr>
              <a:t>ACCESS</a:t>
            </a:r>
          </a:p>
        </p:txBody>
      </p:sp>
      <p:sp>
        <p:nvSpPr>
          <p:cNvPr id="32" name="TextBox 31">
            <a:extLst>
              <a:ext uri="{FF2B5EF4-FFF2-40B4-BE49-F238E27FC236}">
                <a16:creationId xmlns:a16="http://schemas.microsoft.com/office/drawing/2014/main" id="{81728DBE-6A6B-2EFD-8C37-BB00AF788A3C}"/>
              </a:ext>
            </a:extLst>
          </p:cNvPr>
          <p:cNvSpPr txBox="1"/>
          <p:nvPr/>
        </p:nvSpPr>
        <p:spPr>
          <a:xfrm>
            <a:off x="7795868" y="1145450"/>
            <a:ext cx="2737361" cy="400110"/>
          </a:xfrm>
          <a:prstGeom prst="rect">
            <a:avLst/>
          </a:prstGeom>
          <a:noFill/>
        </p:spPr>
        <p:txBody>
          <a:bodyPr wrap="square" rtlCol="0">
            <a:spAutoFit/>
          </a:bodyPr>
          <a:lstStyle/>
          <a:p>
            <a:pPr algn="ctr"/>
            <a:r>
              <a:rPr lang="en-GB" sz="2000" b="1" dirty="0">
                <a:solidFill>
                  <a:srgbClr val="002060"/>
                </a:solidFill>
              </a:rPr>
              <a:t>Pharmacy First</a:t>
            </a:r>
          </a:p>
        </p:txBody>
      </p:sp>
      <p:sp>
        <p:nvSpPr>
          <p:cNvPr id="33" name="TextBox 32">
            <a:extLst>
              <a:ext uri="{FF2B5EF4-FFF2-40B4-BE49-F238E27FC236}">
                <a16:creationId xmlns:a16="http://schemas.microsoft.com/office/drawing/2014/main" id="{F1D77C42-376F-A18B-1C4B-436960113895}"/>
              </a:ext>
            </a:extLst>
          </p:cNvPr>
          <p:cNvSpPr txBox="1"/>
          <p:nvPr/>
        </p:nvSpPr>
        <p:spPr>
          <a:xfrm>
            <a:off x="7540961" y="1737027"/>
            <a:ext cx="4423824" cy="830997"/>
          </a:xfrm>
          <a:prstGeom prst="rect">
            <a:avLst/>
          </a:prstGeom>
          <a:noFill/>
        </p:spPr>
        <p:txBody>
          <a:bodyPr wrap="square" rtlCol="0">
            <a:spAutoFit/>
          </a:bodyPr>
          <a:lstStyle/>
          <a:p>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NHS Community Pharmacy Teams across Lincolnshire have completed 22,541 Pharmacy First consultations that would otherwise have happened in GP practices, urgent care settings or at NHS111. </a:t>
            </a:r>
            <a:endParaRPr lang="en-GB" sz="1200" dirty="0"/>
          </a:p>
        </p:txBody>
      </p:sp>
      <p:sp>
        <p:nvSpPr>
          <p:cNvPr id="34" name="TextBox 33">
            <a:extLst>
              <a:ext uri="{FF2B5EF4-FFF2-40B4-BE49-F238E27FC236}">
                <a16:creationId xmlns:a16="http://schemas.microsoft.com/office/drawing/2014/main" id="{D040FFDE-95BA-D639-9969-04E7E5675FF9}"/>
              </a:ext>
            </a:extLst>
          </p:cNvPr>
          <p:cNvSpPr txBox="1"/>
          <p:nvPr/>
        </p:nvSpPr>
        <p:spPr>
          <a:xfrm>
            <a:off x="8893872" y="1379084"/>
            <a:ext cx="2183973" cy="523220"/>
          </a:xfrm>
          <a:prstGeom prst="rect">
            <a:avLst/>
          </a:prstGeom>
          <a:noFill/>
        </p:spPr>
        <p:txBody>
          <a:bodyPr wrap="square" rtlCol="0">
            <a:spAutoFit/>
          </a:bodyPr>
          <a:lstStyle/>
          <a:p>
            <a:r>
              <a:rPr lang="en-GB" sz="2800" b="1" dirty="0">
                <a:solidFill>
                  <a:srgbClr val="AE2573"/>
                </a:solidFill>
                <a:latin typeface="Arial" panose="020B0604020202020204" pitchFamily="34" charset="0"/>
              </a:rPr>
              <a:t>22,541</a:t>
            </a:r>
            <a:endParaRPr lang="en-GB" sz="2400" b="1" dirty="0">
              <a:solidFill>
                <a:srgbClr val="AE2573"/>
              </a:solidFill>
            </a:endParaRPr>
          </a:p>
        </p:txBody>
      </p:sp>
      <p:sp>
        <p:nvSpPr>
          <p:cNvPr id="35" name="TextBox 34">
            <a:extLst>
              <a:ext uri="{FF2B5EF4-FFF2-40B4-BE49-F238E27FC236}">
                <a16:creationId xmlns:a16="http://schemas.microsoft.com/office/drawing/2014/main" id="{FBC2D699-410D-0958-91F1-C33C4E6603B2}"/>
              </a:ext>
            </a:extLst>
          </p:cNvPr>
          <p:cNvSpPr txBox="1"/>
          <p:nvPr/>
        </p:nvSpPr>
        <p:spPr>
          <a:xfrm>
            <a:off x="7536874" y="2764762"/>
            <a:ext cx="4291366" cy="646331"/>
          </a:xfrm>
          <a:prstGeom prst="rect">
            <a:avLst/>
          </a:prstGeom>
          <a:noFill/>
        </p:spPr>
        <p:txBody>
          <a:bodyPr wrap="square" rtlCol="0">
            <a:spAutoFit/>
          </a:bodyPr>
          <a:lstStyle/>
          <a:p>
            <a:pPr algn="just"/>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NHS Community Pharmacies have improved access for patients and saved 3,756 hours of GPs and other healthcare professional time.</a:t>
            </a:r>
            <a:endParaRPr lang="en-GB" sz="1200" dirty="0">
              <a:effectLst/>
              <a:latin typeface="Aptos" panose="020B0004020202020204" pitchFamily="34" charset="0"/>
              <a:ea typeface="Aptos" panose="020B0004020202020204" pitchFamily="34" charset="0"/>
              <a:cs typeface="Aptos" panose="020B0004020202020204" pitchFamily="34" charset="0"/>
            </a:endParaRPr>
          </a:p>
        </p:txBody>
      </p:sp>
      <p:sp>
        <p:nvSpPr>
          <p:cNvPr id="36" name="TextBox 35">
            <a:extLst>
              <a:ext uri="{FF2B5EF4-FFF2-40B4-BE49-F238E27FC236}">
                <a16:creationId xmlns:a16="http://schemas.microsoft.com/office/drawing/2014/main" id="{58B75E14-42D3-C10B-3F70-D95388AFCD4B}"/>
              </a:ext>
            </a:extLst>
          </p:cNvPr>
          <p:cNvSpPr txBox="1"/>
          <p:nvPr/>
        </p:nvSpPr>
        <p:spPr>
          <a:xfrm>
            <a:off x="8436241" y="2466338"/>
            <a:ext cx="2963224" cy="400110"/>
          </a:xfrm>
          <a:prstGeom prst="rect">
            <a:avLst/>
          </a:prstGeom>
          <a:noFill/>
        </p:spPr>
        <p:txBody>
          <a:bodyPr wrap="square" rtlCol="0">
            <a:spAutoFit/>
          </a:bodyPr>
          <a:lstStyle/>
          <a:p>
            <a:r>
              <a:rPr lang="en-GB" sz="2000" b="1" dirty="0">
                <a:solidFill>
                  <a:srgbClr val="005EB8"/>
                </a:solidFill>
                <a:effectLst/>
                <a:latin typeface="Arial" panose="020B0604020202020204" pitchFamily="34" charset="0"/>
                <a:ea typeface="Times New Roman" panose="02020603050405020304" pitchFamily="18" charset="0"/>
                <a:cs typeface="Aptos" panose="020B0004020202020204" pitchFamily="34" charset="0"/>
              </a:rPr>
              <a:t>3,756 Hours Saved</a:t>
            </a:r>
            <a:endParaRPr lang="en-GB" sz="2000" b="1" dirty="0">
              <a:solidFill>
                <a:srgbClr val="005EB8"/>
              </a:solidFill>
            </a:endParaRPr>
          </a:p>
        </p:txBody>
      </p:sp>
      <p:sp>
        <p:nvSpPr>
          <p:cNvPr id="37" name="TextBox 36">
            <a:extLst>
              <a:ext uri="{FF2B5EF4-FFF2-40B4-BE49-F238E27FC236}">
                <a16:creationId xmlns:a16="http://schemas.microsoft.com/office/drawing/2014/main" id="{78C001C6-7BA1-6074-B2EA-D211AD9D5D8A}"/>
              </a:ext>
            </a:extLst>
          </p:cNvPr>
          <p:cNvSpPr txBox="1"/>
          <p:nvPr/>
        </p:nvSpPr>
        <p:spPr>
          <a:xfrm>
            <a:off x="7640277" y="3329308"/>
            <a:ext cx="4115918" cy="523220"/>
          </a:xfrm>
          <a:prstGeom prst="rect">
            <a:avLst/>
          </a:prstGeom>
          <a:noFill/>
        </p:spPr>
        <p:txBody>
          <a:bodyPr wrap="square" rtlCol="0">
            <a:spAutoFit/>
          </a:bodyPr>
          <a:lstStyle/>
          <a:p>
            <a:pPr algn="ctr"/>
            <a:r>
              <a:rPr lang="en-GB" sz="1400" b="1" dirty="0">
                <a:solidFill>
                  <a:srgbClr val="4C6272"/>
                </a:solidFill>
                <a:effectLst/>
                <a:latin typeface="Arial" panose="020B0604020202020204" pitchFamily="34" charset="0"/>
                <a:ea typeface="Times New Roman" panose="02020603050405020304" pitchFamily="18" charset="0"/>
                <a:cs typeface="Aptos" panose="020B0004020202020204" pitchFamily="34" charset="0"/>
              </a:rPr>
              <a:t>That equates to 4 additional </a:t>
            </a:r>
          </a:p>
          <a:p>
            <a:pPr algn="ctr"/>
            <a:r>
              <a:rPr lang="en-GB" sz="1400" b="1" dirty="0">
                <a:solidFill>
                  <a:srgbClr val="4C6272"/>
                </a:solidFill>
                <a:effectLst/>
                <a:latin typeface="Arial" panose="020B0604020202020204" pitchFamily="34" charset="0"/>
                <a:ea typeface="Times New Roman" panose="02020603050405020304" pitchFamily="18" charset="0"/>
                <a:cs typeface="Aptos" panose="020B0004020202020204" pitchFamily="34" charset="0"/>
              </a:rPr>
              <a:t>full-time clinicians!</a:t>
            </a:r>
            <a:endParaRPr lang="en-GB" sz="1400" b="1" dirty="0">
              <a:solidFill>
                <a:srgbClr val="4C6272"/>
              </a:solidFill>
            </a:endParaRPr>
          </a:p>
        </p:txBody>
      </p:sp>
      <p:sp>
        <p:nvSpPr>
          <p:cNvPr id="42" name="TextBox 41">
            <a:extLst>
              <a:ext uri="{FF2B5EF4-FFF2-40B4-BE49-F238E27FC236}">
                <a16:creationId xmlns:a16="http://schemas.microsoft.com/office/drawing/2014/main" id="{861C8E26-4E3A-84AA-47EE-526D88A80044}"/>
              </a:ext>
            </a:extLst>
          </p:cNvPr>
          <p:cNvSpPr txBox="1"/>
          <p:nvPr/>
        </p:nvSpPr>
        <p:spPr>
          <a:xfrm>
            <a:off x="7457469" y="3817850"/>
            <a:ext cx="3481382" cy="400110"/>
          </a:xfrm>
          <a:prstGeom prst="rect">
            <a:avLst/>
          </a:prstGeom>
          <a:noFill/>
        </p:spPr>
        <p:txBody>
          <a:bodyPr wrap="square" rtlCol="0">
            <a:spAutoFit/>
          </a:bodyPr>
          <a:lstStyle/>
          <a:p>
            <a:pPr algn="ctr"/>
            <a:r>
              <a:rPr lang="en-GB" sz="2000" b="1" dirty="0">
                <a:solidFill>
                  <a:srgbClr val="002060"/>
                </a:solidFill>
              </a:rPr>
              <a:t>Oral Contraception Service</a:t>
            </a:r>
          </a:p>
        </p:txBody>
      </p:sp>
      <p:pic>
        <p:nvPicPr>
          <p:cNvPr id="44" name="Graphic 43" descr="Medicine with solid fill">
            <a:extLst>
              <a:ext uri="{FF2B5EF4-FFF2-40B4-BE49-F238E27FC236}">
                <a16:creationId xmlns:a16="http://schemas.microsoft.com/office/drawing/2014/main" id="{73ECA428-317C-720E-19D4-F523F979E9A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181438" y="5055317"/>
            <a:ext cx="914400" cy="914400"/>
          </a:xfrm>
          <a:prstGeom prst="rect">
            <a:avLst/>
          </a:prstGeom>
        </p:spPr>
      </p:pic>
      <p:pic>
        <p:nvPicPr>
          <p:cNvPr id="45" name="Picture 44" descr="A person standing next to a graph&#10;&#10;Description automatically generated">
            <a:extLst>
              <a:ext uri="{FF2B5EF4-FFF2-40B4-BE49-F238E27FC236}">
                <a16:creationId xmlns:a16="http://schemas.microsoft.com/office/drawing/2014/main" id="{06596C23-D61E-CB99-ECFD-4EEC53DB3A1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43676" y="4544857"/>
            <a:ext cx="1752950" cy="1752950"/>
          </a:xfrm>
          <a:prstGeom prst="rect">
            <a:avLst/>
          </a:prstGeom>
        </p:spPr>
      </p:pic>
      <p:sp>
        <p:nvSpPr>
          <p:cNvPr id="46" name="TextBox 45">
            <a:extLst>
              <a:ext uri="{FF2B5EF4-FFF2-40B4-BE49-F238E27FC236}">
                <a16:creationId xmlns:a16="http://schemas.microsoft.com/office/drawing/2014/main" id="{9626678D-772D-44F2-7F45-D8D93A45F51D}"/>
              </a:ext>
            </a:extLst>
          </p:cNvPr>
          <p:cNvSpPr txBox="1"/>
          <p:nvPr/>
        </p:nvSpPr>
        <p:spPr>
          <a:xfrm>
            <a:off x="9341546" y="5504878"/>
            <a:ext cx="911603" cy="369332"/>
          </a:xfrm>
          <a:prstGeom prst="rect">
            <a:avLst/>
          </a:prstGeom>
          <a:noFill/>
        </p:spPr>
        <p:txBody>
          <a:bodyPr wrap="square" rtlCol="0">
            <a:spAutoFit/>
          </a:bodyPr>
          <a:lstStyle/>
          <a:p>
            <a:r>
              <a:rPr lang="en-GB" b="1" dirty="0">
                <a:solidFill>
                  <a:srgbClr val="005EB8"/>
                </a:solidFill>
              </a:rPr>
              <a:t>1,196</a:t>
            </a:r>
          </a:p>
        </p:txBody>
      </p:sp>
      <p:cxnSp>
        <p:nvCxnSpPr>
          <p:cNvPr id="47" name="Straight Connector 46">
            <a:extLst>
              <a:ext uri="{FF2B5EF4-FFF2-40B4-BE49-F238E27FC236}">
                <a16:creationId xmlns:a16="http://schemas.microsoft.com/office/drawing/2014/main" id="{23C71302-0681-C030-E2A0-C00ED7EB8F0D}"/>
              </a:ext>
            </a:extLst>
          </p:cNvPr>
          <p:cNvCxnSpPr>
            <a:cxnSpLocks/>
          </p:cNvCxnSpPr>
          <p:nvPr/>
        </p:nvCxnSpPr>
        <p:spPr>
          <a:xfrm>
            <a:off x="9341546" y="5887213"/>
            <a:ext cx="2030779" cy="0"/>
          </a:xfrm>
          <a:prstGeom prst="line">
            <a:avLst/>
          </a:prstGeom>
          <a:ln w="57150">
            <a:solidFill>
              <a:srgbClr val="00A499"/>
            </a:solidFill>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52F00C15-B5D0-F055-4C77-4B682ED8DC07}"/>
              </a:ext>
            </a:extLst>
          </p:cNvPr>
          <p:cNvSpPr txBox="1"/>
          <p:nvPr/>
        </p:nvSpPr>
        <p:spPr>
          <a:xfrm>
            <a:off x="7536874" y="4136828"/>
            <a:ext cx="4315845" cy="830997"/>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1,196 oral contraception consultations completed for Initiation and Repeat Supply. </a:t>
            </a:r>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NHS </a:t>
            </a:r>
            <a:r>
              <a:rPr lang="en-GB" sz="1200" dirty="0">
                <a:latin typeface="Arial" panose="020B0604020202020204" pitchFamily="34" charset="0"/>
                <a:cs typeface="Arial" panose="020B0604020202020204" pitchFamily="34" charset="0"/>
              </a:rPr>
              <a:t>Community Pharmacies are helping to improve access to contraception and help prevent unintended pregnancies.</a:t>
            </a:r>
          </a:p>
        </p:txBody>
      </p:sp>
      <p:sp>
        <p:nvSpPr>
          <p:cNvPr id="50" name="Rectangle: Rounded Corners 49">
            <a:extLst>
              <a:ext uri="{FF2B5EF4-FFF2-40B4-BE49-F238E27FC236}">
                <a16:creationId xmlns:a16="http://schemas.microsoft.com/office/drawing/2014/main" id="{2A61CBFA-8F5E-BC3C-6B96-3C8299A593E6}"/>
              </a:ext>
            </a:extLst>
          </p:cNvPr>
          <p:cNvSpPr/>
          <p:nvPr/>
        </p:nvSpPr>
        <p:spPr>
          <a:xfrm>
            <a:off x="4458229" y="1486685"/>
            <a:ext cx="2854201" cy="4570524"/>
          </a:xfrm>
          <a:prstGeom prst="roundRect">
            <a:avLst/>
          </a:prstGeom>
          <a:solidFill>
            <a:schemeClr val="bg1"/>
          </a:solidFill>
          <a:ln w="57150">
            <a:solidFill>
              <a:srgbClr val="005EB8"/>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TextBox 50">
            <a:extLst>
              <a:ext uri="{FF2B5EF4-FFF2-40B4-BE49-F238E27FC236}">
                <a16:creationId xmlns:a16="http://schemas.microsoft.com/office/drawing/2014/main" id="{3E01FF87-C7DE-FD42-3C1F-84EC08B985A0}"/>
              </a:ext>
            </a:extLst>
          </p:cNvPr>
          <p:cNvSpPr txBox="1"/>
          <p:nvPr/>
        </p:nvSpPr>
        <p:spPr>
          <a:xfrm>
            <a:off x="5489416" y="2002585"/>
            <a:ext cx="1766244" cy="1015663"/>
          </a:xfrm>
          <a:prstGeom prst="rect">
            <a:avLst/>
          </a:prstGeom>
          <a:noFill/>
        </p:spPr>
        <p:txBody>
          <a:bodyPr wrap="square" rtlCol="0">
            <a:spAutoFit/>
          </a:bodyPr>
          <a:lstStyle/>
          <a:p>
            <a:pPr algn="ctr"/>
            <a:r>
              <a:rPr lang="en-GB" sz="2000" b="1" dirty="0">
                <a:solidFill>
                  <a:srgbClr val="4C6272"/>
                </a:solidFill>
              </a:rPr>
              <a:t>Discharge Medicines Service</a:t>
            </a:r>
          </a:p>
        </p:txBody>
      </p:sp>
      <p:sp>
        <p:nvSpPr>
          <p:cNvPr id="52" name="TextBox 51">
            <a:extLst>
              <a:ext uri="{FF2B5EF4-FFF2-40B4-BE49-F238E27FC236}">
                <a16:creationId xmlns:a16="http://schemas.microsoft.com/office/drawing/2014/main" id="{F2EC7953-EC83-1F50-CCDD-528412A9452F}"/>
              </a:ext>
            </a:extLst>
          </p:cNvPr>
          <p:cNvSpPr txBox="1"/>
          <p:nvPr/>
        </p:nvSpPr>
        <p:spPr>
          <a:xfrm>
            <a:off x="4792882" y="1473393"/>
            <a:ext cx="3027736" cy="461665"/>
          </a:xfrm>
          <a:prstGeom prst="rect">
            <a:avLst/>
          </a:prstGeom>
          <a:noFill/>
        </p:spPr>
        <p:txBody>
          <a:bodyPr wrap="square" rtlCol="0">
            <a:spAutoFit/>
          </a:bodyPr>
          <a:lstStyle/>
          <a:p>
            <a:r>
              <a:rPr lang="en-GB" sz="2400" b="1" dirty="0">
                <a:solidFill>
                  <a:srgbClr val="005EB8"/>
                </a:solidFill>
              </a:rPr>
              <a:t>UEC SUPPORT</a:t>
            </a:r>
          </a:p>
        </p:txBody>
      </p:sp>
      <p:sp>
        <p:nvSpPr>
          <p:cNvPr id="53" name="TextBox 52">
            <a:extLst>
              <a:ext uri="{FF2B5EF4-FFF2-40B4-BE49-F238E27FC236}">
                <a16:creationId xmlns:a16="http://schemas.microsoft.com/office/drawing/2014/main" id="{4C527F44-459A-F447-9A1A-7CFFB0458D46}"/>
              </a:ext>
            </a:extLst>
          </p:cNvPr>
          <p:cNvSpPr txBox="1"/>
          <p:nvPr/>
        </p:nvSpPr>
        <p:spPr>
          <a:xfrm>
            <a:off x="4790446" y="3143680"/>
            <a:ext cx="2310195" cy="1938992"/>
          </a:xfrm>
          <a:prstGeom prst="rect">
            <a:avLst/>
          </a:prstGeom>
          <a:noFill/>
        </p:spPr>
        <p:txBody>
          <a:bodyPr wrap="square" rtlCol="0">
            <a:spAutoFit/>
          </a:bodyPr>
          <a:lstStyle/>
          <a:p>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NHS Community Pharmacy teams across </a:t>
            </a:r>
            <a:r>
              <a:rPr lang="en-GB" sz="1200" dirty="0">
                <a:solidFill>
                  <a:srgbClr val="000000"/>
                </a:solidFill>
                <a:latin typeface="Arial" panose="020B0604020202020204" pitchFamily="34" charset="0"/>
                <a:ea typeface="Times New Roman" panose="02020603050405020304" pitchFamily="18" charset="0"/>
                <a:cs typeface="Aptos" panose="020B0004020202020204" pitchFamily="34" charset="0"/>
              </a:rPr>
              <a:t>Lincolnshire </a:t>
            </a:r>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have completed </a:t>
            </a:r>
            <a:r>
              <a:rPr lang="en-GB" sz="1200" b="1"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15,888 </a:t>
            </a:r>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Discharge Medicines Service referred from hospital trusts, thereby </a:t>
            </a:r>
            <a:r>
              <a:rPr lang="en-GB" sz="1200" b="1"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avoiding 1588 hospital readmissions </a:t>
            </a:r>
            <a:r>
              <a:rPr lang="en-GB" sz="1200" dirty="0">
                <a:solidFill>
                  <a:srgbClr val="000000"/>
                </a:solidFill>
                <a:effectLst/>
                <a:latin typeface="Arial" panose="020B0604020202020204" pitchFamily="34" charset="0"/>
                <a:ea typeface="Times New Roman" panose="02020603050405020304" pitchFamily="18" charset="0"/>
                <a:cs typeface="Aptos" panose="020B0004020202020204" pitchFamily="34" charset="0"/>
              </a:rPr>
              <a:t>resulting in better patient care, increased patient safety and saving financial costs of</a:t>
            </a:r>
            <a:endParaRPr lang="en-GB" dirty="0"/>
          </a:p>
        </p:txBody>
      </p:sp>
      <p:sp>
        <p:nvSpPr>
          <p:cNvPr id="55" name="TextBox 54">
            <a:extLst>
              <a:ext uri="{FF2B5EF4-FFF2-40B4-BE49-F238E27FC236}">
                <a16:creationId xmlns:a16="http://schemas.microsoft.com/office/drawing/2014/main" id="{45406710-7A1D-5F77-EF72-9DCF6D9AEE0E}"/>
              </a:ext>
            </a:extLst>
          </p:cNvPr>
          <p:cNvSpPr txBox="1"/>
          <p:nvPr/>
        </p:nvSpPr>
        <p:spPr>
          <a:xfrm>
            <a:off x="4976350" y="5265949"/>
            <a:ext cx="1992422" cy="461665"/>
          </a:xfrm>
          <a:prstGeom prst="rect">
            <a:avLst/>
          </a:prstGeom>
          <a:noFill/>
        </p:spPr>
        <p:txBody>
          <a:bodyPr wrap="square" rtlCol="0">
            <a:spAutoFit/>
          </a:bodyPr>
          <a:lstStyle/>
          <a:p>
            <a:r>
              <a:rPr lang="en-GB" sz="2400" b="1" dirty="0">
                <a:solidFill>
                  <a:srgbClr val="E317AA"/>
                </a:solidFill>
                <a:effectLst/>
                <a:latin typeface="Arial" panose="020B0604020202020204" pitchFamily="34" charset="0"/>
                <a:ea typeface="Times New Roman" panose="02020603050405020304" pitchFamily="18" charset="0"/>
                <a:cs typeface="Aptos" panose="020B0004020202020204" pitchFamily="34" charset="0"/>
              </a:rPr>
              <a:t>£3,574,588</a:t>
            </a:r>
            <a:endParaRPr lang="en-GB" sz="2400" b="1" dirty="0">
              <a:solidFill>
                <a:srgbClr val="E317AA"/>
              </a:solidFill>
              <a:effectLst/>
              <a:latin typeface="Aptos" panose="020B0004020202020204" pitchFamily="34" charset="0"/>
              <a:ea typeface="Aptos" panose="020B0004020202020204" pitchFamily="34" charset="0"/>
              <a:cs typeface="Aptos" panose="020B0004020202020204" pitchFamily="34" charset="0"/>
            </a:endParaRPr>
          </a:p>
        </p:txBody>
      </p:sp>
      <p:pic>
        <p:nvPicPr>
          <p:cNvPr id="57" name="Graphic 56" descr="Inpatient with solid fill">
            <a:extLst>
              <a:ext uri="{FF2B5EF4-FFF2-40B4-BE49-F238E27FC236}">
                <a16:creationId xmlns:a16="http://schemas.microsoft.com/office/drawing/2014/main" id="{1FD646BA-752F-8805-EF3D-5C918926EE0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616629" y="1791196"/>
            <a:ext cx="914400" cy="914400"/>
          </a:xfrm>
          <a:prstGeom prst="rect">
            <a:avLst/>
          </a:prstGeom>
        </p:spPr>
      </p:pic>
      <p:sp>
        <p:nvSpPr>
          <p:cNvPr id="58" name="TextBox 57">
            <a:extLst>
              <a:ext uri="{FF2B5EF4-FFF2-40B4-BE49-F238E27FC236}">
                <a16:creationId xmlns:a16="http://schemas.microsoft.com/office/drawing/2014/main" id="{325A77FE-C0BE-BC1E-6C49-C2CEB4C16ACF}"/>
              </a:ext>
            </a:extLst>
          </p:cNvPr>
          <p:cNvSpPr txBox="1"/>
          <p:nvPr/>
        </p:nvSpPr>
        <p:spPr>
          <a:xfrm>
            <a:off x="338936" y="6238394"/>
            <a:ext cx="11697893" cy="307777"/>
          </a:xfrm>
          <a:prstGeom prst="rect">
            <a:avLst/>
          </a:prstGeom>
          <a:noFill/>
        </p:spPr>
        <p:txBody>
          <a:bodyPr wrap="square" rtlCol="0">
            <a:spAutoFit/>
          </a:bodyPr>
          <a:lstStyle/>
          <a:p>
            <a:pPr algn="ctr"/>
            <a:r>
              <a:rPr lang="en-GB" sz="1400" b="1" dirty="0">
                <a:solidFill>
                  <a:srgbClr val="005EB8"/>
                </a:solidFill>
                <a:latin typeface="Arial" panose="020B0604020202020204" pitchFamily="34" charset="0"/>
                <a:cs typeface="Arial" panose="020B0604020202020204" pitchFamily="34" charset="0"/>
              </a:rPr>
              <a:t>There are 115 NHS Community Pharmacies in Lincolnshire situated in the heart of communities</a:t>
            </a:r>
            <a:endParaRPr lang="en-GB" sz="1400" b="1" dirty="0">
              <a:solidFill>
                <a:srgbClr val="005EB8"/>
              </a:solidFill>
            </a:endParaRPr>
          </a:p>
        </p:txBody>
      </p:sp>
      <p:pic>
        <p:nvPicPr>
          <p:cNvPr id="60" name="Graphic 59" descr="Medical outline">
            <a:extLst>
              <a:ext uri="{FF2B5EF4-FFF2-40B4-BE49-F238E27FC236}">
                <a16:creationId xmlns:a16="http://schemas.microsoft.com/office/drawing/2014/main" id="{4C223B8B-C290-2F44-86D0-811DBF74F04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518322" y="994333"/>
            <a:ext cx="811378" cy="811378"/>
          </a:xfrm>
          <a:prstGeom prst="rect">
            <a:avLst/>
          </a:prstGeom>
        </p:spPr>
      </p:pic>
    </p:spTree>
    <p:extLst>
      <p:ext uri="{BB962C8B-B14F-4D97-AF65-F5344CB8AC3E}">
        <p14:creationId xmlns:p14="http://schemas.microsoft.com/office/powerpoint/2010/main" val="794045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5E96D-171A-EA23-8E32-047714A7F149}"/>
              </a:ext>
            </a:extLst>
          </p:cNvPr>
          <p:cNvSpPr>
            <a:spLocks noGrp="1"/>
          </p:cNvSpPr>
          <p:nvPr>
            <p:ph type="title"/>
          </p:nvPr>
        </p:nvSpPr>
        <p:spPr>
          <a:xfrm>
            <a:off x="360000" y="401426"/>
            <a:ext cx="11472000" cy="611840"/>
          </a:xfrm>
        </p:spPr>
        <p:txBody>
          <a:bodyPr>
            <a:normAutofit/>
          </a:bodyPr>
          <a:lstStyle/>
          <a:p>
            <a:r>
              <a:rPr lang="en-GB" sz="3600" b="1" dirty="0">
                <a:solidFill>
                  <a:schemeClr val="accent5">
                    <a:lumMod val="50000"/>
                  </a:schemeClr>
                </a:solidFill>
              </a:rPr>
              <a:t>Modern General Practice Access</a:t>
            </a:r>
          </a:p>
        </p:txBody>
      </p:sp>
      <p:sp>
        <p:nvSpPr>
          <p:cNvPr id="5" name="TextBox 4">
            <a:extLst>
              <a:ext uri="{FF2B5EF4-FFF2-40B4-BE49-F238E27FC236}">
                <a16:creationId xmlns:a16="http://schemas.microsoft.com/office/drawing/2014/main" id="{9A5BEA6F-ACFE-4645-1BEE-0861DE6D3A05}"/>
              </a:ext>
            </a:extLst>
          </p:cNvPr>
          <p:cNvSpPr txBox="1"/>
          <p:nvPr/>
        </p:nvSpPr>
        <p:spPr>
          <a:xfrm>
            <a:off x="291760" y="1114730"/>
            <a:ext cx="2931840"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b="1" dirty="0"/>
              <a:t>Patient experience scores 6% points higher than national average using this model</a:t>
            </a:r>
          </a:p>
        </p:txBody>
      </p:sp>
      <p:sp>
        <p:nvSpPr>
          <p:cNvPr id="7" name="TextBox 6">
            <a:extLst>
              <a:ext uri="{FF2B5EF4-FFF2-40B4-BE49-F238E27FC236}">
                <a16:creationId xmlns:a16="http://schemas.microsoft.com/office/drawing/2014/main" id="{27700F12-E709-F8FB-F017-3E88B284BAF2}"/>
              </a:ext>
            </a:extLst>
          </p:cNvPr>
          <p:cNvSpPr txBox="1"/>
          <p:nvPr/>
        </p:nvSpPr>
        <p:spPr>
          <a:xfrm>
            <a:off x="3409360" y="1114730"/>
            <a:ext cx="8286160"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GB" sz="1600" dirty="0"/>
              <a:t>Patients shouldn't be told to call back another time to secure an appointment on the day. Better digital online contact tools and telephony, and changes to workflow have successfully increased accessibility for patients - the Modern General Practice Access Model.</a:t>
            </a:r>
          </a:p>
        </p:txBody>
      </p:sp>
      <p:sp>
        <p:nvSpPr>
          <p:cNvPr id="9" name="TextBox 8">
            <a:extLst>
              <a:ext uri="{FF2B5EF4-FFF2-40B4-BE49-F238E27FC236}">
                <a16:creationId xmlns:a16="http://schemas.microsoft.com/office/drawing/2014/main" id="{4FB8F545-DE55-FF55-ED79-EFBE73C8CBC2}"/>
              </a:ext>
            </a:extLst>
          </p:cNvPr>
          <p:cNvSpPr txBox="1"/>
          <p:nvPr/>
        </p:nvSpPr>
        <p:spPr>
          <a:xfrm>
            <a:off x="291760" y="2176504"/>
            <a:ext cx="2931840" cy="369332"/>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en-GB" b="1" dirty="0"/>
              <a:t>FOCUS AREAS</a:t>
            </a:r>
          </a:p>
        </p:txBody>
      </p:sp>
      <p:sp>
        <p:nvSpPr>
          <p:cNvPr id="11" name="TextBox 10">
            <a:extLst>
              <a:ext uri="{FF2B5EF4-FFF2-40B4-BE49-F238E27FC236}">
                <a16:creationId xmlns:a16="http://schemas.microsoft.com/office/drawing/2014/main" id="{BF5BC03C-B2CF-DBC0-C7E9-C8766F28D943}"/>
              </a:ext>
            </a:extLst>
          </p:cNvPr>
          <p:cNvSpPr txBox="1"/>
          <p:nvPr/>
        </p:nvSpPr>
        <p:spPr>
          <a:xfrm>
            <a:off x="3409360" y="2153402"/>
            <a:ext cx="8422640" cy="830997"/>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r>
              <a:rPr lang="en-GB" sz="1600" dirty="0"/>
              <a:t>Enabling patients to know on the day how their request will be handled, based on clinical need and preference for appointment type, reducing long waits on the telephone and providing patients with more timely information</a:t>
            </a:r>
          </a:p>
        </p:txBody>
      </p:sp>
      <p:graphicFrame>
        <p:nvGraphicFramePr>
          <p:cNvPr id="3" name="Table 10">
            <a:extLst>
              <a:ext uri="{FF2B5EF4-FFF2-40B4-BE49-F238E27FC236}">
                <a16:creationId xmlns:a16="http://schemas.microsoft.com/office/drawing/2014/main" id="{C8A233F6-73FF-1AED-DD0E-FF90653A064D}"/>
              </a:ext>
            </a:extLst>
          </p:cNvPr>
          <p:cNvGraphicFramePr>
            <a:graphicFrameLocks noGrp="1"/>
          </p:cNvGraphicFramePr>
          <p:nvPr>
            <p:extLst>
              <p:ext uri="{D42A27DB-BD31-4B8C-83A1-F6EECF244321}">
                <p14:modId xmlns:p14="http://schemas.microsoft.com/office/powerpoint/2010/main" val="2048929132"/>
              </p:ext>
            </p:extLst>
          </p:nvPr>
        </p:nvGraphicFramePr>
        <p:xfrm>
          <a:off x="295088" y="3085863"/>
          <a:ext cx="4004940" cy="3291840"/>
        </p:xfrm>
        <a:graphic>
          <a:graphicData uri="http://schemas.openxmlformats.org/drawingml/2006/table">
            <a:tbl>
              <a:tblPr firstRow="1" bandRow="1">
                <a:tableStyleId>{5C22544A-7EE6-4342-B048-85BDC9FD1C3A}</a:tableStyleId>
              </a:tblPr>
              <a:tblGrid>
                <a:gridCol w="4004940">
                  <a:extLst>
                    <a:ext uri="{9D8B030D-6E8A-4147-A177-3AD203B41FA5}">
                      <a16:colId xmlns:a16="http://schemas.microsoft.com/office/drawing/2014/main" val="1947084813"/>
                    </a:ext>
                  </a:extLst>
                </a:gridCol>
              </a:tblGrid>
              <a:tr h="370840">
                <a:tc>
                  <a:txBody>
                    <a:bodyPr/>
                    <a:lstStyle/>
                    <a:p>
                      <a:r>
                        <a:rPr lang="en-GB" sz="1800" dirty="0"/>
                        <a:t>Digital telephony</a:t>
                      </a:r>
                    </a:p>
                    <a:p>
                      <a:endParaRPr lang="en-GB" sz="1800" dirty="0"/>
                    </a:p>
                  </a:txBody>
                  <a:tcPr/>
                </a:tc>
                <a:extLst>
                  <a:ext uri="{0D108BD9-81ED-4DB2-BD59-A6C34878D82A}">
                    <a16:rowId xmlns:a16="http://schemas.microsoft.com/office/drawing/2014/main" val="3242602336"/>
                  </a:ext>
                </a:extLst>
              </a:tr>
              <a:tr h="370840">
                <a:tc>
                  <a:txBody>
                    <a:bodyPr/>
                    <a:lstStyle/>
                    <a:p>
                      <a:pPr marL="342900" indent="-342900">
                        <a:buFont typeface="Arial" panose="020B0604020202020204" pitchFamily="34" charset="0"/>
                        <a:buChar char="•"/>
                      </a:pPr>
                      <a:r>
                        <a:rPr lang="en-GB" sz="1800" dirty="0"/>
                        <a:t>All practices are using digital telephone systems</a:t>
                      </a:r>
                    </a:p>
                    <a:p>
                      <a:pPr marL="342900" indent="-342900">
                        <a:buFont typeface="Arial" panose="020B0604020202020204" pitchFamily="34" charset="0"/>
                        <a:buChar char="•"/>
                      </a:pPr>
                      <a:r>
                        <a:rPr lang="en-GB" sz="1800" dirty="0"/>
                        <a:t>Digital systems will provide more functions including queuing and call back</a:t>
                      </a:r>
                    </a:p>
                  </a:txBody>
                  <a:tcPr/>
                </a:tc>
                <a:extLst>
                  <a:ext uri="{0D108BD9-81ED-4DB2-BD59-A6C34878D82A}">
                    <a16:rowId xmlns:a16="http://schemas.microsoft.com/office/drawing/2014/main" val="55870607"/>
                  </a:ext>
                </a:extLst>
              </a:tr>
              <a:tr h="370840">
                <a:tc>
                  <a:txBody>
                    <a:bodyPr/>
                    <a:lstStyle/>
                    <a:p>
                      <a:r>
                        <a:rPr lang="en-GB" sz="1800" b="1" i="1" dirty="0"/>
                        <a:t>Contacting GP practices by phone will be quicker and easier.</a:t>
                      </a:r>
                    </a:p>
                    <a:p>
                      <a:r>
                        <a:rPr lang="en-GB" sz="1800" b="1" i="1" dirty="0"/>
                        <a:t>People will be able to access their practice online.</a:t>
                      </a:r>
                    </a:p>
                  </a:txBody>
                  <a:tcPr/>
                </a:tc>
                <a:extLst>
                  <a:ext uri="{0D108BD9-81ED-4DB2-BD59-A6C34878D82A}">
                    <a16:rowId xmlns:a16="http://schemas.microsoft.com/office/drawing/2014/main" val="2135339079"/>
                  </a:ext>
                </a:extLst>
              </a:tr>
            </a:tbl>
          </a:graphicData>
        </a:graphic>
      </p:graphicFrame>
      <p:graphicFrame>
        <p:nvGraphicFramePr>
          <p:cNvPr id="4" name="Table 3">
            <a:extLst>
              <a:ext uri="{FF2B5EF4-FFF2-40B4-BE49-F238E27FC236}">
                <a16:creationId xmlns:a16="http://schemas.microsoft.com/office/drawing/2014/main" id="{BB7F7FD6-3C21-7496-7ADC-FEE2C4056A21}"/>
              </a:ext>
            </a:extLst>
          </p:cNvPr>
          <p:cNvGraphicFramePr>
            <a:graphicFrameLocks noGrp="1"/>
          </p:cNvGraphicFramePr>
          <p:nvPr>
            <p:extLst>
              <p:ext uri="{D42A27DB-BD31-4B8C-83A1-F6EECF244321}">
                <p14:modId xmlns:p14="http://schemas.microsoft.com/office/powerpoint/2010/main" val="1676699660"/>
              </p:ext>
            </p:extLst>
          </p:nvPr>
        </p:nvGraphicFramePr>
        <p:xfrm>
          <a:off x="4362276" y="3085863"/>
          <a:ext cx="4051881" cy="3291840"/>
        </p:xfrm>
        <a:graphic>
          <a:graphicData uri="http://schemas.openxmlformats.org/drawingml/2006/table">
            <a:tbl>
              <a:tblPr firstRow="1" bandRow="1">
                <a:tableStyleId>{5C22544A-7EE6-4342-B048-85BDC9FD1C3A}</a:tableStyleId>
              </a:tblPr>
              <a:tblGrid>
                <a:gridCol w="4051881">
                  <a:extLst>
                    <a:ext uri="{9D8B030D-6E8A-4147-A177-3AD203B41FA5}">
                      <a16:colId xmlns:a16="http://schemas.microsoft.com/office/drawing/2014/main" val="1947084813"/>
                    </a:ext>
                  </a:extLst>
                </a:gridCol>
              </a:tblGrid>
              <a:tr h="370840">
                <a:tc>
                  <a:txBody>
                    <a:bodyPr/>
                    <a:lstStyle/>
                    <a:p>
                      <a:r>
                        <a:rPr lang="en-GB" sz="1800" dirty="0"/>
                        <a:t>Simpler online requests</a:t>
                      </a:r>
                    </a:p>
                    <a:p>
                      <a:endParaRPr lang="en-GB" sz="1800" dirty="0"/>
                    </a:p>
                  </a:txBody>
                  <a:tcPr>
                    <a:solidFill>
                      <a:schemeClr val="accent6">
                        <a:lumMod val="75000"/>
                      </a:schemeClr>
                    </a:solidFill>
                  </a:tcPr>
                </a:tc>
                <a:extLst>
                  <a:ext uri="{0D108BD9-81ED-4DB2-BD59-A6C34878D82A}">
                    <a16:rowId xmlns:a16="http://schemas.microsoft.com/office/drawing/2014/main" val="3242602336"/>
                  </a:ext>
                </a:extLst>
              </a:tr>
              <a:tr h="370840">
                <a:tc>
                  <a:txBody>
                    <a:bodyPr/>
                    <a:lstStyle/>
                    <a:p>
                      <a:pPr marL="342900" indent="-342900">
                        <a:buFont typeface="Arial" panose="020B0604020202020204" pitchFamily="34" charset="0"/>
                        <a:buChar char="•"/>
                      </a:pPr>
                      <a:r>
                        <a:rPr lang="en-GB" sz="1800" dirty="0"/>
                        <a:t>All practices use high-quality online consultation tools by April 2024</a:t>
                      </a:r>
                    </a:p>
                    <a:p>
                      <a:pPr marL="342900" indent="-342900">
                        <a:buFont typeface="Arial" panose="020B0604020202020204" pitchFamily="34" charset="0"/>
                        <a:buChar char="•"/>
                      </a:pPr>
                      <a:r>
                        <a:rPr lang="en-GB" sz="1800" dirty="0"/>
                        <a:t>Practice websites will be simpler and easier to use – the ICB is supporting practices</a:t>
                      </a:r>
                    </a:p>
                    <a:p>
                      <a:pPr marL="0" indent="0">
                        <a:buFont typeface="Arial" panose="020B0604020202020204" pitchFamily="34" charset="0"/>
                        <a:buNone/>
                      </a:pPr>
                      <a:endParaRPr lang="en-GB" sz="1800" dirty="0"/>
                    </a:p>
                    <a:p>
                      <a:pPr marL="0" indent="0">
                        <a:buFont typeface="Arial" panose="020B0604020202020204" pitchFamily="34" charset="0"/>
                        <a:buNone/>
                      </a:pPr>
                      <a:endParaRPr lang="en-GB" sz="1800" dirty="0"/>
                    </a:p>
                  </a:txBody>
                  <a:tcPr>
                    <a:solidFill>
                      <a:schemeClr val="accent6">
                        <a:lumMod val="60000"/>
                        <a:lumOff val="40000"/>
                      </a:schemeClr>
                    </a:solidFill>
                  </a:tcPr>
                </a:tc>
                <a:extLst>
                  <a:ext uri="{0D108BD9-81ED-4DB2-BD59-A6C34878D82A}">
                    <a16:rowId xmlns:a16="http://schemas.microsoft.com/office/drawing/2014/main" val="55870607"/>
                  </a:ext>
                </a:extLst>
              </a:tr>
              <a:tr h="370840">
                <a:tc>
                  <a:txBody>
                    <a:bodyPr/>
                    <a:lstStyle/>
                    <a:p>
                      <a:r>
                        <a:rPr lang="en-GB" sz="1800" b="1" i="1" dirty="0"/>
                        <a:t>People will be able to message their practice and communicate online.  </a:t>
                      </a:r>
                    </a:p>
                  </a:txBody>
                  <a:tcPr>
                    <a:solidFill>
                      <a:schemeClr val="accent6">
                        <a:lumMod val="20000"/>
                        <a:lumOff val="80000"/>
                      </a:schemeClr>
                    </a:solidFill>
                  </a:tcPr>
                </a:tc>
                <a:extLst>
                  <a:ext uri="{0D108BD9-81ED-4DB2-BD59-A6C34878D82A}">
                    <a16:rowId xmlns:a16="http://schemas.microsoft.com/office/drawing/2014/main" val="2135339079"/>
                  </a:ext>
                </a:extLst>
              </a:tr>
            </a:tbl>
          </a:graphicData>
        </a:graphic>
      </p:graphicFrame>
      <p:graphicFrame>
        <p:nvGraphicFramePr>
          <p:cNvPr id="6" name="Table 5">
            <a:extLst>
              <a:ext uri="{FF2B5EF4-FFF2-40B4-BE49-F238E27FC236}">
                <a16:creationId xmlns:a16="http://schemas.microsoft.com/office/drawing/2014/main" id="{50A2F422-9255-96BB-B96A-90837E03046C}"/>
              </a:ext>
            </a:extLst>
          </p:cNvPr>
          <p:cNvGraphicFramePr>
            <a:graphicFrameLocks noGrp="1"/>
          </p:cNvGraphicFramePr>
          <p:nvPr/>
        </p:nvGraphicFramePr>
        <p:xfrm>
          <a:off x="8476405" y="3085863"/>
          <a:ext cx="3355595" cy="3566160"/>
        </p:xfrm>
        <a:graphic>
          <a:graphicData uri="http://schemas.openxmlformats.org/drawingml/2006/table">
            <a:tbl>
              <a:tblPr firstRow="1" bandRow="1">
                <a:tableStyleId>{5C22544A-7EE6-4342-B048-85BDC9FD1C3A}</a:tableStyleId>
              </a:tblPr>
              <a:tblGrid>
                <a:gridCol w="3355595">
                  <a:extLst>
                    <a:ext uri="{9D8B030D-6E8A-4147-A177-3AD203B41FA5}">
                      <a16:colId xmlns:a16="http://schemas.microsoft.com/office/drawing/2014/main" val="1947084813"/>
                    </a:ext>
                  </a:extLst>
                </a:gridCol>
              </a:tblGrid>
              <a:tr h="370840">
                <a:tc>
                  <a:txBody>
                    <a:bodyPr/>
                    <a:lstStyle/>
                    <a:p>
                      <a:r>
                        <a:rPr lang="en-GB" sz="1800" dirty="0"/>
                        <a:t>Care Navigation and assessment</a:t>
                      </a:r>
                    </a:p>
                    <a:p>
                      <a:endParaRPr lang="en-GB" sz="1800" dirty="0"/>
                    </a:p>
                  </a:txBody>
                  <a:tcPr>
                    <a:solidFill>
                      <a:schemeClr val="accent1">
                        <a:lumMod val="50000"/>
                      </a:schemeClr>
                    </a:solidFill>
                  </a:tcPr>
                </a:tc>
                <a:extLst>
                  <a:ext uri="{0D108BD9-81ED-4DB2-BD59-A6C34878D82A}">
                    <a16:rowId xmlns:a16="http://schemas.microsoft.com/office/drawing/2014/main" val="3242602336"/>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Practice teams are being trained in care navigation and the use of the local directory of services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dirty="0"/>
                    </a:p>
                  </a:txBody>
                  <a:tcPr>
                    <a:solidFill>
                      <a:schemeClr val="accent1">
                        <a:lumMod val="60000"/>
                        <a:lumOff val="40000"/>
                      </a:schemeClr>
                    </a:solidFill>
                  </a:tcPr>
                </a:tc>
                <a:extLst>
                  <a:ext uri="{0D108BD9-81ED-4DB2-BD59-A6C34878D82A}">
                    <a16:rowId xmlns:a16="http://schemas.microsoft.com/office/drawing/2014/main" val="558706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t>People will be rapidly assessed and directed to the right person or service for their needs – within the wider practice team or another service.</a:t>
                      </a:r>
                    </a:p>
                  </a:txBody>
                  <a:tcPr/>
                </a:tc>
                <a:extLst>
                  <a:ext uri="{0D108BD9-81ED-4DB2-BD59-A6C34878D82A}">
                    <a16:rowId xmlns:a16="http://schemas.microsoft.com/office/drawing/2014/main" val="2135339079"/>
                  </a:ext>
                </a:extLst>
              </a:tr>
            </a:tbl>
          </a:graphicData>
        </a:graphic>
      </p:graphicFrame>
      <p:sp>
        <p:nvSpPr>
          <p:cNvPr id="8" name="Slide Number Placeholder 7">
            <a:extLst>
              <a:ext uri="{FF2B5EF4-FFF2-40B4-BE49-F238E27FC236}">
                <a16:creationId xmlns:a16="http://schemas.microsoft.com/office/drawing/2014/main" id="{DCB5F2A5-F539-0B18-B483-3E7C34CE4D99}"/>
              </a:ext>
            </a:extLst>
          </p:cNvPr>
          <p:cNvSpPr>
            <a:spLocks noGrp="1"/>
          </p:cNvSpPr>
          <p:nvPr>
            <p:ph type="sldNum" sz="quarter" idx="12"/>
          </p:nvPr>
        </p:nvSpPr>
        <p:spPr/>
        <p:txBody>
          <a:bodyPr/>
          <a:lstStyle/>
          <a:p>
            <a:fld id="{D9BAD35B-1821-4E22-85F0-0A8FA5C54A36}" type="slidenum">
              <a:rPr lang="en-GB" smtClean="0"/>
              <a:t>17</a:t>
            </a:fld>
            <a:endParaRPr lang="en-GB"/>
          </a:p>
        </p:txBody>
      </p:sp>
    </p:spTree>
    <p:extLst>
      <p:ext uri="{BB962C8B-B14F-4D97-AF65-F5344CB8AC3E}">
        <p14:creationId xmlns:p14="http://schemas.microsoft.com/office/powerpoint/2010/main" val="40196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digital telephony</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18</a:t>
            </a:fld>
            <a:endParaRPr lang="en-GB"/>
          </a:p>
        </p:txBody>
      </p:sp>
      <p:grpSp>
        <p:nvGrpSpPr>
          <p:cNvPr id="15" name="Group 14">
            <a:extLst>
              <a:ext uri="{FF2B5EF4-FFF2-40B4-BE49-F238E27FC236}">
                <a16:creationId xmlns:a16="http://schemas.microsoft.com/office/drawing/2014/main" id="{70B8603F-9DD3-BF47-F694-8D8410F23C09}"/>
              </a:ext>
            </a:extLst>
          </p:cNvPr>
          <p:cNvGrpSpPr/>
          <p:nvPr/>
        </p:nvGrpSpPr>
        <p:grpSpPr>
          <a:xfrm>
            <a:off x="948379" y="1849163"/>
            <a:ext cx="2061707" cy="233033"/>
            <a:chOff x="38501" y="785800"/>
            <a:chExt cx="2198646" cy="233033"/>
          </a:xfrm>
        </p:grpSpPr>
        <p:sp>
          <p:nvSpPr>
            <p:cNvPr id="25" name="Rectangle 24">
              <a:extLst>
                <a:ext uri="{FF2B5EF4-FFF2-40B4-BE49-F238E27FC236}">
                  <a16:creationId xmlns:a16="http://schemas.microsoft.com/office/drawing/2014/main" id="{AE4DDBD6-2924-CB5B-3DAB-E63C8910A1F6}"/>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0D21B45-2008-AD05-1F03-2EE5DD4DC725}"/>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grpSp>
        <p:nvGrpSpPr>
          <p:cNvPr id="16" name="Group 15">
            <a:extLst>
              <a:ext uri="{FF2B5EF4-FFF2-40B4-BE49-F238E27FC236}">
                <a16:creationId xmlns:a16="http://schemas.microsoft.com/office/drawing/2014/main" id="{67A63EB0-900D-A7FB-EF6C-86BD10565D2D}"/>
              </a:ext>
            </a:extLst>
          </p:cNvPr>
          <p:cNvGrpSpPr/>
          <p:nvPr/>
        </p:nvGrpSpPr>
        <p:grpSpPr>
          <a:xfrm>
            <a:off x="8960375" y="1800412"/>
            <a:ext cx="2247177" cy="314854"/>
            <a:chOff x="2823044" y="703979"/>
            <a:chExt cx="2018941" cy="314854"/>
          </a:xfrm>
        </p:grpSpPr>
        <p:sp>
          <p:nvSpPr>
            <p:cNvPr id="23" name="Rectangle 22">
              <a:extLst>
                <a:ext uri="{FF2B5EF4-FFF2-40B4-BE49-F238E27FC236}">
                  <a16:creationId xmlns:a16="http://schemas.microsoft.com/office/drawing/2014/main" id="{1EF984E2-9F45-EAFA-E192-37A9C6B2156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4C82B83-8299-C1DD-3EDE-55F699FC5B61}"/>
                </a:ext>
              </a:extLst>
            </p:cNvPr>
            <p:cNvSpPr txBox="1"/>
            <p:nvPr/>
          </p:nvSpPr>
          <p:spPr>
            <a:xfrm>
              <a:off x="2823044" y="703979"/>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grpSp>
        <p:nvGrpSpPr>
          <p:cNvPr id="17" name="Group 16">
            <a:extLst>
              <a:ext uri="{FF2B5EF4-FFF2-40B4-BE49-F238E27FC236}">
                <a16:creationId xmlns:a16="http://schemas.microsoft.com/office/drawing/2014/main" id="{4DC638DA-A975-1327-75EB-3B463D43B06C}"/>
              </a:ext>
            </a:extLst>
          </p:cNvPr>
          <p:cNvGrpSpPr/>
          <p:nvPr/>
        </p:nvGrpSpPr>
        <p:grpSpPr>
          <a:xfrm>
            <a:off x="6731745" y="1849163"/>
            <a:ext cx="1298939" cy="370227"/>
            <a:chOff x="5643097" y="716786"/>
            <a:chExt cx="573937" cy="370227"/>
          </a:xfrm>
        </p:grpSpPr>
        <p:sp>
          <p:nvSpPr>
            <p:cNvPr id="21" name="Rectangle 20">
              <a:extLst>
                <a:ext uri="{FF2B5EF4-FFF2-40B4-BE49-F238E27FC236}">
                  <a16:creationId xmlns:a16="http://schemas.microsoft.com/office/drawing/2014/main" id="{2CEE4391-44BE-B44E-3124-A3E88C7FC4FA}"/>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ED76122-3C80-56A0-06DA-B31D2F842275}"/>
                </a:ext>
              </a:extLst>
            </p:cNvPr>
            <p:cNvSpPr txBox="1"/>
            <p:nvPr/>
          </p:nvSpPr>
          <p:spPr>
            <a:xfrm>
              <a:off x="5651692" y="716786"/>
              <a:ext cx="565342"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grpSp>
        <p:nvGrpSpPr>
          <p:cNvPr id="18" name="Group 17">
            <a:extLst>
              <a:ext uri="{FF2B5EF4-FFF2-40B4-BE49-F238E27FC236}">
                <a16:creationId xmlns:a16="http://schemas.microsoft.com/office/drawing/2014/main" id="{C9D072C6-30CA-57C1-3D97-E817D24EE247}"/>
              </a:ext>
            </a:extLst>
          </p:cNvPr>
          <p:cNvGrpSpPr/>
          <p:nvPr/>
        </p:nvGrpSpPr>
        <p:grpSpPr>
          <a:xfrm>
            <a:off x="4223302" y="1849163"/>
            <a:ext cx="2056973" cy="413270"/>
            <a:chOff x="7568409" y="666505"/>
            <a:chExt cx="2056973" cy="413270"/>
          </a:xfrm>
        </p:grpSpPr>
        <p:sp>
          <p:nvSpPr>
            <p:cNvPr id="19" name="Rectangle 18">
              <a:extLst>
                <a:ext uri="{FF2B5EF4-FFF2-40B4-BE49-F238E27FC236}">
                  <a16:creationId xmlns:a16="http://schemas.microsoft.com/office/drawing/2014/main" id="{F450710E-5459-DE1E-BDA0-31E9F6450015}"/>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9D1EDCD-98D6-0BBF-554B-06DBF7ED0BCC}"/>
                </a:ext>
              </a:extLst>
            </p:cNvPr>
            <p:cNvSpPr txBox="1"/>
            <p:nvPr/>
          </p:nvSpPr>
          <p:spPr>
            <a:xfrm>
              <a:off x="7568409"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sp>
        <p:nvSpPr>
          <p:cNvPr id="28" name="TextBox 27">
            <a:extLst>
              <a:ext uri="{FF2B5EF4-FFF2-40B4-BE49-F238E27FC236}">
                <a16:creationId xmlns:a16="http://schemas.microsoft.com/office/drawing/2014/main" id="{C84E7DDD-2244-65CA-0CAB-07BEDD4FB022}"/>
              </a:ext>
            </a:extLst>
          </p:cNvPr>
          <p:cNvSpPr txBox="1"/>
          <p:nvPr/>
        </p:nvSpPr>
        <p:spPr>
          <a:xfrm>
            <a:off x="838200" y="2201366"/>
            <a:ext cx="3132667" cy="1815882"/>
          </a:xfrm>
          <a:prstGeom prst="rect">
            <a:avLst/>
          </a:prstGeom>
          <a:noFill/>
        </p:spPr>
        <p:txBody>
          <a:bodyPr wrap="square">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All practices moved away from analogue to cloud based telephony (CBT).</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Most practices on better purchasing framework (BPF) contracts.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Upgraded 67% (54) practices CBT systems to BPF contracts.</a:t>
            </a:r>
          </a:p>
        </p:txBody>
      </p:sp>
      <p:sp>
        <p:nvSpPr>
          <p:cNvPr id="30" name="TextBox 29">
            <a:extLst>
              <a:ext uri="{FF2B5EF4-FFF2-40B4-BE49-F238E27FC236}">
                <a16:creationId xmlns:a16="http://schemas.microsoft.com/office/drawing/2014/main" id="{0E471C3D-B1D7-AD11-522D-68D273712BA7}"/>
              </a:ext>
            </a:extLst>
          </p:cNvPr>
          <p:cNvSpPr txBox="1"/>
          <p:nvPr/>
        </p:nvSpPr>
        <p:spPr>
          <a:xfrm>
            <a:off x="8889475" y="2107129"/>
            <a:ext cx="2801080" cy="954107"/>
          </a:xfrm>
          <a:prstGeom prst="rect">
            <a:avLst/>
          </a:prstGeom>
          <a:noFill/>
        </p:spPr>
        <p:txBody>
          <a:bodyPr wrap="square">
            <a:spAutoFit/>
          </a:bodyPr>
          <a:lstStyle/>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Potential single telephony system for county and system-wide with potential central call centre</a:t>
            </a:r>
          </a:p>
        </p:txBody>
      </p:sp>
      <p:grpSp>
        <p:nvGrpSpPr>
          <p:cNvPr id="31" name="Group 30">
            <a:extLst>
              <a:ext uri="{FF2B5EF4-FFF2-40B4-BE49-F238E27FC236}">
                <a16:creationId xmlns:a16="http://schemas.microsoft.com/office/drawing/2014/main" id="{FE4788FB-671D-03E3-499A-BC261B6B68C2}"/>
              </a:ext>
            </a:extLst>
          </p:cNvPr>
          <p:cNvGrpSpPr/>
          <p:nvPr/>
        </p:nvGrpSpPr>
        <p:grpSpPr>
          <a:xfrm>
            <a:off x="6522696" y="2219390"/>
            <a:ext cx="2225971" cy="2092880"/>
            <a:chOff x="5456854" y="836400"/>
            <a:chExt cx="1817565" cy="2092880"/>
          </a:xfrm>
        </p:grpSpPr>
        <p:sp>
          <p:nvSpPr>
            <p:cNvPr id="32" name="Rectangle 31">
              <a:extLst>
                <a:ext uri="{FF2B5EF4-FFF2-40B4-BE49-F238E27FC236}">
                  <a16:creationId xmlns:a16="http://schemas.microsoft.com/office/drawing/2014/main" id="{E7791F91-9469-E837-7A46-31C0986E6B18}"/>
                </a:ext>
              </a:extLst>
            </p:cNvPr>
            <p:cNvSpPr/>
            <p:nvPr/>
          </p:nvSpPr>
          <p:spPr>
            <a:xfrm>
              <a:off x="5456854" y="124067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3" name="TextBox 32">
              <a:extLst>
                <a:ext uri="{FF2B5EF4-FFF2-40B4-BE49-F238E27FC236}">
                  <a16:creationId xmlns:a16="http://schemas.microsoft.com/office/drawing/2014/main" id="{530362CB-96C0-8E6A-465D-66F934C93AC8}"/>
                </a:ext>
              </a:extLst>
            </p:cNvPr>
            <p:cNvSpPr txBox="1"/>
            <p:nvPr/>
          </p:nvSpPr>
          <p:spPr>
            <a:xfrm>
              <a:off x="5518672" y="836400"/>
              <a:ext cx="1755747"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Telephony is  controlled by GP contractors - resulting in variation.</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Practices under-resourced for  answering calls – lack of benefits realisation.</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Not all practices upgraded to BPF due to buy-out costs and lack of central funding. </a:t>
              </a:r>
              <a:r>
                <a:rPr lang="en-GB" sz="1400" kern="1200" dirty="0">
                  <a:latin typeface="Arial" panose="020B0604020202020204" pitchFamily="34" charset="0"/>
                  <a:cs typeface="Arial" panose="020B0604020202020204" pitchFamily="34" charset="0"/>
                </a:rPr>
                <a:t>.</a:t>
              </a:r>
            </a:p>
          </p:txBody>
        </p:sp>
      </p:grpSp>
      <p:grpSp>
        <p:nvGrpSpPr>
          <p:cNvPr id="34" name="Group 33">
            <a:extLst>
              <a:ext uri="{FF2B5EF4-FFF2-40B4-BE49-F238E27FC236}">
                <a16:creationId xmlns:a16="http://schemas.microsoft.com/office/drawing/2014/main" id="{5AF33108-7F42-DF6B-02A5-189CE5B505E0}"/>
              </a:ext>
            </a:extLst>
          </p:cNvPr>
          <p:cNvGrpSpPr/>
          <p:nvPr/>
        </p:nvGrpSpPr>
        <p:grpSpPr>
          <a:xfrm>
            <a:off x="4146780" y="2275187"/>
            <a:ext cx="2381020" cy="1785651"/>
            <a:chOff x="7503877" y="1167539"/>
            <a:chExt cx="2121505" cy="1785651"/>
          </a:xfrm>
        </p:grpSpPr>
        <p:sp>
          <p:nvSpPr>
            <p:cNvPr id="35" name="Rectangle 34">
              <a:extLst>
                <a:ext uri="{FF2B5EF4-FFF2-40B4-BE49-F238E27FC236}">
                  <a16:creationId xmlns:a16="http://schemas.microsoft.com/office/drawing/2014/main" id="{3F78BACC-D6E1-894F-001B-56F83DA02876}"/>
                </a:ext>
              </a:extLst>
            </p:cNvPr>
            <p:cNvSpPr/>
            <p:nvPr/>
          </p:nvSpPr>
          <p:spPr>
            <a:xfrm>
              <a:off x="7606441" y="1264582"/>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A80E4046-71B7-5FDC-0802-68EE02C7D05D}"/>
                </a:ext>
              </a:extLst>
            </p:cNvPr>
            <p:cNvSpPr txBox="1"/>
            <p:nvPr/>
          </p:nvSpPr>
          <p:spPr>
            <a:xfrm>
              <a:off x="7503877" y="1167539"/>
              <a:ext cx="2116957"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Contracting and installation complete for practices in scope.</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Improved telephone access for patients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Good engagement and willingness from practices.</a:t>
              </a: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Strong support from national procurement hub</a:t>
              </a:r>
            </a:p>
            <a:p>
              <a:pPr lvl="0">
                <a:lnSpc>
                  <a:spcPct val="100000"/>
                </a:lnSpc>
              </a:pPr>
              <a:r>
                <a:rPr lang="en-GB" sz="1400" dirty="0">
                  <a:latin typeface="Arial" panose="020B0604020202020204" pitchFamily="34" charset="0"/>
                  <a:cs typeface="Arial" panose="020B0604020202020204" pitchFamily="34" charset="0"/>
                </a:rPr>
                <a:t> </a:t>
              </a:r>
              <a:endParaRPr lang="en-GB" sz="1400" kern="1200" dirty="0">
                <a:latin typeface="Arial" panose="020B0604020202020204" pitchFamily="34" charset="0"/>
                <a:cs typeface="Arial" panose="020B0604020202020204" pitchFamily="34" charset="0"/>
              </a:endParaRPr>
            </a:p>
          </p:txBody>
        </p:sp>
      </p:grpSp>
      <p:pic>
        <p:nvPicPr>
          <p:cNvPr id="37" name="Picture 36">
            <a:extLst>
              <a:ext uri="{FF2B5EF4-FFF2-40B4-BE49-F238E27FC236}">
                <a16:creationId xmlns:a16="http://schemas.microsoft.com/office/drawing/2014/main" id="{6094EA45-68E1-B637-6C78-CF31B2F7356F}"/>
              </a:ext>
            </a:extLst>
          </p:cNvPr>
          <p:cNvPicPr>
            <a:picLocks noChangeAspect="1"/>
          </p:cNvPicPr>
          <p:nvPr/>
        </p:nvPicPr>
        <p:blipFill>
          <a:blip r:embed="rId2"/>
          <a:stretch>
            <a:fillRect/>
          </a:stretch>
        </p:blipFill>
        <p:spPr>
          <a:xfrm>
            <a:off x="6750191" y="1280861"/>
            <a:ext cx="498401" cy="516747"/>
          </a:xfrm>
          <a:prstGeom prst="rect">
            <a:avLst/>
          </a:prstGeom>
        </p:spPr>
      </p:pic>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2" name="Picture 41">
            <a:extLst>
              <a:ext uri="{FF2B5EF4-FFF2-40B4-BE49-F238E27FC236}">
                <a16:creationId xmlns:a16="http://schemas.microsoft.com/office/drawing/2014/main" id="{813DF60C-9B6F-46BC-4E80-D065782E2D48}"/>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4162520" y="1275835"/>
            <a:ext cx="587170" cy="563366"/>
          </a:xfrm>
          <a:prstGeom prst="rect">
            <a:avLst/>
          </a:prstGeom>
        </p:spPr>
      </p:pic>
      <p:pic>
        <p:nvPicPr>
          <p:cNvPr id="48" name="Picture 47">
            <a:extLst>
              <a:ext uri="{FF2B5EF4-FFF2-40B4-BE49-F238E27FC236}">
                <a16:creationId xmlns:a16="http://schemas.microsoft.com/office/drawing/2014/main" id="{1E5D1590-DDFD-73E4-E9A1-D77590AF414A}"/>
              </a:ext>
            </a:extLst>
          </p:cNvPr>
          <p:cNvPicPr>
            <a:picLocks noChangeAspect="1"/>
          </p:cNvPicPr>
          <p:nvPr/>
        </p:nvPicPr>
        <p:blipFill>
          <a:blip r:embed="rId5"/>
          <a:stretch>
            <a:fillRect/>
          </a:stretch>
        </p:blipFill>
        <p:spPr>
          <a:xfrm>
            <a:off x="838200" y="1275834"/>
            <a:ext cx="734301" cy="609944"/>
          </a:xfrm>
          <a:prstGeom prst="rect">
            <a:avLst/>
          </a:prstGeom>
        </p:spPr>
      </p:pic>
      <p:pic>
        <p:nvPicPr>
          <p:cNvPr id="50" name="Picture 49">
            <a:extLst>
              <a:ext uri="{FF2B5EF4-FFF2-40B4-BE49-F238E27FC236}">
                <a16:creationId xmlns:a16="http://schemas.microsoft.com/office/drawing/2014/main" id="{0C26CCE3-548E-4C77-026A-34B91472CC8A}"/>
              </a:ext>
            </a:extLst>
          </p:cNvPr>
          <p:cNvPicPr>
            <a:picLocks noChangeAspect="1"/>
          </p:cNvPicPr>
          <p:nvPr/>
        </p:nvPicPr>
        <p:blipFill>
          <a:blip r:embed="rId6"/>
          <a:stretch>
            <a:fillRect/>
          </a:stretch>
        </p:blipFill>
        <p:spPr>
          <a:xfrm>
            <a:off x="8960375" y="1335949"/>
            <a:ext cx="488577" cy="461659"/>
          </a:xfrm>
          <a:prstGeom prst="rect">
            <a:avLst/>
          </a:prstGeom>
        </p:spPr>
      </p:pic>
      <p:sp>
        <p:nvSpPr>
          <p:cNvPr id="51" name="TextBox 50">
            <a:extLst>
              <a:ext uri="{FF2B5EF4-FFF2-40B4-BE49-F238E27FC236}">
                <a16:creationId xmlns:a16="http://schemas.microsoft.com/office/drawing/2014/main" id="{B8590501-6EF0-F6A7-3B4F-FE698B0ECD95}"/>
              </a:ext>
            </a:extLst>
          </p:cNvPr>
          <p:cNvSpPr txBox="1"/>
          <p:nvPr/>
        </p:nvSpPr>
        <p:spPr>
          <a:xfrm>
            <a:off x="4214197" y="4840499"/>
            <a:ext cx="7632973" cy="1815882"/>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All GP practices have moved onto digital phone systems with improved functionality</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Improved patient experience of telephoning their practice – there is still further improvement required and patients still report issues with calling their practice.  Practice use of Friends and Families feedback as well as reviewing telephony data will support improvements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The number of telephone appointments provided by Lincolnshire GP practices has increased by 15% over the last 12 months with around 5,300 per day in September 2024.</a:t>
            </a:r>
          </a:p>
        </p:txBody>
      </p:sp>
    </p:spTree>
    <p:extLst>
      <p:ext uri="{BB962C8B-B14F-4D97-AF65-F5344CB8AC3E}">
        <p14:creationId xmlns:p14="http://schemas.microsoft.com/office/powerpoint/2010/main" val="2927265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simpler online requests</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19</a:t>
            </a:fld>
            <a:endParaRPr lang="en-GB"/>
          </a:p>
        </p:txBody>
      </p:sp>
      <p:grpSp>
        <p:nvGrpSpPr>
          <p:cNvPr id="15" name="Group 14">
            <a:extLst>
              <a:ext uri="{FF2B5EF4-FFF2-40B4-BE49-F238E27FC236}">
                <a16:creationId xmlns:a16="http://schemas.microsoft.com/office/drawing/2014/main" id="{70B8603F-9DD3-BF47-F694-8D8410F23C09}"/>
              </a:ext>
            </a:extLst>
          </p:cNvPr>
          <p:cNvGrpSpPr/>
          <p:nvPr/>
        </p:nvGrpSpPr>
        <p:grpSpPr>
          <a:xfrm>
            <a:off x="948379" y="1849163"/>
            <a:ext cx="2061707" cy="233033"/>
            <a:chOff x="38501" y="785800"/>
            <a:chExt cx="2198646" cy="233033"/>
          </a:xfrm>
        </p:grpSpPr>
        <p:sp>
          <p:nvSpPr>
            <p:cNvPr id="25" name="Rectangle 24">
              <a:extLst>
                <a:ext uri="{FF2B5EF4-FFF2-40B4-BE49-F238E27FC236}">
                  <a16:creationId xmlns:a16="http://schemas.microsoft.com/office/drawing/2014/main" id="{AE4DDBD6-2924-CB5B-3DAB-E63C8910A1F6}"/>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0D21B45-2008-AD05-1F03-2EE5DD4DC725}"/>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grpSp>
        <p:nvGrpSpPr>
          <p:cNvPr id="16" name="Group 15">
            <a:extLst>
              <a:ext uri="{FF2B5EF4-FFF2-40B4-BE49-F238E27FC236}">
                <a16:creationId xmlns:a16="http://schemas.microsoft.com/office/drawing/2014/main" id="{67A63EB0-900D-A7FB-EF6C-86BD10565D2D}"/>
              </a:ext>
            </a:extLst>
          </p:cNvPr>
          <p:cNvGrpSpPr/>
          <p:nvPr/>
        </p:nvGrpSpPr>
        <p:grpSpPr>
          <a:xfrm>
            <a:off x="8960375" y="1800412"/>
            <a:ext cx="2247177" cy="314854"/>
            <a:chOff x="2823044" y="703979"/>
            <a:chExt cx="2018941" cy="314854"/>
          </a:xfrm>
        </p:grpSpPr>
        <p:sp>
          <p:nvSpPr>
            <p:cNvPr id="23" name="Rectangle 22">
              <a:extLst>
                <a:ext uri="{FF2B5EF4-FFF2-40B4-BE49-F238E27FC236}">
                  <a16:creationId xmlns:a16="http://schemas.microsoft.com/office/drawing/2014/main" id="{1EF984E2-9F45-EAFA-E192-37A9C6B2156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4C82B83-8299-C1DD-3EDE-55F699FC5B61}"/>
                </a:ext>
              </a:extLst>
            </p:cNvPr>
            <p:cNvSpPr txBox="1"/>
            <p:nvPr/>
          </p:nvSpPr>
          <p:spPr>
            <a:xfrm>
              <a:off x="2823044" y="703979"/>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grpSp>
        <p:nvGrpSpPr>
          <p:cNvPr id="17" name="Group 16">
            <a:extLst>
              <a:ext uri="{FF2B5EF4-FFF2-40B4-BE49-F238E27FC236}">
                <a16:creationId xmlns:a16="http://schemas.microsoft.com/office/drawing/2014/main" id="{4DC638DA-A975-1327-75EB-3B463D43B06C}"/>
              </a:ext>
            </a:extLst>
          </p:cNvPr>
          <p:cNvGrpSpPr/>
          <p:nvPr/>
        </p:nvGrpSpPr>
        <p:grpSpPr>
          <a:xfrm>
            <a:off x="6672269" y="1849163"/>
            <a:ext cx="1298939" cy="370227"/>
            <a:chOff x="5643097" y="716786"/>
            <a:chExt cx="573937" cy="370227"/>
          </a:xfrm>
        </p:grpSpPr>
        <p:sp>
          <p:nvSpPr>
            <p:cNvPr id="21" name="Rectangle 20">
              <a:extLst>
                <a:ext uri="{FF2B5EF4-FFF2-40B4-BE49-F238E27FC236}">
                  <a16:creationId xmlns:a16="http://schemas.microsoft.com/office/drawing/2014/main" id="{2CEE4391-44BE-B44E-3124-A3E88C7FC4FA}"/>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ED76122-3C80-56A0-06DA-B31D2F842275}"/>
                </a:ext>
              </a:extLst>
            </p:cNvPr>
            <p:cNvSpPr txBox="1"/>
            <p:nvPr/>
          </p:nvSpPr>
          <p:spPr>
            <a:xfrm>
              <a:off x="5651692" y="716786"/>
              <a:ext cx="565342"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grpSp>
        <p:nvGrpSpPr>
          <p:cNvPr id="18" name="Group 17">
            <a:extLst>
              <a:ext uri="{FF2B5EF4-FFF2-40B4-BE49-F238E27FC236}">
                <a16:creationId xmlns:a16="http://schemas.microsoft.com/office/drawing/2014/main" id="{C9D072C6-30CA-57C1-3D97-E817D24EE247}"/>
              </a:ext>
            </a:extLst>
          </p:cNvPr>
          <p:cNvGrpSpPr/>
          <p:nvPr/>
        </p:nvGrpSpPr>
        <p:grpSpPr>
          <a:xfrm>
            <a:off x="4174308" y="1849163"/>
            <a:ext cx="2056973" cy="413270"/>
            <a:chOff x="7568409" y="666505"/>
            <a:chExt cx="2056973" cy="413270"/>
          </a:xfrm>
        </p:grpSpPr>
        <p:sp>
          <p:nvSpPr>
            <p:cNvPr id="19" name="Rectangle 18">
              <a:extLst>
                <a:ext uri="{FF2B5EF4-FFF2-40B4-BE49-F238E27FC236}">
                  <a16:creationId xmlns:a16="http://schemas.microsoft.com/office/drawing/2014/main" id="{F450710E-5459-DE1E-BDA0-31E9F6450015}"/>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9D1EDCD-98D6-0BBF-554B-06DBF7ED0BCC}"/>
                </a:ext>
              </a:extLst>
            </p:cNvPr>
            <p:cNvSpPr txBox="1"/>
            <p:nvPr/>
          </p:nvSpPr>
          <p:spPr>
            <a:xfrm>
              <a:off x="7568409"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sp>
        <p:nvSpPr>
          <p:cNvPr id="28" name="TextBox 27">
            <a:extLst>
              <a:ext uri="{FF2B5EF4-FFF2-40B4-BE49-F238E27FC236}">
                <a16:creationId xmlns:a16="http://schemas.microsoft.com/office/drawing/2014/main" id="{C84E7DDD-2244-65CA-0CAB-07BEDD4FB022}"/>
              </a:ext>
            </a:extLst>
          </p:cNvPr>
          <p:cNvSpPr txBox="1"/>
          <p:nvPr/>
        </p:nvSpPr>
        <p:spPr>
          <a:xfrm>
            <a:off x="838200" y="2201366"/>
            <a:ext cx="3132667" cy="2677656"/>
          </a:xfrm>
          <a:prstGeom prst="rect">
            <a:avLst/>
          </a:prstGeom>
          <a:noFill/>
        </p:spPr>
        <p:txBody>
          <a:bodyPr wrap="square">
            <a:spAutoFit/>
          </a:bodyPr>
          <a:lstStyle/>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Initiatives to increase take up of systems</a:t>
            </a: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Increased use of online questionnaires </a:t>
            </a: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Maintained practice choice of single system despite challenges</a:t>
            </a: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Reduced financial waste by moving practices to just one system rather than hybrid</a:t>
            </a: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Working with PPGs to increase take up of online opportunities</a:t>
            </a:r>
          </a:p>
          <a:p>
            <a:pPr marL="285750" lvl="0" indent="-285750">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p:txBody>
      </p:sp>
      <p:grpSp>
        <p:nvGrpSpPr>
          <p:cNvPr id="31" name="Group 30">
            <a:extLst>
              <a:ext uri="{FF2B5EF4-FFF2-40B4-BE49-F238E27FC236}">
                <a16:creationId xmlns:a16="http://schemas.microsoft.com/office/drawing/2014/main" id="{FE4788FB-671D-03E3-499A-BC261B6B68C2}"/>
              </a:ext>
            </a:extLst>
          </p:cNvPr>
          <p:cNvGrpSpPr/>
          <p:nvPr/>
        </p:nvGrpSpPr>
        <p:grpSpPr>
          <a:xfrm>
            <a:off x="6587263" y="2201366"/>
            <a:ext cx="2317466" cy="2110904"/>
            <a:chOff x="5456854" y="818376"/>
            <a:chExt cx="1815291" cy="2110904"/>
          </a:xfrm>
        </p:grpSpPr>
        <p:sp>
          <p:nvSpPr>
            <p:cNvPr id="32" name="Rectangle 31">
              <a:extLst>
                <a:ext uri="{FF2B5EF4-FFF2-40B4-BE49-F238E27FC236}">
                  <a16:creationId xmlns:a16="http://schemas.microsoft.com/office/drawing/2014/main" id="{E7791F91-9469-E837-7A46-31C0986E6B18}"/>
                </a:ext>
              </a:extLst>
            </p:cNvPr>
            <p:cNvSpPr/>
            <p:nvPr/>
          </p:nvSpPr>
          <p:spPr>
            <a:xfrm>
              <a:off x="5456854" y="124067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3" name="TextBox 32">
              <a:extLst>
                <a:ext uri="{FF2B5EF4-FFF2-40B4-BE49-F238E27FC236}">
                  <a16:creationId xmlns:a16="http://schemas.microsoft.com/office/drawing/2014/main" id="{530362CB-96C0-8E6A-465D-66F934C93AC8}"/>
                </a:ext>
              </a:extLst>
            </p:cNvPr>
            <p:cNvSpPr txBox="1"/>
            <p:nvPr/>
          </p:nvSpPr>
          <p:spPr>
            <a:xfrm>
              <a:off x="5516398" y="818376"/>
              <a:ext cx="1755747"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Variation in system and process at practices resulting in lack of a uniform pathway</a:t>
              </a: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System change can result in a drop in usage</a:t>
              </a: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National Framework and funding changes have impacted on roll out </a:t>
              </a:r>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Practice capacity </a:t>
              </a:r>
              <a:r>
                <a:rPr lang="en-GB" sz="1400" dirty="0" err="1">
                  <a:latin typeface="Arial" panose="020B0604020202020204" pitchFamily="34" charset="0"/>
                  <a:cs typeface="Arial" panose="020B0604020202020204" pitchFamily="34" charset="0"/>
                </a:rPr>
                <a:t>capacity</a:t>
              </a:r>
              <a:r>
                <a:rPr lang="en-GB" sz="1400" dirty="0">
                  <a:latin typeface="Arial" panose="020B0604020202020204" pitchFamily="34" charset="0"/>
                  <a:cs typeface="Arial" panose="020B0604020202020204" pitchFamily="34" charset="0"/>
                </a:rPr>
                <a:t> means online systems may be switched off during core hours </a:t>
              </a:r>
            </a:p>
          </p:txBody>
        </p:sp>
      </p:grpSp>
      <p:grpSp>
        <p:nvGrpSpPr>
          <p:cNvPr id="34" name="Group 33">
            <a:extLst>
              <a:ext uri="{FF2B5EF4-FFF2-40B4-BE49-F238E27FC236}">
                <a16:creationId xmlns:a16="http://schemas.microsoft.com/office/drawing/2014/main" id="{5AF33108-7F42-DF6B-02A5-189CE5B505E0}"/>
              </a:ext>
            </a:extLst>
          </p:cNvPr>
          <p:cNvGrpSpPr/>
          <p:nvPr/>
        </p:nvGrpSpPr>
        <p:grpSpPr>
          <a:xfrm>
            <a:off x="4148267" y="1971623"/>
            <a:ext cx="2083014" cy="2089215"/>
            <a:chOff x="7542368" y="863975"/>
            <a:chExt cx="2083014" cy="2089215"/>
          </a:xfrm>
        </p:grpSpPr>
        <p:sp>
          <p:nvSpPr>
            <p:cNvPr id="35" name="Rectangle 34">
              <a:extLst>
                <a:ext uri="{FF2B5EF4-FFF2-40B4-BE49-F238E27FC236}">
                  <a16:creationId xmlns:a16="http://schemas.microsoft.com/office/drawing/2014/main" id="{3F78BACC-D6E1-894F-001B-56F83DA02876}"/>
                </a:ext>
              </a:extLst>
            </p:cNvPr>
            <p:cNvSpPr/>
            <p:nvPr/>
          </p:nvSpPr>
          <p:spPr>
            <a:xfrm>
              <a:off x="7606441" y="1264582"/>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A80E4046-71B7-5FDC-0802-68EE02C7D05D}"/>
                </a:ext>
              </a:extLst>
            </p:cNvPr>
            <p:cNvSpPr txBox="1"/>
            <p:nvPr/>
          </p:nvSpPr>
          <p:spPr>
            <a:xfrm>
              <a:off x="7542368" y="863975"/>
              <a:ext cx="2018941"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lvl="0"/>
              <a:endParaRPr lang="en-GB" sz="1400" dirty="0"/>
            </a:p>
            <a:p>
              <a:pPr marL="285750" lvl="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Some practices taking the plunge to embrace total triage OCT (always on) – this has supported demand management and improved on the day access</a:t>
              </a:r>
            </a:p>
          </p:txBody>
        </p:sp>
      </p:grpSp>
      <p:pic>
        <p:nvPicPr>
          <p:cNvPr id="37" name="Picture 36">
            <a:extLst>
              <a:ext uri="{FF2B5EF4-FFF2-40B4-BE49-F238E27FC236}">
                <a16:creationId xmlns:a16="http://schemas.microsoft.com/office/drawing/2014/main" id="{6094EA45-68E1-B637-6C78-CF31B2F7356F}"/>
              </a:ext>
            </a:extLst>
          </p:cNvPr>
          <p:cNvPicPr>
            <a:picLocks noChangeAspect="1"/>
          </p:cNvPicPr>
          <p:nvPr/>
        </p:nvPicPr>
        <p:blipFill>
          <a:blip r:embed="rId2"/>
          <a:stretch>
            <a:fillRect/>
          </a:stretch>
        </p:blipFill>
        <p:spPr>
          <a:xfrm>
            <a:off x="6690715" y="1280861"/>
            <a:ext cx="498401" cy="516747"/>
          </a:xfrm>
          <a:prstGeom prst="rect">
            <a:avLst/>
          </a:prstGeom>
        </p:spPr>
      </p:pic>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2" name="Picture 41">
            <a:extLst>
              <a:ext uri="{FF2B5EF4-FFF2-40B4-BE49-F238E27FC236}">
                <a16:creationId xmlns:a16="http://schemas.microsoft.com/office/drawing/2014/main" id="{813DF60C-9B6F-46BC-4E80-D065782E2D48}"/>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4113526" y="1275835"/>
            <a:ext cx="587170" cy="563366"/>
          </a:xfrm>
          <a:prstGeom prst="rect">
            <a:avLst/>
          </a:prstGeom>
        </p:spPr>
      </p:pic>
      <p:pic>
        <p:nvPicPr>
          <p:cNvPr id="48" name="Picture 47">
            <a:extLst>
              <a:ext uri="{FF2B5EF4-FFF2-40B4-BE49-F238E27FC236}">
                <a16:creationId xmlns:a16="http://schemas.microsoft.com/office/drawing/2014/main" id="{1E5D1590-DDFD-73E4-E9A1-D77590AF414A}"/>
              </a:ext>
            </a:extLst>
          </p:cNvPr>
          <p:cNvPicPr>
            <a:picLocks noChangeAspect="1"/>
          </p:cNvPicPr>
          <p:nvPr/>
        </p:nvPicPr>
        <p:blipFill>
          <a:blip r:embed="rId5"/>
          <a:stretch>
            <a:fillRect/>
          </a:stretch>
        </p:blipFill>
        <p:spPr>
          <a:xfrm>
            <a:off x="838200" y="1275834"/>
            <a:ext cx="734301" cy="609944"/>
          </a:xfrm>
          <a:prstGeom prst="rect">
            <a:avLst/>
          </a:prstGeom>
        </p:spPr>
      </p:pic>
      <p:pic>
        <p:nvPicPr>
          <p:cNvPr id="50" name="Picture 49">
            <a:extLst>
              <a:ext uri="{FF2B5EF4-FFF2-40B4-BE49-F238E27FC236}">
                <a16:creationId xmlns:a16="http://schemas.microsoft.com/office/drawing/2014/main" id="{0C26CCE3-548E-4C77-026A-34B91472CC8A}"/>
              </a:ext>
            </a:extLst>
          </p:cNvPr>
          <p:cNvPicPr>
            <a:picLocks noChangeAspect="1"/>
          </p:cNvPicPr>
          <p:nvPr/>
        </p:nvPicPr>
        <p:blipFill>
          <a:blip r:embed="rId6"/>
          <a:stretch>
            <a:fillRect/>
          </a:stretch>
        </p:blipFill>
        <p:spPr>
          <a:xfrm>
            <a:off x="8960375" y="1335949"/>
            <a:ext cx="488577" cy="461659"/>
          </a:xfrm>
          <a:prstGeom prst="rect">
            <a:avLst/>
          </a:prstGeom>
        </p:spPr>
      </p:pic>
      <p:sp>
        <p:nvSpPr>
          <p:cNvPr id="51" name="TextBox 50">
            <a:extLst>
              <a:ext uri="{FF2B5EF4-FFF2-40B4-BE49-F238E27FC236}">
                <a16:creationId xmlns:a16="http://schemas.microsoft.com/office/drawing/2014/main" id="{B8590501-6EF0-F6A7-3B4F-FE698B0ECD95}"/>
              </a:ext>
            </a:extLst>
          </p:cNvPr>
          <p:cNvSpPr txBox="1"/>
          <p:nvPr/>
        </p:nvSpPr>
        <p:spPr>
          <a:xfrm>
            <a:off x="4214197" y="5334955"/>
            <a:ext cx="7632973" cy="954107"/>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100% practices have access to an Online Consultation/Triage tool</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The number of daily online appointments reported has doubled over the last 12 months with 985 online appointments provided per day across Lincolnshire in September 2024 </a:t>
            </a:r>
          </a:p>
        </p:txBody>
      </p:sp>
      <p:sp>
        <p:nvSpPr>
          <p:cNvPr id="3" name="TextBox 2">
            <a:extLst>
              <a:ext uri="{FF2B5EF4-FFF2-40B4-BE49-F238E27FC236}">
                <a16:creationId xmlns:a16="http://schemas.microsoft.com/office/drawing/2014/main" id="{09C9592D-EABB-46D9-7139-0ECFDE5BC134}"/>
              </a:ext>
            </a:extLst>
          </p:cNvPr>
          <p:cNvSpPr txBox="1"/>
          <p:nvPr/>
        </p:nvSpPr>
        <p:spPr>
          <a:xfrm>
            <a:off x="8874092" y="2129732"/>
            <a:ext cx="2582333" cy="1815882"/>
          </a:xfrm>
          <a:prstGeom prst="rect">
            <a:avLst/>
          </a:prstGeom>
          <a:noFill/>
        </p:spPr>
        <p:txBody>
          <a:bodyPr wrap="square" rtlCol="0">
            <a:spAutoFit/>
          </a:bodyPr>
          <a:lstStyle/>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Sharing learning on total triage approaches across practices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Promotion of online opportunities to patients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Ongoing work with PPGs to promote and to improve patient experience</a:t>
            </a:r>
          </a:p>
        </p:txBody>
      </p:sp>
    </p:spTree>
    <p:extLst>
      <p:ext uri="{BB962C8B-B14F-4D97-AF65-F5344CB8AC3E}">
        <p14:creationId xmlns:p14="http://schemas.microsoft.com/office/powerpoint/2010/main" val="1386214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AC9E7-14B6-6478-F5BA-32BE7B5284C1}"/>
              </a:ext>
            </a:extLst>
          </p:cNvPr>
          <p:cNvSpPr>
            <a:spLocks noGrp="1"/>
          </p:cNvSpPr>
          <p:nvPr>
            <p:ph type="title"/>
          </p:nvPr>
        </p:nvSpPr>
        <p:spPr>
          <a:xfrm>
            <a:off x="838200" y="363499"/>
            <a:ext cx="10515600" cy="779562"/>
          </a:xfrm>
        </p:spPr>
        <p:txBody>
          <a:bodyPr>
            <a:normAutofit/>
          </a:bodyPr>
          <a:lstStyle/>
          <a:p>
            <a:r>
              <a:rPr lang="en-GB" sz="2400" b="1" dirty="0">
                <a:solidFill>
                  <a:srgbClr val="0070C0"/>
                </a:solidFill>
                <a:latin typeface="Arial" panose="020B0604020202020204" pitchFamily="34" charset="0"/>
                <a:cs typeface="Arial" panose="020B0604020202020204" pitchFamily="34" charset="0"/>
              </a:rPr>
              <a:t>Background</a:t>
            </a:r>
          </a:p>
        </p:txBody>
      </p:sp>
      <p:pic>
        <p:nvPicPr>
          <p:cNvPr id="13" name="Content Placeholder 12">
            <a:extLst>
              <a:ext uri="{FF2B5EF4-FFF2-40B4-BE49-F238E27FC236}">
                <a16:creationId xmlns:a16="http://schemas.microsoft.com/office/drawing/2014/main" id="{EF22D08F-5838-09C0-D1CC-C3F3D95A7582}"/>
              </a:ext>
            </a:extLst>
          </p:cNvPr>
          <p:cNvPicPr>
            <a:picLocks noGrp="1" noChangeAspect="1"/>
          </p:cNvPicPr>
          <p:nvPr>
            <p:ph idx="1"/>
          </p:nvPr>
        </p:nvPicPr>
        <p:blipFill>
          <a:blip r:embed="rId2"/>
          <a:stretch>
            <a:fillRect/>
          </a:stretch>
        </p:blipFill>
        <p:spPr>
          <a:xfrm>
            <a:off x="708891" y="1143061"/>
            <a:ext cx="6938818" cy="5010707"/>
          </a:xfrm>
        </p:spPr>
      </p:pic>
      <p:pic>
        <p:nvPicPr>
          <p:cNvPr id="15" name="Picture 14">
            <a:extLst>
              <a:ext uri="{FF2B5EF4-FFF2-40B4-BE49-F238E27FC236}">
                <a16:creationId xmlns:a16="http://schemas.microsoft.com/office/drawing/2014/main" id="{337DB975-B638-3362-F9AA-B37C2C57BB8D}"/>
              </a:ext>
            </a:extLst>
          </p:cNvPr>
          <p:cNvPicPr>
            <a:picLocks noChangeAspect="1"/>
          </p:cNvPicPr>
          <p:nvPr/>
        </p:nvPicPr>
        <p:blipFill>
          <a:blip r:embed="rId3"/>
          <a:stretch>
            <a:fillRect/>
          </a:stretch>
        </p:blipFill>
        <p:spPr>
          <a:xfrm>
            <a:off x="7647709" y="1177495"/>
            <a:ext cx="3972878" cy="4981033"/>
          </a:xfrm>
          <a:prstGeom prst="rect">
            <a:avLst/>
          </a:prstGeom>
        </p:spPr>
      </p:pic>
      <p:sp>
        <p:nvSpPr>
          <p:cNvPr id="16" name="Slide Number Placeholder 15">
            <a:extLst>
              <a:ext uri="{FF2B5EF4-FFF2-40B4-BE49-F238E27FC236}">
                <a16:creationId xmlns:a16="http://schemas.microsoft.com/office/drawing/2014/main" id="{70E207E8-E249-1A51-428B-2F2EA1B0D704}"/>
              </a:ext>
            </a:extLst>
          </p:cNvPr>
          <p:cNvSpPr>
            <a:spLocks noGrp="1"/>
          </p:cNvSpPr>
          <p:nvPr>
            <p:ph type="sldNum" sz="quarter" idx="12"/>
          </p:nvPr>
        </p:nvSpPr>
        <p:spPr/>
        <p:txBody>
          <a:bodyPr/>
          <a:lstStyle/>
          <a:p>
            <a:fld id="{D9BAD35B-1821-4E22-85F0-0A8FA5C54A36}" type="slidenum">
              <a:rPr lang="en-GB" smtClean="0"/>
              <a:t>2</a:t>
            </a:fld>
            <a:endParaRPr lang="en-GB" dirty="0"/>
          </a:p>
        </p:txBody>
      </p:sp>
    </p:spTree>
    <p:extLst>
      <p:ext uri="{BB962C8B-B14F-4D97-AF65-F5344CB8AC3E}">
        <p14:creationId xmlns:p14="http://schemas.microsoft.com/office/powerpoint/2010/main" val="8904002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care navigation and assessment</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20</a:t>
            </a:fld>
            <a:endParaRPr lang="en-GB"/>
          </a:p>
        </p:txBody>
      </p:sp>
      <p:grpSp>
        <p:nvGrpSpPr>
          <p:cNvPr id="15" name="Group 14">
            <a:extLst>
              <a:ext uri="{FF2B5EF4-FFF2-40B4-BE49-F238E27FC236}">
                <a16:creationId xmlns:a16="http://schemas.microsoft.com/office/drawing/2014/main" id="{70B8603F-9DD3-BF47-F694-8D8410F23C09}"/>
              </a:ext>
            </a:extLst>
          </p:cNvPr>
          <p:cNvGrpSpPr/>
          <p:nvPr/>
        </p:nvGrpSpPr>
        <p:grpSpPr>
          <a:xfrm>
            <a:off x="948379" y="1849163"/>
            <a:ext cx="2061707" cy="233033"/>
            <a:chOff x="38501" y="785800"/>
            <a:chExt cx="2198646" cy="233033"/>
          </a:xfrm>
        </p:grpSpPr>
        <p:sp>
          <p:nvSpPr>
            <p:cNvPr id="25" name="Rectangle 24">
              <a:extLst>
                <a:ext uri="{FF2B5EF4-FFF2-40B4-BE49-F238E27FC236}">
                  <a16:creationId xmlns:a16="http://schemas.microsoft.com/office/drawing/2014/main" id="{AE4DDBD6-2924-CB5B-3DAB-E63C8910A1F6}"/>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0D21B45-2008-AD05-1F03-2EE5DD4DC725}"/>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grpSp>
        <p:nvGrpSpPr>
          <p:cNvPr id="16" name="Group 15">
            <a:extLst>
              <a:ext uri="{FF2B5EF4-FFF2-40B4-BE49-F238E27FC236}">
                <a16:creationId xmlns:a16="http://schemas.microsoft.com/office/drawing/2014/main" id="{67A63EB0-900D-A7FB-EF6C-86BD10565D2D}"/>
              </a:ext>
            </a:extLst>
          </p:cNvPr>
          <p:cNvGrpSpPr/>
          <p:nvPr/>
        </p:nvGrpSpPr>
        <p:grpSpPr>
          <a:xfrm>
            <a:off x="8960375" y="1800412"/>
            <a:ext cx="2247177" cy="314854"/>
            <a:chOff x="2823044" y="703979"/>
            <a:chExt cx="2018941" cy="314854"/>
          </a:xfrm>
        </p:grpSpPr>
        <p:sp>
          <p:nvSpPr>
            <p:cNvPr id="23" name="Rectangle 22">
              <a:extLst>
                <a:ext uri="{FF2B5EF4-FFF2-40B4-BE49-F238E27FC236}">
                  <a16:creationId xmlns:a16="http://schemas.microsoft.com/office/drawing/2014/main" id="{1EF984E2-9F45-EAFA-E192-37A9C6B2156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4C82B83-8299-C1DD-3EDE-55F699FC5B61}"/>
                </a:ext>
              </a:extLst>
            </p:cNvPr>
            <p:cNvSpPr txBox="1"/>
            <p:nvPr/>
          </p:nvSpPr>
          <p:spPr>
            <a:xfrm>
              <a:off x="2823044" y="703979"/>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grpSp>
        <p:nvGrpSpPr>
          <p:cNvPr id="17" name="Group 16">
            <a:extLst>
              <a:ext uri="{FF2B5EF4-FFF2-40B4-BE49-F238E27FC236}">
                <a16:creationId xmlns:a16="http://schemas.microsoft.com/office/drawing/2014/main" id="{4DC638DA-A975-1327-75EB-3B463D43B06C}"/>
              </a:ext>
            </a:extLst>
          </p:cNvPr>
          <p:cNvGrpSpPr/>
          <p:nvPr/>
        </p:nvGrpSpPr>
        <p:grpSpPr>
          <a:xfrm>
            <a:off x="6731745" y="1849163"/>
            <a:ext cx="1298939" cy="370227"/>
            <a:chOff x="5643097" y="716786"/>
            <a:chExt cx="573937" cy="370227"/>
          </a:xfrm>
        </p:grpSpPr>
        <p:sp>
          <p:nvSpPr>
            <p:cNvPr id="21" name="Rectangle 20">
              <a:extLst>
                <a:ext uri="{FF2B5EF4-FFF2-40B4-BE49-F238E27FC236}">
                  <a16:creationId xmlns:a16="http://schemas.microsoft.com/office/drawing/2014/main" id="{2CEE4391-44BE-B44E-3124-A3E88C7FC4FA}"/>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ED76122-3C80-56A0-06DA-B31D2F842275}"/>
                </a:ext>
              </a:extLst>
            </p:cNvPr>
            <p:cNvSpPr txBox="1"/>
            <p:nvPr/>
          </p:nvSpPr>
          <p:spPr>
            <a:xfrm>
              <a:off x="5651692" y="716786"/>
              <a:ext cx="565342"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grpSp>
        <p:nvGrpSpPr>
          <p:cNvPr id="18" name="Group 17">
            <a:extLst>
              <a:ext uri="{FF2B5EF4-FFF2-40B4-BE49-F238E27FC236}">
                <a16:creationId xmlns:a16="http://schemas.microsoft.com/office/drawing/2014/main" id="{C9D072C6-30CA-57C1-3D97-E817D24EE247}"/>
              </a:ext>
            </a:extLst>
          </p:cNvPr>
          <p:cNvGrpSpPr/>
          <p:nvPr/>
        </p:nvGrpSpPr>
        <p:grpSpPr>
          <a:xfrm>
            <a:off x="4223302" y="1849163"/>
            <a:ext cx="2056973" cy="413270"/>
            <a:chOff x="7568409" y="666505"/>
            <a:chExt cx="2056973" cy="413270"/>
          </a:xfrm>
        </p:grpSpPr>
        <p:sp>
          <p:nvSpPr>
            <p:cNvPr id="19" name="Rectangle 18">
              <a:extLst>
                <a:ext uri="{FF2B5EF4-FFF2-40B4-BE49-F238E27FC236}">
                  <a16:creationId xmlns:a16="http://schemas.microsoft.com/office/drawing/2014/main" id="{F450710E-5459-DE1E-BDA0-31E9F6450015}"/>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9D1EDCD-98D6-0BBF-554B-06DBF7ED0BCC}"/>
                </a:ext>
              </a:extLst>
            </p:cNvPr>
            <p:cNvSpPr txBox="1"/>
            <p:nvPr/>
          </p:nvSpPr>
          <p:spPr>
            <a:xfrm>
              <a:off x="7568409"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sp>
        <p:nvSpPr>
          <p:cNvPr id="28" name="TextBox 27">
            <a:extLst>
              <a:ext uri="{FF2B5EF4-FFF2-40B4-BE49-F238E27FC236}">
                <a16:creationId xmlns:a16="http://schemas.microsoft.com/office/drawing/2014/main" id="{C84E7DDD-2244-65CA-0CAB-07BEDD4FB022}"/>
              </a:ext>
            </a:extLst>
          </p:cNvPr>
          <p:cNvSpPr txBox="1"/>
          <p:nvPr/>
        </p:nvSpPr>
        <p:spPr>
          <a:xfrm>
            <a:off x="838200" y="2201366"/>
            <a:ext cx="3132667" cy="3754874"/>
          </a:xfrm>
          <a:prstGeom prst="rect">
            <a:avLst/>
          </a:prstGeom>
          <a:noFill/>
        </p:spPr>
        <p:txBody>
          <a:bodyPr wrap="square">
            <a:spAutoFit/>
          </a:bodyPr>
          <a:lstStyle/>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Most practices have participated in care navigation training through earlier training offers. </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The most recent online training programme is designed to equip reception teams with the skills and confidence to deliver effective care navigation.</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Delivered in a ‘train-the-trainer’ format, this will enable cascade of learning helping to embed modern, patient-centred general practice.</a:t>
            </a:r>
          </a:p>
          <a:p>
            <a:pPr marL="285750" indent="-285750">
              <a:buFont typeface="Arial" panose="020B0604020202020204" pitchFamily="34" charset="0"/>
              <a:buChar char="•"/>
            </a:pPr>
            <a:r>
              <a:rPr lang="en-GB" sz="1400" b="1" dirty="0">
                <a:solidFill>
                  <a:srgbClr val="000000"/>
                </a:solidFill>
                <a:effectLst/>
                <a:latin typeface="Aptos" panose="020B0004020202020204" pitchFamily="34" charset="0"/>
                <a:ea typeface="Calibri" panose="020F0502020204030204" pitchFamily="34" charset="0"/>
              </a:rPr>
              <a:t>70 out of 81 Lincolnshire practices</a:t>
            </a:r>
            <a:r>
              <a:rPr lang="en-GB" sz="1400" dirty="0">
                <a:solidFill>
                  <a:srgbClr val="000000"/>
                </a:solidFill>
                <a:effectLst/>
                <a:latin typeface="Aptos" panose="020B0004020202020204" pitchFamily="34" charset="0"/>
                <a:ea typeface="Calibri" panose="020F0502020204030204" pitchFamily="34" charset="0"/>
              </a:rPr>
              <a:t> have undertaken the training, with an additional </a:t>
            </a:r>
            <a:r>
              <a:rPr lang="en-GB" sz="1400" b="1" dirty="0">
                <a:solidFill>
                  <a:srgbClr val="000000"/>
                </a:solidFill>
                <a:effectLst/>
                <a:latin typeface="Aptos" panose="020B0004020202020204" pitchFamily="34" charset="0"/>
                <a:ea typeface="Calibri" panose="020F0502020204030204" pitchFamily="34" charset="0"/>
              </a:rPr>
              <a:t>6 practices booked</a:t>
            </a:r>
            <a:r>
              <a:rPr lang="en-GB" sz="1400" dirty="0">
                <a:solidFill>
                  <a:srgbClr val="000000"/>
                </a:solidFill>
                <a:effectLst/>
                <a:latin typeface="Aptos" panose="020B0004020202020204" pitchFamily="34" charset="0"/>
                <a:ea typeface="Calibri" panose="020F0502020204030204" pitchFamily="34" charset="0"/>
              </a:rPr>
              <a:t>. </a:t>
            </a:r>
            <a:endParaRPr lang="en-GB" sz="1400"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0E471C3D-B1D7-AD11-522D-68D273712BA7}"/>
              </a:ext>
            </a:extLst>
          </p:cNvPr>
          <p:cNvSpPr txBox="1"/>
          <p:nvPr/>
        </p:nvSpPr>
        <p:spPr>
          <a:xfrm>
            <a:off x="8889475" y="2107129"/>
            <a:ext cx="2801080" cy="1815882"/>
          </a:xfrm>
          <a:prstGeom prst="rect">
            <a:avLst/>
          </a:prstGeom>
          <a:noFill/>
        </p:spPr>
        <p:txBody>
          <a:bodyPr wrap="square">
            <a:spAutoFit/>
          </a:bodyPr>
          <a:lstStyle/>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The ICB is continuing to support practices to ensure that every practice has at least one staff member trained in care navigation over 24/25.</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Promotion of care navigation community of practice</a:t>
            </a:r>
          </a:p>
        </p:txBody>
      </p:sp>
      <p:grpSp>
        <p:nvGrpSpPr>
          <p:cNvPr id="31" name="Group 30">
            <a:extLst>
              <a:ext uri="{FF2B5EF4-FFF2-40B4-BE49-F238E27FC236}">
                <a16:creationId xmlns:a16="http://schemas.microsoft.com/office/drawing/2014/main" id="{FE4788FB-671D-03E3-499A-BC261B6B68C2}"/>
              </a:ext>
            </a:extLst>
          </p:cNvPr>
          <p:cNvGrpSpPr/>
          <p:nvPr/>
        </p:nvGrpSpPr>
        <p:grpSpPr>
          <a:xfrm>
            <a:off x="6642909" y="2219390"/>
            <a:ext cx="1817565" cy="2092880"/>
            <a:chOff x="5456854" y="836400"/>
            <a:chExt cx="1817565" cy="2092880"/>
          </a:xfrm>
        </p:grpSpPr>
        <p:sp>
          <p:nvSpPr>
            <p:cNvPr id="32" name="Rectangle 31">
              <a:extLst>
                <a:ext uri="{FF2B5EF4-FFF2-40B4-BE49-F238E27FC236}">
                  <a16:creationId xmlns:a16="http://schemas.microsoft.com/office/drawing/2014/main" id="{E7791F91-9469-E837-7A46-31C0986E6B18}"/>
                </a:ext>
              </a:extLst>
            </p:cNvPr>
            <p:cNvSpPr/>
            <p:nvPr/>
          </p:nvSpPr>
          <p:spPr>
            <a:xfrm>
              <a:off x="5456854" y="124067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3" name="TextBox 32">
              <a:extLst>
                <a:ext uri="{FF2B5EF4-FFF2-40B4-BE49-F238E27FC236}">
                  <a16:creationId xmlns:a16="http://schemas.microsoft.com/office/drawing/2014/main" id="{530362CB-96C0-8E6A-465D-66F934C93AC8}"/>
                </a:ext>
              </a:extLst>
            </p:cNvPr>
            <p:cNvSpPr txBox="1"/>
            <p:nvPr/>
          </p:nvSpPr>
          <p:spPr>
            <a:xfrm>
              <a:off x="5518672" y="836400"/>
              <a:ext cx="1755747"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GP practice team capacity to release staff for training.</a:t>
              </a:r>
            </a:p>
          </p:txBody>
        </p:sp>
      </p:grpSp>
      <p:grpSp>
        <p:nvGrpSpPr>
          <p:cNvPr id="34" name="Group 33">
            <a:extLst>
              <a:ext uri="{FF2B5EF4-FFF2-40B4-BE49-F238E27FC236}">
                <a16:creationId xmlns:a16="http://schemas.microsoft.com/office/drawing/2014/main" id="{5AF33108-7F42-DF6B-02A5-189CE5B505E0}"/>
              </a:ext>
            </a:extLst>
          </p:cNvPr>
          <p:cNvGrpSpPr/>
          <p:nvPr/>
        </p:nvGrpSpPr>
        <p:grpSpPr>
          <a:xfrm>
            <a:off x="4256785" y="2275187"/>
            <a:ext cx="2023490" cy="1785651"/>
            <a:chOff x="7601892" y="1167539"/>
            <a:chExt cx="2023490" cy="1785651"/>
          </a:xfrm>
        </p:grpSpPr>
        <p:sp>
          <p:nvSpPr>
            <p:cNvPr id="35" name="Rectangle 34">
              <a:extLst>
                <a:ext uri="{FF2B5EF4-FFF2-40B4-BE49-F238E27FC236}">
                  <a16:creationId xmlns:a16="http://schemas.microsoft.com/office/drawing/2014/main" id="{3F78BACC-D6E1-894F-001B-56F83DA02876}"/>
                </a:ext>
              </a:extLst>
            </p:cNvPr>
            <p:cNvSpPr/>
            <p:nvPr/>
          </p:nvSpPr>
          <p:spPr>
            <a:xfrm>
              <a:off x="7606441" y="1264582"/>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A80E4046-71B7-5FDC-0802-68EE02C7D05D}"/>
                </a:ext>
              </a:extLst>
            </p:cNvPr>
            <p:cNvSpPr txBox="1"/>
            <p:nvPr/>
          </p:nvSpPr>
          <p:spPr>
            <a:xfrm>
              <a:off x="7601892" y="1167539"/>
              <a:ext cx="2018941"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Positive engagement with practices to take part in training</a:t>
              </a:r>
            </a:p>
            <a:p>
              <a:pPr marL="285750" lvl="0" indent="-285750" algn="l" defTabSz="488950">
                <a:lnSpc>
                  <a:spcPct val="100000"/>
                </a:lnSpc>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Training can be tailored to practice or PCN needs.</a:t>
              </a:r>
              <a:endParaRPr lang="en-GB" sz="1400" kern="1200" dirty="0">
                <a:latin typeface="Arial" panose="020B0604020202020204" pitchFamily="34" charset="0"/>
                <a:cs typeface="Arial" panose="020B0604020202020204" pitchFamily="34" charset="0"/>
              </a:endParaRPr>
            </a:p>
          </p:txBody>
        </p:sp>
      </p:grpSp>
      <p:pic>
        <p:nvPicPr>
          <p:cNvPr id="37" name="Picture 36">
            <a:extLst>
              <a:ext uri="{FF2B5EF4-FFF2-40B4-BE49-F238E27FC236}">
                <a16:creationId xmlns:a16="http://schemas.microsoft.com/office/drawing/2014/main" id="{6094EA45-68E1-B637-6C78-CF31B2F7356F}"/>
              </a:ext>
            </a:extLst>
          </p:cNvPr>
          <p:cNvPicPr>
            <a:picLocks noChangeAspect="1"/>
          </p:cNvPicPr>
          <p:nvPr/>
        </p:nvPicPr>
        <p:blipFill>
          <a:blip r:embed="rId2"/>
          <a:stretch>
            <a:fillRect/>
          </a:stretch>
        </p:blipFill>
        <p:spPr>
          <a:xfrm>
            <a:off x="6750191" y="1280861"/>
            <a:ext cx="498401" cy="516747"/>
          </a:xfrm>
          <a:prstGeom prst="rect">
            <a:avLst/>
          </a:prstGeom>
        </p:spPr>
      </p:pic>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2" name="Picture 41">
            <a:extLst>
              <a:ext uri="{FF2B5EF4-FFF2-40B4-BE49-F238E27FC236}">
                <a16:creationId xmlns:a16="http://schemas.microsoft.com/office/drawing/2014/main" id="{813DF60C-9B6F-46BC-4E80-D065782E2D48}"/>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4162520" y="1275835"/>
            <a:ext cx="587170" cy="563366"/>
          </a:xfrm>
          <a:prstGeom prst="rect">
            <a:avLst/>
          </a:prstGeom>
        </p:spPr>
      </p:pic>
      <p:pic>
        <p:nvPicPr>
          <p:cNvPr id="48" name="Picture 47">
            <a:extLst>
              <a:ext uri="{FF2B5EF4-FFF2-40B4-BE49-F238E27FC236}">
                <a16:creationId xmlns:a16="http://schemas.microsoft.com/office/drawing/2014/main" id="{1E5D1590-DDFD-73E4-E9A1-D77590AF414A}"/>
              </a:ext>
            </a:extLst>
          </p:cNvPr>
          <p:cNvPicPr>
            <a:picLocks noChangeAspect="1"/>
          </p:cNvPicPr>
          <p:nvPr/>
        </p:nvPicPr>
        <p:blipFill>
          <a:blip r:embed="rId5"/>
          <a:stretch>
            <a:fillRect/>
          </a:stretch>
        </p:blipFill>
        <p:spPr>
          <a:xfrm>
            <a:off x="838200" y="1275834"/>
            <a:ext cx="734301" cy="609944"/>
          </a:xfrm>
          <a:prstGeom prst="rect">
            <a:avLst/>
          </a:prstGeom>
        </p:spPr>
      </p:pic>
      <p:pic>
        <p:nvPicPr>
          <p:cNvPr id="50" name="Picture 49">
            <a:extLst>
              <a:ext uri="{FF2B5EF4-FFF2-40B4-BE49-F238E27FC236}">
                <a16:creationId xmlns:a16="http://schemas.microsoft.com/office/drawing/2014/main" id="{0C26CCE3-548E-4C77-026A-34B91472CC8A}"/>
              </a:ext>
            </a:extLst>
          </p:cNvPr>
          <p:cNvPicPr>
            <a:picLocks noChangeAspect="1"/>
          </p:cNvPicPr>
          <p:nvPr/>
        </p:nvPicPr>
        <p:blipFill>
          <a:blip r:embed="rId6"/>
          <a:stretch>
            <a:fillRect/>
          </a:stretch>
        </p:blipFill>
        <p:spPr>
          <a:xfrm>
            <a:off x="8960375" y="1335949"/>
            <a:ext cx="488577" cy="461659"/>
          </a:xfrm>
          <a:prstGeom prst="rect">
            <a:avLst/>
          </a:prstGeom>
        </p:spPr>
      </p:pic>
      <p:sp>
        <p:nvSpPr>
          <p:cNvPr id="51" name="TextBox 50">
            <a:extLst>
              <a:ext uri="{FF2B5EF4-FFF2-40B4-BE49-F238E27FC236}">
                <a16:creationId xmlns:a16="http://schemas.microsoft.com/office/drawing/2014/main" id="{B8590501-6EF0-F6A7-3B4F-FE698B0ECD95}"/>
              </a:ext>
            </a:extLst>
          </p:cNvPr>
          <p:cNvSpPr txBox="1"/>
          <p:nvPr/>
        </p:nvSpPr>
        <p:spPr>
          <a:xfrm>
            <a:off x="4248702" y="4032808"/>
            <a:ext cx="7632973" cy="2462213"/>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pPr marL="285750" lvl="0" indent="-285750">
              <a:lnSpc>
                <a:spcPct val="100000"/>
              </a:lnSpc>
              <a:buFont typeface="Arial" panose="020B0604020202020204" pitchFamily="34" charset="0"/>
              <a:buChar char="•"/>
            </a:pPr>
            <a:r>
              <a:rPr lang="en-GB"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Improved patient experience</a:t>
            </a: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 reception teams to guide patients more effectively, ensuring they are directed to the right clinician or service based on their individual needs</a:t>
            </a:r>
          </a:p>
          <a:p>
            <a:pPr marL="285750" lvl="0" indent="-285750">
              <a:lnSpc>
                <a:spcPct val="100000"/>
              </a:lnSpc>
              <a:buFont typeface="Arial" panose="020B0604020202020204" pitchFamily="34" charset="0"/>
              <a:buChar char="•"/>
            </a:pPr>
            <a:r>
              <a:rPr lang="en-GB"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Optimisation of resources</a:t>
            </a: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 practices can allocate resources more efficiently by directing patients to the most suitable clinician or service.</a:t>
            </a:r>
          </a:p>
          <a:p>
            <a:pPr marL="285750" lvl="0" indent="-285750">
              <a:lnSpc>
                <a:spcPct val="100000"/>
              </a:lnSpc>
              <a:buFont typeface="Arial" panose="020B0604020202020204" pitchFamily="34" charset="0"/>
              <a:buChar char="•"/>
            </a:pPr>
            <a:r>
              <a:rPr lang="en-GB"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Strengthened care coordination</a:t>
            </a: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 by embedding care navigation in daily operations, practices can improve coordination between healthcare providers, ensuring patients are more likely to be supported in managing their health and wellbeing effectively.</a:t>
            </a:r>
            <a:endParaRPr lang="en-GB" sz="1400" dirty="0">
              <a:latin typeface="Arial" panose="020B0604020202020204" pitchFamily="34" charset="0"/>
              <a:ea typeface="Calibri" panose="020F0502020204030204" pitchFamily="34" charset="0"/>
              <a:cs typeface="Arial" panose="020B0604020202020204" pitchFamily="34" charset="0"/>
            </a:endParaRPr>
          </a:p>
          <a:p>
            <a:pPr marL="285750" lvl="0" indent="-285750">
              <a:lnSpc>
                <a:spcPct val="100000"/>
              </a:lnSpc>
              <a:buFont typeface="Arial" panose="020B0604020202020204" pitchFamily="34" charset="0"/>
              <a:buChar char="•"/>
            </a:pPr>
            <a:r>
              <a:rPr lang="en-GB"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Empowering reception teams</a:t>
            </a: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 Reception staff often serve as the first point of contact for patients. This training equips them with the skills and confidence to support the patient journey, leading to greater job satisfaction and a sense of empowerment within the team.</a:t>
            </a:r>
            <a:endParaRPr lang="en-GB" sz="1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184453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GP</a:t>
            </a:r>
            <a:r>
              <a:rPr lang="en-GB" sz="1800" b="1" i="1" dirty="0">
                <a:solidFill>
                  <a:schemeClr val="accent1">
                    <a:lumMod val="75000"/>
                  </a:schemeClr>
                </a:solidFill>
                <a:latin typeface="Arial" panose="020B0604020202020204" pitchFamily="34" charset="0"/>
                <a:cs typeface="Arial" panose="020B0604020202020204" pitchFamily="34" charset="0"/>
              </a:rPr>
              <a:t> </a:t>
            </a:r>
            <a:r>
              <a:rPr lang="en-GB" sz="2000" b="1" i="1" dirty="0">
                <a:solidFill>
                  <a:schemeClr val="accent1">
                    <a:lumMod val="75000"/>
                  </a:schemeClr>
                </a:solidFill>
                <a:latin typeface="Arial" panose="020B0604020202020204" pitchFamily="34" charset="0"/>
                <a:cs typeface="Arial" panose="020B0604020202020204" pitchFamily="34" charset="0"/>
              </a:rPr>
              <a:t>Improvement</a:t>
            </a:r>
            <a:r>
              <a:rPr lang="en-GB" sz="1800" b="1" i="1" dirty="0">
                <a:solidFill>
                  <a:schemeClr val="accent1">
                    <a:lumMod val="75000"/>
                  </a:schemeClr>
                </a:solidFill>
                <a:latin typeface="Arial" panose="020B0604020202020204" pitchFamily="34" charset="0"/>
                <a:cs typeface="Arial" panose="020B0604020202020204" pitchFamily="34" charset="0"/>
              </a:rPr>
              <a:t> Programme and Practice Level Support</a:t>
            </a:r>
            <a:endParaRPr lang="en-GB" sz="2000" b="1" i="1" dirty="0">
              <a:solidFill>
                <a:schemeClr val="accent1">
                  <a:lumMod val="75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21</a:t>
            </a:fld>
            <a:endParaRPr lang="en-GB"/>
          </a:p>
        </p:txBody>
      </p:sp>
      <p:grpSp>
        <p:nvGrpSpPr>
          <p:cNvPr id="15" name="Group 14">
            <a:extLst>
              <a:ext uri="{FF2B5EF4-FFF2-40B4-BE49-F238E27FC236}">
                <a16:creationId xmlns:a16="http://schemas.microsoft.com/office/drawing/2014/main" id="{70B8603F-9DD3-BF47-F694-8D8410F23C09}"/>
              </a:ext>
            </a:extLst>
          </p:cNvPr>
          <p:cNvGrpSpPr/>
          <p:nvPr/>
        </p:nvGrpSpPr>
        <p:grpSpPr>
          <a:xfrm>
            <a:off x="513282" y="2536948"/>
            <a:ext cx="2061707" cy="233033"/>
            <a:chOff x="38501" y="785800"/>
            <a:chExt cx="2198646" cy="233033"/>
          </a:xfrm>
        </p:grpSpPr>
        <p:sp>
          <p:nvSpPr>
            <p:cNvPr id="25" name="Rectangle 24">
              <a:extLst>
                <a:ext uri="{FF2B5EF4-FFF2-40B4-BE49-F238E27FC236}">
                  <a16:creationId xmlns:a16="http://schemas.microsoft.com/office/drawing/2014/main" id="{AE4DDBD6-2924-CB5B-3DAB-E63C8910A1F6}"/>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0D21B45-2008-AD05-1F03-2EE5DD4DC725}"/>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grpSp>
        <p:nvGrpSpPr>
          <p:cNvPr id="16" name="Group 15">
            <a:extLst>
              <a:ext uri="{FF2B5EF4-FFF2-40B4-BE49-F238E27FC236}">
                <a16:creationId xmlns:a16="http://schemas.microsoft.com/office/drawing/2014/main" id="{67A63EB0-900D-A7FB-EF6C-86BD10565D2D}"/>
              </a:ext>
            </a:extLst>
          </p:cNvPr>
          <p:cNvGrpSpPr/>
          <p:nvPr/>
        </p:nvGrpSpPr>
        <p:grpSpPr>
          <a:xfrm>
            <a:off x="8525278" y="2488197"/>
            <a:ext cx="2247177" cy="314854"/>
            <a:chOff x="2823044" y="703979"/>
            <a:chExt cx="2018941" cy="314854"/>
          </a:xfrm>
        </p:grpSpPr>
        <p:sp>
          <p:nvSpPr>
            <p:cNvPr id="23" name="Rectangle 22">
              <a:extLst>
                <a:ext uri="{FF2B5EF4-FFF2-40B4-BE49-F238E27FC236}">
                  <a16:creationId xmlns:a16="http://schemas.microsoft.com/office/drawing/2014/main" id="{1EF984E2-9F45-EAFA-E192-37A9C6B2156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4C82B83-8299-C1DD-3EDE-55F699FC5B61}"/>
                </a:ext>
              </a:extLst>
            </p:cNvPr>
            <p:cNvSpPr txBox="1"/>
            <p:nvPr/>
          </p:nvSpPr>
          <p:spPr>
            <a:xfrm>
              <a:off x="2823044" y="703979"/>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grpSp>
        <p:nvGrpSpPr>
          <p:cNvPr id="17" name="Group 16">
            <a:extLst>
              <a:ext uri="{FF2B5EF4-FFF2-40B4-BE49-F238E27FC236}">
                <a16:creationId xmlns:a16="http://schemas.microsoft.com/office/drawing/2014/main" id="{4DC638DA-A975-1327-75EB-3B463D43B06C}"/>
              </a:ext>
            </a:extLst>
          </p:cNvPr>
          <p:cNvGrpSpPr/>
          <p:nvPr/>
        </p:nvGrpSpPr>
        <p:grpSpPr>
          <a:xfrm>
            <a:off x="6296648" y="2536948"/>
            <a:ext cx="1298939" cy="370227"/>
            <a:chOff x="5643097" y="716786"/>
            <a:chExt cx="573937" cy="370227"/>
          </a:xfrm>
        </p:grpSpPr>
        <p:sp>
          <p:nvSpPr>
            <p:cNvPr id="21" name="Rectangle 20">
              <a:extLst>
                <a:ext uri="{FF2B5EF4-FFF2-40B4-BE49-F238E27FC236}">
                  <a16:creationId xmlns:a16="http://schemas.microsoft.com/office/drawing/2014/main" id="{2CEE4391-44BE-B44E-3124-A3E88C7FC4FA}"/>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ED76122-3C80-56A0-06DA-B31D2F842275}"/>
                </a:ext>
              </a:extLst>
            </p:cNvPr>
            <p:cNvSpPr txBox="1"/>
            <p:nvPr/>
          </p:nvSpPr>
          <p:spPr>
            <a:xfrm>
              <a:off x="5651692" y="716786"/>
              <a:ext cx="565342"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grpSp>
        <p:nvGrpSpPr>
          <p:cNvPr id="18" name="Group 17">
            <a:extLst>
              <a:ext uri="{FF2B5EF4-FFF2-40B4-BE49-F238E27FC236}">
                <a16:creationId xmlns:a16="http://schemas.microsoft.com/office/drawing/2014/main" id="{C9D072C6-30CA-57C1-3D97-E817D24EE247}"/>
              </a:ext>
            </a:extLst>
          </p:cNvPr>
          <p:cNvGrpSpPr/>
          <p:nvPr/>
        </p:nvGrpSpPr>
        <p:grpSpPr>
          <a:xfrm>
            <a:off x="3788205" y="2536948"/>
            <a:ext cx="2056973" cy="413270"/>
            <a:chOff x="7568409" y="666505"/>
            <a:chExt cx="2056973" cy="413270"/>
          </a:xfrm>
        </p:grpSpPr>
        <p:sp>
          <p:nvSpPr>
            <p:cNvPr id="19" name="Rectangle 18">
              <a:extLst>
                <a:ext uri="{FF2B5EF4-FFF2-40B4-BE49-F238E27FC236}">
                  <a16:creationId xmlns:a16="http://schemas.microsoft.com/office/drawing/2014/main" id="{F450710E-5459-DE1E-BDA0-31E9F6450015}"/>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9D1EDCD-98D6-0BBF-554B-06DBF7ED0BCC}"/>
                </a:ext>
              </a:extLst>
            </p:cNvPr>
            <p:cNvSpPr txBox="1"/>
            <p:nvPr/>
          </p:nvSpPr>
          <p:spPr>
            <a:xfrm>
              <a:off x="7568409"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sp>
        <p:nvSpPr>
          <p:cNvPr id="28" name="TextBox 27">
            <a:extLst>
              <a:ext uri="{FF2B5EF4-FFF2-40B4-BE49-F238E27FC236}">
                <a16:creationId xmlns:a16="http://schemas.microsoft.com/office/drawing/2014/main" id="{C84E7DDD-2244-65CA-0CAB-07BEDD4FB022}"/>
              </a:ext>
            </a:extLst>
          </p:cNvPr>
          <p:cNvSpPr txBox="1"/>
          <p:nvPr/>
        </p:nvSpPr>
        <p:spPr>
          <a:xfrm>
            <a:off x="473278" y="2847534"/>
            <a:ext cx="2985776" cy="2246769"/>
          </a:xfrm>
          <a:prstGeom prst="rect">
            <a:avLst/>
          </a:prstGeom>
          <a:noFill/>
        </p:spPr>
        <p:txBody>
          <a:bodyPr wrap="square">
            <a:spAutoFit/>
          </a:bodyPr>
          <a:lstStyle/>
          <a:p>
            <a:pPr marL="285750" indent="-285750" algn="just" fontAlgn="base">
              <a:buFont typeface="Arial" panose="020B0604020202020204" pitchFamily="34" charset="0"/>
              <a:buChar char="•"/>
            </a:pPr>
            <a:r>
              <a:rPr lang="en-GB" sz="1400" dirty="0">
                <a:latin typeface="Arial" panose="020B0604020202020204" pitchFamily="34" charset="0"/>
                <a:cs typeface="Arial" panose="020B0604020202020204" pitchFamily="34" charset="0"/>
              </a:rPr>
              <a:t>Transfer of PLS programme access from NHSE to Lincolnshire ICB to enable better alignment with wider GP practice support offer.</a:t>
            </a:r>
          </a:p>
          <a:p>
            <a:pPr marL="285750" indent="-285750" algn="just" fontAlgn="base">
              <a:buFont typeface="Arial" panose="020B0604020202020204" pitchFamily="34" charset="0"/>
              <a:buChar char="•"/>
            </a:pPr>
            <a:r>
              <a:rPr lang="en-GB" sz="1400" dirty="0">
                <a:latin typeface="Arial" panose="020B0604020202020204" pitchFamily="34" charset="0"/>
                <a:cs typeface="Arial" panose="020B0604020202020204" pitchFamily="34" charset="0"/>
              </a:rPr>
              <a:t>18 practices have undertaken GPIP/PLS over 2023/24 to 2024/25.</a:t>
            </a:r>
          </a:p>
          <a:p>
            <a:pPr marL="285750" indent="-285750" fontAlgn="base">
              <a:buFont typeface="Arial" panose="020B0604020202020204" pitchFamily="34" charset="0"/>
              <a:buChar char="•"/>
            </a:pPr>
            <a:r>
              <a:rPr lang="en-GB" sz="1400" dirty="0">
                <a:latin typeface="Arial" panose="020B0604020202020204" pitchFamily="34" charset="0"/>
                <a:cs typeface="Arial" panose="020B0604020202020204" pitchFamily="34" charset="0"/>
              </a:rPr>
              <a:t>1 PCN Lincolnshire has completed the PCN programme</a:t>
            </a:r>
          </a:p>
        </p:txBody>
      </p:sp>
      <p:sp>
        <p:nvSpPr>
          <p:cNvPr id="30" name="TextBox 29">
            <a:extLst>
              <a:ext uri="{FF2B5EF4-FFF2-40B4-BE49-F238E27FC236}">
                <a16:creationId xmlns:a16="http://schemas.microsoft.com/office/drawing/2014/main" id="{0E471C3D-B1D7-AD11-522D-68D273712BA7}"/>
              </a:ext>
            </a:extLst>
          </p:cNvPr>
          <p:cNvSpPr txBox="1"/>
          <p:nvPr/>
        </p:nvSpPr>
        <p:spPr>
          <a:xfrm>
            <a:off x="8454378" y="2794914"/>
            <a:ext cx="2801080" cy="2462213"/>
          </a:xfrm>
          <a:prstGeom prst="rect">
            <a:avLst/>
          </a:prstGeom>
          <a:noFill/>
        </p:spPr>
        <p:txBody>
          <a:bodyPr wrap="square">
            <a:spAutoFit/>
          </a:bodyPr>
          <a:lstStyle/>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Full management of the PLS programme will move to ICB next year</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Ongoing engagement with practices and promotion of the offer</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Develop a local impact assessment and evaluation approach – digital phone data availability will support</a:t>
            </a:r>
          </a:p>
          <a:p>
            <a:pPr marL="285750" lvl="0" indent="-285750">
              <a:lnSpc>
                <a:spcPct val="100000"/>
              </a:lnSpc>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p:txBody>
      </p:sp>
      <p:grpSp>
        <p:nvGrpSpPr>
          <p:cNvPr id="31" name="Group 30">
            <a:extLst>
              <a:ext uri="{FF2B5EF4-FFF2-40B4-BE49-F238E27FC236}">
                <a16:creationId xmlns:a16="http://schemas.microsoft.com/office/drawing/2014/main" id="{FE4788FB-671D-03E3-499A-BC261B6B68C2}"/>
              </a:ext>
            </a:extLst>
          </p:cNvPr>
          <p:cNvGrpSpPr/>
          <p:nvPr/>
        </p:nvGrpSpPr>
        <p:grpSpPr>
          <a:xfrm>
            <a:off x="6184787" y="2852189"/>
            <a:ext cx="1938850" cy="2146889"/>
            <a:chOff x="5456854" y="782391"/>
            <a:chExt cx="1787174" cy="2146889"/>
          </a:xfrm>
        </p:grpSpPr>
        <p:sp>
          <p:nvSpPr>
            <p:cNvPr id="32" name="Rectangle 31">
              <a:extLst>
                <a:ext uri="{FF2B5EF4-FFF2-40B4-BE49-F238E27FC236}">
                  <a16:creationId xmlns:a16="http://schemas.microsoft.com/office/drawing/2014/main" id="{E7791F91-9469-E837-7A46-31C0986E6B18}"/>
                </a:ext>
              </a:extLst>
            </p:cNvPr>
            <p:cNvSpPr/>
            <p:nvPr/>
          </p:nvSpPr>
          <p:spPr>
            <a:xfrm>
              <a:off x="5456854" y="124067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3" name="TextBox 32">
              <a:extLst>
                <a:ext uri="{FF2B5EF4-FFF2-40B4-BE49-F238E27FC236}">
                  <a16:creationId xmlns:a16="http://schemas.microsoft.com/office/drawing/2014/main" id="{530362CB-96C0-8E6A-465D-66F934C93AC8}"/>
                </a:ext>
              </a:extLst>
            </p:cNvPr>
            <p:cNvSpPr txBox="1"/>
            <p:nvPr/>
          </p:nvSpPr>
          <p:spPr>
            <a:xfrm>
              <a:off x="5488281" y="782391"/>
              <a:ext cx="1755747"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Backfill funding for engagement is not available – the time commitment can be an issue for practices.</a:t>
              </a:r>
            </a:p>
            <a:p>
              <a:pPr marL="285750" lvl="0" indent="-285750" algn="l" defTabSz="488950">
                <a:lnSpc>
                  <a:spcPct val="100000"/>
                </a:lnSpc>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Future funding not confirmed</a:t>
              </a:r>
              <a:endParaRPr lang="en-GB" sz="1400" kern="1200" dirty="0">
                <a:latin typeface="Arial" panose="020B0604020202020204" pitchFamily="34" charset="0"/>
                <a:cs typeface="Arial" panose="020B0604020202020204" pitchFamily="34" charset="0"/>
              </a:endParaRPr>
            </a:p>
          </p:txBody>
        </p:sp>
      </p:grpSp>
      <p:grpSp>
        <p:nvGrpSpPr>
          <p:cNvPr id="34" name="Group 33">
            <a:extLst>
              <a:ext uri="{FF2B5EF4-FFF2-40B4-BE49-F238E27FC236}">
                <a16:creationId xmlns:a16="http://schemas.microsoft.com/office/drawing/2014/main" id="{5AF33108-7F42-DF6B-02A5-189CE5B505E0}"/>
              </a:ext>
            </a:extLst>
          </p:cNvPr>
          <p:cNvGrpSpPr/>
          <p:nvPr/>
        </p:nvGrpSpPr>
        <p:grpSpPr>
          <a:xfrm>
            <a:off x="3756826" y="2850268"/>
            <a:ext cx="2088352" cy="1898355"/>
            <a:chOff x="7537030" y="1054835"/>
            <a:chExt cx="2088352" cy="1898355"/>
          </a:xfrm>
        </p:grpSpPr>
        <p:sp>
          <p:nvSpPr>
            <p:cNvPr id="35" name="Rectangle 34">
              <a:extLst>
                <a:ext uri="{FF2B5EF4-FFF2-40B4-BE49-F238E27FC236}">
                  <a16:creationId xmlns:a16="http://schemas.microsoft.com/office/drawing/2014/main" id="{3F78BACC-D6E1-894F-001B-56F83DA02876}"/>
                </a:ext>
              </a:extLst>
            </p:cNvPr>
            <p:cNvSpPr/>
            <p:nvPr/>
          </p:nvSpPr>
          <p:spPr>
            <a:xfrm>
              <a:off x="7606441" y="1264582"/>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A80E4046-71B7-5FDC-0802-68EE02C7D05D}"/>
                </a:ext>
              </a:extLst>
            </p:cNvPr>
            <p:cNvSpPr txBox="1"/>
            <p:nvPr/>
          </p:nvSpPr>
          <p:spPr>
            <a:xfrm>
              <a:off x="7537030" y="1054835"/>
              <a:ext cx="2018941"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Positive feedback from practices taking part in the PLS programme (please see below)</a:t>
              </a:r>
            </a:p>
          </p:txBody>
        </p:sp>
      </p:grpSp>
      <p:pic>
        <p:nvPicPr>
          <p:cNvPr id="37" name="Picture 36">
            <a:extLst>
              <a:ext uri="{FF2B5EF4-FFF2-40B4-BE49-F238E27FC236}">
                <a16:creationId xmlns:a16="http://schemas.microsoft.com/office/drawing/2014/main" id="{6094EA45-68E1-B637-6C78-CF31B2F7356F}"/>
              </a:ext>
            </a:extLst>
          </p:cNvPr>
          <p:cNvPicPr>
            <a:picLocks noChangeAspect="1"/>
          </p:cNvPicPr>
          <p:nvPr/>
        </p:nvPicPr>
        <p:blipFill>
          <a:blip r:embed="rId2"/>
          <a:stretch>
            <a:fillRect/>
          </a:stretch>
        </p:blipFill>
        <p:spPr>
          <a:xfrm>
            <a:off x="6315094" y="1968646"/>
            <a:ext cx="498401" cy="516747"/>
          </a:xfrm>
          <a:prstGeom prst="rect">
            <a:avLst/>
          </a:prstGeom>
        </p:spPr>
      </p:pic>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2" name="Picture 41">
            <a:extLst>
              <a:ext uri="{FF2B5EF4-FFF2-40B4-BE49-F238E27FC236}">
                <a16:creationId xmlns:a16="http://schemas.microsoft.com/office/drawing/2014/main" id="{813DF60C-9B6F-46BC-4E80-D065782E2D48}"/>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3727423" y="1963620"/>
            <a:ext cx="587170" cy="563366"/>
          </a:xfrm>
          <a:prstGeom prst="rect">
            <a:avLst/>
          </a:prstGeom>
        </p:spPr>
      </p:pic>
      <p:pic>
        <p:nvPicPr>
          <p:cNvPr id="48" name="Picture 47">
            <a:extLst>
              <a:ext uri="{FF2B5EF4-FFF2-40B4-BE49-F238E27FC236}">
                <a16:creationId xmlns:a16="http://schemas.microsoft.com/office/drawing/2014/main" id="{1E5D1590-DDFD-73E4-E9A1-D77590AF414A}"/>
              </a:ext>
            </a:extLst>
          </p:cNvPr>
          <p:cNvPicPr>
            <a:picLocks noChangeAspect="1"/>
          </p:cNvPicPr>
          <p:nvPr/>
        </p:nvPicPr>
        <p:blipFill>
          <a:blip r:embed="rId5"/>
          <a:stretch>
            <a:fillRect/>
          </a:stretch>
        </p:blipFill>
        <p:spPr>
          <a:xfrm>
            <a:off x="403103" y="1963619"/>
            <a:ext cx="734301" cy="609944"/>
          </a:xfrm>
          <a:prstGeom prst="rect">
            <a:avLst/>
          </a:prstGeom>
        </p:spPr>
      </p:pic>
      <p:pic>
        <p:nvPicPr>
          <p:cNvPr id="50" name="Picture 49">
            <a:extLst>
              <a:ext uri="{FF2B5EF4-FFF2-40B4-BE49-F238E27FC236}">
                <a16:creationId xmlns:a16="http://schemas.microsoft.com/office/drawing/2014/main" id="{0C26CCE3-548E-4C77-026A-34B91472CC8A}"/>
              </a:ext>
            </a:extLst>
          </p:cNvPr>
          <p:cNvPicPr>
            <a:picLocks noChangeAspect="1"/>
          </p:cNvPicPr>
          <p:nvPr/>
        </p:nvPicPr>
        <p:blipFill>
          <a:blip r:embed="rId6"/>
          <a:stretch>
            <a:fillRect/>
          </a:stretch>
        </p:blipFill>
        <p:spPr>
          <a:xfrm>
            <a:off x="8525278" y="2023734"/>
            <a:ext cx="488577" cy="461659"/>
          </a:xfrm>
          <a:prstGeom prst="rect">
            <a:avLst/>
          </a:prstGeom>
        </p:spPr>
      </p:pic>
      <p:sp>
        <p:nvSpPr>
          <p:cNvPr id="51" name="TextBox 50">
            <a:extLst>
              <a:ext uri="{FF2B5EF4-FFF2-40B4-BE49-F238E27FC236}">
                <a16:creationId xmlns:a16="http://schemas.microsoft.com/office/drawing/2014/main" id="{B8590501-6EF0-F6A7-3B4F-FE698B0ECD95}"/>
              </a:ext>
            </a:extLst>
          </p:cNvPr>
          <p:cNvSpPr txBox="1"/>
          <p:nvPr/>
        </p:nvSpPr>
        <p:spPr>
          <a:xfrm>
            <a:off x="5807146" y="5100347"/>
            <a:ext cx="5846835" cy="1384995"/>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Local impact data isn’t currently available although positive feedback from participants indicates the programme has had a positive effect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National evaluation shows a reduction in call wait times, abandoned calls and improvement in online consultation usage</a:t>
            </a:r>
          </a:p>
        </p:txBody>
      </p:sp>
      <p:sp>
        <p:nvSpPr>
          <p:cNvPr id="4" name="TextBox 3">
            <a:extLst>
              <a:ext uri="{FF2B5EF4-FFF2-40B4-BE49-F238E27FC236}">
                <a16:creationId xmlns:a16="http://schemas.microsoft.com/office/drawing/2014/main" id="{DB4A5642-3D8B-0DD1-96E5-DC298A1788B6}"/>
              </a:ext>
            </a:extLst>
          </p:cNvPr>
          <p:cNvSpPr txBox="1"/>
          <p:nvPr/>
        </p:nvSpPr>
        <p:spPr>
          <a:xfrm>
            <a:off x="403103" y="850862"/>
            <a:ext cx="11086163" cy="1169551"/>
          </a:xfrm>
          <a:prstGeom prst="rect">
            <a:avLst/>
          </a:prstGeom>
          <a:noFill/>
        </p:spPr>
        <p:txBody>
          <a:bodyPr wrap="square">
            <a:spAutoFit/>
          </a:bodyPr>
          <a:lstStyle/>
          <a:p>
            <a:pPr algn="just" fontAlgn="base"/>
            <a:r>
              <a:rPr lang="en-GB" sz="1400" b="1" dirty="0">
                <a:effectLst/>
                <a:latin typeface="Arial" panose="020B0604020202020204" pitchFamily="34" charset="0"/>
                <a:ea typeface="Times New Roman" panose="02020603050405020304" pitchFamily="18" charset="0"/>
              </a:rPr>
              <a:t>General Practice Improvement Programme (GPIP): </a:t>
            </a:r>
            <a:r>
              <a:rPr lang="en-GB" sz="1400" dirty="0">
                <a:effectLst/>
                <a:latin typeface="Arial" panose="020B0604020202020204" pitchFamily="34" charset="0"/>
                <a:ea typeface="Times New Roman" panose="02020603050405020304" pitchFamily="18" charset="0"/>
              </a:rPr>
              <a:t>is a programme of </a:t>
            </a:r>
            <a:r>
              <a:rPr lang="en-GB" sz="1400" dirty="0">
                <a:effectLst/>
                <a:latin typeface="Arial" panose="020B0604020202020204" pitchFamily="34" charset="0"/>
                <a:ea typeface="Calibri" panose="020F0502020204030204" pitchFamily="34" charset="0"/>
              </a:rPr>
              <a:t>tailored support to general practice to make changes and improvements as they move toward a </a:t>
            </a:r>
            <a:r>
              <a:rPr lang="en-GB" sz="1400" dirty="0">
                <a:effectLst/>
                <a:latin typeface="Arial" panose="020B0604020202020204" pitchFamily="34" charset="0"/>
                <a:ea typeface="Calibri" panose="020F0502020204030204" pitchFamily="34" charset="0"/>
                <a:cs typeface="Times New Roman" panose="02020603050405020304" pitchFamily="18" charset="0"/>
              </a:rPr>
              <a:t>modern general practice model and </a:t>
            </a:r>
            <a:r>
              <a:rPr lang="en-US" sz="1400" dirty="0">
                <a:effectLst/>
                <a:latin typeface="Arial" panose="020B0604020202020204" pitchFamily="34" charset="0"/>
                <a:ea typeface="Calibri" panose="020F0502020204030204" pitchFamily="34" charset="0"/>
                <a:cs typeface="Times New Roman" panose="02020603050405020304" pitchFamily="18" charset="0"/>
              </a:rPr>
              <a:t>better align capacity with demand, improve the working environment for staff, improve patient experience, build their capability to sustain improvement.</a:t>
            </a:r>
          </a:p>
          <a:p>
            <a:pPr algn="just" fontAlgn="base"/>
            <a:r>
              <a:rPr lang="en-US" sz="1400" b="1" dirty="0">
                <a:latin typeface="Arial" panose="020B0604020202020204" pitchFamily="34" charset="0"/>
                <a:ea typeface="Calibri" panose="020F0502020204030204" pitchFamily="34" charset="0"/>
                <a:cs typeface="Times New Roman" panose="02020603050405020304" pitchFamily="18" charset="0"/>
              </a:rPr>
              <a:t>Practice Level Support (PLS):  </a:t>
            </a:r>
            <a:r>
              <a:rPr lang="en-GB" sz="1400" dirty="0">
                <a:effectLst/>
                <a:latin typeface="Arial" panose="020B0604020202020204" pitchFamily="34" charset="0"/>
                <a:ea typeface="Calibri" panose="020F0502020204030204" pitchFamily="34" charset="0"/>
              </a:rPr>
              <a:t>is an element of GPIP and offers a hands-on support package available for practices willing and ready to improve how patients contact the practice and are navigated to the most appropriate care. </a:t>
            </a:r>
            <a:endParaRPr lang="en-US" sz="1400" b="1"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B29F1F7D-B636-8F62-763E-607D0B20DC2F}"/>
              </a:ext>
            </a:extLst>
          </p:cNvPr>
          <p:cNvSpPr txBox="1"/>
          <p:nvPr/>
        </p:nvSpPr>
        <p:spPr>
          <a:xfrm>
            <a:off x="538019" y="5110216"/>
            <a:ext cx="5000193" cy="1600438"/>
          </a:xfrm>
          <a:prstGeom prst="rect">
            <a:avLst/>
          </a:prstGeom>
          <a:solidFill>
            <a:schemeClr val="accent5">
              <a:lumMod val="75000"/>
            </a:schemeClr>
          </a:solidFill>
        </p:spPr>
        <p:txBody>
          <a:bodyPr wrap="square">
            <a:spAutoFit/>
          </a:bodyPr>
          <a:lstStyle/>
          <a:p>
            <a:pPr algn="just"/>
            <a:r>
              <a:rPr lang="en-IE" sz="1400" b="1" i="1" kern="100" dirty="0">
                <a:solidFill>
                  <a:schemeClr val="bg1"/>
                </a:solidFill>
                <a:ea typeface="Calibri" panose="020F0502020204030204" pitchFamily="34" charset="0"/>
                <a:cs typeface="Arial" panose="020B0604020202020204" pitchFamily="34" charset="0"/>
              </a:rPr>
              <a:t>Lincolnshire </a:t>
            </a:r>
            <a:r>
              <a:rPr lang="en-IE" sz="1400" b="1" i="1" kern="100" dirty="0">
                <a:solidFill>
                  <a:schemeClr val="bg1"/>
                </a:solidFill>
                <a:effectLst/>
                <a:ea typeface="Calibri" panose="020F0502020204030204" pitchFamily="34" charset="0"/>
                <a:cs typeface="Arial" panose="020B0604020202020204" pitchFamily="34" charset="0"/>
              </a:rPr>
              <a:t>Practice Manager feedback on GPIP/PLS:</a:t>
            </a:r>
          </a:p>
          <a:p>
            <a:pPr algn="just"/>
            <a:r>
              <a:rPr lang="en-IE" sz="1400" i="1" kern="100" dirty="0">
                <a:solidFill>
                  <a:schemeClr val="bg1"/>
                </a:solidFill>
                <a:effectLst/>
                <a:ea typeface="Calibri" panose="020F0502020204030204" pitchFamily="34" charset="0"/>
                <a:cs typeface="Arial" panose="020B0604020202020204" pitchFamily="34" charset="0"/>
              </a:rPr>
              <a:t>“We audited, we tested, we learned, and we changed, and it really worked! Our staff and patients are reaping the benefits.” </a:t>
            </a:r>
          </a:p>
          <a:p>
            <a:pPr algn="just"/>
            <a:r>
              <a:rPr lang="en-GB" sz="1400" dirty="0">
                <a:solidFill>
                  <a:schemeClr val="bg1"/>
                </a:solidFill>
                <a:effectLst/>
                <a:ea typeface="Calibri" panose="020F0502020204030204" pitchFamily="34" charset="0"/>
                <a:cs typeface="Arial" panose="020B0604020202020204" pitchFamily="34" charset="0"/>
              </a:rPr>
              <a:t> </a:t>
            </a:r>
          </a:p>
          <a:p>
            <a:pPr algn="just"/>
            <a:r>
              <a:rPr lang="en-IE" sz="1400" i="1" kern="100" dirty="0">
                <a:solidFill>
                  <a:schemeClr val="bg1"/>
                </a:solidFill>
                <a:effectLst/>
                <a:ea typeface="Calibri" panose="020F0502020204030204" pitchFamily="34" charset="0"/>
                <a:cs typeface="Arial" panose="020B0604020202020204" pitchFamily="34" charset="0"/>
              </a:rPr>
              <a:t> </a:t>
            </a:r>
            <a:r>
              <a:rPr lang="en-GB" sz="1400" i="1" kern="1200" dirty="0">
                <a:solidFill>
                  <a:schemeClr val="bg1"/>
                </a:solidFill>
                <a:effectLst/>
                <a:ea typeface="Times New Roman" panose="02020603050405020304" pitchFamily="18" charset="0"/>
                <a:cs typeface="Arial" panose="020B0604020202020204" pitchFamily="34" charset="0"/>
              </a:rPr>
              <a:t>“I found the whole session so engaging and exciting - it really does put fire in your belly so that we can envisage change together as a collaborative.”</a:t>
            </a:r>
            <a:r>
              <a:rPr lang="en-IE" sz="1400" i="1" kern="100" dirty="0">
                <a:solidFill>
                  <a:schemeClr val="bg1"/>
                </a:solidFill>
                <a:effectLst/>
                <a:ea typeface="Calibri" panose="020F0502020204030204" pitchFamily="34" charset="0"/>
                <a:cs typeface="Arial" panose="020B0604020202020204" pitchFamily="34" charset="0"/>
              </a:rPr>
              <a:t> </a:t>
            </a:r>
            <a:r>
              <a:rPr lang="en-IE" sz="1400" kern="100" dirty="0">
                <a:solidFill>
                  <a:schemeClr val="bg1"/>
                </a:solidFill>
                <a:effectLst/>
                <a:ea typeface="Calibri" panose="020F0502020204030204" pitchFamily="34" charset="0"/>
                <a:cs typeface="Arial" panose="020B0604020202020204" pitchFamily="34" charset="0"/>
              </a:rPr>
              <a:t> </a:t>
            </a:r>
            <a:endParaRPr lang="en-GB" sz="1400" kern="100" dirty="0">
              <a:solidFill>
                <a:schemeClr val="bg1"/>
              </a:solidFill>
              <a:effectLs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22720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Support Level Framework</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22</a:t>
            </a:fld>
            <a:endParaRPr lang="en-GB"/>
          </a:p>
        </p:txBody>
      </p:sp>
      <p:grpSp>
        <p:nvGrpSpPr>
          <p:cNvPr id="15" name="Group 14">
            <a:extLst>
              <a:ext uri="{FF2B5EF4-FFF2-40B4-BE49-F238E27FC236}">
                <a16:creationId xmlns:a16="http://schemas.microsoft.com/office/drawing/2014/main" id="{70B8603F-9DD3-BF47-F694-8D8410F23C09}"/>
              </a:ext>
            </a:extLst>
          </p:cNvPr>
          <p:cNvGrpSpPr/>
          <p:nvPr/>
        </p:nvGrpSpPr>
        <p:grpSpPr>
          <a:xfrm>
            <a:off x="702845" y="1979494"/>
            <a:ext cx="2061707" cy="233033"/>
            <a:chOff x="38501" y="785800"/>
            <a:chExt cx="2198646" cy="233033"/>
          </a:xfrm>
        </p:grpSpPr>
        <p:sp>
          <p:nvSpPr>
            <p:cNvPr id="25" name="Rectangle 24">
              <a:extLst>
                <a:ext uri="{FF2B5EF4-FFF2-40B4-BE49-F238E27FC236}">
                  <a16:creationId xmlns:a16="http://schemas.microsoft.com/office/drawing/2014/main" id="{AE4DDBD6-2924-CB5B-3DAB-E63C8910A1F6}"/>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0D21B45-2008-AD05-1F03-2EE5DD4DC725}"/>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grpSp>
        <p:nvGrpSpPr>
          <p:cNvPr id="16" name="Group 15">
            <a:extLst>
              <a:ext uri="{FF2B5EF4-FFF2-40B4-BE49-F238E27FC236}">
                <a16:creationId xmlns:a16="http://schemas.microsoft.com/office/drawing/2014/main" id="{67A63EB0-900D-A7FB-EF6C-86BD10565D2D}"/>
              </a:ext>
            </a:extLst>
          </p:cNvPr>
          <p:cNvGrpSpPr/>
          <p:nvPr/>
        </p:nvGrpSpPr>
        <p:grpSpPr>
          <a:xfrm>
            <a:off x="8714841" y="1930743"/>
            <a:ext cx="2247177" cy="314854"/>
            <a:chOff x="2823044" y="703979"/>
            <a:chExt cx="2018941" cy="314854"/>
          </a:xfrm>
        </p:grpSpPr>
        <p:sp>
          <p:nvSpPr>
            <p:cNvPr id="23" name="Rectangle 22">
              <a:extLst>
                <a:ext uri="{FF2B5EF4-FFF2-40B4-BE49-F238E27FC236}">
                  <a16:creationId xmlns:a16="http://schemas.microsoft.com/office/drawing/2014/main" id="{1EF984E2-9F45-EAFA-E192-37A9C6B2156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4C82B83-8299-C1DD-3EDE-55F699FC5B61}"/>
                </a:ext>
              </a:extLst>
            </p:cNvPr>
            <p:cNvSpPr txBox="1"/>
            <p:nvPr/>
          </p:nvSpPr>
          <p:spPr>
            <a:xfrm>
              <a:off x="2823044" y="703979"/>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grpSp>
        <p:nvGrpSpPr>
          <p:cNvPr id="17" name="Group 16">
            <a:extLst>
              <a:ext uri="{FF2B5EF4-FFF2-40B4-BE49-F238E27FC236}">
                <a16:creationId xmlns:a16="http://schemas.microsoft.com/office/drawing/2014/main" id="{4DC638DA-A975-1327-75EB-3B463D43B06C}"/>
              </a:ext>
            </a:extLst>
          </p:cNvPr>
          <p:cNvGrpSpPr/>
          <p:nvPr/>
        </p:nvGrpSpPr>
        <p:grpSpPr>
          <a:xfrm>
            <a:off x="6486211" y="1979494"/>
            <a:ext cx="1298939" cy="370227"/>
            <a:chOff x="5643097" y="716786"/>
            <a:chExt cx="573937" cy="370227"/>
          </a:xfrm>
        </p:grpSpPr>
        <p:sp>
          <p:nvSpPr>
            <p:cNvPr id="21" name="Rectangle 20">
              <a:extLst>
                <a:ext uri="{FF2B5EF4-FFF2-40B4-BE49-F238E27FC236}">
                  <a16:creationId xmlns:a16="http://schemas.microsoft.com/office/drawing/2014/main" id="{2CEE4391-44BE-B44E-3124-A3E88C7FC4FA}"/>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ED76122-3C80-56A0-06DA-B31D2F842275}"/>
                </a:ext>
              </a:extLst>
            </p:cNvPr>
            <p:cNvSpPr txBox="1"/>
            <p:nvPr/>
          </p:nvSpPr>
          <p:spPr>
            <a:xfrm>
              <a:off x="5651692" y="716786"/>
              <a:ext cx="565342"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grpSp>
        <p:nvGrpSpPr>
          <p:cNvPr id="18" name="Group 17">
            <a:extLst>
              <a:ext uri="{FF2B5EF4-FFF2-40B4-BE49-F238E27FC236}">
                <a16:creationId xmlns:a16="http://schemas.microsoft.com/office/drawing/2014/main" id="{C9D072C6-30CA-57C1-3D97-E817D24EE247}"/>
              </a:ext>
            </a:extLst>
          </p:cNvPr>
          <p:cNvGrpSpPr/>
          <p:nvPr/>
        </p:nvGrpSpPr>
        <p:grpSpPr>
          <a:xfrm>
            <a:off x="3977768" y="1979494"/>
            <a:ext cx="2056973" cy="413270"/>
            <a:chOff x="7568409" y="666505"/>
            <a:chExt cx="2056973" cy="413270"/>
          </a:xfrm>
        </p:grpSpPr>
        <p:sp>
          <p:nvSpPr>
            <p:cNvPr id="19" name="Rectangle 18">
              <a:extLst>
                <a:ext uri="{FF2B5EF4-FFF2-40B4-BE49-F238E27FC236}">
                  <a16:creationId xmlns:a16="http://schemas.microsoft.com/office/drawing/2014/main" id="{F450710E-5459-DE1E-BDA0-31E9F6450015}"/>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9D1EDCD-98D6-0BBF-554B-06DBF7ED0BCC}"/>
                </a:ext>
              </a:extLst>
            </p:cNvPr>
            <p:cNvSpPr txBox="1"/>
            <p:nvPr/>
          </p:nvSpPr>
          <p:spPr>
            <a:xfrm>
              <a:off x="7568409"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sp>
        <p:nvSpPr>
          <p:cNvPr id="28" name="TextBox 27">
            <a:extLst>
              <a:ext uri="{FF2B5EF4-FFF2-40B4-BE49-F238E27FC236}">
                <a16:creationId xmlns:a16="http://schemas.microsoft.com/office/drawing/2014/main" id="{C84E7DDD-2244-65CA-0CAB-07BEDD4FB022}"/>
              </a:ext>
            </a:extLst>
          </p:cNvPr>
          <p:cNvSpPr txBox="1"/>
          <p:nvPr/>
        </p:nvSpPr>
        <p:spPr>
          <a:xfrm>
            <a:off x="592666" y="2331697"/>
            <a:ext cx="3132667" cy="1815882"/>
          </a:xfrm>
          <a:prstGeom prst="rect">
            <a:avLst/>
          </a:prstGeom>
          <a:noFill/>
        </p:spPr>
        <p:txBody>
          <a:bodyPr wrap="square">
            <a:spAutoFit/>
          </a:bodyPr>
          <a:lstStyle/>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Local SLF approach developed and rolled out: practice self-assessment followed by an ICB facilitated assessment.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2023/24 target of 25% practices completing SLF process achieved:</a:t>
            </a:r>
          </a:p>
          <a:p>
            <a:pPr lvl="1"/>
            <a:r>
              <a:rPr lang="en-GB" sz="1400" dirty="0">
                <a:latin typeface="Arial" panose="020B0604020202020204" pitchFamily="34" charset="0"/>
                <a:cs typeface="Arial" panose="020B0604020202020204" pitchFamily="34" charset="0"/>
              </a:rPr>
              <a:t>-  29 practices in total (36%)</a:t>
            </a:r>
          </a:p>
        </p:txBody>
      </p:sp>
      <p:sp>
        <p:nvSpPr>
          <p:cNvPr id="30" name="TextBox 29">
            <a:extLst>
              <a:ext uri="{FF2B5EF4-FFF2-40B4-BE49-F238E27FC236}">
                <a16:creationId xmlns:a16="http://schemas.microsoft.com/office/drawing/2014/main" id="{0E471C3D-B1D7-AD11-522D-68D273712BA7}"/>
              </a:ext>
            </a:extLst>
          </p:cNvPr>
          <p:cNvSpPr txBox="1"/>
          <p:nvPr/>
        </p:nvSpPr>
        <p:spPr>
          <a:xfrm>
            <a:off x="8643941" y="2237460"/>
            <a:ext cx="2801080" cy="738664"/>
          </a:xfrm>
          <a:prstGeom prst="rect">
            <a:avLst/>
          </a:prstGeom>
          <a:noFill/>
        </p:spPr>
        <p:txBody>
          <a:bodyPr wrap="square">
            <a:spAutoFit/>
          </a:bodyPr>
          <a:lstStyle/>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Ongoing promotion and delivery of the SLF approach where indicated</a:t>
            </a:r>
          </a:p>
        </p:txBody>
      </p:sp>
      <p:grpSp>
        <p:nvGrpSpPr>
          <p:cNvPr id="31" name="Group 30">
            <a:extLst>
              <a:ext uri="{FF2B5EF4-FFF2-40B4-BE49-F238E27FC236}">
                <a16:creationId xmlns:a16="http://schemas.microsoft.com/office/drawing/2014/main" id="{FE4788FB-671D-03E3-499A-BC261B6B68C2}"/>
              </a:ext>
            </a:extLst>
          </p:cNvPr>
          <p:cNvGrpSpPr/>
          <p:nvPr/>
        </p:nvGrpSpPr>
        <p:grpSpPr>
          <a:xfrm>
            <a:off x="6397375" y="2349721"/>
            <a:ext cx="1817565" cy="2092880"/>
            <a:chOff x="5456854" y="836400"/>
            <a:chExt cx="1817565" cy="2092880"/>
          </a:xfrm>
        </p:grpSpPr>
        <p:sp>
          <p:nvSpPr>
            <p:cNvPr id="32" name="Rectangle 31">
              <a:extLst>
                <a:ext uri="{FF2B5EF4-FFF2-40B4-BE49-F238E27FC236}">
                  <a16:creationId xmlns:a16="http://schemas.microsoft.com/office/drawing/2014/main" id="{E7791F91-9469-E837-7A46-31C0986E6B18}"/>
                </a:ext>
              </a:extLst>
            </p:cNvPr>
            <p:cNvSpPr/>
            <p:nvPr/>
          </p:nvSpPr>
          <p:spPr>
            <a:xfrm>
              <a:off x="5456854" y="124067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3" name="TextBox 32">
              <a:extLst>
                <a:ext uri="{FF2B5EF4-FFF2-40B4-BE49-F238E27FC236}">
                  <a16:creationId xmlns:a16="http://schemas.microsoft.com/office/drawing/2014/main" id="{530362CB-96C0-8E6A-465D-66F934C93AC8}"/>
                </a:ext>
              </a:extLst>
            </p:cNvPr>
            <p:cNvSpPr txBox="1"/>
            <p:nvPr/>
          </p:nvSpPr>
          <p:spPr>
            <a:xfrm>
              <a:off x="5518672" y="836400"/>
              <a:ext cx="1755747"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Limited ICB resource to support practices across the county</a:t>
              </a:r>
            </a:p>
            <a:p>
              <a:pPr marL="285750" lvl="0" indent="-285750" algn="l" defTabSz="488950">
                <a:lnSpc>
                  <a:spcPct val="100000"/>
                </a:lnSpc>
                <a:spcBef>
                  <a:spcPct val="0"/>
                </a:spcBef>
                <a:spcAft>
                  <a:spcPct val="35000"/>
                </a:spcAft>
                <a:buFont typeface="Arial" panose="020B0604020202020204" pitchFamily="34" charset="0"/>
                <a:buChar char="•"/>
              </a:pPr>
              <a:r>
                <a:rPr lang="en-GB" sz="1400" dirty="0">
                  <a:latin typeface="Arial" panose="020B0604020202020204" pitchFamily="34" charset="0"/>
                  <a:cs typeface="Arial" panose="020B0604020202020204" pitchFamily="34" charset="0"/>
                </a:rPr>
                <a:t>GP practice capacity to engage with the approach</a:t>
              </a:r>
              <a:endParaRPr lang="en-GB" sz="1400" kern="1200" dirty="0">
                <a:latin typeface="Arial" panose="020B0604020202020204" pitchFamily="34" charset="0"/>
                <a:cs typeface="Arial" panose="020B0604020202020204" pitchFamily="34" charset="0"/>
              </a:endParaRPr>
            </a:p>
          </p:txBody>
        </p:sp>
      </p:grpSp>
      <p:grpSp>
        <p:nvGrpSpPr>
          <p:cNvPr id="34" name="Group 33">
            <a:extLst>
              <a:ext uri="{FF2B5EF4-FFF2-40B4-BE49-F238E27FC236}">
                <a16:creationId xmlns:a16="http://schemas.microsoft.com/office/drawing/2014/main" id="{5AF33108-7F42-DF6B-02A5-189CE5B505E0}"/>
              </a:ext>
            </a:extLst>
          </p:cNvPr>
          <p:cNvGrpSpPr/>
          <p:nvPr/>
        </p:nvGrpSpPr>
        <p:grpSpPr>
          <a:xfrm>
            <a:off x="4011251" y="2405518"/>
            <a:ext cx="2023490" cy="1785651"/>
            <a:chOff x="7601892" y="1167539"/>
            <a:chExt cx="2023490" cy="1785651"/>
          </a:xfrm>
        </p:grpSpPr>
        <p:sp>
          <p:nvSpPr>
            <p:cNvPr id="35" name="Rectangle 34">
              <a:extLst>
                <a:ext uri="{FF2B5EF4-FFF2-40B4-BE49-F238E27FC236}">
                  <a16:creationId xmlns:a16="http://schemas.microsoft.com/office/drawing/2014/main" id="{3F78BACC-D6E1-894F-001B-56F83DA02876}"/>
                </a:ext>
              </a:extLst>
            </p:cNvPr>
            <p:cNvSpPr/>
            <p:nvPr/>
          </p:nvSpPr>
          <p:spPr>
            <a:xfrm>
              <a:off x="7606441" y="1264582"/>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A80E4046-71B7-5FDC-0802-68EE02C7D05D}"/>
                </a:ext>
              </a:extLst>
            </p:cNvPr>
            <p:cNvSpPr txBox="1"/>
            <p:nvPr/>
          </p:nvSpPr>
          <p:spPr>
            <a:xfrm>
              <a:off x="7601892" y="1167539"/>
              <a:ext cx="2018941" cy="168860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285750" lvl="0" indent="-285750" algn="l" defTabSz="488950">
                <a:lnSpc>
                  <a:spcPct val="100000"/>
                </a:lnSpc>
                <a:spcBef>
                  <a:spcPct val="0"/>
                </a:spcBef>
                <a:spcAft>
                  <a:spcPct val="35000"/>
                </a:spcAft>
                <a:buFont typeface="Arial" panose="020B0604020202020204" pitchFamily="34" charset="0"/>
                <a:buChar char="•"/>
              </a:pPr>
              <a:r>
                <a:rPr lang="en-GB" sz="1400" kern="1200" dirty="0">
                  <a:latin typeface="Arial" panose="020B0604020202020204" pitchFamily="34" charset="0"/>
                  <a:cs typeface="Arial" panose="020B0604020202020204" pitchFamily="34" charset="0"/>
                </a:rPr>
                <a:t>Developing working approach across the ICB’s Primary Care and Quality team has </a:t>
              </a:r>
              <a:r>
                <a:rPr lang="en-GB" sz="1400" dirty="0">
                  <a:latin typeface="Arial" panose="020B0604020202020204" pitchFamily="34" charset="0"/>
                  <a:cs typeface="Arial" panose="020B0604020202020204" pitchFamily="34" charset="0"/>
                </a:rPr>
                <a:t>e</a:t>
              </a:r>
              <a:r>
                <a:rPr lang="en-GB" sz="1400" kern="1200" dirty="0">
                  <a:latin typeface="Arial" panose="020B0604020202020204" pitchFamily="34" charset="0"/>
                  <a:cs typeface="Arial" panose="020B0604020202020204" pitchFamily="34" charset="0"/>
                </a:rPr>
                <a:t>nabled alignment of SLF with wider quality support offer </a:t>
              </a:r>
            </a:p>
          </p:txBody>
        </p:sp>
      </p:grpSp>
      <p:pic>
        <p:nvPicPr>
          <p:cNvPr id="37" name="Picture 36">
            <a:extLst>
              <a:ext uri="{FF2B5EF4-FFF2-40B4-BE49-F238E27FC236}">
                <a16:creationId xmlns:a16="http://schemas.microsoft.com/office/drawing/2014/main" id="{6094EA45-68E1-B637-6C78-CF31B2F7356F}"/>
              </a:ext>
            </a:extLst>
          </p:cNvPr>
          <p:cNvPicPr>
            <a:picLocks noChangeAspect="1"/>
          </p:cNvPicPr>
          <p:nvPr/>
        </p:nvPicPr>
        <p:blipFill>
          <a:blip r:embed="rId2"/>
          <a:stretch>
            <a:fillRect/>
          </a:stretch>
        </p:blipFill>
        <p:spPr>
          <a:xfrm>
            <a:off x="6504657" y="1411192"/>
            <a:ext cx="498401" cy="516747"/>
          </a:xfrm>
          <a:prstGeom prst="rect">
            <a:avLst/>
          </a:prstGeom>
        </p:spPr>
      </p:pic>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2" name="Picture 41">
            <a:extLst>
              <a:ext uri="{FF2B5EF4-FFF2-40B4-BE49-F238E27FC236}">
                <a16:creationId xmlns:a16="http://schemas.microsoft.com/office/drawing/2014/main" id="{813DF60C-9B6F-46BC-4E80-D065782E2D48}"/>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3916986" y="1406166"/>
            <a:ext cx="587170" cy="563366"/>
          </a:xfrm>
          <a:prstGeom prst="rect">
            <a:avLst/>
          </a:prstGeom>
        </p:spPr>
      </p:pic>
      <p:pic>
        <p:nvPicPr>
          <p:cNvPr id="48" name="Picture 47">
            <a:extLst>
              <a:ext uri="{FF2B5EF4-FFF2-40B4-BE49-F238E27FC236}">
                <a16:creationId xmlns:a16="http://schemas.microsoft.com/office/drawing/2014/main" id="{1E5D1590-DDFD-73E4-E9A1-D77590AF414A}"/>
              </a:ext>
            </a:extLst>
          </p:cNvPr>
          <p:cNvPicPr>
            <a:picLocks noChangeAspect="1"/>
          </p:cNvPicPr>
          <p:nvPr/>
        </p:nvPicPr>
        <p:blipFill>
          <a:blip r:embed="rId5"/>
          <a:stretch>
            <a:fillRect/>
          </a:stretch>
        </p:blipFill>
        <p:spPr>
          <a:xfrm>
            <a:off x="592666" y="1406165"/>
            <a:ext cx="734301" cy="609944"/>
          </a:xfrm>
          <a:prstGeom prst="rect">
            <a:avLst/>
          </a:prstGeom>
        </p:spPr>
      </p:pic>
      <p:pic>
        <p:nvPicPr>
          <p:cNvPr id="50" name="Picture 49">
            <a:extLst>
              <a:ext uri="{FF2B5EF4-FFF2-40B4-BE49-F238E27FC236}">
                <a16:creationId xmlns:a16="http://schemas.microsoft.com/office/drawing/2014/main" id="{0C26CCE3-548E-4C77-026A-34B91472CC8A}"/>
              </a:ext>
            </a:extLst>
          </p:cNvPr>
          <p:cNvPicPr>
            <a:picLocks noChangeAspect="1"/>
          </p:cNvPicPr>
          <p:nvPr/>
        </p:nvPicPr>
        <p:blipFill>
          <a:blip r:embed="rId6"/>
          <a:stretch>
            <a:fillRect/>
          </a:stretch>
        </p:blipFill>
        <p:spPr>
          <a:xfrm>
            <a:off x="8714841" y="1466280"/>
            <a:ext cx="488577" cy="461659"/>
          </a:xfrm>
          <a:prstGeom prst="rect">
            <a:avLst/>
          </a:prstGeom>
        </p:spPr>
      </p:pic>
      <p:sp>
        <p:nvSpPr>
          <p:cNvPr id="51" name="TextBox 50">
            <a:extLst>
              <a:ext uri="{FF2B5EF4-FFF2-40B4-BE49-F238E27FC236}">
                <a16:creationId xmlns:a16="http://schemas.microsoft.com/office/drawing/2014/main" id="{B8590501-6EF0-F6A7-3B4F-FE698B0ECD95}"/>
              </a:ext>
            </a:extLst>
          </p:cNvPr>
          <p:cNvSpPr txBox="1"/>
          <p:nvPr/>
        </p:nvSpPr>
        <p:spPr>
          <a:xfrm>
            <a:off x="4199027" y="4601538"/>
            <a:ext cx="7632973" cy="1723549"/>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100% GP’s offer online repeat prescription ordering</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100% GP’s have online access to records.</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100% GP’s offer online appointment management.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49% of population registered users of NHS app.</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Monthly NHS app logins at ~458,000</a:t>
            </a:r>
          </a:p>
          <a:p>
            <a:endParaRPr lang="en-GB" b="1" dirty="0">
              <a:solidFill>
                <a:srgbClr val="0070C0"/>
              </a:solidFill>
            </a:endParaRPr>
          </a:p>
        </p:txBody>
      </p:sp>
      <p:sp>
        <p:nvSpPr>
          <p:cNvPr id="4" name="TextBox 3">
            <a:extLst>
              <a:ext uri="{FF2B5EF4-FFF2-40B4-BE49-F238E27FC236}">
                <a16:creationId xmlns:a16="http://schemas.microsoft.com/office/drawing/2014/main" id="{72CA9358-1F28-2BE4-8BF2-C77A26C2DF21}"/>
              </a:ext>
            </a:extLst>
          </p:cNvPr>
          <p:cNvSpPr txBox="1"/>
          <p:nvPr/>
        </p:nvSpPr>
        <p:spPr>
          <a:xfrm>
            <a:off x="355945" y="878637"/>
            <a:ext cx="11224543" cy="523220"/>
          </a:xfrm>
          <a:prstGeom prst="rect">
            <a:avLst/>
          </a:prstGeom>
          <a:noFill/>
        </p:spPr>
        <p:txBody>
          <a:bodyPr wrap="square">
            <a:spAutoFit/>
          </a:bodyPr>
          <a:lstStyle/>
          <a:p>
            <a:r>
              <a:rPr lang="en-GB" sz="1400" b="1" dirty="0">
                <a:effectLst/>
                <a:latin typeface="Arial" panose="020B0604020202020204" pitchFamily="34" charset="0"/>
                <a:ea typeface="Times New Roman" panose="02020603050405020304" pitchFamily="18" charset="0"/>
              </a:rPr>
              <a:t>The Support Level Framework (SLF) </a:t>
            </a:r>
            <a:r>
              <a:rPr lang="en-GB" sz="1400" dirty="0">
                <a:effectLst/>
                <a:latin typeface="Arial" panose="020B0604020202020204" pitchFamily="34" charset="0"/>
                <a:ea typeface="Times New Roman" panose="02020603050405020304" pitchFamily="18" charset="0"/>
              </a:rPr>
              <a:t>is a tool intended to support practices in gaining an understanding of what they do well, what they might wish to do better, and where they might benefit from development support to achieve those ends.</a:t>
            </a:r>
            <a:endParaRPr lang="en-GB" sz="1400" dirty="0"/>
          </a:p>
        </p:txBody>
      </p:sp>
    </p:spTree>
    <p:extLst>
      <p:ext uri="{BB962C8B-B14F-4D97-AF65-F5344CB8AC3E}">
        <p14:creationId xmlns:p14="http://schemas.microsoft.com/office/powerpoint/2010/main" val="40367947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D3AE9-8EFC-0948-5AF2-DF9C427331A6}"/>
              </a:ext>
            </a:extLst>
          </p:cNvPr>
          <p:cNvSpPr>
            <a:spLocks noGrp="1"/>
          </p:cNvSpPr>
          <p:nvPr>
            <p:ph type="title"/>
          </p:nvPr>
        </p:nvSpPr>
        <p:spPr>
          <a:xfrm>
            <a:off x="360000" y="353249"/>
            <a:ext cx="11472000" cy="743920"/>
          </a:xfrm>
        </p:spPr>
        <p:txBody>
          <a:bodyPr>
            <a:normAutofit/>
          </a:bodyPr>
          <a:lstStyle/>
          <a:p>
            <a:r>
              <a:rPr lang="en-GB" sz="3600" b="1" dirty="0">
                <a:solidFill>
                  <a:schemeClr val="accent5">
                    <a:lumMod val="50000"/>
                  </a:schemeClr>
                </a:solidFill>
              </a:rPr>
              <a:t>Building capacity</a:t>
            </a:r>
          </a:p>
        </p:txBody>
      </p:sp>
      <p:sp>
        <p:nvSpPr>
          <p:cNvPr id="7" name="TextBox 6">
            <a:extLst>
              <a:ext uri="{FF2B5EF4-FFF2-40B4-BE49-F238E27FC236}">
                <a16:creationId xmlns:a16="http://schemas.microsoft.com/office/drawing/2014/main" id="{578A4479-8EF5-53EB-AD87-63020DD91468}"/>
              </a:ext>
            </a:extLst>
          </p:cNvPr>
          <p:cNvSpPr txBox="1"/>
          <p:nvPr/>
        </p:nvSpPr>
        <p:spPr>
          <a:xfrm>
            <a:off x="264477" y="1251624"/>
            <a:ext cx="11572240"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GB" dirty="0"/>
              <a:t>There is a shortage of GPs to meet the needs of a growing and ageing population, with increasingly complex needs. A focused effort is required to bring new doctors into general practice and retain current GPs</a:t>
            </a:r>
          </a:p>
        </p:txBody>
      </p:sp>
      <p:sp>
        <p:nvSpPr>
          <p:cNvPr id="9" name="TextBox 8">
            <a:extLst>
              <a:ext uri="{FF2B5EF4-FFF2-40B4-BE49-F238E27FC236}">
                <a16:creationId xmlns:a16="http://schemas.microsoft.com/office/drawing/2014/main" id="{AE2EB717-04C7-72FB-F837-695C37FFBA40}"/>
              </a:ext>
            </a:extLst>
          </p:cNvPr>
          <p:cNvSpPr txBox="1"/>
          <p:nvPr/>
        </p:nvSpPr>
        <p:spPr>
          <a:xfrm>
            <a:off x="264477" y="2319934"/>
            <a:ext cx="2647360" cy="369332"/>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en-GB" b="1" dirty="0"/>
              <a:t>FOCUS AREA</a:t>
            </a:r>
          </a:p>
        </p:txBody>
      </p:sp>
      <p:sp>
        <p:nvSpPr>
          <p:cNvPr id="11" name="TextBox 10">
            <a:extLst>
              <a:ext uri="{FF2B5EF4-FFF2-40B4-BE49-F238E27FC236}">
                <a16:creationId xmlns:a16="http://schemas.microsoft.com/office/drawing/2014/main" id="{8B2F2799-5B84-51CE-A336-36421789DBBE}"/>
              </a:ext>
            </a:extLst>
          </p:cNvPr>
          <p:cNvSpPr txBox="1"/>
          <p:nvPr/>
        </p:nvSpPr>
        <p:spPr>
          <a:xfrm>
            <a:off x="3210877" y="2319934"/>
            <a:ext cx="8625840" cy="5847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en-GB" sz="1600" dirty="0"/>
              <a:t>Ensuring general practice is utilising all resources to manage increasing demand, managing more patient requests and optimising the use of the full practice team</a:t>
            </a:r>
          </a:p>
        </p:txBody>
      </p:sp>
      <p:graphicFrame>
        <p:nvGraphicFramePr>
          <p:cNvPr id="3" name="Table 10">
            <a:extLst>
              <a:ext uri="{FF2B5EF4-FFF2-40B4-BE49-F238E27FC236}">
                <a16:creationId xmlns:a16="http://schemas.microsoft.com/office/drawing/2014/main" id="{59A5AE2A-811B-1B17-7A64-E62B6259AF72}"/>
              </a:ext>
            </a:extLst>
          </p:cNvPr>
          <p:cNvGraphicFramePr>
            <a:graphicFrameLocks noGrp="1"/>
          </p:cNvGraphicFramePr>
          <p:nvPr>
            <p:extLst>
              <p:ext uri="{D42A27DB-BD31-4B8C-83A1-F6EECF244321}">
                <p14:modId xmlns:p14="http://schemas.microsoft.com/office/powerpoint/2010/main" val="3507812155"/>
              </p:ext>
            </p:extLst>
          </p:nvPr>
        </p:nvGraphicFramePr>
        <p:xfrm>
          <a:off x="295088" y="3085863"/>
          <a:ext cx="4004940" cy="3566160"/>
        </p:xfrm>
        <a:graphic>
          <a:graphicData uri="http://schemas.openxmlformats.org/drawingml/2006/table">
            <a:tbl>
              <a:tblPr firstRow="1" bandRow="1">
                <a:tableStyleId>{5C22544A-7EE6-4342-B048-85BDC9FD1C3A}</a:tableStyleId>
              </a:tblPr>
              <a:tblGrid>
                <a:gridCol w="4004940">
                  <a:extLst>
                    <a:ext uri="{9D8B030D-6E8A-4147-A177-3AD203B41FA5}">
                      <a16:colId xmlns:a16="http://schemas.microsoft.com/office/drawing/2014/main" val="1947084813"/>
                    </a:ext>
                  </a:extLst>
                </a:gridCol>
              </a:tblGrid>
              <a:tr h="370840">
                <a:tc>
                  <a:txBody>
                    <a:bodyPr/>
                    <a:lstStyle/>
                    <a:p>
                      <a:r>
                        <a:rPr lang="en-GB" sz="1800" dirty="0"/>
                        <a:t>Grow multidisciplinary teams</a:t>
                      </a:r>
                    </a:p>
                    <a:p>
                      <a:endParaRPr lang="en-GB" sz="1800" dirty="0"/>
                    </a:p>
                  </a:txBody>
                  <a:tcPr/>
                </a:tc>
                <a:extLst>
                  <a:ext uri="{0D108BD9-81ED-4DB2-BD59-A6C34878D82A}">
                    <a16:rowId xmlns:a16="http://schemas.microsoft.com/office/drawing/2014/main" val="3242602336"/>
                  </a:ext>
                </a:extLst>
              </a:tr>
              <a:tr h="370840">
                <a:tc>
                  <a:txBody>
                    <a:bodyPr/>
                    <a:lstStyle/>
                    <a:p>
                      <a:pPr marL="342900" indent="-342900">
                        <a:buFont typeface="Arial" panose="020B0604020202020204" pitchFamily="34" charset="0"/>
                        <a:buChar char="•"/>
                      </a:pPr>
                      <a:r>
                        <a:rPr lang="en-GB" sz="1800" dirty="0"/>
                        <a:t>September ’24: 419 whole time equivalent additional roles in Primary Care Networks</a:t>
                      </a:r>
                    </a:p>
                    <a:p>
                      <a:pPr marL="342900" indent="-342900">
                        <a:buFont typeface="Arial" panose="020B0604020202020204" pitchFamily="34" charset="0"/>
                        <a:buChar char="•"/>
                      </a:pPr>
                      <a:r>
                        <a:rPr lang="en-GB" sz="1800" dirty="0"/>
                        <a:t>Total ARRS funding for 24/25 is £20.3 million, the current forecast spend is £19.6 million</a:t>
                      </a:r>
                    </a:p>
                    <a:p>
                      <a:pPr marL="342900" indent="-342900">
                        <a:buFont typeface="Arial" panose="020B0604020202020204" pitchFamily="34" charset="0"/>
                        <a:buChar char="•"/>
                      </a:pPr>
                      <a:r>
                        <a:rPr lang="en-GB" sz="1800" dirty="0"/>
                        <a:t>The ICB and PCN Alliance are working to maximise use of funding </a:t>
                      </a:r>
                    </a:p>
                  </a:txBody>
                  <a:tcPr/>
                </a:tc>
                <a:extLst>
                  <a:ext uri="{0D108BD9-81ED-4DB2-BD59-A6C34878D82A}">
                    <a16:rowId xmlns:a16="http://schemas.microsoft.com/office/drawing/2014/main" val="55870607"/>
                  </a:ext>
                </a:extLst>
              </a:tr>
              <a:tr h="370840">
                <a:tc>
                  <a:txBody>
                    <a:bodyPr/>
                    <a:lstStyle/>
                    <a:p>
                      <a:r>
                        <a:rPr lang="en-GB" sz="1800" b="1" i="1" dirty="0"/>
                        <a:t>People will receive care from a wider range of primary care staff.</a:t>
                      </a:r>
                    </a:p>
                  </a:txBody>
                  <a:tcPr/>
                </a:tc>
                <a:extLst>
                  <a:ext uri="{0D108BD9-81ED-4DB2-BD59-A6C34878D82A}">
                    <a16:rowId xmlns:a16="http://schemas.microsoft.com/office/drawing/2014/main" val="2135339079"/>
                  </a:ext>
                </a:extLst>
              </a:tr>
            </a:tbl>
          </a:graphicData>
        </a:graphic>
      </p:graphicFrame>
      <p:graphicFrame>
        <p:nvGraphicFramePr>
          <p:cNvPr id="4" name="Table 3">
            <a:extLst>
              <a:ext uri="{FF2B5EF4-FFF2-40B4-BE49-F238E27FC236}">
                <a16:creationId xmlns:a16="http://schemas.microsoft.com/office/drawing/2014/main" id="{93F602AB-BF9B-45BA-BFC6-7712D519E183}"/>
              </a:ext>
            </a:extLst>
          </p:cNvPr>
          <p:cNvGraphicFramePr>
            <a:graphicFrameLocks noGrp="1"/>
          </p:cNvGraphicFramePr>
          <p:nvPr>
            <p:extLst>
              <p:ext uri="{D42A27DB-BD31-4B8C-83A1-F6EECF244321}">
                <p14:modId xmlns:p14="http://schemas.microsoft.com/office/powerpoint/2010/main" val="765810220"/>
              </p:ext>
            </p:extLst>
          </p:nvPr>
        </p:nvGraphicFramePr>
        <p:xfrm>
          <a:off x="4362276" y="3085863"/>
          <a:ext cx="4051881" cy="3566160"/>
        </p:xfrm>
        <a:graphic>
          <a:graphicData uri="http://schemas.openxmlformats.org/drawingml/2006/table">
            <a:tbl>
              <a:tblPr firstRow="1" bandRow="1">
                <a:tableStyleId>{5C22544A-7EE6-4342-B048-85BDC9FD1C3A}</a:tableStyleId>
              </a:tblPr>
              <a:tblGrid>
                <a:gridCol w="4051881">
                  <a:extLst>
                    <a:ext uri="{9D8B030D-6E8A-4147-A177-3AD203B41FA5}">
                      <a16:colId xmlns:a16="http://schemas.microsoft.com/office/drawing/2014/main" val="1947084813"/>
                    </a:ext>
                  </a:extLst>
                </a:gridCol>
              </a:tblGrid>
              <a:tr h="370840">
                <a:tc>
                  <a:txBody>
                    <a:bodyPr/>
                    <a:lstStyle/>
                    <a:p>
                      <a:r>
                        <a:rPr lang="en-GB" sz="1800" dirty="0"/>
                        <a:t>More new doctors - retaining experienced doctors</a:t>
                      </a:r>
                    </a:p>
                  </a:txBody>
                  <a:tcPr>
                    <a:solidFill>
                      <a:schemeClr val="accent6">
                        <a:lumMod val="75000"/>
                      </a:schemeClr>
                    </a:solidFill>
                  </a:tcPr>
                </a:tc>
                <a:extLst>
                  <a:ext uri="{0D108BD9-81ED-4DB2-BD59-A6C34878D82A}">
                    <a16:rowId xmlns:a16="http://schemas.microsoft.com/office/drawing/2014/main" val="3242602336"/>
                  </a:ext>
                </a:extLst>
              </a:tr>
              <a:tr h="370840">
                <a:tc>
                  <a:txBody>
                    <a:bodyPr/>
                    <a:lstStyle/>
                    <a:p>
                      <a:pPr marL="342900" indent="-342900">
                        <a:buFont typeface="Arial" panose="020B0604020202020204" pitchFamily="34" charset="0"/>
                        <a:buChar char="•"/>
                      </a:pPr>
                      <a:r>
                        <a:rPr lang="en-GB" sz="1800" dirty="0"/>
                        <a:t>The Lincolnshire Primary Care People Plan sets out how we will recruit, retain and support primary care workers.</a:t>
                      </a:r>
                    </a:p>
                    <a:p>
                      <a:pPr marL="342900" indent="-342900">
                        <a:buFont typeface="Arial" panose="020B0604020202020204" pitchFamily="34" charset="0"/>
                        <a:buChar char="•"/>
                      </a:pPr>
                      <a:r>
                        <a:rPr lang="en-GB" sz="1800" dirty="0"/>
                        <a:t>GP recruitment in Lincolnshire is positive with +16 WTE from April to October 2024 (+4%)</a:t>
                      </a:r>
                    </a:p>
                    <a:p>
                      <a:pPr marL="285750" indent="-285750">
                        <a:buFont typeface="Arial" panose="020B0604020202020204" pitchFamily="34" charset="0"/>
                        <a:buChar char="•"/>
                      </a:pPr>
                      <a:r>
                        <a:rPr lang="en-GB" sz="1800" dirty="0"/>
                        <a:t>GPs are being </a:t>
                      </a:r>
                      <a:r>
                        <a:rPr lang="en-GB" sz="1800"/>
                        <a:t>recruited through ARRS</a:t>
                      </a:r>
                      <a:endParaRPr lang="en-GB" sz="1800" dirty="0"/>
                    </a:p>
                  </a:txBody>
                  <a:tcPr>
                    <a:solidFill>
                      <a:schemeClr val="accent6">
                        <a:lumMod val="60000"/>
                        <a:lumOff val="40000"/>
                      </a:schemeClr>
                    </a:solidFill>
                  </a:tcPr>
                </a:tc>
                <a:extLst>
                  <a:ext uri="{0D108BD9-81ED-4DB2-BD59-A6C34878D82A}">
                    <a16:rowId xmlns:a16="http://schemas.microsoft.com/office/drawing/2014/main" val="55870607"/>
                  </a:ext>
                </a:extLst>
              </a:tr>
              <a:tr h="370840">
                <a:tc>
                  <a:txBody>
                    <a:bodyPr/>
                    <a:lstStyle/>
                    <a:p>
                      <a:r>
                        <a:rPr lang="en-GB" sz="1800" b="1" i="1" dirty="0"/>
                        <a:t>The workforce will be there to support access. </a:t>
                      </a:r>
                    </a:p>
                  </a:txBody>
                  <a:tcPr>
                    <a:solidFill>
                      <a:schemeClr val="accent6">
                        <a:lumMod val="20000"/>
                        <a:lumOff val="80000"/>
                      </a:schemeClr>
                    </a:solidFill>
                  </a:tcPr>
                </a:tc>
                <a:extLst>
                  <a:ext uri="{0D108BD9-81ED-4DB2-BD59-A6C34878D82A}">
                    <a16:rowId xmlns:a16="http://schemas.microsoft.com/office/drawing/2014/main" val="2135339079"/>
                  </a:ext>
                </a:extLst>
              </a:tr>
            </a:tbl>
          </a:graphicData>
        </a:graphic>
      </p:graphicFrame>
      <p:graphicFrame>
        <p:nvGraphicFramePr>
          <p:cNvPr id="6" name="Table 5">
            <a:extLst>
              <a:ext uri="{FF2B5EF4-FFF2-40B4-BE49-F238E27FC236}">
                <a16:creationId xmlns:a16="http://schemas.microsoft.com/office/drawing/2014/main" id="{4525A169-6867-4788-9753-E86C12791818}"/>
              </a:ext>
            </a:extLst>
          </p:cNvPr>
          <p:cNvGraphicFramePr>
            <a:graphicFrameLocks noGrp="1"/>
          </p:cNvGraphicFramePr>
          <p:nvPr/>
        </p:nvGraphicFramePr>
        <p:xfrm>
          <a:off x="8476405" y="3085863"/>
          <a:ext cx="3355595" cy="3566160"/>
        </p:xfrm>
        <a:graphic>
          <a:graphicData uri="http://schemas.openxmlformats.org/drawingml/2006/table">
            <a:tbl>
              <a:tblPr firstRow="1" bandRow="1">
                <a:tableStyleId>{5C22544A-7EE6-4342-B048-85BDC9FD1C3A}</a:tableStyleId>
              </a:tblPr>
              <a:tblGrid>
                <a:gridCol w="3355595">
                  <a:extLst>
                    <a:ext uri="{9D8B030D-6E8A-4147-A177-3AD203B41FA5}">
                      <a16:colId xmlns:a16="http://schemas.microsoft.com/office/drawing/2014/main" val="1947084813"/>
                    </a:ext>
                  </a:extLst>
                </a:gridCol>
              </a:tblGrid>
              <a:tr h="370840">
                <a:tc>
                  <a:txBody>
                    <a:bodyPr/>
                    <a:lstStyle/>
                    <a:p>
                      <a:r>
                        <a:rPr lang="en-GB" sz="1800" dirty="0"/>
                        <a:t>Estates</a:t>
                      </a:r>
                    </a:p>
                    <a:p>
                      <a:endParaRPr lang="en-GB" sz="1800" dirty="0"/>
                    </a:p>
                  </a:txBody>
                  <a:tcPr>
                    <a:solidFill>
                      <a:schemeClr val="accent1">
                        <a:lumMod val="50000"/>
                      </a:schemeClr>
                    </a:solidFill>
                  </a:tcPr>
                </a:tc>
                <a:extLst>
                  <a:ext uri="{0D108BD9-81ED-4DB2-BD59-A6C34878D82A}">
                    <a16:rowId xmlns:a16="http://schemas.microsoft.com/office/drawing/2014/main" val="3242602336"/>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Primary care is a priority for local authorities when planning new developments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The ICB is working with GP practices to ensure buildings enable access and care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PCNs are developing estates strategies</a:t>
                      </a:r>
                    </a:p>
                  </a:txBody>
                  <a:tcPr>
                    <a:solidFill>
                      <a:schemeClr val="accent1">
                        <a:lumMod val="60000"/>
                        <a:lumOff val="40000"/>
                      </a:schemeClr>
                    </a:solidFill>
                  </a:tcPr>
                </a:tc>
                <a:extLst>
                  <a:ext uri="{0D108BD9-81ED-4DB2-BD59-A6C34878D82A}">
                    <a16:rowId xmlns:a16="http://schemas.microsoft.com/office/drawing/2014/main" val="558706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t>Estates will support access and future services. </a:t>
                      </a:r>
                    </a:p>
                  </a:txBody>
                  <a:tcPr/>
                </a:tc>
                <a:extLst>
                  <a:ext uri="{0D108BD9-81ED-4DB2-BD59-A6C34878D82A}">
                    <a16:rowId xmlns:a16="http://schemas.microsoft.com/office/drawing/2014/main" val="2135339079"/>
                  </a:ext>
                </a:extLst>
              </a:tr>
            </a:tbl>
          </a:graphicData>
        </a:graphic>
      </p:graphicFrame>
      <p:sp>
        <p:nvSpPr>
          <p:cNvPr id="8" name="Slide Number Placeholder 7">
            <a:extLst>
              <a:ext uri="{FF2B5EF4-FFF2-40B4-BE49-F238E27FC236}">
                <a16:creationId xmlns:a16="http://schemas.microsoft.com/office/drawing/2014/main" id="{4D66C892-C503-4104-8B63-18DE29DBB15F}"/>
              </a:ext>
            </a:extLst>
          </p:cNvPr>
          <p:cNvSpPr>
            <a:spLocks noGrp="1"/>
          </p:cNvSpPr>
          <p:nvPr>
            <p:ph type="sldNum" sz="quarter" idx="12"/>
          </p:nvPr>
        </p:nvSpPr>
        <p:spPr/>
        <p:txBody>
          <a:bodyPr/>
          <a:lstStyle/>
          <a:p>
            <a:fld id="{D9BAD35B-1821-4E22-85F0-0A8FA5C54A36}" type="slidenum">
              <a:rPr lang="en-GB" smtClean="0"/>
              <a:t>23</a:t>
            </a:fld>
            <a:endParaRPr lang="en-GB"/>
          </a:p>
        </p:txBody>
      </p:sp>
    </p:spTree>
    <p:extLst>
      <p:ext uri="{BB962C8B-B14F-4D97-AF65-F5344CB8AC3E}">
        <p14:creationId xmlns:p14="http://schemas.microsoft.com/office/powerpoint/2010/main" val="101688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Building Capacity – </a:t>
            </a:r>
            <a:r>
              <a:rPr lang="en-GB" sz="2000" b="1" i="1" dirty="0">
                <a:solidFill>
                  <a:schemeClr val="accent1">
                    <a:lumMod val="75000"/>
                  </a:schemeClr>
                </a:solidFill>
                <a:latin typeface="Arial" panose="020B0604020202020204" pitchFamily="34" charset="0"/>
                <a:cs typeface="Arial" panose="020B0604020202020204" pitchFamily="34" charset="0"/>
              </a:rPr>
              <a:t>Primary Care People Plan</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AD35B-1821-4E22-85F0-0A8FA5C54A3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AE4DDBD6-2924-CB5B-3DAB-E63C8910A1F6}"/>
              </a:ext>
            </a:extLst>
          </p:cNvPr>
          <p:cNvSpPr/>
          <p:nvPr/>
        </p:nvSpPr>
        <p:spPr>
          <a:xfrm>
            <a:off x="1116891" y="1849163"/>
            <a:ext cx="1893195"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70C0"/>
              </a:solidFill>
              <a:effectLst/>
              <a:uLnTx/>
              <a:uFillTx/>
              <a:latin typeface="Arial" panose="020B0604020202020204" pitchFamily="34" charset="0"/>
              <a:ea typeface="+mn-ea"/>
              <a:cs typeface="Arial" panose="020B0604020202020204" pitchFamily="34" charset="0"/>
            </a:endParaRPr>
          </a:p>
        </p:txBody>
      </p:sp>
      <p:sp>
        <p:nvSpPr>
          <p:cNvPr id="23" name="Rectangle 22">
            <a:extLst>
              <a:ext uri="{FF2B5EF4-FFF2-40B4-BE49-F238E27FC236}">
                <a16:creationId xmlns:a16="http://schemas.microsoft.com/office/drawing/2014/main" id="{1EF984E2-9F45-EAFA-E192-37A9C6B2156A}"/>
              </a:ext>
            </a:extLst>
          </p:cNvPr>
          <p:cNvSpPr/>
          <p:nvPr/>
        </p:nvSpPr>
        <p:spPr>
          <a:xfrm>
            <a:off x="8960375" y="1882233"/>
            <a:ext cx="2247177"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70C0"/>
              </a:solidFill>
              <a:effectLst/>
              <a:uLnTx/>
              <a:uFillTx/>
              <a:latin typeface="Arial" panose="020B0604020202020204" pitchFamily="34" charset="0"/>
              <a:ea typeface="+mn-ea"/>
              <a:cs typeface="Arial" panose="020B0604020202020204" pitchFamily="34" charset="0"/>
            </a:endParaRPr>
          </a:p>
        </p:txBody>
      </p:sp>
      <p:sp>
        <p:nvSpPr>
          <p:cNvPr id="35" name="Rectangle 34">
            <a:extLst>
              <a:ext uri="{FF2B5EF4-FFF2-40B4-BE49-F238E27FC236}">
                <a16:creationId xmlns:a16="http://schemas.microsoft.com/office/drawing/2014/main" id="{3F78BACC-D6E1-894F-001B-56F83DA02876}"/>
              </a:ext>
            </a:extLst>
          </p:cNvPr>
          <p:cNvSpPr/>
          <p:nvPr/>
        </p:nvSpPr>
        <p:spPr>
          <a:xfrm>
            <a:off x="4261334" y="2372230"/>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black">
                  <a:hueOff val="0"/>
                  <a:satOff val="0"/>
                  <a:lumOff val="0"/>
                  <a:alphaOff val="0"/>
                </a:prstClr>
              </a:solidFill>
              <a:effectLst/>
              <a:uLnTx/>
              <a:uFillTx/>
              <a:latin typeface="Arial" panose="020B0604020202020204" pitchFamily="34" charset="0"/>
              <a:ea typeface="+mn-ea"/>
              <a:cs typeface="Arial" panose="020B0604020202020204" pitchFamily="34" charset="0"/>
            </a:endParaRPr>
          </a:p>
        </p:txBody>
      </p:sp>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DC9722CC-F9E4-20E5-CAA1-F83ED2BECC77}"/>
              </a:ext>
            </a:extLst>
          </p:cNvPr>
          <p:cNvSpPr txBox="1"/>
          <p:nvPr/>
        </p:nvSpPr>
        <p:spPr>
          <a:xfrm>
            <a:off x="360000" y="905232"/>
            <a:ext cx="11472000" cy="5478423"/>
          </a:xfrm>
          <a:prstGeom prst="rect">
            <a:avLst/>
          </a:prstGeom>
          <a:noFill/>
        </p:spPr>
        <p:txBody>
          <a:bodyPr wrap="square">
            <a:spAutoFit/>
          </a:bodyPr>
          <a:lstStyle/>
          <a:p>
            <a:r>
              <a:rPr lang="en-GB" sz="1400" dirty="0">
                <a:solidFill>
                  <a:srgbClr val="000000"/>
                </a:solidFill>
                <a:effectLst/>
                <a:ea typeface="Calibri" panose="020F0502020204030204" pitchFamily="34" charset="0"/>
                <a:cs typeface="Calibri" panose="020F0502020204030204" pitchFamily="34" charset="0"/>
              </a:rPr>
              <a:t>Having the right range of clinical and non-clinical staff is critically important to GP practices being able to provide good care and access. As well as attracting new staff into Lincolnshire retaining existing staff and supporting them to develop the skills, knowledge and experience they need are priorities. Developing a primary care workforce plan that aligned to wider system workforce plans means opportunities to develop a system wide approach to recruiting and retaining staff and for health care services to work together to ensure Lincolnshire has the healthcare workforce it needs. </a:t>
            </a:r>
          </a:p>
          <a:p>
            <a:r>
              <a:rPr lang="en-GB" sz="1400" dirty="0">
                <a:solidFill>
                  <a:srgbClr val="000000"/>
                </a:solidFill>
                <a:effectLst/>
                <a:ea typeface="Calibri" panose="020F0502020204030204" pitchFamily="34" charset="0"/>
                <a:cs typeface="Calibri" panose="020F0502020204030204" pitchFamily="34" charset="0"/>
              </a:rPr>
              <a:t> </a:t>
            </a:r>
          </a:p>
          <a:p>
            <a:r>
              <a:rPr lang="en-GB" sz="1400" dirty="0">
                <a:solidFill>
                  <a:srgbClr val="000000"/>
                </a:solidFill>
                <a:effectLst/>
                <a:ea typeface="Calibri" panose="020F0502020204030204" pitchFamily="34" charset="0"/>
                <a:cs typeface="Calibri" panose="020F0502020204030204" pitchFamily="34" charset="0"/>
              </a:rPr>
              <a:t>Primary Care has an established strategic workforce group, the Primary Care People Group which meets every two months and has good representation and engagement with system partners. The group co-produced and launched a 3-year Primary Care People Plan in April 2023 with the overarching ambition to ‘</a:t>
            </a:r>
            <a:r>
              <a:rPr lang="en-GB" sz="1400" b="1" dirty="0">
                <a:solidFill>
                  <a:srgbClr val="000000"/>
                </a:solidFill>
                <a:effectLst/>
                <a:ea typeface="Calibri" panose="020F0502020204030204" pitchFamily="34" charset="0"/>
                <a:cs typeface="Calibri" panose="020F0502020204030204" pitchFamily="34" charset="0"/>
              </a:rPr>
              <a:t>Build Capability &amp; Capacity for today and in the future’. </a:t>
            </a:r>
            <a:r>
              <a:rPr lang="en-GB" sz="1400" dirty="0">
                <a:solidFill>
                  <a:srgbClr val="000000"/>
                </a:solidFill>
                <a:effectLst/>
                <a:ea typeface="Calibri" panose="020F0502020204030204" pitchFamily="34" charset="0"/>
                <a:cs typeface="Calibri" panose="020F0502020204030204" pitchFamily="34" charset="0"/>
              </a:rPr>
              <a:t> The plan is refreshed annually and currently has five priorities and is aligned to the four system plan themes of Growing, Valuing, Developing &amp; Retaining Our People.</a:t>
            </a:r>
          </a:p>
          <a:p>
            <a:endParaRPr lang="en-GB" sz="1400" dirty="0">
              <a:solidFill>
                <a:srgbClr val="000000"/>
              </a:solidFill>
              <a:ea typeface="Calibri" panose="020F0502020204030204" pitchFamily="34" charset="0"/>
              <a:cs typeface="Calibri" panose="020F0502020204030204" pitchFamily="34" charset="0"/>
            </a:endParaRPr>
          </a:p>
          <a:p>
            <a:r>
              <a:rPr lang="en-GB" sz="1400" dirty="0">
                <a:solidFill>
                  <a:srgbClr val="000000"/>
                </a:solidFill>
                <a:effectLst/>
                <a:ea typeface="Calibri" panose="020F0502020204030204" pitchFamily="34" charset="0"/>
                <a:cs typeface="Calibri" panose="020F0502020204030204" pitchFamily="34" charset="0"/>
              </a:rPr>
              <a:t>The Primary Care People Plan is supported and enabled by a work programme of activities and links in with Dental, Pharmacy and Optometry strategic plans and forums. Development, recruitment and retention in rural and coastal communities is a priority theme running through this programme of work. Through a local Retention Subgroup concerted efforts to identify current issues and gaps has led to increased support and demonstrating that we value staff, in particular developing a GP Careers Enhance Programme targeted at multi-generational support from newly qualified GPs to those planning for retirement, and expansion of Fellowships &amp; Champion roles. Complementary to this has been an Engagement Subgroup, set up earlier this year which has representation from across professions in primary care and has utilised a local GP Engagement exercise &amp; GP Staff Survey results to pull out key themes. It has been particularly pleasing to see increased engagement with GP Receptionists and outputs include focussed support on Anti-Abuse resources, Health &amp; Wellbeing support and Equality, Diversity &amp; Inclusion investment. Currently primary care are slightly ahead of planned GP numbers, hitting our end of year projection with a good conversion rate from local trainees to recruited GPs. However, planned numbers for GP Nurses are not being met and this is where we have our acutest example of an ageing workforce although all professional groups are showing this trend. Targeted work is underway with senior nurses to develop data sets, identify risks and succession plan, support development and future pipelines.</a:t>
            </a:r>
          </a:p>
          <a:p>
            <a:endParaRPr lang="en-GB" sz="1400" dirty="0">
              <a:solidFill>
                <a:srgbClr val="000000"/>
              </a:solidFill>
              <a:effectLst/>
              <a:ea typeface="Calibri" panose="020F0502020204030204" pitchFamily="34" charset="0"/>
              <a:cs typeface="Calibri" panose="020F0502020204030204" pitchFamily="34" charset="0"/>
            </a:endParaRPr>
          </a:p>
          <a:p>
            <a:r>
              <a:rPr lang="en-GB" sz="1400" dirty="0">
                <a:solidFill>
                  <a:srgbClr val="000000"/>
                </a:solidFill>
                <a:effectLst/>
                <a:ea typeface="Calibri" panose="020F0502020204030204" pitchFamily="34" charset="0"/>
                <a:cs typeface="Calibri" panose="020F0502020204030204" pitchFamily="34" charset="0"/>
              </a:rPr>
              <a:t>Current risks identified by the PC People Group is quality &amp; availability of data; reduced budgets; lack of centralised resources aligned to primary care – particularly in EDI, Occupation Health, HR &amp; OD, and workforce planning, and lack of clarity about long term investment.  </a:t>
            </a:r>
          </a:p>
          <a:p>
            <a:endParaRPr lang="en-GB" sz="1400" dirty="0">
              <a:solidFill>
                <a:srgbClr val="000000"/>
              </a:solidFill>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093978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2939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Building Capacity – </a:t>
            </a:r>
            <a:r>
              <a:rPr lang="en-GB" sz="2000" b="1" i="1" dirty="0">
                <a:solidFill>
                  <a:schemeClr val="accent1">
                    <a:lumMod val="75000"/>
                  </a:schemeClr>
                </a:solidFill>
                <a:latin typeface="Arial" panose="020B0604020202020204" pitchFamily="34" charset="0"/>
                <a:cs typeface="Arial" panose="020B0604020202020204" pitchFamily="34" charset="0"/>
              </a:rPr>
              <a:t>Primary Care People Plan – Plan on a Page</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AD35B-1821-4E22-85F0-0A8FA5C54A3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AE4DDBD6-2924-CB5B-3DAB-E63C8910A1F6}"/>
              </a:ext>
            </a:extLst>
          </p:cNvPr>
          <p:cNvSpPr/>
          <p:nvPr/>
        </p:nvSpPr>
        <p:spPr>
          <a:xfrm>
            <a:off x="1116891" y="1849163"/>
            <a:ext cx="1893195"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70C0"/>
              </a:solidFill>
              <a:effectLst/>
              <a:uLnTx/>
              <a:uFillTx/>
              <a:latin typeface="Arial" panose="020B0604020202020204" pitchFamily="34" charset="0"/>
              <a:ea typeface="+mn-ea"/>
              <a:cs typeface="Arial" panose="020B0604020202020204" pitchFamily="34" charset="0"/>
            </a:endParaRPr>
          </a:p>
        </p:txBody>
      </p:sp>
      <p:sp>
        <p:nvSpPr>
          <p:cNvPr id="23" name="Rectangle 22">
            <a:extLst>
              <a:ext uri="{FF2B5EF4-FFF2-40B4-BE49-F238E27FC236}">
                <a16:creationId xmlns:a16="http://schemas.microsoft.com/office/drawing/2014/main" id="{1EF984E2-9F45-EAFA-E192-37A9C6B2156A}"/>
              </a:ext>
            </a:extLst>
          </p:cNvPr>
          <p:cNvSpPr/>
          <p:nvPr/>
        </p:nvSpPr>
        <p:spPr>
          <a:xfrm>
            <a:off x="8960375" y="1882233"/>
            <a:ext cx="2247177"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70C0"/>
              </a:solidFill>
              <a:effectLst/>
              <a:uLnTx/>
              <a:uFillTx/>
              <a:latin typeface="Arial" panose="020B0604020202020204" pitchFamily="34" charset="0"/>
              <a:ea typeface="+mn-ea"/>
              <a:cs typeface="Arial" panose="020B0604020202020204" pitchFamily="34" charset="0"/>
            </a:endParaRPr>
          </a:p>
        </p:txBody>
      </p:sp>
      <p:sp>
        <p:nvSpPr>
          <p:cNvPr id="35" name="Rectangle 34">
            <a:extLst>
              <a:ext uri="{FF2B5EF4-FFF2-40B4-BE49-F238E27FC236}">
                <a16:creationId xmlns:a16="http://schemas.microsoft.com/office/drawing/2014/main" id="{3F78BACC-D6E1-894F-001B-56F83DA02876}"/>
              </a:ext>
            </a:extLst>
          </p:cNvPr>
          <p:cNvSpPr/>
          <p:nvPr/>
        </p:nvSpPr>
        <p:spPr>
          <a:xfrm>
            <a:off x="4261334" y="2346830"/>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black">
                  <a:hueOff val="0"/>
                  <a:satOff val="0"/>
                  <a:lumOff val="0"/>
                  <a:alphaOff val="0"/>
                </a:prstClr>
              </a:solidFill>
              <a:effectLst/>
              <a:uLnTx/>
              <a:uFillTx/>
              <a:latin typeface="Arial" panose="020B0604020202020204" pitchFamily="34" charset="0"/>
              <a:ea typeface="+mn-ea"/>
              <a:cs typeface="Arial" panose="020B0604020202020204" pitchFamily="34" charset="0"/>
            </a:endParaRPr>
          </a:p>
        </p:txBody>
      </p:sp>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415DBD7-F41B-18BA-E710-6EC5EDF16B38}"/>
              </a:ext>
            </a:extLst>
          </p:cNvPr>
          <p:cNvPicPr>
            <a:picLocks noChangeAspect="1"/>
          </p:cNvPicPr>
          <p:nvPr/>
        </p:nvPicPr>
        <p:blipFill>
          <a:blip r:embed="rId2"/>
          <a:stretch>
            <a:fillRect/>
          </a:stretch>
        </p:blipFill>
        <p:spPr>
          <a:xfrm>
            <a:off x="505468" y="805303"/>
            <a:ext cx="10848332" cy="5551047"/>
          </a:xfrm>
          <a:prstGeom prst="rect">
            <a:avLst/>
          </a:prstGeom>
        </p:spPr>
      </p:pic>
    </p:spTree>
    <p:extLst>
      <p:ext uri="{BB962C8B-B14F-4D97-AF65-F5344CB8AC3E}">
        <p14:creationId xmlns:p14="http://schemas.microsoft.com/office/powerpoint/2010/main" val="5205755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growing multidisciplinary teams</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AD35B-1821-4E22-85F0-0A8FA5C54A3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02AE25A7-4BB0-78DD-A766-8FD38247FF2D}"/>
              </a:ext>
            </a:extLst>
          </p:cNvPr>
          <p:cNvSpPr txBox="1"/>
          <p:nvPr/>
        </p:nvSpPr>
        <p:spPr>
          <a:xfrm>
            <a:off x="286848" y="1015238"/>
            <a:ext cx="11262024" cy="5262979"/>
          </a:xfrm>
          <a:prstGeom prst="rect">
            <a:avLst/>
          </a:prstGeom>
          <a:noFill/>
        </p:spPr>
        <p:txBody>
          <a:bodyPr wrap="square">
            <a:spAutoFit/>
          </a:bodyPr>
          <a:lstStyle/>
          <a:p>
            <a:r>
              <a:rPr lang="en-GB" sz="1400" b="1" dirty="0">
                <a:solidFill>
                  <a:srgbClr val="000000"/>
                </a:solidFill>
                <a:effectLst/>
                <a:ea typeface="Calibri" panose="020F0502020204030204" pitchFamily="34" charset="0"/>
                <a:cs typeface="Calibri" panose="020F0502020204030204" pitchFamily="34" charset="0"/>
              </a:rPr>
              <a:t>ARRS position for 23/24</a:t>
            </a:r>
            <a:endParaRPr lang="en-GB" sz="1400" dirty="0">
              <a:solidFill>
                <a:srgbClr val="000000"/>
              </a:solidFill>
              <a:effectLst/>
              <a:ea typeface="Calibri" panose="020F0502020204030204" pitchFamily="34" charset="0"/>
              <a:cs typeface="Calibri" panose="020F0502020204030204" pitchFamily="34" charset="0"/>
            </a:endParaRPr>
          </a:p>
          <a:p>
            <a:r>
              <a:rPr lang="en-GB" sz="1400" dirty="0">
                <a:solidFill>
                  <a:srgbClr val="000000"/>
                </a:solidFill>
                <a:effectLst/>
                <a:ea typeface="Calibri" panose="020F0502020204030204" pitchFamily="34" charset="0"/>
                <a:cs typeface="Calibri" panose="020F0502020204030204" pitchFamily="34" charset="0"/>
              </a:rPr>
              <a:t>There has been a historic underspend on PCN ARRS in Lincolnshire (in 22/23 this was £3.2m) so a priority for the PCN Transformation programme in 23/24 has been to maximise the utilisation of the ARRS allocation. To do this a number of measures have been put in place including:</a:t>
            </a: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1:1 support for PCNs who are showing a significant ARRS underspend to help identify opportunities to recruit additional workforce.</a:t>
            </a:r>
            <a:endParaRPr lang="en-GB" sz="1400" dirty="0">
              <a:solidFill>
                <a:srgbClr val="000000"/>
              </a:solidFill>
              <a:effectLst/>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Monthly ARRS reporting from PCNs to have an up-to-date position on the ARRS forecast. </a:t>
            </a: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Development of a plan for Palliative and End of Life Care Co-ordinators to utilise ARRS underspend.</a:t>
            </a:r>
            <a:endParaRPr lang="en-GB" sz="1400" dirty="0">
              <a:solidFill>
                <a:srgbClr val="000000"/>
              </a:solidFill>
              <a:effectLst/>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Work with system partners to identify opportunities to use ARRS funding to  create roles that may be more attractive and roles which may fit better in other organisations – e.g. collaborating with United Lincolnshire Hospitals NHS Trust (ULHT) on Clinical Pharmacy roles.</a:t>
            </a:r>
            <a:endParaRPr lang="en-GB" sz="1400" dirty="0">
              <a:solidFill>
                <a:srgbClr val="000000"/>
              </a:solidFill>
              <a:effectLst/>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Making best use of new roles such as General Practice Assistants, now have 35 WTE in Lincolnshire, many of whom are on an Apprenticeship Scheme which was established by Lincolnshire Training Hub (LTH)</a:t>
            </a:r>
            <a:endParaRPr lang="en-GB" sz="1400" dirty="0">
              <a:solidFill>
                <a:srgbClr val="000000"/>
              </a:solidFill>
              <a:effectLst/>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We have a strong relationship with LTH who have put a successful framework in place for Trainee Nurse Associates and Nurse Associates which has meant we have a healthy pipeline in place.</a:t>
            </a:r>
            <a:endParaRPr lang="en-GB" sz="1400" dirty="0">
              <a:solidFill>
                <a:srgbClr val="000000"/>
              </a:solidFill>
              <a:effectLst/>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We have invested time in developing the Health and Wellbeing Coach(HWBC) role and through a contract with One You Lincolnshire we now have11 HWBC in post across 4 PCNs, as well as HWBCs also being directly employed by PCNs.</a:t>
            </a:r>
            <a:endParaRPr lang="en-GB" sz="1400" dirty="0">
              <a:solidFill>
                <a:srgbClr val="000000"/>
              </a:solidFill>
              <a:effectLst/>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Our success with some of the newer roles is evident as we have the highest rates of Trainee Nurse Associates and Nurse Associates, and HWBC across the whole of the midlands region. We also have the second highest rate of General Practice Assistants in the region. </a:t>
            </a:r>
          </a:p>
          <a:p>
            <a:pPr lvl="0"/>
            <a:endParaRPr lang="en-GB" sz="1400" dirty="0">
              <a:solidFill>
                <a:srgbClr val="000000"/>
              </a:solidFill>
              <a:ea typeface="Calibri" panose="020F0502020204030204" pitchFamily="34" charset="0"/>
              <a:cs typeface="Calibri" panose="020F0502020204030204" pitchFamily="34" charset="0"/>
            </a:endParaRPr>
          </a:p>
          <a:p>
            <a:r>
              <a:rPr lang="en-GB" sz="1400" dirty="0">
                <a:solidFill>
                  <a:srgbClr val="000000"/>
                </a:solidFill>
                <a:effectLst/>
                <a:ea typeface="Calibri" panose="020F0502020204030204" pitchFamily="34" charset="0"/>
                <a:cs typeface="Calibri" panose="020F0502020204030204" pitchFamily="34" charset="0"/>
              </a:rPr>
              <a:t>The forecast underspend for 24/25 is currently at £722,000 – this is a significant improvement on last year.</a:t>
            </a:r>
          </a:p>
          <a:p>
            <a:endParaRPr lang="en-GB" sz="1400" b="1" dirty="0">
              <a:solidFill>
                <a:srgbClr val="000000"/>
              </a:solidFill>
              <a:ea typeface="Calibri" panose="020F0502020204030204" pitchFamily="34" charset="0"/>
              <a:cs typeface="Calibri" panose="020F0502020204030204" pitchFamily="34" charset="0"/>
            </a:endParaRPr>
          </a:p>
          <a:p>
            <a:r>
              <a:rPr lang="en-GB" sz="1400" b="1" dirty="0">
                <a:effectLst/>
                <a:ea typeface="Calibri" panose="020F0502020204030204" pitchFamily="34" charset="0"/>
              </a:rPr>
              <a:t>Key next steps</a:t>
            </a:r>
            <a:endParaRPr lang="en-GB" sz="1400" dirty="0">
              <a:effectLst/>
              <a:ea typeface="Calibri" panose="020F0502020204030204" pitchFamily="34" charset="0"/>
            </a:endParaRP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Implementation of the Primary Care People Plan – ongoing.</a:t>
            </a:r>
            <a:endParaRPr lang="en-GB" sz="1400" dirty="0">
              <a:solidFill>
                <a:srgbClr val="000000"/>
              </a:solidFill>
              <a:effectLst/>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GB" sz="1400" dirty="0">
                <a:solidFill>
                  <a:srgbClr val="000000"/>
                </a:solidFill>
                <a:effectLst/>
                <a:ea typeface="Times New Roman" panose="02020603050405020304" pitchFamily="18" charset="0"/>
                <a:cs typeface="Calibri" panose="020F0502020204030204" pitchFamily="34" charset="0"/>
              </a:rPr>
              <a:t>Develop and implement opportunities with the Primary Care Network Alliance and individual PCNs to reduce ARRS underspend.</a:t>
            </a:r>
            <a:endParaRPr lang="en-GB" sz="1400" dirty="0">
              <a:solidFill>
                <a:srgbClr val="000000"/>
              </a:solidFill>
              <a:effectLst/>
              <a:ea typeface="Calibri" panose="020F0502020204030204" pitchFamily="34" charset="0"/>
              <a:cs typeface="Calibri" panose="020F0502020204030204" pitchFamily="34" charset="0"/>
            </a:endParaRPr>
          </a:p>
          <a:p>
            <a:pPr lvl="0"/>
            <a:endParaRPr lang="en-GB" sz="1400" dirty="0">
              <a:solidFill>
                <a:srgbClr val="000000"/>
              </a:solidFill>
              <a:ea typeface="Calibri" panose="020F0502020204030204" pitchFamily="34" charset="0"/>
              <a:cs typeface="Calibri" panose="020F0502020204030204" pitchFamily="34" charset="0"/>
            </a:endParaRPr>
          </a:p>
          <a:p>
            <a:pPr lvl="0"/>
            <a:endParaRPr lang="en-GB" sz="1400" dirty="0">
              <a:solidFill>
                <a:srgbClr val="000000"/>
              </a:solidFill>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801413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growing multidisciplinary teams – summary of ARRS plans for 2024/25</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AD35B-1821-4E22-85F0-0A8FA5C54A3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02AE25A7-4BB0-78DD-A766-8FD38247FF2D}"/>
              </a:ext>
            </a:extLst>
          </p:cNvPr>
          <p:cNvSpPr txBox="1"/>
          <p:nvPr/>
        </p:nvSpPr>
        <p:spPr>
          <a:xfrm>
            <a:off x="286848" y="1015238"/>
            <a:ext cx="11262024" cy="523220"/>
          </a:xfrm>
          <a:prstGeom prst="rect">
            <a:avLst/>
          </a:prstGeom>
          <a:noFill/>
        </p:spPr>
        <p:txBody>
          <a:bodyPr wrap="square">
            <a:spAutoFit/>
          </a:bodyPr>
          <a:lstStyle/>
          <a:p>
            <a:pPr lvl="0"/>
            <a:endParaRPr lang="en-GB" sz="1400" dirty="0">
              <a:solidFill>
                <a:srgbClr val="000000"/>
              </a:solidFill>
              <a:ea typeface="Calibri" panose="020F0502020204030204" pitchFamily="34" charset="0"/>
              <a:cs typeface="Calibri" panose="020F0502020204030204" pitchFamily="34" charset="0"/>
            </a:endParaRPr>
          </a:p>
          <a:p>
            <a:pPr lvl="0"/>
            <a:endParaRPr lang="en-GB" sz="1400" dirty="0">
              <a:solidFill>
                <a:srgbClr val="000000"/>
              </a:solidFill>
              <a:ea typeface="Calibri" panose="020F0502020204030204" pitchFamily="34" charset="0"/>
              <a:cs typeface="Calibri" panose="020F0502020204030204" pitchFamily="34" charset="0"/>
            </a:endParaRPr>
          </a:p>
        </p:txBody>
      </p:sp>
      <p:graphicFrame>
        <p:nvGraphicFramePr>
          <p:cNvPr id="3" name="Table 2">
            <a:extLst>
              <a:ext uri="{FF2B5EF4-FFF2-40B4-BE49-F238E27FC236}">
                <a16:creationId xmlns:a16="http://schemas.microsoft.com/office/drawing/2014/main" id="{7A7E7AFA-C264-CE82-EB97-B5E4C6C5EEFF}"/>
              </a:ext>
            </a:extLst>
          </p:cNvPr>
          <p:cNvGraphicFramePr>
            <a:graphicFrameLocks noGrp="1"/>
          </p:cNvGraphicFramePr>
          <p:nvPr>
            <p:extLst>
              <p:ext uri="{D42A27DB-BD31-4B8C-83A1-F6EECF244321}">
                <p14:modId xmlns:p14="http://schemas.microsoft.com/office/powerpoint/2010/main" val="3645043021"/>
              </p:ext>
            </p:extLst>
          </p:nvPr>
        </p:nvGraphicFramePr>
        <p:xfrm>
          <a:off x="491067" y="1015238"/>
          <a:ext cx="10955862" cy="5151534"/>
        </p:xfrm>
        <a:graphic>
          <a:graphicData uri="http://schemas.openxmlformats.org/drawingml/2006/table">
            <a:tbl>
              <a:tblPr/>
              <a:tblGrid>
                <a:gridCol w="2859086">
                  <a:extLst>
                    <a:ext uri="{9D8B030D-6E8A-4147-A177-3AD203B41FA5}">
                      <a16:colId xmlns:a16="http://schemas.microsoft.com/office/drawing/2014/main" val="2312195220"/>
                    </a:ext>
                  </a:extLst>
                </a:gridCol>
                <a:gridCol w="533853">
                  <a:extLst>
                    <a:ext uri="{9D8B030D-6E8A-4147-A177-3AD203B41FA5}">
                      <a16:colId xmlns:a16="http://schemas.microsoft.com/office/drawing/2014/main" val="3840908046"/>
                    </a:ext>
                  </a:extLst>
                </a:gridCol>
                <a:gridCol w="533853">
                  <a:extLst>
                    <a:ext uri="{9D8B030D-6E8A-4147-A177-3AD203B41FA5}">
                      <a16:colId xmlns:a16="http://schemas.microsoft.com/office/drawing/2014/main" val="2404704547"/>
                    </a:ext>
                  </a:extLst>
                </a:gridCol>
                <a:gridCol w="533853">
                  <a:extLst>
                    <a:ext uri="{9D8B030D-6E8A-4147-A177-3AD203B41FA5}">
                      <a16:colId xmlns:a16="http://schemas.microsoft.com/office/drawing/2014/main" val="73548234"/>
                    </a:ext>
                  </a:extLst>
                </a:gridCol>
                <a:gridCol w="533853">
                  <a:extLst>
                    <a:ext uri="{9D8B030D-6E8A-4147-A177-3AD203B41FA5}">
                      <a16:colId xmlns:a16="http://schemas.microsoft.com/office/drawing/2014/main" val="2935994309"/>
                    </a:ext>
                  </a:extLst>
                </a:gridCol>
                <a:gridCol w="533853">
                  <a:extLst>
                    <a:ext uri="{9D8B030D-6E8A-4147-A177-3AD203B41FA5}">
                      <a16:colId xmlns:a16="http://schemas.microsoft.com/office/drawing/2014/main" val="982669885"/>
                    </a:ext>
                  </a:extLst>
                </a:gridCol>
                <a:gridCol w="533853">
                  <a:extLst>
                    <a:ext uri="{9D8B030D-6E8A-4147-A177-3AD203B41FA5}">
                      <a16:colId xmlns:a16="http://schemas.microsoft.com/office/drawing/2014/main" val="1998098207"/>
                    </a:ext>
                  </a:extLst>
                </a:gridCol>
                <a:gridCol w="533853">
                  <a:extLst>
                    <a:ext uri="{9D8B030D-6E8A-4147-A177-3AD203B41FA5}">
                      <a16:colId xmlns:a16="http://schemas.microsoft.com/office/drawing/2014/main" val="2871888878"/>
                    </a:ext>
                  </a:extLst>
                </a:gridCol>
                <a:gridCol w="533853">
                  <a:extLst>
                    <a:ext uri="{9D8B030D-6E8A-4147-A177-3AD203B41FA5}">
                      <a16:colId xmlns:a16="http://schemas.microsoft.com/office/drawing/2014/main" val="3318070638"/>
                    </a:ext>
                  </a:extLst>
                </a:gridCol>
                <a:gridCol w="533853">
                  <a:extLst>
                    <a:ext uri="{9D8B030D-6E8A-4147-A177-3AD203B41FA5}">
                      <a16:colId xmlns:a16="http://schemas.microsoft.com/office/drawing/2014/main" val="4282423894"/>
                    </a:ext>
                  </a:extLst>
                </a:gridCol>
                <a:gridCol w="533853">
                  <a:extLst>
                    <a:ext uri="{9D8B030D-6E8A-4147-A177-3AD203B41FA5}">
                      <a16:colId xmlns:a16="http://schemas.microsoft.com/office/drawing/2014/main" val="1665019901"/>
                    </a:ext>
                  </a:extLst>
                </a:gridCol>
                <a:gridCol w="533853">
                  <a:extLst>
                    <a:ext uri="{9D8B030D-6E8A-4147-A177-3AD203B41FA5}">
                      <a16:colId xmlns:a16="http://schemas.microsoft.com/office/drawing/2014/main" val="1683822207"/>
                    </a:ext>
                  </a:extLst>
                </a:gridCol>
                <a:gridCol w="717331">
                  <a:extLst>
                    <a:ext uri="{9D8B030D-6E8A-4147-A177-3AD203B41FA5}">
                      <a16:colId xmlns:a16="http://schemas.microsoft.com/office/drawing/2014/main" val="3344092959"/>
                    </a:ext>
                  </a:extLst>
                </a:gridCol>
                <a:gridCol w="829733">
                  <a:extLst>
                    <a:ext uri="{9D8B030D-6E8A-4147-A177-3AD203B41FA5}">
                      <a16:colId xmlns:a16="http://schemas.microsoft.com/office/drawing/2014/main" val="1981446991"/>
                    </a:ext>
                  </a:extLst>
                </a:gridCol>
                <a:gridCol w="677329">
                  <a:extLst>
                    <a:ext uri="{9D8B030D-6E8A-4147-A177-3AD203B41FA5}">
                      <a16:colId xmlns:a16="http://schemas.microsoft.com/office/drawing/2014/main" val="2432037008"/>
                    </a:ext>
                  </a:extLst>
                </a:gridCol>
              </a:tblGrid>
              <a:tr h="168957">
                <a:tc rowSpan="2">
                  <a:txBody>
                    <a:bodyPr/>
                    <a:lstStyle/>
                    <a:p>
                      <a:pPr algn="ctr" fontAlgn="ctr"/>
                      <a:r>
                        <a:rPr lang="en-GB" sz="900" b="1" i="0" u="none" strike="noStrike" dirty="0">
                          <a:solidFill>
                            <a:srgbClr val="000000"/>
                          </a:solidFill>
                          <a:effectLst/>
                          <a:latin typeface="+mn-lt"/>
                        </a:rPr>
                        <a:t>Roles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gridSpan="12">
                  <a:txBody>
                    <a:bodyPr/>
                    <a:lstStyle/>
                    <a:p>
                      <a:pPr algn="ctr" fontAlgn="ctr"/>
                      <a:r>
                        <a:rPr lang="en-GB" sz="900" b="1" i="0" u="none" strike="noStrike" dirty="0">
                          <a:solidFill>
                            <a:srgbClr val="000000"/>
                          </a:solidFill>
                          <a:effectLst/>
                          <a:latin typeface="+mn-lt"/>
                        </a:rPr>
                        <a:t> Whole Time Equivalent (WTE) roles planned by 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algn="ctr" fontAlgn="ctr"/>
                      <a:r>
                        <a:rPr lang="en-GB" sz="900" b="1" i="0" u="none" strike="noStrike" dirty="0">
                          <a:solidFill>
                            <a:srgbClr val="000000"/>
                          </a:solidFill>
                          <a:effectLst/>
                          <a:latin typeface="+mn-lt"/>
                        </a:rPr>
                        <a:t> TOTAL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extLst>
                  <a:ext uri="{0D108BD9-81ED-4DB2-BD59-A6C34878D82A}">
                    <a16:rowId xmlns:a16="http://schemas.microsoft.com/office/drawing/2014/main" val="3373974323"/>
                  </a:ext>
                </a:extLst>
              </a:tr>
              <a:tr h="262822">
                <a:tc vMerge="1">
                  <a:txBody>
                    <a:bodyPr/>
                    <a:lstStyle/>
                    <a:p>
                      <a:endParaRPr lang="en-GB"/>
                    </a:p>
                  </a:txBody>
                  <a:tcPr/>
                </a:tc>
                <a:tc>
                  <a:txBody>
                    <a:bodyPr/>
                    <a:lstStyle/>
                    <a:p>
                      <a:pPr algn="ctr" fontAlgn="ctr"/>
                      <a:r>
                        <a:rPr lang="en-GB" sz="900" b="1" i="0" u="none" strike="noStrike">
                          <a:solidFill>
                            <a:srgbClr val="000000"/>
                          </a:solidFill>
                          <a:effectLst/>
                          <a:latin typeface="+mn-lt"/>
                        </a:rPr>
                        <a:t>Apr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May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Jun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Jul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Aug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Sep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Oct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Nov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Dec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Jan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Feb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dirty="0">
                          <a:solidFill>
                            <a:srgbClr val="000000"/>
                          </a:solidFill>
                          <a:effectLst/>
                          <a:latin typeface="+mn-lt"/>
                        </a:rPr>
                        <a:t>Mar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a:solidFill>
                            <a:srgbClr val="000000"/>
                          </a:solidFill>
                          <a:effectLst/>
                          <a:latin typeface="+mn-lt"/>
                        </a:rPr>
                        <a:t> WTE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900" b="1" i="0" u="none" strike="noStrike" dirty="0">
                          <a:solidFill>
                            <a:srgbClr val="000000"/>
                          </a:solidFill>
                          <a:effectLst/>
                          <a:latin typeface="+mn-lt"/>
                        </a:rPr>
                        <a:t> Forecast  (£000)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703954913"/>
                  </a:ext>
                </a:extLst>
              </a:tr>
              <a:tr h="165202">
                <a:tc>
                  <a:txBody>
                    <a:bodyPr/>
                    <a:lstStyle/>
                    <a:p>
                      <a:pPr algn="l" fontAlgn="b"/>
                      <a:r>
                        <a:rPr lang="en-GB" sz="900" b="0" i="0" u="none" strike="noStrike">
                          <a:solidFill>
                            <a:srgbClr val="000000"/>
                          </a:solidFill>
                          <a:effectLst/>
                          <a:latin typeface="+mn-lt"/>
                        </a:rPr>
                        <a:t>Clinical Pharmacist</a:t>
                      </a:r>
                    </a:p>
                  </a:txBody>
                  <a:tcPr marL="10800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dirty="0">
                          <a:solidFill>
                            <a:srgbClr val="000000"/>
                          </a:solidFill>
                          <a:effectLst/>
                          <a:latin typeface="+mn-lt"/>
                        </a:rPr>
                        <a:t>     73.68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78.85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77.97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80.55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80.35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78.52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80.82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84.22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87.30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87.30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85.30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85.30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85.30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900" b="0" i="0" u="none" strike="noStrike">
                          <a:solidFill>
                            <a:srgbClr val="000000"/>
                          </a:solidFill>
                          <a:effectLst/>
                          <a:latin typeface="+mn-lt"/>
                        </a:rPr>
                        <a:t>       4,433.60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264506327"/>
                  </a:ext>
                </a:extLst>
              </a:tr>
              <a:tr h="165202">
                <a:tc>
                  <a:txBody>
                    <a:bodyPr/>
                    <a:lstStyle/>
                    <a:p>
                      <a:pPr algn="l" fontAlgn="b"/>
                      <a:r>
                        <a:rPr lang="en-GB" sz="900" b="0" i="0" u="none" strike="noStrike">
                          <a:solidFill>
                            <a:srgbClr val="000000"/>
                          </a:solidFill>
                          <a:effectLst/>
                          <a:latin typeface="+mn-lt"/>
                        </a:rPr>
                        <a:t>Pharmacy Technician</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40.20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41.20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40.40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40.47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34.07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36.97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36.17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36.97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36.97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36.97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36.97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36.97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1,349.13 </a:t>
                      </a:r>
                    </a:p>
                  </a:txBody>
                  <a:tcPr marL="0" marR="0" marT="0" marB="0" anchor="b">
                    <a:lnL>
                      <a:noFill/>
                    </a:lnL>
                    <a:lnR>
                      <a:noFill/>
                    </a:lnR>
                    <a:lnT>
                      <a:noFill/>
                    </a:lnT>
                    <a:lnB>
                      <a:noFill/>
                    </a:lnB>
                    <a:noFill/>
                  </a:tcPr>
                </a:tc>
                <a:extLst>
                  <a:ext uri="{0D108BD9-81ED-4DB2-BD59-A6C34878D82A}">
                    <a16:rowId xmlns:a16="http://schemas.microsoft.com/office/drawing/2014/main" val="3861178148"/>
                  </a:ext>
                </a:extLst>
              </a:tr>
              <a:tr h="165202">
                <a:tc>
                  <a:txBody>
                    <a:bodyPr/>
                    <a:lstStyle/>
                    <a:p>
                      <a:pPr algn="l" fontAlgn="b"/>
                      <a:r>
                        <a:rPr lang="en-GB" sz="900" b="0" i="0" u="none" strike="noStrike">
                          <a:solidFill>
                            <a:srgbClr val="000000"/>
                          </a:solidFill>
                          <a:effectLst/>
                          <a:latin typeface="+mn-lt"/>
                        </a:rPr>
                        <a:t>Social Prescribing</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41.65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41.65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40.85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39.85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39.85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39.85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39.85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39.85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39.85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39.85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40.85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40.85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40.85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1,576.92 </a:t>
                      </a:r>
                    </a:p>
                  </a:txBody>
                  <a:tcPr marL="0" marR="0" marT="0" marB="0" anchor="b">
                    <a:lnL>
                      <a:noFill/>
                    </a:lnL>
                    <a:lnR>
                      <a:noFill/>
                    </a:lnR>
                    <a:lnT>
                      <a:noFill/>
                    </a:lnT>
                    <a:lnB>
                      <a:noFill/>
                    </a:lnB>
                    <a:noFill/>
                  </a:tcPr>
                </a:tc>
                <a:extLst>
                  <a:ext uri="{0D108BD9-81ED-4DB2-BD59-A6C34878D82A}">
                    <a16:rowId xmlns:a16="http://schemas.microsoft.com/office/drawing/2014/main" val="1043627902"/>
                  </a:ext>
                </a:extLst>
              </a:tr>
              <a:tr h="165202">
                <a:tc>
                  <a:txBody>
                    <a:bodyPr/>
                    <a:lstStyle/>
                    <a:p>
                      <a:pPr algn="l" fontAlgn="b"/>
                      <a:r>
                        <a:rPr lang="en-GB" sz="900" b="0" i="0" u="none" strike="noStrike">
                          <a:solidFill>
                            <a:srgbClr val="000000"/>
                          </a:solidFill>
                          <a:effectLst/>
                          <a:latin typeface="+mn-lt"/>
                        </a:rPr>
                        <a:t>Health &amp; Wellbeing Coach</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23.87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23.87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836.30 </a:t>
                      </a:r>
                    </a:p>
                  </a:txBody>
                  <a:tcPr marL="0" marR="0" marT="0" marB="0" anchor="b">
                    <a:lnL>
                      <a:noFill/>
                    </a:lnL>
                    <a:lnR>
                      <a:noFill/>
                    </a:lnR>
                    <a:lnT>
                      <a:noFill/>
                    </a:lnT>
                    <a:lnB>
                      <a:noFill/>
                    </a:lnB>
                    <a:noFill/>
                  </a:tcPr>
                </a:tc>
                <a:extLst>
                  <a:ext uri="{0D108BD9-81ED-4DB2-BD59-A6C34878D82A}">
                    <a16:rowId xmlns:a16="http://schemas.microsoft.com/office/drawing/2014/main" val="2504069415"/>
                  </a:ext>
                </a:extLst>
              </a:tr>
              <a:tr h="165202">
                <a:tc>
                  <a:txBody>
                    <a:bodyPr/>
                    <a:lstStyle/>
                    <a:p>
                      <a:pPr algn="l" fontAlgn="b"/>
                      <a:r>
                        <a:rPr lang="en-GB" sz="900" b="0" i="0" u="none" strike="noStrike">
                          <a:solidFill>
                            <a:srgbClr val="000000"/>
                          </a:solidFill>
                          <a:effectLst/>
                          <a:latin typeface="+mn-lt"/>
                        </a:rPr>
                        <a:t>Care Coordinator</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72.38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70.98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69.51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73.00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73.07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71.73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72.73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72.68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74.68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74.68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73.68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73.68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73.68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2,272.10 </a:t>
                      </a:r>
                    </a:p>
                  </a:txBody>
                  <a:tcPr marL="0" marR="0" marT="0" marB="0" anchor="b">
                    <a:lnL>
                      <a:noFill/>
                    </a:lnL>
                    <a:lnR>
                      <a:noFill/>
                    </a:lnR>
                    <a:lnT>
                      <a:noFill/>
                    </a:lnT>
                    <a:lnB>
                      <a:noFill/>
                    </a:lnB>
                    <a:noFill/>
                  </a:tcPr>
                </a:tc>
                <a:extLst>
                  <a:ext uri="{0D108BD9-81ED-4DB2-BD59-A6C34878D82A}">
                    <a16:rowId xmlns:a16="http://schemas.microsoft.com/office/drawing/2014/main" val="2622486498"/>
                  </a:ext>
                </a:extLst>
              </a:tr>
              <a:tr h="165202">
                <a:tc>
                  <a:txBody>
                    <a:bodyPr/>
                    <a:lstStyle/>
                    <a:p>
                      <a:pPr algn="l" fontAlgn="b"/>
                      <a:r>
                        <a:rPr lang="en-GB" sz="900" b="0" i="0" u="none" strike="noStrike">
                          <a:solidFill>
                            <a:srgbClr val="000000"/>
                          </a:solidFill>
                          <a:effectLst/>
                          <a:latin typeface="+mn-lt"/>
                        </a:rPr>
                        <a:t>Physician Associate</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5.00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224.25 </a:t>
                      </a:r>
                    </a:p>
                  </a:txBody>
                  <a:tcPr marL="0" marR="0" marT="0" marB="0" anchor="b">
                    <a:lnL>
                      <a:noFill/>
                    </a:lnL>
                    <a:lnR>
                      <a:noFill/>
                    </a:lnR>
                    <a:lnT>
                      <a:noFill/>
                    </a:lnT>
                    <a:lnB>
                      <a:noFill/>
                    </a:lnB>
                    <a:noFill/>
                  </a:tcPr>
                </a:tc>
                <a:extLst>
                  <a:ext uri="{0D108BD9-81ED-4DB2-BD59-A6C34878D82A}">
                    <a16:rowId xmlns:a16="http://schemas.microsoft.com/office/drawing/2014/main" val="2814049829"/>
                  </a:ext>
                </a:extLst>
              </a:tr>
              <a:tr h="165202">
                <a:tc>
                  <a:txBody>
                    <a:bodyPr/>
                    <a:lstStyle/>
                    <a:p>
                      <a:pPr algn="l" fontAlgn="b"/>
                      <a:r>
                        <a:rPr lang="en-GB" sz="900" b="0" i="0" u="none" strike="noStrike">
                          <a:solidFill>
                            <a:srgbClr val="000000"/>
                          </a:solidFill>
                          <a:effectLst/>
                          <a:latin typeface="+mn-lt"/>
                        </a:rPr>
                        <a:t>First Contact Physiotherapist</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37.34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36.98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37.38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37.58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37.58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37.51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37.76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37.28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37.78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37.13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38.13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38.13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38.13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2,392.61 </a:t>
                      </a:r>
                    </a:p>
                  </a:txBody>
                  <a:tcPr marL="0" marR="0" marT="0" marB="0" anchor="b">
                    <a:lnL>
                      <a:noFill/>
                    </a:lnL>
                    <a:lnR>
                      <a:noFill/>
                    </a:lnR>
                    <a:lnT>
                      <a:noFill/>
                    </a:lnT>
                    <a:lnB>
                      <a:noFill/>
                    </a:lnB>
                    <a:noFill/>
                  </a:tcPr>
                </a:tc>
                <a:extLst>
                  <a:ext uri="{0D108BD9-81ED-4DB2-BD59-A6C34878D82A}">
                    <a16:rowId xmlns:a16="http://schemas.microsoft.com/office/drawing/2014/main" val="1525439242"/>
                  </a:ext>
                </a:extLst>
              </a:tr>
              <a:tr h="165202">
                <a:tc>
                  <a:txBody>
                    <a:bodyPr/>
                    <a:lstStyle/>
                    <a:p>
                      <a:pPr algn="l" fontAlgn="b"/>
                      <a:r>
                        <a:rPr lang="en-GB" sz="900" b="0" i="0" u="none" strike="noStrike">
                          <a:solidFill>
                            <a:srgbClr val="000000"/>
                          </a:solidFill>
                          <a:effectLst/>
                          <a:latin typeface="+mn-lt"/>
                        </a:rPr>
                        <a:t>Dietician</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90.60 </a:t>
                      </a:r>
                    </a:p>
                  </a:txBody>
                  <a:tcPr marL="0" marR="0" marT="0" marB="0" anchor="b">
                    <a:lnL>
                      <a:noFill/>
                    </a:lnL>
                    <a:lnR>
                      <a:noFill/>
                    </a:lnR>
                    <a:lnT>
                      <a:noFill/>
                    </a:lnT>
                    <a:lnB>
                      <a:noFill/>
                    </a:lnB>
                    <a:noFill/>
                  </a:tcPr>
                </a:tc>
                <a:extLst>
                  <a:ext uri="{0D108BD9-81ED-4DB2-BD59-A6C34878D82A}">
                    <a16:rowId xmlns:a16="http://schemas.microsoft.com/office/drawing/2014/main" val="2548149189"/>
                  </a:ext>
                </a:extLst>
              </a:tr>
              <a:tr h="165202">
                <a:tc>
                  <a:txBody>
                    <a:bodyPr/>
                    <a:lstStyle/>
                    <a:p>
                      <a:pPr algn="l" fontAlgn="b"/>
                      <a:r>
                        <a:rPr lang="en-GB" sz="900" b="0" i="0" u="none" strike="noStrike">
                          <a:solidFill>
                            <a:srgbClr val="000000"/>
                          </a:solidFill>
                          <a:effectLst/>
                          <a:latin typeface="+mn-lt"/>
                        </a:rPr>
                        <a:t>Podiatrist</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extLst>
                  <a:ext uri="{0D108BD9-81ED-4DB2-BD59-A6C34878D82A}">
                    <a16:rowId xmlns:a16="http://schemas.microsoft.com/office/drawing/2014/main" val="691975246"/>
                  </a:ext>
                </a:extLst>
              </a:tr>
              <a:tr h="165202">
                <a:tc>
                  <a:txBody>
                    <a:bodyPr/>
                    <a:lstStyle/>
                    <a:p>
                      <a:pPr algn="l" fontAlgn="b"/>
                      <a:r>
                        <a:rPr lang="en-GB" sz="900" b="0" i="0" u="none" strike="noStrike">
                          <a:solidFill>
                            <a:srgbClr val="000000"/>
                          </a:solidFill>
                          <a:effectLst/>
                          <a:latin typeface="+mn-lt"/>
                        </a:rPr>
                        <a:t>Occupational therapist</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19.71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19.71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19.07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18.56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18.01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18.01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17.01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17.56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17.56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17.56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17.56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17.56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17.56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1,049.45 </a:t>
                      </a:r>
                    </a:p>
                  </a:txBody>
                  <a:tcPr marL="0" marR="0" marT="0" marB="0" anchor="b">
                    <a:lnL>
                      <a:noFill/>
                    </a:lnL>
                    <a:lnR>
                      <a:noFill/>
                    </a:lnR>
                    <a:lnT>
                      <a:noFill/>
                    </a:lnT>
                    <a:lnB>
                      <a:noFill/>
                    </a:lnB>
                    <a:noFill/>
                  </a:tcPr>
                </a:tc>
                <a:extLst>
                  <a:ext uri="{0D108BD9-81ED-4DB2-BD59-A6C34878D82A}">
                    <a16:rowId xmlns:a16="http://schemas.microsoft.com/office/drawing/2014/main" val="1441218644"/>
                  </a:ext>
                </a:extLst>
              </a:tr>
              <a:tr h="165202">
                <a:tc>
                  <a:txBody>
                    <a:bodyPr/>
                    <a:lstStyle/>
                    <a:p>
                      <a:pPr algn="l" fontAlgn="b"/>
                      <a:r>
                        <a:rPr lang="en-GB" sz="900" b="0" i="0" u="none" strike="noStrike">
                          <a:solidFill>
                            <a:srgbClr val="000000"/>
                          </a:solidFill>
                          <a:effectLst/>
                          <a:latin typeface="+mn-lt"/>
                        </a:rPr>
                        <a:t>Trainee Nurse Associate</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16.19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16.19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17.19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17.19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17.19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16.19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15.19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472.95 </a:t>
                      </a:r>
                    </a:p>
                  </a:txBody>
                  <a:tcPr marL="0" marR="0" marT="0" marB="0" anchor="b">
                    <a:lnL>
                      <a:noFill/>
                    </a:lnL>
                    <a:lnR>
                      <a:noFill/>
                    </a:lnR>
                    <a:lnT>
                      <a:noFill/>
                    </a:lnT>
                    <a:lnB>
                      <a:noFill/>
                    </a:lnB>
                    <a:noFill/>
                  </a:tcPr>
                </a:tc>
                <a:extLst>
                  <a:ext uri="{0D108BD9-81ED-4DB2-BD59-A6C34878D82A}">
                    <a16:rowId xmlns:a16="http://schemas.microsoft.com/office/drawing/2014/main" val="3480275621"/>
                  </a:ext>
                </a:extLst>
              </a:tr>
              <a:tr h="165202">
                <a:tc>
                  <a:txBody>
                    <a:bodyPr/>
                    <a:lstStyle/>
                    <a:p>
                      <a:pPr algn="l" fontAlgn="b"/>
                      <a:r>
                        <a:rPr lang="en-GB" sz="900" b="0" i="0" u="none" strike="noStrike">
                          <a:solidFill>
                            <a:srgbClr val="000000"/>
                          </a:solidFill>
                          <a:effectLst/>
                          <a:latin typeface="+mn-lt"/>
                        </a:rPr>
                        <a:t>Nursing associate </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13.86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13.86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13.86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14.86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14.70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14.20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455.95 </a:t>
                      </a:r>
                    </a:p>
                  </a:txBody>
                  <a:tcPr marL="0" marR="0" marT="0" marB="0" anchor="b">
                    <a:lnL>
                      <a:noFill/>
                    </a:lnL>
                    <a:lnR>
                      <a:noFill/>
                    </a:lnR>
                    <a:lnT>
                      <a:noFill/>
                    </a:lnT>
                    <a:lnB>
                      <a:noFill/>
                    </a:lnB>
                    <a:noFill/>
                  </a:tcPr>
                </a:tc>
                <a:extLst>
                  <a:ext uri="{0D108BD9-81ED-4DB2-BD59-A6C34878D82A}">
                    <a16:rowId xmlns:a16="http://schemas.microsoft.com/office/drawing/2014/main" val="3782135568"/>
                  </a:ext>
                </a:extLst>
              </a:tr>
              <a:tr h="165202">
                <a:tc>
                  <a:txBody>
                    <a:bodyPr/>
                    <a:lstStyle/>
                    <a:p>
                      <a:pPr algn="l" fontAlgn="b"/>
                      <a:r>
                        <a:rPr lang="en-GB" sz="900" b="0" i="0" u="none" strike="noStrike">
                          <a:solidFill>
                            <a:srgbClr val="000000"/>
                          </a:solidFill>
                          <a:effectLst/>
                          <a:latin typeface="+mn-lt"/>
                        </a:rPr>
                        <a:t>Paramedics</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12.75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11.75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11.75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11.67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12.67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13.67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13.67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14.66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14.66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14.66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14.66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14.66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14.66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694.65 </a:t>
                      </a:r>
                    </a:p>
                  </a:txBody>
                  <a:tcPr marL="0" marR="0" marT="0" marB="0" anchor="b">
                    <a:lnL>
                      <a:noFill/>
                    </a:lnL>
                    <a:lnR>
                      <a:noFill/>
                    </a:lnR>
                    <a:lnT>
                      <a:noFill/>
                    </a:lnT>
                    <a:lnB>
                      <a:noFill/>
                    </a:lnB>
                    <a:noFill/>
                  </a:tcPr>
                </a:tc>
                <a:extLst>
                  <a:ext uri="{0D108BD9-81ED-4DB2-BD59-A6C34878D82A}">
                    <a16:rowId xmlns:a16="http://schemas.microsoft.com/office/drawing/2014/main" val="3931930757"/>
                  </a:ext>
                </a:extLst>
              </a:tr>
              <a:tr h="165202">
                <a:tc>
                  <a:txBody>
                    <a:bodyPr/>
                    <a:lstStyle/>
                    <a:p>
                      <a:pPr algn="l" fontAlgn="b"/>
                      <a:r>
                        <a:rPr lang="en-GB" sz="900" b="0" i="0" u="none" strike="noStrike">
                          <a:solidFill>
                            <a:srgbClr val="000000"/>
                          </a:solidFill>
                          <a:effectLst/>
                          <a:latin typeface="+mn-lt"/>
                        </a:rPr>
                        <a:t>Advanced Practitioner</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128.16 </a:t>
                      </a:r>
                    </a:p>
                  </a:txBody>
                  <a:tcPr marL="0" marR="0" marT="0" marB="0" anchor="b">
                    <a:lnL>
                      <a:noFill/>
                    </a:lnL>
                    <a:lnR>
                      <a:noFill/>
                    </a:lnR>
                    <a:lnT>
                      <a:noFill/>
                    </a:lnT>
                    <a:lnB>
                      <a:noFill/>
                    </a:lnB>
                    <a:noFill/>
                  </a:tcPr>
                </a:tc>
                <a:extLst>
                  <a:ext uri="{0D108BD9-81ED-4DB2-BD59-A6C34878D82A}">
                    <a16:rowId xmlns:a16="http://schemas.microsoft.com/office/drawing/2014/main" val="3340212055"/>
                  </a:ext>
                </a:extLst>
              </a:tr>
              <a:tr h="165202">
                <a:tc>
                  <a:txBody>
                    <a:bodyPr/>
                    <a:lstStyle/>
                    <a:p>
                      <a:pPr algn="l" fontAlgn="b"/>
                      <a:r>
                        <a:rPr lang="en-GB" sz="900" b="0" i="0" u="none" strike="noStrike">
                          <a:solidFill>
                            <a:srgbClr val="000000"/>
                          </a:solidFill>
                          <a:effectLst/>
                          <a:latin typeface="+mn-lt"/>
                        </a:rPr>
                        <a:t>Enhanced Practice Nurses</a:t>
                      </a:r>
                    </a:p>
                  </a:txBody>
                  <a:tcPr marL="10800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39.87 </a:t>
                      </a:r>
                    </a:p>
                  </a:txBody>
                  <a:tcPr marL="0" marR="0" marT="0" marB="0" anchor="b">
                    <a:lnL>
                      <a:noFill/>
                    </a:lnL>
                    <a:lnR>
                      <a:noFill/>
                    </a:lnR>
                    <a:lnT>
                      <a:noFill/>
                    </a:lnT>
                    <a:lnB>
                      <a:noFill/>
                    </a:lnB>
                    <a:noFill/>
                  </a:tcPr>
                </a:tc>
                <a:extLst>
                  <a:ext uri="{0D108BD9-81ED-4DB2-BD59-A6C34878D82A}">
                    <a16:rowId xmlns:a16="http://schemas.microsoft.com/office/drawing/2014/main" val="1635565662"/>
                  </a:ext>
                </a:extLst>
              </a:tr>
              <a:tr h="165202">
                <a:tc>
                  <a:txBody>
                    <a:bodyPr/>
                    <a:lstStyle/>
                    <a:p>
                      <a:pPr algn="l" fontAlgn="b"/>
                      <a:r>
                        <a:rPr lang="en-GB" sz="900" b="0" i="0" u="none" strike="noStrike">
                          <a:solidFill>
                            <a:srgbClr val="000000"/>
                          </a:solidFill>
                          <a:effectLst/>
                          <a:latin typeface="+mn-lt"/>
                        </a:rPr>
                        <a:t>Advanced Practitioner Pharmacist</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5.14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5.14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5.14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5.14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5.14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4.34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4.34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4.34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4.34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4.34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4.34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317.44 </a:t>
                      </a:r>
                    </a:p>
                  </a:txBody>
                  <a:tcPr marL="0" marR="0" marT="0" marB="0" anchor="b">
                    <a:lnL>
                      <a:noFill/>
                    </a:lnL>
                    <a:lnR>
                      <a:noFill/>
                    </a:lnR>
                    <a:lnT>
                      <a:noFill/>
                    </a:lnT>
                    <a:lnB>
                      <a:noFill/>
                    </a:lnB>
                    <a:noFill/>
                  </a:tcPr>
                </a:tc>
                <a:extLst>
                  <a:ext uri="{0D108BD9-81ED-4DB2-BD59-A6C34878D82A}">
                    <a16:rowId xmlns:a16="http://schemas.microsoft.com/office/drawing/2014/main" val="3269326838"/>
                  </a:ext>
                </a:extLst>
              </a:tr>
              <a:tr h="165202">
                <a:tc>
                  <a:txBody>
                    <a:bodyPr/>
                    <a:lstStyle/>
                    <a:p>
                      <a:pPr algn="l" fontAlgn="b"/>
                      <a:r>
                        <a:rPr lang="en-GB" sz="900" b="0" i="0" u="none" strike="noStrike">
                          <a:solidFill>
                            <a:srgbClr val="000000"/>
                          </a:solidFill>
                          <a:effectLst/>
                          <a:latin typeface="+mn-lt"/>
                        </a:rPr>
                        <a:t>Advanced Practitioner Nurse</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4.61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4.11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237.85 </a:t>
                      </a:r>
                    </a:p>
                  </a:txBody>
                  <a:tcPr marL="0" marR="0" marT="0" marB="0" anchor="b">
                    <a:lnL>
                      <a:noFill/>
                    </a:lnL>
                    <a:lnR>
                      <a:noFill/>
                    </a:lnR>
                    <a:lnT>
                      <a:noFill/>
                    </a:lnT>
                    <a:lnB>
                      <a:noFill/>
                    </a:lnB>
                    <a:noFill/>
                  </a:tcPr>
                </a:tc>
                <a:extLst>
                  <a:ext uri="{0D108BD9-81ED-4DB2-BD59-A6C34878D82A}">
                    <a16:rowId xmlns:a16="http://schemas.microsoft.com/office/drawing/2014/main" val="2836556743"/>
                  </a:ext>
                </a:extLst>
              </a:tr>
              <a:tr h="165202">
                <a:tc>
                  <a:txBody>
                    <a:bodyPr/>
                    <a:lstStyle/>
                    <a:p>
                      <a:pPr algn="l" fontAlgn="b"/>
                      <a:r>
                        <a:rPr lang="en-GB" sz="900" b="0" i="0" u="none" strike="noStrike">
                          <a:solidFill>
                            <a:srgbClr val="000000"/>
                          </a:solidFill>
                          <a:effectLst/>
                          <a:latin typeface="+mn-lt"/>
                        </a:rPr>
                        <a:t>Advanced Practitioner Physiotherapist</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70.58 </a:t>
                      </a:r>
                    </a:p>
                  </a:txBody>
                  <a:tcPr marL="0" marR="0" marT="0" marB="0" anchor="b">
                    <a:lnL>
                      <a:noFill/>
                    </a:lnL>
                    <a:lnR>
                      <a:noFill/>
                    </a:lnR>
                    <a:lnT>
                      <a:noFill/>
                    </a:lnT>
                    <a:lnB>
                      <a:noFill/>
                    </a:lnB>
                    <a:noFill/>
                  </a:tcPr>
                </a:tc>
                <a:extLst>
                  <a:ext uri="{0D108BD9-81ED-4DB2-BD59-A6C34878D82A}">
                    <a16:rowId xmlns:a16="http://schemas.microsoft.com/office/drawing/2014/main" val="610896371"/>
                  </a:ext>
                </a:extLst>
              </a:tr>
              <a:tr h="165202">
                <a:tc>
                  <a:txBody>
                    <a:bodyPr/>
                    <a:lstStyle/>
                    <a:p>
                      <a:pPr algn="l" fontAlgn="b"/>
                      <a:r>
                        <a:rPr lang="en-GB" sz="900" b="0" i="0" u="none" strike="noStrike">
                          <a:solidFill>
                            <a:srgbClr val="000000"/>
                          </a:solidFill>
                          <a:effectLst/>
                          <a:latin typeface="+mn-lt"/>
                        </a:rPr>
                        <a:t>Advanced Paramedic Practitioner</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5.42 </a:t>
                      </a:r>
                    </a:p>
                  </a:txBody>
                  <a:tcPr marL="0" marR="0" marT="0" marB="0" anchor="b">
                    <a:lnL>
                      <a:noFill/>
                    </a:lnL>
                    <a:lnR>
                      <a:noFill/>
                    </a:lnR>
                    <a:lnT>
                      <a:noFill/>
                    </a:lnT>
                    <a:lnB>
                      <a:noFill/>
                    </a:lnB>
                    <a:noFill/>
                  </a:tcPr>
                </a:tc>
                <a:extLst>
                  <a:ext uri="{0D108BD9-81ED-4DB2-BD59-A6C34878D82A}">
                    <a16:rowId xmlns:a16="http://schemas.microsoft.com/office/drawing/2014/main" val="3863597274"/>
                  </a:ext>
                </a:extLst>
              </a:tr>
              <a:tr h="165202">
                <a:tc>
                  <a:txBody>
                    <a:bodyPr/>
                    <a:lstStyle/>
                    <a:p>
                      <a:pPr algn="l" fontAlgn="b"/>
                      <a:r>
                        <a:rPr lang="en-GB" sz="900" b="0" i="0" u="none" strike="noStrike">
                          <a:solidFill>
                            <a:srgbClr val="000000"/>
                          </a:solidFill>
                          <a:effectLst/>
                          <a:latin typeface="+mn-lt"/>
                        </a:rPr>
                        <a:t>Advanced Occupational Therapist Practitioner</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102.47 </a:t>
                      </a:r>
                    </a:p>
                  </a:txBody>
                  <a:tcPr marL="0" marR="0" marT="0" marB="0" anchor="b">
                    <a:lnL>
                      <a:noFill/>
                    </a:lnL>
                    <a:lnR>
                      <a:noFill/>
                    </a:lnR>
                    <a:lnT>
                      <a:noFill/>
                    </a:lnT>
                    <a:lnB>
                      <a:noFill/>
                    </a:lnB>
                    <a:noFill/>
                  </a:tcPr>
                </a:tc>
                <a:extLst>
                  <a:ext uri="{0D108BD9-81ED-4DB2-BD59-A6C34878D82A}">
                    <a16:rowId xmlns:a16="http://schemas.microsoft.com/office/drawing/2014/main" val="3666824009"/>
                  </a:ext>
                </a:extLst>
              </a:tr>
              <a:tr h="165202">
                <a:tc>
                  <a:txBody>
                    <a:bodyPr/>
                    <a:lstStyle/>
                    <a:p>
                      <a:pPr algn="l" fontAlgn="b"/>
                      <a:r>
                        <a:rPr lang="en-GB" sz="900" b="0" i="0" u="none" strike="noStrike">
                          <a:solidFill>
                            <a:srgbClr val="000000"/>
                          </a:solidFill>
                          <a:effectLst/>
                          <a:latin typeface="+mn-lt"/>
                        </a:rPr>
                        <a:t>Digital and Transformation Lead</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7.82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8.72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8.82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8.82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8.82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8.82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9.02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9.02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9.02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9.02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9.02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9.02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9.02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596.65 </a:t>
                      </a:r>
                    </a:p>
                  </a:txBody>
                  <a:tcPr marL="0" marR="0" marT="0" marB="0" anchor="b">
                    <a:lnL>
                      <a:noFill/>
                    </a:lnL>
                    <a:lnR>
                      <a:noFill/>
                    </a:lnR>
                    <a:lnT>
                      <a:noFill/>
                    </a:lnT>
                    <a:lnB>
                      <a:noFill/>
                    </a:lnB>
                    <a:noFill/>
                  </a:tcPr>
                </a:tc>
                <a:extLst>
                  <a:ext uri="{0D108BD9-81ED-4DB2-BD59-A6C34878D82A}">
                    <a16:rowId xmlns:a16="http://schemas.microsoft.com/office/drawing/2014/main" val="4142301838"/>
                  </a:ext>
                </a:extLst>
              </a:tr>
              <a:tr h="165202">
                <a:tc>
                  <a:txBody>
                    <a:bodyPr/>
                    <a:lstStyle/>
                    <a:p>
                      <a:pPr algn="l" fontAlgn="b"/>
                      <a:r>
                        <a:rPr lang="en-GB" sz="900" b="0" i="0" u="none" strike="noStrike">
                          <a:solidFill>
                            <a:srgbClr val="000000"/>
                          </a:solidFill>
                          <a:effectLst/>
                          <a:latin typeface="+mn-lt"/>
                        </a:rPr>
                        <a:t>General Practice Assistant</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33.85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34.35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34.45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34.45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34.45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36.20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35.20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1,003.18 </a:t>
                      </a:r>
                    </a:p>
                  </a:txBody>
                  <a:tcPr marL="0" marR="0" marT="0" marB="0" anchor="b">
                    <a:lnL>
                      <a:noFill/>
                    </a:lnL>
                    <a:lnR>
                      <a:noFill/>
                    </a:lnR>
                    <a:lnT>
                      <a:noFill/>
                    </a:lnT>
                    <a:lnB>
                      <a:noFill/>
                    </a:lnB>
                    <a:noFill/>
                  </a:tcPr>
                </a:tc>
                <a:extLst>
                  <a:ext uri="{0D108BD9-81ED-4DB2-BD59-A6C34878D82A}">
                    <a16:rowId xmlns:a16="http://schemas.microsoft.com/office/drawing/2014/main" val="2716655476"/>
                  </a:ext>
                </a:extLst>
              </a:tr>
              <a:tr h="165202">
                <a:tc>
                  <a:txBody>
                    <a:bodyPr/>
                    <a:lstStyle/>
                    <a:p>
                      <a:pPr algn="l" fontAlgn="b"/>
                      <a:r>
                        <a:rPr lang="en-GB" sz="900" b="0" i="0" u="none" strike="noStrike">
                          <a:solidFill>
                            <a:srgbClr val="000000"/>
                          </a:solidFill>
                          <a:effectLst/>
                          <a:latin typeface="+mn-lt"/>
                        </a:rPr>
                        <a:t>Adult Mental Health Practitioner Band 4</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15.51 </a:t>
                      </a:r>
                    </a:p>
                  </a:txBody>
                  <a:tcPr marL="0" marR="0" marT="0" marB="0" anchor="b">
                    <a:lnL>
                      <a:noFill/>
                    </a:lnL>
                    <a:lnR>
                      <a:noFill/>
                    </a:lnR>
                    <a:lnT>
                      <a:noFill/>
                    </a:lnT>
                    <a:lnB>
                      <a:noFill/>
                    </a:lnB>
                    <a:noFill/>
                  </a:tcPr>
                </a:tc>
                <a:extLst>
                  <a:ext uri="{0D108BD9-81ED-4DB2-BD59-A6C34878D82A}">
                    <a16:rowId xmlns:a16="http://schemas.microsoft.com/office/drawing/2014/main" val="3143921558"/>
                  </a:ext>
                </a:extLst>
              </a:tr>
              <a:tr h="165202">
                <a:tc>
                  <a:txBody>
                    <a:bodyPr/>
                    <a:lstStyle/>
                    <a:p>
                      <a:pPr algn="l" fontAlgn="b"/>
                      <a:r>
                        <a:rPr lang="en-GB" sz="900" b="0" i="0" u="none" strike="noStrike">
                          <a:solidFill>
                            <a:srgbClr val="000000"/>
                          </a:solidFill>
                          <a:effectLst/>
                          <a:latin typeface="+mn-lt"/>
                        </a:rPr>
                        <a:t>Adult Mental Health Practitioner Band 5 50/50</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1.00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1.99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1.99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1.99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1.99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1.99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19.27 </a:t>
                      </a:r>
                    </a:p>
                  </a:txBody>
                  <a:tcPr marL="0" marR="0" marT="0" marB="0" anchor="b">
                    <a:lnL>
                      <a:noFill/>
                    </a:lnL>
                    <a:lnR>
                      <a:noFill/>
                    </a:lnR>
                    <a:lnT>
                      <a:noFill/>
                    </a:lnT>
                    <a:lnB>
                      <a:noFill/>
                    </a:lnB>
                    <a:noFill/>
                  </a:tcPr>
                </a:tc>
                <a:extLst>
                  <a:ext uri="{0D108BD9-81ED-4DB2-BD59-A6C34878D82A}">
                    <a16:rowId xmlns:a16="http://schemas.microsoft.com/office/drawing/2014/main" val="1498262224"/>
                  </a:ext>
                </a:extLst>
              </a:tr>
              <a:tr h="165202">
                <a:tc>
                  <a:txBody>
                    <a:bodyPr/>
                    <a:lstStyle/>
                    <a:p>
                      <a:pPr algn="l" fontAlgn="b"/>
                      <a:r>
                        <a:rPr lang="en-GB" sz="900" b="0" i="0" u="none" strike="noStrike">
                          <a:solidFill>
                            <a:srgbClr val="000000"/>
                          </a:solidFill>
                          <a:effectLst/>
                          <a:latin typeface="+mn-lt"/>
                        </a:rPr>
                        <a:t>Adult Mental Health Practitioner Band 7</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6.32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6.32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6.32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6.28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6.28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6.52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6.52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6.52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6.52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6.52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6.52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6.52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6.52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184.92 </a:t>
                      </a:r>
                    </a:p>
                  </a:txBody>
                  <a:tcPr marL="0" marR="0" marT="0" marB="0" anchor="b">
                    <a:lnL>
                      <a:noFill/>
                    </a:lnL>
                    <a:lnR>
                      <a:noFill/>
                    </a:lnR>
                    <a:lnT>
                      <a:noFill/>
                    </a:lnT>
                    <a:lnB>
                      <a:noFill/>
                    </a:lnB>
                    <a:noFill/>
                  </a:tcPr>
                </a:tc>
                <a:extLst>
                  <a:ext uri="{0D108BD9-81ED-4DB2-BD59-A6C34878D82A}">
                    <a16:rowId xmlns:a16="http://schemas.microsoft.com/office/drawing/2014/main" val="708256270"/>
                  </a:ext>
                </a:extLst>
              </a:tr>
              <a:tr h="165202">
                <a:tc>
                  <a:txBody>
                    <a:bodyPr/>
                    <a:lstStyle/>
                    <a:p>
                      <a:pPr algn="l" fontAlgn="b"/>
                      <a:r>
                        <a:rPr lang="en-GB" sz="900" b="0" i="0" u="none" strike="noStrike">
                          <a:solidFill>
                            <a:srgbClr val="000000"/>
                          </a:solidFill>
                          <a:effectLst/>
                          <a:latin typeface="+mn-lt"/>
                        </a:rPr>
                        <a:t>Adult Mental Health Practitioner Band 7 50/50</a:t>
                      </a:r>
                    </a:p>
                  </a:txBody>
                  <a:tcPr marL="10800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19.80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20.80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22.80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21.80 </a:t>
                      </a:r>
                    </a:p>
                  </a:txBody>
                  <a:tcPr marL="0" marR="0" marT="0" marB="0" anchor="b">
                    <a:lnL>
                      <a:noFill/>
                    </a:lnL>
                    <a:lnR>
                      <a:noFill/>
                    </a:lnR>
                    <a:lnT>
                      <a:noFill/>
                    </a:lnT>
                    <a:lnB>
                      <a:noFill/>
                    </a:lnB>
                    <a:noFill/>
                  </a:tcPr>
                </a:tc>
                <a:tc>
                  <a:txBody>
                    <a:bodyPr/>
                    <a:lstStyle/>
                    <a:p>
                      <a:pPr algn="ctr" fontAlgn="b"/>
                      <a:r>
                        <a:rPr lang="en-GB" sz="900" b="0" i="0" u="none" strike="noStrike" dirty="0">
                          <a:solidFill>
                            <a:srgbClr val="000000"/>
                          </a:solidFill>
                          <a:effectLst/>
                          <a:latin typeface="+mn-lt"/>
                        </a:rPr>
                        <a:t>                     21.80 </a:t>
                      </a:r>
                    </a:p>
                  </a:txBody>
                  <a:tcPr marL="0" marR="0" marT="0" marB="0" anchor="b">
                    <a:lnL>
                      <a:noFill/>
                    </a:lnL>
                    <a:lnR>
                      <a:noFill/>
                    </a:lnR>
                    <a:lnT>
                      <a:noFill/>
                    </a:lnT>
                    <a:lnB>
                      <a:noFill/>
                    </a:lnB>
                    <a:noFill/>
                  </a:tcPr>
                </a:tc>
                <a:tc>
                  <a:txBody>
                    <a:bodyPr/>
                    <a:lstStyle/>
                    <a:p>
                      <a:pPr algn="ctr" fontAlgn="b"/>
                      <a:r>
                        <a:rPr lang="en-GB" sz="900" b="0" i="0" u="none" strike="noStrike">
                          <a:solidFill>
                            <a:srgbClr val="000000"/>
                          </a:solidFill>
                          <a:effectLst/>
                          <a:latin typeface="+mn-lt"/>
                        </a:rPr>
                        <a:t>          631.74 </a:t>
                      </a:r>
                    </a:p>
                  </a:txBody>
                  <a:tcPr marL="0" marR="0" marT="0" marB="0" anchor="b">
                    <a:lnL>
                      <a:noFill/>
                    </a:lnL>
                    <a:lnR>
                      <a:noFill/>
                    </a:lnR>
                    <a:lnT>
                      <a:noFill/>
                    </a:lnT>
                    <a:lnB>
                      <a:noFill/>
                    </a:lnB>
                    <a:noFill/>
                  </a:tcPr>
                </a:tc>
                <a:extLst>
                  <a:ext uri="{0D108BD9-81ED-4DB2-BD59-A6C34878D82A}">
                    <a16:rowId xmlns:a16="http://schemas.microsoft.com/office/drawing/2014/main" val="1307035836"/>
                  </a:ext>
                </a:extLst>
              </a:tr>
              <a:tr h="165202">
                <a:tc>
                  <a:txBody>
                    <a:bodyPr/>
                    <a:lstStyle/>
                    <a:p>
                      <a:pPr algn="l" fontAlgn="b"/>
                      <a:r>
                        <a:rPr lang="en-GB" sz="900" b="0" i="0" u="none" strike="noStrike" dirty="0">
                          <a:solidFill>
                            <a:srgbClr val="000000"/>
                          </a:solidFill>
                          <a:effectLst/>
                          <a:latin typeface="+mn-lt"/>
                        </a:rPr>
                        <a:t>CYP Mental Health Practitioner Band 7 50/50</a:t>
                      </a:r>
                    </a:p>
                  </a:txBody>
                  <a:tcPr marL="10800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dirty="0">
                          <a:solidFill>
                            <a:srgbClr val="000000"/>
                          </a:solidFill>
                          <a:effectLst/>
                          <a:latin typeface="+mn-lt"/>
                        </a:rPr>
                        <a:t>                       5.00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900" b="0" i="0" u="none" strike="noStrike">
                          <a:solidFill>
                            <a:srgbClr val="000000"/>
                          </a:solidFill>
                          <a:effectLst/>
                          <a:latin typeface="+mn-lt"/>
                        </a:rPr>
                        <a:t>          154.97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6095366"/>
                  </a:ext>
                </a:extLst>
              </a:tr>
              <a:tr h="247803">
                <a:tc>
                  <a:txBody>
                    <a:bodyPr/>
                    <a:lstStyle/>
                    <a:p>
                      <a:pPr algn="l" fontAlgn="ctr"/>
                      <a:r>
                        <a:rPr lang="en-GB" sz="900" b="1" i="0" u="none" strike="noStrike" dirty="0">
                          <a:solidFill>
                            <a:srgbClr val="000000"/>
                          </a:solidFill>
                          <a:effectLst/>
                          <a:latin typeface="+mn-lt"/>
                        </a:rPr>
                        <a:t>Total</a:t>
                      </a:r>
                    </a:p>
                  </a:txBody>
                  <a:tcPr marL="10800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444.87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449.14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447.14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453.85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449.54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449.36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457.71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460.26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470.14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469.99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467.99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a:solidFill>
                            <a:srgbClr val="000000"/>
                          </a:solidFill>
                          <a:effectLst/>
                          <a:latin typeface="+mn-lt"/>
                        </a:rPr>
                        <a:t>   467.98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dirty="0">
                          <a:solidFill>
                            <a:srgbClr val="000000"/>
                          </a:solidFill>
                          <a:effectLst/>
                          <a:latin typeface="+mn-lt"/>
                        </a:rPr>
                        <a:t>                   467.98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ctr"/>
                      <a:r>
                        <a:rPr lang="en-GB" sz="900" b="1" i="0" u="none" strike="noStrike" dirty="0">
                          <a:solidFill>
                            <a:srgbClr val="000000"/>
                          </a:solidFill>
                          <a:effectLst/>
                          <a:latin typeface="+mn-lt"/>
                        </a:rPr>
                        <a:t>    19,592.19 </a:t>
                      </a:r>
                    </a:p>
                  </a:txBody>
                  <a:tcPr marL="0" marR="0" marT="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927850037"/>
                  </a:ext>
                </a:extLst>
              </a:tr>
            </a:tbl>
          </a:graphicData>
        </a:graphic>
      </p:graphicFrame>
    </p:spTree>
    <p:extLst>
      <p:ext uri="{BB962C8B-B14F-4D97-AF65-F5344CB8AC3E}">
        <p14:creationId xmlns:p14="http://schemas.microsoft.com/office/powerpoint/2010/main" val="38928380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General Practice  </a:t>
            </a:r>
            <a:r>
              <a:rPr lang="en-GB" sz="2000" b="1" dirty="0">
                <a:solidFill>
                  <a:schemeClr val="accent1">
                    <a:lumMod val="50000"/>
                  </a:schemeClr>
                </a:solidFill>
                <a:latin typeface="Arial" panose="020B0604020202020204" pitchFamily="34" charset="0"/>
                <a:cs typeface="Arial" panose="020B0604020202020204" pitchFamily="34" charset="0"/>
              </a:rPr>
              <a:t>- Estates</a:t>
            </a:r>
            <a:endParaRPr lang="en-GB" sz="2000" b="1" i="1" dirty="0">
              <a:solidFill>
                <a:schemeClr val="accent1">
                  <a:lumMod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28</a:t>
            </a:fld>
            <a:endParaRPr lang="en-GB"/>
          </a:p>
        </p:txBody>
      </p:sp>
      <p:sp>
        <p:nvSpPr>
          <p:cNvPr id="25" name="Rectangle 24">
            <a:extLst>
              <a:ext uri="{FF2B5EF4-FFF2-40B4-BE49-F238E27FC236}">
                <a16:creationId xmlns:a16="http://schemas.microsoft.com/office/drawing/2014/main" id="{AE4DDBD6-2924-CB5B-3DAB-E63C8910A1F6}"/>
              </a:ext>
            </a:extLst>
          </p:cNvPr>
          <p:cNvSpPr/>
          <p:nvPr/>
        </p:nvSpPr>
        <p:spPr>
          <a:xfrm>
            <a:off x="1116891" y="1849163"/>
            <a:ext cx="1893195"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CEE4391-44BE-B44E-3124-A3E88C7FC4FA}"/>
              </a:ext>
            </a:extLst>
          </p:cNvPr>
          <p:cNvSpPr/>
          <p:nvPr/>
        </p:nvSpPr>
        <p:spPr>
          <a:xfrm>
            <a:off x="6731745" y="1908804"/>
            <a:ext cx="1279487"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F450710E-5459-DE1E-BDA0-31E9F6450015}"/>
              </a:ext>
            </a:extLst>
          </p:cNvPr>
          <p:cNvSpPr/>
          <p:nvPr/>
        </p:nvSpPr>
        <p:spPr>
          <a:xfrm>
            <a:off x="4261334" y="20294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E7791F91-9469-E837-7A46-31C0986E6B18}"/>
              </a:ext>
            </a:extLst>
          </p:cNvPr>
          <p:cNvSpPr/>
          <p:nvPr/>
        </p:nvSpPr>
        <p:spPr>
          <a:xfrm>
            <a:off x="6642909" y="262366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5" name="Rectangle 34">
            <a:extLst>
              <a:ext uri="{FF2B5EF4-FFF2-40B4-BE49-F238E27FC236}">
                <a16:creationId xmlns:a16="http://schemas.microsoft.com/office/drawing/2014/main" id="{3F78BACC-D6E1-894F-001B-56F83DA02876}"/>
              </a:ext>
            </a:extLst>
          </p:cNvPr>
          <p:cNvSpPr/>
          <p:nvPr/>
        </p:nvSpPr>
        <p:spPr>
          <a:xfrm>
            <a:off x="4261334" y="2372230"/>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TextBox 3">
            <a:extLst>
              <a:ext uri="{FF2B5EF4-FFF2-40B4-BE49-F238E27FC236}">
                <a16:creationId xmlns:a16="http://schemas.microsoft.com/office/drawing/2014/main" id="{3B786902-89A9-8148-A0DB-BEF89BD8B077}"/>
              </a:ext>
            </a:extLst>
          </p:cNvPr>
          <p:cNvSpPr txBox="1"/>
          <p:nvPr/>
        </p:nvSpPr>
        <p:spPr>
          <a:xfrm>
            <a:off x="360000" y="868798"/>
            <a:ext cx="11324000" cy="4247317"/>
          </a:xfrm>
          <a:prstGeom prst="rect">
            <a:avLst/>
          </a:prstGeom>
          <a:noFill/>
        </p:spPr>
        <p:txBody>
          <a:bodyPr wrap="square">
            <a:spAutoFit/>
          </a:bodyPr>
          <a:lstStyle/>
          <a:p>
            <a:r>
              <a:rPr lang="en-GB" sz="1100" dirty="0">
                <a:latin typeface="Arial" panose="020B0604020202020204" pitchFamily="34" charset="0"/>
                <a:ea typeface="Calibri" panose="020F0502020204030204" pitchFamily="34" charset="0"/>
                <a:cs typeface="Arial" panose="020B0604020202020204" pitchFamily="34" charset="0"/>
              </a:rPr>
              <a:t>A key enabler for the Access Improvement Plan is primary care estate, that supports integrated primary care in fit for purpose buildings, equipped with the required technology, to support practices to provide the access required to meet the needs of their practice and PCN populations.</a:t>
            </a:r>
          </a:p>
          <a:p>
            <a:r>
              <a:rPr lang="en-GB" sz="1100" dirty="0">
                <a:latin typeface="Arial" panose="020B0604020202020204" pitchFamily="34" charset="0"/>
                <a:ea typeface="Calibri" panose="020F0502020204030204" pitchFamily="34" charset="0"/>
                <a:cs typeface="Arial" panose="020B0604020202020204" pitchFamily="34" charset="0"/>
              </a:rPr>
              <a:t> </a:t>
            </a:r>
          </a:p>
          <a:p>
            <a:r>
              <a:rPr lang="en-GB" sz="1100" dirty="0">
                <a:latin typeface="Arial" panose="020B0604020202020204" pitchFamily="34" charset="0"/>
                <a:ea typeface="Calibri" panose="020F0502020204030204" pitchFamily="34" charset="0"/>
                <a:cs typeface="Arial" panose="020B0604020202020204" pitchFamily="34" charset="0"/>
              </a:rPr>
              <a:t>During 2024, Lincolnshire ICS have developed a draft Infrastructure Strategy to ensure that Lincolnshire has a clear and well-planned strategy for its infrastructure requirements, including for primary care.</a:t>
            </a:r>
          </a:p>
          <a:p>
            <a:r>
              <a:rPr lang="en-GB" sz="1100" dirty="0">
                <a:latin typeface="Arial" panose="020B0604020202020204" pitchFamily="34" charset="0"/>
                <a:ea typeface="Calibri" panose="020F0502020204030204" pitchFamily="34" charset="0"/>
                <a:cs typeface="Arial" panose="020B0604020202020204" pitchFamily="34" charset="0"/>
              </a:rPr>
              <a:t> </a:t>
            </a:r>
          </a:p>
          <a:p>
            <a:r>
              <a:rPr lang="en-GB" sz="1100" dirty="0">
                <a:solidFill>
                  <a:srgbClr val="000000"/>
                </a:solidFill>
                <a:latin typeface="Arial" panose="020B0604020202020204" pitchFamily="34" charset="0"/>
                <a:ea typeface="Calibri" panose="020F0502020204030204" pitchFamily="34" charset="0"/>
                <a:cs typeface="Arial" panose="020B0604020202020204" pitchFamily="34" charset="0"/>
              </a:rPr>
              <a:t>Our vision for Lincolnshire’s infrastructure:</a:t>
            </a:r>
            <a:endParaRPr lang="en-GB" sz="1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r>
              <a:rPr lang="en-GB" sz="1100"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en-GB" sz="1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algn="ctr"/>
            <a:r>
              <a:rPr lang="en-GB" sz="1100" b="1" i="1" dirty="0">
                <a:solidFill>
                  <a:schemeClr val="accent1">
                    <a:lumMod val="50000"/>
                  </a:schemeClr>
                </a:solidFill>
                <a:latin typeface="Arial" panose="020B0604020202020204" pitchFamily="34" charset="0"/>
                <a:ea typeface="Calibri" panose="020F0502020204030204" pitchFamily="34" charset="0"/>
                <a:cs typeface="Arial" panose="020B0604020202020204" pitchFamily="34" charset="0"/>
              </a:rPr>
              <a:t>To have safe, good quality, sustainable infrastructure that enables the delivery of the right care in the right place to meet the needs of the Lincolnshire population and supports local communities to thrive. </a:t>
            </a:r>
            <a:endParaRPr lang="en-GB" sz="1200" b="1" i="1" dirty="0">
              <a:solidFill>
                <a:schemeClr val="accent1">
                  <a:lumMod val="50000"/>
                </a:schemeClr>
              </a:solidFill>
              <a:latin typeface="Arial" panose="020B0604020202020204" pitchFamily="34" charset="0"/>
              <a:ea typeface="Calibri" panose="020F0502020204030204" pitchFamily="34" charset="0"/>
              <a:cs typeface="Arial" panose="020B0604020202020204" pitchFamily="34" charset="0"/>
            </a:endParaRPr>
          </a:p>
          <a:p>
            <a:pPr algn="ctr"/>
            <a:r>
              <a:rPr lang="en-GB" sz="1100" b="1" i="1" dirty="0">
                <a:solidFill>
                  <a:schemeClr val="accent1">
                    <a:lumMod val="50000"/>
                  </a:schemeClr>
                </a:solidFill>
                <a:latin typeface="Arial" panose="020B0604020202020204" pitchFamily="34" charset="0"/>
                <a:ea typeface="Calibri" panose="020F0502020204030204" pitchFamily="34" charset="0"/>
                <a:cs typeface="Arial" panose="020B0604020202020204" pitchFamily="34" charset="0"/>
              </a:rPr>
              <a:t> </a:t>
            </a:r>
            <a:endParaRPr lang="en-GB" sz="1200" b="1" i="1" dirty="0">
              <a:solidFill>
                <a:schemeClr val="accent1">
                  <a:lumMod val="50000"/>
                </a:schemeClr>
              </a:solidFill>
              <a:latin typeface="Arial" panose="020B0604020202020204" pitchFamily="34" charset="0"/>
              <a:ea typeface="Calibri" panose="020F0502020204030204" pitchFamily="34" charset="0"/>
              <a:cs typeface="Arial" panose="020B0604020202020204" pitchFamily="34" charset="0"/>
            </a:endParaRPr>
          </a:p>
          <a:p>
            <a:pPr algn="ctr"/>
            <a:r>
              <a:rPr lang="en-GB" sz="1100" b="1" i="1" dirty="0">
                <a:solidFill>
                  <a:schemeClr val="accent1">
                    <a:lumMod val="50000"/>
                  </a:schemeClr>
                </a:solidFill>
                <a:latin typeface="Arial" panose="020B0604020202020204" pitchFamily="34" charset="0"/>
                <a:ea typeface="Calibri" panose="020F0502020204030204" pitchFamily="34" charset="0"/>
                <a:cs typeface="Arial" panose="020B0604020202020204" pitchFamily="34" charset="0"/>
              </a:rPr>
              <a:t>Infrastructure that supports: the transformation and integration of care, seamless delivery, better patient outcomes, and empowers health, social care and partners to provide the best possible proactive, preventative care and wellbeing. </a:t>
            </a:r>
            <a:endParaRPr lang="en-GB" sz="1200" b="1" i="1" dirty="0">
              <a:solidFill>
                <a:schemeClr val="accent1">
                  <a:lumMod val="50000"/>
                </a:schemeClr>
              </a:solidFill>
              <a:latin typeface="Arial" panose="020B0604020202020204" pitchFamily="34" charset="0"/>
              <a:ea typeface="Calibri" panose="020F0502020204030204" pitchFamily="34" charset="0"/>
              <a:cs typeface="Arial" panose="020B0604020202020204" pitchFamily="34" charset="0"/>
            </a:endParaRPr>
          </a:p>
          <a:p>
            <a:r>
              <a:rPr lang="en-GB" sz="1100"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en-GB" sz="1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r>
              <a:rPr lang="en-GB" sz="1100" dirty="0">
                <a:latin typeface="Arial" panose="020B0604020202020204" pitchFamily="34" charset="0"/>
                <a:ea typeface="Calibri" panose="020F0502020204030204" pitchFamily="34" charset="0"/>
                <a:cs typeface="Arial" panose="020B0604020202020204" pitchFamily="34" charset="0"/>
              </a:rPr>
              <a:t>Our vision will be driven through robust system wide estate and infrastructure planning, providing the direction towards an accessible, adaptable/flexible quality, sustainable and efficient estate that acts as an enabler to deliver transformed services for the local population.  </a:t>
            </a:r>
            <a:r>
              <a:rPr lang="en-GB" sz="1100" dirty="0">
                <a:solidFill>
                  <a:srgbClr val="000000"/>
                </a:solidFill>
                <a:latin typeface="Arial" panose="020B0604020202020204" pitchFamily="34" charset="0"/>
                <a:ea typeface="Calibri" panose="020F0502020204030204" pitchFamily="34" charset="0"/>
                <a:cs typeface="Arial" panose="020B0604020202020204" pitchFamily="34" charset="0"/>
              </a:rPr>
              <a:t>Our principles for improving Lincolnshire’s infrastructure:</a:t>
            </a:r>
            <a:endParaRPr lang="en-GB" sz="1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endParaRPr lang="en-GB" sz="1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r>
              <a:rPr lang="en-GB" sz="1100" dirty="0">
                <a:solidFill>
                  <a:srgbClr val="000000"/>
                </a:solidFill>
                <a:latin typeface="Arial" panose="020B0604020202020204" pitchFamily="34" charset="0"/>
                <a:ea typeface="Calibri" panose="020F0502020204030204" pitchFamily="34" charset="0"/>
                <a:cs typeface="Arial" panose="020B0604020202020204" pitchFamily="34" charset="0"/>
              </a:rPr>
              <a:t>Developing modern health infrastructure in Lincolnshire to:</a:t>
            </a:r>
            <a:endParaRPr lang="en-GB" sz="1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742950" lvl="1" indent="-285750">
              <a:spcAft>
                <a:spcPts val="295"/>
              </a:spcAft>
              <a:buFont typeface="Wingdings" panose="05000000000000000000" pitchFamily="2" charset="2"/>
              <a:buChar char=""/>
            </a:pPr>
            <a:r>
              <a:rPr lang="en-GB"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Improve the patient experience of care and the health of the Lincolnshire population</a:t>
            </a:r>
            <a:endParaRPr lang="en-GB" sz="1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742950" lvl="1" indent="-285750">
              <a:spcAft>
                <a:spcPts val="295"/>
              </a:spcAft>
              <a:buFont typeface="Wingdings" panose="05000000000000000000" pitchFamily="2" charset="2"/>
              <a:buChar char=""/>
            </a:pPr>
            <a:r>
              <a:rPr lang="en-GB"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Improve the working environment for staff</a:t>
            </a:r>
            <a:endParaRPr lang="en-GB" sz="1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742950" lvl="1" indent="-285750">
              <a:buFont typeface="Wingdings" panose="05000000000000000000" pitchFamily="2" charset="2"/>
              <a:buChar char=""/>
            </a:pPr>
            <a:r>
              <a:rPr lang="en-GB"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Enable more sustainable and efficient use of resources</a:t>
            </a:r>
            <a:r>
              <a:rPr lang="en-GB" sz="1100"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en-GB" sz="1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endParaRPr lang="en-GB" sz="1100" dirty="0">
              <a:solidFill>
                <a:srgbClr val="000000"/>
              </a:solidFill>
              <a:latin typeface="Calibri" panose="020F0502020204030204" pitchFamily="34" charset="0"/>
              <a:ea typeface="Calibri" panose="020F0502020204030204" pitchFamily="34" charset="0"/>
            </a:endParaRPr>
          </a:p>
          <a:p>
            <a:pPr lvl="1"/>
            <a:endParaRPr lang="en-GB" sz="1100" dirty="0">
              <a:solidFill>
                <a:srgbClr val="000000"/>
              </a:solidFill>
              <a:effectLst/>
              <a:latin typeface="Calibri" panose="020F0502020204030204" pitchFamily="34" charset="0"/>
              <a:ea typeface="Calibri" panose="020F0502020204030204" pitchFamily="34" charset="0"/>
            </a:endParaRPr>
          </a:p>
          <a:p>
            <a:r>
              <a:rPr lang="en-GB" sz="1100" dirty="0">
                <a:effectLst/>
                <a:latin typeface="Calibri" panose="020F0502020204030204" pitchFamily="34" charset="0"/>
                <a:ea typeface="Calibri" panose="020F0502020204030204" pitchFamily="34" charset="0"/>
              </a:rPr>
              <a:t> </a:t>
            </a:r>
          </a:p>
        </p:txBody>
      </p:sp>
      <p:sp>
        <p:nvSpPr>
          <p:cNvPr id="6" name="TextBox 5">
            <a:extLst>
              <a:ext uri="{FF2B5EF4-FFF2-40B4-BE49-F238E27FC236}">
                <a16:creationId xmlns:a16="http://schemas.microsoft.com/office/drawing/2014/main" id="{3B786902-89A9-8148-A0DB-BEF89BD8B077}"/>
              </a:ext>
            </a:extLst>
          </p:cNvPr>
          <p:cNvSpPr txBox="1"/>
          <p:nvPr/>
        </p:nvSpPr>
        <p:spPr>
          <a:xfrm>
            <a:off x="-100891" y="4595568"/>
            <a:ext cx="11784891" cy="2069797"/>
          </a:xfrm>
          <a:prstGeom prst="rect">
            <a:avLst/>
          </a:prstGeom>
          <a:noFill/>
        </p:spPr>
        <p:txBody>
          <a:bodyPr wrap="square">
            <a:spAutoFit/>
          </a:bodyPr>
          <a:lstStyle/>
          <a:p>
            <a:pPr lvl="1"/>
            <a:r>
              <a:rPr lang="en-GB"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Ensuring investments align with our clinical vision-care as close to home as possible :</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1200150" lvl="2" indent="-285750">
              <a:spcAft>
                <a:spcPts val="295"/>
              </a:spcAft>
              <a:buFont typeface="Wingdings" panose="05000000000000000000" pitchFamily="2" charset="2"/>
              <a:buChar char=""/>
            </a:pPr>
            <a:r>
              <a:rPr lang="en-GB" sz="1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Creating capacity based on clinical and population health needs, which improves access and facilitates the reduction in health inequalities –i.e. the right place, right size, right quality; investing in the community </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1200150" lvl="2" indent="-285750">
              <a:buFont typeface="Wingdings" panose="05000000000000000000" pitchFamily="2" charset="2"/>
              <a:buChar char=""/>
            </a:pPr>
            <a:r>
              <a:rPr lang="en-GB" sz="1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Taking a balanced approach to infrastructure investment across health and care –in terms of both sector and timeframe</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lvl="1"/>
            <a:r>
              <a:rPr lang="en-GB"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lvl="1"/>
            <a:r>
              <a:rPr lang="en-GB"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Co-producing developments with the people in Lincolnshire who use and deliver NHS services</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lvl="1"/>
            <a:r>
              <a:rPr lang="en-GB"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lvl="1"/>
            <a:r>
              <a:rPr lang="en-GB"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Supporting the delivery of Lincolnshire green plan ambitions and improving the sustainability of the NHS built environment</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GB"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lvl="1"/>
            <a:r>
              <a:rPr lang="en-GB"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Maximising our collective assets: collaborating with our ICS partners to evolve the Lincolnshire infrastructure so it delivers more integrated, patient-focused services, creates economic growth and generates efficiencies</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228606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General Practice  </a:t>
            </a:r>
            <a:r>
              <a:rPr lang="en-GB" sz="2000" b="1" dirty="0">
                <a:solidFill>
                  <a:schemeClr val="accent1">
                    <a:lumMod val="50000"/>
                  </a:schemeClr>
                </a:solidFill>
                <a:latin typeface="Arial" panose="020B0604020202020204" pitchFamily="34" charset="0"/>
                <a:cs typeface="Arial" panose="020B0604020202020204" pitchFamily="34" charset="0"/>
              </a:rPr>
              <a:t>- Estates cont.</a:t>
            </a:r>
            <a:endParaRPr lang="en-GB" sz="2000" b="1" i="1" dirty="0">
              <a:solidFill>
                <a:schemeClr val="accent1">
                  <a:lumMod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29</a:t>
            </a:fld>
            <a:endParaRPr lang="en-GB"/>
          </a:p>
        </p:txBody>
      </p:sp>
      <p:sp>
        <p:nvSpPr>
          <p:cNvPr id="25" name="Rectangle 24">
            <a:extLst>
              <a:ext uri="{FF2B5EF4-FFF2-40B4-BE49-F238E27FC236}">
                <a16:creationId xmlns:a16="http://schemas.microsoft.com/office/drawing/2014/main" id="{AE4DDBD6-2924-CB5B-3DAB-E63C8910A1F6}"/>
              </a:ext>
            </a:extLst>
          </p:cNvPr>
          <p:cNvSpPr/>
          <p:nvPr/>
        </p:nvSpPr>
        <p:spPr>
          <a:xfrm>
            <a:off x="1116891" y="1849163"/>
            <a:ext cx="1893195"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CEE4391-44BE-B44E-3124-A3E88C7FC4FA}"/>
              </a:ext>
            </a:extLst>
          </p:cNvPr>
          <p:cNvSpPr/>
          <p:nvPr/>
        </p:nvSpPr>
        <p:spPr>
          <a:xfrm>
            <a:off x="6731745" y="1908804"/>
            <a:ext cx="1279487"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F450710E-5459-DE1E-BDA0-31E9F6450015}"/>
              </a:ext>
            </a:extLst>
          </p:cNvPr>
          <p:cNvSpPr/>
          <p:nvPr/>
        </p:nvSpPr>
        <p:spPr>
          <a:xfrm>
            <a:off x="4261334" y="20294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E7791F91-9469-E837-7A46-31C0986E6B18}"/>
              </a:ext>
            </a:extLst>
          </p:cNvPr>
          <p:cNvSpPr/>
          <p:nvPr/>
        </p:nvSpPr>
        <p:spPr>
          <a:xfrm>
            <a:off x="6642909" y="262366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5" name="Rectangle 34">
            <a:extLst>
              <a:ext uri="{FF2B5EF4-FFF2-40B4-BE49-F238E27FC236}">
                <a16:creationId xmlns:a16="http://schemas.microsoft.com/office/drawing/2014/main" id="{3F78BACC-D6E1-894F-001B-56F83DA02876}"/>
              </a:ext>
            </a:extLst>
          </p:cNvPr>
          <p:cNvSpPr/>
          <p:nvPr/>
        </p:nvSpPr>
        <p:spPr>
          <a:xfrm>
            <a:off x="4261334" y="2372230"/>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TextBox 6">
            <a:extLst>
              <a:ext uri="{FF2B5EF4-FFF2-40B4-BE49-F238E27FC236}">
                <a16:creationId xmlns:a16="http://schemas.microsoft.com/office/drawing/2014/main" id="{AB6E325A-61EB-3B99-F4A1-0C8E05BE3043}"/>
              </a:ext>
            </a:extLst>
          </p:cNvPr>
          <p:cNvSpPr txBox="1"/>
          <p:nvPr/>
        </p:nvSpPr>
        <p:spPr>
          <a:xfrm>
            <a:off x="359999" y="1012969"/>
            <a:ext cx="11471999" cy="3716402"/>
          </a:xfrm>
          <a:prstGeom prst="rect">
            <a:avLst/>
          </a:prstGeom>
          <a:noFill/>
        </p:spPr>
        <p:txBody>
          <a:bodyPr wrap="square">
            <a:spAutoFit/>
          </a:bodyPr>
          <a:lstStyle/>
          <a:p>
            <a:r>
              <a:rPr lang="en-GB" sz="1200" dirty="0">
                <a:effectLst/>
                <a:latin typeface="Arial" panose="020B0604020202020204" pitchFamily="34" charset="0"/>
                <a:ea typeface="Calibri" panose="020F0502020204030204" pitchFamily="34" charset="0"/>
                <a:cs typeface="Arial" panose="020B0604020202020204" pitchFamily="34" charset="0"/>
              </a:rPr>
              <a:t>The Infrastructure Strategy for the ICS built on existing programmes of work, including the development of draft PCN estates strategies.</a:t>
            </a:r>
          </a:p>
          <a:p>
            <a:r>
              <a:rPr lang="en-GB" sz="1200" dirty="0">
                <a:effectLst/>
                <a:latin typeface="Arial" panose="020B0604020202020204" pitchFamily="34" charset="0"/>
                <a:ea typeface="Calibri" panose="020F0502020204030204" pitchFamily="34" charset="0"/>
                <a:cs typeface="Arial" panose="020B0604020202020204" pitchFamily="34" charset="0"/>
              </a:rPr>
              <a:t> </a:t>
            </a:r>
          </a:p>
          <a:p>
            <a:pPr>
              <a:spcAft>
                <a:spcPts val="310"/>
              </a:spcAft>
            </a:pPr>
            <a:r>
              <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Community Health Partnerships (CHP) worked with the National Association of Primary Care (NAPC) on behalf of NHS England, to produce a Primary Care Network (PCN) Estates Toolkit to provide PCNs (Primary Care Networks) with a flexible framework and support process for producing robust primary care investment plans with clear priorities that align to wider ICS strategies.</a:t>
            </a:r>
          </a:p>
          <a:p>
            <a:pPr>
              <a:spcAft>
                <a:spcPts val="310"/>
              </a:spcAft>
            </a:pPr>
            <a:r>
              <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toolkit had two objectives:</a:t>
            </a:r>
          </a:p>
          <a:p>
            <a:pPr marL="1143000" lvl="2" indent="-228600">
              <a:spcAft>
                <a:spcPts val="310"/>
              </a:spcAft>
              <a:buFont typeface="Wingdings" panose="05000000000000000000" pitchFamily="2" charset="2"/>
              <a:buChar char=""/>
            </a:pPr>
            <a:r>
              <a:rPr lang="en-GB"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 enable each PCN to identify and prioritise their estate optimisation, disinvestment, and subsequent capital investment requirements to address population health priorities and future service needs.</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1143000" lvl="2" indent="-228600">
              <a:buFont typeface="Wingdings" panose="05000000000000000000" pitchFamily="2" charset="2"/>
              <a:buChar char=""/>
            </a:pPr>
            <a:r>
              <a:rPr lang="en-GB"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 support the production of capital investment plans for PCNs and places and help ICSs to aggregate and prioritise local primary care investment requirements against other system demands for capital.</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lvl="2"/>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CHP commissioned advisors to work with the Lincolnshire PCNs.</a:t>
            </a:r>
          </a:p>
          <a:p>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Challenges for general practice estate remain, with an increase in workforce including PCN roles, with no associated increase in capital funding. Increased patient list sizes and local housing growth has compounded pressure on general practice estate. </a:t>
            </a:r>
          </a:p>
          <a:p>
            <a:endParaRPr lang="en-GB" sz="1200" dirty="0">
              <a:solidFill>
                <a:srgbClr val="000000"/>
              </a:solidFill>
              <a:effectLst/>
              <a:highlight>
                <a:srgbClr val="FFFF00"/>
              </a:highlight>
              <a:latin typeface="Arial" panose="020B0604020202020204" pitchFamily="34" charset="0"/>
              <a:ea typeface="Calibri" panose="020F0502020204030204" pitchFamily="34" charset="0"/>
              <a:cs typeface="Arial" panose="020B0604020202020204" pitchFamily="34" charset="0"/>
            </a:endParaRPr>
          </a:p>
          <a:p>
            <a:r>
              <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Section 106 is a key enabler for primary care schemes. Section 106 of the Town and Country Planning Act 1990 allows local authorities to enter into a legal arrangement with a developer to ensure that appropriate funding is available to mitigate any impacts arising from housing development on health infrastructure. The ICB applies for funding on behalf of general practice and works with practices to ensure they utilise funds when they become available. </a:t>
            </a:r>
          </a:p>
        </p:txBody>
      </p:sp>
      <p:pic>
        <p:nvPicPr>
          <p:cNvPr id="10" name="Picture 9">
            <a:extLst>
              <a:ext uri="{FF2B5EF4-FFF2-40B4-BE49-F238E27FC236}">
                <a16:creationId xmlns:a16="http://schemas.microsoft.com/office/drawing/2014/main" id="{F3D6A7EF-345F-7549-68A2-DE09E7C4ACAB}"/>
              </a:ext>
            </a:extLst>
          </p:cNvPr>
          <p:cNvPicPr>
            <a:picLocks noChangeAspect="1"/>
          </p:cNvPicPr>
          <p:nvPr/>
        </p:nvPicPr>
        <p:blipFill>
          <a:blip r:embed="rId2"/>
          <a:stretch>
            <a:fillRect/>
          </a:stretch>
        </p:blipFill>
        <p:spPr>
          <a:xfrm>
            <a:off x="6564201" y="4823479"/>
            <a:ext cx="4092798" cy="1804440"/>
          </a:xfrm>
          <a:prstGeom prst="rect">
            <a:avLst/>
          </a:prstGeom>
        </p:spPr>
      </p:pic>
    </p:spTree>
    <p:extLst>
      <p:ext uri="{BB962C8B-B14F-4D97-AF65-F5344CB8AC3E}">
        <p14:creationId xmlns:p14="http://schemas.microsoft.com/office/powerpoint/2010/main" val="708841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2AC90FF-D079-3CD6-5413-8DCB5293A219}"/>
              </a:ext>
            </a:extLst>
          </p:cNvPr>
          <p:cNvPicPr>
            <a:picLocks noGrp="1" noChangeAspect="1"/>
          </p:cNvPicPr>
          <p:nvPr>
            <p:ph idx="1"/>
          </p:nvPr>
        </p:nvPicPr>
        <p:blipFill>
          <a:blip r:embed="rId2"/>
          <a:stretch>
            <a:fillRect/>
          </a:stretch>
        </p:blipFill>
        <p:spPr>
          <a:xfrm>
            <a:off x="81484" y="1347716"/>
            <a:ext cx="12029032" cy="4351120"/>
          </a:xfrm>
        </p:spPr>
      </p:pic>
      <p:sp>
        <p:nvSpPr>
          <p:cNvPr id="6" name="Rectangle 5">
            <a:extLst>
              <a:ext uri="{FF2B5EF4-FFF2-40B4-BE49-F238E27FC236}">
                <a16:creationId xmlns:a16="http://schemas.microsoft.com/office/drawing/2014/main" id="{FA5FC008-26CE-0B1F-C494-16383EAB570E}"/>
              </a:ext>
            </a:extLst>
          </p:cNvPr>
          <p:cNvSpPr/>
          <p:nvPr/>
        </p:nvSpPr>
        <p:spPr>
          <a:xfrm>
            <a:off x="1293091" y="2272145"/>
            <a:ext cx="184727" cy="203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9" name="Title 1">
            <a:extLst>
              <a:ext uri="{FF2B5EF4-FFF2-40B4-BE49-F238E27FC236}">
                <a16:creationId xmlns:a16="http://schemas.microsoft.com/office/drawing/2014/main" id="{232BE067-298A-0124-35B2-23A7A2FD48C5}"/>
              </a:ext>
            </a:extLst>
          </p:cNvPr>
          <p:cNvSpPr>
            <a:spLocks noGrp="1"/>
          </p:cNvSpPr>
          <p:nvPr>
            <p:ph type="title"/>
          </p:nvPr>
        </p:nvSpPr>
        <p:spPr>
          <a:xfrm>
            <a:off x="446424" y="429633"/>
            <a:ext cx="10515600" cy="779562"/>
          </a:xfrm>
        </p:spPr>
        <p:txBody>
          <a:bodyPr>
            <a:normAutofit/>
          </a:bodyPr>
          <a:lstStyle/>
          <a:p>
            <a:r>
              <a:rPr lang="en-GB" sz="2400" b="1" dirty="0">
                <a:solidFill>
                  <a:srgbClr val="0070C0"/>
                </a:solidFill>
                <a:latin typeface="Arial" panose="020B0604020202020204" pitchFamily="34" charset="0"/>
                <a:cs typeface="Arial" panose="020B0604020202020204" pitchFamily="34" charset="0"/>
              </a:rPr>
              <a:t>Background</a:t>
            </a:r>
          </a:p>
        </p:txBody>
      </p:sp>
      <p:sp>
        <p:nvSpPr>
          <p:cNvPr id="10" name="Slide Number Placeholder 9">
            <a:extLst>
              <a:ext uri="{FF2B5EF4-FFF2-40B4-BE49-F238E27FC236}">
                <a16:creationId xmlns:a16="http://schemas.microsoft.com/office/drawing/2014/main" id="{99A0FB8D-E0AE-A073-4DAB-5527E5A9110E}"/>
              </a:ext>
            </a:extLst>
          </p:cNvPr>
          <p:cNvSpPr>
            <a:spLocks noGrp="1"/>
          </p:cNvSpPr>
          <p:nvPr>
            <p:ph type="sldNum" sz="quarter" idx="12"/>
          </p:nvPr>
        </p:nvSpPr>
        <p:spPr/>
        <p:txBody>
          <a:bodyPr/>
          <a:lstStyle/>
          <a:p>
            <a:fld id="{D9BAD35B-1821-4E22-85F0-0A8FA5C54A36}" type="slidenum">
              <a:rPr lang="en-GB" smtClean="0"/>
              <a:t>3</a:t>
            </a:fld>
            <a:endParaRPr lang="en-GB"/>
          </a:p>
        </p:txBody>
      </p:sp>
    </p:spTree>
    <p:extLst>
      <p:ext uri="{BB962C8B-B14F-4D97-AF65-F5344CB8AC3E}">
        <p14:creationId xmlns:p14="http://schemas.microsoft.com/office/powerpoint/2010/main" val="13611028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A6AA8-1772-0C1E-E34B-A7EFBC2129D4}"/>
              </a:ext>
            </a:extLst>
          </p:cNvPr>
          <p:cNvSpPr>
            <a:spLocks noGrp="1"/>
          </p:cNvSpPr>
          <p:nvPr>
            <p:ph type="title"/>
          </p:nvPr>
        </p:nvSpPr>
        <p:spPr>
          <a:xfrm>
            <a:off x="360000" y="381654"/>
            <a:ext cx="11472000" cy="611840"/>
          </a:xfrm>
        </p:spPr>
        <p:txBody>
          <a:bodyPr>
            <a:normAutofit fontScale="90000"/>
          </a:bodyPr>
          <a:lstStyle/>
          <a:p>
            <a:r>
              <a:rPr lang="en-GB" b="1" dirty="0">
                <a:solidFill>
                  <a:schemeClr val="accent1">
                    <a:lumMod val="50000"/>
                  </a:schemeClr>
                </a:solidFill>
              </a:rPr>
              <a:t>Cutting bureaucracy</a:t>
            </a:r>
          </a:p>
        </p:txBody>
      </p:sp>
      <p:sp>
        <p:nvSpPr>
          <p:cNvPr id="5" name="TextBox 4">
            <a:extLst>
              <a:ext uri="{FF2B5EF4-FFF2-40B4-BE49-F238E27FC236}">
                <a16:creationId xmlns:a16="http://schemas.microsoft.com/office/drawing/2014/main" id="{AF0532B2-5E43-0197-CBA5-0F16AB2F30DC}"/>
              </a:ext>
            </a:extLst>
          </p:cNvPr>
          <p:cNvSpPr txBox="1"/>
          <p:nvPr/>
        </p:nvSpPr>
        <p:spPr>
          <a:xfrm>
            <a:off x="284480" y="1140243"/>
            <a:ext cx="2529840"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dirty="0"/>
              <a:t>30% of GP time is spent on indirect patient care</a:t>
            </a:r>
          </a:p>
        </p:txBody>
      </p:sp>
      <p:sp>
        <p:nvSpPr>
          <p:cNvPr id="7" name="TextBox 6">
            <a:extLst>
              <a:ext uri="{FF2B5EF4-FFF2-40B4-BE49-F238E27FC236}">
                <a16:creationId xmlns:a16="http://schemas.microsoft.com/office/drawing/2014/main" id="{0F47F9DD-A7F6-9776-D82E-EA360E33ECD2}"/>
              </a:ext>
            </a:extLst>
          </p:cNvPr>
          <p:cNvSpPr txBox="1"/>
          <p:nvPr/>
        </p:nvSpPr>
        <p:spPr>
          <a:xfrm>
            <a:off x="3048000" y="1114841"/>
            <a:ext cx="8784000"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GB" sz="1600" dirty="0"/>
              <a:t>In some practices patient contacts have increased from 20% to 40% since before the pandemic; and there is a risk that GPs are overloaded and spend less time with patients. Reducing paperwork will improve efficiency </a:t>
            </a:r>
          </a:p>
        </p:txBody>
      </p:sp>
      <p:sp>
        <p:nvSpPr>
          <p:cNvPr id="9" name="TextBox 8">
            <a:extLst>
              <a:ext uri="{FF2B5EF4-FFF2-40B4-BE49-F238E27FC236}">
                <a16:creationId xmlns:a16="http://schemas.microsoft.com/office/drawing/2014/main" id="{1918E497-6070-C2B0-779B-A110629BB14D}"/>
              </a:ext>
            </a:extLst>
          </p:cNvPr>
          <p:cNvSpPr txBox="1"/>
          <p:nvPr/>
        </p:nvSpPr>
        <p:spPr>
          <a:xfrm>
            <a:off x="3048000" y="2134240"/>
            <a:ext cx="8859520" cy="83099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r>
              <a:rPr lang="en-GB" sz="1600" dirty="0"/>
              <a:t>Reducing the time spent by practice teams on low-value administrative work, and improving join up between primary and secondary care services, to give teams more time to focus on patients’ clinical needs</a:t>
            </a:r>
          </a:p>
        </p:txBody>
      </p:sp>
      <p:sp>
        <p:nvSpPr>
          <p:cNvPr id="10" name="TextBox 9">
            <a:extLst>
              <a:ext uri="{FF2B5EF4-FFF2-40B4-BE49-F238E27FC236}">
                <a16:creationId xmlns:a16="http://schemas.microsoft.com/office/drawing/2014/main" id="{337246E0-DBFC-0343-B6B3-B579F50E81BA}"/>
              </a:ext>
            </a:extLst>
          </p:cNvPr>
          <p:cNvSpPr txBox="1"/>
          <p:nvPr/>
        </p:nvSpPr>
        <p:spPr>
          <a:xfrm>
            <a:off x="360000" y="2278816"/>
            <a:ext cx="2529840" cy="36933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GB" b="1" dirty="0"/>
              <a:t>FOCUS AREAS</a:t>
            </a:r>
          </a:p>
        </p:txBody>
      </p:sp>
      <p:graphicFrame>
        <p:nvGraphicFramePr>
          <p:cNvPr id="3" name="Table 10">
            <a:extLst>
              <a:ext uri="{FF2B5EF4-FFF2-40B4-BE49-F238E27FC236}">
                <a16:creationId xmlns:a16="http://schemas.microsoft.com/office/drawing/2014/main" id="{4C359978-B7EB-5EF4-3FAA-D74A53986F5D}"/>
              </a:ext>
            </a:extLst>
          </p:cNvPr>
          <p:cNvGraphicFramePr>
            <a:graphicFrameLocks noGrp="1"/>
          </p:cNvGraphicFramePr>
          <p:nvPr/>
        </p:nvGraphicFramePr>
        <p:xfrm>
          <a:off x="295088" y="3085863"/>
          <a:ext cx="4004940" cy="3566160"/>
        </p:xfrm>
        <a:graphic>
          <a:graphicData uri="http://schemas.openxmlformats.org/drawingml/2006/table">
            <a:tbl>
              <a:tblPr firstRow="1" bandRow="1">
                <a:tableStyleId>{5C22544A-7EE6-4342-B048-85BDC9FD1C3A}</a:tableStyleId>
              </a:tblPr>
              <a:tblGrid>
                <a:gridCol w="4004940">
                  <a:extLst>
                    <a:ext uri="{9D8B030D-6E8A-4147-A177-3AD203B41FA5}">
                      <a16:colId xmlns:a16="http://schemas.microsoft.com/office/drawing/2014/main" val="1947084813"/>
                    </a:ext>
                  </a:extLst>
                </a:gridCol>
              </a:tblGrid>
              <a:tr h="370840">
                <a:tc>
                  <a:txBody>
                    <a:bodyPr/>
                    <a:lstStyle/>
                    <a:p>
                      <a:r>
                        <a:rPr lang="en-GB" sz="1800" dirty="0"/>
                        <a:t>Primary-Secondary Care interface</a:t>
                      </a:r>
                    </a:p>
                    <a:p>
                      <a:endParaRPr lang="en-GB" sz="1800" dirty="0"/>
                    </a:p>
                  </a:txBody>
                  <a:tcPr/>
                </a:tc>
                <a:extLst>
                  <a:ext uri="{0D108BD9-81ED-4DB2-BD59-A6C34878D82A}">
                    <a16:rowId xmlns:a16="http://schemas.microsoft.com/office/drawing/2014/main" val="3242602336"/>
                  </a:ext>
                </a:extLst>
              </a:tr>
              <a:tr h="370840">
                <a:tc>
                  <a:txBody>
                    <a:bodyPr/>
                    <a:lstStyle/>
                    <a:p>
                      <a:pPr marL="342900" indent="-342900">
                        <a:buFont typeface="Arial" panose="020B0604020202020204" pitchFamily="34" charset="0"/>
                        <a:buChar char="•"/>
                      </a:pPr>
                      <a:r>
                        <a:rPr lang="en-GB" sz="1800" dirty="0"/>
                        <a:t>Lincolnshire has set up a forum to improve the interface across services</a:t>
                      </a:r>
                    </a:p>
                    <a:p>
                      <a:pPr marL="342900" indent="-342900">
                        <a:buFont typeface="Arial" panose="020B0604020202020204" pitchFamily="34" charset="0"/>
                        <a:buChar char="•"/>
                      </a:pPr>
                      <a:r>
                        <a:rPr lang="en-GB" sz="1800" dirty="0"/>
                        <a:t>Developing a Behaviour Concordat is underway</a:t>
                      </a:r>
                    </a:p>
                    <a:p>
                      <a:pPr marL="342900" indent="-342900">
                        <a:buFont typeface="Arial" panose="020B0604020202020204" pitchFamily="34" charset="0"/>
                        <a:buChar char="•"/>
                      </a:pPr>
                      <a:r>
                        <a:rPr lang="en-GB" sz="1800" dirty="0"/>
                        <a:t>Improving fit note processes is an early priority</a:t>
                      </a:r>
                    </a:p>
                    <a:p>
                      <a:pPr marL="342900" indent="-342900">
                        <a:buFont typeface="Arial" panose="020B0604020202020204" pitchFamily="34" charset="0"/>
                        <a:buChar char="•"/>
                      </a:pPr>
                      <a:endParaRPr lang="en-GB" sz="1800" dirty="0"/>
                    </a:p>
                    <a:p>
                      <a:pPr marL="0" indent="0">
                        <a:buFont typeface="Arial" panose="020B0604020202020204" pitchFamily="34" charset="0"/>
                        <a:buNone/>
                      </a:pPr>
                      <a:endParaRPr lang="en-GB" sz="1800" dirty="0"/>
                    </a:p>
                  </a:txBody>
                  <a:tcPr/>
                </a:tc>
                <a:extLst>
                  <a:ext uri="{0D108BD9-81ED-4DB2-BD59-A6C34878D82A}">
                    <a16:rowId xmlns:a16="http://schemas.microsoft.com/office/drawing/2014/main" val="55870607"/>
                  </a:ext>
                </a:extLst>
              </a:tr>
              <a:tr h="370840">
                <a:tc>
                  <a:txBody>
                    <a:bodyPr/>
                    <a:lstStyle/>
                    <a:p>
                      <a:r>
                        <a:rPr lang="en-GB" sz="1800" b="1" i="1" dirty="0"/>
                        <a:t>GP practice time will be freed up to provide care.</a:t>
                      </a:r>
                    </a:p>
                  </a:txBody>
                  <a:tcPr/>
                </a:tc>
                <a:extLst>
                  <a:ext uri="{0D108BD9-81ED-4DB2-BD59-A6C34878D82A}">
                    <a16:rowId xmlns:a16="http://schemas.microsoft.com/office/drawing/2014/main" val="2135339079"/>
                  </a:ext>
                </a:extLst>
              </a:tr>
            </a:tbl>
          </a:graphicData>
        </a:graphic>
      </p:graphicFrame>
      <p:graphicFrame>
        <p:nvGraphicFramePr>
          <p:cNvPr id="4" name="Table 3">
            <a:extLst>
              <a:ext uri="{FF2B5EF4-FFF2-40B4-BE49-F238E27FC236}">
                <a16:creationId xmlns:a16="http://schemas.microsoft.com/office/drawing/2014/main" id="{9E9D1565-3286-F04D-C5E1-4312CBA9F8C1}"/>
              </a:ext>
            </a:extLst>
          </p:cNvPr>
          <p:cNvGraphicFramePr>
            <a:graphicFrameLocks noGrp="1"/>
          </p:cNvGraphicFramePr>
          <p:nvPr/>
        </p:nvGraphicFramePr>
        <p:xfrm>
          <a:off x="4362276" y="3085863"/>
          <a:ext cx="4051881" cy="3566160"/>
        </p:xfrm>
        <a:graphic>
          <a:graphicData uri="http://schemas.openxmlformats.org/drawingml/2006/table">
            <a:tbl>
              <a:tblPr firstRow="1" bandRow="1">
                <a:tableStyleId>{5C22544A-7EE6-4342-B048-85BDC9FD1C3A}</a:tableStyleId>
              </a:tblPr>
              <a:tblGrid>
                <a:gridCol w="4051881">
                  <a:extLst>
                    <a:ext uri="{9D8B030D-6E8A-4147-A177-3AD203B41FA5}">
                      <a16:colId xmlns:a16="http://schemas.microsoft.com/office/drawing/2014/main" val="1947084813"/>
                    </a:ext>
                  </a:extLst>
                </a:gridCol>
              </a:tblGrid>
              <a:tr h="370840">
                <a:tc>
                  <a:txBody>
                    <a:bodyPr/>
                    <a:lstStyle/>
                    <a:p>
                      <a:r>
                        <a:rPr lang="en-GB" sz="1800" dirty="0"/>
                        <a:t>Building on the Bureaucracy Busting Concordat</a:t>
                      </a:r>
                    </a:p>
                  </a:txBody>
                  <a:tcPr>
                    <a:solidFill>
                      <a:schemeClr val="accent6">
                        <a:lumMod val="75000"/>
                      </a:schemeClr>
                    </a:solidFill>
                  </a:tcPr>
                </a:tc>
                <a:extLst>
                  <a:ext uri="{0D108BD9-81ED-4DB2-BD59-A6C34878D82A}">
                    <a16:rowId xmlns:a16="http://schemas.microsoft.com/office/drawing/2014/main" val="3242602336"/>
                  </a:ext>
                </a:extLst>
              </a:tr>
              <a:tr h="370840">
                <a:tc>
                  <a:txBody>
                    <a:bodyPr/>
                    <a:lstStyle/>
                    <a:p>
                      <a:pPr marL="285750" indent="-285750">
                        <a:buFont typeface="Arial" panose="020B0604020202020204" pitchFamily="34" charset="0"/>
                        <a:buChar char="•"/>
                      </a:pPr>
                      <a:r>
                        <a:rPr lang="en-GB" sz="1800" dirty="0"/>
                        <a:t>NHSE focus on reducing the asks of GP practices that take them away from providing care</a:t>
                      </a:r>
                    </a:p>
                    <a:p>
                      <a:pPr marL="285750" indent="-285750">
                        <a:buFont typeface="Arial" panose="020B0604020202020204" pitchFamily="34" charset="0"/>
                        <a:buChar char="•"/>
                      </a:pPr>
                      <a:r>
                        <a:rPr lang="en-GB" sz="1800" dirty="0"/>
                        <a:t>The ICB is reducing the asks of GP practices too</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endParaRPr lang="en-GB" sz="1800" dirty="0"/>
                    </a:p>
                    <a:p>
                      <a:pPr marL="0" indent="0">
                        <a:buFont typeface="Arial" panose="020B0604020202020204" pitchFamily="34" charset="0"/>
                        <a:buNone/>
                      </a:pPr>
                      <a:endParaRPr lang="en-GB" sz="1800" dirty="0"/>
                    </a:p>
                  </a:txBody>
                  <a:tcPr>
                    <a:solidFill>
                      <a:schemeClr val="accent6">
                        <a:lumMod val="60000"/>
                        <a:lumOff val="40000"/>
                      </a:schemeClr>
                    </a:solidFill>
                  </a:tcPr>
                </a:tc>
                <a:extLst>
                  <a:ext uri="{0D108BD9-81ED-4DB2-BD59-A6C34878D82A}">
                    <a16:rowId xmlns:a16="http://schemas.microsoft.com/office/drawing/2014/main" val="55870607"/>
                  </a:ext>
                </a:extLst>
              </a:tr>
              <a:tr h="370840">
                <a:tc>
                  <a:txBody>
                    <a:bodyPr/>
                    <a:lstStyle/>
                    <a:p>
                      <a:r>
                        <a:rPr lang="en-GB" sz="1800" b="1" i="1" dirty="0"/>
                        <a:t>GP practice time will be free up to provide care.</a:t>
                      </a:r>
                    </a:p>
                  </a:txBody>
                  <a:tcPr>
                    <a:solidFill>
                      <a:schemeClr val="accent6">
                        <a:lumMod val="20000"/>
                        <a:lumOff val="80000"/>
                      </a:schemeClr>
                    </a:solidFill>
                  </a:tcPr>
                </a:tc>
                <a:extLst>
                  <a:ext uri="{0D108BD9-81ED-4DB2-BD59-A6C34878D82A}">
                    <a16:rowId xmlns:a16="http://schemas.microsoft.com/office/drawing/2014/main" val="2135339079"/>
                  </a:ext>
                </a:extLst>
              </a:tr>
            </a:tbl>
          </a:graphicData>
        </a:graphic>
      </p:graphicFrame>
      <p:graphicFrame>
        <p:nvGraphicFramePr>
          <p:cNvPr id="6" name="Table 5">
            <a:extLst>
              <a:ext uri="{FF2B5EF4-FFF2-40B4-BE49-F238E27FC236}">
                <a16:creationId xmlns:a16="http://schemas.microsoft.com/office/drawing/2014/main" id="{7F01E884-0139-D662-83A8-00A447785756}"/>
              </a:ext>
            </a:extLst>
          </p:cNvPr>
          <p:cNvGraphicFramePr>
            <a:graphicFrameLocks noGrp="1"/>
          </p:cNvGraphicFramePr>
          <p:nvPr/>
        </p:nvGraphicFramePr>
        <p:xfrm>
          <a:off x="8476405" y="3085863"/>
          <a:ext cx="3355595" cy="3566160"/>
        </p:xfrm>
        <a:graphic>
          <a:graphicData uri="http://schemas.openxmlformats.org/drawingml/2006/table">
            <a:tbl>
              <a:tblPr firstRow="1" bandRow="1">
                <a:tableStyleId>{5C22544A-7EE6-4342-B048-85BDC9FD1C3A}</a:tableStyleId>
              </a:tblPr>
              <a:tblGrid>
                <a:gridCol w="3355595">
                  <a:extLst>
                    <a:ext uri="{9D8B030D-6E8A-4147-A177-3AD203B41FA5}">
                      <a16:colId xmlns:a16="http://schemas.microsoft.com/office/drawing/2014/main" val="1947084813"/>
                    </a:ext>
                  </a:extLst>
                </a:gridCol>
              </a:tblGrid>
              <a:tr h="370840">
                <a:tc>
                  <a:txBody>
                    <a:bodyPr/>
                    <a:lstStyle/>
                    <a:p>
                      <a:r>
                        <a:rPr lang="en-GB" sz="1800" dirty="0"/>
                        <a:t>Reducing PCN indicators and freeing up resources</a:t>
                      </a:r>
                    </a:p>
                  </a:txBody>
                  <a:tcPr>
                    <a:solidFill>
                      <a:schemeClr val="accent1">
                        <a:lumMod val="50000"/>
                      </a:schemeClr>
                    </a:solidFill>
                  </a:tcPr>
                </a:tc>
                <a:extLst>
                  <a:ext uri="{0D108BD9-81ED-4DB2-BD59-A6C34878D82A}">
                    <a16:rowId xmlns:a16="http://schemas.microsoft.com/office/drawing/2014/main" val="3242602336"/>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NHSE has made funding available to PCNs and practices to improve access (on average, £11,500 per month)</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dirty="0"/>
                    </a:p>
                  </a:txBody>
                  <a:tcPr>
                    <a:solidFill>
                      <a:schemeClr val="accent1">
                        <a:lumMod val="60000"/>
                        <a:lumOff val="40000"/>
                      </a:schemeClr>
                    </a:solidFill>
                  </a:tcPr>
                </a:tc>
                <a:extLst>
                  <a:ext uri="{0D108BD9-81ED-4DB2-BD59-A6C34878D82A}">
                    <a16:rowId xmlns:a16="http://schemas.microsoft.com/office/drawing/2014/main" val="558706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t>Practices &amp; PCNs have resources and time to improve access.</a:t>
                      </a:r>
                    </a:p>
                  </a:txBody>
                  <a:tcPr/>
                </a:tc>
                <a:extLst>
                  <a:ext uri="{0D108BD9-81ED-4DB2-BD59-A6C34878D82A}">
                    <a16:rowId xmlns:a16="http://schemas.microsoft.com/office/drawing/2014/main" val="2135339079"/>
                  </a:ext>
                </a:extLst>
              </a:tr>
            </a:tbl>
          </a:graphicData>
        </a:graphic>
      </p:graphicFrame>
      <p:sp>
        <p:nvSpPr>
          <p:cNvPr id="8" name="Slide Number Placeholder 7">
            <a:extLst>
              <a:ext uri="{FF2B5EF4-FFF2-40B4-BE49-F238E27FC236}">
                <a16:creationId xmlns:a16="http://schemas.microsoft.com/office/drawing/2014/main" id="{DABC0FB2-0829-D4C7-45BE-C4EB45B24310}"/>
              </a:ext>
            </a:extLst>
          </p:cNvPr>
          <p:cNvSpPr>
            <a:spLocks noGrp="1"/>
          </p:cNvSpPr>
          <p:nvPr>
            <p:ph type="sldNum" sz="quarter" idx="12"/>
          </p:nvPr>
        </p:nvSpPr>
        <p:spPr/>
        <p:txBody>
          <a:bodyPr/>
          <a:lstStyle/>
          <a:p>
            <a:fld id="{D9BAD35B-1821-4E22-85F0-0A8FA5C54A36}" type="slidenum">
              <a:rPr lang="en-GB" smtClean="0"/>
              <a:t>30</a:t>
            </a:fld>
            <a:endParaRPr lang="en-GB"/>
          </a:p>
        </p:txBody>
      </p:sp>
    </p:spTree>
    <p:extLst>
      <p:ext uri="{BB962C8B-B14F-4D97-AF65-F5344CB8AC3E}">
        <p14:creationId xmlns:p14="http://schemas.microsoft.com/office/powerpoint/2010/main" val="2101198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447734" y="213661"/>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primary – secondary care interface</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31</a:t>
            </a:fld>
            <a:endParaRPr lang="en-GB"/>
          </a:p>
        </p:txBody>
      </p:sp>
      <p:grpSp>
        <p:nvGrpSpPr>
          <p:cNvPr id="15" name="Group 14">
            <a:extLst>
              <a:ext uri="{FF2B5EF4-FFF2-40B4-BE49-F238E27FC236}">
                <a16:creationId xmlns:a16="http://schemas.microsoft.com/office/drawing/2014/main" id="{70B8603F-9DD3-BF47-F694-8D8410F23C09}"/>
              </a:ext>
            </a:extLst>
          </p:cNvPr>
          <p:cNvGrpSpPr/>
          <p:nvPr/>
        </p:nvGrpSpPr>
        <p:grpSpPr>
          <a:xfrm>
            <a:off x="948379" y="1849163"/>
            <a:ext cx="2061707" cy="233033"/>
            <a:chOff x="38501" y="785800"/>
            <a:chExt cx="2198646" cy="233033"/>
          </a:xfrm>
        </p:grpSpPr>
        <p:sp>
          <p:nvSpPr>
            <p:cNvPr id="25" name="Rectangle 24">
              <a:extLst>
                <a:ext uri="{FF2B5EF4-FFF2-40B4-BE49-F238E27FC236}">
                  <a16:creationId xmlns:a16="http://schemas.microsoft.com/office/drawing/2014/main" id="{AE4DDBD6-2924-CB5B-3DAB-E63C8910A1F6}"/>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0D21B45-2008-AD05-1F03-2EE5DD4DC725}"/>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grpSp>
        <p:nvGrpSpPr>
          <p:cNvPr id="16" name="Group 15">
            <a:extLst>
              <a:ext uri="{FF2B5EF4-FFF2-40B4-BE49-F238E27FC236}">
                <a16:creationId xmlns:a16="http://schemas.microsoft.com/office/drawing/2014/main" id="{67A63EB0-900D-A7FB-EF6C-86BD10565D2D}"/>
              </a:ext>
            </a:extLst>
          </p:cNvPr>
          <p:cNvGrpSpPr/>
          <p:nvPr/>
        </p:nvGrpSpPr>
        <p:grpSpPr>
          <a:xfrm>
            <a:off x="8960375" y="1800412"/>
            <a:ext cx="2247177" cy="314854"/>
            <a:chOff x="2823044" y="703979"/>
            <a:chExt cx="2018941" cy="314854"/>
          </a:xfrm>
        </p:grpSpPr>
        <p:sp>
          <p:nvSpPr>
            <p:cNvPr id="23" name="Rectangle 22">
              <a:extLst>
                <a:ext uri="{FF2B5EF4-FFF2-40B4-BE49-F238E27FC236}">
                  <a16:creationId xmlns:a16="http://schemas.microsoft.com/office/drawing/2014/main" id="{1EF984E2-9F45-EAFA-E192-37A9C6B2156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4C82B83-8299-C1DD-3EDE-55F699FC5B61}"/>
                </a:ext>
              </a:extLst>
            </p:cNvPr>
            <p:cNvSpPr txBox="1"/>
            <p:nvPr/>
          </p:nvSpPr>
          <p:spPr>
            <a:xfrm>
              <a:off x="2823044" y="703979"/>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grpSp>
        <p:nvGrpSpPr>
          <p:cNvPr id="17" name="Group 16">
            <a:extLst>
              <a:ext uri="{FF2B5EF4-FFF2-40B4-BE49-F238E27FC236}">
                <a16:creationId xmlns:a16="http://schemas.microsoft.com/office/drawing/2014/main" id="{4DC638DA-A975-1327-75EB-3B463D43B06C}"/>
              </a:ext>
            </a:extLst>
          </p:cNvPr>
          <p:cNvGrpSpPr/>
          <p:nvPr/>
        </p:nvGrpSpPr>
        <p:grpSpPr>
          <a:xfrm>
            <a:off x="6651751" y="1849163"/>
            <a:ext cx="1298939" cy="370227"/>
            <a:chOff x="5643097" y="716786"/>
            <a:chExt cx="573937" cy="370227"/>
          </a:xfrm>
        </p:grpSpPr>
        <p:sp>
          <p:nvSpPr>
            <p:cNvPr id="21" name="Rectangle 20">
              <a:extLst>
                <a:ext uri="{FF2B5EF4-FFF2-40B4-BE49-F238E27FC236}">
                  <a16:creationId xmlns:a16="http://schemas.microsoft.com/office/drawing/2014/main" id="{2CEE4391-44BE-B44E-3124-A3E88C7FC4FA}"/>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ED76122-3C80-56A0-06DA-B31D2F842275}"/>
                </a:ext>
              </a:extLst>
            </p:cNvPr>
            <p:cNvSpPr txBox="1"/>
            <p:nvPr/>
          </p:nvSpPr>
          <p:spPr>
            <a:xfrm>
              <a:off x="5651692" y="716786"/>
              <a:ext cx="565342"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grpSp>
        <p:nvGrpSpPr>
          <p:cNvPr id="18" name="Group 17">
            <a:extLst>
              <a:ext uri="{FF2B5EF4-FFF2-40B4-BE49-F238E27FC236}">
                <a16:creationId xmlns:a16="http://schemas.microsoft.com/office/drawing/2014/main" id="{C9D072C6-30CA-57C1-3D97-E817D24EE247}"/>
              </a:ext>
            </a:extLst>
          </p:cNvPr>
          <p:cNvGrpSpPr/>
          <p:nvPr/>
        </p:nvGrpSpPr>
        <p:grpSpPr>
          <a:xfrm>
            <a:off x="3964064" y="1837767"/>
            <a:ext cx="2056973" cy="413270"/>
            <a:chOff x="7568409" y="666505"/>
            <a:chExt cx="2056973" cy="413270"/>
          </a:xfrm>
        </p:grpSpPr>
        <p:sp>
          <p:nvSpPr>
            <p:cNvPr id="19" name="Rectangle 18">
              <a:extLst>
                <a:ext uri="{FF2B5EF4-FFF2-40B4-BE49-F238E27FC236}">
                  <a16:creationId xmlns:a16="http://schemas.microsoft.com/office/drawing/2014/main" id="{F450710E-5459-DE1E-BDA0-31E9F6450015}"/>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9D1EDCD-98D6-0BBF-554B-06DBF7ED0BCC}"/>
                </a:ext>
              </a:extLst>
            </p:cNvPr>
            <p:cNvSpPr txBox="1"/>
            <p:nvPr/>
          </p:nvSpPr>
          <p:spPr>
            <a:xfrm>
              <a:off x="7568409"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pic>
        <p:nvPicPr>
          <p:cNvPr id="37" name="Picture 36">
            <a:extLst>
              <a:ext uri="{FF2B5EF4-FFF2-40B4-BE49-F238E27FC236}">
                <a16:creationId xmlns:a16="http://schemas.microsoft.com/office/drawing/2014/main" id="{6094EA45-68E1-B637-6C78-CF31B2F7356F}"/>
              </a:ext>
            </a:extLst>
          </p:cNvPr>
          <p:cNvPicPr>
            <a:picLocks noChangeAspect="1"/>
          </p:cNvPicPr>
          <p:nvPr/>
        </p:nvPicPr>
        <p:blipFill>
          <a:blip r:embed="rId2"/>
          <a:stretch>
            <a:fillRect/>
          </a:stretch>
        </p:blipFill>
        <p:spPr>
          <a:xfrm>
            <a:off x="6670197" y="1280861"/>
            <a:ext cx="498401" cy="516747"/>
          </a:xfrm>
          <a:prstGeom prst="rect">
            <a:avLst/>
          </a:prstGeom>
        </p:spPr>
      </p:pic>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2" name="Picture 41">
            <a:extLst>
              <a:ext uri="{FF2B5EF4-FFF2-40B4-BE49-F238E27FC236}">
                <a16:creationId xmlns:a16="http://schemas.microsoft.com/office/drawing/2014/main" id="{813DF60C-9B6F-46BC-4E80-D065782E2D48}"/>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3903282" y="1264439"/>
            <a:ext cx="587170" cy="563366"/>
          </a:xfrm>
          <a:prstGeom prst="rect">
            <a:avLst/>
          </a:prstGeom>
        </p:spPr>
      </p:pic>
      <p:pic>
        <p:nvPicPr>
          <p:cNvPr id="48" name="Picture 47">
            <a:extLst>
              <a:ext uri="{FF2B5EF4-FFF2-40B4-BE49-F238E27FC236}">
                <a16:creationId xmlns:a16="http://schemas.microsoft.com/office/drawing/2014/main" id="{1E5D1590-DDFD-73E4-E9A1-D77590AF414A}"/>
              </a:ext>
            </a:extLst>
          </p:cNvPr>
          <p:cNvPicPr>
            <a:picLocks noChangeAspect="1"/>
          </p:cNvPicPr>
          <p:nvPr/>
        </p:nvPicPr>
        <p:blipFill>
          <a:blip r:embed="rId5"/>
          <a:stretch>
            <a:fillRect/>
          </a:stretch>
        </p:blipFill>
        <p:spPr>
          <a:xfrm>
            <a:off x="838200" y="1275834"/>
            <a:ext cx="734301" cy="609944"/>
          </a:xfrm>
          <a:prstGeom prst="rect">
            <a:avLst/>
          </a:prstGeom>
        </p:spPr>
      </p:pic>
      <p:pic>
        <p:nvPicPr>
          <p:cNvPr id="50" name="Picture 49">
            <a:extLst>
              <a:ext uri="{FF2B5EF4-FFF2-40B4-BE49-F238E27FC236}">
                <a16:creationId xmlns:a16="http://schemas.microsoft.com/office/drawing/2014/main" id="{0C26CCE3-548E-4C77-026A-34B91472CC8A}"/>
              </a:ext>
            </a:extLst>
          </p:cNvPr>
          <p:cNvPicPr>
            <a:picLocks noChangeAspect="1"/>
          </p:cNvPicPr>
          <p:nvPr/>
        </p:nvPicPr>
        <p:blipFill>
          <a:blip r:embed="rId6"/>
          <a:stretch>
            <a:fillRect/>
          </a:stretch>
        </p:blipFill>
        <p:spPr>
          <a:xfrm>
            <a:off x="8960375" y="1335949"/>
            <a:ext cx="488577" cy="461659"/>
          </a:xfrm>
          <a:prstGeom prst="rect">
            <a:avLst/>
          </a:prstGeom>
        </p:spPr>
      </p:pic>
      <p:sp>
        <p:nvSpPr>
          <p:cNvPr id="3" name="TextBox 2">
            <a:extLst>
              <a:ext uri="{FF2B5EF4-FFF2-40B4-BE49-F238E27FC236}">
                <a16:creationId xmlns:a16="http://schemas.microsoft.com/office/drawing/2014/main" id="{0C740D4A-8D0F-C62A-EEB4-F4E3DD72C682}"/>
              </a:ext>
            </a:extLst>
          </p:cNvPr>
          <p:cNvSpPr txBox="1"/>
          <p:nvPr/>
        </p:nvSpPr>
        <p:spPr>
          <a:xfrm>
            <a:off x="864908" y="2159749"/>
            <a:ext cx="2849440" cy="3046988"/>
          </a:xfrm>
          <a:prstGeom prst="rect">
            <a:avLst/>
          </a:prstGeom>
          <a:noFill/>
        </p:spPr>
        <p:txBody>
          <a:bodyPr wrap="square" rtlCol="0">
            <a:spAutoFit/>
          </a:bodyPr>
          <a:lstStyle/>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Collaborative approach developed</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Interface programme includes representation from across the system</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Scope includes community providers as well as primary care and acute</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Vision and key strategic themes agreed and developed</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Working groups delivering against the four strategic themes:</a:t>
            </a:r>
          </a:p>
          <a:p>
            <a:pPr marL="628650" lvl="1" indent="-171450">
              <a:buFontTx/>
              <a:buChar char="-"/>
            </a:pPr>
            <a:r>
              <a:rPr lang="en-GB" sz="1200" dirty="0">
                <a:latin typeface="Arial" panose="020B0604020202020204" pitchFamily="34" charset="0"/>
                <a:cs typeface="Arial" panose="020B0604020202020204" pitchFamily="34" charset="0"/>
              </a:rPr>
              <a:t>Operational interface</a:t>
            </a:r>
          </a:p>
          <a:p>
            <a:pPr marL="628650" lvl="1" indent="-171450">
              <a:buFontTx/>
              <a:buChar char="-"/>
            </a:pPr>
            <a:r>
              <a:rPr lang="en-GB" sz="1200" dirty="0">
                <a:latin typeface="Arial" panose="020B0604020202020204" pitchFamily="34" charset="0"/>
                <a:cs typeface="Arial" panose="020B0604020202020204" pitchFamily="34" charset="0"/>
              </a:rPr>
              <a:t>Quality and learning</a:t>
            </a:r>
          </a:p>
          <a:p>
            <a:pPr marL="628650" lvl="1" indent="-171450">
              <a:buFontTx/>
              <a:buChar char="-"/>
            </a:pPr>
            <a:r>
              <a:rPr lang="en-GB" sz="1200" dirty="0">
                <a:latin typeface="Arial" panose="020B0604020202020204" pitchFamily="34" charset="0"/>
                <a:cs typeface="Arial" panose="020B0604020202020204" pitchFamily="34" charset="0"/>
              </a:rPr>
              <a:t>Behavioural principles</a:t>
            </a:r>
          </a:p>
          <a:p>
            <a:pPr marL="628650" lvl="1" indent="-171450">
              <a:buFontTx/>
              <a:buChar char="-"/>
            </a:pPr>
            <a:r>
              <a:rPr lang="en-GB" sz="1200" dirty="0">
                <a:latin typeface="Arial" panose="020B0604020202020204" pitchFamily="34" charset="0"/>
                <a:cs typeface="Arial" panose="020B0604020202020204" pitchFamily="34" charset="0"/>
              </a:rPr>
              <a:t>Communication and engagement</a:t>
            </a:r>
          </a:p>
          <a:p>
            <a:pPr marL="17145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019C67A-488E-C609-88E1-C0CE88BC1F66}"/>
              </a:ext>
            </a:extLst>
          </p:cNvPr>
          <p:cNvSpPr txBox="1"/>
          <p:nvPr/>
        </p:nvSpPr>
        <p:spPr>
          <a:xfrm>
            <a:off x="3873614" y="2115266"/>
            <a:ext cx="2618625" cy="1938992"/>
          </a:xfrm>
          <a:prstGeom prst="rect">
            <a:avLst/>
          </a:prstGeom>
          <a:noFill/>
        </p:spPr>
        <p:txBody>
          <a:bodyPr wrap="square" rtlCol="0">
            <a:spAutoFit/>
          </a:bodyPr>
          <a:lstStyle/>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Clinical leader engagement</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Partnership approach – improved relations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Culture of continual improvement</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Initial focus on the Academy of </a:t>
            </a:r>
            <a:r>
              <a:rPr lang="en-GB" sz="1200">
                <a:latin typeface="Arial" panose="020B0604020202020204" pitchFamily="34" charset="0"/>
                <a:cs typeface="Arial" panose="020B0604020202020204" pitchFamily="34" charset="0"/>
              </a:rPr>
              <a:t>Medical Royal </a:t>
            </a:r>
            <a:r>
              <a:rPr lang="en-GB" sz="1200" dirty="0">
                <a:latin typeface="Arial" panose="020B0604020202020204" pitchFamily="34" charset="0"/>
                <a:cs typeface="Arial" panose="020B0604020202020204" pitchFamily="34" charset="0"/>
              </a:rPr>
              <a:t>Colleges guidance to support primary care capacity and access</a:t>
            </a:r>
          </a:p>
          <a:p>
            <a:pPr marL="17145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06CF919-0840-50A5-C7C6-AABF23E72FC5}"/>
              </a:ext>
            </a:extLst>
          </p:cNvPr>
          <p:cNvSpPr txBox="1"/>
          <p:nvPr/>
        </p:nvSpPr>
        <p:spPr>
          <a:xfrm>
            <a:off x="653610" y="5335585"/>
            <a:ext cx="5647070" cy="1015663"/>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pPr marL="285750" lvl="0" indent="-285750">
              <a:lnSpc>
                <a:spcPct val="100000"/>
              </a:lnSpc>
              <a:buFont typeface="Arial" panose="020B0604020202020204" pitchFamily="34" charset="0"/>
              <a:buChar char="•"/>
            </a:pPr>
            <a:r>
              <a:rPr lang="en-GB" sz="1400" dirty="0">
                <a:latin typeface="Arial" panose="020B0604020202020204" pitchFamily="34" charset="0"/>
                <a:cs typeface="Arial" panose="020B0604020202020204" pitchFamily="34" charset="0"/>
              </a:rPr>
              <a:t>Please see the next slide for a summary of achievements by the four priority themes and associated working groups</a:t>
            </a:r>
          </a:p>
          <a:p>
            <a:endParaRPr lang="en-GB" b="1" dirty="0">
              <a:solidFill>
                <a:srgbClr val="0070C0"/>
              </a:solidFill>
            </a:endParaRPr>
          </a:p>
        </p:txBody>
      </p:sp>
      <p:sp>
        <p:nvSpPr>
          <p:cNvPr id="9" name="TextBox 8">
            <a:extLst>
              <a:ext uri="{FF2B5EF4-FFF2-40B4-BE49-F238E27FC236}">
                <a16:creationId xmlns:a16="http://schemas.microsoft.com/office/drawing/2014/main" id="{C78BA2A4-869E-0E1F-8A88-D1AF33604F84}"/>
              </a:ext>
            </a:extLst>
          </p:cNvPr>
          <p:cNvSpPr txBox="1"/>
          <p:nvPr/>
        </p:nvSpPr>
        <p:spPr>
          <a:xfrm>
            <a:off x="6595073" y="2115625"/>
            <a:ext cx="2247176" cy="3785652"/>
          </a:xfrm>
          <a:prstGeom prst="rect">
            <a:avLst/>
          </a:prstGeom>
          <a:noFill/>
        </p:spPr>
        <p:txBody>
          <a:bodyPr wrap="square" rtlCol="0">
            <a:spAutoFit/>
          </a:bodyPr>
          <a:lstStyle/>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Digital interoperability to fully enable eMED3s to support Fit note work</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Inconsistent communication across primary and secondary care has a negative impact on the improvement of interface working </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The scale of Secondary Care and staff retention</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Capacity and dedicated time to improving interface alongside existing workload</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Measuring the successful impacts of the changes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Lack of additional financial resources to support the changes needed </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Primary Care Pressures </a:t>
            </a:r>
          </a:p>
        </p:txBody>
      </p:sp>
      <p:sp>
        <p:nvSpPr>
          <p:cNvPr id="11" name="TextBox 10">
            <a:extLst>
              <a:ext uri="{FF2B5EF4-FFF2-40B4-BE49-F238E27FC236}">
                <a16:creationId xmlns:a16="http://schemas.microsoft.com/office/drawing/2014/main" id="{F3ABB5FD-CCF5-65DB-7984-4A67B3616352}"/>
              </a:ext>
            </a:extLst>
          </p:cNvPr>
          <p:cNvSpPr txBox="1"/>
          <p:nvPr/>
        </p:nvSpPr>
        <p:spPr>
          <a:xfrm>
            <a:off x="8745100" y="2134520"/>
            <a:ext cx="2932717" cy="4524315"/>
          </a:xfrm>
          <a:prstGeom prst="rect">
            <a:avLst/>
          </a:prstGeom>
          <a:noFill/>
        </p:spPr>
        <p:txBody>
          <a:bodyPr wrap="square">
            <a:spAutoFit/>
          </a:bodyPr>
          <a:lstStyle/>
          <a:p>
            <a:pPr marL="285750" indent="-285750">
              <a:lnSpc>
                <a:spcPct val="100000"/>
              </a:lnSpc>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Exploring the opportunity of a bespoke interface e-learning module for all clinical staff.</a:t>
            </a:r>
          </a:p>
          <a:p>
            <a:pPr marL="285750" indent="-285750">
              <a:lnSpc>
                <a:spcPct val="100000"/>
              </a:lnSpc>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Inclusion of FIT note in secondary care ward discharge and discharge lounge checklists.  </a:t>
            </a:r>
          </a:p>
          <a:p>
            <a:pPr marL="285750" indent="-285750">
              <a:lnSpc>
                <a:spcPct val="100000"/>
              </a:lnSpc>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Roll out of electronic Call and Recall appointment information for all specialties - reducing patient calls to practices regarding appointments. </a:t>
            </a:r>
          </a:p>
          <a:p>
            <a:pPr marL="285750" indent="-285750">
              <a:lnSpc>
                <a:spcPct val="100000"/>
              </a:lnSpc>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Discharge Summaries - design and use of a standardised discharge letter template to enable consistency. </a:t>
            </a:r>
          </a:p>
          <a:p>
            <a:pPr marL="285750" indent="-285750">
              <a:lnSpc>
                <a:spcPct val="100000"/>
              </a:lnSpc>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Diagnostics – development of guidance on who has responsibility for undertaking diagnostics and bloods</a:t>
            </a:r>
          </a:p>
          <a:p>
            <a:pPr marL="285750" indent="-285750">
              <a:lnSpc>
                <a:spcPct val="100000"/>
              </a:lnSpc>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Onward Referrals – identify specialties where referrals are passed on to the GP.  Development of and use of communication methods to refresh clinicians on the requirements </a:t>
            </a:r>
          </a:p>
        </p:txBody>
      </p:sp>
      <p:pic>
        <p:nvPicPr>
          <p:cNvPr id="12" name="Picture 11">
            <a:extLst>
              <a:ext uri="{FF2B5EF4-FFF2-40B4-BE49-F238E27FC236}">
                <a16:creationId xmlns:a16="http://schemas.microsoft.com/office/drawing/2014/main" id="{0B91831F-DD15-044C-D3E9-642E352A822F}"/>
              </a:ext>
            </a:extLst>
          </p:cNvPr>
          <p:cNvPicPr>
            <a:picLocks noChangeAspect="1"/>
          </p:cNvPicPr>
          <p:nvPr/>
        </p:nvPicPr>
        <p:blipFill>
          <a:blip r:embed="rId7"/>
          <a:stretch>
            <a:fillRect/>
          </a:stretch>
        </p:blipFill>
        <p:spPr>
          <a:xfrm>
            <a:off x="9315987" y="154520"/>
            <a:ext cx="2436087" cy="907849"/>
          </a:xfrm>
          <a:prstGeom prst="rect">
            <a:avLst/>
          </a:prstGeom>
        </p:spPr>
      </p:pic>
      <p:sp>
        <p:nvSpPr>
          <p:cNvPr id="4" name="TextBox 3">
            <a:extLst>
              <a:ext uri="{FF2B5EF4-FFF2-40B4-BE49-F238E27FC236}">
                <a16:creationId xmlns:a16="http://schemas.microsoft.com/office/drawing/2014/main" id="{CF365651-666E-F83B-9B4D-0CED10B620E0}"/>
              </a:ext>
            </a:extLst>
          </p:cNvPr>
          <p:cNvSpPr txBox="1"/>
          <p:nvPr/>
        </p:nvSpPr>
        <p:spPr>
          <a:xfrm>
            <a:off x="533400" y="753533"/>
            <a:ext cx="8782587" cy="461665"/>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This work programme is being delivered by the Lincolnshire Interface Collaborative and includes primary, community and secondary care clinical leaders.  </a:t>
            </a:r>
          </a:p>
        </p:txBody>
      </p:sp>
    </p:spTree>
    <p:extLst>
      <p:ext uri="{BB962C8B-B14F-4D97-AF65-F5344CB8AC3E}">
        <p14:creationId xmlns:p14="http://schemas.microsoft.com/office/powerpoint/2010/main" val="19281245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primary – secondary care interface</a:t>
            </a: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32</a:t>
            </a:fld>
            <a:endParaRPr lang="en-GB"/>
          </a:p>
        </p:txBody>
      </p:sp>
      <p:sp>
        <p:nvSpPr>
          <p:cNvPr id="25" name="Rectangle 24">
            <a:extLst>
              <a:ext uri="{FF2B5EF4-FFF2-40B4-BE49-F238E27FC236}">
                <a16:creationId xmlns:a16="http://schemas.microsoft.com/office/drawing/2014/main" id="{AE4DDBD6-2924-CB5B-3DAB-E63C8910A1F6}"/>
              </a:ext>
            </a:extLst>
          </p:cNvPr>
          <p:cNvSpPr/>
          <p:nvPr/>
        </p:nvSpPr>
        <p:spPr>
          <a:xfrm>
            <a:off x="1116891" y="1849163"/>
            <a:ext cx="1893195"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CEE4391-44BE-B44E-3124-A3E88C7FC4FA}"/>
              </a:ext>
            </a:extLst>
          </p:cNvPr>
          <p:cNvSpPr/>
          <p:nvPr/>
        </p:nvSpPr>
        <p:spPr>
          <a:xfrm>
            <a:off x="6731745" y="1908804"/>
            <a:ext cx="1279487"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7" name="Table 6">
            <a:extLst>
              <a:ext uri="{FF2B5EF4-FFF2-40B4-BE49-F238E27FC236}">
                <a16:creationId xmlns:a16="http://schemas.microsoft.com/office/drawing/2014/main" id="{24F14E4F-E37E-F9FC-8485-E119E2465FDD}"/>
              </a:ext>
            </a:extLst>
          </p:cNvPr>
          <p:cNvGraphicFramePr>
            <a:graphicFrameLocks noGrp="1"/>
          </p:cNvGraphicFramePr>
          <p:nvPr>
            <p:extLst>
              <p:ext uri="{D42A27DB-BD31-4B8C-83A1-F6EECF244321}">
                <p14:modId xmlns:p14="http://schemas.microsoft.com/office/powerpoint/2010/main" val="4276247496"/>
              </p:ext>
            </p:extLst>
          </p:nvPr>
        </p:nvGraphicFramePr>
        <p:xfrm>
          <a:off x="360000" y="1054608"/>
          <a:ext cx="11198016" cy="5257800"/>
        </p:xfrm>
        <a:graphic>
          <a:graphicData uri="http://schemas.openxmlformats.org/drawingml/2006/table">
            <a:tbl>
              <a:tblPr firstRow="1" bandRow="1">
                <a:tableStyleId>{5C22544A-7EE6-4342-B048-85BDC9FD1C3A}</a:tableStyleId>
              </a:tblPr>
              <a:tblGrid>
                <a:gridCol w="2799504">
                  <a:extLst>
                    <a:ext uri="{9D8B030D-6E8A-4147-A177-3AD203B41FA5}">
                      <a16:colId xmlns:a16="http://schemas.microsoft.com/office/drawing/2014/main" val="3712480313"/>
                    </a:ext>
                  </a:extLst>
                </a:gridCol>
                <a:gridCol w="2799504">
                  <a:extLst>
                    <a:ext uri="{9D8B030D-6E8A-4147-A177-3AD203B41FA5}">
                      <a16:colId xmlns:a16="http://schemas.microsoft.com/office/drawing/2014/main" val="3050733147"/>
                    </a:ext>
                  </a:extLst>
                </a:gridCol>
                <a:gridCol w="2799504">
                  <a:extLst>
                    <a:ext uri="{9D8B030D-6E8A-4147-A177-3AD203B41FA5}">
                      <a16:colId xmlns:a16="http://schemas.microsoft.com/office/drawing/2014/main" val="1135083253"/>
                    </a:ext>
                  </a:extLst>
                </a:gridCol>
                <a:gridCol w="2799504">
                  <a:extLst>
                    <a:ext uri="{9D8B030D-6E8A-4147-A177-3AD203B41FA5}">
                      <a16:colId xmlns:a16="http://schemas.microsoft.com/office/drawing/2014/main" val="464606171"/>
                    </a:ext>
                  </a:extLst>
                </a:gridCol>
              </a:tblGrid>
              <a:tr h="370840">
                <a:tc gridSpan="4">
                  <a:txBody>
                    <a:bodyPr/>
                    <a:lstStyle/>
                    <a:p>
                      <a:r>
                        <a:rPr lang="en-GB" sz="1200" dirty="0">
                          <a:solidFill>
                            <a:schemeClr val="accent5">
                              <a:lumMod val="75000"/>
                            </a:schemeClr>
                          </a:solidFill>
                          <a:latin typeface="Arial" panose="020B0604020202020204" pitchFamily="34" charset="0"/>
                          <a:cs typeface="Arial" panose="020B0604020202020204" pitchFamily="34" charset="0"/>
                        </a:rPr>
                        <a:t>Achievements and impact – by priority theme</a:t>
                      </a:r>
                    </a:p>
                  </a:txBody>
                  <a:tcPr>
                    <a:solidFill>
                      <a:schemeClr val="accent5">
                        <a:lumMod val="20000"/>
                        <a:lumOff val="80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43092179"/>
                  </a:ext>
                </a:extLst>
              </a:tr>
              <a:tr h="370840">
                <a:tc>
                  <a:txBody>
                    <a:bodyPr/>
                    <a:lstStyle/>
                    <a:p>
                      <a:r>
                        <a:rPr lang="en-GB" sz="1200" dirty="0">
                          <a:solidFill>
                            <a:schemeClr val="bg1"/>
                          </a:solidFill>
                          <a:latin typeface="Arial" panose="020B0604020202020204" pitchFamily="34" charset="0"/>
                          <a:cs typeface="Arial" panose="020B0604020202020204" pitchFamily="34" charset="0"/>
                        </a:rPr>
                        <a:t>Operational</a:t>
                      </a:r>
                    </a:p>
                  </a:txBody>
                  <a:tcPr>
                    <a:solidFill>
                      <a:schemeClr val="accent1">
                        <a:lumMod val="75000"/>
                      </a:schemeClr>
                    </a:solidFill>
                  </a:tcPr>
                </a:tc>
                <a:tc>
                  <a:txBody>
                    <a:bodyPr/>
                    <a:lstStyle/>
                    <a:p>
                      <a:r>
                        <a:rPr lang="en-GB" sz="1200" dirty="0">
                          <a:solidFill>
                            <a:schemeClr val="bg1"/>
                          </a:solidFill>
                          <a:latin typeface="Arial" panose="020B0604020202020204" pitchFamily="34" charset="0"/>
                          <a:cs typeface="Arial" panose="020B0604020202020204" pitchFamily="34" charset="0"/>
                        </a:rPr>
                        <a:t>Quality &amp; learning</a:t>
                      </a:r>
                    </a:p>
                  </a:txBody>
                  <a:tcPr>
                    <a:solidFill>
                      <a:schemeClr val="accent1">
                        <a:lumMod val="75000"/>
                      </a:schemeClr>
                    </a:solidFill>
                  </a:tcPr>
                </a:tc>
                <a:tc>
                  <a:txBody>
                    <a:bodyPr/>
                    <a:lstStyle/>
                    <a:p>
                      <a:r>
                        <a:rPr lang="en-GB" sz="1200" dirty="0">
                          <a:solidFill>
                            <a:schemeClr val="bg1"/>
                          </a:solidFill>
                          <a:latin typeface="Arial" panose="020B0604020202020204" pitchFamily="34" charset="0"/>
                          <a:cs typeface="Arial" panose="020B0604020202020204" pitchFamily="34" charset="0"/>
                        </a:rPr>
                        <a:t>Behavioural</a:t>
                      </a:r>
                    </a:p>
                  </a:txBody>
                  <a:tcPr>
                    <a:solidFill>
                      <a:schemeClr val="accent1">
                        <a:lumMod val="75000"/>
                      </a:schemeClr>
                    </a:solidFill>
                  </a:tcPr>
                </a:tc>
                <a:tc>
                  <a:txBody>
                    <a:bodyPr/>
                    <a:lstStyle/>
                    <a:p>
                      <a:r>
                        <a:rPr lang="en-GB" sz="1200" dirty="0">
                          <a:solidFill>
                            <a:schemeClr val="bg1"/>
                          </a:solidFill>
                          <a:latin typeface="Arial" panose="020B0604020202020204" pitchFamily="34" charset="0"/>
                          <a:cs typeface="Arial" panose="020B0604020202020204" pitchFamily="34" charset="0"/>
                        </a:rPr>
                        <a:t>Communication</a:t>
                      </a:r>
                    </a:p>
                  </a:txBody>
                  <a:tcPr>
                    <a:solidFill>
                      <a:schemeClr val="accent1">
                        <a:lumMod val="75000"/>
                      </a:schemeClr>
                    </a:solidFill>
                  </a:tcPr>
                </a:tc>
                <a:extLst>
                  <a:ext uri="{0D108BD9-81ED-4DB2-BD59-A6C34878D82A}">
                    <a16:rowId xmlns:a16="http://schemas.microsoft.com/office/drawing/2014/main" val="3585284204"/>
                  </a:ext>
                </a:extLst>
              </a:tr>
              <a:tr h="370840">
                <a:tc>
                  <a:txBody>
                    <a:bodyPr/>
                    <a:lstStyle/>
                    <a:p>
                      <a:r>
                        <a:rPr lang="en-GB" sz="1100" dirty="0">
                          <a:latin typeface="Arial" panose="020B0604020202020204" pitchFamily="34" charset="0"/>
                          <a:cs typeface="Arial" panose="020B0604020202020204" pitchFamily="34" charset="0"/>
                        </a:rPr>
                        <a:t>Central log of issues </a:t>
                      </a:r>
                    </a:p>
                  </a:txBody>
                  <a:tcPr/>
                </a:tc>
                <a:tc rowSpan="6">
                  <a:txBody>
                    <a:bodyPr/>
                    <a:lstStyle/>
                    <a:p>
                      <a:r>
                        <a:rPr lang="en-GB" sz="1100" dirty="0">
                          <a:latin typeface="Arial" panose="020B0604020202020204" pitchFamily="34" charset="0"/>
                          <a:cs typeface="Arial" panose="020B0604020202020204" pitchFamily="34" charset="0"/>
                        </a:rPr>
                        <a:t>Primary Care Education events on themes from interface work and wider ICS workstreams​</a:t>
                      </a:r>
                    </a:p>
                    <a:p>
                      <a:endParaRPr lang="en-GB" sz="1100" dirty="0">
                        <a:latin typeface="Arial" panose="020B0604020202020204" pitchFamily="34" charset="0"/>
                        <a:cs typeface="Arial" panose="020B0604020202020204" pitchFamily="34" charset="0"/>
                      </a:endParaRPr>
                    </a:p>
                    <a:p>
                      <a:r>
                        <a:rPr lang="en-GB" sz="1100" dirty="0">
                          <a:latin typeface="Arial" panose="020B0604020202020204" pitchFamily="34" charset="0"/>
                          <a:cs typeface="Arial" panose="020B0604020202020204" pitchFamily="34" charset="0"/>
                        </a:rPr>
                        <a:t>‘Grand Round’ topics:​</a:t>
                      </a:r>
                    </a:p>
                    <a:p>
                      <a:endParaRPr lang="en-GB"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Liver pathways​</a:t>
                      </a:r>
                    </a:p>
                    <a:p>
                      <a:endParaRPr lang="en-GB"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Abnormal Bloods Pathway ​</a:t>
                      </a:r>
                    </a:p>
                    <a:p>
                      <a:endParaRPr lang="en-GB"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Cardiology: palpitations pathway &amp; ECG interpretation​</a:t>
                      </a:r>
                    </a:p>
                    <a:p>
                      <a:endParaRPr lang="en-GB"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Dermatology for primary care​</a:t>
                      </a:r>
                    </a:p>
                    <a:p>
                      <a:endParaRPr lang="en-GB"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Paediatric emergencies: Urgent Care (DKA significant event)​</a:t>
                      </a:r>
                    </a:p>
                    <a:p>
                      <a:endParaRPr lang="en-GB" sz="1200" dirty="0">
                        <a:latin typeface="Arial" panose="020B0604020202020204" pitchFamily="34" charset="0"/>
                        <a:cs typeface="Arial" panose="020B0604020202020204" pitchFamily="34" charset="0"/>
                      </a:endParaRPr>
                    </a:p>
                  </a:txBody>
                  <a:tcPr/>
                </a:tc>
                <a:tc rowSpan="6">
                  <a:txBody>
                    <a:bodyPr/>
                    <a:lstStyle/>
                    <a:p>
                      <a:pPr>
                        <a:lnSpc>
                          <a:spcPct val="100000"/>
                        </a:lnSpc>
                        <a:spcBef>
                          <a:spcPts val="0"/>
                        </a:spcBef>
                      </a:pPr>
                      <a:r>
                        <a:rPr lang="en-GB" sz="1200" dirty="0"/>
                        <a:t>Behaviours and communication principles across primary and secondary care be respectful and patient care focused. </a:t>
                      </a:r>
                    </a:p>
                    <a:p>
                      <a:pPr>
                        <a:lnSpc>
                          <a:spcPct val="100000"/>
                        </a:lnSpc>
                        <a:spcBef>
                          <a:spcPts val="0"/>
                        </a:spcBef>
                      </a:pPr>
                      <a:endParaRPr lang="en-GB" sz="1200" dirty="0"/>
                    </a:p>
                    <a:p>
                      <a:pPr>
                        <a:lnSpc>
                          <a:spcPct val="100000"/>
                        </a:lnSpc>
                        <a:spcBef>
                          <a:spcPts val="0"/>
                        </a:spcBef>
                      </a:pPr>
                      <a:r>
                        <a:rPr lang="en-GB" sz="1200" dirty="0"/>
                        <a:t>Development of an agreed behaviour charter with 5 key areas is, being promoted:</a:t>
                      </a:r>
                    </a:p>
                    <a:p>
                      <a:pPr>
                        <a:lnSpc>
                          <a:spcPct val="100000"/>
                        </a:lnSpc>
                        <a:spcBef>
                          <a:spcPts val="0"/>
                        </a:spcBef>
                      </a:pPr>
                      <a:endParaRPr lang="en-GB" sz="1200" dirty="0"/>
                    </a:p>
                    <a:p>
                      <a:pPr marL="285750" indent="-285750">
                        <a:lnSpc>
                          <a:spcPct val="100000"/>
                        </a:lnSpc>
                        <a:spcBef>
                          <a:spcPts val="0"/>
                        </a:spcBef>
                        <a:buFont typeface="Arial" panose="020B0604020202020204" pitchFamily="34" charset="0"/>
                        <a:buChar char="•"/>
                      </a:pPr>
                      <a:r>
                        <a:rPr lang="en-GB" sz="1200" dirty="0"/>
                        <a:t>Make a difference for our population</a:t>
                      </a:r>
                    </a:p>
                    <a:p>
                      <a:pPr marL="285750" indent="-285750">
                        <a:lnSpc>
                          <a:spcPct val="100000"/>
                        </a:lnSpc>
                        <a:spcBef>
                          <a:spcPts val="0"/>
                        </a:spcBef>
                        <a:buFont typeface="Arial" panose="020B0604020202020204" pitchFamily="34" charset="0"/>
                        <a:buChar char="•"/>
                      </a:pPr>
                      <a:endParaRPr lang="en-GB" sz="1200" dirty="0"/>
                    </a:p>
                    <a:p>
                      <a:pPr marL="285750" indent="-285750">
                        <a:lnSpc>
                          <a:spcPct val="100000"/>
                        </a:lnSpc>
                        <a:spcBef>
                          <a:spcPts val="0"/>
                        </a:spcBef>
                        <a:buFont typeface="Arial" panose="020B0604020202020204" pitchFamily="34" charset="0"/>
                        <a:buChar char="•"/>
                      </a:pPr>
                      <a:r>
                        <a:rPr lang="en-GB" sz="1200" dirty="0"/>
                        <a:t>Hear and value everyone</a:t>
                      </a:r>
                    </a:p>
                    <a:p>
                      <a:pPr marL="285750" indent="-285750">
                        <a:lnSpc>
                          <a:spcPct val="100000"/>
                        </a:lnSpc>
                        <a:spcBef>
                          <a:spcPts val="0"/>
                        </a:spcBef>
                        <a:buFont typeface="Arial" panose="020B0604020202020204" pitchFamily="34" charset="0"/>
                        <a:buChar char="•"/>
                      </a:pPr>
                      <a:endParaRPr lang="en-GB" sz="1200" dirty="0"/>
                    </a:p>
                    <a:p>
                      <a:pPr marL="285750" indent="-285750">
                        <a:lnSpc>
                          <a:spcPct val="100000"/>
                        </a:lnSpc>
                        <a:spcBef>
                          <a:spcPts val="0"/>
                        </a:spcBef>
                        <a:buFont typeface="Arial" panose="020B0604020202020204" pitchFamily="34" charset="0"/>
                        <a:buChar char="•"/>
                      </a:pPr>
                      <a:r>
                        <a:rPr lang="en-GB" sz="1200" dirty="0"/>
                        <a:t>Honest conversations</a:t>
                      </a:r>
                    </a:p>
                    <a:p>
                      <a:pPr marL="285750" indent="-285750">
                        <a:lnSpc>
                          <a:spcPct val="100000"/>
                        </a:lnSpc>
                        <a:spcBef>
                          <a:spcPts val="0"/>
                        </a:spcBef>
                        <a:buFont typeface="Arial" panose="020B0604020202020204" pitchFamily="34" charset="0"/>
                        <a:buChar char="•"/>
                      </a:pPr>
                      <a:endParaRPr lang="en-GB" sz="1200" dirty="0"/>
                    </a:p>
                    <a:p>
                      <a:pPr marL="285750" indent="-285750">
                        <a:lnSpc>
                          <a:spcPct val="100000"/>
                        </a:lnSpc>
                        <a:spcBef>
                          <a:spcPts val="0"/>
                        </a:spcBef>
                        <a:buFont typeface="Arial" panose="020B0604020202020204" pitchFamily="34" charset="0"/>
                        <a:buChar char="•"/>
                      </a:pPr>
                      <a:r>
                        <a:rPr lang="en-GB" sz="1200" dirty="0"/>
                        <a:t>Learn together</a:t>
                      </a:r>
                    </a:p>
                    <a:p>
                      <a:pPr marL="285750" indent="-285750">
                        <a:lnSpc>
                          <a:spcPct val="100000"/>
                        </a:lnSpc>
                        <a:spcBef>
                          <a:spcPts val="0"/>
                        </a:spcBef>
                        <a:buFont typeface="Arial" panose="020B0604020202020204" pitchFamily="34" charset="0"/>
                        <a:buChar char="•"/>
                      </a:pPr>
                      <a:endParaRPr lang="en-GB" sz="1200" dirty="0"/>
                    </a:p>
                    <a:p>
                      <a:pPr marL="285750" indent="-285750">
                        <a:lnSpc>
                          <a:spcPct val="100000"/>
                        </a:lnSpc>
                        <a:spcBef>
                          <a:spcPts val="0"/>
                        </a:spcBef>
                        <a:buFont typeface="Arial" panose="020B0604020202020204" pitchFamily="34" charset="0"/>
                        <a:buChar char="•"/>
                      </a:pPr>
                      <a:r>
                        <a:rPr lang="en-GB" sz="1200" dirty="0"/>
                        <a:t>Kind to each other (person centred) </a:t>
                      </a:r>
                    </a:p>
                    <a:p>
                      <a:endParaRPr lang="en-GB" sz="1200" dirty="0">
                        <a:latin typeface="Arial" panose="020B0604020202020204" pitchFamily="34" charset="0"/>
                        <a:cs typeface="Arial" panose="020B0604020202020204" pitchFamily="34" charset="0"/>
                      </a:endParaRPr>
                    </a:p>
                  </a:txBody>
                  <a:tcPr>
                    <a:solidFill>
                      <a:srgbClr val="CFD5EA"/>
                    </a:solidFill>
                  </a:tcPr>
                </a:tc>
                <a:tc rowSpan="6">
                  <a:txBody>
                    <a:bodyPr/>
                    <a:lstStyle/>
                    <a:p>
                      <a:pPr>
                        <a:lnSpc>
                          <a:spcPct val="100000"/>
                        </a:lnSpc>
                        <a:spcBef>
                          <a:spcPts val="0"/>
                        </a:spcBef>
                      </a:pPr>
                      <a:r>
                        <a:rPr lang="en-GB" sz="1200" dirty="0"/>
                        <a:t>This is felt to be crucial to achieve success. </a:t>
                      </a:r>
                    </a:p>
                    <a:p>
                      <a:pPr>
                        <a:lnSpc>
                          <a:spcPct val="100000"/>
                        </a:lnSpc>
                        <a:spcBef>
                          <a:spcPts val="0"/>
                        </a:spcBef>
                      </a:pPr>
                      <a:endParaRPr lang="en-GB" sz="1200" dirty="0"/>
                    </a:p>
                    <a:p>
                      <a:pPr marL="285750" indent="-285750">
                        <a:lnSpc>
                          <a:spcPct val="100000"/>
                        </a:lnSpc>
                        <a:spcBef>
                          <a:spcPts val="0"/>
                        </a:spcBef>
                        <a:buFont typeface="Arial" panose="020B0604020202020204" pitchFamily="34" charset="0"/>
                        <a:buChar char="•"/>
                      </a:pPr>
                      <a:r>
                        <a:rPr lang="en-GB" sz="1200" dirty="0"/>
                        <a:t>Dedicated Responsible: The Lincolnshire Community and Hospitals NHS Group (acute provider / community services) have a dedicated Medical Director lead for Primary/Secondary Care Interface</a:t>
                      </a:r>
                    </a:p>
                    <a:p>
                      <a:pPr>
                        <a:lnSpc>
                          <a:spcPct val="100000"/>
                        </a:lnSpc>
                        <a:spcBef>
                          <a:spcPts val="0"/>
                        </a:spcBef>
                      </a:pPr>
                      <a:endParaRPr lang="en-GB" sz="1200" dirty="0"/>
                    </a:p>
                    <a:p>
                      <a:pPr marL="285750" indent="-285750">
                        <a:lnSpc>
                          <a:spcPct val="100000"/>
                        </a:lnSpc>
                        <a:spcBef>
                          <a:spcPts val="0"/>
                        </a:spcBef>
                        <a:buFont typeface="Arial" panose="020B0604020202020204" pitchFamily="34" charset="0"/>
                        <a:buChar char="•"/>
                      </a:pPr>
                      <a:r>
                        <a:rPr lang="en-GB" sz="1200" dirty="0"/>
                        <a:t>The LMC is leading on work to developing clinical networking and social events to help build and develop relationships across primary and secondary care, as well as wider clinical stakeholders</a:t>
                      </a:r>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87715181"/>
                  </a:ext>
                </a:extLst>
              </a:tr>
              <a:tr h="370840">
                <a:tc>
                  <a:txBody>
                    <a:bodyPr/>
                    <a:lstStyle/>
                    <a:p>
                      <a:r>
                        <a:rPr lang="en-GB" sz="1100" dirty="0">
                          <a:latin typeface="Arial" panose="020B0604020202020204" pitchFamily="34" charset="0"/>
                          <a:cs typeface="Arial" panose="020B0604020202020204" pitchFamily="34" charset="0"/>
                        </a:rPr>
                        <a:t>Fit note guidance and resources for secondary care:</a:t>
                      </a: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Patient posters displayed secondary care</a:t>
                      </a: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Development of Clinical Reference Guide</a:t>
                      </a: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Creation of a Med3 clinical timeframe guide</a:t>
                      </a:r>
                      <a:endParaRPr lang="en-GB" sz="1050" dirty="0">
                        <a:latin typeface="Arial" panose="020B0604020202020204" pitchFamily="34" charset="0"/>
                        <a:cs typeface="Arial" panose="020B0604020202020204" pitchFamily="34" charset="0"/>
                      </a:endParaRPr>
                    </a:p>
                  </a:txBody>
                  <a:tcPr>
                    <a:solidFill>
                      <a:srgbClr val="CFD5EA"/>
                    </a:solidFill>
                  </a:tcPr>
                </a:tc>
                <a:tc vMerge="1">
                  <a:txBody>
                    <a:bodyPr/>
                    <a:lstStyle/>
                    <a:p>
                      <a:endParaRPr lang="en-GB" sz="1200" dirty="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97531599"/>
                  </a:ext>
                </a:extLst>
              </a:tr>
              <a:tr h="370840">
                <a:tc>
                  <a:txBody>
                    <a:bodyPr/>
                    <a:lstStyle/>
                    <a:p>
                      <a:pPr marL="0" indent="0">
                        <a:lnSpc>
                          <a:spcPct val="100000"/>
                        </a:lnSpc>
                        <a:spcBef>
                          <a:spcPts val="0"/>
                        </a:spcBef>
                        <a:buFont typeface="Arial" panose="020B0604020202020204" pitchFamily="34" charset="0"/>
                        <a:buNone/>
                      </a:pPr>
                      <a:r>
                        <a:rPr lang="en-GB" sz="1100" dirty="0">
                          <a:latin typeface="Arial" panose="020B0604020202020204" pitchFamily="34" charset="0"/>
                          <a:cs typeface="Arial" panose="020B0604020202020204" pitchFamily="34" charset="0"/>
                        </a:rPr>
                        <a:t>Call and Recall: Patients receive a text message at the point of referral, allowing them to securely access online information about their appointment information</a:t>
                      </a:r>
                    </a:p>
                  </a:txBody>
                  <a:tcPr/>
                </a:tc>
                <a:tc vMerge="1">
                  <a:txBody>
                    <a:bodyPr/>
                    <a:lstStyle/>
                    <a:p>
                      <a:endParaRPr lang="en-GB" sz="1200" dirty="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5460285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latin typeface="Arial" panose="020B0604020202020204" pitchFamily="34" charset="0"/>
                          <a:cs typeface="Arial" panose="020B0604020202020204" pitchFamily="34" charset="0"/>
                        </a:rPr>
                        <a:t>Lincolnshire Psychotropic Medicines Prescribing Principles to provide a framework for the seamless pharmaceutical care of patients</a:t>
                      </a:r>
                    </a:p>
                  </a:txBody>
                  <a:tcPr/>
                </a:tc>
                <a:tc vMerge="1">
                  <a:txBody>
                    <a:bodyPr/>
                    <a:lstStyle/>
                    <a:p>
                      <a:endParaRPr lang="en-GB" sz="1200" dirty="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8953398"/>
                  </a:ext>
                </a:extLst>
              </a:tr>
              <a:tr h="370840">
                <a:tc>
                  <a:txBody>
                    <a:bodyPr/>
                    <a:lstStyle/>
                    <a:p>
                      <a:pPr marL="0" indent="0">
                        <a:lnSpc>
                          <a:spcPct val="100000"/>
                        </a:lnSpc>
                        <a:spcBef>
                          <a:spcPts val="0"/>
                        </a:spcBef>
                        <a:buFont typeface="Arial" panose="020B0604020202020204" pitchFamily="34" charset="0"/>
                        <a:buNone/>
                      </a:pPr>
                      <a:r>
                        <a:rPr lang="en-GB" sz="1100" dirty="0">
                          <a:latin typeface="Arial" panose="020B0604020202020204" pitchFamily="34" charset="0"/>
                          <a:cs typeface="Arial" panose="020B0604020202020204" pitchFamily="34" charset="0"/>
                        </a:rPr>
                        <a:t>Central Point of Contact: Collective contact for primary and secondary care</a:t>
                      </a:r>
                    </a:p>
                  </a:txBody>
                  <a:tcPr/>
                </a:tc>
                <a:tc vMerge="1">
                  <a:txBody>
                    <a:bodyPr/>
                    <a:lstStyle/>
                    <a:p>
                      <a:endParaRPr lang="en-GB" sz="120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0818361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latin typeface="Arial" panose="020B0604020202020204" pitchFamily="34" charset="0"/>
                          <a:cs typeface="Arial" panose="020B0604020202020204" pitchFamily="34" charset="0"/>
                        </a:rPr>
                        <a:t>GP Liaison Role in Secondary Care: Proactively work with practices, be a point of contact for resolving issues. </a:t>
                      </a:r>
                    </a:p>
                  </a:txBody>
                  <a:tcPr/>
                </a:tc>
                <a:tc vMerge="1">
                  <a:txBody>
                    <a:bodyPr/>
                    <a:lstStyle/>
                    <a:p>
                      <a:endParaRPr lang="en-GB" sz="1200" dirty="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tc v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13575127"/>
                  </a:ext>
                </a:extLst>
              </a:tr>
            </a:tbl>
          </a:graphicData>
        </a:graphic>
      </p:graphicFrame>
      <p:pic>
        <p:nvPicPr>
          <p:cNvPr id="4" name="Picture 3">
            <a:extLst>
              <a:ext uri="{FF2B5EF4-FFF2-40B4-BE49-F238E27FC236}">
                <a16:creationId xmlns:a16="http://schemas.microsoft.com/office/drawing/2014/main" id="{91AB8F13-2CE4-C985-EBDA-64AB374EF43F}"/>
              </a:ext>
            </a:extLst>
          </p:cNvPr>
          <p:cNvPicPr>
            <a:picLocks noChangeAspect="1"/>
          </p:cNvPicPr>
          <p:nvPr/>
        </p:nvPicPr>
        <p:blipFill>
          <a:blip r:embed="rId2"/>
          <a:stretch>
            <a:fillRect/>
          </a:stretch>
        </p:blipFill>
        <p:spPr>
          <a:xfrm>
            <a:off x="9010818" y="181457"/>
            <a:ext cx="2342982" cy="873151"/>
          </a:xfrm>
          <a:prstGeom prst="rect">
            <a:avLst/>
          </a:prstGeom>
        </p:spPr>
      </p:pic>
    </p:spTree>
    <p:extLst>
      <p:ext uri="{BB962C8B-B14F-4D97-AF65-F5344CB8AC3E}">
        <p14:creationId xmlns:p14="http://schemas.microsoft.com/office/powerpoint/2010/main" val="20068591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B0EAC5-248F-D099-A74C-E2A5F4E7FC3C}"/>
              </a:ext>
            </a:extLst>
          </p:cNvPr>
          <p:cNvSpPr txBox="1">
            <a:spLocks/>
          </p:cNvSpPr>
          <p:nvPr/>
        </p:nvSpPr>
        <p:spPr>
          <a:xfrm>
            <a:off x="360000" y="383078"/>
            <a:ext cx="11472000" cy="6321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000" b="1" dirty="0">
                <a:solidFill>
                  <a:srgbClr val="0070C0"/>
                </a:solidFill>
                <a:latin typeface="Arial" panose="020B0604020202020204" pitchFamily="34" charset="0"/>
                <a:cs typeface="Arial" panose="020B0604020202020204" pitchFamily="34" charset="0"/>
              </a:rPr>
              <a:t>Modern GP Access – </a:t>
            </a:r>
            <a:r>
              <a:rPr lang="en-GB" sz="2000" b="1" i="1" dirty="0">
                <a:solidFill>
                  <a:schemeClr val="accent1">
                    <a:lumMod val="75000"/>
                  </a:schemeClr>
                </a:solidFill>
                <a:latin typeface="Arial" panose="020B0604020202020204" pitchFamily="34" charset="0"/>
                <a:cs typeface="Arial" panose="020B0604020202020204" pitchFamily="34" charset="0"/>
              </a:rPr>
              <a:t>Capacity and Improvement Payment (CAIP)</a:t>
            </a:r>
          </a:p>
        </p:txBody>
      </p:sp>
      <p:grpSp>
        <p:nvGrpSpPr>
          <p:cNvPr id="28" name="Group 27">
            <a:extLst>
              <a:ext uri="{FF2B5EF4-FFF2-40B4-BE49-F238E27FC236}">
                <a16:creationId xmlns:a16="http://schemas.microsoft.com/office/drawing/2014/main" id="{A17E090A-E04C-7285-F2BB-0F23B3552F3F}"/>
              </a:ext>
            </a:extLst>
          </p:cNvPr>
          <p:cNvGrpSpPr/>
          <p:nvPr/>
        </p:nvGrpSpPr>
        <p:grpSpPr>
          <a:xfrm>
            <a:off x="390804" y="1699273"/>
            <a:ext cx="2171886" cy="806362"/>
            <a:chOff x="750782" y="1849162"/>
            <a:chExt cx="2171886" cy="806362"/>
          </a:xfrm>
        </p:grpSpPr>
        <p:grpSp>
          <p:nvGrpSpPr>
            <p:cNvPr id="5" name="Group 4">
              <a:extLst>
                <a:ext uri="{FF2B5EF4-FFF2-40B4-BE49-F238E27FC236}">
                  <a16:creationId xmlns:a16="http://schemas.microsoft.com/office/drawing/2014/main" id="{91EC58AA-C0A6-0B73-4918-5ED25823528A}"/>
                </a:ext>
              </a:extLst>
            </p:cNvPr>
            <p:cNvGrpSpPr/>
            <p:nvPr/>
          </p:nvGrpSpPr>
          <p:grpSpPr>
            <a:xfrm>
              <a:off x="860961" y="2422491"/>
              <a:ext cx="2061707" cy="233033"/>
              <a:chOff x="38501" y="785800"/>
              <a:chExt cx="2198646" cy="233033"/>
            </a:xfrm>
          </p:grpSpPr>
          <p:sp>
            <p:nvSpPr>
              <p:cNvPr id="6" name="Rectangle 5">
                <a:extLst>
                  <a:ext uri="{FF2B5EF4-FFF2-40B4-BE49-F238E27FC236}">
                    <a16:creationId xmlns:a16="http://schemas.microsoft.com/office/drawing/2014/main" id="{A3042B89-6048-20BB-6FE4-660B09A200CB}"/>
                  </a:ext>
                </a:extLst>
              </p:cNvPr>
              <p:cNvSpPr/>
              <p:nvPr/>
            </p:nvSpPr>
            <p:spPr>
              <a:xfrm>
                <a:off x="218206"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dirty="0">
                  <a:solidFill>
                    <a:srgbClr val="0070C0"/>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F64C517-C1FD-3863-4E37-53257FC90A33}"/>
                  </a:ext>
                </a:extLst>
              </p:cNvPr>
              <p:cNvSpPr txBox="1"/>
              <p:nvPr/>
            </p:nvSpPr>
            <p:spPr>
              <a:xfrm>
                <a:off x="38501" y="785800"/>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Progress so far</a:t>
                </a:r>
              </a:p>
            </p:txBody>
          </p:sp>
        </p:grpSp>
        <p:pic>
          <p:nvPicPr>
            <p:cNvPr id="8" name="Picture 7">
              <a:extLst>
                <a:ext uri="{FF2B5EF4-FFF2-40B4-BE49-F238E27FC236}">
                  <a16:creationId xmlns:a16="http://schemas.microsoft.com/office/drawing/2014/main" id="{5EF07998-55D5-CCB7-1173-E3EA7CD0BD76}"/>
                </a:ext>
              </a:extLst>
            </p:cNvPr>
            <p:cNvPicPr>
              <a:picLocks noChangeAspect="1"/>
            </p:cNvPicPr>
            <p:nvPr/>
          </p:nvPicPr>
          <p:blipFill>
            <a:blip r:embed="rId2"/>
            <a:stretch>
              <a:fillRect/>
            </a:stretch>
          </p:blipFill>
          <p:spPr>
            <a:xfrm>
              <a:off x="750782" y="1849162"/>
              <a:ext cx="734301" cy="609944"/>
            </a:xfrm>
            <a:prstGeom prst="rect">
              <a:avLst/>
            </a:prstGeom>
          </p:spPr>
        </p:pic>
      </p:grpSp>
      <p:grpSp>
        <p:nvGrpSpPr>
          <p:cNvPr id="13" name="Group 12">
            <a:extLst>
              <a:ext uri="{FF2B5EF4-FFF2-40B4-BE49-F238E27FC236}">
                <a16:creationId xmlns:a16="http://schemas.microsoft.com/office/drawing/2014/main" id="{3D049522-862F-4FA4-E311-1D07280C88C2}"/>
              </a:ext>
            </a:extLst>
          </p:cNvPr>
          <p:cNvGrpSpPr/>
          <p:nvPr/>
        </p:nvGrpSpPr>
        <p:grpSpPr>
          <a:xfrm>
            <a:off x="2581497" y="1665025"/>
            <a:ext cx="2117755" cy="986598"/>
            <a:chOff x="4162520" y="1275835"/>
            <a:chExt cx="2117755" cy="986598"/>
          </a:xfrm>
        </p:grpSpPr>
        <p:grpSp>
          <p:nvGrpSpPr>
            <p:cNvPr id="9" name="Group 8">
              <a:extLst>
                <a:ext uri="{FF2B5EF4-FFF2-40B4-BE49-F238E27FC236}">
                  <a16:creationId xmlns:a16="http://schemas.microsoft.com/office/drawing/2014/main" id="{BF124F12-F856-3367-1698-BA0B924CBD48}"/>
                </a:ext>
              </a:extLst>
            </p:cNvPr>
            <p:cNvGrpSpPr/>
            <p:nvPr/>
          </p:nvGrpSpPr>
          <p:grpSpPr>
            <a:xfrm>
              <a:off x="4223302" y="1849163"/>
              <a:ext cx="2056973" cy="413270"/>
              <a:chOff x="7568409" y="666505"/>
              <a:chExt cx="2056973" cy="413270"/>
            </a:xfrm>
          </p:grpSpPr>
          <p:sp>
            <p:nvSpPr>
              <p:cNvPr id="10" name="Rectangle 9">
                <a:extLst>
                  <a:ext uri="{FF2B5EF4-FFF2-40B4-BE49-F238E27FC236}">
                    <a16:creationId xmlns:a16="http://schemas.microsoft.com/office/drawing/2014/main" id="{D7AA278C-D4BE-3AF6-08CF-075E5D40D8FF}"/>
                  </a:ext>
                </a:extLst>
              </p:cNvPr>
              <p:cNvSpPr/>
              <p:nvPr/>
            </p:nvSpPr>
            <p:spPr>
              <a:xfrm>
                <a:off x="7606441" y="846742"/>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dirty="0">
                  <a:solidFill>
                    <a:srgbClr val="0070C0"/>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3380BA16-AD0D-5BC4-BF14-44AADD764987}"/>
                  </a:ext>
                </a:extLst>
              </p:cNvPr>
              <p:cNvSpPr txBox="1"/>
              <p:nvPr/>
            </p:nvSpPr>
            <p:spPr>
              <a:xfrm>
                <a:off x="7568409" y="666505"/>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What has worked well?</a:t>
                </a:r>
              </a:p>
            </p:txBody>
          </p:sp>
        </p:grpSp>
        <p:pic>
          <p:nvPicPr>
            <p:cNvPr id="12" name="Picture 11">
              <a:extLst>
                <a:ext uri="{FF2B5EF4-FFF2-40B4-BE49-F238E27FC236}">
                  <a16:creationId xmlns:a16="http://schemas.microsoft.com/office/drawing/2014/main" id="{4EDCEBAE-3CC4-CC34-01AA-676B4553CBCD}"/>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4162520" y="1275835"/>
              <a:ext cx="587170" cy="563366"/>
            </a:xfrm>
            <a:prstGeom prst="rect">
              <a:avLst/>
            </a:prstGeom>
          </p:spPr>
        </p:pic>
      </p:grpSp>
      <p:grpSp>
        <p:nvGrpSpPr>
          <p:cNvPr id="18" name="Group 17">
            <a:extLst>
              <a:ext uri="{FF2B5EF4-FFF2-40B4-BE49-F238E27FC236}">
                <a16:creationId xmlns:a16="http://schemas.microsoft.com/office/drawing/2014/main" id="{CF8637F8-7438-8073-12E6-3B66DED4FC98}"/>
              </a:ext>
            </a:extLst>
          </p:cNvPr>
          <p:cNvGrpSpPr/>
          <p:nvPr/>
        </p:nvGrpSpPr>
        <p:grpSpPr>
          <a:xfrm>
            <a:off x="5618796" y="1672744"/>
            <a:ext cx="1298939" cy="938529"/>
            <a:chOff x="6731745" y="1280861"/>
            <a:chExt cx="1298939" cy="938529"/>
          </a:xfrm>
        </p:grpSpPr>
        <p:grpSp>
          <p:nvGrpSpPr>
            <p:cNvPr id="14" name="Group 13">
              <a:extLst>
                <a:ext uri="{FF2B5EF4-FFF2-40B4-BE49-F238E27FC236}">
                  <a16:creationId xmlns:a16="http://schemas.microsoft.com/office/drawing/2014/main" id="{4951A3A1-F0C7-6CE7-94CD-286E85A36219}"/>
                </a:ext>
              </a:extLst>
            </p:cNvPr>
            <p:cNvGrpSpPr/>
            <p:nvPr/>
          </p:nvGrpSpPr>
          <p:grpSpPr>
            <a:xfrm>
              <a:off x="6731745" y="1849163"/>
              <a:ext cx="1298939" cy="370227"/>
              <a:chOff x="5643097" y="716786"/>
              <a:chExt cx="573937" cy="370227"/>
            </a:xfrm>
          </p:grpSpPr>
          <p:sp>
            <p:nvSpPr>
              <p:cNvPr id="15" name="Rectangle 14">
                <a:extLst>
                  <a:ext uri="{FF2B5EF4-FFF2-40B4-BE49-F238E27FC236}">
                    <a16:creationId xmlns:a16="http://schemas.microsoft.com/office/drawing/2014/main" id="{67E1BC11-DED8-DE3C-063E-7D77E4B2B1E7}"/>
                  </a:ext>
                </a:extLst>
              </p:cNvPr>
              <p:cNvSpPr/>
              <p:nvPr/>
            </p:nvSpPr>
            <p:spPr>
              <a:xfrm>
                <a:off x="5643097" y="776427"/>
                <a:ext cx="565342"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dirty="0">
                  <a:solidFill>
                    <a:srgbClr val="0070C0"/>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409089F8-FB03-5C50-3D50-8F5977A31729}"/>
                  </a:ext>
                </a:extLst>
              </p:cNvPr>
              <p:cNvSpPr txBox="1"/>
              <p:nvPr/>
            </p:nvSpPr>
            <p:spPr>
              <a:xfrm>
                <a:off x="5651692" y="716786"/>
                <a:ext cx="565342" cy="3105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Risks &amp; issues</a:t>
                </a:r>
              </a:p>
            </p:txBody>
          </p:sp>
        </p:grpSp>
        <p:pic>
          <p:nvPicPr>
            <p:cNvPr id="17" name="Picture 16">
              <a:extLst>
                <a:ext uri="{FF2B5EF4-FFF2-40B4-BE49-F238E27FC236}">
                  <a16:creationId xmlns:a16="http://schemas.microsoft.com/office/drawing/2014/main" id="{090ABC89-EC84-B6EE-9572-4D8EC1024D44}"/>
                </a:ext>
              </a:extLst>
            </p:cNvPr>
            <p:cNvPicPr>
              <a:picLocks noChangeAspect="1"/>
            </p:cNvPicPr>
            <p:nvPr/>
          </p:nvPicPr>
          <p:blipFill>
            <a:blip r:embed="rId5"/>
            <a:stretch>
              <a:fillRect/>
            </a:stretch>
          </p:blipFill>
          <p:spPr>
            <a:xfrm>
              <a:off x="6750191" y="1280861"/>
              <a:ext cx="498401" cy="516747"/>
            </a:xfrm>
            <a:prstGeom prst="rect">
              <a:avLst/>
            </a:prstGeom>
          </p:spPr>
        </p:pic>
      </p:grpSp>
      <p:grpSp>
        <p:nvGrpSpPr>
          <p:cNvPr id="23" name="Group 22">
            <a:extLst>
              <a:ext uri="{FF2B5EF4-FFF2-40B4-BE49-F238E27FC236}">
                <a16:creationId xmlns:a16="http://schemas.microsoft.com/office/drawing/2014/main" id="{9645B496-D221-B79C-B476-A74F81B0B5AC}"/>
              </a:ext>
            </a:extLst>
          </p:cNvPr>
          <p:cNvGrpSpPr/>
          <p:nvPr/>
        </p:nvGrpSpPr>
        <p:grpSpPr>
          <a:xfrm>
            <a:off x="9366858" y="1760243"/>
            <a:ext cx="2247177" cy="779317"/>
            <a:chOff x="8960375" y="1335949"/>
            <a:chExt cx="2247177" cy="779317"/>
          </a:xfrm>
        </p:grpSpPr>
        <p:grpSp>
          <p:nvGrpSpPr>
            <p:cNvPr id="19" name="Group 18">
              <a:extLst>
                <a:ext uri="{FF2B5EF4-FFF2-40B4-BE49-F238E27FC236}">
                  <a16:creationId xmlns:a16="http://schemas.microsoft.com/office/drawing/2014/main" id="{DD206C05-72B6-2C52-7945-2C38D6733546}"/>
                </a:ext>
              </a:extLst>
            </p:cNvPr>
            <p:cNvGrpSpPr/>
            <p:nvPr/>
          </p:nvGrpSpPr>
          <p:grpSpPr>
            <a:xfrm>
              <a:off x="8960375" y="1800412"/>
              <a:ext cx="2247177" cy="314854"/>
              <a:chOff x="2823044" y="703979"/>
              <a:chExt cx="2018941" cy="314854"/>
            </a:xfrm>
          </p:grpSpPr>
          <p:sp>
            <p:nvSpPr>
              <p:cNvPr id="20" name="Rectangle 19">
                <a:extLst>
                  <a:ext uri="{FF2B5EF4-FFF2-40B4-BE49-F238E27FC236}">
                    <a16:creationId xmlns:a16="http://schemas.microsoft.com/office/drawing/2014/main" id="{CE1485E2-479B-3374-F7C5-5222F637D24A}"/>
                  </a:ext>
                </a:extLst>
              </p:cNvPr>
              <p:cNvSpPr/>
              <p:nvPr/>
            </p:nvSpPr>
            <p:spPr>
              <a:xfrm>
                <a:off x="2823044" y="7858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dirty="0">
                  <a:solidFill>
                    <a:srgbClr val="0070C0"/>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A47A88D8-548E-E634-FAF6-3601E78F72FC}"/>
                  </a:ext>
                </a:extLst>
              </p:cNvPr>
              <p:cNvSpPr txBox="1"/>
              <p:nvPr/>
            </p:nvSpPr>
            <p:spPr>
              <a:xfrm>
                <a:off x="2823044" y="703979"/>
                <a:ext cx="2018941" cy="23303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dirty="0">
                    <a:solidFill>
                      <a:srgbClr val="0070C0"/>
                    </a:solidFill>
                    <a:latin typeface="Arial" panose="020B0604020202020204" pitchFamily="34" charset="0"/>
                    <a:cs typeface="Arial" panose="020B0604020202020204" pitchFamily="34" charset="0"/>
                  </a:rPr>
                  <a:t>Next steps </a:t>
                </a:r>
              </a:p>
            </p:txBody>
          </p:sp>
        </p:grpSp>
        <p:pic>
          <p:nvPicPr>
            <p:cNvPr id="22" name="Picture 21">
              <a:extLst>
                <a:ext uri="{FF2B5EF4-FFF2-40B4-BE49-F238E27FC236}">
                  <a16:creationId xmlns:a16="http://schemas.microsoft.com/office/drawing/2014/main" id="{E5EE073F-58AF-6281-5067-54A1DE47C244}"/>
                </a:ext>
              </a:extLst>
            </p:cNvPr>
            <p:cNvPicPr>
              <a:picLocks noChangeAspect="1"/>
            </p:cNvPicPr>
            <p:nvPr/>
          </p:nvPicPr>
          <p:blipFill>
            <a:blip r:embed="rId6"/>
            <a:stretch>
              <a:fillRect/>
            </a:stretch>
          </p:blipFill>
          <p:spPr>
            <a:xfrm>
              <a:off x="8960375" y="1335949"/>
              <a:ext cx="488577" cy="461659"/>
            </a:xfrm>
            <a:prstGeom prst="rect">
              <a:avLst/>
            </a:prstGeom>
          </p:spPr>
        </p:pic>
      </p:grpSp>
      <p:sp>
        <p:nvSpPr>
          <p:cNvPr id="24" name="TextBox 23">
            <a:extLst>
              <a:ext uri="{FF2B5EF4-FFF2-40B4-BE49-F238E27FC236}">
                <a16:creationId xmlns:a16="http://schemas.microsoft.com/office/drawing/2014/main" id="{EF566BC6-355D-4151-871B-010C247B5100}"/>
              </a:ext>
            </a:extLst>
          </p:cNvPr>
          <p:cNvSpPr txBox="1"/>
          <p:nvPr/>
        </p:nvSpPr>
        <p:spPr>
          <a:xfrm>
            <a:off x="1648549" y="5065628"/>
            <a:ext cx="9965486" cy="1508105"/>
          </a:xfrm>
          <a:prstGeom prst="rect">
            <a:avLst/>
          </a:prstGeom>
          <a:solidFill>
            <a:schemeClr val="accent5">
              <a:lumMod val="20000"/>
              <a:lumOff val="80000"/>
            </a:schemeClr>
          </a:solidFill>
        </p:spPr>
        <p:txBody>
          <a:bodyPr wrap="square" rtlCol="0">
            <a:spAutoFit/>
          </a:bodyPr>
          <a:lstStyle/>
          <a:p>
            <a:pPr lvl="0">
              <a:lnSpc>
                <a:spcPct val="100000"/>
              </a:lnSpc>
            </a:pPr>
            <a:r>
              <a:rPr lang="en-GB" sz="1400" b="1" dirty="0">
                <a:solidFill>
                  <a:srgbClr val="0070C0"/>
                </a:solidFill>
                <a:latin typeface="Arial" panose="020B0604020202020204" pitchFamily="34" charset="0"/>
                <a:cs typeface="Arial" panose="020B0604020202020204" pitchFamily="34" charset="0"/>
              </a:rPr>
              <a:t>Achievements and impact</a:t>
            </a:r>
          </a:p>
          <a:p>
            <a:r>
              <a:rPr lang="en-GB" sz="1300" dirty="0">
                <a:latin typeface="Arial" panose="020B0604020202020204" pitchFamily="34" charset="0"/>
                <a:cs typeface="Arial" panose="020B0604020202020204" pitchFamily="34" charset="0"/>
              </a:rPr>
              <a:t>The majority of practices are now offering cloud-based telephony or have plans in place, along with online consultation tools. There were good examples of how patient feedback was reviewed and acted upon, leading to improvements in patient experience survey results. Enhancements included the improvement of websites, employment of additional ARRS roles, care navigation training, and increasing or establishing Patient Participation Group (PPG) engagement and involvement. There was also an increase in GP referrals to the Community Pharmacy Consultation Scheme, reviews of telephone call data to identify areas for development, and improvements in slot mapping and increased activity being recorded on rotas.</a:t>
            </a:r>
          </a:p>
        </p:txBody>
      </p:sp>
      <p:sp>
        <p:nvSpPr>
          <p:cNvPr id="26" name="TextBox 25">
            <a:extLst>
              <a:ext uri="{FF2B5EF4-FFF2-40B4-BE49-F238E27FC236}">
                <a16:creationId xmlns:a16="http://schemas.microsoft.com/office/drawing/2014/main" id="{6773DC74-6702-FB8C-C881-B42F2DA1118E}"/>
              </a:ext>
            </a:extLst>
          </p:cNvPr>
          <p:cNvSpPr txBox="1"/>
          <p:nvPr/>
        </p:nvSpPr>
        <p:spPr>
          <a:xfrm>
            <a:off x="414570" y="2533582"/>
            <a:ext cx="1732547" cy="1892826"/>
          </a:xfrm>
          <a:prstGeom prst="rect">
            <a:avLst/>
          </a:prstGeom>
          <a:noFill/>
        </p:spPr>
        <p:txBody>
          <a:bodyPr wrap="square">
            <a:spAutoFit/>
          </a:bodyPr>
          <a:lstStyle/>
          <a:p>
            <a:r>
              <a:rPr lang="en-GB" sz="1300" dirty="0">
                <a:latin typeface="Arial" panose="020B0604020202020204" pitchFamily="34" charset="0"/>
                <a:cs typeface="Arial" panose="020B0604020202020204" pitchFamily="34" charset="0"/>
              </a:rPr>
              <a:t>CAIP 23/24 - The total National CAIP funding available for Lincolnshire was £979,330.22</a:t>
            </a:r>
          </a:p>
          <a:p>
            <a:r>
              <a:rPr lang="en-GB" sz="1300" dirty="0">
                <a:latin typeface="Arial" panose="020B0604020202020204" pitchFamily="34" charset="0"/>
                <a:cs typeface="Arial" panose="020B0604020202020204" pitchFamily="34" charset="0"/>
              </a:rPr>
              <a:t>The total Local CAIP achievement for Lincolnshire was £854,894.31</a:t>
            </a:r>
          </a:p>
        </p:txBody>
      </p:sp>
      <p:sp>
        <p:nvSpPr>
          <p:cNvPr id="27" name="TextBox 26">
            <a:extLst>
              <a:ext uri="{FF2B5EF4-FFF2-40B4-BE49-F238E27FC236}">
                <a16:creationId xmlns:a16="http://schemas.microsoft.com/office/drawing/2014/main" id="{65E99E75-7CB2-5709-B9ED-CFC071475269}"/>
              </a:ext>
            </a:extLst>
          </p:cNvPr>
          <p:cNvSpPr txBox="1"/>
          <p:nvPr/>
        </p:nvSpPr>
        <p:spPr>
          <a:xfrm>
            <a:off x="333176" y="1004546"/>
            <a:ext cx="11748216" cy="1015663"/>
          </a:xfrm>
          <a:prstGeom prst="rect">
            <a:avLst/>
          </a:prstGeom>
          <a:noFill/>
        </p:spPr>
        <p:txBody>
          <a:bodyPr wrap="none" rtlCol="0">
            <a:spAutoFit/>
          </a:bodyPr>
          <a:lstStyle/>
          <a:p>
            <a:r>
              <a:rPr lang="en-US" sz="1400" dirty="0">
                <a:effectLst/>
                <a:latin typeface="Arial" panose="020B0604020202020204" pitchFamily="34" charset="0"/>
                <a:ea typeface="Arial" panose="020B0604020202020204" pitchFamily="34" charset="0"/>
                <a:cs typeface="Calibri" panose="020F0502020204030204" pitchFamily="34" charset="0"/>
              </a:rPr>
              <a:t>The aim of the Capacity and Access Payment (CAIP) is to provide the space, funding and </a:t>
            </a:r>
            <a:r>
              <a:rPr lang="en-GB" sz="1400" dirty="0">
                <a:effectLst/>
                <a:latin typeface="Arial" panose="020B0604020202020204" pitchFamily="34" charset="0"/>
                <a:ea typeface="Arial" panose="020B0604020202020204" pitchFamily="34" charset="0"/>
                <a:cs typeface="Calibri" panose="020F0502020204030204" pitchFamily="34" charset="0"/>
              </a:rPr>
              <a:t>licence</a:t>
            </a:r>
            <a:r>
              <a:rPr lang="en-US" sz="1400" dirty="0">
                <a:effectLst/>
                <a:latin typeface="Arial" panose="020B0604020202020204" pitchFamily="34" charset="0"/>
                <a:ea typeface="Arial" panose="020B0604020202020204" pitchFamily="34" charset="0"/>
                <a:cs typeface="Calibri" panose="020F0502020204030204" pitchFamily="34" charset="0"/>
              </a:rPr>
              <a:t> for Primary Care Networks (PCNs) to focus on </a:t>
            </a:r>
          </a:p>
          <a:p>
            <a:r>
              <a:rPr lang="en-US" sz="1400" dirty="0">
                <a:effectLst/>
                <a:latin typeface="Arial" panose="020B0604020202020204" pitchFamily="34" charset="0"/>
                <a:ea typeface="Arial" panose="020B0604020202020204" pitchFamily="34" charset="0"/>
                <a:cs typeface="Calibri" panose="020F0502020204030204" pitchFamily="34" charset="0"/>
              </a:rPr>
              <a:t>making improvements to help manage demand and improve patient experience of access, so patients can access care more equitably and safely, </a:t>
            </a:r>
          </a:p>
          <a:p>
            <a:r>
              <a:rPr lang="en-US" sz="1400" dirty="0" err="1">
                <a:effectLst/>
                <a:latin typeface="Arial" panose="020B0604020202020204" pitchFamily="34" charset="0"/>
                <a:ea typeface="Arial" panose="020B0604020202020204" pitchFamily="34" charset="0"/>
                <a:cs typeface="Calibri" panose="020F0502020204030204" pitchFamily="34" charset="0"/>
              </a:rPr>
              <a:t>prioritised</a:t>
            </a:r>
            <a:r>
              <a:rPr lang="en-US" sz="1400" dirty="0">
                <a:effectLst/>
                <a:latin typeface="Arial" panose="020B0604020202020204" pitchFamily="34" charset="0"/>
                <a:ea typeface="Arial" panose="020B0604020202020204" pitchFamily="34" charset="0"/>
                <a:cs typeface="Calibri" panose="020F0502020204030204" pitchFamily="34" charset="0"/>
              </a:rPr>
              <a:t> on clinical need. It also supports the accurate recording of general practice activity, so that improvement work can be data-led.</a:t>
            </a:r>
            <a:endParaRPr lang="en-GB" sz="1400" dirty="0">
              <a:effectLst/>
              <a:latin typeface="Arial" panose="020B0604020202020204" pitchFamily="34" charset="0"/>
              <a:ea typeface="Arial" panose="020B0604020202020204" pitchFamily="34" charset="0"/>
            </a:endParaRPr>
          </a:p>
          <a:p>
            <a:endParaRPr lang="en-GB" dirty="0"/>
          </a:p>
        </p:txBody>
      </p:sp>
      <p:sp>
        <p:nvSpPr>
          <p:cNvPr id="31" name="TextBox 30">
            <a:extLst>
              <a:ext uri="{FF2B5EF4-FFF2-40B4-BE49-F238E27FC236}">
                <a16:creationId xmlns:a16="http://schemas.microsoft.com/office/drawing/2014/main" id="{218FFB88-33BA-2F70-B836-863F292A4B76}"/>
              </a:ext>
            </a:extLst>
          </p:cNvPr>
          <p:cNvSpPr txBox="1"/>
          <p:nvPr/>
        </p:nvSpPr>
        <p:spPr>
          <a:xfrm>
            <a:off x="2562690" y="2533582"/>
            <a:ext cx="2364417" cy="2092881"/>
          </a:xfrm>
          <a:prstGeom prst="rect">
            <a:avLst/>
          </a:prstGeom>
          <a:noFill/>
        </p:spPr>
        <p:txBody>
          <a:bodyPr wrap="square" rtlCol="0">
            <a:spAutoFit/>
          </a:bodyPr>
          <a:lstStyle/>
          <a:p>
            <a:pPr marL="0" indent="0">
              <a:buNone/>
            </a:pPr>
            <a:r>
              <a:rPr lang="en-GB" sz="1300" b="0" i="0" dirty="0">
                <a:solidFill>
                  <a:srgbClr val="242424"/>
                </a:solidFill>
                <a:effectLst/>
                <a:latin typeface="Arial" panose="020B0604020202020204" pitchFamily="34" charset="0"/>
                <a:cs typeface="Arial" panose="020B0604020202020204" pitchFamily="34" charset="0"/>
              </a:rPr>
              <a:t>PCNs can utilise the payments to support a wide range of initiatives aimed at meeting local patient needs. This flexibility has led to improvements in patient experience and general access to services, as well as an increase in digital interactions.</a:t>
            </a:r>
            <a:endParaRPr lang="en-GB" sz="1300"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34881595-939F-DAA8-3A3A-F45EB169278B}"/>
              </a:ext>
            </a:extLst>
          </p:cNvPr>
          <p:cNvSpPr txBox="1"/>
          <p:nvPr/>
        </p:nvSpPr>
        <p:spPr>
          <a:xfrm>
            <a:off x="5520206" y="2434688"/>
            <a:ext cx="3161290" cy="2693045"/>
          </a:xfrm>
          <a:prstGeom prst="rect">
            <a:avLst/>
          </a:prstGeom>
          <a:noFill/>
        </p:spPr>
        <p:txBody>
          <a:bodyPr wrap="square" rtlCol="0">
            <a:spAutoFit/>
          </a:bodyPr>
          <a:lstStyle/>
          <a:p>
            <a:pPr algn="l"/>
            <a:r>
              <a:rPr lang="en-GB" sz="1300" dirty="0">
                <a:solidFill>
                  <a:srgbClr val="242424"/>
                </a:solidFill>
                <a:latin typeface="Arial" panose="020B0604020202020204" pitchFamily="34" charset="0"/>
                <a:cs typeface="Arial" panose="020B0604020202020204" pitchFamily="34" charset="0"/>
              </a:rPr>
              <a:t>R</a:t>
            </a:r>
            <a:r>
              <a:rPr lang="en-GB" sz="1300" b="0" i="0" dirty="0">
                <a:solidFill>
                  <a:srgbClr val="242424"/>
                </a:solidFill>
                <a:effectLst/>
                <a:latin typeface="Arial" panose="020B0604020202020204" pitchFamily="34" charset="0"/>
                <a:cs typeface="Arial" panose="020B0604020202020204" pitchFamily="34" charset="0"/>
              </a:rPr>
              <a:t>educed workforce capacity during the delivery of vaccinations and winter pressures poses significant challenges Primary Care Networks (PCNs) and practices. </a:t>
            </a:r>
            <a:r>
              <a:rPr lang="en-GB" sz="1300" dirty="0">
                <a:solidFill>
                  <a:srgbClr val="242424"/>
                </a:solidFill>
                <a:latin typeface="Arial" panose="020B0604020202020204" pitchFamily="34" charset="0"/>
                <a:cs typeface="Arial" panose="020B0604020202020204" pitchFamily="34" charset="0"/>
              </a:rPr>
              <a:t>Not</a:t>
            </a:r>
            <a:r>
              <a:rPr lang="en-GB" sz="1300" b="0" i="0" dirty="0">
                <a:solidFill>
                  <a:srgbClr val="242424"/>
                </a:solidFill>
                <a:effectLst/>
                <a:latin typeface="Arial" panose="020B0604020202020204" pitchFamily="34" charset="0"/>
                <a:cs typeface="Arial" panose="020B0604020202020204" pitchFamily="34" charset="0"/>
              </a:rPr>
              <a:t> mapping appointments could impact other funding streams, such as the Investment and Impact Fund (IIF).</a:t>
            </a:r>
          </a:p>
          <a:p>
            <a:pPr algn="l"/>
            <a:r>
              <a:rPr lang="en-GB" sz="1300" dirty="0">
                <a:solidFill>
                  <a:srgbClr val="242424"/>
                </a:solidFill>
                <a:latin typeface="Arial" panose="020B0604020202020204" pitchFamily="34" charset="0"/>
                <a:cs typeface="Arial" panose="020B0604020202020204" pitchFamily="34" charset="0"/>
              </a:rPr>
              <a:t>Review and better understanding of data sets. </a:t>
            </a:r>
            <a:r>
              <a:rPr lang="en-GB" sz="1300" b="0" i="0" dirty="0">
                <a:solidFill>
                  <a:srgbClr val="242424"/>
                </a:solidFill>
                <a:effectLst/>
                <a:latin typeface="Arial" panose="020B0604020202020204" pitchFamily="34" charset="0"/>
                <a:cs typeface="Arial" panose="020B0604020202020204" pitchFamily="34" charset="0"/>
              </a:rPr>
              <a:t>Additionally, engagement from all practices within the PCNs is crucial to support the achievement of these goals.</a:t>
            </a:r>
          </a:p>
          <a:p>
            <a:endParaRPr lang="en-GB" sz="1300"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74BE20B8-CEF4-FE56-CAAA-AACEBD2A0C6A}"/>
              </a:ext>
            </a:extLst>
          </p:cNvPr>
          <p:cNvSpPr txBox="1"/>
          <p:nvPr/>
        </p:nvSpPr>
        <p:spPr>
          <a:xfrm>
            <a:off x="9274595" y="2459374"/>
            <a:ext cx="2318532" cy="2092881"/>
          </a:xfrm>
          <a:prstGeom prst="rect">
            <a:avLst/>
          </a:prstGeom>
          <a:noFill/>
        </p:spPr>
        <p:txBody>
          <a:bodyPr wrap="square">
            <a:spAutoFit/>
          </a:bodyPr>
          <a:lstStyle/>
          <a:p>
            <a:r>
              <a:rPr lang="en-GB" sz="1300" dirty="0">
                <a:latin typeface="Arial" panose="020B0604020202020204" pitchFamily="34" charset="0"/>
                <a:cs typeface="Arial" panose="020B0604020202020204" pitchFamily="34" charset="0"/>
              </a:rPr>
              <a:t>CAIP 24/25 - The total National CAIP funding available for Lincolnshire was £2,05,918.</a:t>
            </a:r>
          </a:p>
          <a:p>
            <a:r>
              <a:rPr lang="en-GB" sz="1300" dirty="0">
                <a:latin typeface="Arial" panose="020B0604020202020204" pitchFamily="34" charset="0"/>
                <a:cs typeface="Arial" panose="020B0604020202020204" pitchFamily="34" charset="0"/>
              </a:rPr>
              <a:t>The total Local CAIP achievement for Lincolnshire was £1,159,679.</a:t>
            </a:r>
          </a:p>
          <a:p>
            <a:r>
              <a:rPr lang="en-GB" sz="1300" dirty="0">
                <a:latin typeface="Arial" panose="020B0604020202020204" pitchFamily="34" charset="0"/>
                <a:cs typeface="Arial" panose="020B0604020202020204" pitchFamily="34" charset="0"/>
              </a:rPr>
              <a:t>PCN support is available to help achievement of the 3 domains.</a:t>
            </a:r>
          </a:p>
        </p:txBody>
      </p:sp>
    </p:spTree>
    <p:extLst>
      <p:ext uri="{BB962C8B-B14F-4D97-AF65-F5344CB8AC3E}">
        <p14:creationId xmlns:p14="http://schemas.microsoft.com/office/powerpoint/2010/main" val="32312756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GP Access Funding</a:t>
            </a:r>
            <a:endParaRPr lang="en-GB" sz="2000" b="1" dirty="0">
              <a:solidFill>
                <a:schemeClr val="accent1">
                  <a:lumMod val="75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AD35B-1821-4E22-85F0-0A8FA5C54A3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1EF984E2-9F45-EAFA-E192-37A9C6B2156A}"/>
              </a:ext>
            </a:extLst>
          </p:cNvPr>
          <p:cNvSpPr/>
          <p:nvPr/>
        </p:nvSpPr>
        <p:spPr>
          <a:xfrm>
            <a:off x="8960375" y="1882233"/>
            <a:ext cx="2247177"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70C0"/>
              </a:solidFill>
              <a:effectLst/>
              <a:uLnTx/>
              <a:uFillTx/>
              <a:latin typeface="Arial" panose="020B0604020202020204" pitchFamily="34" charset="0"/>
              <a:ea typeface="+mn-ea"/>
              <a:cs typeface="Arial" panose="020B0604020202020204" pitchFamily="34" charset="0"/>
            </a:endParaRPr>
          </a:p>
        </p:txBody>
      </p:sp>
      <p:sp>
        <p:nvSpPr>
          <p:cNvPr id="21" name="Rectangle 20">
            <a:extLst>
              <a:ext uri="{FF2B5EF4-FFF2-40B4-BE49-F238E27FC236}">
                <a16:creationId xmlns:a16="http://schemas.microsoft.com/office/drawing/2014/main" id="{2CEE4391-44BE-B44E-3124-A3E88C7FC4FA}"/>
              </a:ext>
            </a:extLst>
          </p:cNvPr>
          <p:cNvSpPr/>
          <p:nvPr/>
        </p:nvSpPr>
        <p:spPr>
          <a:xfrm>
            <a:off x="6731745" y="1908804"/>
            <a:ext cx="1279487"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70C0"/>
              </a:solidFill>
              <a:effectLst/>
              <a:uLnTx/>
              <a:uFillTx/>
              <a:latin typeface="Arial" panose="020B0604020202020204" pitchFamily="34" charset="0"/>
              <a:ea typeface="+mn-ea"/>
              <a:cs typeface="Arial" panose="020B0604020202020204" pitchFamily="34" charset="0"/>
            </a:endParaRPr>
          </a:p>
        </p:txBody>
      </p:sp>
      <p:sp>
        <p:nvSpPr>
          <p:cNvPr id="32" name="Rectangle 31">
            <a:extLst>
              <a:ext uri="{FF2B5EF4-FFF2-40B4-BE49-F238E27FC236}">
                <a16:creationId xmlns:a16="http://schemas.microsoft.com/office/drawing/2014/main" id="{E7791F91-9469-E837-7A46-31C0986E6B18}"/>
              </a:ext>
            </a:extLst>
          </p:cNvPr>
          <p:cNvSpPr/>
          <p:nvPr/>
        </p:nvSpPr>
        <p:spPr>
          <a:xfrm>
            <a:off x="6642909" y="262366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23DC5062-03EB-58E6-741B-34AF5742B480}"/>
              </a:ext>
            </a:extLst>
          </p:cNvPr>
          <p:cNvGraphicFramePr>
            <a:graphicFrameLocks noGrp="1"/>
          </p:cNvGraphicFramePr>
          <p:nvPr>
            <p:extLst>
              <p:ext uri="{D42A27DB-BD31-4B8C-83A1-F6EECF244321}">
                <p14:modId xmlns:p14="http://schemas.microsoft.com/office/powerpoint/2010/main" val="1753993229"/>
              </p:ext>
            </p:extLst>
          </p:nvPr>
        </p:nvGraphicFramePr>
        <p:xfrm>
          <a:off x="532592" y="1058387"/>
          <a:ext cx="10338608" cy="4503997"/>
        </p:xfrm>
        <a:graphic>
          <a:graphicData uri="http://schemas.openxmlformats.org/drawingml/2006/table">
            <a:tbl>
              <a:tblPr/>
              <a:tblGrid>
                <a:gridCol w="7250112">
                  <a:extLst>
                    <a:ext uri="{9D8B030D-6E8A-4147-A177-3AD203B41FA5}">
                      <a16:colId xmlns:a16="http://schemas.microsoft.com/office/drawing/2014/main" val="2343310970"/>
                    </a:ext>
                  </a:extLst>
                </a:gridCol>
                <a:gridCol w="1544248">
                  <a:extLst>
                    <a:ext uri="{9D8B030D-6E8A-4147-A177-3AD203B41FA5}">
                      <a16:colId xmlns:a16="http://schemas.microsoft.com/office/drawing/2014/main" val="2109835661"/>
                    </a:ext>
                  </a:extLst>
                </a:gridCol>
                <a:gridCol w="1544248">
                  <a:extLst>
                    <a:ext uri="{9D8B030D-6E8A-4147-A177-3AD203B41FA5}">
                      <a16:colId xmlns:a16="http://schemas.microsoft.com/office/drawing/2014/main" val="1445813543"/>
                    </a:ext>
                  </a:extLst>
                </a:gridCol>
              </a:tblGrid>
              <a:tr h="527915">
                <a:tc>
                  <a:txBody>
                    <a:bodyPr/>
                    <a:lstStyle/>
                    <a:p>
                      <a:pPr algn="l" fontAlgn="b"/>
                      <a:r>
                        <a:rPr lang="en-GB" sz="1800" b="1" i="1" u="none" strike="noStrike" dirty="0">
                          <a:solidFill>
                            <a:srgbClr val="FFFFFF"/>
                          </a:solidFill>
                          <a:effectLst/>
                          <a:latin typeface="Calibri" panose="020F0502020204030204" pitchFamily="34" charset="0"/>
                        </a:rPr>
                        <a:t>Primary Care Access Recovery Programme Expenditure</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t"/>
                      <a:r>
                        <a:rPr lang="en-GB" sz="1600" b="1" i="1" u="none" strike="noStrike">
                          <a:solidFill>
                            <a:srgbClr val="FFFFFF"/>
                          </a:solidFill>
                          <a:effectLst/>
                          <a:latin typeface="Calibri" panose="020F0502020204030204" pitchFamily="34" charset="0"/>
                        </a:rPr>
                        <a:t>2023/2024</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t"/>
                      <a:r>
                        <a:rPr lang="en-GB" sz="1600" b="1" i="1" u="none" strike="noStrike">
                          <a:solidFill>
                            <a:srgbClr val="FFFFFF"/>
                          </a:solidFill>
                          <a:effectLst/>
                          <a:latin typeface="Calibri" panose="020F0502020204030204" pitchFamily="34" charset="0"/>
                        </a:rPr>
                        <a:t>2024/25 (forecast)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1233443075"/>
                  </a:ext>
                </a:extLst>
              </a:tr>
              <a:tr h="263958">
                <a:tc>
                  <a:txBody>
                    <a:bodyPr/>
                    <a:lstStyle/>
                    <a:p>
                      <a:pPr algn="l" fontAlgn="b"/>
                      <a:r>
                        <a:rPr lang="en-GB" sz="1800" b="1" i="0" u="none" strike="noStrike" dirty="0">
                          <a:solidFill>
                            <a:srgbClr val="000000"/>
                          </a:solidFill>
                          <a:effectLst/>
                          <a:latin typeface="Calibri" panose="020F0502020204030204" pitchFamily="34" charset="0"/>
                        </a:rPr>
                        <a:t>Area</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GB" sz="1600" b="1" i="0" u="none" strike="noStrike">
                          <a:solidFill>
                            <a:srgbClr val="000000"/>
                          </a:solidFill>
                          <a:effectLst/>
                          <a:latin typeface="Calibri" panose="020F0502020204030204" pitchFamily="34" charset="0"/>
                        </a:rPr>
                        <a:t>£'000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GB" sz="1600" b="1" i="0" u="none" strike="noStrike">
                          <a:solidFill>
                            <a:srgbClr val="000000"/>
                          </a:solidFill>
                          <a:effectLst/>
                          <a:latin typeface="Calibri" panose="020F0502020204030204" pitchFamily="34" charset="0"/>
                        </a:rPr>
                        <a:t>£'000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092433287"/>
                  </a:ext>
                </a:extLst>
              </a:tr>
              <a:tr h="263958">
                <a:tc>
                  <a:txBody>
                    <a:bodyPr/>
                    <a:lstStyle/>
                    <a:p>
                      <a:pPr algn="l" fontAlgn="b"/>
                      <a:r>
                        <a:rPr lang="en-GB" sz="1600" b="0" i="0" u="none" strike="noStrike" dirty="0">
                          <a:solidFill>
                            <a:srgbClr val="000000"/>
                          </a:solidFill>
                          <a:effectLst/>
                          <a:latin typeface="Calibri" panose="020F0502020204030204" pitchFamily="34" charset="0"/>
                        </a:rPr>
                        <a:t>Transition Cover</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642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636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4287383"/>
                  </a:ext>
                </a:extLst>
              </a:tr>
              <a:tr h="263958">
                <a:tc>
                  <a:txBody>
                    <a:bodyPr/>
                    <a:lstStyle/>
                    <a:p>
                      <a:pPr algn="l" fontAlgn="b"/>
                      <a:r>
                        <a:rPr lang="en-GB" sz="1600" b="0" i="0" u="none" strike="noStrike" dirty="0">
                          <a:solidFill>
                            <a:srgbClr val="000000"/>
                          </a:solidFill>
                          <a:effectLst/>
                          <a:latin typeface="Calibri" panose="020F0502020204030204" pitchFamily="34" charset="0"/>
                        </a:rPr>
                        <a:t>Cloud Based Telephony</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964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41217822"/>
                  </a:ext>
                </a:extLst>
              </a:tr>
              <a:tr h="263958">
                <a:tc>
                  <a:txBody>
                    <a:bodyPr/>
                    <a:lstStyle/>
                    <a:p>
                      <a:pPr algn="l" fontAlgn="b"/>
                      <a:r>
                        <a:rPr lang="en-GB" sz="1600" b="0" i="0" u="none" strike="noStrike" dirty="0">
                          <a:solidFill>
                            <a:srgbClr val="000000"/>
                          </a:solidFill>
                          <a:effectLst/>
                          <a:latin typeface="Calibri" panose="020F0502020204030204" pitchFamily="34" charset="0"/>
                        </a:rPr>
                        <a:t>Online Consultation and batch messaging tools</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780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1,000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4036667"/>
                  </a:ext>
                </a:extLst>
              </a:tr>
              <a:tr h="263958">
                <a:tc>
                  <a:txBody>
                    <a:bodyPr/>
                    <a:lstStyle/>
                    <a:p>
                      <a:pPr algn="l" fontAlgn="b"/>
                      <a:r>
                        <a:rPr lang="en-GB" sz="1600" b="0" i="0" u="none" strike="noStrike" dirty="0">
                          <a:solidFill>
                            <a:srgbClr val="000000"/>
                          </a:solidFill>
                          <a:effectLst/>
                          <a:latin typeface="Calibri" panose="020F0502020204030204" pitchFamily="34" charset="0"/>
                        </a:rPr>
                        <a:t>Unconditional Capacity and Access Support Payment (70%)</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2,285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2,706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87705354"/>
                  </a:ext>
                </a:extLst>
              </a:tr>
              <a:tr h="263958">
                <a:tc>
                  <a:txBody>
                    <a:bodyPr/>
                    <a:lstStyle/>
                    <a:p>
                      <a:pPr algn="l" fontAlgn="b"/>
                      <a:r>
                        <a:rPr lang="en-GB" sz="1600" b="0" i="0" u="none" strike="noStrike" dirty="0">
                          <a:solidFill>
                            <a:srgbClr val="000000"/>
                          </a:solidFill>
                          <a:effectLst/>
                          <a:latin typeface="Calibri" panose="020F0502020204030204" pitchFamily="34" charset="0"/>
                        </a:rPr>
                        <a:t>Local Capacity and Access Improvement Payment (30%)</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979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1,160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57989956"/>
                  </a:ext>
                </a:extLst>
              </a:tr>
              <a:tr h="263958">
                <a:tc>
                  <a:txBody>
                    <a:bodyPr/>
                    <a:lstStyle/>
                    <a:p>
                      <a:pPr algn="l" fontAlgn="b"/>
                      <a:r>
                        <a:rPr lang="en-GB" sz="1600" b="0" i="0" u="none" strike="noStrike" dirty="0">
                          <a:solidFill>
                            <a:srgbClr val="000000"/>
                          </a:solidFill>
                          <a:effectLst/>
                          <a:latin typeface="Calibri" panose="020F0502020204030204" pitchFamily="34" charset="0"/>
                        </a:rPr>
                        <a:t>SDF - Digital First - Ardens and CPCS licences</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362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365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2975388"/>
                  </a:ext>
                </a:extLst>
              </a:tr>
              <a:tr h="263958">
                <a:tc>
                  <a:txBody>
                    <a:bodyPr/>
                    <a:lstStyle/>
                    <a:p>
                      <a:pPr algn="l" fontAlgn="b"/>
                      <a:r>
                        <a:rPr lang="en-GB" sz="1600" b="0" i="0" u="none" strike="noStrike">
                          <a:solidFill>
                            <a:srgbClr val="000000"/>
                          </a:solidFill>
                          <a:effectLst/>
                          <a:latin typeface="Calibri" panose="020F0502020204030204" pitchFamily="34" charset="0"/>
                        </a:rPr>
                        <a:t>SDF - Fellowships and Mentors</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945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651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18383294"/>
                  </a:ext>
                </a:extLst>
              </a:tr>
              <a:tr h="263958">
                <a:tc>
                  <a:txBody>
                    <a:bodyPr/>
                    <a:lstStyle/>
                    <a:p>
                      <a:pPr algn="l" fontAlgn="b"/>
                      <a:r>
                        <a:rPr lang="en-GB" sz="1600" b="0" i="0" u="none" strike="noStrike" dirty="0">
                          <a:solidFill>
                            <a:srgbClr val="000000"/>
                          </a:solidFill>
                          <a:effectLst/>
                          <a:latin typeface="Calibri" panose="020F0502020204030204" pitchFamily="34" charset="0"/>
                        </a:rPr>
                        <a:t>SDF - Workforce and Training</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356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260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83871792"/>
                  </a:ext>
                </a:extLst>
              </a:tr>
              <a:tr h="263958">
                <a:tc>
                  <a:txBody>
                    <a:bodyPr/>
                    <a:lstStyle/>
                    <a:p>
                      <a:pPr algn="l" fontAlgn="b"/>
                      <a:r>
                        <a:rPr lang="en-GB" sz="1600" b="0" i="0" u="none" strike="noStrike" dirty="0">
                          <a:solidFill>
                            <a:srgbClr val="000000"/>
                          </a:solidFill>
                          <a:effectLst/>
                          <a:latin typeface="Calibri" panose="020F0502020204030204" pitchFamily="34" charset="0"/>
                        </a:rPr>
                        <a:t>SDF - Primary Care Networks</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358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343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82158922"/>
                  </a:ext>
                </a:extLst>
              </a:tr>
              <a:tr h="263958">
                <a:tc>
                  <a:txBody>
                    <a:bodyPr/>
                    <a:lstStyle/>
                    <a:p>
                      <a:pPr algn="l" fontAlgn="b"/>
                      <a:r>
                        <a:rPr lang="en-GB" sz="1600" b="0" i="0" u="none" strike="noStrike" dirty="0">
                          <a:solidFill>
                            <a:srgbClr val="000000"/>
                          </a:solidFill>
                          <a:effectLst/>
                          <a:latin typeface="Calibri" panose="020F0502020204030204" pitchFamily="34" charset="0"/>
                        </a:rPr>
                        <a:t>Winter Funding - ARI hubs</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336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55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97733976"/>
                  </a:ext>
                </a:extLst>
              </a:tr>
              <a:tr h="263958">
                <a:tc>
                  <a:txBody>
                    <a:bodyPr/>
                    <a:lstStyle/>
                    <a:p>
                      <a:pPr algn="l" fontAlgn="b"/>
                      <a:r>
                        <a:rPr lang="en-GB" sz="1600" b="0" i="0" u="none" strike="noStrike" dirty="0">
                          <a:solidFill>
                            <a:srgbClr val="000000"/>
                          </a:solidFill>
                          <a:effectLst/>
                          <a:latin typeface="Calibri" panose="020F0502020204030204" pitchFamily="34" charset="0"/>
                        </a:rPr>
                        <a:t>Winter Funding - Same Day Access Clinics</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166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6979757"/>
                  </a:ext>
                </a:extLst>
              </a:tr>
              <a:tr h="263958">
                <a:tc>
                  <a:txBody>
                    <a:bodyPr/>
                    <a:lstStyle/>
                    <a:p>
                      <a:pPr algn="l" fontAlgn="b"/>
                      <a:r>
                        <a:rPr lang="en-GB" sz="1600" b="0" i="0" u="none" strike="noStrike" dirty="0">
                          <a:solidFill>
                            <a:srgbClr val="000000"/>
                          </a:solidFill>
                          <a:effectLst/>
                          <a:latin typeface="Calibri" panose="020F0502020204030204" pitchFamily="34" charset="0"/>
                        </a:rPr>
                        <a:t>Discharge Funding - ARB</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179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179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4845056"/>
                  </a:ext>
                </a:extLst>
              </a:tr>
              <a:tr h="263958">
                <a:tc>
                  <a:txBody>
                    <a:bodyPr/>
                    <a:lstStyle/>
                    <a:p>
                      <a:pPr algn="l" fontAlgn="b"/>
                      <a:r>
                        <a:rPr lang="en-GB" sz="1600" b="0" i="0" u="none" strike="noStrike" dirty="0">
                          <a:solidFill>
                            <a:srgbClr val="000000"/>
                          </a:solidFill>
                          <a:effectLst/>
                          <a:latin typeface="Calibri" panose="020F0502020204030204" pitchFamily="34" charset="0"/>
                        </a:rPr>
                        <a:t>Additional Roles Reimbursement Scheme</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a:solidFill>
                            <a:srgbClr val="000000"/>
                          </a:solidFill>
                          <a:effectLst/>
                          <a:latin typeface="Calibri" panose="020F0502020204030204" pitchFamily="34" charset="0"/>
                        </a:rPr>
                        <a:t>         15,819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600" b="0" i="0" u="none" strike="noStrike" dirty="0">
                          <a:solidFill>
                            <a:srgbClr val="000000"/>
                          </a:solidFill>
                          <a:effectLst/>
                          <a:latin typeface="Calibri" panose="020F0502020204030204" pitchFamily="34" charset="0"/>
                        </a:rPr>
                        <a:t>         19,600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34576675"/>
                  </a:ext>
                </a:extLst>
              </a:tr>
              <a:tr h="263958">
                <a:tc>
                  <a:txBody>
                    <a:bodyPr/>
                    <a:lstStyle/>
                    <a:p>
                      <a:pPr algn="l" fontAlgn="b"/>
                      <a:r>
                        <a:rPr lang="en-GB" sz="1600" b="1" i="0" u="none" strike="noStrike" dirty="0">
                          <a:solidFill>
                            <a:srgbClr val="FFFFFF"/>
                          </a:solidFill>
                          <a:effectLst/>
                          <a:latin typeface="Calibri" panose="020F0502020204030204" pitchFamily="34" charset="0"/>
                        </a:rPr>
                        <a:t>Total PCARP expenditure</a:t>
                      </a:r>
                    </a:p>
                  </a:txBody>
                  <a:tcPr marL="18000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l" fontAlgn="b"/>
                      <a:r>
                        <a:rPr lang="en-GB" sz="1600" b="1" i="0" u="none" strike="noStrike">
                          <a:solidFill>
                            <a:srgbClr val="FFFFFF"/>
                          </a:solidFill>
                          <a:effectLst/>
                          <a:latin typeface="Calibri" panose="020F0502020204030204" pitchFamily="34" charset="0"/>
                        </a:rPr>
                        <a:t>         24,171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l" fontAlgn="b"/>
                      <a:r>
                        <a:rPr lang="en-GB" sz="1600" b="1" i="0" u="none" strike="noStrike" dirty="0">
                          <a:solidFill>
                            <a:srgbClr val="FFFFFF"/>
                          </a:solidFill>
                          <a:effectLst/>
                          <a:latin typeface="Calibri" panose="020F0502020204030204" pitchFamily="34" charset="0"/>
                        </a:rPr>
                        <a:t>         26,955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2541928018"/>
                  </a:ext>
                </a:extLst>
              </a:tr>
            </a:tbl>
          </a:graphicData>
        </a:graphic>
      </p:graphicFrame>
    </p:spTree>
    <p:extLst>
      <p:ext uri="{BB962C8B-B14F-4D97-AF65-F5344CB8AC3E}">
        <p14:creationId xmlns:p14="http://schemas.microsoft.com/office/powerpoint/2010/main" val="27641309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E67D-3118-B5CB-BF0E-72F37BD3B05F}"/>
              </a:ext>
            </a:extLst>
          </p:cNvPr>
          <p:cNvSpPr>
            <a:spLocks noGrp="1"/>
          </p:cNvSpPr>
          <p:nvPr>
            <p:ph type="title"/>
          </p:nvPr>
        </p:nvSpPr>
        <p:spPr>
          <a:xfrm>
            <a:off x="360000" y="383078"/>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Integrated Primary Care  </a:t>
            </a:r>
            <a:r>
              <a:rPr lang="en-GB" sz="2000" b="1" dirty="0">
                <a:solidFill>
                  <a:schemeClr val="accent1">
                    <a:lumMod val="50000"/>
                  </a:schemeClr>
                </a:solidFill>
                <a:latin typeface="Arial" panose="020B0604020202020204" pitchFamily="34" charset="0"/>
                <a:cs typeface="Arial" panose="020B0604020202020204" pitchFamily="34" charset="0"/>
              </a:rPr>
              <a:t>- Community Pharmacy, Optometry and Dental</a:t>
            </a:r>
            <a:endParaRPr lang="en-GB" sz="2000" b="1" i="1" dirty="0">
              <a:solidFill>
                <a:schemeClr val="accent1">
                  <a:lumMod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AA129A84-ECA3-B606-D926-0C719053A606}"/>
              </a:ext>
            </a:extLst>
          </p:cNvPr>
          <p:cNvSpPr>
            <a:spLocks noGrp="1"/>
          </p:cNvSpPr>
          <p:nvPr>
            <p:ph type="sldNum" sz="quarter" idx="12"/>
          </p:nvPr>
        </p:nvSpPr>
        <p:spPr/>
        <p:txBody>
          <a:bodyPr/>
          <a:lstStyle/>
          <a:p>
            <a:fld id="{D9BAD35B-1821-4E22-85F0-0A8FA5C54A36}" type="slidenum">
              <a:rPr lang="en-GB" smtClean="0"/>
              <a:t>35</a:t>
            </a:fld>
            <a:endParaRPr lang="en-GB"/>
          </a:p>
        </p:txBody>
      </p:sp>
      <p:sp>
        <p:nvSpPr>
          <p:cNvPr id="25" name="Rectangle 24">
            <a:extLst>
              <a:ext uri="{FF2B5EF4-FFF2-40B4-BE49-F238E27FC236}">
                <a16:creationId xmlns:a16="http://schemas.microsoft.com/office/drawing/2014/main" id="{AE4DDBD6-2924-CB5B-3DAB-E63C8910A1F6}"/>
              </a:ext>
            </a:extLst>
          </p:cNvPr>
          <p:cNvSpPr/>
          <p:nvPr/>
        </p:nvSpPr>
        <p:spPr>
          <a:xfrm>
            <a:off x="1116891" y="1849163"/>
            <a:ext cx="1893195"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CEE4391-44BE-B44E-3124-A3E88C7FC4FA}"/>
              </a:ext>
            </a:extLst>
          </p:cNvPr>
          <p:cNvSpPr/>
          <p:nvPr/>
        </p:nvSpPr>
        <p:spPr>
          <a:xfrm>
            <a:off x="6731745" y="1908804"/>
            <a:ext cx="1279487" cy="3105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F450710E-5459-DE1E-BDA0-31E9F6450015}"/>
              </a:ext>
            </a:extLst>
          </p:cNvPr>
          <p:cNvSpPr/>
          <p:nvPr/>
        </p:nvSpPr>
        <p:spPr>
          <a:xfrm>
            <a:off x="4261334" y="2029400"/>
            <a:ext cx="2018941" cy="23303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solidFill>
                <a:srgbClr val="0070C0"/>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E7791F91-9469-E837-7A46-31C0986E6B18}"/>
              </a:ext>
            </a:extLst>
          </p:cNvPr>
          <p:cNvSpPr/>
          <p:nvPr/>
        </p:nvSpPr>
        <p:spPr>
          <a:xfrm>
            <a:off x="6642909" y="2623662"/>
            <a:ext cx="1279487"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35" name="Rectangle 34">
            <a:extLst>
              <a:ext uri="{FF2B5EF4-FFF2-40B4-BE49-F238E27FC236}">
                <a16:creationId xmlns:a16="http://schemas.microsoft.com/office/drawing/2014/main" id="{3F78BACC-D6E1-894F-001B-56F83DA02876}"/>
              </a:ext>
            </a:extLst>
          </p:cNvPr>
          <p:cNvSpPr/>
          <p:nvPr/>
        </p:nvSpPr>
        <p:spPr>
          <a:xfrm>
            <a:off x="4261334" y="2372230"/>
            <a:ext cx="2018941" cy="168860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400">
              <a:latin typeface="Arial" panose="020B0604020202020204" pitchFamily="34" charset="0"/>
              <a:cs typeface="Arial" panose="020B0604020202020204" pitchFamily="34" charset="0"/>
            </a:endParaRPr>
          </a:p>
        </p:txBody>
      </p:sp>
      <p:sp>
        <p:nvSpPr>
          <p:cNvPr id="39" name="AutoShape 2">
            <a:extLst>
              <a:ext uri="{FF2B5EF4-FFF2-40B4-BE49-F238E27FC236}">
                <a16:creationId xmlns:a16="http://schemas.microsoft.com/office/drawing/2014/main" id="{0AF8E794-2B0A-AA68-6F67-F7D07093BC0B}"/>
              </a:ext>
            </a:extLst>
          </p:cNvPr>
          <p:cNvSpPr>
            <a:spLocks noChangeAspect="1" noChangeArrowheads="1"/>
          </p:cNvSpPr>
          <p:nvPr/>
        </p:nvSpPr>
        <p:spPr bwMode="auto">
          <a:xfrm>
            <a:off x="3733800" y="1066800"/>
            <a:ext cx="4724400" cy="4724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TextBox 6">
            <a:extLst>
              <a:ext uri="{FF2B5EF4-FFF2-40B4-BE49-F238E27FC236}">
                <a16:creationId xmlns:a16="http://schemas.microsoft.com/office/drawing/2014/main" id="{AB6E325A-61EB-3B99-F4A1-0C8E05BE3043}"/>
              </a:ext>
            </a:extLst>
          </p:cNvPr>
          <p:cNvSpPr txBox="1"/>
          <p:nvPr/>
        </p:nvSpPr>
        <p:spPr>
          <a:xfrm>
            <a:off x="359999" y="1012969"/>
            <a:ext cx="11471999" cy="3631763"/>
          </a:xfrm>
          <a:prstGeom prst="rect">
            <a:avLst/>
          </a:prstGeom>
          <a:noFill/>
        </p:spPr>
        <p:txBody>
          <a:bodyPr wrap="square">
            <a:spAutoFit/>
          </a:bodyPr>
          <a:lstStyle/>
          <a:p>
            <a:r>
              <a:rPr lang="en-GB" sz="1100" dirty="0">
                <a:solidFill>
                  <a:srgbClr val="000000"/>
                </a:solidFill>
                <a:latin typeface="Calibri" panose="020F0502020204030204" pitchFamily="34" charset="0"/>
                <a:ea typeface="Calibri" panose="020F0502020204030204" pitchFamily="34" charset="0"/>
              </a:rPr>
              <a:t>The ICB has focussed on access as a priority for all pillars of primary care, integrating primary care development to support access improvement. This has enabled both improvements to general practice access but also supported integration and access to community pharmacy and dentistry.</a:t>
            </a:r>
            <a:endParaRPr lang="en-GB" sz="1200" dirty="0">
              <a:solidFill>
                <a:srgbClr val="000000"/>
              </a:solidFill>
              <a:latin typeface="Arial" panose="020B0604020202020204" pitchFamily="34" charset="0"/>
              <a:ea typeface="Calibri" panose="020F0502020204030204" pitchFamily="34" charset="0"/>
            </a:endParaRPr>
          </a:p>
          <a:p>
            <a:endParaRPr lang="en-GB" sz="1100" dirty="0">
              <a:effectLst/>
              <a:latin typeface="Calibri" panose="020F0502020204030204" pitchFamily="34" charset="0"/>
              <a:ea typeface="Calibri" panose="020F0502020204030204" pitchFamily="34" charset="0"/>
            </a:endParaRPr>
          </a:p>
          <a:p>
            <a:r>
              <a:rPr lang="en-GB" sz="1400" i="1" dirty="0">
                <a:solidFill>
                  <a:schemeClr val="accent1">
                    <a:lumMod val="50000"/>
                  </a:schemeClr>
                </a:solidFill>
                <a:effectLst/>
                <a:latin typeface="Calibri" panose="020F0502020204030204" pitchFamily="34" charset="0"/>
                <a:ea typeface="Calibri" panose="020F0502020204030204" pitchFamily="34" charset="0"/>
              </a:rPr>
              <a:t>Dental</a:t>
            </a:r>
          </a:p>
          <a:p>
            <a:endParaRPr lang="en-GB" sz="1400" i="1" dirty="0">
              <a:solidFill>
                <a:schemeClr val="accent1">
                  <a:lumMod val="50000"/>
                </a:schemeClr>
              </a:solidFill>
              <a:effectLst/>
              <a:latin typeface="Calibri" panose="020F0502020204030204" pitchFamily="34" charset="0"/>
              <a:ea typeface="Calibri" panose="020F0502020204030204" pitchFamily="34" charset="0"/>
            </a:endParaRPr>
          </a:p>
          <a:p>
            <a:r>
              <a:rPr lang="en-GB" sz="1100" dirty="0">
                <a:solidFill>
                  <a:srgbClr val="000000"/>
                </a:solidFill>
                <a:effectLst/>
                <a:latin typeface="Calibri" panose="020F0502020204030204" pitchFamily="34" charset="0"/>
                <a:ea typeface="Calibri" panose="020F0502020204030204" pitchFamily="34" charset="0"/>
              </a:rPr>
              <a:t>On 7th February 2024, NHS England announced changes building on the first reforms to the dental contract in 15 years that were </a:t>
            </a:r>
          </a:p>
          <a:p>
            <a:r>
              <a:rPr lang="en-GB" sz="1100" dirty="0">
                <a:solidFill>
                  <a:srgbClr val="000000"/>
                </a:solidFill>
                <a:effectLst/>
                <a:latin typeface="Calibri" panose="020F0502020204030204" pitchFamily="34" charset="0"/>
                <a:ea typeface="Calibri" panose="020F0502020204030204" pitchFamily="34" charset="0"/>
              </a:rPr>
              <a:t>previously announced in July 2022. The plan to recover and reform NHS dentistry includes:</a:t>
            </a:r>
            <a:endParaRPr lang="en-GB" sz="1200" dirty="0">
              <a:solidFill>
                <a:srgbClr val="000000"/>
              </a:solidFill>
              <a:effectLst/>
              <a:latin typeface="Arial" panose="020B0604020202020204" pitchFamily="34" charset="0"/>
              <a:ea typeface="Calibri" panose="020F0502020204030204" pitchFamily="34" charset="0"/>
            </a:endParaRPr>
          </a:p>
          <a:p>
            <a:pPr lvl="1"/>
            <a:r>
              <a:rPr lang="en-GB" sz="1100" dirty="0">
                <a:solidFill>
                  <a:srgbClr val="000000"/>
                </a:solidFill>
                <a:effectLst/>
                <a:latin typeface="Calibri" panose="020F0502020204030204" pitchFamily="34" charset="0"/>
                <a:ea typeface="Calibri" panose="020F0502020204030204" pitchFamily="34" charset="0"/>
              </a:rPr>
              <a:t>• NHS dentists will be given a ‘new patient’ payment </a:t>
            </a:r>
            <a:endParaRPr lang="en-GB" sz="1200" dirty="0">
              <a:solidFill>
                <a:srgbClr val="000000"/>
              </a:solidFill>
              <a:effectLst/>
              <a:latin typeface="Arial" panose="020B0604020202020204" pitchFamily="34" charset="0"/>
              <a:ea typeface="Calibri" panose="020F0502020204030204" pitchFamily="34" charset="0"/>
            </a:endParaRPr>
          </a:p>
          <a:p>
            <a:pPr lvl="1"/>
            <a:r>
              <a:rPr lang="en-GB" sz="1100" dirty="0">
                <a:solidFill>
                  <a:srgbClr val="000000"/>
                </a:solidFill>
                <a:effectLst/>
                <a:latin typeface="Calibri" panose="020F0502020204030204" pitchFamily="34" charset="0"/>
                <a:ea typeface="Calibri" panose="020F0502020204030204" pitchFamily="34" charset="0"/>
              </a:rPr>
              <a:t>• Targeted funding to encourage dentists to work in areas which historically have been difficult to recruit to </a:t>
            </a:r>
            <a:endParaRPr lang="en-GB" sz="1200" dirty="0">
              <a:solidFill>
                <a:srgbClr val="000000"/>
              </a:solidFill>
              <a:effectLst/>
              <a:latin typeface="Arial" panose="020B0604020202020204" pitchFamily="34" charset="0"/>
              <a:ea typeface="Calibri" panose="020F0502020204030204" pitchFamily="34" charset="0"/>
            </a:endParaRPr>
          </a:p>
          <a:p>
            <a:pPr lvl="1"/>
            <a:r>
              <a:rPr lang="en-GB" sz="1100" dirty="0">
                <a:solidFill>
                  <a:srgbClr val="000000"/>
                </a:solidFill>
                <a:effectLst/>
                <a:latin typeface="Calibri" panose="020F0502020204030204" pitchFamily="34" charset="0"/>
                <a:ea typeface="Calibri" panose="020F0502020204030204" pitchFamily="34" charset="0"/>
              </a:rPr>
              <a:t>• A further increase in the minimum indicative units of dental activity value </a:t>
            </a:r>
            <a:endParaRPr lang="en-GB" sz="1200" dirty="0">
              <a:solidFill>
                <a:srgbClr val="000000"/>
              </a:solidFill>
              <a:effectLst/>
              <a:latin typeface="Arial" panose="020B0604020202020204" pitchFamily="34" charset="0"/>
              <a:ea typeface="Calibri" panose="020F0502020204030204" pitchFamily="34" charset="0"/>
            </a:endParaRPr>
          </a:p>
          <a:p>
            <a:pPr lvl="1"/>
            <a:r>
              <a:rPr lang="en-GB" sz="1100" dirty="0">
                <a:solidFill>
                  <a:srgbClr val="000000"/>
                </a:solidFill>
                <a:effectLst/>
                <a:latin typeface="Calibri" panose="020F0502020204030204" pitchFamily="34" charset="0"/>
                <a:ea typeface="Calibri" panose="020F0502020204030204" pitchFamily="34" charset="0"/>
              </a:rPr>
              <a:t>• Improving access in underserved areas through the use of dental vans </a:t>
            </a:r>
            <a:endParaRPr lang="en-GB" sz="1200" dirty="0">
              <a:solidFill>
                <a:srgbClr val="000000"/>
              </a:solidFill>
              <a:effectLst/>
              <a:latin typeface="Arial" panose="020B0604020202020204" pitchFamily="34" charset="0"/>
              <a:ea typeface="Calibri" panose="020F0502020204030204" pitchFamily="34" charset="0"/>
            </a:endParaRPr>
          </a:p>
          <a:p>
            <a:pPr lvl="1"/>
            <a:r>
              <a:rPr lang="en-GB" sz="1100" dirty="0">
                <a:solidFill>
                  <a:srgbClr val="000000"/>
                </a:solidFill>
                <a:effectLst/>
                <a:latin typeface="Calibri" panose="020F0502020204030204" pitchFamily="34" charset="0"/>
                <a:ea typeface="Calibri" panose="020F0502020204030204" pitchFamily="34" charset="0"/>
              </a:rPr>
              <a:t>  </a:t>
            </a:r>
            <a:endParaRPr lang="en-GB" sz="1200" dirty="0">
              <a:solidFill>
                <a:srgbClr val="000000"/>
              </a:solidFill>
              <a:effectLst/>
              <a:latin typeface="Arial" panose="020B0604020202020204" pitchFamily="34" charset="0"/>
              <a:ea typeface="Calibri" panose="020F0502020204030204" pitchFamily="34" charset="0"/>
            </a:endParaRPr>
          </a:p>
          <a:p>
            <a:r>
              <a:rPr lang="en-GB" sz="1100" dirty="0">
                <a:solidFill>
                  <a:srgbClr val="000000"/>
                </a:solidFill>
                <a:latin typeface="Calibri" panose="020F0502020204030204" pitchFamily="34" charset="0"/>
                <a:ea typeface="Calibri" panose="020F0502020204030204" pitchFamily="34" charset="0"/>
              </a:rPr>
              <a:t>In addition, the plan also announces a range of government-delivered public health initiatives to improve the oral health of children </a:t>
            </a:r>
          </a:p>
          <a:p>
            <a:r>
              <a:rPr lang="en-GB" sz="1100" dirty="0">
                <a:solidFill>
                  <a:srgbClr val="000000"/>
                </a:solidFill>
                <a:latin typeface="Calibri" panose="020F0502020204030204" pitchFamily="34" charset="0"/>
                <a:ea typeface="Calibri" panose="020F0502020204030204" pitchFamily="34" charset="0"/>
              </a:rPr>
              <a:t>and recommits to the workforce growth and development outlined in the Long-Term Workforce Plan.</a:t>
            </a:r>
          </a:p>
          <a:p>
            <a:endParaRPr lang="en-GB" sz="1200" dirty="0">
              <a:solidFill>
                <a:srgbClr val="000000"/>
              </a:solidFill>
              <a:latin typeface="Arial" panose="020B0604020202020204" pitchFamily="34" charset="0"/>
              <a:ea typeface="Calibri" panose="020F0502020204030204" pitchFamily="34" charset="0"/>
            </a:endParaRPr>
          </a:p>
          <a:p>
            <a:r>
              <a:rPr lang="en-GB" sz="1100" dirty="0">
                <a:solidFill>
                  <a:srgbClr val="000000"/>
                </a:solidFill>
                <a:effectLst/>
                <a:latin typeface="Calibri" panose="020F0502020204030204" pitchFamily="34" charset="0"/>
                <a:ea typeface="Calibri" panose="020F0502020204030204" pitchFamily="34" charset="0"/>
              </a:rPr>
              <a:t>To support the delivery of the dental recovery plan, Lincolnshire have also developed and implemented the Lincolnshire Dental Strategy.</a:t>
            </a:r>
            <a:endParaRPr lang="en-GB" sz="1200" dirty="0">
              <a:solidFill>
                <a:srgbClr val="000000"/>
              </a:solidFill>
              <a:effectLst/>
              <a:latin typeface="Arial" panose="020B0604020202020204" pitchFamily="34" charset="0"/>
              <a:ea typeface="Calibri" panose="020F0502020204030204" pitchFamily="34" charset="0"/>
            </a:endParaRPr>
          </a:p>
          <a:p>
            <a:r>
              <a:rPr lang="en-GB" sz="1100" dirty="0">
                <a:effectLst/>
                <a:latin typeface="Calibri" panose="020F0502020204030204" pitchFamily="34" charset="0"/>
                <a:ea typeface="Calibri" panose="020F0502020204030204" pitchFamily="34" charset="0"/>
              </a:rPr>
              <a:t> </a:t>
            </a:r>
          </a:p>
          <a:p>
            <a:r>
              <a:rPr lang="en-GB" sz="1400" i="1" dirty="0">
                <a:solidFill>
                  <a:schemeClr val="accent1">
                    <a:lumMod val="50000"/>
                  </a:schemeClr>
                </a:solidFill>
                <a:effectLst/>
                <a:latin typeface="Calibri" panose="020F0502020204030204" pitchFamily="34" charset="0"/>
                <a:ea typeface="Calibri" panose="020F0502020204030204" pitchFamily="34" charset="0"/>
              </a:rPr>
              <a:t>Community Pharmacy</a:t>
            </a:r>
          </a:p>
          <a:p>
            <a:r>
              <a:rPr lang="en-GB" sz="1100" dirty="0">
                <a:effectLst/>
                <a:latin typeface="Calibri" panose="020F0502020204030204" pitchFamily="34" charset="0"/>
                <a:ea typeface="Calibri" panose="020F0502020204030204" pitchFamily="34" charset="0"/>
              </a:rPr>
              <a:t> </a:t>
            </a:r>
          </a:p>
          <a:p>
            <a:r>
              <a:rPr lang="en-GB" sz="1100" dirty="0">
                <a:effectLst/>
                <a:latin typeface="Calibri" panose="020F0502020204030204" pitchFamily="34" charset="0"/>
                <a:ea typeface="Calibri" panose="020F0502020204030204" pitchFamily="34" charset="0"/>
              </a:rPr>
              <a:t>patient need.</a:t>
            </a:r>
          </a:p>
        </p:txBody>
      </p:sp>
      <p:pic>
        <p:nvPicPr>
          <p:cNvPr id="4" name="Picture 3">
            <a:extLst>
              <a:ext uri="{FF2B5EF4-FFF2-40B4-BE49-F238E27FC236}">
                <a16:creationId xmlns:a16="http://schemas.microsoft.com/office/drawing/2014/main" id="{4D4862C2-A507-9F41-401D-E2E3CB070B8D}"/>
              </a:ext>
            </a:extLst>
          </p:cNvPr>
          <p:cNvPicPr>
            <a:picLocks noChangeAspect="1"/>
          </p:cNvPicPr>
          <p:nvPr/>
        </p:nvPicPr>
        <p:blipFill>
          <a:blip r:embed="rId2"/>
          <a:stretch>
            <a:fillRect/>
          </a:stretch>
        </p:blipFill>
        <p:spPr>
          <a:xfrm>
            <a:off x="8549974" y="1663513"/>
            <a:ext cx="3190249" cy="2135549"/>
          </a:xfrm>
          <a:prstGeom prst="rect">
            <a:avLst/>
          </a:prstGeom>
        </p:spPr>
      </p:pic>
      <p:pic>
        <p:nvPicPr>
          <p:cNvPr id="8" name="Picture 7">
            <a:extLst>
              <a:ext uri="{FF2B5EF4-FFF2-40B4-BE49-F238E27FC236}">
                <a16:creationId xmlns:a16="http://schemas.microsoft.com/office/drawing/2014/main" id="{1B222380-1B4D-DD79-C43A-0B32EE18D6F8}"/>
              </a:ext>
            </a:extLst>
          </p:cNvPr>
          <p:cNvPicPr>
            <a:picLocks noChangeAspect="1"/>
          </p:cNvPicPr>
          <p:nvPr/>
        </p:nvPicPr>
        <p:blipFill>
          <a:blip r:embed="rId3"/>
          <a:stretch>
            <a:fillRect/>
          </a:stretch>
        </p:blipFill>
        <p:spPr>
          <a:xfrm>
            <a:off x="456177" y="4410882"/>
            <a:ext cx="3297878" cy="2135549"/>
          </a:xfrm>
          <a:prstGeom prst="rect">
            <a:avLst/>
          </a:prstGeom>
        </p:spPr>
      </p:pic>
      <p:sp>
        <p:nvSpPr>
          <p:cNvPr id="9" name="TextBox 8">
            <a:extLst>
              <a:ext uri="{FF2B5EF4-FFF2-40B4-BE49-F238E27FC236}">
                <a16:creationId xmlns:a16="http://schemas.microsoft.com/office/drawing/2014/main" id="{8FDDE44E-071F-4C8B-3D27-3198AE6CEDC5}"/>
              </a:ext>
            </a:extLst>
          </p:cNvPr>
          <p:cNvSpPr txBox="1"/>
          <p:nvPr/>
        </p:nvSpPr>
        <p:spPr>
          <a:xfrm>
            <a:off x="3873333" y="4408272"/>
            <a:ext cx="7862490" cy="938719"/>
          </a:xfrm>
          <a:prstGeom prst="rect">
            <a:avLst/>
          </a:prstGeom>
          <a:noFill/>
        </p:spPr>
        <p:txBody>
          <a:bodyPr wrap="square" rtlCol="0">
            <a:spAutoFit/>
          </a:bodyPr>
          <a:lstStyle/>
          <a:p>
            <a:r>
              <a:rPr lang="en-GB" sz="1100">
                <a:effectLst/>
                <a:latin typeface="Calibri" panose="020F0502020204030204" pitchFamily="34" charset="0"/>
                <a:ea typeface="Calibri" panose="020F0502020204030204" pitchFamily="34" charset="0"/>
              </a:rPr>
              <a:t>A Community Pharmacy Strategy is in development, to support the integration and development of Community Pharmacy services in Lincolnshire and across the East Midlands. This will build on the successful implement of Pharmacy First in Lincolnshire, providing improved access and choice for patients to be able to access additional services from their local pharmacy. This has also provided support to general practice, allowing some routine conditions to be easily seen by neighbouring community pharmacies, allowing practices to focus on long term condition management and urgent</a:t>
            </a:r>
            <a:endParaRPr lang="en-GB" sz="1100"/>
          </a:p>
        </p:txBody>
      </p:sp>
    </p:spTree>
    <p:extLst>
      <p:ext uri="{BB962C8B-B14F-4D97-AF65-F5344CB8AC3E}">
        <p14:creationId xmlns:p14="http://schemas.microsoft.com/office/powerpoint/2010/main" val="33844523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747BBC-0B9E-A49D-2F8E-4D178069176C}"/>
              </a:ext>
            </a:extLst>
          </p:cNvPr>
          <p:cNvSpPr>
            <a:spLocks noGrp="1"/>
          </p:cNvSpPr>
          <p:nvPr>
            <p:ph idx="1"/>
          </p:nvPr>
        </p:nvSpPr>
        <p:spPr>
          <a:xfrm>
            <a:off x="475488" y="1083734"/>
            <a:ext cx="11082528" cy="5093229"/>
          </a:xfrm>
        </p:spPr>
        <p:txBody>
          <a:bodyPr>
            <a:normAutofit/>
          </a:bodyPr>
          <a:lstStyle/>
          <a:p>
            <a:pPr marL="0" indent="0">
              <a:buNone/>
            </a:pPr>
            <a:r>
              <a:rPr lang="en-GB" sz="1400" b="1" dirty="0">
                <a:latin typeface="Arial" panose="020B0604020202020204" pitchFamily="34" charset="0"/>
                <a:cs typeface="Arial" panose="020B0604020202020204" pitchFamily="34" charset="0"/>
              </a:rPr>
              <a:t>Urgent and Emergency Care (UEC)</a:t>
            </a:r>
          </a:p>
          <a:p>
            <a:pPr marL="0" indent="0">
              <a:buNone/>
            </a:pPr>
            <a:r>
              <a:rPr lang="en-GB" sz="1200" dirty="0">
                <a:latin typeface="Arial" panose="020B0604020202020204" pitchFamily="34" charset="0"/>
                <a:cs typeface="Arial" panose="020B0604020202020204" pitchFamily="34" charset="0"/>
              </a:rPr>
              <a:t>Alignment across the Primary Care-Communities and UEC work programmes has been a priority and key to delivering outcomes for Lincolnshire system.  Areas of focus have included supporting discharge through commissioning additional GP capacity to support patient care in transitional beds, implementation of the Lincolnshire frailty strategy including the development of falls prevention services with enhanced frailty management pilots in primary care and a High Intensity Users (HIU) pilot – early data indicates this has significantly reduced UEC attendances by for people supported by additional case management capacity deployed through Primary Care Networks.  People supported through the HIU pilot have a significantly improved experience and feel listened to and supported.</a:t>
            </a:r>
          </a:p>
          <a:p>
            <a:pPr marL="0" indent="0">
              <a:buNone/>
            </a:pPr>
            <a:r>
              <a:rPr lang="en-GB" sz="1200" dirty="0">
                <a:latin typeface="Arial" panose="020B0604020202020204" pitchFamily="34" charset="0"/>
                <a:cs typeface="Arial" panose="020B0604020202020204" pitchFamily="34" charset="0"/>
              </a:rPr>
              <a:t>At the nine-month evaluation point Trent PCN reported the following for the cohort of 43 people supported through pilot:</a:t>
            </a:r>
          </a:p>
          <a:p>
            <a:pPr marL="0" indent="0">
              <a:buNone/>
            </a:pPr>
            <a:r>
              <a:rPr lang="en-GB" sz="1200" dirty="0">
                <a:latin typeface="Arial" panose="020B0604020202020204" pitchFamily="34" charset="0"/>
                <a:cs typeface="Arial" panose="020B0604020202020204" pitchFamily="34" charset="0"/>
              </a:rPr>
              <a:t>     </a:t>
            </a:r>
          </a:p>
          <a:p>
            <a:pPr marL="0" indent="0">
              <a:buNone/>
            </a:pPr>
            <a:endParaRPr lang="en-GB" sz="1200" dirty="0">
              <a:latin typeface="Arial" panose="020B0604020202020204" pitchFamily="34" charset="0"/>
              <a:cs typeface="Arial" panose="020B0604020202020204" pitchFamily="34" charset="0"/>
            </a:endParaRPr>
          </a:p>
          <a:p>
            <a:pPr marL="0" indent="0">
              <a:buNone/>
            </a:pPr>
            <a:endParaRPr lang="en-GB" sz="1200" dirty="0">
              <a:latin typeface="Arial" panose="020B0604020202020204" pitchFamily="34" charset="0"/>
              <a:cs typeface="Arial" panose="020B0604020202020204" pitchFamily="34" charset="0"/>
            </a:endParaRPr>
          </a:p>
          <a:p>
            <a:pPr marL="0" indent="0">
              <a:buNone/>
            </a:pPr>
            <a:endParaRPr lang="en-GB" sz="1200" dirty="0">
              <a:latin typeface="Arial" panose="020B0604020202020204" pitchFamily="34" charset="0"/>
              <a:cs typeface="Arial" panose="020B0604020202020204" pitchFamily="34" charset="0"/>
            </a:endParaRPr>
          </a:p>
          <a:p>
            <a:pPr marL="0" indent="0">
              <a:buNone/>
            </a:pPr>
            <a:endParaRPr lang="en-GB" sz="1200" dirty="0">
              <a:latin typeface="Arial" panose="020B0604020202020204" pitchFamily="34" charset="0"/>
              <a:cs typeface="Arial" panose="020B0604020202020204" pitchFamily="34" charset="0"/>
            </a:endParaRPr>
          </a:p>
          <a:p>
            <a:pPr marL="0" indent="0">
              <a:buNone/>
            </a:pPr>
            <a:endParaRPr lang="en-GB" sz="1200" dirty="0">
              <a:latin typeface="Arial" panose="020B0604020202020204" pitchFamily="34" charset="0"/>
              <a:cs typeface="Arial" panose="020B0604020202020204" pitchFamily="34" charset="0"/>
            </a:endParaRPr>
          </a:p>
          <a:p>
            <a:pPr marL="0" indent="0">
              <a:buNone/>
            </a:pPr>
            <a:endParaRPr lang="en-GB" sz="1200" dirty="0">
              <a:latin typeface="Arial" panose="020B0604020202020204" pitchFamily="34" charset="0"/>
              <a:cs typeface="Arial" panose="020B0604020202020204" pitchFamily="34" charset="0"/>
            </a:endParaRPr>
          </a:p>
          <a:p>
            <a:pPr marL="0" indent="0">
              <a:buNone/>
            </a:pPr>
            <a:r>
              <a:rPr lang="en-GB" sz="1200" dirty="0">
                <a:latin typeface="Arial" panose="020B0604020202020204" pitchFamily="34" charset="0"/>
                <a:cs typeface="Arial" panose="020B0604020202020204" pitchFamily="34" charset="0"/>
              </a:rPr>
              <a:t>There is ongoing work on supporting the interface across NHS 111 and primary care, including the development of 111-Pharmacy First referral processes which, alongside the impact discharge medicine service noted earlier in his report (slide 16), has supported urgent care pathways and patient access to same day care in the community.</a:t>
            </a:r>
          </a:p>
          <a:p>
            <a:pPr marL="0" indent="0">
              <a:buNone/>
            </a:pPr>
            <a:r>
              <a:rPr lang="en-GB" sz="1200" dirty="0">
                <a:latin typeface="Arial" panose="020B0604020202020204" pitchFamily="34" charset="0"/>
                <a:cs typeface="Arial" panose="020B0604020202020204" pitchFamily="34" charset="0"/>
              </a:rPr>
              <a:t>Two PCNs involved in the national GP pilot project are looking at how they can optimise same day appointments within primary care and how this capacity can be aligned with local urgent care pathways.  The pilot is at an early stage but the learning from this work will inform the development of the local GP strategy and balancing capacity and demand in primary care across preventative care, long-term condition management and access to same day care. </a:t>
            </a:r>
          </a:p>
          <a:p>
            <a:pPr marL="0" indent="0">
              <a:buNone/>
            </a:pPr>
            <a:endParaRPr lang="en-GB" sz="1400" b="1" dirty="0">
              <a:highlight>
                <a:srgbClr val="FFFF00"/>
              </a:highlight>
              <a:latin typeface="Arial" panose="020B0604020202020204" pitchFamily="34" charset="0"/>
              <a:cs typeface="Arial" panose="020B0604020202020204" pitchFamily="34" charset="0"/>
            </a:endParaRPr>
          </a:p>
          <a:p>
            <a:pPr marL="0" indent="0">
              <a:buNone/>
            </a:pPr>
            <a:endParaRPr lang="en-GB" dirty="0"/>
          </a:p>
        </p:txBody>
      </p:sp>
      <p:sp>
        <p:nvSpPr>
          <p:cNvPr id="4" name="Slide Number Placeholder 3">
            <a:extLst>
              <a:ext uri="{FF2B5EF4-FFF2-40B4-BE49-F238E27FC236}">
                <a16:creationId xmlns:a16="http://schemas.microsoft.com/office/drawing/2014/main" id="{F7474D37-13E8-8998-A6B9-E76D95A06B0D}"/>
              </a:ext>
            </a:extLst>
          </p:cNvPr>
          <p:cNvSpPr>
            <a:spLocks noGrp="1"/>
          </p:cNvSpPr>
          <p:nvPr>
            <p:ph type="sldNum" sz="quarter" idx="12"/>
          </p:nvPr>
        </p:nvSpPr>
        <p:spPr/>
        <p:txBody>
          <a:bodyPr/>
          <a:lstStyle/>
          <a:p>
            <a:fld id="{D9BAD35B-1821-4E22-85F0-0A8FA5C54A36}" type="slidenum">
              <a:rPr lang="en-GB" smtClean="0"/>
              <a:t>36</a:t>
            </a:fld>
            <a:endParaRPr lang="en-GB"/>
          </a:p>
        </p:txBody>
      </p:sp>
      <p:sp>
        <p:nvSpPr>
          <p:cNvPr id="7" name="Title 1">
            <a:extLst>
              <a:ext uri="{FF2B5EF4-FFF2-40B4-BE49-F238E27FC236}">
                <a16:creationId xmlns:a16="http://schemas.microsoft.com/office/drawing/2014/main" id="{638F49BD-CBD5-E303-EB2F-21358EA688DD}"/>
              </a:ext>
            </a:extLst>
          </p:cNvPr>
          <p:cNvSpPr>
            <a:spLocks noGrp="1"/>
          </p:cNvSpPr>
          <p:nvPr>
            <p:ph type="title"/>
          </p:nvPr>
        </p:nvSpPr>
        <p:spPr>
          <a:xfrm>
            <a:off x="360000" y="361881"/>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Integrated Primary Care  </a:t>
            </a:r>
            <a:r>
              <a:rPr lang="en-GB" sz="2000" b="1" dirty="0">
                <a:solidFill>
                  <a:schemeClr val="accent1">
                    <a:lumMod val="50000"/>
                  </a:schemeClr>
                </a:solidFill>
                <a:latin typeface="Arial" panose="020B0604020202020204" pitchFamily="34" charset="0"/>
                <a:cs typeface="Arial" panose="020B0604020202020204" pitchFamily="34" charset="0"/>
              </a:rPr>
              <a:t>- System Programmes and Strategies</a:t>
            </a:r>
            <a:endParaRPr lang="en-GB" sz="2000" b="1" i="1" dirty="0">
              <a:solidFill>
                <a:schemeClr val="accent1">
                  <a:lumMod val="50000"/>
                </a:schemeClr>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4A289669-AE3A-F36A-ABFD-013E1CE1AF5A}"/>
              </a:ext>
            </a:extLst>
          </p:cNvPr>
          <p:cNvPicPr>
            <a:picLocks noChangeAspect="1"/>
          </p:cNvPicPr>
          <p:nvPr/>
        </p:nvPicPr>
        <p:blipFill>
          <a:blip r:embed="rId2"/>
          <a:stretch>
            <a:fillRect/>
          </a:stretch>
        </p:blipFill>
        <p:spPr>
          <a:xfrm>
            <a:off x="1958474" y="2947343"/>
            <a:ext cx="8116555" cy="1366010"/>
          </a:xfrm>
          <a:prstGeom prst="rect">
            <a:avLst/>
          </a:prstGeom>
        </p:spPr>
      </p:pic>
    </p:spTree>
    <p:extLst>
      <p:ext uri="{BB962C8B-B14F-4D97-AF65-F5344CB8AC3E}">
        <p14:creationId xmlns:p14="http://schemas.microsoft.com/office/powerpoint/2010/main" val="37541800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747BBC-0B9E-A49D-2F8E-4D178069176C}"/>
              </a:ext>
            </a:extLst>
          </p:cNvPr>
          <p:cNvSpPr>
            <a:spLocks noGrp="1"/>
          </p:cNvSpPr>
          <p:nvPr>
            <p:ph idx="1"/>
          </p:nvPr>
        </p:nvSpPr>
        <p:spPr>
          <a:xfrm>
            <a:off x="475488" y="1083734"/>
            <a:ext cx="11082528" cy="5093229"/>
          </a:xfrm>
        </p:spPr>
        <p:txBody>
          <a:bodyPr>
            <a:normAutofit/>
          </a:bodyPr>
          <a:lstStyle/>
          <a:p>
            <a:pPr marL="0" indent="0">
              <a:buNone/>
            </a:pPr>
            <a:r>
              <a:rPr lang="en-GB" sz="1400" b="1" dirty="0">
                <a:latin typeface="Arial" panose="020B0604020202020204" pitchFamily="34" charset="0"/>
                <a:cs typeface="Arial" panose="020B0604020202020204" pitchFamily="34" charset="0"/>
              </a:rPr>
              <a:t>Planned and Elective care</a:t>
            </a:r>
          </a:p>
          <a:p>
            <a:pPr marL="0" indent="0">
              <a:buNone/>
            </a:pPr>
            <a:r>
              <a:rPr lang="en-GB" sz="1200" dirty="0">
                <a:latin typeface="Arial" panose="020B0604020202020204" pitchFamily="34" charset="0"/>
                <a:cs typeface="Arial" panose="020B0604020202020204" pitchFamily="34" charset="0"/>
              </a:rPr>
              <a:t>Primary care has supported the development and roll-out of redesigned cancer pathways (e.g. FIT testing) and is supporting the roll out of Community Diagnostic Centres (CDC) e.g. through the provision of physiological measurements services to support CDC diagnostic pathways in Grantham and on the east coast where access to diagnostics is more challenging.   GPs will be  on site at the Skegness and Lincoln CDC sites five days per week to support patient care.</a:t>
            </a:r>
          </a:p>
          <a:p>
            <a:pPr marL="0" indent="0">
              <a:buNone/>
            </a:pPr>
            <a:r>
              <a:rPr lang="en-GB" sz="1200" dirty="0">
                <a:latin typeface="Arial" panose="020B0604020202020204" pitchFamily="34" charset="0"/>
                <a:cs typeface="Arial" panose="020B0604020202020204" pitchFamily="34" charset="0"/>
              </a:rPr>
              <a:t>This work provides a basis for primary care support to delivery of the system diagnostic strategy planned for development in 2025. </a:t>
            </a:r>
          </a:p>
          <a:p>
            <a:pPr marL="0" indent="0">
              <a:buNone/>
            </a:pPr>
            <a:r>
              <a:rPr lang="en-GB" sz="1200" dirty="0">
                <a:latin typeface="Arial" panose="020B0604020202020204" pitchFamily="34" charset="0"/>
                <a:cs typeface="Arial" panose="020B0604020202020204" pitchFamily="34" charset="0"/>
              </a:rPr>
              <a:t>The ICB continues to support primary care and patient access to planned care pathways through:</a:t>
            </a:r>
          </a:p>
          <a:p>
            <a:r>
              <a:rPr lang="en-GB" sz="1200" dirty="0">
                <a:latin typeface="Arial" panose="020B0604020202020204" pitchFamily="34" charset="0"/>
                <a:cs typeface="Arial" panose="020B0604020202020204" pitchFamily="34" charset="0"/>
              </a:rPr>
              <a:t>Elective Activity Coordination Hub (EACH) – this service assists patient referrals to community and acute services and aims to improve patient experience, support choice and reduce some of the administrative burden for GP practices</a:t>
            </a:r>
          </a:p>
          <a:p>
            <a:r>
              <a:rPr lang="en-GB" sz="1200" dirty="0">
                <a:latin typeface="Arial" panose="020B0604020202020204" pitchFamily="34" charset="0"/>
                <a:cs typeface="Arial" panose="020B0604020202020204" pitchFamily="34" charset="0"/>
              </a:rPr>
              <a:t>Clinical decision support and population health management tools – the ICB commissions Ardens Clinical and Ardens Manager to support GP practices access up-to-date information on referral pathways and to streamline referral processes, freeing up clinical time and capacity.  </a:t>
            </a:r>
          </a:p>
          <a:p>
            <a:pPr marL="0" indent="0">
              <a:buNone/>
            </a:pPr>
            <a:endParaRPr lang="en-GB" sz="12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F7474D37-13E8-8998-A6B9-E76D95A06B0D}"/>
              </a:ext>
            </a:extLst>
          </p:cNvPr>
          <p:cNvSpPr>
            <a:spLocks noGrp="1"/>
          </p:cNvSpPr>
          <p:nvPr>
            <p:ph type="sldNum" sz="quarter" idx="12"/>
          </p:nvPr>
        </p:nvSpPr>
        <p:spPr/>
        <p:txBody>
          <a:bodyPr/>
          <a:lstStyle/>
          <a:p>
            <a:fld id="{D9BAD35B-1821-4E22-85F0-0A8FA5C54A36}" type="slidenum">
              <a:rPr lang="en-GB" smtClean="0"/>
              <a:t>37</a:t>
            </a:fld>
            <a:endParaRPr lang="en-GB"/>
          </a:p>
        </p:txBody>
      </p:sp>
      <p:sp>
        <p:nvSpPr>
          <p:cNvPr id="7" name="Title 1">
            <a:extLst>
              <a:ext uri="{FF2B5EF4-FFF2-40B4-BE49-F238E27FC236}">
                <a16:creationId xmlns:a16="http://schemas.microsoft.com/office/drawing/2014/main" id="{638F49BD-CBD5-E303-EB2F-21358EA688DD}"/>
              </a:ext>
            </a:extLst>
          </p:cNvPr>
          <p:cNvSpPr>
            <a:spLocks noGrp="1"/>
          </p:cNvSpPr>
          <p:nvPr>
            <p:ph type="title"/>
          </p:nvPr>
        </p:nvSpPr>
        <p:spPr>
          <a:xfrm>
            <a:off x="475488" y="361881"/>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Integrated Primary Care  </a:t>
            </a:r>
            <a:r>
              <a:rPr lang="en-GB" sz="2000" b="1" dirty="0">
                <a:solidFill>
                  <a:schemeClr val="accent1">
                    <a:lumMod val="50000"/>
                  </a:schemeClr>
                </a:solidFill>
                <a:latin typeface="Arial" panose="020B0604020202020204" pitchFamily="34" charset="0"/>
                <a:cs typeface="Arial" panose="020B0604020202020204" pitchFamily="34" charset="0"/>
              </a:rPr>
              <a:t>- System Programmes and Strategies</a:t>
            </a:r>
            <a:endParaRPr lang="en-GB" sz="2000" b="1" i="1"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12746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747BBC-0B9E-A49D-2F8E-4D178069176C}"/>
              </a:ext>
            </a:extLst>
          </p:cNvPr>
          <p:cNvSpPr>
            <a:spLocks noGrp="1"/>
          </p:cNvSpPr>
          <p:nvPr>
            <p:ph idx="1"/>
          </p:nvPr>
        </p:nvSpPr>
        <p:spPr>
          <a:xfrm>
            <a:off x="2315917" y="1095376"/>
            <a:ext cx="9631571" cy="1123757"/>
          </a:xfrm>
        </p:spPr>
        <p:txBody>
          <a:bodyPr>
            <a:noAutofit/>
          </a:bodyPr>
          <a:lstStyle/>
          <a:p>
            <a:pPr marL="0" indent="0">
              <a:buNone/>
            </a:pPr>
            <a:r>
              <a:rPr lang="en-GB" sz="1400" dirty="0">
                <a:latin typeface="Arial" panose="020B0604020202020204" pitchFamily="34" charset="0"/>
                <a:cs typeface="Arial" panose="020B0604020202020204" pitchFamily="34" charset="0"/>
              </a:rPr>
              <a:t>Communications to the public to raise awareness and support people being able to access care and to health and care partners within system are a critical element of the overall primary care access work.  Delivery of key messages has been aligned to national communications programmes as well the development of local communications where required.  A key area of focus earlier in the year was the public engagement on the development of the local GP strategy – referred to earlier in this update (slides 8 and 9).</a:t>
            </a:r>
          </a:p>
          <a:p>
            <a:pPr marL="0" indent="0">
              <a:buNone/>
            </a:pPr>
            <a:r>
              <a:rPr lang="en-GB" sz="1400" dirty="0">
                <a:latin typeface="Arial" panose="020B0604020202020204" pitchFamily="34" charset="0"/>
                <a:cs typeface="Arial" panose="020B0604020202020204" pitchFamily="34" charset="0"/>
              </a:rPr>
              <a:t> Communications to practices has been underpinned by the roll out of the Lincolnshire Primary Care Intranet.</a:t>
            </a:r>
          </a:p>
          <a:p>
            <a:pPr marL="0" indent="0">
              <a:buNone/>
            </a:pPr>
            <a:endParaRPr lang="en-GB" sz="1200" dirty="0">
              <a:latin typeface="Arial" panose="020B0604020202020204" pitchFamily="34" charset="0"/>
              <a:cs typeface="Arial" panose="020B0604020202020204" pitchFamily="34" charset="0"/>
            </a:endParaRPr>
          </a:p>
          <a:p>
            <a:pPr marL="0" indent="0">
              <a:buNone/>
            </a:pPr>
            <a:endParaRPr lang="en-GB" sz="1200" dirty="0">
              <a:latin typeface="Arial" panose="020B0604020202020204" pitchFamily="34" charset="0"/>
              <a:cs typeface="Arial" panose="020B0604020202020204" pitchFamily="34" charset="0"/>
            </a:endParaRPr>
          </a:p>
          <a:p>
            <a:pPr marL="0" indent="0">
              <a:buNone/>
            </a:pPr>
            <a:endParaRPr lang="en-GB" sz="1200" dirty="0">
              <a:latin typeface="Arial" panose="020B0604020202020204" pitchFamily="34" charset="0"/>
              <a:cs typeface="Arial" panose="020B0604020202020204" pitchFamily="34" charset="0"/>
            </a:endParaRPr>
          </a:p>
          <a:p>
            <a:pPr marL="0" indent="0">
              <a:buNone/>
            </a:pPr>
            <a:endParaRPr lang="en-GB" sz="12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F7474D37-13E8-8998-A6B9-E76D95A06B0D}"/>
              </a:ext>
            </a:extLst>
          </p:cNvPr>
          <p:cNvSpPr>
            <a:spLocks noGrp="1"/>
          </p:cNvSpPr>
          <p:nvPr>
            <p:ph type="sldNum" sz="quarter" idx="12"/>
          </p:nvPr>
        </p:nvSpPr>
        <p:spPr/>
        <p:txBody>
          <a:bodyPr/>
          <a:lstStyle/>
          <a:p>
            <a:fld id="{D9BAD35B-1821-4E22-85F0-0A8FA5C54A36}" type="slidenum">
              <a:rPr lang="en-GB" smtClean="0"/>
              <a:t>38</a:t>
            </a:fld>
            <a:endParaRPr lang="en-GB"/>
          </a:p>
        </p:txBody>
      </p:sp>
      <p:sp>
        <p:nvSpPr>
          <p:cNvPr id="7" name="Title 1">
            <a:extLst>
              <a:ext uri="{FF2B5EF4-FFF2-40B4-BE49-F238E27FC236}">
                <a16:creationId xmlns:a16="http://schemas.microsoft.com/office/drawing/2014/main" id="{638F49BD-CBD5-E303-EB2F-21358EA688DD}"/>
              </a:ext>
            </a:extLst>
          </p:cNvPr>
          <p:cNvSpPr>
            <a:spLocks noGrp="1"/>
          </p:cNvSpPr>
          <p:nvPr>
            <p:ph type="title"/>
          </p:nvPr>
        </p:nvSpPr>
        <p:spPr>
          <a:xfrm>
            <a:off x="475488" y="361881"/>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Communications</a:t>
            </a:r>
            <a:endParaRPr lang="en-GB" sz="2000" b="1" i="1" dirty="0">
              <a:solidFill>
                <a:schemeClr val="accent1">
                  <a:lumMod val="50000"/>
                </a:schemeClr>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608AF78D-85F2-B6A5-F20F-D2280A7687D3}"/>
              </a:ext>
            </a:extLst>
          </p:cNvPr>
          <p:cNvPicPr>
            <a:picLocks noChangeAspect="1"/>
          </p:cNvPicPr>
          <p:nvPr/>
        </p:nvPicPr>
        <p:blipFill>
          <a:blip r:embed="rId2"/>
          <a:stretch>
            <a:fillRect/>
          </a:stretch>
        </p:blipFill>
        <p:spPr>
          <a:xfrm>
            <a:off x="601133" y="1045465"/>
            <a:ext cx="1223577" cy="1223577"/>
          </a:xfrm>
          <a:prstGeom prst="rect">
            <a:avLst/>
          </a:prstGeom>
        </p:spPr>
      </p:pic>
      <p:sp>
        <p:nvSpPr>
          <p:cNvPr id="9" name="TextBox 8">
            <a:extLst>
              <a:ext uri="{FF2B5EF4-FFF2-40B4-BE49-F238E27FC236}">
                <a16:creationId xmlns:a16="http://schemas.microsoft.com/office/drawing/2014/main" id="{84E25E59-9B48-09D4-F14F-A4AC41D2A847}"/>
              </a:ext>
            </a:extLst>
          </p:cNvPr>
          <p:cNvSpPr txBox="1"/>
          <p:nvPr/>
        </p:nvSpPr>
        <p:spPr>
          <a:xfrm>
            <a:off x="601133" y="2813099"/>
            <a:ext cx="6467179" cy="2677656"/>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Communication campaigns undertaken in 2024/25 include:</a:t>
            </a:r>
          </a:p>
          <a:p>
            <a:endParaRPr lang="en-GB" sz="14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NHS staff respect – and ongoing campaign to support GP practice teams by promoting civility and respect and creating a positive environment for all</a:t>
            </a: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Promoting access routes and making service information available to GP practice teams</a:t>
            </a: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Supporting PCNs to provide improved Enhanced Access information to the public</a:t>
            </a: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Public campaign to reduce waited appointments (Did Not Attends or DNAs)</a:t>
            </a: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Promoting sign up and use of the NHS App</a:t>
            </a: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Pharmacy First promotion </a:t>
            </a: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Hypertension case finding – optometrist and dentist pilot </a:t>
            </a:r>
          </a:p>
        </p:txBody>
      </p:sp>
      <p:pic>
        <p:nvPicPr>
          <p:cNvPr id="11" name="Picture 10">
            <a:extLst>
              <a:ext uri="{FF2B5EF4-FFF2-40B4-BE49-F238E27FC236}">
                <a16:creationId xmlns:a16="http://schemas.microsoft.com/office/drawing/2014/main" id="{0B921132-5D45-94B0-8124-AD6E19ACF542}"/>
              </a:ext>
            </a:extLst>
          </p:cNvPr>
          <p:cNvPicPr>
            <a:picLocks noChangeAspect="1"/>
          </p:cNvPicPr>
          <p:nvPr/>
        </p:nvPicPr>
        <p:blipFill>
          <a:blip r:embed="rId3"/>
          <a:stretch>
            <a:fillRect/>
          </a:stretch>
        </p:blipFill>
        <p:spPr>
          <a:xfrm>
            <a:off x="7526867" y="2667800"/>
            <a:ext cx="4521043" cy="3070814"/>
          </a:xfrm>
          <a:prstGeom prst="rect">
            <a:avLst/>
          </a:prstGeom>
        </p:spPr>
      </p:pic>
    </p:spTree>
    <p:extLst>
      <p:ext uri="{BB962C8B-B14F-4D97-AF65-F5344CB8AC3E}">
        <p14:creationId xmlns:p14="http://schemas.microsoft.com/office/powerpoint/2010/main" val="23309477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747BBC-0B9E-A49D-2F8E-4D178069176C}"/>
              </a:ext>
            </a:extLst>
          </p:cNvPr>
          <p:cNvSpPr>
            <a:spLocks noGrp="1"/>
          </p:cNvSpPr>
          <p:nvPr>
            <p:ph idx="1"/>
          </p:nvPr>
        </p:nvSpPr>
        <p:spPr>
          <a:xfrm>
            <a:off x="466344" y="994041"/>
            <a:ext cx="11082528" cy="5093229"/>
          </a:xfrm>
        </p:spPr>
        <p:txBody>
          <a:bodyPr>
            <a:normAutofit/>
          </a:bodyPr>
          <a:lstStyle/>
          <a:p>
            <a:pPr marL="0" indent="0" algn="just">
              <a:lnSpc>
                <a:spcPct val="115000"/>
              </a:lnSpc>
              <a:buNone/>
            </a:pPr>
            <a:r>
              <a:rPr lang="en-US" sz="1200" dirty="0">
                <a:effectLst/>
                <a:latin typeface="Arial" panose="020B0604020202020204" pitchFamily="34" charset="0"/>
                <a:ea typeface="Arial" panose="020B0604020202020204" pitchFamily="34" charset="0"/>
                <a:cs typeface="Arial" panose="020B0604020202020204" pitchFamily="34" charset="0"/>
              </a:rPr>
              <a:t>Lincolnshire is one of seven ICB areas taking part in a national pilot to understand the gap between demand and capacity for GP practices.  The pilot will use activity and financial data provided by PCNs at GP practice level to understand current demand and then provide additional funding for additional staff capacity and interventions to meet demand – this could include additional GPs or other staff, new service models e.g. enhanced same day care capacity or new digital solutions to improve back-office efficiency.  The impact of interventions will be assessed through the pilot to inform future planning.</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0" indent="0" algn="just">
              <a:lnSpc>
                <a:spcPct val="115000"/>
              </a:lnSpc>
              <a:buNone/>
            </a:pPr>
            <a:r>
              <a:rPr lang="en-US" sz="1200" dirty="0">
                <a:effectLst/>
                <a:latin typeface="Arial" panose="020B0604020202020204" pitchFamily="34" charset="0"/>
                <a:ea typeface="Arial" panose="020B0604020202020204" pitchFamily="34" charset="0"/>
                <a:cs typeface="Arial" panose="020B0604020202020204" pitchFamily="34" charset="0"/>
              </a:rPr>
              <a:t>The pilot runs from September 2024 to March 2027 with three Lincolnshire PCNs taking part: Lincoln Healthcare Partnership, Apex and IMP.  The initial data gathering phase has been completed and PCNs are now developing their plans for additional resource and interventions.  Learning from the pilot sites will be shared with GP practices and PCNs as it becomes available.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r>
              <a:rPr lang="en-GB" sz="1200" b="1" dirty="0">
                <a:latin typeface="Arial" panose="020B0604020202020204" pitchFamily="34" charset="0"/>
                <a:cs typeface="Arial" panose="020B0604020202020204" pitchFamily="34" charset="0"/>
              </a:rPr>
              <a:t>Areas of Focus</a:t>
            </a:r>
          </a:p>
          <a:p>
            <a:r>
              <a:rPr lang="en-GB" sz="1200" b="1" i="1" dirty="0">
                <a:latin typeface="Arial" panose="020B0604020202020204" pitchFamily="34" charset="0"/>
                <a:cs typeface="Arial" panose="020B0604020202020204" pitchFamily="34" charset="0"/>
              </a:rPr>
              <a:t>Apex</a:t>
            </a:r>
            <a:r>
              <a:rPr lang="en-GB" sz="1200" b="1" dirty="0">
                <a:latin typeface="Arial" panose="020B0604020202020204" pitchFamily="34" charset="0"/>
                <a:cs typeface="Arial" panose="020B0604020202020204" pitchFamily="34" charset="0"/>
              </a:rPr>
              <a:t>:</a:t>
            </a:r>
            <a:r>
              <a:rPr lang="en-GB" sz="1200" dirty="0">
                <a:latin typeface="Arial" panose="020B0604020202020204" pitchFamily="34" charset="0"/>
                <a:cs typeface="Arial" panose="020B0604020202020204" pitchFamily="34" charset="0"/>
              </a:rPr>
              <a:t> same day access acute hubs to enable practices to focus on long-term conditions</a:t>
            </a:r>
          </a:p>
          <a:p>
            <a:r>
              <a:rPr lang="en-GB" sz="1200" b="1" i="1" dirty="0">
                <a:latin typeface="Arial" panose="020B0604020202020204" pitchFamily="34" charset="0"/>
                <a:cs typeface="Arial" panose="020B0604020202020204" pitchFamily="34" charset="0"/>
              </a:rPr>
              <a:t>Imp: </a:t>
            </a:r>
            <a:r>
              <a:rPr lang="en-GB" sz="1200" dirty="0">
                <a:latin typeface="Arial" panose="020B0604020202020204" pitchFamily="34" charset="0"/>
                <a:cs typeface="Arial" panose="020B0604020202020204" pitchFamily="34" charset="0"/>
              </a:rPr>
              <a:t>streamline and optimise medication review processes to free up practice capacity</a:t>
            </a:r>
          </a:p>
          <a:p>
            <a:r>
              <a:rPr lang="en-GB" sz="1200" b="1" i="1" dirty="0">
                <a:latin typeface="Arial" panose="020B0604020202020204" pitchFamily="34" charset="0"/>
                <a:cs typeface="Arial" panose="020B0604020202020204" pitchFamily="34" charset="0"/>
              </a:rPr>
              <a:t>Lincolnshire Healthcare Partnership: </a:t>
            </a:r>
            <a:r>
              <a:rPr lang="en-GB" sz="1200" dirty="0">
                <a:latin typeface="Arial" panose="020B0604020202020204" pitchFamily="34" charset="0"/>
                <a:cs typeface="Arial" panose="020B0604020202020204" pitchFamily="34" charset="0"/>
              </a:rPr>
              <a:t>managing demand across acute and long-term conditions and reduce administrative burden through digital opportunities.</a:t>
            </a:r>
          </a:p>
          <a:p>
            <a:pPr marL="0" indent="0">
              <a:buNone/>
            </a:pPr>
            <a:r>
              <a:rPr lang="en-GB" sz="1200" b="1" dirty="0">
                <a:latin typeface="Arial" panose="020B0604020202020204" pitchFamily="34" charset="0"/>
                <a:cs typeface="Arial" panose="020B0604020202020204" pitchFamily="34" charset="0"/>
              </a:rPr>
              <a:t>Progress</a:t>
            </a:r>
          </a:p>
          <a:p>
            <a:pPr marL="0" indent="0">
              <a:buNone/>
            </a:pPr>
            <a:r>
              <a:rPr lang="en-GB" sz="1200" dirty="0">
                <a:latin typeface="Arial" panose="020B0604020202020204" pitchFamily="34" charset="0"/>
                <a:cs typeface="Arial" panose="020B0604020202020204" pitchFamily="34" charset="0"/>
              </a:rPr>
              <a:t>The three PCNs have taken part in baselining weeks to understand how practice capacity is used currently, PCNs are developing plans for their areas of focus with recruitment of staff and implementation of plans from January 2025 onwards.  </a:t>
            </a:r>
          </a:p>
        </p:txBody>
      </p:sp>
      <p:sp>
        <p:nvSpPr>
          <p:cNvPr id="4" name="Slide Number Placeholder 3">
            <a:extLst>
              <a:ext uri="{FF2B5EF4-FFF2-40B4-BE49-F238E27FC236}">
                <a16:creationId xmlns:a16="http://schemas.microsoft.com/office/drawing/2014/main" id="{F7474D37-13E8-8998-A6B9-E76D95A06B0D}"/>
              </a:ext>
            </a:extLst>
          </p:cNvPr>
          <p:cNvSpPr>
            <a:spLocks noGrp="1"/>
          </p:cNvSpPr>
          <p:nvPr>
            <p:ph type="sldNum" sz="quarter" idx="12"/>
          </p:nvPr>
        </p:nvSpPr>
        <p:spPr/>
        <p:txBody>
          <a:bodyPr/>
          <a:lstStyle/>
          <a:p>
            <a:fld id="{D9BAD35B-1821-4E22-85F0-0A8FA5C54A36}" type="slidenum">
              <a:rPr lang="en-GB" smtClean="0"/>
              <a:t>39</a:t>
            </a:fld>
            <a:endParaRPr lang="en-GB"/>
          </a:p>
        </p:txBody>
      </p:sp>
      <p:sp>
        <p:nvSpPr>
          <p:cNvPr id="7" name="Title 1">
            <a:extLst>
              <a:ext uri="{FF2B5EF4-FFF2-40B4-BE49-F238E27FC236}">
                <a16:creationId xmlns:a16="http://schemas.microsoft.com/office/drawing/2014/main" id="{638F49BD-CBD5-E303-EB2F-21358EA688DD}"/>
              </a:ext>
            </a:extLst>
          </p:cNvPr>
          <p:cNvSpPr>
            <a:spLocks noGrp="1"/>
          </p:cNvSpPr>
          <p:nvPr>
            <p:ph type="title"/>
          </p:nvPr>
        </p:nvSpPr>
        <p:spPr>
          <a:xfrm>
            <a:off x="360000" y="361881"/>
            <a:ext cx="11472000" cy="632160"/>
          </a:xfrm>
        </p:spPr>
        <p:txBody>
          <a:bodyPr>
            <a:noAutofit/>
          </a:bodyPr>
          <a:lstStyle/>
          <a:p>
            <a:r>
              <a:rPr lang="en-GB" sz="2000" b="1" dirty="0">
                <a:solidFill>
                  <a:srgbClr val="0070C0"/>
                </a:solidFill>
                <a:latin typeface="Arial" panose="020B0604020202020204" pitchFamily="34" charset="0"/>
                <a:cs typeface="Arial" panose="020B0604020202020204" pitchFamily="34" charset="0"/>
              </a:rPr>
              <a:t>Integrated Primary Care  </a:t>
            </a:r>
            <a:r>
              <a:rPr lang="en-GB" sz="2000" b="1" dirty="0">
                <a:solidFill>
                  <a:schemeClr val="accent1">
                    <a:lumMod val="50000"/>
                  </a:schemeClr>
                </a:solidFill>
                <a:latin typeface="Arial" panose="020B0604020202020204" pitchFamily="34" charset="0"/>
                <a:cs typeface="Arial" panose="020B0604020202020204" pitchFamily="34" charset="0"/>
              </a:rPr>
              <a:t>- NHS General Practice Pilot</a:t>
            </a:r>
            <a:endParaRPr lang="en-GB" sz="2000" b="1" i="1" dirty="0">
              <a:solidFill>
                <a:schemeClr val="accent1">
                  <a:lumMod val="50000"/>
                </a:schemeClr>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FE085790-2D1A-AECC-D1F8-0EB32A50A919}"/>
              </a:ext>
            </a:extLst>
          </p:cNvPr>
          <p:cNvPicPr>
            <a:picLocks noChangeAspect="1"/>
          </p:cNvPicPr>
          <p:nvPr/>
        </p:nvPicPr>
        <p:blipFill>
          <a:blip r:embed="rId2"/>
          <a:stretch>
            <a:fillRect/>
          </a:stretch>
        </p:blipFill>
        <p:spPr>
          <a:xfrm>
            <a:off x="6177340" y="4829191"/>
            <a:ext cx="5548316" cy="1666928"/>
          </a:xfrm>
          <a:prstGeom prst="rect">
            <a:avLst/>
          </a:prstGeom>
        </p:spPr>
      </p:pic>
    </p:spTree>
    <p:extLst>
      <p:ext uri="{BB962C8B-B14F-4D97-AF65-F5344CB8AC3E}">
        <p14:creationId xmlns:p14="http://schemas.microsoft.com/office/powerpoint/2010/main" val="2727343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7EFA803-8B06-6778-8C2C-70969375C597}"/>
              </a:ext>
            </a:extLst>
          </p:cNvPr>
          <p:cNvPicPr>
            <a:picLocks noGrp="1" noChangeAspect="1"/>
          </p:cNvPicPr>
          <p:nvPr>
            <p:ph idx="1"/>
          </p:nvPr>
        </p:nvPicPr>
        <p:blipFill>
          <a:blip r:embed="rId2"/>
          <a:stretch>
            <a:fillRect/>
          </a:stretch>
        </p:blipFill>
        <p:spPr>
          <a:xfrm>
            <a:off x="118598" y="1200579"/>
            <a:ext cx="12073402" cy="4599858"/>
          </a:xfrm>
        </p:spPr>
      </p:pic>
      <p:sp>
        <p:nvSpPr>
          <p:cNvPr id="6" name="Title 1">
            <a:extLst>
              <a:ext uri="{FF2B5EF4-FFF2-40B4-BE49-F238E27FC236}">
                <a16:creationId xmlns:a16="http://schemas.microsoft.com/office/drawing/2014/main" id="{699D1D49-BEAC-1729-FA6C-6298C3920E4B}"/>
              </a:ext>
            </a:extLst>
          </p:cNvPr>
          <p:cNvSpPr>
            <a:spLocks noGrp="1"/>
          </p:cNvSpPr>
          <p:nvPr>
            <p:ph type="title"/>
          </p:nvPr>
        </p:nvSpPr>
        <p:spPr>
          <a:xfrm>
            <a:off x="412558" y="421017"/>
            <a:ext cx="10515600" cy="779562"/>
          </a:xfrm>
        </p:spPr>
        <p:txBody>
          <a:bodyPr>
            <a:normAutofit/>
          </a:bodyPr>
          <a:lstStyle/>
          <a:p>
            <a:r>
              <a:rPr lang="en-GB" sz="2400" b="1" dirty="0">
                <a:solidFill>
                  <a:srgbClr val="0070C0"/>
                </a:solidFill>
                <a:latin typeface="Arial" panose="020B0604020202020204" pitchFamily="34" charset="0"/>
                <a:cs typeface="Arial" panose="020B0604020202020204" pitchFamily="34" charset="0"/>
              </a:rPr>
              <a:t>Background</a:t>
            </a:r>
          </a:p>
        </p:txBody>
      </p:sp>
      <p:sp>
        <p:nvSpPr>
          <p:cNvPr id="7" name="Slide Number Placeholder 6">
            <a:extLst>
              <a:ext uri="{FF2B5EF4-FFF2-40B4-BE49-F238E27FC236}">
                <a16:creationId xmlns:a16="http://schemas.microsoft.com/office/drawing/2014/main" id="{61EE1160-FE46-7644-0C47-1E158A997E97}"/>
              </a:ext>
            </a:extLst>
          </p:cNvPr>
          <p:cNvSpPr>
            <a:spLocks noGrp="1"/>
          </p:cNvSpPr>
          <p:nvPr>
            <p:ph type="sldNum" sz="quarter" idx="12"/>
          </p:nvPr>
        </p:nvSpPr>
        <p:spPr/>
        <p:txBody>
          <a:bodyPr/>
          <a:lstStyle/>
          <a:p>
            <a:fld id="{D9BAD35B-1821-4E22-85F0-0A8FA5C54A36}" type="slidenum">
              <a:rPr lang="en-GB" smtClean="0"/>
              <a:t>4</a:t>
            </a:fld>
            <a:endParaRPr lang="en-GB"/>
          </a:p>
        </p:txBody>
      </p:sp>
    </p:spTree>
    <p:extLst>
      <p:ext uri="{BB962C8B-B14F-4D97-AF65-F5344CB8AC3E}">
        <p14:creationId xmlns:p14="http://schemas.microsoft.com/office/powerpoint/2010/main" val="21061592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587CE595-EF05-6443-ED6B-1B6BFFBB51F1}"/>
              </a:ext>
            </a:extLst>
          </p:cNvPr>
          <p:cNvGraphicFramePr>
            <a:graphicFrameLocks noGrp="1"/>
          </p:cNvGraphicFramePr>
          <p:nvPr>
            <p:ph idx="1"/>
            <p:extLst>
              <p:ext uri="{D42A27DB-BD31-4B8C-83A1-F6EECF244321}">
                <p14:modId xmlns:p14="http://schemas.microsoft.com/office/powerpoint/2010/main" val="3451393446"/>
              </p:ext>
            </p:extLst>
          </p:nvPr>
        </p:nvGraphicFramePr>
        <p:xfrm>
          <a:off x="691896" y="1002665"/>
          <a:ext cx="10680319" cy="5227320"/>
        </p:xfrm>
        <a:graphic>
          <a:graphicData uri="http://schemas.openxmlformats.org/drawingml/2006/table">
            <a:tbl>
              <a:tblPr firstRow="1" bandRow="1">
                <a:tableStyleId>{5C22544A-7EE6-4342-B048-85BDC9FD1C3A}</a:tableStyleId>
              </a:tblPr>
              <a:tblGrid>
                <a:gridCol w="2781796">
                  <a:extLst>
                    <a:ext uri="{9D8B030D-6E8A-4147-A177-3AD203B41FA5}">
                      <a16:colId xmlns:a16="http://schemas.microsoft.com/office/drawing/2014/main" val="1601261954"/>
                    </a:ext>
                  </a:extLst>
                </a:gridCol>
                <a:gridCol w="2799092">
                  <a:extLst>
                    <a:ext uri="{9D8B030D-6E8A-4147-A177-3AD203B41FA5}">
                      <a16:colId xmlns:a16="http://schemas.microsoft.com/office/drawing/2014/main" val="270861030"/>
                    </a:ext>
                  </a:extLst>
                </a:gridCol>
                <a:gridCol w="823087">
                  <a:extLst>
                    <a:ext uri="{9D8B030D-6E8A-4147-A177-3AD203B41FA5}">
                      <a16:colId xmlns:a16="http://schemas.microsoft.com/office/drawing/2014/main" val="540105734"/>
                    </a:ext>
                  </a:extLst>
                </a:gridCol>
                <a:gridCol w="4276344">
                  <a:extLst>
                    <a:ext uri="{9D8B030D-6E8A-4147-A177-3AD203B41FA5}">
                      <a16:colId xmlns:a16="http://schemas.microsoft.com/office/drawing/2014/main" val="34695871"/>
                    </a:ext>
                  </a:extLst>
                </a:gridCol>
              </a:tblGrid>
              <a:tr h="370840">
                <a:tc>
                  <a:txBody>
                    <a:bodyPr/>
                    <a:lstStyle/>
                    <a:p>
                      <a:r>
                        <a:rPr lang="en-GB" dirty="0"/>
                        <a:t>Commitment</a:t>
                      </a:r>
                    </a:p>
                  </a:txBody>
                  <a:tcPr/>
                </a:tc>
                <a:tc>
                  <a:txBody>
                    <a:bodyPr/>
                    <a:lstStyle/>
                    <a:p>
                      <a:r>
                        <a:rPr lang="en-GB" dirty="0"/>
                        <a:t>Work area</a:t>
                      </a:r>
                    </a:p>
                  </a:txBody>
                  <a:tcPr/>
                </a:tc>
                <a:tc>
                  <a:txBody>
                    <a:bodyPr/>
                    <a:lstStyle/>
                    <a:p>
                      <a:r>
                        <a:rPr lang="en-GB" dirty="0"/>
                        <a:t>Status</a:t>
                      </a:r>
                    </a:p>
                  </a:txBody>
                  <a:tcPr/>
                </a:tc>
                <a:tc>
                  <a:txBody>
                    <a:bodyPr/>
                    <a:lstStyle/>
                    <a:p>
                      <a:r>
                        <a:rPr lang="en-GB" dirty="0"/>
                        <a:t>Comments</a:t>
                      </a:r>
                    </a:p>
                  </a:txBody>
                  <a:tcPr/>
                </a:tc>
                <a:extLst>
                  <a:ext uri="{0D108BD9-81ED-4DB2-BD59-A6C34878D82A}">
                    <a16:rowId xmlns:a16="http://schemas.microsoft.com/office/drawing/2014/main" val="1044068959"/>
                  </a:ext>
                </a:extLst>
              </a:tr>
              <a:tr h="370840">
                <a:tc rowSpan="3">
                  <a:txBody>
                    <a:bodyPr/>
                    <a:lstStyle/>
                    <a:p>
                      <a:r>
                        <a:rPr lang="en-GB" sz="1200" dirty="0"/>
                        <a:t>Empowering patients</a:t>
                      </a:r>
                    </a:p>
                  </a:txBody>
                  <a:tcPr/>
                </a:tc>
                <a:tc>
                  <a:txBody>
                    <a:bodyPr/>
                    <a:lstStyle/>
                    <a:p>
                      <a:r>
                        <a:rPr lang="en-GB" sz="1200" dirty="0"/>
                        <a:t>Self-referral</a:t>
                      </a:r>
                    </a:p>
                  </a:txBody>
                  <a:tcPr/>
                </a:tc>
                <a:tc>
                  <a:txBody>
                    <a:bodyPr/>
                    <a:lstStyle/>
                    <a:p>
                      <a:endParaRPr lang="en-GB" sz="1200" dirty="0"/>
                    </a:p>
                  </a:txBody>
                  <a:tcPr>
                    <a:solidFill>
                      <a:srgbClr val="00B050"/>
                    </a:solidFill>
                  </a:tcPr>
                </a:tc>
                <a:tc>
                  <a:txBody>
                    <a:bodyPr/>
                    <a:lstStyle/>
                    <a:p>
                      <a:r>
                        <a:rPr lang="en-GB" sz="1200" dirty="0"/>
                        <a:t>Achievement of target with further work on promotion planned</a:t>
                      </a:r>
                    </a:p>
                  </a:txBody>
                  <a:tcPr/>
                </a:tc>
                <a:extLst>
                  <a:ext uri="{0D108BD9-81ED-4DB2-BD59-A6C34878D82A}">
                    <a16:rowId xmlns:a16="http://schemas.microsoft.com/office/drawing/2014/main" val="2286062740"/>
                  </a:ext>
                </a:extLst>
              </a:tr>
              <a:tr h="370840">
                <a:tc vMerge="1">
                  <a:txBody>
                    <a:bodyPr/>
                    <a:lstStyle/>
                    <a:p>
                      <a:endParaRPr lang="en-GB" dirty="0"/>
                    </a:p>
                  </a:txBody>
                  <a:tcPr/>
                </a:tc>
                <a:tc>
                  <a:txBody>
                    <a:bodyPr/>
                    <a:lstStyle/>
                    <a:p>
                      <a:r>
                        <a:rPr lang="en-GB" sz="1200" dirty="0"/>
                        <a:t>Community Pharmacy</a:t>
                      </a:r>
                    </a:p>
                  </a:txBody>
                  <a:tcPr/>
                </a:tc>
                <a:tc>
                  <a:txBody>
                    <a:bodyPr/>
                    <a:lstStyle/>
                    <a:p>
                      <a:endParaRPr lang="en-GB" sz="1200" dirty="0"/>
                    </a:p>
                  </a:txBody>
                  <a:tcPr>
                    <a:solidFill>
                      <a:srgbClr val="FFC000"/>
                    </a:solidFill>
                  </a:tcPr>
                </a:tc>
                <a:tc>
                  <a:txBody>
                    <a:bodyPr/>
                    <a:lstStyle/>
                    <a:p>
                      <a:r>
                        <a:rPr lang="en-GB" sz="1200" dirty="0"/>
                        <a:t>Good progress but geography impacting, digital issues to be addressed. </a:t>
                      </a:r>
                    </a:p>
                  </a:txBody>
                  <a:tcPr/>
                </a:tc>
                <a:extLst>
                  <a:ext uri="{0D108BD9-81ED-4DB2-BD59-A6C34878D82A}">
                    <a16:rowId xmlns:a16="http://schemas.microsoft.com/office/drawing/2014/main" val="288187281"/>
                  </a:ext>
                </a:extLst>
              </a:tr>
              <a:tr h="370840">
                <a:tc vMerge="1">
                  <a:txBody>
                    <a:bodyPr/>
                    <a:lstStyle/>
                    <a:p>
                      <a:endParaRPr lang="en-GB" dirty="0"/>
                    </a:p>
                  </a:txBody>
                  <a:tcPr/>
                </a:tc>
                <a:tc>
                  <a:txBody>
                    <a:bodyPr/>
                    <a:lstStyle/>
                    <a:p>
                      <a:r>
                        <a:rPr lang="en-GB" sz="1200" dirty="0"/>
                        <a:t>NHS App</a:t>
                      </a:r>
                    </a:p>
                  </a:txBody>
                  <a:tcPr/>
                </a:tc>
                <a:tc>
                  <a:txBody>
                    <a:bodyPr/>
                    <a:lstStyle/>
                    <a:p>
                      <a:endParaRPr lang="en-GB" sz="1200" dirty="0"/>
                    </a:p>
                  </a:txBody>
                  <a:tcPr>
                    <a:solidFill>
                      <a:srgbClr val="FFC000"/>
                    </a:solidFill>
                  </a:tcPr>
                </a:tc>
                <a:tc>
                  <a:txBody>
                    <a:bodyPr/>
                    <a:lstStyle/>
                    <a:p>
                      <a:r>
                        <a:rPr lang="en-GB" sz="1200" dirty="0"/>
                        <a:t>Uptake in line with national benchmark, work to improve access to records ongoing.</a:t>
                      </a:r>
                    </a:p>
                  </a:txBody>
                  <a:tcPr/>
                </a:tc>
                <a:extLst>
                  <a:ext uri="{0D108BD9-81ED-4DB2-BD59-A6C34878D82A}">
                    <a16:rowId xmlns:a16="http://schemas.microsoft.com/office/drawing/2014/main" val="2136619806"/>
                  </a:ext>
                </a:extLst>
              </a:tr>
              <a:tr h="370840">
                <a:tc>
                  <a:txBody>
                    <a:bodyPr/>
                    <a:lstStyle/>
                    <a:p>
                      <a:r>
                        <a:rPr lang="en-GB" sz="1200" dirty="0"/>
                        <a:t>Modern GP Access</a:t>
                      </a:r>
                    </a:p>
                  </a:txBody>
                  <a:tcPr/>
                </a:tc>
                <a:tc>
                  <a:txBody>
                    <a:bodyPr/>
                    <a:lstStyle/>
                    <a:p>
                      <a:r>
                        <a:rPr lang="en-GB" sz="1200" dirty="0"/>
                        <a:t>PCN Capacity Access Plans (CAIP) , SLF and GP Improvement Programme </a:t>
                      </a:r>
                    </a:p>
                  </a:txBody>
                  <a:tcPr/>
                </a:tc>
                <a:tc>
                  <a:txBody>
                    <a:bodyPr/>
                    <a:lstStyle/>
                    <a:p>
                      <a:endParaRPr lang="en-GB" sz="1200" dirty="0"/>
                    </a:p>
                  </a:txBody>
                  <a:tcPr>
                    <a:solidFill>
                      <a:srgbClr val="FFC000"/>
                    </a:solidFill>
                  </a:tcPr>
                </a:tc>
                <a:tc>
                  <a:txBody>
                    <a:bodyPr/>
                    <a:lstStyle/>
                    <a:p>
                      <a:r>
                        <a:rPr lang="en-GB" sz="1200" dirty="0"/>
                        <a:t>Positive CAIP delivery in 23/24, GP collective action an issue in 24/25 – ICB supporting PCNs to secure available funding.  SLF roll-out has slowed due to team capacity.</a:t>
                      </a:r>
                    </a:p>
                  </a:txBody>
                  <a:tcPr/>
                </a:tc>
                <a:extLst>
                  <a:ext uri="{0D108BD9-81ED-4DB2-BD59-A6C34878D82A}">
                    <a16:rowId xmlns:a16="http://schemas.microsoft.com/office/drawing/2014/main" val="1792028222"/>
                  </a:ext>
                </a:extLst>
              </a:tr>
              <a:tr h="370840">
                <a:tc>
                  <a:txBody>
                    <a:bodyPr/>
                    <a:lstStyle/>
                    <a:p>
                      <a:endParaRPr lang="en-GB" sz="1200" dirty="0"/>
                    </a:p>
                  </a:txBody>
                  <a:tcPr/>
                </a:tc>
                <a:tc>
                  <a:txBody>
                    <a:bodyPr/>
                    <a:lstStyle/>
                    <a:p>
                      <a:r>
                        <a:rPr lang="en-GB" sz="1200" dirty="0"/>
                        <a:t>Digital telephony</a:t>
                      </a:r>
                    </a:p>
                  </a:txBody>
                  <a:tcPr/>
                </a:tc>
                <a:tc>
                  <a:txBody>
                    <a:bodyPr/>
                    <a:lstStyle/>
                    <a:p>
                      <a:endParaRPr lang="en-GB" sz="1200" dirty="0"/>
                    </a:p>
                  </a:txBody>
                  <a:tcPr>
                    <a:solidFill>
                      <a:srgbClr val="00B050"/>
                    </a:solidFill>
                  </a:tcPr>
                </a:tc>
                <a:tc>
                  <a:txBody>
                    <a:bodyPr/>
                    <a:lstStyle/>
                    <a:p>
                      <a:r>
                        <a:rPr lang="en-GB" sz="1200" dirty="0"/>
                        <a:t>Full roll out achieved and data reporting requirements met.</a:t>
                      </a:r>
                    </a:p>
                  </a:txBody>
                  <a:tcPr/>
                </a:tc>
                <a:extLst>
                  <a:ext uri="{0D108BD9-81ED-4DB2-BD59-A6C34878D82A}">
                    <a16:rowId xmlns:a16="http://schemas.microsoft.com/office/drawing/2014/main" val="434139671"/>
                  </a:ext>
                </a:extLst>
              </a:tr>
              <a:tr h="370840">
                <a:tc>
                  <a:txBody>
                    <a:bodyPr/>
                    <a:lstStyle/>
                    <a:p>
                      <a:endParaRPr lang="en-GB" sz="1200" dirty="0"/>
                    </a:p>
                  </a:txBody>
                  <a:tcPr/>
                </a:tc>
                <a:tc>
                  <a:txBody>
                    <a:bodyPr/>
                    <a:lstStyle/>
                    <a:p>
                      <a:r>
                        <a:rPr lang="en-GB" sz="1200" dirty="0"/>
                        <a:t>Online tools</a:t>
                      </a:r>
                    </a:p>
                  </a:txBody>
                  <a:tcPr/>
                </a:tc>
                <a:tc>
                  <a:txBody>
                    <a:bodyPr/>
                    <a:lstStyle/>
                    <a:p>
                      <a:endParaRPr lang="en-GB" sz="1200" dirty="0"/>
                    </a:p>
                  </a:txBody>
                  <a:tcPr>
                    <a:solidFill>
                      <a:srgbClr val="00B050"/>
                    </a:solidFill>
                  </a:tcPr>
                </a:tc>
                <a:tc>
                  <a:txBody>
                    <a:bodyPr/>
                    <a:lstStyle/>
                    <a:p>
                      <a:r>
                        <a:rPr lang="en-GB" sz="1200" dirty="0"/>
                        <a:t>Good access across Lincolnshire, funding an issue and team capacity to support optimal use and innovation spread required.</a:t>
                      </a:r>
                    </a:p>
                  </a:txBody>
                  <a:tcPr/>
                </a:tc>
                <a:extLst>
                  <a:ext uri="{0D108BD9-81ED-4DB2-BD59-A6C34878D82A}">
                    <a16:rowId xmlns:a16="http://schemas.microsoft.com/office/drawing/2014/main" val="189766852"/>
                  </a:ext>
                </a:extLst>
              </a:tr>
              <a:tr h="370840">
                <a:tc>
                  <a:txBody>
                    <a:bodyPr/>
                    <a:lstStyle/>
                    <a:p>
                      <a:r>
                        <a:rPr lang="en-GB" sz="1200" dirty="0"/>
                        <a:t>Building Capacity</a:t>
                      </a:r>
                    </a:p>
                  </a:txBody>
                  <a:tcPr/>
                </a:tc>
                <a:tc>
                  <a:txBody>
                    <a:bodyPr/>
                    <a:lstStyle/>
                    <a:p>
                      <a:r>
                        <a:rPr lang="en-GB" sz="1200" dirty="0"/>
                        <a:t>Workforce</a:t>
                      </a:r>
                    </a:p>
                  </a:txBody>
                  <a:tcPr/>
                </a:tc>
                <a:tc>
                  <a:txBody>
                    <a:bodyPr/>
                    <a:lstStyle/>
                    <a:p>
                      <a:endParaRPr lang="en-GB" sz="1200" dirty="0"/>
                    </a:p>
                  </a:txBody>
                  <a:tcPr>
                    <a:solidFill>
                      <a:srgbClr val="FFC000"/>
                    </a:solidFill>
                  </a:tcPr>
                </a:tc>
                <a:tc>
                  <a:txBody>
                    <a:bodyPr/>
                    <a:lstStyle/>
                    <a:p>
                      <a:r>
                        <a:rPr lang="en-GB" sz="1200" dirty="0"/>
                        <a:t>Workforce on plan and improvement in ARRS funding utilisation – recruitment and retention of all staff a challenge given financial concerns for practices.  </a:t>
                      </a:r>
                    </a:p>
                  </a:txBody>
                  <a:tcPr/>
                </a:tc>
                <a:extLst>
                  <a:ext uri="{0D108BD9-81ED-4DB2-BD59-A6C34878D82A}">
                    <a16:rowId xmlns:a16="http://schemas.microsoft.com/office/drawing/2014/main" val="224245362"/>
                  </a:ext>
                </a:extLst>
              </a:tr>
              <a:tr h="370840">
                <a:tc>
                  <a:txBody>
                    <a:bodyPr/>
                    <a:lstStyle/>
                    <a:p>
                      <a:r>
                        <a:rPr lang="en-GB" sz="1200" dirty="0"/>
                        <a:t>Cutting bureaucracy</a:t>
                      </a:r>
                    </a:p>
                  </a:txBody>
                  <a:tcPr/>
                </a:tc>
                <a:tc>
                  <a:txBody>
                    <a:bodyPr/>
                    <a:lstStyle/>
                    <a:p>
                      <a:r>
                        <a:rPr lang="en-GB" sz="1200" dirty="0"/>
                        <a:t>Primary –Secondary Care Interface</a:t>
                      </a:r>
                    </a:p>
                  </a:txBody>
                  <a:tcPr/>
                </a:tc>
                <a:tc>
                  <a:txBody>
                    <a:bodyPr/>
                    <a:lstStyle/>
                    <a:p>
                      <a:endParaRPr lang="en-GB" sz="1200" dirty="0"/>
                    </a:p>
                  </a:txBody>
                  <a:tcPr>
                    <a:solidFill>
                      <a:srgbClr val="FFC000"/>
                    </a:solidFill>
                  </a:tcPr>
                </a:tc>
                <a:tc>
                  <a:txBody>
                    <a:bodyPr/>
                    <a:lstStyle/>
                    <a:p>
                      <a:r>
                        <a:rPr lang="en-GB" sz="1200" dirty="0"/>
                        <a:t>Positive progress on development of system collaborative and engagement with system clinical leaders – accelerating delivery of priorities underway. </a:t>
                      </a:r>
                    </a:p>
                  </a:txBody>
                  <a:tcPr/>
                </a:tc>
                <a:extLst>
                  <a:ext uri="{0D108BD9-81ED-4DB2-BD59-A6C34878D82A}">
                    <a16:rowId xmlns:a16="http://schemas.microsoft.com/office/drawing/2014/main" val="421913133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Communication</a:t>
                      </a:r>
                    </a:p>
                  </a:txBody>
                  <a:tcPr/>
                </a:tc>
                <a:tc>
                  <a:txBody>
                    <a:bodyPr/>
                    <a:lstStyle/>
                    <a:p>
                      <a:r>
                        <a:rPr lang="en-GB" sz="1200" dirty="0"/>
                        <a:t>Comms and Engagement Plan</a:t>
                      </a:r>
                    </a:p>
                  </a:txBody>
                  <a:tcPr/>
                </a:tc>
                <a:tc>
                  <a:txBody>
                    <a:bodyPr/>
                    <a:lstStyle/>
                    <a:p>
                      <a:endParaRPr lang="en-GB" sz="1200" dirty="0"/>
                    </a:p>
                  </a:txBody>
                  <a:tcPr>
                    <a:solidFill>
                      <a:srgbClr val="00B050"/>
                    </a:solidFill>
                  </a:tcPr>
                </a:tc>
                <a:tc>
                  <a:txBody>
                    <a:bodyPr/>
                    <a:lstStyle/>
                    <a:p>
                      <a:r>
                        <a:rPr lang="en-GB" sz="1200" dirty="0"/>
                        <a:t>Comms and engagement plan in place and aligned to national resources and messaging.  Some further work to promote access work and raise awareness of opportunities, e.g. self;-referral, required. </a:t>
                      </a:r>
                    </a:p>
                  </a:txBody>
                  <a:tcPr/>
                </a:tc>
                <a:extLst>
                  <a:ext uri="{0D108BD9-81ED-4DB2-BD59-A6C34878D82A}">
                    <a16:rowId xmlns:a16="http://schemas.microsoft.com/office/drawing/2014/main" val="2509993355"/>
                  </a:ext>
                </a:extLst>
              </a:tr>
            </a:tbl>
          </a:graphicData>
        </a:graphic>
      </p:graphicFrame>
      <p:sp>
        <p:nvSpPr>
          <p:cNvPr id="4" name="Slide Number Placeholder 3">
            <a:extLst>
              <a:ext uri="{FF2B5EF4-FFF2-40B4-BE49-F238E27FC236}">
                <a16:creationId xmlns:a16="http://schemas.microsoft.com/office/drawing/2014/main" id="{75CC94E8-1221-EA28-56EB-AEBB40BC8005}"/>
              </a:ext>
            </a:extLst>
          </p:cNvPr>
          <p:cNvSpPr>
            <a:spLocks noGrp="1"/>
          </p:cNvSpPr>
          <p:nvPr>
            <p:ph type="sldNum" sz="quarter" idx="12"/>
          </p:nvPr>
        </p:nvSpPr>
        <p:spPr/>
        <p:txBody>
          <a:bodyPr/>
          <a:lstStyle/>
          <a:p>
            <a:fld id="{D9BAD35B-1821-4E22-85F0-0A8FA5C54A36}" type="slidenum">
              <a:rPr lang="en-GB" smtClean="0"/>
              <a:t>40</a:t>
            </a:fld>
            <a:endParaRPr lang="en-GB"/>
          </a:p>
        </p:txBody>
      </p:sp>
      <p:sp>
        <p:nvSpPr>
          <p:cNvPr id="5" name="Title 1">
            <a:extLst>
              <a:ext uri="{FF2B5EF4-FFF2-40B4-BE49-F238E27FC236}">
                <a16:creationId xmlns:a16="http://schemas.microsoft.com/office/drawing/2014/main" id="{D2B18572-0222-49AD-98BE-D96D6FE033D0}"/>
              </a:ext>
            </a:extLst>
          </p:cNvPr>
          <p:cNvSpPr txBox="1">
            <a:spLocks noGrp="1"/>
          </p:cNvSpPr>
          <p:nvPr>
            <p:ph type="title"/>
          </p:nvPr>
        </p:nvSpPr>
        <p:spPr>
          <a:xfrm>
            <a:off x="765048" y="301117"/>
            <a:ext cx="10515600" cy="44869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000" b="1" dirty="0">
                <a:solidFill>
                  <a:srgbClr val="0070C0"/>
                </a:solidFill>
                <a:latin typeface="Arial" panose="020B0604020202020204" pitchFamily="34" charset="0"/>
                <a:cs typeface="Arial" panose="020B0604020202020204" pitchFamily="34" charset="0"/>
              </a:rPr>
              <a:t>Programme Delivery Summary</a:t>
            </a:r>
            <a:endParaRPr lang="en-GB" sz="2000" b="1" i="1"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11191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25974-22CE-3324-EA8E-F1B159022CFF}"/>
              </a:ext>
            </a:extLst>
          </p:cNvPr>
          <p:cNvSpPr>
            <a:spLocks noGrp="1"/>
          </p:cNvSpPr>
          <p:nvPr>
            <p:ph type="sldNum" sz="quarter" idx="12"/>
          </p:nvPr>
        </p:nvSpPr>
        <p:spPr/>
        <p:txBody>
          <a:bodyPr/>
          <a:lstStyle/>
          <a:p>
            <a:fld id="{D9BAD35B-1821-4E22-85F0-0A8FA5C54A36}" type="slidenum">
              <a:rPr lang="en-GB" smtClean="0"/>
              <a:t>41</a:t>
            </a:fld>
            <a:endParaRPr lang="en-GB"/>
          </a:p>
        </p:txBody>
      </p:sp>
      <p:sp>
        <p:nvSpPr>
          <p:cNvPr id="5" name="Title 1">
            <a:extLst>
              <a:ext uri="{FF2B5EF4-FFF2-40B4-BE49-F238E27FC236}">
                <a16:creationId xmlns:a16="http://schemas.microsoft.com/office/drawing/2014/main" id="{7A3EFF89-1F5C-5527-A87B-BE8D7EB9FF99}"/>
              </a:ext>
            </a:extLst>
          </p:cNvPr>
          <p:cNvSpPr txBox="1">
            <a:spLocks noGrp="1"/>
          </p:cNvSpPr>
          <p:nvPr>
            <p:ph type="title"/>
          </p:nvPr>
        </p:nvSpPr>
        <p:spPr>
          <a:xfrm>
            <a:off x="696468" y="136525"/>
            <a:ext cx="10515600" cy="65881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000" b="1" dirty="0">
                <a:solidFill>
                  <a:srgbClr val="0070C0"/>
                </a:solidFill>
                <a:latin typeface="Arial" panose="020B0604020202020204" pitchFamily="34" charset="0"/>
                <a:cs typeface="Arial" panose="020B0604020202020204" pitchFamily="34" charset="0"/>
              </a:rPr>
              <a:t>Risks and Issues</a:t>
            </a:r>
            <a:endParaRPr lang="en-GB" sz="2000" b="1" i="1" dirty="0">
              <a:solidFill>
                <a:schemeClr val="accent1">
                  <a:lumMod val="75000"/>
                </a:schemeClr>
              </a:solidFill>
              <a:latin typeface="Arial" panose="020B0604020202020204" pitchFamily="34" charset="0"/>
              <a:cs typeface="Arial" panose="020B0604020202020204" pitchFamily="34" charset="0"/>
            </a:endParaRPr>
          </a:p>
        </p:txBody>
      </p:sp>
      <p:graphicFrame>
        <p:nvGraphicFramePr>
          <p:cNvPr id="9" name="Content Placeholder 8">
            <a:extLst>
              <a:ext uri="{FF2B5EF4-FFF2-40B4-BE49-F238E27FC236}">
                <a16:creationId xmlns:a16="http://schemas.microsoft.com/office/drawing/2014/main" id="{012DBB36-EEA4-40C0-83BD-878921612516}"/>
              </a:ext>
            </a:extLst>
          </p:cNvPr>
          <p:cNvGraphicFramePr>
            <a:graphicFrameLocks noGrp="1"/>
          </p:cNvGraphicFramePr>
          <p:nvPr>
            <p:ph idx="1"/>
            <p:extLst>
              <p:ext uri="{D42A27DB-BD31-4B8C-83A1-F6EECF244321}">
                <p14:modId xmlns:p14="http://schemas.microsoft.com/office/powerpoint/2010/main" val="3500544699"/>
              </p:ext>
            </p:extLst>
          </p:nvPr>
        </p:nvGraphicFramePr>
        <p:xfrm>
          <a:off x="760476" y="827564"/>
          <a:ext cx="10799064" cy="5765800"/>
        </p:xfrm>
        <a:graphic>
          <a:graphicData uri="http://schemas.openxmlformats.org/drawingml/2006/table">
            <a:tbl>
              <a:tblPr firstRow="1" bandRow="1">
                <a:tableStyleId>{5C22544A-7EE6-4342-B048-85BDC9FD1C3A}</a:tableStyleId>
              </a:tblPr>
              <a:tblGrid>
                <a:gridCol w="1818132">
                  <a:extLst>
                    <a:ext uri="{9D8B030D-6E8A-4147-A177-3AD203B41FA5}">
                      <a16:colId xmlns:a16="http://schemas.microsoft.com/office/drawing/2014/main" val="522939017"/>
                    </a:ext>
                  </a:extLst>
                </a:gridCol>
                <a:gridCol w="3581400">
                  <a:extLst>
                    <a:ext uri="{9D8B030D-6E8A-4147-A177-3AD203B41FA5}">
                      <a16:colId xmlns:a16="http://schemas.microsoft.com/office/drawing/2014/main" val="3089748647"/>
                    </a:ext>
                  </a:extLst>
                </a:gridCol>
                <a:gridCol w="885836">
                  <a:extLst>
                    <a:ext uri="{9D8B030D-6E8A-4147-A177-3AD203B41FA5}">
                      <a16:colId xmlns:a16="http://schemas.microsoft.com/office/drawing/2014/main" val="3310325544"/>
                    </a:ext>
                  </a:extLst>
                </a:gridCol>
                <a:gridCol w="4513696">
                  <a:extLst>
                    <a:ext uri="{9D8B030D-6E8A-4147-A177-3AD203B41FA5}">
                      <a16:colId xmlns:a16="http://schemas.microsoft.com/office/drawing/2014/main" val="2465644329"/>
                    </a:ext>
                  </a:extLst>
                </a:gridCol>
              </a:tblGrid>
              <a:tr h="370840">
                <a:tc>
                  <a:txBody>
                    <a:bodyPr/>
                    <a:lstStyle/>
                    <a:p>
                      <a:r>
                        <a:rPr lang="en-GB" dirty="0"/>
                        <a:t>Risk </a:t>
                      </a:r>
                    </a:p>
                  </a:txBody>
                  <a:tcPr/>
                </a:tc>
                <a:tc>
                  <a:txBody>
                    <a:bodyPr/>
                    <a:lstStyle/>
                    <a:p>
                      <a:r>
                        <a:rPr lang="en-GB" dirty="0"/>
                        <a:t>Description</a:t>
                      </a:r>
                    </a:p>
                  </a:txBody>
                  <a:tcPr/>
                </a:tc>
                <a:tc>
                  <a:txBody>
                    <a:bodyPr/>
                    <a:lstStyle/>
                    <a:p>
                      <a:r>
                        <a:rPr lang="en-GB" dirty="0"/>
                        <a:t>Rating</a:t>
                      </a:r>
                    </a:p>
                  </a:txBody>
                  <a:tcPr/>
                </a:tc>
                <a:tc>
                  <a:txBody>
                    <a:bodyPr/>
                    <a:lstStyle/>
                    <a:p>
                      <a:r>
                        <a:rPr lang="en-GB" dirty="0"/>
                        <a:t>Mitigation</a:t>
                      </a:r>
                    </a:p>
                  </a:txBody>
                  <a:tcPr/>
                </a:tc>
                <a:extLst>
                  <a:ext uri="{0D108BD9-81ED-4DB2-BD59-A6C34878D82A}">
                    <a16:rowId xmlns:a16="http://schemas.microsoft.com/office/drawing/2014/main" val="2579640875"/>
                  </a:ext>
                </a:extLst>
              </a:tr>
              <a:tr h="370840">
                <a:tc>
                  <a:txBody>
                    <a:bodyPr/>
                    <a:lstStyle/>
                    <a:p>
                      <a:r>
                        <a:rPr lang="en-GB" sz="1200" b="1" dirty="0">
                          <a:latin typeface="Arial" panose="020B0604020202020204" pitchFamily="34" charset="0"/>
                          <a:cs typeface="Arial" panose="020B0604020202020204" pitchFamily="34" charset="0"/>
                        </a:rPr>
                        <a:t>Estate</a:t>
                      </a:r>
                    </a:p>
                  </a:txBody>
                  <a:tcPr/>
                </a:tc>
                <a:tc>
                  <a:txBody>
                    <a:bodyPr/>
                    <a:lstStyle/>
                    <a:p>
                      <a:r>
                        <a:rPr lang="en-GB" sz="1200" dirty="0">
                          <a:latin typeface="Arial" panose="020B0604020202020204" pitchFamily="34" charset="0"/>
                          <a:cs typeface="Arial" panose="020B0604020202020204" pitchFamily="34" charset="0"/>
                        </a:rPr>
                        <a:t>Estate capacity is a  limiting factor and impacts on the potential for additional recruitment of workforce and patient consultations.  </a:t>
                      </a:r>
                    </a:p>
                  </a:txBody>
                  <a:tcPr/>
                </a:tc>
                <a:tc>
                  <a:txBody>
                    <a:bodyPr/>
                    <a:lstStyle/>
                    <a:p>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r>
                        <a:rPr lang="en-GB" sz="1200" dirty="0">
                          <a:latin typeface="Arial" panose="020B0604020202020204" pitchFamily="34" charset="0"/>
                          <a:cs typeface="Arial" panose="020B0604020202020204" pitchFamily="34" charset="0"/>
                        </a:rPr>
                        <a:t>Use of digital access routes and remote working arrangements where appropriate so less reliance on traditional practice premises. </a:t>
                      </a:r>
                    </a:p>
                    <a:p>
                      <a:r>
                        <a:rPr lang="en-GB" sz="1200" dirty="0">
                          <a:latin typeface="Arial" panose="020B0604020202020204" pitchFamily="34" charset="0"/>
                          <a:cs typeface="Arial" panose="020B0604020202020204" pitchFamily="34" charset="0"/>
                        </a:rPr>
                        <a:t>Development of PCN estates strategies and alignment to system infrastructure strategy to develop medium term approaches. </a:t>
                      </a:r>
                    </a:p>
                    <a:p>
                      <a:r>
                        <a:rPr lang="en-GB" sz="1200" dirty="0">
                          <a:latin typeface="Arial" panose="020B0604020202020204" pitchFamily="34" charset="0"/>
                          <a:cs typeface="Arial" panose="020B0604020202020204" pitchFamily="34" charset="0"/>
                        </a:rPr>
                        <a:t>GP estates programme – use of available capital funding to optimise existing premises and support future developments.</a:t>
                      </a:r>
                    </a:p>
                  </a:txBody>
                  <a:tcPr/>
                </a:tc>
                <a:extLst>
                  <a:ext uri="{0D108BD9-81ED-4DB2-BD59-A6C34878D82A}">
                    <a16:rowId xmlns:a16="http://schemas.microsoft.com/office/drawing/2014/main" val="2448923210"/>
                  </a:ext>
                </a:extLst>
              </a:tr>
              <a:tr h="370840">
                <a:tc>
                  <a:txBody>
                    <a:bodyPr/>
                    <a:lstStyle/>
                    <a:p>
                      <a:r>
                        <a:rPr lang="en-GB" sz="1200" b="1" dirty="0">
                          <a:latin typeface="Arial" panose="020B0604020202020204" pitchFamily="34" charset="0"/>
                          <a:cs typeface="Arial" panose="020B0604020202020204" pitchFamily="34" charset="0"/>
                        </a:rPr>
                        <a:t>Workforce</a:t>
                      </a:r>
                    </a:p>
                  </a:txBody>
                  <a:tcPr/>
                </a:tc>
                <a:tc>
                  <a:txBody>
                    <a:bodyPr/>
                    <a:lstStyle/>
                    <a:p>
                      <a:r>
                        <a:rPr lang="en-GB" sz="1200" dirty="0">
                          <a:latin typeface="Arial" panose="020B0604020202020204" pitchFamily="34" charset="0"/>
                          <a:cs typeface="Arial" panose="020B0604020202020204" pitchFamily="34" charset="0"/>
                        </a:rPr>
                        <a:t>Recruitment and retention of workforce remains an ongoing issue for practices – recent budget announcements increase financial pressure and impact on GP practice capacity. </a:t>
                      </a:r>
                    </a:p>
                  </a:txBody>
                  <a:tcPr/>
                </a:tc>
                <a:tc>
                  <a:txBody>
                    <a:bodyPr/>
                    <a:lstStyle/>
                    <a:p>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r>
                        <a:rPr lang="en-GB" sz="1200" dirty="0">
                          <a:latin typeface="Arial" panose="020B0604020202020204" pitchFamily="34" charset="0"/>
                          <a:cs typeface="Arial" panose="020B0604020202020204" pitchFamily="34" charset="0"/>
                        </a:rPr>
                        <a:t>Primary Care People’s Plan including ongoing ARRS recruitment – aligned with system workforce plans and strategies.</a:t>
                      </a:r>
                    </a:p>
                    <a:p>
                      <a:r>
                        <a:rPr lang="en-GB" sz="1200" dirty="0">
                          <a:latin typeface="Arial" panose="020B0604020202020204" pitchFamily="34" charset="0"/>
                          <a:cs typeface="Arial" panose="020B0604020202020204" pitchFamily="34" charset="0"/>
                        </a:rPr>
                        <a:t>Development of ARRS partnership arrangements with system partners.</a:t>
                      </a:r>
                    </a:p>
                  </a:txBody>
                  <a:tcPr/>
                </a:tc>
                <a:extLst>
                  <a:ext uri="{0D108BD9-81ED-4DB2-BD59-A6C34878D82A}">
                    <a16:rowId xmlns:a16="http://schemas.microsoft.com/office/drawing/2014/main" val="2102809418"/>
                  </a:ext>
                </a:extLst>
              </a:tr>
              <a:tr h="370840">
                <a:tc>
                  <a:txBody>
                    <a:bodyPr/>
                    <a:lstStyle/>
                    <a:p>
                      <a:r>
                        <a:rPr lang="en-GB" sz="1200" b="1" dirty="0">
                          <a:latin typeface="Arial" panose="020B0604020202020204" pitchFamily="34" charset="0"/>
                          <a:cs typeface="Arial" panose="020B0604020202020204" pitchFamily="34" charset="0"/>
                        </a:rPr>
                        <a:t>Digital</a:t>
                      </a:r>
                    </a:p>
                  </a:txBody>
                  <a:tcPr/>
                </a:tc>
                <a:tc>
                  <a:txBody>
                    <a:bodyPr/>
                    <a:lstStyle/>
                    <a:p>
                      <a:r>
                        <a:rPr lang="en-GB" sz="1200" dirty="0">
                          <a:latin typeface="Arial" panose="020B0604020202020204" pitchFamily="34" charset="0"/>
                          <a:cs typeface="Arial" panose="020B0604020202020204" pitchFamily="34" charset="0"/>
                        </a:rPr>
                        <a:t>Digital framework paused – this has impacted on digital system funding and capability.</a:t>
                      </a:r>
                    </a:p>
                  </a:txBody>
                  <a:tcPr/>
                </a:tc>
                <a:tc>
                  <a:txBody>
                    <a:bodyPr/>
                    <a:lstStyle/>
                    <a:p>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r>
                        <a:rPr lang="en-GB" sz="1200" dirty="0">
                          <a:latin typeface="Arial" panose="020B0604020202020204" pitchFamily="34" charset="0"/>
                          <a:cs typeface="Arial" panose="020B0604020202020204" pitchFamily="34" charset="0"/>
                        </a:rPr>
                        <a:t>Streamlining of Online Consultation Tools with GP practices has retained functionality and mitigated financial pressures.  Proposed development and expansion of Primary Care digital team capacity to support optimisation of digital opportunities. </a:t>
                      </a:r>
                    </a:p>
                  </a:txBody>
                  <a:tcPr/>
                </a:tc>
                <a:extLst>
                  <a:ext uri="{0D108BD9-81ED-4DB2-BD59-A6C34878D82A}">
                    <a16:rowId xmlns:a16="http://schemas.microsoft.com/office/drawing/2014/main" val="2722159763"/>
                  </a:ext>
                </a:extLst>
              </a:tr>
              <a:tr h="370840">
                <a:tc>
                  <a:txBody>
                    <a:bodyPr/>
                    <a:lstStyle/>
                    <a:p>
                      <a:r>
                        <a:rPr lang="en-GB" sz="1200" b="1" dirty="0">
                          <a:latin typeface="Arial" panose="020B0604020202020204" pitchFamily="34" charset="0"/>
                          <a:cs typeface="Arial" panose="020B0604020202020204" pitchFamily="34" charset="0"/>
                        </a:rPr>
                        <a:t>GP Collective Action</a:t>
                      </a:r>
                    </a:p>
                  </a:txBody>
                  <a:tcPr/>
                </a:tc>
                <a:tc>
                  <a:txBody>
                    <a:bodyPr/>
                    <a:lstStyle/>
                    <a:p>
                      <a:r>
                        <a:rPr lang="en-GB" sz="1200" dirty="0">
                          <a:latin typeface="Arial" panose="020B0604020202020204" pitchFamily="34" charset="0"/>
                          <a:cs typeface="Arial" panose="020B0604020202020204" pitchFamily="34" charset="0"/>
                        </a:rPr>
                        <a:t>Current collective action may impact on patient access to primary care. </a:t>
                      </a:r>
                    </a:p>
                  </a:txBody>
                  <a:tcPr/>
                </a:tc>
                <a:tc>
                  <a:txBody>
                    <a:bodyPr/>
                    <a:lstStyle/>
                    <a:p>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r>
                        <a:rPr lang="en-GB" sz="1200" dirty="0">
                          <a:latin typeface="Arial" panose="020B0604020202020204" pitchFamily="34" charset="0"/>
                          <a:cs typeface="Arial" panose="020B0604020202020204" pitchFamily="34" charset="0"/>
                        </a:rPr>
                        <a:t>The ICB continues to engage with GP practices, the LMC and system partners to mitigate and minimise impact on patient access.  </a:t>
                      </a:r>
                    </a:p>
                    <a:p>
                      <a:r>
                        <a:rPr lang="en-GB" sz="1200" dirty="0">
                          <a:latin typeface="Arial" panose="020B0604020202020204" pitchFamily="34" charset="0"/>
                          <a:cs typeface="Arial" panose="020B0604020202020204" pitchFamily="34" charset="0"/>
                        </a:rPr>
                        <a:t>Sharing demand management best practice and innovation around Modern GP Access models.</a:t>
                      </a:r>
                    </a:p>
                    <a:p>
                      <a:r>
                        <a:rPr lang="en-GB" sz="1200" dirty="0">
                          <a:latin typeface="Arial" panose="020B0604020202020204" pitchFamily="34" charset="0"/>
                          <a:cs typeface="Arial" panose="020B0604020202020204" pitchFamily="34" charset="0"/>
                        </a:rPr>
                        <a:t>Ongoing work on Pharmacy First and primary-secondary care interface. </a:t>
                      </a:r>
                    </a:p>
                  </a:txBody>
                  <a:tcPr/>
                </a:tc>
                <a:extLst>
                  <a:ext uri="{0D108BD9-81ED-4DB2-BD59-A6C34878D82A}">
                    <a16:rowId xmlns:a16="http://schemas.microsoft.com/office/drawing/2014/main" val="1625577526"/>
                  </a:ext>
                </a:extLst>
              </a:tr>
              <a:tr h="370840">
                <a:tc>
                  <a:txBody>
                    <a:bodyPr/>
                    <a:lstStyle/>
                    <a:p>
                      <a:r>
                        <a:rPr lang="en-GB" sz="1200" b="1" dirty="0">
                          <a:latin typeface="Arial" panose="020B0604020202020204" pitchFamily="34" charset="0"/>
                          <a:cs typeface="Arial" panose="020B0604020202020204" pitchFamily="34" charset="0"/>
                        </a:rPr>
                        <a:t>Pharmacy First</a:t>
                      </a:r>
                    </a:p>
                  </a:txBody>
                  <a:tcPr/>
                </a:tc>
                <a:tc>
                  <a:txBody>
                    <a:bodyPr/>
                    <a:lstStyle/>
                    <a:p>
                      <a:r>
                        <a:rPr lang="en-GB" sz="1200" dirty="0">
                          <a:latin typeface="Arial" panose="020B0604020202020204" pitchFamily="34" charset="0"/>
                          <a:cs typeface="Arial" panose="020B0604020202020204" pitchFamily="34" charset="0"/>
                        </a:rPr>
                        <a:t>Digital issues and referral processes are impacting on GP referrals – geography and access to pharmacies is a factor in patient choice.</a:t>
                      </a:r>
                    </a:p>
                  </a:txBody>
                  <a:tcPr/>
                </a:tc>
                <a:tc>
                  <a:txBody>
                    <a:bodyPr/>
                    <a:lstStyle/>
                    <a:p>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87607843"/>
                  </a:ext>
                </a:extLst>
              </a:tr>
            </a:tbl>
          </a:graphicData>
        </a:graphic>
      </p:graphicFrame>
    </p:spTree>
    <p:extLst>
      <p:ext uri="{BB962C8B-B14F-4D97-AF65-F5344CB8AC3E}">
        <p14:creationId xmlns:p14="http://schemas.microsoft.com/office/powerpoint/2010/main" val="31045968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70FAD41-4454-40D0-03F0-0E6BAFBD6AC4}"/>
              </a:ext>
            </a:extLst>
          </p:cNvPr>
          <p:cNvSpPr>
            <a:spLocks noGrp="1"/>
          </p:cNvSpPr>
          <p:nvPr>
            <p:ph type="sldNum" sz="quarter" idx="12"/>
          </p:nvPr>
        </p:nvSpPr>
        <p:spPr/>
        <p:txBody>
          <a:bodyPr/>
          <a:lstStyle/>
          <a:p>
            <a:fld id="{D9BAD35B-1821-4E22-85F0-0A8FA5C54A36}" type="slidenum">
              <a:rPr lang="en-GB" smtClean="0"/>
              <a:t>42</a:t>
            </a:fld>
            <a:endParaRPr lang="en-GB"/>
          </a:p>
        </p:txBody>
      </p:sp>
      <p:sp>
        <p:nvSpPr>
          <p:cNvPr id="5" name="Title 1">
            <a:extLst>
              <a:ext uri="{FF2B5EF4-FFF2-40B4-BE49-F238E27FC236}">
                <a16:creationId xmlns:a16="http://schemas.microsoft.com/office/drawing/2014/main" id="{CA266EDA-9C12-87C3-395F-DD32945245A5}"/>
              </a:ext>
            </a:extLst>
          </p:cNvPr>
          <p:cNvSpPr txBox="1">
            <a:spLocks noGrp="1"/>
          </p:cNvSpPr>
          <p:nvPr>
            <p:ph type="title"/>
          </p:nvPr>
        </p:nvSpPr>
        <p:spPr>
          <a:xfrm>
            <a:off x="838200" y="365125"/>
            <a:ext cx="10515600" cy="40297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000" b="1" dirty="0">
                <a:solidFill>
                  <a:srgbClr val="0070C0"/>
                </a:solidFill>
                <a:latin typeface="Arial" panose="020B0604020202020204" pitchFamily="34" charset="0"/>
                <a:cs typeface="Arial" panose="020B0604020202020204" pitchFamily="34" charset="0"/>
              </a:rPr>
              <a:t>Appendices</a:t>
            </a:r>
            <a:endParaRPr lang="en-GB" sz="2000" b="1" i="1" dirty="0">
              <a:solidFill>
                <a:schemeClr val="accent1">
                  <a:lumMod val="75000"/>
                </a:schemeClr>
              </a:solidFill>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id="{0236FD2D-549A-C324-1548-074F01FDCE13}"/>
              </a:ext>
            </a:extLst>
          </p:cNvPr>
          <p:cNvSpPr>
            <a:spLocks noGrp="1"/>
          </p:cNvSpPr>
          <p:nvPr>
            <p:ph idx="1"/>
          </p:nvPr>
        </p:nvSpPr>
        <p:spPr>
          <a:xfrm>
            <a:off x="838200" y="1024128"/>
            <a:ext cx="10515600" cy="5152835"/>
          </a:xfrm>
        </p:spPr>
        <p:txBody>
          <a:bodyPr>
            <a:normAutofit/>
          </a:bodyPr>
          <a:lstStyle/>
          <a:p>
            <a:r>
              <a:rPr lang="en-GB" sz="1400" dirty="0"/>
              <a:t>Primary Care, Communities and Social Value Performance Report – December 2024</a:t>
            </a:r>
          </a:p>
          <a:p>
            <a:pPr marL="0" indent="0">
              <a:buNone/>
            </a:pPr>
            <a:endParaRPr lang="en-GB" sz="1400" dirty="0"/>
          </a:p>
          <a:p>
            <a:pPr marL="0" indent="0">
              <a:buNone/>
            </a:pPr>
            <a:endParaRPr lang="en-GB" sz="1400" dirty="0"/>
          </a:p>
          <a:p>
            <a:pPr marL="0" indent="0">
              <a:buNone/>
            </a:pPr>
            <a:endParaRPr lang="en-GB" sz="1400" dirty="0"/>
          </a:p>
          <a:p>
            <a:pPr marL="0" indent="0">
              <a:buNone/>
            </a:pPr>
            <a:endParaRPr lang="en-GB" sz="1400" dirty="0"/>
          </a:p>
          <a:p>
            <a:pPr marL="0" indent="0">
              <a:buNone/>
            </a:pPr>
            <a:endParaRPr lang="en-GB" sz="1400" dirty="0"/>
          </a:p>
        </p:txBody>
      </p:sp>
      <p:graphicFrame>
        <p:nvGraphicFramePr>
          <p:cNvPr id="2" name="Object 1">
            <a:hlinkClick r:id="" action="ppaction://ole?verb=0"/>
            <a:extLst>
              <a:ext uri="{FF2B5EF4-FFF2-40B4-BE49-F238E27FC236}">
                <a16:creationId xmlns:a16="http://schemas.microsoft.com/office/drawing/2014/main" id="{5EF7F908-F0CA-ADB4-59E8-63B150FB8FAD}"/>
              </a:ext>
            </a:extLst>
          </p:cNvPr>
          <p:cNvGraphicFramePr>
            <a:graphicFrameLocks noChangeAspect="1"/>
          </p:cNvGraphicFramePr>
          <p:nvPr>
            <p:extLst>
              <p:ext uri="{D42A27DB-BD31-4B8C-83A1-F6EECF244321}">
                <p14:modId xmlns:p14="http://schemas.microsoft.com/office/powerpoint/2010/main" val="3454754556"/>
              </p:ext>
            </p:extLst>
          </p:nvPr>
        </p:nvGraphicFramePr>
        <p:xfrm>
          <a:off x="1244600" y="1559455"/>
          <a:ext cx="914400" cy="806450"/>
        </p:xfrm>
        <a:graphic>
          <a:graphicData uri="http://schemas.openxmlformats.org/presentationml/2006/ole">
            <mc:AlternateContent xmlns:mc="http://schemas.openxmlformats.org/markup-compatibility/2006">
              <mc:Choice xmlns:v="urn:schemas-microsoft-com:vml" Requires="v">
                <p:oleObj name="Presentation" showAsIcon="1" r:id="rId2" imgW="914597" imgH="806406" progId="PowerPoint.Show.12">
                  <p:embed/>
                </p:oleObj>
              </mc:Choice>
              <mc:Fallback>
                <p:oleObj name="Presentation" showAsIcon="1" r:id="rId2" imgW="914597" imgH="806406" progId="PowerPoint.Show.12">
                  <p:embed/>
                  <p:pic>
                    <p:nvPicPr>
                      <p:cNvPr id="0" name=""/>
                      <p:cNvPicPr/>
                      <p:nvPr/>
                    </p:nvPicPr>
                    <p:blipFill>
                      <a:blip r:embed="rId3"/>
                      <a:stretch>
                        <a:fillRect/>
                      </a:stretch>
                    </p:blipFill>
                    <p:spPr>
                      <a:xfrm>
                        <a:off x="1244600" y="1559455"/>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2602872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1433B8E-6111-A2D7-DE44-8D89C7E87E34}"/>
              </a:ext>
            </a:extLst>
          </p:cNvPr>
          <p:cNvPicPr>
            <a:picLocks noGrp="1" noChangeAspect="1"/>
          </p:cNvPicPr>
          <p:nvPr>
            <p:ph idx="1"/>
          </p:nvPr>
        </p:nvPicPr>
        <p:blipFill>
          <a:blip r:embed="rId2"/>
          <a:stretch>
            <a:fillRect/>
          </a:stretch>
        </p:blipFill>
        <p:spPr>
          <a:xfrm>
            <a:off x="357909" y="1152236"/>
            <a:ext cx="11751037" cy="4553527"/>
          </a:xfrm>
        </p:spPr>
      </p:pic>
      <p:sp>
        <p:nvSpPr>
          <p:cNvPr id="6" name="Title 1">
            <a:extLst>
              <a:ext uri="{FF2B5EF4-FFF2-40B4-BE49-F238E27FC236}">
                <a16:creationId xmlns:a16="http://schemas.microsoft.com/office/drawing/2014/main" id="{DF885368-746A-74E7-DD0F-07825FDAEFD0}"/>
              </a:ext>
            </a:extLst>
          </p:cNvPr>
          <p:cNvSpPr>
            <a:spLocks noGrp="1"/>
          </p:cNvSpPr>
          <p:nvPr>
            <p:ph type="title"/>
          </p:nvPr>
        </p:nvSpPr>
        <p:spPr>
          <a:xfrm>
            <a:off x="514158" y="372674"/>
            <a:ext cx="10515600" cy="779562"/>
          </a:xfrm>
        </p:spPr>
        <p:txBody>
          <a:bodyPr>
            <a:normAutofit/>
          </a:bodyPr>
          <a:lstStyle/>
          <a:p>
            <a:r>
              <a:rPr lang="en-GB" sz="2400" b="1" dirty="0">
                <a:solidFill>
                  <a:srgbClr val="0070C0"/>
                </a:solidFill>
                <a:latin typeface="Arial" panose="020B0604020202020204" pitchFamily="34" charset="0"/>
                <a:cs typeface="Arial" panose="020B0604020202020204" pitchFamily="34" charset="0"/>
              </a:rPr>
              <a:t>Background</a:t>
            </a:r>
          </a:p>
        </p:txBody>
      </p:sp>
      <p:sp>
        <p:nvSpPr>
          <p:cNvPr id="7" name="Slide Number Placeholder 6">
            <a:extLst>
              <a:ext uri="{FF2B5EF4-FFF2-40B4-BE49-F238E27FC236}">
                <a16:creationId xmlns:a16="http://schemas.microsoft.com/office/drawing/2014/main" id="{2B570B3C-AEF6-ECFC-8EB8-1CE01C21FB06}"/>
              </a:ext>
            </a:extLst>
          </p:cNvPr>
          <p:cNvSpPr>
            <a:spLocks noGrp="1"/>
          </p:cNvSpPr>
          <p:nvPr>
            <p:ph type="sldNum" sz="quarter" idx="12"/>
          </p:nvPr>
        </p:nvSpPr>
        <p:spPr/>
        <p:txBody>
          <a:bodyPr/>
          <a:lstStyle/>
          <a:p>
            <a:fld id="{D9BAD35B-1821-4E22-85F0-0A8FA5C54A36}" type="slidenum">
              <a:rPr lang="en-GB" smtClean="0"/>
              <a:t>5</a:t>
            </a:fld>
            <a:endParaRPr lang="en-GB"/>
          </a:p>
        </p:txBody>
      </p:sp>
    </p:spTree>
    <p:extLst>
      <p:ext uri="{BB962C8B-B14F-4D97-AF65-F5344CB8AC3E}">
        <p14:creationId xmlns:p14="http://schemas.microsoft.com/office/powerpoint/2010/main" val="655011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ADE94D-F335-D8BA-D04A-D35999876BC4}"/>
              </a:ext>
            </a:extLst>
          </p:cNvPr>
          <p:cNvSpPr>
            <a:spLocks noGrp="1"/>
          </p:cNvSpPr>
          <p:nvPr>
            <p:ph idx="1"/>
          </p:nvPr>
        </p:nvSpPr>
        <p:spPr>
          <a:xfrm>
            <a:off x="745067" y="1253331"/>
            <a:ext cx="10515600" cy="4698736"/>
          </a:xfrm>
        </p:spPr>
        <p:txBody>
          <a:bodyPr>
            <a:normAutofit/>
          </a:bodyPr>
          <a:lstStyle/>
          <a:p>
            <a:pPr marL="0" indent="0">
              <a:buNone/>
            </a:pPr>
            <a:r>
              <a:rPr lang="en-GB" sz="1200" dirty="0">
                <a:latin typeface="Arial" panose="020B0604020202020204" pitchFamily="34" charset="0"/>
                <a:cs typeface="Arial" panose="020B0604020202020204" pitchFamily="34" charset="0"/>
              </a:rPr>
              <a:t>NHS England refreshed the plan for 2024/25  to build on progress over 2023/24 – record numbers of GP appointments, the biggest expansion of pharmacy services in years, a significant increase in direct patient care staff numbers and new digital pathways enabling patents to access care online. </a:t>
            </a:r>
          </a:p>
          <a:p>
            <a:pPr marL="0" indent="0">
              <a:buNone/>
            </a:pPr>
            <a:r>
              <a:rPr lang="en-GB" sz="1200" dirty="0">
                <a:latin typeface="Arial" panose="020B0604020202020204" pitchFamily="34" charset="0"/>
                <a:cs typeface="Arial" panose="020B0604020202020204" pitchFamily="34" charset="0"/>
                <a:hlinkClick r:id="rId2"/>
              </a:rPr>
              <a:t>NHS England » Delivery plan for recovering access to primary care: update and actions for 2024/25</a:t>
            </a:r>
            <a:endParaRPr lang="en-GB" sz="1200" dirty="0">
              <a:latin typeface="Arial" panose="020B0604020202020204" pitchFamily="34" charset="0"/>
              <a:cs typeface="Arial" panose="020B0604020202020204" pitchFamily="34" charset="0"/>
            </a:endParaRPr>
          </a:p>
          <a:p>
            <a:pPr marL="0" indent="0">
              <a:buNone/>
            </a:pPr>
            <a:r>
              <a:rPr lang="en-GB" sz="1200" dirty="0">
                <a:latin typeface="Arial" panose="020B0604020202020204" pitchFamily="34" charset="0"/>
                <a:cs typeface="Arial" panose="020B0604020202020204" pitchFamily="34" charset="0"/>
              </a:rPr>
              <a:t>This report sets out the progress in Lincolnshire on delivering the local primary care access improvement plan and next steps to continue the work and build on achievements into 2025/26.</a:t>
            </a:r>
          </a:p>
          <a:p>
            <a:pPr marL="0" indent="0">
              <a:buNone/>
            </a:pPr>
            <a:r>
              <a:rPr lang="en-GB" sz="1200" dirty="0">
                <a:latin typeface="Arial" panose="020B0604020202020204" pitchFamily="34" charset="0"/>
                <a:cs typeface="Arial" panose="020B0604020202020204" pitchFamily="34" charset="0"/>
              </a:rPr>
              <a:t>The current context for GP practices is challenging, demand has increased significantly over recent years with GP practices responding by providing more appointments than ever before alongside opening up online access routes that require changes in work processes and staff deployment.  Pressures across the wider health system affect GPs too, longer waits for elective care mean patients may contact their GP to find out when they are likely to be seen in secondary care or because their condition is changing.  GP practices have raised the issue of financial pressures, including rising staffing costs, and the impact on practice viability and the range of services they can offer – this is within the context of limited system finances to invest in primary care.</a:t>
            </a:r>
          </a:p>
          <a:p>
            <a:pPr marL="0" indent="0">
              <a:buNone/>
            </a:pPr>
            <a:r>
              <a:rPr lang="en-GB" sz="1200" dirty="0">
                <a:latin typeface="Arial" panose="020B0604020202020204" pitchFamily="34" charset="0"/>
                <a:cs typeface="Arial" panose="020B0604020202020204" pitchFamily="34" charset="0"/>
              </a:rPr>
              <a:t>As a response to the 2024/25 contract changes and ongoing pressures on practices, a majority of GPs voted in a BMA ballot in July 2024 to take collective action, this commenced in August and is ongoing at time of writing - further information is available on the BMA’s website: </a:t>
            </a:r>
            <a:r>
              <a:rPr lang="en-GB" sz="1200" dirty="0">
                <a:latin typeface="Arial" panose="020B0604020202020204" pitchFamily="34" charset="0"/>
                <a:cs typeface="Arial" panose="020B0604020202020204" pitchFamily="34" charset="0"/>
                <a:hlinkClick r:id="rId3"/>
              </a:rPr>
              <a:t>GP contract 2024/25 changes</a:t>
            </a:r>
            <a:r>
              <a:rPr lang="en-GB" sz="1200" dirty="0">
                <a:latin typeface="Arial" panose="020B0604020202020204" pitchFamily="34" charset="0"/>
                <a:cs typeface="Arial" panose="020B0604020202020204" pitchFamily="34" charset="0"/>
              </a:rPr>
              <a:t>.  Implementation of the action is variable across the County with some practices not taking part – where practices are introducing limits to the number patient appointments per day for clinicians there is likely to be some impact on access for patients.  This is being monitored and the ICB is working with system partners to mitigate where required.</a:t>
            </a:r>
          </a:p>
          <a:p>
            <a:pPr marL="0" indent="0">
              <a:buNone/>
            </a:pPr>
            <a:r>
              <a:rPr lang="en-GB" sz="1200" dirty="0">
                <a:latin typeface="Arial" panose="020B0604020202020204" pitchFamily="34" charset="0"/>
                <a:cs typeface="Arial" panose="020B0604020202020204" pitchFamily="34" charset="0"/>
              </a:rPr>
              <a:t>The ICB is working with GP practices, PCNs and system partners to support and enable resilient and vibrant primary care and to develop more integrated primary care and community partnerships.  Priority areas for the coming 12 months supporting these aims include:</a:t>
            </a:r>
          </a:p>
          <a:p>
            <a:r>
              <a:rPr lang="en-GB" sz="1200" dirty="0">
                <a:latin typeface="Arial" panose="020B0604020202020204" pitchFamily="34" charset="0"/>
                <a:cs typeface="Arial" panose="020B0604020202020204" pitchFamily="34" charset="0"/>
              </a:rPr>
              <a:t>Development of the Lincolnshire  GP strategy including a review of locally commissioned primary care services – due for completion by April 2025 and implementation thereafter</a:t>
            </a:r>
          </a:p>
          <a:p>
            <a:r>
              <a:rPr lang="en-GB" sz="1200" dirty="0">
                <a:latin typeface="Arial" panose="020B0604020202020204" pitchFamily="34" charset="0"/>
                <a:cs typeface="Arial" panose="020B0604020202020204" pitchFamily="34" charset="0"/>
              </a:rPr>
              <a:t>Involvement in the National GP Pilot – Lincolnshire is one of 7 systems involved in better understanding the demand-capacity gap for general practice and developing solutions to address this, including accelerating implementation of the NHS Long Term Workforce Plan.  Three Primary Care Networks are involved: Apex, IMP and Lincoln Healthcare Partnership </a:t>
            </a:r>
          </a:p>
          <a:p>
            <a:pPr marL="0" indent="0">
              <a:buNone/>
            </a:pPr>
            <a:endParaRPr lang="en-GB" sz="1200" dirty="0">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F335070D-D867-1670-6459-F9D15A85C425}"/>
              </a:ext>
            </a:extLst>
          </p:cNvPr>
          <p:cNvSpPr>
            <a:spLocks noGrp="1"/>
          </p:cNvSpPr>
          <p:nvPr>
            <p:ph type="title"/>
          </p:nvPr>
        </p:nvSpPr>
        <p:spPr>
          <a:xfrm>
            <a:off x="838200" y="390525"/>
            <a:ext cx="10515600" cy="752475"/>
          </a:xfrm>
        </p:spPr>
        <p:txBody>
          <a:bodyPr>
            <a:normAutofit/>
          </a:bodyPr>
          <a:lstStyle/>
          <a:p>
            <a:r>
              <a:rPr lang="en-GB" sz="2400" b="1" dirty="0">
                <a:solidFill>
                  <a:srgbClr val="0070C0"/>
                </a:solidFill>
                <a:latin typeface="Arial" panose="020B0604020202020204" pitchFamily="34" charset="0"/>
                <a:cs typeface="Arial" panose="020B0604020202020204" pitchFamily="34" charset="0"/>
              </a:rPr>
              <a:t>Background</a:t>
            </a:r>
          </a:p>
        </p:txBody>
      </p:sp>
      <p:sp>
        <p:nvSpPr>
          <p:cNvPr id="5" name="Slide Number Placeholder 4">
            <a:extLst>
              <a:ext uri="{FF2B5EF4-FFF2-40B4-BE49-F238E27FC236}">
                <a16:creationId xmlns:a16="http://schemas.microsoft.com/office/drawing/2014/main" id="{7327B545-2B81-F24C-B735-846C3E71E2F5}"/>
              </a:ext>
            </a:extLst>
          </p:cNvPr>
          <p:cNvSpPr>
            <a:spLocks noGrp="1"/>
          </p:cNvSpPr>
          <p:nvPr>
            <p:ph type="sldNum" sz="quarter" idx="12"/>
          </p:nvPr>
        </p:nvSpPr>
        <p:spPr/>
        <p:txBody>
          <a:bodyPr/>
          <a:lstStyle/>
          <a:p>
            <a:fld id="{D9BAD35B-1821-4E22-85F0-0A8FA5C54A36}" type="slidenum">
              <a:rPr lang="en-GB" smtClean="0"/>
              <a:t>6</a:t>
            </a:fld>
            <a:endParaRPr lang="en-GB"/>
          </a:p>
        </p:txBody>
      </p:sp>
    </p:spTree>
    <p:extLst>
      <p:ext uri="{BB962C8B-B14F-4D97-AF65-F5344CB8AC3E}">
        <p14:creationId xmlns:p14="http://schemas.microsoft.com/office/powerpoint/2010/main" val="3742156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CA5A5-1EE6-47AD-99CC-12322071D360}"/>
              </a:ext>
            </a:extLst>
          </p:cNvPr>
          <p:cNvSpPr>
            <a:spLocks noGrp="1"/>
          </p:cNvSpPr>
          <p:nvPr>
            <p:ph type="title"/>
          </p:nvPr>
        </p:nvSpPr>
        <p:spPr>
          <a:xfrm>
            <a:off x="486743" y="274025"/>
            <a:ext cx="11312114" cy="794808"/>
          </a:xfrm>
        </p:spPr>
        <p:txBody>
          <a:bodyPr>
            <a:normAutofit/>
          </a:bodyPr>
          <a:lstStyle/>
          <a:p>
            <a:r>
              <a:rPr lang="en-GB" sz="2400" b="1" dirty="0">
                <a:solidFill>
                  <a:srgbClr val="0070C0"/>
                </a:solidFill>
                <a:latin typeface="Arial" panose="020B0604020202020204" pitchFamily="34" charset="0"/>
                <a:cs typeface="Arial" panose="020B0604020202020204" pitchFamily="34" charset="0"/>
              </a:rPr>
              <a:t>General Practice in Lincolnshire – access overview</a:t>
            </a:r>
            <a:endParaRPr lang="en-US" sz="2400" b="1"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7</a:t>
            </a:fld>
            <a:endParaRPr lang="en-US"/>
          </a:p>
        </p:txBody>
      </p:sp>
      <p:sp>
        <p:nvSpPr>
          <p:cNvPr id="11" name="Content Placeholder 2">
            <a:extLst>
              <a:ext uri="{FF2B5EF4-FFF2-40B4-BE49-F238E27FC236}">
                <a16:creationId xmlns:a16="http://schemas.microsoft.com/office/drawing/2014/main" id="{68A4C6CD-153D-7909-7A08-3FEF5A4B45DA}"/>
              </a:ext>
            </a:extLst>
          </p:cNvPr>
          <p:cNvSpPr txBox="1">
            <a:spLocks/>
          </p:cNvSpPr>
          <p:nvPr/>
        </p:nvSpPr>
        <p:spPr>
          <a:xfrm>
            <a:off x="548855" y="3351758"/>
            <a:ext cx="6887724" cy="4419192"/>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GB" sz="1200" b="1" dirty="0">
                <a:solidFill>
                  <a:srgbClr val="005EB8"/>
                </a:solidFill>
                <a:latin typeface="Arial" panose="020B0604020202020204" pitchFamily="34" charset="0"/>
                <a:cs typeface="Arial" panose="020B0604020202020204" pitchFamily="34" charset="0"/>
              </a:rPr>
              <a:t>Patient experience</a:t>
            </a:r>
          </a:p>
          <a:p>
            <a:pPr marL="0" indent="0">
              <a:lnSpc>
                <a:spcPct val="100000"/>
              </a:lnSpc>
              <a:spcBef>
                <a:spcPts val="0"/>
              </a:spcBef>
              <a:buNone/>
            </a:pPr>
            <a:endParaRPr lang="en-GB" sz="1200" b="1" dirty="0">
              <a:solidFill>
                <a:srgbClr val="005EB8"/>
              </a:solidFill>
            </a:endParaRPr>
          </a:p>
          <a:p>
            <a:pPr marL="0" indent="0">
              <a:lnSpc>
                <a:spcPct val="100000"/>
              </a:lnSpc>
              <a:spcBef>
                <a:spcPts val="0"/>
              </a:spcBef>
              <a:buNone/>
            </a:pPr>
            <a:r>
              <a:rPr lang="en-GB" sz="1200" dirty="0">
                <a:solidFill>
                  <a:schemeClr val="tx1"/>
                </a:solidFill>
                <a:latin typeface="Arial" panose="020B0604020202020204" pitchFamily="34" charset="0"/>
                <a:cs typeface="Arial" panose="020B0604020202020204" pitchFamily="34" charset="0"/>
              </a:rPr>
              <a:t>The national GP patient survey 2024 results for Lincolnshire (</a:t>
            </a:r>
            <a:r>
              <a:rPr lang="en-GB" sz="1200" dirty="0">
                <a:latin typeface="Arial" panose="020B0604020202020204" pitchFamily="34" charset="0"/>
                <a:cs typeface="Arial" panose="020B0604020202020204" pitchFamily="34" charset="0"/>
                <a:hlinkClick r:id="rId3"/>
              </a:rPr>
              <a:t>gp-patient.co.uk/icsslidepacks2024</a:t>
            </a:r>
            <a:r>
              <a:rPr lang="en-GB" sz="1200" dirty="0"/>
              <a:t>)</a:t>
            </a:r>
          </a:p>
          <a:p>
            <a:pPr marL="0" indent="0">
              <a:lnSpc>
                <a:spcPct val="100000"/>
              </a:lnSpc>
              <a:spcBef>
                <a:spcPts val="0"/>
              </a:spcBef>
              <a:buNone/>
            </a:pPr>
            <a:r>
              <a:rPr lang="en-GB" sz="1200" dirty="0"/>
              <a:t> </a:t>
            </a:r>
            <a:r>
              <a:rPr lang="en-GB" sz="1200" dirty="0">
                <a:solidFill>
                  <a:schemeClr val="tx1"/>
                </a:solidFill>
                <a:latin typeface="Arial" panose="020B0604020202020204" pitchFamily="34" charset="0"/>
                <a:cs typeface="Arial" panose="020B0604020202020204" pitchFamily="34" charset="0"/>
              </a:rPr>
              <a:t>were broadly similar to the regional and national results, in Lincolnshire:</a:t>
            </a:r>
          </a:p>
          <a:p>
            <a:pPr marL="0" indent="0">
              <a:lnSpc>
                <a:spcPct val="100000"/>
              </a:lnSpc>
              <a:spcBef>
                <a:spcPts val="0"/>
              </a:spcBef>
              <a:buNone/>
            </a:pPr>
            <a:endParaRPr lang="en-GB" sz="1200" dirty="0">
              <a:solidFill>
                <a:schemeClr val="tx1"/>
              </a:solidFill>
              <a:latin typeface="Arial" panose="020B0604020202020204" pitchFamily="34" charset="0"/>
              <a:cs typeface="Arial" panose="020B0604020202020204" pitchFamily="34" charset="0"/>
            </a:endParaRPr>
          </a:p>
          <a:p>
            <a:pPr>
              <a:lnSpc>
                <a:spcPct val="100000"/>
              </a:lnSpc>
              <a:spcBef>
                <a:spcPts val="0"/>
              </a:spcBef>
            </a:pPr>
            <a:r>
              <a:rPr lang="en-GB" sz="1200" dirty="0">
                <a:solidFill>
                  <a:schemeClr val="tx1"/>
                </a:solidFill>
                <a:latin typeface="Arial" panose="020B0604020202020204" pitchFamily="34" charset="0"/>
                <a:cs typeface="Arial" panose="020B0604020202020204" pitchFamily="34" charset="0"/>
              </a:rPr>
              <a:t>GP practice website ease of use was rated more highly overall (49% vs 43% for Midlands)</a:t>
            </a:r>
          </a:p>
          <a:p>
            <a:pPr>
              <a:lnSpc>
                <a:spcPct val="100000"/>
              </a:lnSpc>
              <a:spcBef>
                <a:spcPts val="0"/>
              </a:spcBef>
            </a:pPr>
            <a:r>
              <a:rPr lang="en-GB" sz="1200" dirty="0">
                <a:solidFill>
                  <a:schemeClr val="tx1"/>
                </a:solidFill>
                <a:latin typeface="Arial" panose="020B0604020202020204" pitchFamily="34" charset="0"/>
                <a:cs typeface="Arial" panose="020B0604020202020204" pitchFamily="34" charset="0"/>
              </a:rPr>
              <a:t>Reception and admin staff were more likely to be rated as helpful (84% vs 82% for Midlands)</a:t>
            </a:r>
          </a:p>
          <a:p>
            <a:pPr>
              <a:lnSpc>
                <a:spcPct val="100000"/>
              </a:lnSpc>
              <a:spcBef>
                <a:spcPts val="0"/>
              </a:spcBef>
            </a:pPr>
            <a:r>
              <a:rPr lang="en-GB" sz="1200" dirty="0">
                <a:solidFill>
                  <a:schemeClr val="tx1"/>
                </a:solidFill>
                <a:latin typeface="Arial" panose="020B0604020202020204" pitchFamily="34" charset="0"/>
                <a:cs typeface="Arial" panose="020B0604020202020204" pitchFamily="34" charset="0"/>
              </a:rPr>
              <a:t>Waiting time for appointments was more likely to be rated ‘About Right’ (71% vs 66% for Midlands)</a:t>
            </a:r>
          </a:p>
          <a:p>
            <a:pPr marL="0" indent="0">
              <a:lnSpc>
                <a:spcPct val="100000"/>
              </a:lnSpc>
              <a:spcBef>
                <a:spcPts val="0"/>
              </a:spcBef>
              <a:buNone/>
            </a:pPr>
            <a:endParaRPr lang="en-GB" sz="1200" dirty="0">
              <a:solidFill>
                <a:schemeClr val="tx1"/>
              </a:solidFill>
              <a:latin typeface="Arial" panose="020B0604020202020204" pitchFamily="34" charset="0"/>
              <a:cs typeface="Arial" panose="020B0604020202020204" pitchFamily="34" charset="0"/>
            </a:endParaRPr>
          </a:p>
          <a:p>
            <a:pPr marL="0" indent="0">
              <a:lnSpc>
                <a:spcPct val="100000"/>
              </a:lnSpc>
              <a:spcBef>
                <a:spcPts val="0"/>
              </a:spcBef>
              <a:buNone/>
            </a:pPr>
            <a:r>
              <a:rPr lang="en-GB" sz="1200" dirty="0">
                <a:solidFill>
                  <a:schemeClr val="tx1"/>
                </a:solidFill>
                <a:latin typeface="Arial" panose="020B0604020202020204" pitchFamily="34" charset="0"/>
                <a:cs typeface="Arial" panose="020B0604020202020204" pitchFamily="34" charset="0"/>
              </a:rPr>
              <a:t>It is important to note that there is variation of ratings across the County at GP practice level.  The national survey results have been reviewed and are being used to inform local practice access improvement plans, alongside Friends and Family Test information and the recent local GP strategy engagement events feedback.  </a:t>
            </a:r>
          </a:p>
        </p:txBody>
      </p:sp>
      <p:pic>
        <p:nvPicPr>
          <p:cNvPr id="7" name="Content Placeholder 11">
            <a:extLst>
              <a:ext uri="{FF2B5EF4-FFF2-40B4-BE49-F238E27FC236}">
                <a16:creationId xmlns:a16="http://schemas.microsoft.com/office/drawing/2014/main" id="{77E03B74-1800-278E-37F2-0351DA94D3F2}"/>
              </a:ext>
            </a:extLst>
          </p:cNvPr>
          <p:cNvPicPr>
            <a:picLocks noGrp="1" noChangeAspect="1"/>
          </p:cNvPicPr>
          <p:nvPr>
            <p:ph idx="1"/>
          </p:nvPr>
        </p:nvPicPr>
        <p:blipFill>
          <a:blip r:embed="rId4"/>
          <a:stretch>
            <a:fillRect/>
          </a:stretch>
        </p:blipFill>
        <p:spPr>
          <a:xfrm>
            <a:off x="7472571" y="1068833"/>
            <a:ext cx="4485256" cy="4746305"/>
          </a:xfrm>
          <a:prstGeom prst="rect">
            <a:avLst/>
          </a:prstGeom>
        </p:spPr>
      </p:pic>
      <p:sp>
        <p:nvSpPr>
          <p:cNvPr id="8" name="TextBox 7">
            <a:extLst>
              <a:ext uri="{FF2B5EF4-FFF2-40B4-BE49-F238E27FC236}">
                <a16:creationId xmlns:a16="http://schemas.microsoft.com/office/drawing/2014/main" id="{2F12C513-A974-EE33-9B6C-15187D6962FA}"/>
              </a:ext>
            </a:extLst>
          </p:cNvPr>
          <p:cNvSpPr txBox="1"/>
          <p:nvPr/>
        </p:nvSpPr>
        <p:spPr>
          <a:xfrm>
            <a:off x="7710333" y="5815138"/>
            <a:ext cx="4283486" cy="253916"/>
          </a:xfrm>
          <a:prstGeom prst="rect">
            <a:avLst/>
          </a:prstGeom>
          <a:noFill/>
        </p:spPr>
        <p:txBody>
          <a:bodyPr wrap="square" rtlCol="0">
            <a:spAutoFit/>
          </a:bodyPr>
          <a:lstStyle/>
          <a:p>
            <a:pPr algn="ctr"/>
            <a:r>
              <a:rPr lang="en-GB" sz="1050" i="1" dirty="0"/>
              <a:t>Car travel time to GP – 5-minute increments (lighter shading is longer)</a:t>
            </a:r>
          </a:p>
        </p:txBody>
      </p:sp>
      <p:sp>
        <p:nvSpPr>
          <p:cNvPr id="3" name="TextBox 2">
            <a:extLst>
              <a:ext uri="{FF2B5EF4-FFF2-40B4-BE49-F238E27FC236}">
                <a16:creationId xmlns:a16="http://schemas.microsoft.com/office/drawing/2014/main" id="{02EF340F-0781-0E20-220C-634DA4B88BC5}"/>
              </a:ext>
            </a:extLst>
          </p:cNvPr>
          <p:cNvSpPr txBox="1"/>
          <p:nvPr/>
        </p:nvSpPr>
        <p:spPr>
          <a:xfrm>
            <a:off x="439943" y="882567"/>
            <a:ext cx="6578371" cy="2677656"/>
          </a:xfrm>
          <a:prstGeom prst="rect">
            <a:avLst/>
          </a:prstGeom>
          <a:noFill/>
        </p:spPr>
        <p:txBody>
          <a:bodyPr wrap="square" rtlCol="0">
            <a:spAutoFit/>
          </a:bodyPr>
          <a:lstStyle/>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Lincolnshire has 81 GP practices delivering care across 114 sites. </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Lincolnshire’s rurality significant coastline means access to care is variable across the County, the majority of the population is within a 15-minute car journey of a GP practice, however, access via public transport for people without a car can be very limited.  GP practices are often the most accessible service for some communities – for example, access to  community pharmacies can be more of a challenge  which impacts on use of services like Pharmacy First.</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Travel times to other care services, e.g. urgent care, is more limited with car travel times of 20-30 minutes for some communities and more significant limitations associated with public transport.</a:t>
            </a:r>
          </a:p>
          <a:p>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3522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9C18535-6497-00E8-26EC-9F69518F3785}"/>
              </a:ext>
            </a:extLst>
          </p:cNvPr>
          <p:cNvPicPr>
            <a:picLocks noGrp="1" noChangeAspect="1"/>
          </p:cNvPicPr>
          <p:nvPr>
            <p:ph idx="1"/>
          </p:nvPr>
        </p:nvPicPr>
        <p:blipFill>
          <a:blip r:embed="rId2"/>
          <a:stretch>
            <a:fillRect/>
          </a:stretch>
        </p:blipFill>
        <p:spPr>
          <a:xfrm>
            <a:off x="591898" y="1708821"/>
            <a:ext cx="5412584" cy="4114705"/>
          </a:xfrm>
        </p:spPr>
      </p:pic>
      <p:sp>
        <p:nvSpPr>
          <p:cNvPr id="6" name="Title 1">
            <a:extLst>
              <a:ext uri="{FF2B5EF4-FFF2-40B4-BE49-F238E27FC236}">
                <a16:creationId xmlns:a16="http://schemas.microsoft.com/office/drawing/2014/main" id="{6ED454BC-688F-14B6-C065-AC3E5ACC9DC4}"/>
              </a:ext>
            </a:extLst>
          </p:cNvPr>
          <p:cNvSpPr>
            <a:spLocks noGrp="1"/>
          </p:cNvSpPr>
          <p:nvPr>
            <p:ph type="title"/>
          </p:nvPr>
        </p:nvSpPr>
        <p:spPr>
          <a:xfrm>
            <a:off x="591898" y="365126"/>
            <a:ext cx="10515600" cy="669348"/>
          </a:xfrm>
        </p:spPr>
        <p:txBody>
          <a:bodyPr>
            <a:normAutofit/>
          </a:bodyPr>
          <a:lstStyle/>
          <a:p>
            <a:r>
              <a:rPr lang="en-GB" sz="2400" b="1" dirty="0">
                <a:solidFill>
                  <a:srgbClr val="0070C0"/>
                </a:solidFill>
                <a:latin typeface="Arial" panose="020B0604020202020204" pitchFamily="34" charset="0"/>
                <a:cs typeface="Arial" panose="020B0604020202020204" pitchFamily="34" charset="0"/>
              </a:rPr>
              <a:t>General Practice Strategy – public engagement</a:t>
            </a:r>
            <a:endParaRPr lang="en-US" sz="2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D1C88D36-3208-785E-B321-3CCFC0D215CF}"/>
              </a:ext>
            </a:extLst>
          </p:cNvPr>
          <p:cNvSpPr txBox="1"/>
          <p:nvPr/>
        </p:nvSpPr>
        <p:spPr>
          <a:xfrm>
            <a:off x="5939735" y="1656786"/>
            <a:ext cx="5542024" cy="5047536"/>
          </a:xfrm>
          <a:prstGeom prst="rect">
            <a:avLst/>
          </a:prstGeom>
          <a:noFill/>
        </p:spPr>
        <p:txBody>
          <a:bodyPr wrap="square">
            <a:spAutoFit/>
          </a:bodyPr>
          <a:lstStyle/>
          <a:p>
            <a:endParaRPr lang="en-GB"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96% </a:t>
            </a:r>
            <a:r>
              <a:rPr lang="en-GB" sz="1400" dirty="0">
                <a:latin typeface="Arial" panose="020B0604020202020204" pitchFamily="34" charset="0"/>
                <a:cs typeface="Arial" panose="020B0604020202020204" pitchFamily="34" charset="0"/>
              </a:rPr>
              <a:t>(1268) respondents know how to access their GP. However, </a:t>
            </a:r>
            <a:r>
              <a:rPr lang="en-GB" sz="1400" b="1" dirty="0">
                <a:latin typeface="Arial" panose="020B0604020202020204" pitchFamily="34" charset="0"/>
                <a:cs typeface="Arial" panose="020B0604020202020204" pitchFamily="34" charset="0"/>
              </a:rPr>
              <a:t>not being able to easily book appointments over the phone </a:t>
            </a:r>
            <a:r>
              <a:rPr lang="en-GB" sz="1400" dirty="0">
                <a:latin typeface="Arial" panose="020B0604020202020204" pitchFamily="34" charset="0"/>
                <a:cs typeface="Arial" panose="020B0604020202020204" pitchFamily="34" charset="0"/>
              </a:rPr>
              <a:t>and </a:t>
            </a:r>
            <a:r>
              <a:rPr lang="en-GB" sz="1400" b="1" dirty="0">
                <a:latin typeface="Arial" panose="020B0604020202020204" pitchFamily="34" charset="0"/>
                <a:cs typeface="Arial" panose="020B0604020202020204" pitchFamily="34" charset="0"/>
              </a:rPr>
              <a:t>having to wait too long for appointments </a:t>
            </a:r>
            <a:r>
              <a:rPr lang="en-GB" sz="1400" dirty="0">
                <a:latin typeface="Arial" panose="020B0604020202020204" pitchFamily="34" charset="0"/>
                <a:cs typeface="Arial" panose="020B0604020202020204" pitchFamily="34" charset="0"/>
              </a:rPr>
              <a:t>are the most </a:t>
            </a:r>
            <a:r>
              <a:rPr lang="en-GB" sz="1400" b="1" dirty="0">
                <a:solidFill>
                  <a:srgbClr val="C00000"/>
                </a:solidFill>
                <a:latin typeface="Arial" panose="020B0604020202020204" pitchFamily="34" charset="0"/>
                <a:cs typeface="Arial" panose="020B0604020202020204" pitchFamily="34" charset="0"/>
              </a:rPr>
              <a:t>common challenges </a:t>
            </a:r>
            <a:r>
              <a:rPr lang="en-GB" sz="1400" dirty="0">
                <a:latin typeface="Arial" panose="020B0604020202020204" pitchFamily="34" charset="0"/>
                <a:cs typeface="Arial" panose="020B0604020202020204" pitchFamily="34" charset="0"/>
              </a:rPr>
              <a:t>that respondents face when accessing GP services.</a:t>
            </a:r>
          </a:p>
          <a:p>
            <a:endParaRPr lang="en-GB"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Extended opening hours </a:t>
            </a:r>
            <a:r>
              <a:rPr lang="en-GB" sz="1400" dirty="0">
                <a:latin typeface="Arial" panose="020B0604020202020204" pitchFamily="34" charset="0"/>
                <a:cs typeface="Arial" panose="020B0604020202020204" pitchFamily="34" charset="0"/>
              </a:rPr>
              <a:t>and </a:t>
            </a:r>
            <a:r>
              <a:rPr lang="en-GB" sz="1400" b="1" dirty="0">
                <a:latin typeface="Arial" panose="020B0604020202020204" pitchFamily="34" charset="0"/>
                <a:cs typeface="Arial" panose="020B0604020202020204" pitchFamily="34" charset="0"/>
              </a:rPr>
              <a:t>more available appointments</a:t>
            </a:r>
            <a:r>
              <a:rPr lang="en-GB" sz="1400" dirty="0">
                <a:latin typeface="Arial" panose="020B0604020202020204" pitchFamily="34" charset="0"/>
                <a:cs typeface="Arial" panose="020B0604020202020204" pitchFamily="34" charset="0"/>
              </a:rPr>
              <a:t>, such as keeping </a:t>
            </a:r>
            <a:r>
              <a:rPr lang="en-GB" sz="1400" dirty="0" err="1">
                <a:latin typeface="Arial" panose="020B0604020202020204" pitchFamily="34" charset="0"/>
                <a:cs typeface="Arial" panose="020B0604020202020204" pitchFamily="34" charset="0"/>
              </a:rPr>
              <a:t>AskMyGp</a:t>
            </a:r>
            <a:r>
              <a:rPr lang="en-GB" sz="1400" dirty="0">
                <a:latin typeface="Arial" panose="020B0604020202020204" pitchFamily="34" charset="0"/>
                <a:cs typeface="Arial" panose="020B0604020202020204" pitchFamily="34" charset="0"/>
              </a:rPr>
              <a:t>/E-consult open for longer, particularly for those who are employed or work night shifts, the ability to prebook appointments for non-urgent issues and re-introducing walk-in centres are most commonly suggested as what might make </a:t>
            </a:r>
            <a:r>
              <a:rPr lang="en-GB" sz="1400" b="1" dirty="0">
                <a:latin typeface="Arial" panose="020B0604020202020204" pitchFamily="34" charset="0"/>
                <a:cs typeface="Arial" panose="020B0604020202020204" pitchFamily="34" charset="0"/>
              </a:rPr>
              <a:t>accessing GP services </a:t>
            </a:r>
            <a:r>
              <a:rPr lang="en-GB" sz="1400" b="1" dirty="0">
                <a:solidFill>
                  <a:schemeClr val="accent6"/>
                </a:solidFill>
                <a:latin typeface="Arial" panose="020B0604020202020204" pitchFamily="34" charset="0"/>
                <a:cs typeface="Arial" panose="020B0604020202020204" pitchFamily="34" charset="0"/>
              </a:rPr>
              <a:t>better or easier.</a:t>
            </a:r>
          </a:p>
          <a:p>
            <a:endParaRPr lang="en-GB" sz="1400" b="1" dirty="0">
              <a:solidFill>
                <a:schemeClr val="accent6"/>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Feeling listened too, being treated holistically </a:t>
            </a:r>
            <a:r>
              <a:rPr lang="en-GB" sz="1400" dirty="0">
                <a:latin typeface="Arial" panose="020B0604020202020204" pitchFamily="34" charset="0"/>
                <a:cs typeface="Arial" panose="020B0604020202020204" pitchFamily="34" charset="0"/>
              </a:rPr>
              <a:t>and </a:t>
            </a:r>
            <a:r>
              <a:rPr lang="en-GB" sz="1400" b="1" dirty="0">
                <a:latin typeface="Arial" panose="020B0604020202020204" pitchFamily="34" charset="0"/>
                <a:cs typeface="Arial" panose="020B0604020202020204" pitchFamily="34" charset="0"/>
              </a:rPr>
              <a:t>timely access to appointments </a:t>
            </a:r>
            <a:r>
              <a:rPr lang="en-GB" sz="1400" dirty="0">
                <a:latin typeface="Arial" panose="020B0604020202020204" pitchFamily="34" charset="0"/>
                <a:cs typeface="Arial" panose="020B0604020202020204" pitchFamily="34" charset="0"/>
              </a:rPr>
              <a:t>are </a:t>
            </a:r>
            <a:r>
              <a:rPr lang="en-GB" sz="1400" b="1" dirty="0">
                <a:solidFill>
                  <a:srgbClr val="88C73C"/>
                </a:solidFill>
                <a:latin typeface="Arial" panose="020B0604020202020204" pitchFamily="34" charset="0"/>
                <a:cs typeface="Arial" panose="020B0604020202020204" pitchFamily="34" charset="0"/>
              </a:rPr>
              <a:t>most important </a:t>
            </a:r>
            <a:r>
              <a:rPr lang="en-GB" sz="1400" dirty="0">
                <a:latin typeface="Arial" panose="020B0604020202020204" pitchFamily="34" charset="0"/>
                <a:cs typeface="Arial" panose="020B0604020202020204" pitchFamily="34" charset="0"/>
              </a:rPr>
              <a:t>to respondents when receiving support from GP services.</a:t>
            </a: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Those who are healthy say they are </a:t>
            </a:r>
            <a:r>
              <a:rPr lang="en-GB" sz="1400" b="1" dirty="0">
                <a:latin typeface="Arial" panose="020B0604020202020204" pitchFamily="34" charset="0"/>
                <a:cs typeface="Arial" panose="020B0604020202020204" pitchFamily="34" charset="0"/>
              </a:rPr>
              <a:t>less likely </a:t>
            </a:r>
            <a:r>
              <a:rPr lang="en-GB" sz="1400" dirty="0">
                <a:latin typeface="Arial" panose="020B0604020202020204" pitchFamily="34" charset="0"/>
                <a:cs typeface="Arial" panose="020B0604020202020204" pitchFamily="34" charset="0"/>
              </a:rPr>
              <a:t>to experience challenges accessing their GP than those with minor/major conditions, this could be due to the fact they are more likely to self-care/do not need to access the GP as much.</a:t>
            </a:r>
          </a:p>
          <a:p>
            <a:endParaRPr lang="en-GB"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AB90C239-D4DA-EAC6-F4F7-3C70F2A4C8DB}"/>
              </a:ext>
            </a:extLst>
          </p:cNvPr>
          <p:cNvSpPr txBox="1"/>
          <p:nvPr/>
        </p:nvSpPr>
        <p:spPr>
          <a:xfrm>
            <a:off x="481914" y="946067"/>
            <a:ext cx="11045136" cy="738664"/>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Between July and September 2024, the ICB’s engagement team held 31 community engagement events and carried out a survey to gather people’s experiences of GP services in Lincolnshire and how they might like to access care and treatment on future with 2,466 response received.    </a:t>
            </a:r>
          </a:p>
        </p:txBody>
      </p:sp>
      <p:sp>
        <p:nvSpPr>
          <p:cNvPr id="9" name="Slide Number Placeholder 8">
            <a:extLst>
              <a:ext uri="{FF2B5EF4-FFF2-40B4-BE49-F238E27FC236}">
                <a16:creationId xmlns:a16="http://schemas.microsoft.com/office/drawing/2014/main" id="{2F31DF86-6F07-8332-C59D-49D3420A1B3F}"/>
              </a:ext>
            </a:extLst>
          </p:cNvPr>
          <p:cNvSpPr>
            <a:spLocks noGrp="1"/>
          </p:cNvSpPr>
          <p:nvPr>
            <p:ph type="sldNum" sz="quarter" idx="12"/>
          </p:nvPr>
        </p:nvSpPr>
        <p:spPr/>
        <p:txBody>
          <a:bodyPr/>
          <a:lstStyle/>
          <a:p>
            <a:fld id="{D9BAD35B-1821-4E22-85F0-0A8FA5C54A36}" type="slidenum">
              <a:rPr lang="en-GB" smtClean="0"/>
              <a:t>8</a:t>
            </a:fld>
            <a:endParaRPr lang="en-GB"/>
          </a:p>
        </p:txBody>
      </p:sp>
    </p:spTree>
    <p:extLst>
      <p:ext uri="{BB962C8B-B14F-4D97-AF65-F5344CB8AC3E}">
        <p14:creationId xmlns:p14="http://schemas.microsoft.com/office/powerpoint/2010/main" val="258090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2">
            <a:extLst>
              <a:ext uri="{FF2B5EF4-FFF2-40B4-BE49-F238E27FC236}">
                <a16:creationId xmlns:a16="http://schemas.microsoft.com/office/drawing/2014/main" id="{6C70A3AE-C267-5C25-2C10-E1655D411720}"/>
              </a:ext>
            </a:extLst>
          </p:cNvPr>
          <p:cNvGraphicFramePr>
            <a:graphicFrameLocks noGrp="1"/>
          </p:cNvGraphicFramePr>
          <p:nvPr>
            <p:extLst>
              <p:ext uri="{D42A27DB-BD31-4B8C-83A1-F6EECF244321}">
                <p14:modId xmlns:p14="http://schemas.microsoft.com/office/powerpoint/2010/main" val="1981910333"/>
              </p:ext>
            </p:extLst>
          </p:nvPr>
        </p:nvGraphicFramePr>
        <p:xfrm>
          <a:off x="605717" y="1608799"/>
          <a:ext cx="10961796" cy="4649426"/>
        </p:xfrm>
        <a:graphic>
          <a:graphicData uri="http://schemas.openxmlformats.org/drawingml/2006/table">
            <a:tbl>
              <a:tblPr firstRow="1" bandRow="1">
                <a:tableStyleId>{93296810-A885-4BE3-A3E7-6D5BEEA58F35}</a:tableStyleId>
              </a:tblPr>
              <a:tblGrid>
                <a:gridCol w="2164037">
                  <a:extLst>
                    <a:ext uri="{9D8B030D-6E8A-4147-A177-3AD203B41FA5}">
                      <a16:colId xmlns:a16="http://schemas.microsoft.com/office/drawing/2014/main" val="1117319939"/>
                    </a:ext>
                  </a:extLst>
                </a:gridCol>
                <a:gridCol w="8797759">
                  <a:extLst>
                    <a:ext uri="{9D8B030D-6E8A-4147-A177-3AD203B41FA5}">
                      <a16:colId xmlns:a16="http://schemas.microsoft.com/office/drawing/2014/main" val="482133395"/>
                    </a:ext>
                  </a:extLst>
                </a:gridCol>
              </a:tblGrid>
              <a:tr h="311771">
                <a:tc gridSpan="2">
                  <a:txBody>
                    <a:bodyPr/>
                    <a:lstStyle/>
                    <a:p>
                      <a:r>
                        <a:rPr lang="en-GB" sz="1600" dirty="0"/>
                        <a:t>What would make accessing GP services better or easier? </a:t>
                      </a:r>
                    </a:p>
                  </a:txBody>
                  <a:tcPr/>
                </a:tc>
                <a:tc hMerge="1">
                  <a:txBody>
                    <a:bodyPr/>
                    <a:lstStyle/>
                    <a:p>
                      <a:endParaRPr lang="en-GB"/>
                    </a:p>
                  </a:txBody>
                  <a:tcPr/>
                </a:tc>
                <a:extLst>
                  <a:ext uri="{0D108BD9-81ED-4DB2-BD59-A6C34878D82A}">
                    <a16:rowId xmlns:a16="http://schemas.microsoft.com/office/drawing/2014/main" val="2419298125"/>
                  </a:ext>
                </a:extLst>
              </a:tr>
              <a:tr h="656359">
                <a:tc>
                  <a:txBody>
                    <a:bodyPr/>
                    <a:lstStyle/>
                    <a:p>
                      <a:r>
                        <a:rPr lang="en-GB" sz="1400" b="1" dirty="0"/>
                        <a:t>Extended opening hours </a:t>
                      </a:r>
                    </a:p>
                    <a:p>
                      <a:endParaRPr lang="en-GB" sz="1400" dirty="0"/>
                    </a:p>
                  </a:txBody>
                  <a:tcPr/>
                </a:tc>
                <a:tc>
                  <a:txBody>
                    <a:bodyPr/>
                    <a:lstStyle/>
                    <a:p>
                      <a:pPr marL="171450" indent="-171450">
                        <a:buFont typeface="Arial" panose="020B0604020202020204" pitchFamily="34" charset="0"/>
                        <a:buChar char="•"/>
                      </a:pPr>
                      <a:r>
                        <a:rPr lang="en-GB" sz="1400" dirty="0"/>
                        <a:t>Longer opening hours such as Saturday and Sunday and later in the evening for those who work</a:t>
                      </a:r>
                    </a:p>
                    <a:p>
                      <a:pPr marL="171450" indent="-171450">
                        <a:buFont typeface="Arial" panose="020B0604020202020204" pitchFamily="34" charset="0"/>
                        <a:buChar char="•"/>
                      </a:pPr>
                      <a:r>
                        <a:rPr lang="en-GB" sz="1400" dirty="0"/>
                        <a:t>Keep online systems open for longer and during out of hours for enquiries or admin requests</a:t>
                      </a:r>
                    </a:p>
                  </a:txBody>
                  <a:tcPr/>
                </a:tc>
                <a:extLst>
                  <a:ext uri="{0D108BD9-81ED-4DB2-BD59-A6C34878D82A}">
                    <a16:rowId xmlns:a16="http://schemas.microsoft.com/office/drawing/2014/main" val="3783236412"/>
                  </a:ext>
                </a:extLst>
              </a:tr>
              <a:tr h="1039235">
                <a:tc>
                  <a:txBody>
                    <a:bodyPr/>
                    <a:lstStyle/>
                    <a:p>
                      <a:r>
                        <a:rPr lang="en-GB" sz="1400" b="1" dirty="0"/>
                        <a:t>Appointment availability </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0" i="0" kern="1200" dirty="0">
                          <a:solidFill>
                            <a:schemeClr val="dk1"/>
                          </a:solidFill>
                          <a:effectLst/>
                          <a:latin typeface="+mn-lt"/>
                          <a:ea typeface="+mn-ea"/>
                          <a:cs typeface="+mn-cs"/>
                        </a:rPr>
                        <a:t>More online appointments so there’s not an 8am rush.  Some people work may not be able to call at this time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0" i="0" kern="1200" dirty="0">
                          <a:solidFill>
                            <a:schemeClr val="dk1"/>
                          </a:solidFill>
                          <a:effectLst/>
                          <a:latin typeface="+mn-lt"/>
                          <a:ea typeface="+mn-ea"/>
                          <a:cs typeface="+mn-cs"/>
                        </a:rPr>
                        <a:t>Having the ability to prebook appointments when a GP is required but not needed on the day</a:t>
                      </a:r>
                      <a:endParaRPr lang="en-GB" sz="1400" dirty="0"/>
                    </a:p>
                    <a:p>
                      <a:pPr marL="171450" indent="-171450">
                        <a:buFont typeface="Arial" panose="020B0604020202020204" pitchFamily="34" charset="0"/>
                        <a:buChar char="•"/>
                      </a:pPr>
                      <a:r>
                        <a:rPr lang="en-GB" sz="1400" dirty="0"/>
                        <a:t>More appointment should be available for non-urgent issues (5 weeks wait is too long)</a:t>
                      </a:r>
                    </a:p>
                    <a:p>
                      <a:pPr marL="171450" indent="-171450">
                        <a:buFont typeface="Arial" panose="020B0604020202020204" pitchFamily="34" charset="0"/>
                        <a:buChar char="•"/>
                      </a:pPr>
                      <a:r>
                        <a:rPr lang="en-GB" sz="1400" dirty="0"/>
                        <a:t>Reintroduce walk-in/open surgeries for people who don’t mind waiting </a:t>
                      </a:r>
                    </a:p>
                  </a:txBody>
                  <a:tcPr/>
                </a:tc>
                <a:extLst>
                  <a:ext uri="{0D108BD9-81ED-4DB2-BD59-A6C34878D82A}">
                    <a16:rowId xmlns:a16="http://schemas.microsoft.com/office/drawing/2014/main" val="3686546431"/>
                  </a:ext>
                </a:extLst>
              </a:tr>
              <a:tr h="656359">
                <a:tc>
                  <a:txBody>
                    <a:bodyPr/>
                    <a:lstStyle/>
                    <a:p>
                      <a:r>
                        <a:rPr lang="en-GB" sz="1400" b="1" dirty="0"/>
                        <a:t>More GPs</a:t>
                      </a:r>
                    </a:p>
                  </a:txBody>
                  <a:tcPr/>
                </a:tc>
                <a:tc>
                  <a:txBody>
                    <a:bodyPr/>
                    <a:lstStyle/>
                    <a:p>
                      <a:pPr marL="171450" indent="-171450">
                        <a:buFont typeface="Arial" panose="020B0604020202020204" pitchFamily="34" charset="0"/>
                        <a:buChar char="•"/>
                      </a:pPr>
                      <a:r>
                        <a:rPr lang="en-GB" sz="1400" dirty="0"/>
                        <a:t>Employ more GPs to work full time</a:t>
                      </a:r>
                    </a:p>
                    <a:p>
                      <a:pPr marL="171450" indent="-171450">
                        <a:buFont typeface="Arial" panose="020B0604020202020204" pitchFamily="34" charset="0"/>
                        <a:buChar char="•"/>
                      </a:pPr>
                      <a:r>
                        <a:rPr lang="en-GB" sz="1400" dirty="0"/>
                        <a:t>Offer more face-to-face appointments </a:t>
                      </a:r>
                    </a:p>
                    <a:p>
                      <a:pPr marL="171450" indent="-171450">
                        <a:buFont typeface="Arial" panose="020B0604020202020204" pitchFamily="34" charset="0"/>
                        <a:buChar char="•"/>
                      </a:pPr>
                      <a:r>
                        <a:rPr lang="en-GB" sz="1400" dirty="0"/>
                        <a:t>Open more GP practices </a:t>
                      </a:r>
                    </a:p>
                  </a:txBody>
                  <a:tcPr/>
                </a:tc>
                <a:extLst>
                  <a:ext uri="{0D108BD9-81ED-4DB2-BD59-A6C34878D82A}">
                    <a16:rowId xmlns:a16="http://schemas.microsoft.com/office/drawing/2014/main" val="4156886174"/>
                  </a:ext>
                </a:extLst>
              </a:tr>
              <a:tr h="1039235">
                <a:tc>
                  <a:txBody>
                    <a:bodyPr/>
                    <a:lstStyle/>
                    <a:p>
                      <a:r>
                        <a:rPr lang="en-GB" sz="1400" b="1" dirty="0"/>
                        <a:t>Online/email/ telephone solutions</a:t>
                      </a:r>
                    </a:p>
                  </a:txBody>
                  <a:tcPr/>
                </a:tc>
                <a:tc>
                  <a:txBody>
                    <a:bodyPr/>
                    <a:lstStyle/>
                    <a:p>
                      <a:pPr marL="171450" indent="-171450">
                        <a:buFont typeface="Arial" panose="020B0604020202020204" pitchFamily="34" charset="0"/>
                        <a:buChar char="•"/>
                      </a:pPr>
                      <a:r>
                        <a:rPr lang="en-GB" sz="1400" dirty="0"/>
                        <a:t>Online appointment booking system which is easy to use </a:t>
                      </a:r>
                    </a:p>
                    <a:p>
                      <a:pPr marL="171450" indent="-171450">
                        <a:buFont typeface="Arial" panose="020B0604020202020204" pitchFamily="34" charset="0"/>
                        <a:buChar char="•"/>
                      </a:pPr>
                      <a:r>
                        <a:rPr lang="en-GB" sz="1400" dirty="0"/>
                        <a:t>Offer more opportunities for email appointments </a:t>
                      </a:r>
                    </a:p>
                    <a:p>
                      <a:pPr marL="171450" indent="-171450">
                        <a:buFont typeface="Arial" panose="020B0604020202020204" pitchFamily="34" charset="0"/>
                        <a:buChar char="•"/>
                      </a:pPr>
                      <a:r>
                        <a:rPr lang="en-GB" sz="1400" dirty="0"/>
                        <a:t>Offer a specific call back option especially for those who work or cannot just answer their phone when they want</a:t>
                      </a:r>
                    </a:p>
                    <a:p>
                      <a:pPr marL="171450" indent="-171450">
                        <a:buFont typeface="Arial" panose="020B0604020202020204" pitchFamily="34" charset="0"/>
                        <a:buChar char="•"/>
                      </a:pPr>
                      <a:r>
                        <a:rPr lang="en-GB" sz="1400" dirty="0"/>
                        <a:t>Being able to easily book appointments over the telephone and not being told you have to use online solutions </a:t>
                      </a:r>
                    </a:p>
                  </a:txBody>
                  <a:tcPr/>
                </a:tc>
                <a:extLst>
                  <a:ext uri="{0D108BD9-81ED-4DB2-BD59-A6C34878D82A}">
                    <a16:rowId xmlns:a16="http://schemas.microsoft.com/office/drawing/2014/main" val="3665559292"/>
                  </a:ext>
                </a:extLst>
              </a:tr>
              <a:tr h="847797">
                <a:tc>
                  <a:txBody>
                    <a:bodyPr/>
                    <a:lstStyle/>
                    <a:p>
                      <a:r>
                        <a:rPr lang="en-GB" sz="1400" b="1" dirty="0"/>
                        <a:t>Reception/ triaging</a:t>
                      </a:r>
                    </a:p>
                  </a:txBody>
                  <a:tcPr/>
                </a:tc>
                <a:tc>
                  <a:txBody>
                    <a:bodyPr/>
                    <a:lstStyle/>
                    <a:p>
                      <a:pPr marL="171450" indent="-171450">
                        <a:buFont typeface="Arial" panose="020B0604020202020204" pitchFamily="34" charset="0"/>
                        <a:buChar char="•"/>
                      </a:pPr>
                      <a:r>
                        <a:rPr lang="en-GB" sz="1400" b="0" i="0" kern="1200" dirty="0">
                          <a:solidFill>
                            <a:schemeClr val="dk1"/>
                          </a:solidFill>
                          <a:effectLst/>
                          <a:latin typeface="+mn-lt"/>
                          <a:ea typeface="+mn-ea"/>
                          <a:cs typeface="+mn-cs"/>
                        </a:rPr>
                        <a:t>A better initial triage procedure via qualified medical professional </a:t>
                      </a:r>
                    </a:p>
                    <a:p>
                      <a:pPr marL="171450" indent="-171450">
                        <a:buFont typeface="Arial" panose="020B0604020202020204" pitchFamily="34" charset="0"/>
                        <a:buChar char="•"/>
                      </a:pPr>
                      <a:r>
                        <a:rPr lang="en-GB" sz="1400" dirty="0"/>
                        <a:t>Employ more staff to answer the phones/introduce more phone lines</a:t>
                      </a:r>
                    </a:p>
                    <a:p>
                      <a:pPr marL="171450" indent="-171450">
                        <a:buFont typeface="Arial" panose="020B0604020202020204" pitchFamily="34" charset="0"/>
                        <a:buChar char="•"/>
                      </a:pPr>
                      <a:r>
                        <a:rPr lang="en-GB" sz="1400" dirty="0"/>
                        <a:t>Consistent training/rules followed by reception staff  </a:t>
                      </a:r>
                    </a:p>
                  </a:txBody>
                  <a:tcPr/>
                </a:tc>
                <a:extLst>
                  <a:ext uri="{0D108BD9-81ED-4DB2-BD59-A6C34878D82A}">
                    <a16:rowId xmlns:a16="http://schemas.microsoft.com/office/drawing/2014/main" val="2685070696"/>
                  </a:ext>
                </a:extLst>
              </a:tr>
            </a:tbl>
          </a:graphicData>
        </a:graphic>
      </p:graphicFrame>
      <p:sp>
        <p:nvSpPr>
          <p:cNvPr id="2" name="Title 1">
            <a:extLst>
              <a:ext uri="{FF2B5EF4-FFF2-40B4-BE49-F238E27FC236}">
                <a16:creationId xmlns:a16="http://schemas.microsoft.com/office/drawing/2014/main" id="{1A366CB6-65B5-ADEA-208C-151ABDBE96FF}"/>
              </a:ext>
            </a:extLst>
          </p:cNvPr>
          <p:cNvSpPr>
            <a:spLocks noGrp="1"/>
          </p:cNvSpPr>
          <p:nvPr>
            <p:ph type="title"/>
          </p:nvPr>
        </p:nvSpPr>
        <p:spPr>
          <a:xfrm>
            <a:off x="605717" y="325070"/>
            <a:ext cx="10515600" cy="669348"/>
          </a:xfrm>
        </p:spPr>
        <p:txBody>
          <a:bodyPr>
            <a:normAutofit/>
          </a:bodyPr>
          <a:lstStyle/>
          <a:p>
            <a:r>
              <a:rPr lang="en-GB" sz="2400" b="1" dirty="0">
                <a:solidFill>
                  <a:srgbClr val="0070C0"/>
                </a:solidFill>
                <a:latin typeface="Arial" panose="020B0604020202020204" pitchFamily="34" charset="0"/>
                <a:cs typeface="Arial" panose="020B0604020202020204" pitchFamily="34" charset="0"/>
              </a:rPr>
              <a:t>General Practice Strategy – public engagement</a:t>
            </a:r>
            <a:endParaRPr lang="en-US" sz="24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C9416C3F-A08D-EF3E-496C-6D1E2825361C}"/>
              </a:ext>
            </a:extLst>
          </p:cNvPr>
          <p:cNvSpPr txBox="1"/>
          <p:nvPr/>
        </p:nvSpPr>
        <p:spPr>
          <a:xfrm>
            <a:off x="531354" y="989769"/>
            <a:ext cx="10943026"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Some people who took part also offered suggestions as to how GP access could be improved, the feedback and suggestions will inform the ICB’s GP strategy, currently being drafted, and the GP Access Improvement Work programme. </a:t>
            </a:r>
          </a:p>
        </p:txBody>
      </p:sp>
      <p:sp>
        <p:nvSpPr>
          <p:cNvPr id="4" name="Slide Number Placeholder 3">
            <a:extLst>
              <a:ext uri="{FF2B5EF4-FFF2-40B4-BE49-F238E27FC236}">
                <a16:creationId xmlns:a16="http://schemas.microsoft.com/office/drawing/2014/main" id="{877CF5D8-B2E7-F6BD-306D-BF30776DE24A}"/>
              </a:ext>
            </a:extLst>
          </p:cNvPr>
          <p:cNvSpPr>
            <a:spLocks noGrp="1"/>
          </p:cNvSpPr>
          <p:nvPr>
            <p:ph type="sldNum" sz="quarter" idx="12"/>
          </p:nvPr>
        </p:nvSpPr>
        <p:spPr/>
        <p:txBody>
          <a:bodyPr/>
          <a:lstStyle/>
          <a:p>
            <a:fld id="{D9BAD35B-1821-4E22-85F0-0A8FA5C54A36}" type="slidenum">
              <a:rPr lang="en-GB" smtClean="0"/>
              <a:t>9</a:t>
            </a:fld>
            <a:endParaRPr lang="en-GB"/>
          </a:p>
        </p:txBody>
      </p:sp>
    </p:spTree>
    <p:extLst>
      <p:ext uri="{BB962C8B-B14F-4D97-AF65-F5344CB8AC3E}">
        <p14:creationId xmlns:p14="http://schemas.microsoft.com/office/powerpoint/2010/main" val="26452526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3083</TotalTime>
  <Words>10367</Words>
  <Application>Microsoft Office PowerPoint</Application>
  <PresentationFormat>Widescreen</PresentationFormat>
  <Paragraphs>1221</Paragraphs>
  <Slides>42</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1" baseType="lpstr">
      <vt:lpstr>Aptos</vt:lpstr>
      <vt:lpstr>Arial</vt:lpstr>
      <vt:lpstr>Calibri</vt:lpstr>
      <vt:lpstr>Calibri Light</vt:lpstr>
      <vt:lpstr>Symbol</vt:lpstr>
      <vt:lpstr>Times New Roman</vt:lpstr>
      <vt:lpstr>Wingdings</vt:lpstr>
      <vt:lpstr>Office Theme</vt:lpstr>
      <vt:lpstr>Presentation</vt:lpstr>
      <vt:lpstr>  System Level Access Improvement Plan   Update Report</vt:lpstr>
      <vt:lpstr>Background</vt:lpstr>
      <vt:lpstr>Background</vt:lpstr>
      <vt:lpstr>Background</vt:lpstr>
      <vt:lpstr>Background</vt:lpstr>
      <vt:lpstr>Background</vt:lpstr>
      <vt:lpstr>General Practice in Lincolnshire – access overview</vt:lpstr>
      <vt:lpstr>General Practice Strategy – public engagement</vt:lpstr>
      <vt:lpstr>General Practice Strategy – public engagement</vt:lpstr>
      <vt:lpstr>Lincolnshire GP Access Improvement Plan Delivery 2024/25</vt:lpstr>
      <vt:lpstr>GP Access Key Performance Indicators Summary - December 2024</vt:lpstr>
      <vt:lpstr>Access Improvement Plan Aims – Empowering Patients</vt:lpstr>
      <vt:lpstr>Empowering Patients – NHS App and digital channels</vt:lpstr>
      <vt:lpstr>Empowering Patients – Self referrals</vt:lpstr>
      <vt:lpstr>Empowering Patients – Community Pharmacy &amp; Pharmacy First</vt:lpstr>
      <vt:lpstr>PowerPoint Presentation</vt:lpstr>
      <vt:lpstr>Modern General Practice Access</vt:lpstr>
      <vt:lpstr>Modern GP Access – digital telephony</vt:lpstr>
      <vt:lpstr>Modern GP Access –  simpler online requests</vt:lpstr>
      <vt:lpstr>Modern GP Access – care navigation and assessment</vt:lpstr>
      <vt:lpstr>Modern GP Access – GP Improvement Programme and Practice Level Support</vt:lpstr>
      <vt:lpstr>Modern GP Access – Support Level Framework</vt:lpstr>
      <vt:lpstr>Building capacity</vt:lpstr>
      <vt:lpstr>Building Capacity – Primary Care People Plan</vt:lpstr>
      <vt:lpstr>Building Capacity – Primary Care People Plan – Plan on a Page</vt:lpstr>
      <vt:lpstr>Modern GP Access – growing multidisciplinary teams</vt:lpstr>
      <vt:lpstr>Modern GP Access – growing multidisciplinary teams – summary of ARRS plans for 2024/25</vt:lpstr>
      <vt:lpstr>General Practice  - Estates</vt:lpstr>
      <vt:lpstr>General Practice  - Estates cont.</vt:lpstr>
      <vt:lpstr>Cutting bureaucracy</vt:lpstr>
      <vt:lpstr>Modern GP Access – primary – secondary care interface</vt:lpstr>
      <vt:lpstr>Modern GP Access – primary – secondary care interface</vt:lpstr>
      <vt:lpstr>PowerPoint Presentation</vt:lpstr>
      <vt:lpstr>GP Access Funding</vt:lpstr>
      <vt:lpstr>Integrated Primary Care  - Community Pharmacy, Optometry and Dental</vt:lpstr>
      <vt:lpstr>Integrated Primary Care  - System Programmes and Strategies</vt:lpstr>
      <vt:lpstr>Integrated Primary Care  - System Programmes and Strategies</vt:lpstr>
      <vt:lpstr>Communications</vt:lpstr>
      <vt:lpstr>Integrated Primary Care  - NHS General Practice Pilot</vt:lpstr>
      <vt:lpstr>Programme Delivery Summary</vt:lpstr>
      <vt:lpstr>Risks and Issues</vt:lpstr>
      <vt:lpstr>Appendices</vt:lpstr>
    </vt:vector>
  </TitlesOfParts>
  <Company>NHS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NHS Lincolnshire ICB System Level Access Improvement Plan   Update Report</dc:title>
  <dc:creator>Blake Nick (LCCG)</dc:creator>
  <cp:lastModifiedBy>BLAKE, Nick (NHS LINCOLNSHIRE ICB - 71E)</cp:lastModifiedBy>
  <cp:revision>138</cp:revision>
  <dcterms:created xsi:type="dcterms:W3CDTF">2024-10-29T10:33:14Z</dcterms:created>
  <dcterms:modified xsi:type="dcterms:W3CDTF">2025-04-08T09:11:05Z</dcterms:modified>
</cp:coreProperties>
</file>