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4"/>
  </p:sldMasterIdLst>
  <p:notesMasterIdLst>
    <p:notesMasterId r:id="rId22"/>
  </p:notesMasterIdLst>
  <p:handoutMasterIdLst>
    <p:handoutMasterId r:id="rId23"/>
  </p:handoutMasterIdLst>
  <p:sldIdLst>
    <p:sldId id="268" r:id="rId5"/>
    <p:sldId id="271" r:id="rId6"/>
    <p:sldId id="272" r:id="rId7"/>
    <p:sldId id="273" r:id="rId8"/>
    <p:sldId id="274" r:id="rId9"/>
    <p:sldId id="278" r:id="rId10"/>
    <p:sldId id="275" r:id="rId11"/>
    <p:sldId id="276" r:id="rId12"/>
    <p:sldId id="277" r:id="rId13"/>
    <p:sldId id="280" r:id="rId14"/>
    <p:sldId id="281" r:id="rId15"/>
    <p:sldId id="282" r:id="rId16"/>
    <p:sldId id="283" r:id="rId17"/>
    <p:sldId id="279" r:id="rId18"/>
    <p:sldId id="284" r:id="rId19"/>
    <p:sldId id="287" r:id="rId20"/>
    <p:sldId id="288"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trick Joyce" initials="" lastIdx="7" clrIdx="0"/>
  <p:cmAuthor id="1" name="ROSCOE, Louise (DR LONGFIELD AND PARTNERS)" initials="RL(LAP" lastIdx="1" clrIdx="1">
    <p:extLst>
      <p:ext uri="{19B8F6BF-5375-455C-9EA6-DF929625EA0E}">
        <p15:presenceInfo xmlns:p15="http://schemas.microsoft.com/office/powerpoint/2012/main" userId="S::lroscoe@nhs.net::1a5b3f82-0174-4af4-9706-8c2325887bb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500"/>
    <a:srgbClr val="FC4854"/>
    <a:srgbClr val="778DF4"/>
    <a:srgbClr val="B114CF"/>
    <a:srgbClr val="D91BFD"/>
    <a:srgbClr val="7972F0"/>
    <a:srgbClr val="00F971"/>
    <a:srgbClr val="F9F41E"/>
    <a:srgbClr val="00F8DF"/>
    <a:srgbClr val="FD31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843" autoAdjust="0"/>
    <p:restoredTop sz="71495" autoAdjust="0"/>
  </p:normalViewPr>
  <p:slideViewPr>
    <p:cSldViewPr snapToGrid="0">
      <p:cViewPr varScale="1">
        <p:scale>
          <a:sx n="48" d="100"/>
          <a:sy n="48" d="100"/>
        </p:scale>
        <p:origin x="604" y="236"/>
      </p:cViewPr>
      <p:guideLst>
        <p:guide orient="horz" pos="2160"/>
        <p:guide pos="3840"/>
      </p:guideLst>
    </p:cSldViewPr>
  </p:slideViewPr>
  <p:outlineViewPr>
    <p:cViewPr>
      <p:scale>
        <a:sx n="33" d="100"/>
        <a:sy n="33" d="100"/>
      </p:scale>
      <p:origin x="96" y="0"/>
    </p:cViewPr>
  </p:outlineViewPr>
  <p:notesTextViewPr>
    <p:cViewPr>
      <p:scale>
        <a:sx n="1" d="1"/>
        <a:sy n="1" d="1"/>
      </p:scale>
      <p:origin x="0" y="0"/>
    </p:cViewPr>
  </p:notesTextViewPr>
  <p:sorterViewPr>
    <p:cViewPr>
      <p:scale>
        <a:sx n="66" d="100"/>
        <a:sy n="66" d="100"/>
      </p:scale>
      <p:origin x="0" y="0"/>
    </p:cViewPr>
  </p:sorterViewPr>
  <p:notesViewPr>
    <p:cSldViewPr snapToGrid="0">
      <p:cViewPr varScale="1">
        <p:scale>
          <a:sx n="65" d="100"/>
          <a:sy n="65" d="100"/>
        </p:scale>
        <p:origin x="3154" y="6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C661D2F-18BE-4E5D-B1A4-A8DEFCE376D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6512D6D-D4DC-4FD9-8779-E7DC7867B61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D714FF2-5CC8-41EF-BB47-A4548CAA4B4D}" type="datetimeFigureOut">
              <a:rPr lang="en-GB" smtClean="0"/>
              <a:t>17/03/2023</a:t>
            </a:fld>
            <a:endParaRPr lang="en-GB"/>
          </a:p>
        </p:txBody>
      </p:sp>
      <p:sp>
        <p:nvSpPr>
          <p:cNvPr id="4" name="Footer Placeholder 3">
            <a:extLst>
              <a:ext uri="{FF2B5EF4-FFF2-40B4-BE49-F238E27FC236}">
                <a16:creationId xmlns:a16="http://schemas.microsoft.com/office/drawing/2014/main" id="{35CD46FC-5AC4-4F22-88A6-4EBA1CA55FF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823382EA-B97A-4E21-A253-D3291AFFE8E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A7178EE-8D4F-4575-97B2-378FBC260248}" type="slidenum">
              <a:rPr lang="en-GB" smtClean="0"/>
              <a:t>‹#›</a:t>
            </a:fld>
            <a:endParaRPr lang="en-GB"/>
          </a:p>
        </p:txBody>
      </p:sp>
    </p:spTree>
    <p:extLst>
      <p:ext uri="{BB962C8B-B14F-4D97-AF65-F5344CB8AC3E}">
        <p14:creationId xmlns:p14="http://schemas.microsoft.com/office/powerpoint/2010/main" val="27160728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3D280E-E0B5-9442-A915-838EDE589455}" type="datetimeFigureOut">
              <a:rPr lang="en-US" smtClean="0"/>
              <a:t>3/17/2023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8CF39E-4156-B443-AC03-5348BA12F3DE}" type="slidenum">
              <a:rPr lang="en-US" smtClean="0"/>
              <a:t>‹#›</a:t>
            </a:fld>
            <a:endParaRPr lang="en-US"/>
          </a:p>
        </p:txBody>
      </p:sp>
    </p:spTree>
    <p:extLst>
      <p:ext uri="{BB962C8B-B14F-4D97-AF65-F5344CB8AC3E}">
        <p14:creationId xmlns:p14="http://schemas.microsoft.com/office/powerpoint/2010/main" val="14392948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fpa.org.uk/sex-and-disability"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8CF39E-4156-B443-AC03-5348BA12F3DE}" type="slidenum">
              <a:rPr lang="en-US" smtClean="0"/>
              <a:t>1</a:t>
            </a:fld>
            <a:endParaRPr lang="en-US"/>
          </a:p>
        </p:txBody>
      </p:sp>
    </p:spTree>
    <p:extLst>
      <p:ext uri="{BB962C8B-B14F-4D97-AF65-F5344CB8AC3E}">
        <p14:creationId xmlns:p14="http://schemas.microsoft.com/office/powerpoint/2010/main" val="806785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latin typeface="+mn-lt"/>
                <a:ea typeface="+mn-ea"/>
                <a:cs typeface="+mn-cs"/>
              </a:rPr>
              <a:t>We know that currently only about 25% of the estimated 1.1 million people in England with a learning disability are recorded on the current Learning Disability QOF register (Learning Disabilities Observatory, 2016). Improving the accuracy of the QOF register will help ensure people with a learning disability are offered Annual Health Checks. </a:t>
            </a:r>
          </a:p>
          <a:p>
            <a:r>
              <a:rPr lang="en-GB" sz="1200" kern="1200" dirty="0">
                <a:solidFill>
                  <a:schemeClr val="tx1"/>
                </a:solidFill>
                <a:latin typeface="+mn-lt"/>
                <a:ea typeface="+mn-ea"/>
                <a:cs typeface="+mn-cs"/>
              </a:rPr>
              <a:t> </a:t>
            </a:r>
          </a:p>
          <a:p>
            <a:r>
              <a:rPr lang="en-GB" sz="1200" kern="1200" dirty="0">
                <a:solidFill>
                  <a:schemeClr val="tx1"/>
                </a:solidFill>
                <a:latin typeface="+mn-lt"/>
                <a:ea typeface="+mn-ea"/>
                <a:cs typeface="+mn-cs"/>
              </a:rPr>
              <a:t>The register should include those with moderate, severe and profound LD who are generally known to Community LD Teams) and those with mild LD with a second diagnosis such as ASD and mental health problems.</a:t>
            </a:r>
          </a:p>
          <a:p>
            <a:r>
              <a:rPr lang="en-GB" sz="1200" kern="1200" dirty="0">
                <a:solidFill>
                  <a:schemeClr val="tx1"/>
                </a:solidFill>
                <a:latin typeface="+mn-lt"/>
                <a:ea typeface="+mn-ea"/>
                <a:cs typeface="+mn-cs"/>
              </a:rPr>
              <a:t> </a:t>
            </a:r>
          </a:p>
          <a:p>
            <a:r>
              <a:rPr lang="en-GB" sz="1200" kern="1200" dirty="0">
                <a:solidFill>
                  <a:schemeClr val="tx1"/>
                </a:solidFill>
                <a:latin typeface="+mn-lt"/>
                <a:ea typeface="+mn-ea"/>
                <a:cs typeface="+mn-cs"/>
              </a:rPr>
              <a:t>The annual health check is an evidence-based tool recommend by NICE (QS101,QS187) and an attempt to reduce health inequalities. Only 55%of those on LD registers had an Annual Health Check in 2017-18. </a:t>
            </a:r>
          </a:p>
          <a:p>
            <a:r>
              <a:rPr lang="en-GB" sz="1200" kern="1200" dirty="0">
                <a:solidFill>
                  <a:schemeClr val="tx1"/>
                </a:solidFill>
                <a:latin typeface="+mn-lt"/>
                <a:ea typeface="+mn-ea"/>
                <a:cs typeface="+mn-cs"/>
              </a:rPr>
              <a:t> </a:t>
            </a:r>
          </a:p>
          <a:p>
            <a:r>
              <a:rPr lang="en-GB" sz="1200" kern="1200" dirty="0">
                <a:solidFill>
                  <a:schemeClr val="tx1"/>
                </a:solidFill>
                <a:latin typeface="+mn-lt"/>
                <a:ea typeface="+mn-ea"/>
                <a:cs typeface="+mn-cs"/>
              </a:rPr>
              <a:t>Health checks can identify undetected health conditions early, ensure the appropriateness of ongoing treatments and establish trust and support continuity of care. You may have seen the RCGP’s support pack that practices can use. </a:t>
            </a:r>
          </a:p>
          <a:p>
            <a:r>
              <a:rPr lang="en-GB" sz="1200" kern="1200" dirty="0">
                <a:solidFill>
                  <a:schemeClr val="tx1"/>
                </a:solidFill>
                <a:latin typeface="+mn-lt"/>
                <a:ea typeface="+mn-ea"/>
                <a:cs typeface="+mn-cs"/>
              </a:rPr>
              <a:t> </a:t>
            </a:r>
          </a:p>
          <a:p>
            <a:r>
              <a:rPr lang="en-GB" sz="1200" kern="1200" dirty="0">
                <a:solidFill>
                  <a:schemeClr val="tx1"/>
                </a:solidFill>
                <a:latin typeface="+mn-lt"/>
                <a:ea typeface="+mn-ea"/>
                <a:cs typeface="+mn-cs"/>
              </a:rPr>
              <a:t>Completing a Health Action Plan provides the opportunity to positively promote health by encouraging cancer screening uptake, immunisations and healthy lifestyle. People with a learning disability are more likely to be obese, less likely to take up all national cancer screening offers and only 44.7% received a flu vaccination in 2018. </a:t>
            </a:r>
          </a:p>
          <a:p>
            <a:r>
              <a:rPr lang="en-GB" sz="1200" kern="1200" dirty="0">
                <a:solidFill>
                  <a:schemeClr val="tx1"/>
                </a:solidFill>
                <a:latin typeface="+mn-lt"/>
                <a:ea typeface="+mn-ea"/>
                <a:cs typeface="+mn-cs"/>
              </a:rPr>
              <a:t> </a:t>
            </a:r>
          </a:p>
          <a:p>
            <a:r>
              <a:rPr lang="en-GB" sz="1200" kern="1200" dirty="0">
                <a:solidFill>
                  <a:schemeClr val="tx1"/>
                </a:solidFill>
                <a:latin typeface="+mn-lt"/>
                <a:ea typeface="+mn-ea"/>
                <a:cs typeface="+mn-cs"/>
              </a:rPr>
              <a:t>According to the NICE Guidelines on Medicines Optimisation, General practice has a key role in prescribing well to reduce harm (NICE NG5, QS120). For people with a learning disability, this includes reviewing the over- prescribing of psychotropic medication in the absence of a mental health diagnosis (STOMP initiative PHE, 2015). </a:t>
            </a:r>
          </a:p>
          <a:p>
            <a:endParaRPr lang="en-GB" sz="1200" kern="1200" dirty="0">
              <a:solidFill>
                <a:schemeClr val="tx1"/>
              </a:solidFill>
              <a:latin typeface="+mn-lt"/>
              <a:ea typeface="+mn-ea"/>
              <a:cs typeface="+mn-cs"/>
            </a:endParaRPr>
          </a:p>
          <a:p>
            <a:r>
              <a:rPr lang="en-GB" sz="1200" kern="1200" dirty="0">
                <a:solidFill>
                  <a:schemeClr val="tx1"/>
                </a:solidFill>
                <a:latin typeface="+mn-lt"/>
                <a:ea typeface="+mn-ea"/>
                <a:cs typeface="+mn-cs"/>
              </a:rPr>
              <a:t>We know that currently only about 25% of the estimated 1.1 million people in England with a learning disability are recorded on the current Learning Disability QOF register (Learning Disabilities Observatory, 2016). Improving the accuracy of the QOF register will help ensure people with a learning disability are offered Annual Health Checks. </a:t>
            </a:r>
          </a:p>
          <a:p>
            <a:r>
              <a:rPr lang="en-GB" sz="1200" kern="1200" dirty="0">
                <a:solidFill>
                  <a:schemeClr val="tx1"/>
                </a:solidFill>
                <a:latin typeface="+mn-lt"/>
                <a:ea typeface="+mn-ea"/>
                <a:cs typeface="+mn-cs"/>
              </a:rPr>
              <a:t> </a:t>
            </a:r>
          </a:p>
          <a:p>
            <a:r>
              <a:rPr lang="en-GB" sz="1200" kern="1200" dirty="0">
                <a:solidFill>
                  <a:schemeClr val="tx1"/>
                </a:solidFill>
                <a:latin typeface="+mn-lt"/>
                <a:ea typeface="+mn-ea"/>
                <a:cs typeface="+mn-cs"/>
              </a:rPr>
              <a:t>The register should include those with moderate, severe and profound LD who are generally known to Community LD Teams) and those with mild LD with a second diagnosis such as ASD and mental health problems.</a:t>
            </a:r>
          </a:p>
          <a:p>
            <a:r>
              <a:rPr lang="en-GB" sz="1200" kern="1200" dirty="0">
                <a:solidFill>
                  <a:schemeClr val="tx1"/>
                </a:solidFill>
                <a:latin typeface="+mn-lt"/>
                <a:ea typeface="+mn-ea"/>
                <a:cs typeface="+mn-cs"/>
              </a:rPr>
              <a:t> </a:t>
            </a:r>
          </a:p>
          <a:p>
            <a:r>
              <a:rPr lang="en-GB" sz="1200" kern="1200" dirty="0">
                <a:solidFill>
                  <a:schemeClr val="tx1"/>
                </a:solidFill>
                <a:latin typeface="+mn-lt"/>
                <a:ea typeface="+mn-ea"/>
                <a:cs typeface="+mn-cs"/>
              </a:rPr>
              <a:t>The annual health check is an evidence-based tool recommend by NICE (QS101,QS187) and an attempt to reduce health inequalities. Only 55%of those on LD registers had an Annual Health Check in 2017-18. </a:t>
            </a:r>
          </a:p>
          <a:p>
            <a:r>
              <a:rPr lang="en-GB" sz="1200" kern="1200" dirty="0">
                <a:solidFill>
                  <a:schemeClr val="tx1"/>
                </a:solidFill>
                <a:latin typeface="+mn-lt"/>
                <a:ea typeface="+mn-ea"/>
                <a:cs typeface="+mn-cs"/>
              </a:rPr>
              <a:t> </a:t>
            </a:r>
          </a:p>
          <a:p>
            <a:r>
              <a:rPr lang="en-GB" sz="1200" kern="1200" dirty="0">
                <a:solidFill>
                  <a:schemeClr val="tx1"/>
                </a:solidFill>
                <a:latin typeface="+mn-lt"/>
                <a:ea typeface="+mn-ea"/>
                <a:cs typeface="+mn-cs"/>
              </a:rPr>
              <a:t>Health checks can identify undetected health conditions early, ensure the appropriateness of ongoing treatments and establish trust and support continuity of care. You may have seen the RCGP’s support pack that practices can use. </a:t>
            </a:r>
          </a:p>
          <a:p>
            <a:r>
              <a:rPr lang="en-GB" sz="1200" kern="1200" dirty="0">
                <a:solidFill>
                  <a:schemeClr val="tx1"/>
                </a:solidFill>
                <a:latin typeface="+mn-lt"/>
                <a:ea typeface="+mn-ea"/>
                <a:cs typeface="+mn-cs"/>
              </a:rPr>
              <a:t> </a:t>
            </a:r>
          </a:p>
          <a:p>
            <a:r>
              <a:rPr lang="en-GB" sz="1200" kern="1200" dirty="0">
                <a:solidFill>
                  <a:schemeClr val="tx1"/>
                </a:solidFill>
                <a:latin typeface="+mn-lt"/>
                <a:ea typeface="+mn-ea"/>
                <a:cs typeface="+mn-cs"/>
              </a:rPr>
              <a:t>Completing a Health Action Plan provides the opportunity to positively promote health by encouraging cancer screening uptake, immunisations and healthy lifestyle. People with a learning disability are more likely to be obese, less likely to take up all national cancer screening offers and only 44.7% received a flu vaccination in 2018. </a:t>
            </a:r>
          </a:p>
          <a:p>
            <a:r>
              <a:rPr lang="en-GB" sz="1200" kern="1200" dirty="0">
                <a:solidFill>
                  <a:schemeClr val="tx1"/>
                </a:solidFill>
                <a:latin typeface="+mn-lt"/>
                <a:ea typeface="+mn-ea"/>
                <a:cs typeface="+mn-cs"/>
              </a:rPr>
              <a:t> </a:t>
            </a:r>
          </a:p>
          <a:p>
            <a:r>
              <a:rPr lang="en-GB" sz="1200" kern="1200" dirty="0">
                <a:solidFill>
                  <a:schemeClr val="tx1"/>
                </a:solidFill>
                <a:latin typeface="+mn-lt"/>
                <a:ea typeface="+mn-ea"/>
                <a:cs typeface="+mn-cs"/>
              </a:rPr>
              <a:t>According to the NICE Guidelines on Medicines Optimisation, General practice has a key role in prescribing well to reduce harm (NICE NG5, QS120). For people with a learning disability, this includes reviewing the over- prescribing of psychotropic medication in the absence of a mental health diagnosis (STOMP initiative PHE, 2015). </a:t>
            </a:r>
          </a:p>
          <a:p>
            <a:r>
              <a:rPr lang="en-GB" sz="1200" kern="1200" dirty="0">
                <a:solidFill>
                  <a:schemeClr val="tx1"/>
                </a:solidFill>
                <a:latin typeface="+mn-lt"/>
                <a:ea typeface="+mn-ea"/>
                <a:cs typeface="+mn-cs"/>
              </a:rPr>
              <a:t> </a:t>
            </a:r>
          </a:p>
          <a:p>
            <a:r>
              <a:rPr lang="en-GB" sz="1200" kern="1200" dirty="0">
                <a:solidFill>
                  <a:schemeClr val="tx1"/>
                </a:solidFill>
                <a:latin typeface="+mn-lt"/>
                <a:ea typeface="+mn-ea"/>
                <a:cs typeface="+mn-cs"/>
              </a:rPr>
              <a:t>General practice can play a vital role in improving person-centred care for people with a learning disability to help them have fulfilling lives in our community. This in turn can improve outcomes and ensure people live safely by raising awareness of the risk of abuse of vulnerable individuals. </a:t>
            </a:r>
          </a:p>
          <a:p>
            <a:r>
              <a:rPr lang="en-GB" sz="1200" kern="1200" dirty="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358CF39E-4156-B443-AC03-5348BA12F3DE}" type="slidenum">
              <a:rPr lang="en-US" smtClean="0"/>
              <a:t>3</a:t>
            </a:fld>
            <a:endParaRPr lang="en-US"/>
          </a:p>
        </p:txBody>
      </p:sp>
    </p:spTree>
    <p:extLst>
      <p:ext uri="{BB962C8B-B14F-4D97-AF65-F5344CB8AC3E}">
        <p14:creationId xmlns:p14="http://schemas.microsoft.com/office/powerpoint/2010/main" val="14915768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kern="1200" dirty="0">
                <a:solidFill>
                  <a:schemeClr val="tx1"/>
                </a:solidFill>
                <a:latin typeface="+mn-lt"/>
                <a:ea typeface="+mn-ea"/>
                <a:cs typeface="+mn-cs"/>
              </a:rPr>
              <a:t>Collect information regarding</a:t>
            </a:r>
            <a:endParaRPr lang="en-GB" sz="1200" kern="1200" dirty="0">
              <a:solidFill>
                <a:schemeClr val="tx1"/>
              </a:solidFill>
              <a:latin typeface="+mn-lt"/>
              <a:ea typeface="+mn-ea"/>
              <a:cs typeface="+mn-cs"/>
            </a:endParaRPr>
          </a:p>
          <a:p>
            <a:pPr lvl="1"/>
            <a:r>
              <a:rPr lang="en-US" sz="1200" kern="1200" dirty="0">
                <a:solidFill>
                  <a:schemeClr val="tx1"/>
                </a:solidFill>
                <a:latin typeface="+mn-lt"/>
                <a:ea typeface="+mn-ea"/>
                <a:cs typeface="+mn-cs"/>
              </a:rPr>
              <a:t>A person’s living and care arrangements. It is important to identify </a:t>
            </a:r>
            <a:r>
              <a:rPr lang="en-US" sz="1200" kern="1200" dirty="0" err="1">
                <a:solidFill>
                  <a:schemeClr val="tx1"/>
                </a:solidFill>
                <a:latin typeface="+mn-lt"/>
                <a:ea typeface="+mn-ea"/>
                <a:cs typeface="+mn-cs"/>
              </a:rPr>
              <a:t>carers</a:t>
            </a:r>
            <a:r>
              <a:rPr lang="en-US" sz="1200" kern="1200" dirty="0">
                <a:solidFill>
                  <a:schemeClr val="tx1"/>
                </a:solidFill>
                <a:latin typeface="+mn-lt"/>
                <a:ea typeface="+mn-ea"/>
                <a:cs typeface="+mn-cs"/>
              </a:rPr>
              <a:t> so they can be supported and their health needs discussed</a:t>
            </a:r>
            <a:endParaRPr lang="en-GB" sz="1200" kern="1200" dirty="0">
              <a:solidFill>
                <a:schemeClr val="tx1"/>
              </a:solidFill>
              <a:latin typeface="+mn-lt"/>
              <a:ea typeface="+mn-ea"/>
              <a:cs typeface="+mn-cs"/>
            </a:endParaRPr>
          </a:p>
          <a:p>
            <a:pPr lvl="1"/>
            <a:r>
              <a:rPr lang="en-US" sz="1200" kern="1200" dirty="0">
                <a:solidFill>
                  <a:schemeClr val="tx1"/>
                </a:solidFill>
                <a:latin typeface="+mn-lt"/>
                <a:ea typeface="+mn-ea"/>
                <a:cs typeface="+mn-cs"/>
              </a:rPr>
              <a:t>Details of those professionals involved in their care. This should include documentation of their social worker, involvement with local learning disabilities services and other professionals, such as dentist, optician, speech and language therapist, hospital consultants, voluntary agencies</a:t>
            </a:r>
            <a:endParaRPr lang="en-GB" sz="1200" kern="1200" dirty="0">
              <a:solidFill>
                <a:schemeClr val="tx1"/>
              </a:solidFill>
              <a:latin typeface="+mn-lt"/>
              <a:ea typeface="+mn-ea"/>
              <a:cs typeface="+mn-cs"/>
            </a:endParaRPr>
          </a:p>
          <a:p>
            <a:pPr lvl="1"/>
            <a:r>
              <a:rPr lang="en-US" sz="1200" kern="1200" dirty="0">
                <a:solidFill>
                  <a:schemeClr val="tx1"/>
                </a:solidFill>
                <a:latin typeface="+mn-lt"/>
                <a:ea typeface="+mn-ea"/>
                <a:cs typeface="+mn-cs"/>
              </a:rPr>
              <a:t>Interests, employment, voluntary work and social life, which may directly relate to their mood and sense of wellbeing</a:t>
            </a:r>
            <a:endParaRPr lang="en-GB" sz="1200" kern="1200" dirty="0">
              <a:solidFill>
                <a:schemeClr val="tx1"/>
              </a:solidFill>
              <a:latin typeface="+mn-lt"/>
              <a:ea typeface="+mn-ea"/>
              <a:cs typeface="+mn-cs"/>
            </a:endParaRPr>
          </a:p>
          <a:p>
            <a:pPr lvl="1"/>
            <a:r>
              <a:rPr lang="en-US" sz="1200" kern="1200" dirty="0" err="1">
                <a:solidFill>
                  <a:schemeClr val="tx1"/>
                </a:solidFill>
                <a:latin typeface="+mn-lt"/>
                <a:ea typeface="+mn-ea"/>
                <a:cs typeface="+mn-cs"/>
              </a:rPr>
              <a:t>Immunisation</a:t>
            </a:r>
            <a:r>
              <a:rPr lang="en-US" sz="1200" kern="1200" dirty="0">
                <a:solidFill>
                  <a:schemeClr val="tx1"/>
                </a:solidFill>
                <a:latin typeface="+mn-lt"/>
                <a:ea typeface="+mn-ea"/>
                <a:cs typeface="+mn-cs"/>
              </a:rPr>
              <a:t> history</a:t>
            </a:r>
            <a:endParaRPr lang="en-GB" sz="1200" kern="1200" dirty="0">
              <a:solidFill>
                <a:schemeClr val="tx1"/>
              </a:solidFill>
              <a:latin typeface="+mn-lt"/>
              <a:ea typeface="+mn-ea"/>
              <a:cs typeface="+mn-cs"/>
            </a:endParaRPr>
          </a:p>
          <a:p>
            <a:pPr lvl="1"/>
            <a:r>
              <a:rPr lang="en-US" sz="1200" kern="1200" dirty="0">
                <a:solidFill>
                  <a:schemeClr val="tx1"/>
                </a:solidFill>
                <a:latin typeface="+mn-lt"/>
                <a:ea typeface="+mn-ea"/>
                <a:cs typeface="+mn-cs"/>
              </a:rPr>
              <a:t>Participation in, and results of, national screening </a:t>
            </a:r>
            <a:r>
              <a:rPr lang="en-US" sz="1200" kern="1200" dirty="0" err="1">
                <a:solidFill>
                  <a:schemeClr val="tx1"/>
                </a:solidFill>
                <a:latin typeface="+mn-lt"/>
                <a:ea typeface="+mn-ea"/>
                <a:cs typeface="+mn-cs"/>
              </a:rPr>
              <a:t>programmes</a:t>
            </a:r>
            <a:endParaRPr lang="en-GB" sz="1200" kern="1200" dirty="0">
              <a:solidFill>
                <a:schemeClr val="tx1"/>
              </a:solidFill>
              <a:latin typeface="+mn-lt"/>
              <a:ea typeface="+mn-ea"/>
              <a:cs typeface="+mn-cs"/>
            </a:endParaRPr>
          </a:p>
          <a:p>
            <a:r>
              <a:rPr lang="en-US" sz="1200" kern="1200" dirty="0">
                <a:solidFill>
                  <a:schemeClr val="tx1"/>
                </a:solidFill>
                <a:latin typeface="+mn-lt"/>
                <a:ea typeface="+mn-ea"/>
                <a:cs typeface="+mn-cs"/>
              </a:rPr>
              <a:t> </a:t>
            </a:r>
            <a:endParaRPr lang="en-GB"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Demonstrate equipment as needed and perform general measures (such as height and weight)</a:t>
            </a:r>
            <a:endParaRPr lang="en-GB" sz="1200" kern="1200" dirty="0">
              <a:solidFill>
                <a:schemeClr val="tx1"/>
              </a:solidFill>
              <a:latin typeface="+mn-lt"/>
              <a:ea typeface="+mn-ea"/>
              <a:cs typeface="+mn-cs"/>
            </a:endParaRPr>
          </a:p>
          <a:p>
            <a:r>
              <a:rPr lang="en-US" sz="1200" kern="1200" dirty="0">
                <a:solidFill>
                  <a:schemeClr val="tx1"/>
                </a:solidFill>
                <a:latin typeface="+mn-lt"/>
                <a:ea typeface="+mn-ea"/>
                <a:cs typeface="+mn-cs"/>
              </a:rPr>
              <a:t> </a:t>
            </a:r>
            <a:endParaRPr lang="en-GB"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Check if there has been any significant weight gain or loss. Ask about diet, sensory issues around food and who is responsible for providing food</a:t>
            </a:r>
            <a:endParaRPr lang="en-GB" sz="1200" kern="1200" dirty="0">
              <a:solidFill>
                <a:schemeClr val="tx1"/>
              </a:solidFill>
              <a:latin typeface="+mn-lt"/>
              <a:ea typeface="+mn-ea"/>
              <a:cs typeface="+mn-cs"/>
            </a:endParaRPr>
          </a:p>
          <a:p>
            <a:r>
              <a:rPr lang="en-US" sz="1200" kern="1200" dirty="0">
                <a:solidFill>
                  <a:schemeClr val="tx1"/>
                </a:solidFill>
                <a:latin typeface="+mn-lt"/>
                <a:ea typeface="+mn-ea"/>
                <a:cs typeface="+mn-cs"/>
              </a:rPr>
              <a:t> </a:t>
            </a:r>
            <a:endParaRPr lang="en-GB"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Ask about their levels of physical activity and exercise</a:t>
            </a:r>
            <a:endParaRPr lang="en-GB" sz="1200" kern="1200" dirty="0">
              <a:solidFill>
                <a:schemeClr val="tx1"/>
              </a:solidFill>
              <a:latin typeface="+mn-lt"/>
              <a:ea typeface="+mn-ea"/>
              <a:cs typeface="+mn-cs"/>
            </a:endParaRPr>
          </a:p>
          <a:p>
            <a:r>
              <a:rPr lang="en-US" sz="1200" kern="1200" dirty="0">
                <a:solidFill>
                  <a:schemeClr val="tx1"/>
                </a:solidFill>
                <a:latin typeface="+mn-lt"/>
                <a:ea typeface="+mn-ea"/>
                <a:cs typeface="+mn-cs"/>
              </a:rPr>
              <a:t> </a:t>
            </a:r>
            <a:endParaRPr lang="en-GB"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Perform urinalysis</a:t>
            </a:r>
            <a:endParaRPr lang="en-GB" sz="1200" kern="1200" dirty="0">
              <a:solidFill>
                <a:schemeClr val="tx1"/>
              </a:solidFill>
              <a:latin typeface="+mn-lt"/>
              <a:ea typeface="+mn-ea"/>
              <a:cs typeface="+mn-cs"/>
            </a:endParaRPr>
          </a:p>
          <a:p>
            <a:r>
              <a:rPr lang="en-US" sz="1200" kern="1200" dirty="0">
                <a:solidFill>
                  <a:schemeClr val="tx1"/>
                </a:solidFill>
                <a:latin typeface="+mn-lt"/>
                <a:ea typeface="+mn-ea"/>
                <a:cs typeface="+mn-cs"/>
              </a:rPr>
              <a:t> </a:t>
            </a:r>
            <a:endParaRPr lang="en-GB"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Record details of smoking, alcohol consumption and any recreational drug use. Take the opportunity to provide suitable information for health promotion in these areas </a:t>
            </a:r>
            <a:endParaRPr lang="en-GB" sz="1200" kern="1200" dirty="0">
              <a:solidFill>
                <a:schemeClr val="tx1"/>
              </a:solidFill>
              <a:latin typeface="+mn-lt"/>
              <a:ea typeface="+mn-ea"/>
              <a:cs typeface="+mn-cs"/>
            </a:endParaRPr>
          </a:p>
          <a:p>
            <a:r>
              <a:rPr lang="en-US" sz="1200" kern="1200" dirty="0">
                <a:solidFill>
                  <a:schemeClr val="tx1"/>
                </a:solidFill>
                <a:latin typeface="+mn-lt"/>
                <a:ea typeface="+mn-ea"/>
                <a:cs typeface="+mn-cs"/>
              </a:rPr>
              <a:t> </a:t>
            </a:r>
            <a:endParaRPr lang="en-GB"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Ask about relationships and sexual health, taking into consideration any information that may suggest abuse. Offer advice regarding contraception if appropriate. There are some great </a:t>
            </a:r>
            <a:r>
              <a:rPr lang="en-US" sz="1200" kern="1200" dirty="0" err="1">
                <a:solidFill>
                  <a:schemeClr val="tx1"/>
                </a:solidFill>
                <a:latin typeface="+mn-lt"/>
                <a:ea typeface="+mn-ea"/>
                <a:cs typeface="+mn-cs"/>
              </a:rPr>
              <a:t>Easyhealth</a:t>
            </a:r>
            <a:r>
              <a:rPr lang="en-US" sz="1200" kern="1200" dirty="0">
                <a:solidFill>
                  <a:schemeClr val="tx1"/>
                </a:solidFill>
                <a:latin typeface="+mn-lt"/>
                <a:ea typeface="+mn-ea"/>
                <a:cs typeface="+mn-cs"/>
              </a:rPr>
              <a:t> leaflets on this subject available on their website and the Family Planning Association has a range of resources for people with intellectual disabilities covering puberty, relationships, contraception, sexual health services and pornography </a:t>
            </a:r>
            <a:r>
              <a:rPr lang="en-US" sz="1200" u="sng" kern="1200" dirty="0">
                <a:solidFill>
                  <a:schemeClr val="tx1"/>
                </a:solidFill>
                <a:latin typeface="+mn-lt"/>
                <a:ea typeface="+mn-ea"/>
                <a:cs typeface="+mn-cs"/>
                <a:hlinkClick r:id="rId3"/>
              </a:rPr>
              <a:t>https://www.fpa.org.uk/sex-and-disability</a:t>
            </a:r>
            <a:endParaRPr lang="en-GB" sz="1200" kern="1200" dirty="0">
              <a:solidFill>
                <a:schemeClr val="tx1"/>
              </a:solidFill>
              <a:latin typeface="+mn-lt"/>
              <a:ea typeface="+mn-ea"/>
              <a:cs typeface="+mn-cs"/>
            </a:endParaRPr>
          </a:p>
          <a:p>
            <a:r>
              <a:rPr lang="en-US" sz="1200" kern="1200" dirty="0">
                <a:solidFill>
                  <a:schemeClr val="tx1"/>
                </a:solidFill>
                <a:latin typeface="+mn-lt"/>
                <a:ea typeface="+mn-ea"/>
                <a:cs typeface="+mn-cs"/>
              </a:rPr>
              <a:t> </a:t>
            </a:r>
            <a:endParaRPr lang="en-GB"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Ask about self examination of breasts/testes and offer information as needed</a:t>
            </a:r>
            <a:endParaRPr lang="en-GB" sz="1200" kern="1200" dirty="0">
              <a:solidFill>
                <a:schemeClr val="tx1"/>
              </a:solidFill>
              <a:latin typeface="+mn-lt"/>
              <a:ea typeface="+mn-ea"/>
              <a:cs typeface="+mn-cs"/>
            </a:endParaRPr>
          </a:p>
          <a:p>
            <a:r>
              <a:rPr lang="en-US" sz="1200" kern="1200" dirty="0">
                <a:solidFill>
                  <a:schemeClr val="tx1"/>
                </a:solidFill>
                <a:latin typeface="+mn-lt"/>
                <a:ea typeface="+mn-ea"/>
                <a:cs typeface="+mn-cs"/>
              </a:rPr>
              <a:t> </a:t>
            </a:r>
            <a:endParaRPr lang="en-GB"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Look at the electronic record for evidence of co-morbidities. Ensure the person is being recalled for monitoring of chronic conditions such as diabetes and epilepsy</a:t>
            </a:r>
            <a:endParaRPr lang="en-GB" sz="1200" kern="1200" dirty="0">
              <a:solidFill>
                <a:schemeClr val="tx1"/>
              </a:solidFill>
              <a:latin typeface="+mn-lt"/>
              <a:ea typeface="+mn-ea"/>
              <a:cs typeface="+mn-cs"/>
            </a:endParaRPr>
          </a:p>
          <a:p>
            <a:r>
              <a:rPr lang="en-US" sz="1200" kern="1200" dirty="0">
                <a:solidFill>
                  <a:schemeClr val="tx1"/>
                </a:solidFill>
                <a:latin typeface="+mn-lt"/>
                <a:ea typeface="+mn-ea"/>
                <a:cs typeface="+mn-cs"/>
              </a:rPr>
              <a:t> </a:t>
            </a:r>
            <a:endParaRPr lang="en-GB"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Offer annual ‘flu </a:t>
            </a:r>
            <a:r>
              <a:rPr lang="en-US" sz="1200" kern="1200" dirty="0" err="1">
                <a:solidFill>
                  <a:schemeClr val="tx1"/>
                </a:solidFill>
                <a:latin typeface="+mn-lt"/>
                <a:ea typeface="+mn-ea"/>
                <a:cs typeface="+mn-cs"/>
              </a:rPr>
              <a:t>immunisation</a:t>
            </a:r>
            <a:r>
              <a:rPr lang="en-US" sz="1200" kern="1200" dirty="0">
                <a:solidFill>
                  <a:schemeClr val="tx1"/>
                </a:solidFill>
                <a:latin typeface="+mn-lt"/>
                <a:ea typeface="+mn-ea"/>
                <a:cs typeface="+mn-cs"/>
              </a:rPr>
              <a:t> and one-off pneumococcal vaccination. Teenagers should receive human papilloma virus (HPV) </a:t>
            </a:r>
            <a:r>
              <a:rPr lang="en-US" sz="1200" kern="1200" dirty="0" err="1">
                <a:solidFill>
                  <a:schemeClr val="tx1"/>
                </a:solidFill>
                <a:latin typeface="+mn-lt"/>
                <a:ea typeface="+mn-ea"/>
                <a:cs typeface="+mn-cs"/>
              </a:rPr>
              <a:t>immunisation</a:t>
            </a:r>
            <a:r>
              <a:rPr lang="en-US" sz="1200" kern="1200" dirty="0">
                <a:solidFill>
                  <a:schemeClr val="tx1"/>
                </a:solidFill>
                <a:latin typeface="+mn-lt"/>
                <a:ea typeface="+mn-ea"/>
                <a:cs typeface="+mn-cs"/>
              </a:rPr>
              <a:t>.</a:t>
            </a:r>
            <a:endParaRPr lang="en-GB"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358CF39E-4156-B443-AC03-5348BA12F3DE}" type="slidenum">
              <a:rPr lang="en-US" smtClean="0"/>
              <a:t>4</a:t>
            </a:fld>
            <a:endParaRPr lang="en-US"/>
          </a:p>
        </p:txBody>
      </p:sp>
    </p:spTree>
    <p:extLst>
      <p:ext uri="{BB962C8B-B14F-4D97-AF65-F5344CB8AC3E}">
        <p14:creationId xmlns:p14="http://schemas.microsoft.com/office/powerpoint/2010/main" val="15652439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For some of the more common genetic syndromes associated with intellectual disabilities, there are syndrome-specific checklists. These can be very useful in tailoring the health check to the needs of the individual. Lists can be found in the RCGP Annual Health Checks for Learning Disabilities guidelines.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Ask about common problems and</a:t>
            </a:r>
            <a:r>
              <a:rPr lang="en-US" sz="1200" kern="1200" baseline="0" dirty="0">
                <a:solidFill>
                  <a:schemeClr val="tx1"/>
                </a:solidFill>
                <a:latin typeface="+mn-lt"/>
                <a:ea typeface="+mn-ea"/>
                <a:cs typeface="+mn-cs"/>
              </a:rPr>
              <a:t> activities of daily living </a:t>
            </a:r>
            <a:r>
              <a:rPr lang="en-US" sz="1200" kern="1200" baseline="0" dirty="0" err="1">
                <a:solidFill>
                  <a:schemeClr val="tx1"/>
                </a:solidFill>
                <a:latin typeface="+mn-lt"/>
                <a:ea typeface="+mn-ea"/>
                <a:cs typeface="+mn-cs"/>
              </a:rPr>
              <a:t>eg.</a:t>
            </a:r>
            <a:r>
              <a:rPr lang="en-US" sz="1200" kern="1200" baseline="0" dirty="0">
                <a:solidFill>
                  <a:schemeClr val="tx1"/>
                </a:solidFill>
                <a:latin typeface="+mn-lt"/>
                <a:ea typeface="+mn-ea"/>
                <a:cs typeface="+mn-cs"/>
              </a:rPr>
              <a:t> Mobility, feeding, toileting</a:t>
            </a:r>
          </a:p>
          <a:p>
            <a:r>
              <a:rPr lang="en-US" sz="1200" kern="1200" baseline="0" dirty="0">
                <a:solidFill>
                  <a:schemeClr val="tx1"/>
                </a:solidFill>
                <a:latin typeface="+mn-lt"/>
                <a:ea typeface="+mn-ea"/>
                <a:cs typeface="+mn-cs"/>
              </a:rPr>
              <a:t>Also routine checks – optician/dentist and other sensory problems – hearing</a:t>
            </a:r>
          </a:p>
          <a:p>
            <a:endParaRPr lang="en-US" sz="1200" kern="1200" baseline="0" dirty="0">
              <a:solidFill>
                <a:schemeClr val="tx1"/>
              </a:solidFill>
              <a:latin typeface="+mn-lt"/>
              <a:ea typeface="+mn-ea"/>
              <a:cs typeface="+mn-cs"/>
            </a:endParaRPr>
          </a:p>
          <a:p>
            <a:r>
              <a:rPr lang="en-US" sz="1200" kern="1200" dirty="0">
                <a:solidFill>
                  <a:schemeClr val="tx1"/>
                </a:solidFill>
                <a:latin typeface="+mn-lt"/>
                <a:ea typeface="+mn-ea"/>
                <a:cs typeface="+mn-cs"/>
              </a:rPr>
              <a:t>Ask about self examination of breasts/testes and offer information as needed</a:t>
            </a:r>
            <a:r>
              <a:rPr lang="en-GB" dirty="0"/>
              <a:t> </a:t>
            </a:r>
            <a:endParaRPr lang="en-GB" sz="1200" kern="1200" dirty="0">
              <a:solidFill>
                <a:schemeClr val="tx1"/>
              </a:solidFill>
              <a:latin typeface="+mn-lt"/>
              <a:ea typeface="+mn-ea"/>
              <a:cs typeface="+mn-cs"/>
            </a:endParaRPr>
          </a:p>
          <a:p>
            <a:r>
              <a:rPr lang="en-US" sz="1200" kern="1200" dirty="0">
                <a:solidFill>
                  <a:schemeClr val="tx1"/>
                </a:solidFill>
                <a:latin typeface="+mn-lt"/>
                <a:ea typeface="+mn-ea"/>
                <a:cs typeface="+mn-cs"/>
              </a:rPr>
              <a:t> </a:t>
            </a:r>
            <a:endParaRPr lang="en-GB" sz="1200" kern="1200" dirty="0">
              <a:solidFill>
                <a:schemeClr val="tx1"/>
              </a:solidFill>
              <a:latin typeface="+mn-lt"/>
              <a:ea typeface="+mn-ea"/>
              <a:cs typeface="+mn-cs"/>
            </a:endParaRPr>
          </a:p>
          <a:p>
            <a:r>
              <a:rPr lang="en-US" sz="1200" kern="1200" dirty="0">
                <a:solidFill>
                  <a:schemeClr val="tx1"/>
                </a:solidFill>
                <a:latin typeface="+mn-lt"/>
                <a:ea typeface="+mn-ea"/>
                <a:cs typeface="+mn-cs"/>
              </a:rPr>
              <a:t>For example, for people with Down’s Syndrome, it is important to actively ask about symptoms suggestive of sleep </a:t>
            </a:r>
            <a:r>
              <a:rPr lang="en-US" sz="1200" kern="1200" dirty="0" err="1">
                <a:solidFill>
                  <a:schemeClr val="tx1"/>
                </a:solidFill>
                <a:latin typeface="+mn-lt"/>
                <a:ea typeface="+mn-ea"/>
                <a:cs typeface="+mn-cs"/>
              </a:rPr>
              <a:t>apnoea</a:t>
            </a:r>
            <a:r>
              <a:rPr lang="en-US" sz="1200" kern="1200" dirty="0">
                <a:solidFill>
                  <a:schemeClr val="tx1"/>
                </a:solidFill>
                <a:latin typeface="+mn-lt"/>
                <a:ea typeface="+mn-ea"/>
                <a:cs typeface="+mn-cs"/>
              </a:rPr>
              <a:t>, coeliac disease and hypothyroidism. As mentioned previously, dementia screening should take place for those aged over 40yrs. Of particular relevance are musculoskeletal problems and symptoms that might indicate acute or chronic spinal cord compression </a:t>
            </a:r>
            <a:r>
              <a:rPr lang="en-US" sz="1200" kern="1200" dirty="0" err="1">
                <a:solidFill>
                  <a:schemeClr val="tx1"/>
                </a:solidFill>
                <a:latin typeface="+mn-lt"/>
                <a:ea typeface="+mn-ea"/>
                <a:cs typeface="+mn-cs"/>
              </a:rPr>
              <a:t>eg.</a:t>
            </a:r>
            <a:r>
              <a:rPr lang="en-US" sz="1200" kern="1200" dirty="0">
                <a:solidFill>
                  <a:schemeClr val="tx1"/>
                </a:solidFill>
                <a:latin typeface="+mn-lt"/>
                <a:ea typeface="+mn-ea"/>
                <a:cs typeface="+mn-cs"/>
              </a:rPr>
              <a:t> Pain in the neck or torticollis, unsteadiness or deterioration in bladder or bowel control. </a:t>
            </a:r>
            <a:endParaRPr lang="en-GB" sz="1200" kern="1200" dirty="0">
              <a:solidFill>
                <a:schemeClr val="tx1"/>
              </a:solidFill>
              <a:latin typeface="+mn-lt"/>
              <a:ea typeface="+mn-ea"/>
              <a:cs typeface="+mn-cs"/>
            </a:endParaRPr>
          </a:p>
          <a:p>
            <a:r>
              <a:rPr lang="en-US" sz="1200" kern="1200" dirty="0">
                <a:solidFill>
                  <a:schemeClr val="tx1"/>
                </a:solidFill>
                <a:latin typeface="+mn-lt"/>
                <a:ea typeface="+mn-ea"/>
                <a:cs typeface="+mn-cs"/>
              </a:rPr>
              <a:t> </a:t>
            </a:r>
            <a:endParaRPr lang="en-GB"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358CF39E-4156-B443-AC03-5348BA12F3DE}" type="slidenum">
              <a:rPr lang="en-US" smtClean="0"/>
              <a:t>5</a:t>
            </a:fld>
            <a:endParaRPr lang="en-US"/>
          </a:p>
        </p:txBody>
      </p:sp>
    </p:spTree>
    <p:extLst>
      <p:ext uri="{BB962C8B-B14F-4D97-AF65-F5344CB8AC3E}">
        <p14:creationId xmlns:p14="http://schemas.microsoft.com/office/powerpoint/2010/main" val="2160789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8CF39E-4156-B443-AC03-5348BA12F3DE}" type="slidenum">
              <a:rPr lang="en-US" smtClean="0"/>
              <a:t>6</a:t>
            </a:fld>
            <a:endParaRPr lang="en-US"/>
          </a:p>
        </p:txBody>
      </p:sp>
    </p:spTree>
    <p:extLst>
      <p:ext uri="{BB962C8B-B14F-4D97-AF65-F5344CB8AC3E}">
        <p14:creationId xmlns:p14="http://schemas.microsoft.com/office/powerpoint/2010/main" val="9462185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Care and support needs</a:t>
            </a:r>
          </a:p>
          <a:p>
            <a:endParaRPr lang="en-GB" dirty="0"/>
          </a:p>
          <a:p>
            <a:r>
              <a:rPr lang="en-GB" dirty="0"/>
              <a:t>More vulnerable to abuse, more likely for it to go unnoticed</a:t>
            </a:r>
            <a:r>
              <a:rPr lang="en-GB" baseline="0" dirty="0"/>
              <a:t> or unreported</a:t>
            </a:r>
          </a:p>
          <a:p>
            <a:endParaRPr lang="en-GB" baseline="0" dirty="0"/>
          </a:p>
          <a:p>
            <a:r>
              <a:rPr lang="en-US" baseline="0" dirty="0"/>
              <a:t>D</a:t>
            </a:r>
            <a:r>
              <a:rPr lang="en-GB" baseline="0" dirty="0" err="1"/>
              <a:t>ependence</a:t>
            </a:r>
            <a:r>
              <a:rPr lang="en-GB" baseline="0" dirty="0"/>
              <a:t> on others for care and access to help/professionals</a:t>
            </a:r>
            <a:endParaRPr lang="en-GB" dirty="0"/>
          </a:p>
          <a:p>
            <a:endParaRPr lang="en-US" dirty="0"/>
          </a:p>
        </p:txBody>
      </p:sp>
      <p:sp>
        <p:nvSpPr>
          <p:cNvPr id="4" name="Slide Number Placeholder 3"/>
          <p:cNvSpPr>
            <a:spLocks noGrp="1"/>
          </p:cNvSpPr>
          <p:nvPr>
            <p:ph type="sldNum" sz="quarter" idx="5"/>
          </p:nvPr>
        </p:nvSpPr>
        <p:spPr/>
        <p:txBody>
          <a:bodyPr/>
          <a:lstStyle/>
          <a:p>
            <a:fld id="{358CF39E-4156-B443-AC03-5348BA12F3DE}" type="slidenum">
              <a:rPr lang="en-US" smtClean="0"/>
              <a:t>7</a:t>
            </a:fld>
            <a:endParaRPr lang="en-US"/>
          </a:p>
        </p:txBody>
      </p:sp>
    </p:spTree>
    <p:extLst>
      <p:ext uri="{BB962C8B-B14F-4D97-AF65-F5344CB8AC3E}">
        <p14:creationId xmlns:p14="http://schemas.microsoft.com/office/powerpoint/2010/main" val="32133918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58CF39E-4156-B443-AC03-5348BA12F3DE}" type="slidenum">
              <a:rPr lang="en-US" smtClean="0"/>
              <a:t>10</a:t>
            </a:fld>
            <a:endParaRPr lang="en-US"/>
          </a:p>
        </p:txBody>
      </p:sp>
    </p:spTree>
    <p:extLst>
      <p:ext uri="{BB962C8B-B14F-4D97-AF65-F5344CB8AC3E}">
        <p14:creationId xmlns:p14="http://schemas.microsoft.com/office/powerpoint/2010/main" val="19198181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09042DA-3A4A-463E-B342-A290E2ECE66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770"/>
            <a:ext cx="12192000" cy="6856460"/>
          </a:xfrm>
          <a:prstGeom prst="rect">
            <a:avLst/>
          </a:prstGeom>
        </p:spPr>
      </p:pic>
      <p:sp>
        <p:nvSpPr>
          <p:cNvPr id="2" name="Title 1">
            <a:extLst>
              <a:ext uri="{FF2B5EF4-FFF2-40B4-BE49-F238E27FC236}">
                <a16:creationId xmlns:a16="http://schemas.microsoft.com/office/drawing/2014/main" id="{FBA32E99-FDF9-4C27-90BE-A47D922EA7C1}"/>
              </a:ext>
            </a:extLst>
          </p:cNvPr>
          <p:cNvSpPr>
            <a:spLocks noGrp="1"/>
          </p:cNvSpPr>
          <p:nvPr>
            <p:ph type="ctrTitle" hasCustomPrompt="1"/>
          </p:nvPr>
        </p:nvSpPr>
        <p:spPr>
          <a:xfrm>
            <a:off x="273449" y="1763887"/>
            <a:ext cx="11417807" cy="1746076"/>
          </a:xfrm>
        </p:spPr>
        <p:txBody>
          <a:bodyPr anchor="b">
            <a:normAutofit/>
          </a:bodyPr>
          <a:lstStyle>
            <a:lvl1pPr algn="l">
              <a:defRPr sz="8000">
                <a:solidFill>
                  <a:schemeClr val="bg1"/>
                </a:solidFill>
              </a:defRPr>
            </a:lvl1pPr>
          </a:lstStyle>
          <a:p>
            <a:r>
              <a:rPr lang="en-US" dirty="0"/>
              <a:t>TITLE</a:t>
            </a:r>
            <a:endParaRPr lang="en-GB" dirty="0"/>
          </a:p>
        </p:txBody>
      </p:sp>
      <p:sp>
        <p:nvSpPr>
          <p:cNvPr id="3" name="Subtitle 2">
            <a:extLst>
              <a:ext uri="{FF2B5EF4-FFF2-40B4-BE49-F238E27FC236}">
                <a16:creationId xmlns:a16="http://schemas.microsoft.com/office/drawing/2014/main" id="{D2F4AFCF-1ACD-443F-BD7F-A7A56C9EFFA2}"/>
              </a:ext>
            </a:extLst>
          </p:cNvPr>
          <p:cNvSpPr>
            <a:spLocks noGrp="1"/>
          </p:cNvSpPr>
          <p:nvPr>
            <p:ph type="subTitle" idx="1" hasCustomPrompt="1"/>
          </p:nvPr>
        </p:nvSpPr>
        <p:spPr>
          <a:xfrm>
            <a:off x="273449" y="3602038"/>
            <a:ext cx="11417808" cy="1655762"/>
          </a:xfrm>
        </p:spPr>
        <p:txBody>
          <a:bodyPr>
            <a:normAutofit/>
          </a:bodyPr>
          <a:lstStyle>
            <a:lvl1pPr marL="0" indent="0" algn="l">
              <a:buNone/>
              <a:defRPr sz="4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endParaRPr lang="en-GB" dirty="0"/>
          </a:p>
        </p:txBody>
      </p:sp>
      <p:pic>
        <p:nvPicPr>
          <p:cNvPr id="7" name="Picture 6" descr="A picture containing drawing&#10;&#10;Description automatically generated">
            <a:extLst>
              <a:ext uri="{FF2B5EF4-FFF2-40B4-BE49-F238E27FC236}">
                <a16:creationId xmlns:a16="http://schemas.microsoft.com/office/drawing/2014/main" id="{FE4C8D86-A9B1-4E70-9E5E-3A34E42164C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261258" cy="1763887"/>
          </a:xfrm>
          <a:prstGeom prst="rect">
            <a:avLst/>
          </a:prstGeom>
        </p:spPr>
      </p:pic>
    </p:spTree>
    <p:extLst>
      <p:ext uri="{BB962C8B-B14F-4D97-AF65-F5344CB8AC3E}">
        <p14:creationId xmlns:p14="http://schemas.microsoft.com/office/powerpoint/2010/main" val="1687892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Divider">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A6130D0-7310-44CD-A78F-793562383FAF}"/>
              </a:ext>
            </a:extLst>
          </p:cNvPr>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AAC49F7-074E-4BB7-B126-39DD7C269F5C}"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17/03/2023</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Footer Placeholder 2">
            <a:extLst>
              <a:ext uri="{FF2B5EF4-FFF2-40B4-BE49-F238E27FC236}">
                <a16:creationId xmlns:a16="http://schemas.microsoft.com/office/drawing/2014/main" id="{75459C1B-F624-416A-AA63-47E72996B907}"/>
              </a:ext>
            </a:extLst>
          </p:cNvPr>
          <p:cNvSpPr>
            <a:spLocks noGrp="1"/>
          </p:cNvSpPr>
          <p:nvPr>
            <p:ph type="ftr" sz="quarter" idx="11"/>
          </p:nvPr>
        </p:nvSpPr>
        <p:spPr>
          <a:xfrm>
            <a:off x="4038600" y="6356350"/>
            <a:ext cx="4114800" cy="365125"/>
          </a:xfrm>
          <a:prstGeom prst="rect">
            <a:avLst/>
          </a:prstGeo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E9B88C84-2CD9-4564-9310-B8EA861F2949}"/>
              </a:ext>
            </a:extLst>
          </p:cNvPr>
          <p:cNvSpPr>
            <a:spLocks noGrp="1"/>
          </p:cNvSpPr>
          <p:nvPr>
            <p:ph type="sldNum" sz="quarter" idx="12"/>
          </p:nvPr>
        </p:nvSpPr>
        <p:spPr>
          <a:xfrm>
            <a:off x="8610600" y="6356350"/>
            <a:ext cx="2743200" cy="365125"/>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644CF5-41A3-42B4-9AFA-458301DD07BC}"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4821217F-1F59-47ED-9FBC-B63B22C50A4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20528" r="25096" b="36063"/>
          <a:stretch/>
        </p:blipFill>
        <p:spPr>
          <a:xfrm>
            <a:off x="0" y="6044274"/>
            <a:ext cx="12192000" cy="813726"/>
          </a:xfrm>
          <a:prstGeom prst="rect">
            <a:avLst/>
          </a:prstGeom>
        </p:spPr>
      </p:pic>
      <p:pic>
        <p:nvPicPr>
          <p:cNvPr id="11" name="Picture 10">
            <a:extLst>
              <a:ext uri="{FF2B5EF4-FFF2-40B4-BE49-F238E27FC236}">
                <a16:creationId xmlns:a16="http://schemas.microsoft.com/office/drawing/2014/main" id="{EADE24B8-1BAB-40E2-92B8-B7F93FF124B9}"/>
              </a:ext>
            </a:extLst>
          </p:cNvPr>
          <p:cNvPicPr>
            <a:picLocks noChangeAspect="1"/>
          </p:cNvPicPr>
          <p:nvPr userDrawn="1"/>
        </p:nvPicPr>
        <p:blipFill>
          <a:blip r:embed="rId3"/>
          <a:stretch>
            <a:fillRect/>
          </a:stretch>
        </p:blipFill>
        <p:spPr>
          <a:xfrm>
            <a:off x="11316090" y="6099100"/>
            <a:ext cx="571500" cy="666750"/>
          </a:xfrm>
          <a:prstGeom prst="rect">
            <a:avLst/>
          </a:prstGeom>
        </p:spPr>
      </p:pic>
      <p:pic>
        <p:nvPicPr>
          <p:cNvPr id="12" name="Picture 11" descr="A picture containing drawing&#10;&#10;Description automatically generated">
            <a:extLst>
              <a:ext uri="{FF2B5EF4-FFF2-40B4-BE49-F238E27FC236}">
                <a16:creationId xmlns:a16="http://schemas.microsoft.com/office/drawing/2014/main" id="{17B1D9FF-B7E7-45BB-A224-48A6E0C6258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6666" y="6044274"/>
            <a:ext cx="1500393" cy="811504"/>
          </a:xfrm>
          <a:prstGeom prst="rect">
            <a:avLst/>
          </a:prstGeom>
        </p:spPr>
      </p:pic>
    </p:spTree>
    <p:extLst>
      <p:ext uri="{BB962C8B-B14F-4D97-AF65-F5344CB8AC3E}">
        <p14:creationId xmlns:p14="http://schemas.microsoft.com/office/powerpoint/2010/main" val="3157743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01E39-CD2A-4FF9-A034-0B1895D3BB48}"/>
              </a:ext>
            </a:extLst>
          </p:cNvPr>
          <p:cNvSpPr>
            <a:spLocks noGrp="1"/>
          </p:cNvSpPr>
          <p:nvPr>
            <p:ph type="title"/>
          </p:nvPr>
        </p:nvSpPr>
        <p:spPr>
          <a:xfrm>
            <a:off x="419013" y="424935"/>
            <a:ext cx="11353973" cy="793241"/>
          </a:xfrm>
        </p:spPr>
        <p:txBody>
          <a:bodyPr>
            <a:normAutofit/>
          </a:bodyPr>
          <a:lstStyle>
            <a:lvl1pPr>
              <a:defRPr sz="4800">
                <a:solidFill>
                  <a:srgbClr val="1059A9"/>
                </a:solidFill>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57BC6624-806E-41DD-920E-D79D32354308}"/>
              </a:ext>
            </a:extLst>
          </p:cNvPr>
          <p:cNvSpPr>
            <a:spLocks noGrp="1"/>
          </p:cNvSpPr>
          <p:nvPr>
            <p:ph idx="1"/>
          </p:nvPr>
        </p:nvSpPr>
        <p:spPr>
          <a:xfrm>
            <a:off x="419011" y="2008239"/>
            <a:ext cx="11353974" cy="3899510"/>
          </a:xfrm>
        </p:spPr>
        <p:txBody>
          <a:bodyPr>
            <a:normAutofit/>
          </a:bodyPr>
          <a:lstStyle>
            <a:lvl1pPr>
              <a:defRPr sz="18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09816D8E-8950-4803-A34C-A975998D984B}"/>
              </a:ext>
            </a:extLst>
          </p:cNvPr>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AAC49F7-074E-4BB7-B126-39DD7C269F5C}"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17/03/2023</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4AC44334-6D4A-454E-8843-0366BA7A01AB}"/>
              </a:ext>
            </a:extLst>
          </p:cNvPr>
          <p:cNvSpPr>
            <a:spLocks noGrp="1"/>
          </p:cNvSpPr>
          <p:nvPr>
            <p:ph type="ftr" sz="quarter" idx="11"/>
          </p:nvPr>
        </p:nvSpPr>
        <p:spPr>
          <a:xfrm>
            <a:off x="4038600" y="6356350"/>
            <a:ext cx="4114800" cy="365125"/>
          </a:xfrm>
          <a:prstGeom prst="rect">
            <a:avLst/>
          </a:prstGeo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84371BFF-7D28-4E4C-8520-8F4496C7F4F8}"/>
              </a:ext>
            </a:extLst>
          </p:cNvPr>
          <p:cNvSpPr>
            <a:spLocks noGrp="1"/>
          </p:cNvSpPr>
          <p:nvPr>
            <p:ph type="sldNum" sz="quarter" idx="12"/>
          </p:nvPr>
        </p:nvSpPr>
        <p:spPr>
          <a:xfrm>
            <a:off x="8610600" y="6356350"/>
            <a:ext cx="2743200" cy="365125"/>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644CF5-41A3-42B4-9AFA-458301DD07BC}"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Subtitle 2">
            <a:extLst>
              <a:ext uri="{FF2B5EF4-FFF2-40B4-BE49-F238E27FC236}">
                <a16:creationId xmlns:a16="http://schemas.microsoft.com/office/drawing/2014/main" id="{AFF23F11-EF67-4762-853D-6EA8D3346C19}"/>
              </a:ext>
            </a:extLst>
          </p:cNvPr>
          <p:cNvSpPr>
            <a:spLocks noGrp="1"/>
          </p:cNvSpPr>
          <p:nvPr>
            <p:ph type="subTitle" idx="13"/>
          </p:nvPr>
        </p:nvSpPr>
        <p:spPr>
          <a:xfrm>
            <a:off x="419011" y="1346801"/>
            <a:ext cx="11353974" cy="429683"/>
          </a:xfrm>
        </p:spPr>
        <p:txBody>
          <a:bodyPr>
            <a:noAutofit/>
          </a:bodyPr>
          <a:lstStyle>
            <a:lvl1pPr marL="0" indent="0" algn="l">
              <a:buNone/>
              <a:defRPr sz="3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0" name="Date Placeholder 1">
            <a:extLst>
              <a:ext uri="{FF2B5EF4-FFF2-40B4-BE49-F238E27FC236}">
                <a16:creationId xmlns:a16="http://schemas.microsoft.com/office/drawing/2014/main" id="{2FA91417-5F5F-4922-A630-357AC8419099}"/>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5AAC49F7-074E-4BB7-B126-39DD7C269F5C}" type="datetimeFigureOut">
              <a:rPr lang="en-GB" smtClean="0">
                <a:solidFill>
                  <a:prstClr val="black">
                    <a:tint val="75000"/>
                  </a:prstClr>
                </a:solidFill>
                <a:latin typeface="Calibri" panose="020F0502020204030204"/>
              </a:rPr>
              <a:pPr>
                <a:defRPr/>
              </a:pPr>
              <a:t>17/03/2023</a:t>
            </a:fld>
            <a:endParaRPr lang="en-GB">
              <a:solidFill>
                <a:prstClr val="black">
                  <a:tint val="75000"/>
                </a:prstClr>
              </a:solidFill>
              <a:latin typeface="Calibri" panose="020F0502020204030204"/>
            </a:endParaRPr>
          </a:p>
        </p:txBody>
      </p:sp>
      <p:sp>
        <p:nvSpPr>
          <p:cNvPr id="11" name="Slide Number Placeholder 3">
            <a:extLst>
              <a:ext uri="{FF2B5EF4-FFF2-40B4-BE49-F238E27FC236}">
                <a16:creationId xmlns:a16="http://schemas.microsoft.com/office/drawing/2014/main" id="{C65E2B8D-4113-4B93-82B1-4462C642F808}"/>
              </a:ext>
            </a:extLst>
          </p:cNvPr>
          <p:cNvSpPr txBox="1">
            <a:spLocks/>
          </p:cNvSpPr>
          <p:nvPr userDrawn="1"/>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67644CF5-41A3-42B4-9AFA-458301DD07BC}" type="slidenum">
              <a:rPr lang="en-GB" smtClean="0">
                <a:solidFill>
                  <a:prstClr val="black">
                    <a:tint val="75000"/>
                  </a:prstClr>
                </a:solidFill>
                <a:latin typeface="Calibri" panose="020F0502020204030204"/>
              </a:rPr>
              <a:pPr>
                <a:defRPr/>
              </a:pPr>
              <a:t>‹#›</a:t>
            </a:fld>
            <a:endParaRPr lang="en-GB">
              <a:solidFill>
                <a:prstClr val="black">
                  <a:tint val="75000"/>
                </a:prstClr>
              </a:solidFill>
              <a:latin typeface="Calibri" panose="020F0502020204030204"/>
            </a:endParaRPr>
          </a:p>
        </p:txBody>
      </p:sp>
      <p:pic>
        <p:nvPicPr>
          <p:cNvPr id="13" name="Picture 12">
            <a:extLst>
              <a:ext uri="{FF2B5EF4-FFF2-40B4-BE49-F238E27FC236}">
                <a16:creationId xmlns:a16="http://schemas.microsoft.com/office/drawing/2014/main" id="{467C3856-6377-47B6-8EC6-A1E8824FB938}"/>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20528" r="25096" b="36063"/>
          <a:stretch/>
        </p:blipFill>
        <p:spPr>
          <a:xfrm>
            <a:off x="0" y="6044274"/>
            <a:ext cx="12192000" cy="813726"/>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5769D276-3060-4D1B-9C23-D667FE56E02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6666" y="6044274"/>
            <a:ext cx="1500393" cy="811504"/>
          </a:xfrm>
          <a:prstGeom prst="rect">
            <a:avLst/>
          </a:prstGeom>
        </p:spPr>
      </p:pic>
      <p:pic>
        <p:nvPicPr>
          <p:cNvPr id="20" name="Picture 19">
            <a:extLst>
              <a:ext uri="{FF2B5EF4-FFF2-40B4-BE49-F238E27FC236}">
                <a16:creationId xmlns:a16="http://schemas.microsoft.com/office/drawing/2014/main" id="{4647ACCF-707E-4EA0-BF35-204F0A4FF765}"/>
              </a:ext>
            </a:extLst>
          </p:cNvPr>
          <p:cNvPicPr>
            <a:picLocks noChangeAspect="1"/>
          </p:cNvPicPr>
          <p:nvPr userDrawn="1"/>
        </p:nvPicPr>
        <p:blipFill>
          <a:blip r:embed="rId4"/>
          <a:stretch>
            <a:fillRect/>
          </a:stretch>
        </p:blipFill>
        <p:spPr>
          <a:xfrm>
            <a:off x="11316090" y="6099100"/>
            <a:ext cx="571500" cy="666750"/>
          </a:xfrm>
          <a:prstGeom prst="rect">
            <a:avLst/>
          </a:prstGeom>
        </p:spPr>
      </p:pic>
    </p:spTree>
    <p:extLst>
      <p:ext uri="{BB962C8B-B14F-4D97-AF65-F5344CB8AC3E}">
        <p14:creationId xmlns:p14="http://schemas.microsoft.com/office/powerpoint/2010/main" val="32378939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D110B3-01D8-41B5-876B-DDDC7F5A5C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7AEE57DA-F4DD-4CCA-BDEF-77797CC74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069772870"/>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Lst>
  <p:txStyles>
    <p:titleStyle>
      <a:lvl1pPr algn="l" defTabSz="914400" rtl="0" eaLnBrk="1" latinLnBrk="0" hangingPunct="1">
        <a:lnSpc>
          <a:spcPct val="90000"/>
        </a:lnSpc>
        <a:spcBef>
          <a:spcPct val="0"/>
        </a:spcBef>
        <a:buNone/>
        <a:defRPr lang="en-US" sz="5400" kern="1200" dirty="0" smtClean="0">
          <a:solidFill>
            <a:srgbClr val="002D59"/>
          </a:solidFill>
          <a:latin typeface="Lato"/>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rgbClr val="002D59"/>
          </a:solidFill>
          <a:latin typeface="Lato"/>
          <a:ea typeface="+mj-ea"/>
          <a:cs typeface="+mj-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B5C"/>
          </a:solidFill>
          <a:latin typeface="Lato"/>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B5C"/>
          </a:solidFill>
          <a:latin typeface="Lato"/>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B5C"/>
          </a:solidFill>
          <a:latin typeface="Lato"/>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B5C"/>
          </a:solidFill>
          <a:latin typeface="Lato"/>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s://gbr01.safelinks.protection.outlook.com/?url=https://www.gov.uk/government/publications/blood-tests-and-people-with-learning-disabilities/blood-tests-for-people-with-learning-disabilities-reasonable-adjustments-case-studies&amp;data=05%7C01%7Cellabaines@nhs.net%7C09b0d4c021494541067208dacd228c62%7C37c354b285b047f5b22207b48d774ee3%7C0%7C0%7C638047845862407887%7CUnknown%7CTWFpbGZsb3d8eyJWIjoiMC4wLjAwMDAiLCJQIjoiV2luMzIiLCJBTiI6Ik1haWwiLCJXVCI6Mn0=%7C3000%7C%7C%7C&amp;sdata=9tiSOftE9ynJOSO3s/BZ/cixY5mIz5Js4B12BS/kuN0=&amp;reserved=0" TargetMode="External"/><Relationship Id="rId3" Type="http://schemas.openxmlformats.org/officeDocument/2006/relationships/hyperlink" Target="https://gbr01.safelinks.protection.outlook.com/?url=https://www.ndti.org.uk/assets/files/Annual-Health-Check-Toolkit-Final.pdf&amp;data=05%7C01%7Cellabaines@nhs.net%7C09b0d4c021494541067208dacd228c62%7C37c354b285b047f5b22207b48d774ee3%7C0%7C0%7C638047845862407887%7CUnknown%7CTWFpbGZsb3d8eyJWIjoiMC4wLjAwMDAiLCJQIjoiV2luMzIiLCJBTiI6Ik1haWwiLCJXVCI6Mn0=%7C3000%7C%7C%7C&amp;sdata=9IznOJ0+z14iWipmXhBo6A1cjCZ8HoNI/CsdYIQD7J0=&amp;reserved=0" TargetMode="External"/><Relationship Id="rId7" Type="http://schemas.openxmlformats.org/officeDocument/2006/relationships/hyperlink" Target="https://gbr01.safelinks.protection.outlook.com/?url=https://www.gov.uk/government/collections/reasonable-adjustments-for-people-with-a-learning-disability&amp;data=05%7C01%7Cellabaines@nhs.net%7C09b0d4c021494541067208dacd228c62%7C37c354b285b047f5b22207b48d774ee3%7C0%7C0%7C638047845862407887%7CUnknown%7CTWFpbGZsb3d8eyJWIjoiMC4wLjAwMDAiLCJQIjoiV2luMzIiLCJBTiI6Ik1haWwiLCJXVCI6Mn0=%7C3000%7C%7C%7C&amp;sdata=6l+fvHDyXQi4LSmP4kTx8US2+3epflDiNGQH7CT2GTc=&amp;reserved=0" TargetMode="External"/><Relationship Id="rId2" Type="http://schemas.openxmlformats.org/officeDocument/2006/relationships/hyperlink" Target="https://gbr01.safelinks.protection.outlook.com/?url=https://www.ndti.org.uk/resources/health-check-resources-guides&amp;data=05%7C01%7Cellabaines@nhs.net%7C09b0d4c021494541067208dacd228c62%7C37c354b285b047f5b22207b48d774ee3%7C0%7C0%7C638047845862251310%7CUnknown%7CTWFpbGZsb3d8eyJWIjoiMC4wLjAwMDAiLCJQIjoiV2luMzIiLCJBTiI6Ik1haWwiLCJXVCI6Mn0=%7C3000%7C%7C%7C&amp;sdata=WufHgQ4tYnXoh4cSkjKj1OhTjiSn27K8UW9nDxrJWsE=&amp;reserved=0" TargetMode="External"/><Relationship Id="rId1" Type="http://schemas.openxmlformats.org/officeDocument/2006/relationships/slideLayout" Target="../slideLayouts/slideLayout2.xml"/><Relationship Id="rId6" Type="http://schemas.openxmlformats.org/officeDocument/2006/relationships/hyperlink" Target="https://gbr01.safelinks.protection.outlook.com/?url=https://www.birmingham.ac.uk/research/activity/ld-medication-guide/downloads/medicine-information.aspx&amp;data=05%7C01%7Cellabaines@nhs.net%7C09b0d4c021494541067208dacd228c62%7C37c354b285b047f5b22207b48d774ee3%7C0%7C0%7C638047845862407887%7CUnknown%7CTWFpbGZsb3d8eyJWIjoiMC4wLjAwMDAiLCJQIjoiV2luMzIiLCJBTiI6Ik1haWwiLCJXVCI6Mn0=%7C3000%7C%7C%7C&amp;sdata=Bpx3qclXswJBtdc+QPXJtK+UmXlLRqPldUnecw+VUzA=&amp;reserved=0" TargetMode="External"/><Relationship Id="rId5" Type="http://schemas.openxmlformats.org/officeDocument/2006/relationships/hyperlink" Target="https://gbr01.safelinks.protection.outlook.com/?url=https://www.england.nhs.uk/wp-content/uploads/2019/02/STOMP-STAMP-principles.pdf&amp;data=05%7C01%7Cellabaines@nhs.net%7C09b0d4c021494541067208dacd228c62%7C37c354b285b047f5b22207b48d774ee3%7C0%7C0%7C638047845862407887%7CUnknown%7CTWFpbGZsb3d8eyJWIjoiMC4wLjAwMDAiLCJQIjoiV2luMzIiLCJBTiI6Ik1haWwiLCJXVCI6Mn0=%7C3000%7C%7C%7C&amp;sdata=Axr3g+UeqhyqbZTl4BjfIIn+9JPTS5SnBD3pD+bHcP8=&amp;reserved=0" TargetMode="External"/><Relationship Id="rId10" Type="http://schemas.openxmlformats.org/officeDocument/2006/relationships/hyperlink" Target="https://www.learningdisabilityservice-leeds.nhs.uk/easy-on-the-i/" TargetMode="External"/><Relationship Id="rId4" Type="http://schemas.openxmlformats.org/officeDocument/2006/relationships/hyperlink" Target="https://gbr01.safelinks.protection.outlook.com/?url=https://www.mencap.org.uk/advice-and-support/health/annual-health-checks&amp;data=05%7C01%7Cellabaines@nhs.net%7C09b0d4c021494541067208dacd228c62%7C37c354b285b047f5b22207b48d774ee3%7C0%7C0%7C638047845862407887%7CUnknown%7CTWFpbGZsb3d8eyJWIjoiMC4wLjAwMDAiLCJQIjoiV2luMzIiLCJBTiI6Ik1haWwiLCJXVCI6Mn0=%7C3000%7C%7C%7C&amp;sdata=M7CRDrRWYha+qGUydCUDDwJX0f/oShR42OUO/JsCZiQ=&amp;reserved=0" TargetMode="External"/><Relationship Id="rId9" Type="http://schemas.openxmlformats.org/officeDocument/2006/relationships/hyperlink" Target="https://www.easyhealth.org.uk/"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s://www.anncrafttrust.org/resources/making-safeguarding-personal/" TargetMode="External"/><Relationship Id="rId3" Type="http://schemas.openxmlformats.org/officeDocument/2006/relationships/hyperlink" Target="https://www.bma.org.uk/media/1850/bma-best-interests-toolkit-2019.pdf" TargetMode="External"/><Relationship Id="rId7" Type="http://schemas.openxmlformats.org/officeDocument/2006/relationships/hyperlink" Target="https://www.norfolksafeguardingadultsboard.info/protecting-adults/working-with-adults-at-risk/professional-curiosity/" TargetMode="External"/><Relationship Id="rId2" Type="http://schemas.openxmlformats.org/officeDocument/2006/relationships/hyperlink" Target="https://www.bma.org.uk/advice-and-support/ethics/adults-who-lack-capacity/mental-capacity-act-toolkit" TargetMode="External"/><Relationship Id="rId1" Type="http://schemas.openxmlformats.org/officeDocument/2006/relationships/slideLayout" Target="../slideLayouts/slideLayout2.xml"/><Relationship Id="rId6" Type="http://schemas.openxmlformats.org/officeDocument/2006/relationships/hyperlink" Target="https://www.anncrafttrust.org/resources/" TargetMode="External"/><Relationship Id="rId5" Type="http://schemas.openxmlformats.org/officeDocument/2006/relationships/hyperlink" Target="https://elearning.rcgp.org.uk/mod/book/view.php?id=12530" TargetMode="External"/><Relationship Id="rId10" Type="http://schemas.openxmlformats.org/officeDocument/2006/relationships/hyperlink" Target="https://learning.nspcc.org.uk/safeguarding-child-protection/deaf-and-disabled-children%23skip-to-content" TargetMode="External"/><Relationship Id="rId4" Type="http://schemas.openxmlformats.org/officeDocument/2006/relationships/hyperlink" Target="https://elearning.rcgp.org.uk/mod/book/view.php?id=12531" TargetMode="External"/><Relationship Id="rId9" Type="http://schemas.openxmlformats.org/officeDocument/2006/relationships/hyperlink" Target="http://www.intellectualdisability.info/changing-values/diagnostic-overshadowing-see-beyond-the-diagnosis"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D36E69C-6AEF-4113-A120-DC6C77BE4730}"/>
              </a:ext>
            </a:extLst>
          </p:cNvPr>
          <p:cNvSpPr>
            <a:spLocks noGrp="1"/>
          </p:cNvSpPr>
          <p:nvPr>
            <p:ph type="ctrTitle"/>
          </p:nvPr>
        </p:nvSpPr>
        <p:spPr>
          <a:xfrm>
            <a:off x="273450" y="1775535"/>
            <a:ext cx="11417807" cy="2400254"/>
          </a:xfrm>
        </p:spPr>
        <p:txBody>
          <a:bodyPr anchor="t">
            <a:noAutofit/>
          </a:bodyPr>
          <a:lstStyle/>
          <a:p>
            <a:r>
              <a:rPr lang="en-GB" sz="5400" b="1" dirty="0"/>
              <a:t>Safeguarding considerations at the Learning Disability Annual Health Check</a:t>
            </a:r>
            <a:br>
              <a:rPr lang="en-GB" sz="6000" dirty="0"/>
            </a:br>
            <a:r>
              <a:rPr lang="en-GB" sz="3600" dirty="0"/>
              <a:t>Dr Louise Roscoe</a:t>
            </a:r>
            <a:br>
              <a:rPr lang="en-GB" sz="3600" dirty="0"/>
            </a:br>
            <a:endParaRPr lang="en-GB" sz="3600" dirty="0"/>
          </a:p>
        </p:txBody>
      </p:sp>
      <p:sp>
        <p:nvSpPr>
          <p:cNvPr id="6" name="Subtitle 5">
            <a:extLst>
              <a:ext uri="{FF2B5EF4-FFF2-40B4-BE49-F238E27FC236}">
                <a16:creationId xmlns:a16="http://schemas.microsoft.com/office/drawing/2014/main" id="{274C5D40-BE3A-42A8-B34E-5B43FC284122}"/>
              </a:ext>
            </a:extLst>
          </p:cNvPr>
          <p:cNvSpPr>
            <a:spLocks noGrp="1"/>
          </p:cNvSpPr>
          <p:nvPr>
            <p:ph type="subTitle" idx="1"/>
          </p:nvPr>
        </p:nvSpPr>
        <p:spPr>
          <a:xfrm>
            <a:off x="387096" y="5202238"/>
            <a:ext cx="11417808" cy="1655762"/>
          </a:xfrm>
        </p:spPr>
        <p:txBody>
          <a:bodyPr/>
          <a:lstStyle/>
          <a:p>
            <a:r>
              <a:rPr lang="en-GB" dirty="0"/>
              <a:t>March 2023</a:t>
            </a:r>
          </a:p>
        </p:txBody>
      </p:sp>
      <p:pic>
        <p:nvPicPr>
          <p:cNvPr id="3" name="Picture 2" descr="NHS Lincolnshire Integrated Care Board logo">
            <a:extLst>
              <a:ext uri="{FF2B5EF4-FFF2-40B4-BE49-F238E27FC236}">
                <a16:creationId xmlns:a16="http://schemas.microsoft.com/office/drawing/2014/main" id="{0B0AB488-6B2B-45CA-3CE9-42FC3E3152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73171" y="198150"/>
            <a:ext cx="2193993" cy="1101872"/>
          </a:xfrm>
          <a:prstGeom prst="rect">
            <a:avLst/>
          </a:prstGeom>
        </p:spPr>
      </p:pic>
    </p:spTree>
    <p:extLst>
      <p:ext uri="{BB962C8B-B14F-4D97-AF65-F5344CB8AC3E}">
        <p14:creationId xmlns:p14="http://schemas.microsoft.com/office/powerpoint/2010/main" val="14319974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BBF22-0B03-40E8-938D-A3A0362BA957}"/>
              </a:ext>
            </a:extLst>
          </p:cNvPr>
          <p:cNvSpPr>
            <a:spLocks noGrp="1"/>
          </p:cNvSpPr>
          <p:nvPr>
            <p:ph type="title"/>
          </p:nvPr>
        </p:nvSpPr>
        <p:spPr/>
        <p:txBody>
          <a:bodyPr/>
          <a:lstStyle/>
          <a:p>
            <a:r>
              <a:rPr lang="en-GB" dirty="0"/>
              <a:t>Case 1, Tom:</a:t>
            </a:r>
          </a:p>
        </p:txBody>
      </p:sp>
      <p:sp>
        <p:nvSpPr>
          <p:cNvPr id="4" name="Subtitle 3">
            <a:extLst>
              <a:ext uri="{FF2B5EF4-FFF2-40B4-BE49-F238E27FC236}">
                <a16:creationId xmlns:a16="http://schemas.microsoft.com/office/drawing/2014/main" id="{08BCDE02-AF33-4792-840F-7CA370C1112F}"/>
              </a:ext>
            </a:extLst>
          </p:cNvPr>
          <p:cNvSpPr>
            <a:spLocks noGrp="1"/>
          </p:cNvSpPr>
          <p:nvPr>
            <p:ph type="subTitle" idx="13"/>
          </p:nvPr>
        </p:nvSpPr>
        <p:spPr>
          <a:xfrm>
            <a:off x="419012" y="1346801"/>
            <a:ext cx="11353974" cy="4457818"/>
          </a:xfrm>
        </p:spPr>
        <p:txBody>
          <a:bodyPr/>
          <a:lstStyle/>
          <a:p>
            <a:pPr marL="0" indent="0">
              <a:buNone/>
            </a:pPr>
            <a:r>
              <a:rPr lang="en-GB" sz="1600" dirty="0"/>
              <a:t>Tom is  a 20 year old gentleman with Down’s syndrome with mild learning disability. </a:t>
            </a:r>
          </a:p>
          <a:p>
            <a:pPr marL="0" indent="0">
              <a:buNone/>
            </a:pPr>
            <a:r>
              <a:rPr lang="en-GB" sz="1600" dirty="0"/>
              <a:t>He is prescribed pregabalin for anxiety. Tom attends for his learning disability annual health check.</a:t>
            </a:r>
          </a:p>
          <a:p>
            <a:pPr marL="0" indent="0">
              <a:buNone/>
            </a:pPr>
            <a:r>
              <a:rPr lang="en-GB" sz="1600" dirty="0"/>
              <a:t>The nurse completes the observations and tells you she is  concerned about Tom. He mentioned  a new friend Kevin whom he met through an internet chat room. Kevin has recently moved into Tom’s flat and looks after Tom’s pregabalin. Kevin has told Tom to keep a knife under his bed “for my own safety.” Kevin’s friends visit the flat  frequently and Tom has seen syringes on the floor.  The nurse also noticed a bruise on Tom’s inner arm when checking his BP. </a:t>
            </a:r>
          </a:p>
          <a:p>
            <a:pPr marL="0" indent="0">
              <a:buNone/>
            </a:pPr>
            <a:endParaRPr lang="en-GB" sz="1600" dirty="0"/>
          </a:p>
          <a:p>
            <a:pPr marL="0" indent="0">
              <a:buNone/>
            </a:pPr>
            <a:r>
              <a:rPr lang="en-GB" sz="1600" dirty="0"/>
              <a:t>Use the signs of safety approach to consider:</a:t>
            </a:r>
          </a:p>
          <a:p>
            <a:pPr marL="0" indent="0">
              <a:buNone/>
            </a:pPr>
            <a:endParaRPr lang="en-GB" sz="1600" dirty="0"/>
          </a:p>
          <a:p>
            <a:pPr marL="285750" indent="-285750">
              <a:buFont typeface="Arial" panose="020B0604020202020204" pitchFamily="34" charset="0"/>
              <a:buChar char="•"/>
            </a:pPr>
            <a:r>
              <a:rPr lang="en-GB" sz="1600" dirty="0"/>
              <a:t>What is working well?</a:t>
            </a:r>
          </a:p>
          <a:p>
            <a:pPr marL="285750" indent="-285750">
              <a:buFont typeface="Arial" panose="020B0604020202020204" pitchFamily="34" charset="0"/>
              <a:buChar char="•"/>
            </a:pPr>
            <a:r>
              <a:rPr lang="en-GB" sz="1600" dirty="0"/>
              <a:t>What are you worried about?</a:t>
            </a:r>
          </a:p>
          <a:p>
            <a:pPr marL="285750" indent="-285750">
              <a:buFont typeface="Arial" panose="020B0604020202020204" pitchFamily="34" charset="0"/>
              <a:buChar char="•"/>
            </a:pPr>
            <a:r>
              <a:rPr lang="en-GB" sz="1600" dirty="0"/>
              <a:t>What needs to happen?</a:t>
            </a:r>
          </a:p>
          <a:p>
            <a:r>
              <a:rPr lang="en-GB" sz="1600" dirty="0"/>
              <a:t>How can you use the LD Annual health check to explore the issues further?</a:t>
            </a:r>
          </a:p>
        </p:txBody>
      </p:sp>
      <p:pic>
        <p:nvPicPr>
          <p:cNvPr id="1032" name="Picture 8" descr="Video about annual Health Checks for people with learning disabilities -  Through the Maze">
            <a:extLst>
              <a:ext uri="{FF2B5EF4-FFF2-40B4-BE49-F238E27FC236}">
                <a16:creationId xmlns:a16="http://schemas.microsoft.com/office/drawing/2014/main" id="{637E4CA6-5DEA-4AAC-9A8B-69E98AC1A0BB}"/>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382210" y="3993224"/>
            <a:ext cx="2390775" cy="19145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8202452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CC5829-107B-4D3E-81F6-55CF7F06722F}"/>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B1686D17-E0C4-4EDC-B8A5-4F7BC7B117F8}"/>
              </a:ext>
            </a:extLst>
          </p:cNvPr>
          <p:cNvSpPr>
            <a:spLocks noGrp="1"/>
          </p:cNvSpPr>
          <p:nvPr>
            <p:ph idx="1"/>
          </p:nvPr>
        </p:nvSpPr>
        <p:spPr>
          <a:xfrm>
            <a:off x="419011" y="1540933"/>
            <a:ext cx="11353974" cy="4366816"/>
          </a:xfrm>
        </p:spPr>
        <p:txBody>
          <a:bodyPr>
            <a:normAutofit fontScale="85000" lnSpcReduction="20000"/>
          </a:bodyPr>
          <a:lstStyle/>
          <a:p>
            <a:pPr marL="0" indent="0">
              <a:buNone/>
            </a:pPr>
            <a:r>
              <a:rPr lang="en-GB" sz="1800" b="1" dirty="0">
                <a:effectLst/>
                <a:latin typeface="Arial" panose="020B0604020202020204" pitchFamily="34" charset="0"/>
                <a:ea typeface="Calibri" panose="020F0502020204030204" pitchFamily="34" charset="0"/>
                <a:cs typeface="Arial" panose="020B0604020202020204" pitchFamily="34" charset="0"/>
              </a:rPr>
              <a:t>What is working well?      </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a:tabLst>
                <a:tab pos="45720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Tom has attended for AHC and nurse has raised concerns- professional curiosity         </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r>
              <a:rPr lang="en-GB" sz="1800" b="1" dirty="0">
                <a:effectLst/>
                <a:latin typeface="Arial" panose="020B0604020202020204" pitchFamily="34" charset="0"/>
                <a:ea typeface="Calibri" panose="020F0502020204030204" pitchFamily="34" charset="0"/>
                <a:cs typeface="Arial" panose="020B0604020202020204" pitchFamily="34" charset="0"/>
              </a:rPr>
              <a:t>What are you worried about?</a:t>
            </a:r>
            <a:r>
              <a:rPr lang="en-GB" sz="1800" dirty="0">
                <a:effectLst/>
                <a:latin typeface="Arial" panose="020B0604020202020204" pitchFamily="34" charset="0"/>
                <a:ea typeface="Calibri" panose="020F0502020204030204" pitchFamily="34" charset="0"/>
                <a:cs typeface="Arial" panose="020B0604020202020204" pitchFamily="34" charset="0"/>
              </a:rPr>
              <a:t>  </a:t>
            </a:r>
          </a:p>
          <a:p>
            <a:r>
              <a:rPr lang="en-GB" sz="1800" dirty="0">
                <a:effectLst/>
                <a:latin typeface="Arial" panose="020B0604020202020204" pitchFamily="34" charset="0"/>
                <a:ea typeface="Times New Roman" panose="02020603050405020304" pitchFamily="18" charset="0"/>
                <a:cs typeface="Arial" panose="020B0604020202020204" pitchFamily="34" charset="0"/>
              </a:rPr>
              <a:t>Unmet care and support needs?</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a:tabLst>
                <a:tab pos="45720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 Cuckooing/home invasion</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a:tabLst>
                <a:tab pos="45720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 Grooming</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r>
              <a:rPr lang="en-GB" sz="1800" b="1" dirty="0">
                <a:effectLst/>
                <a:latin typeface="Arial" panose="020B0604020202020204" pitchFamily="34" charset="0"/>
                <a:ea typeface="Calibri" panose="020F0502020204030204" pitchFamily="34" charset="0"/>
                <a:cs typeface="Arial" panose="020B0604020202020204" pitchFamily="34" charset="0"/>
              </a:rPr>
              <a:t>What needs to happen?</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a:tabLst>
                <a:tab pos="45720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Can Tom consent to sharing information?  Who should be resp</a:t>
            </a:r>
            <a:r>
              <a:rPr lang="en-GB" sz="1800" dirty="0">
                <a:latin typeface="Arial" panose="020B0604020202020204" pitchFamily="34" charset="0"/>
                <a:ea typeface="Times New Roman" panose="02020603050405020304" pitchFamily="18" charset="0"/>
                <a:cs typeface="Arial" panose="020B0604020202020204" pitchFamily="34" charset="0"/>
              </a:rPr>
              <a:t>onsible for capacity assessment?</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a:tabLst>
                <a:tab pos="45720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Is Toms vulnerability and the situation’s exploitative nature taking away his freedom and capacity to make his own decisions? Who else needs to be involved?</a:t>
            </a:r>
          </a:p>
          <a:p>
            <a:pPr>
              <a:tabLst>
                <a:tab pos="45720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Does the surgery use routine enquiry to ask about safety? </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a:tabLst>
                <a:tab pos="45720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Does the surgery have a Safeguarding Lead and deputy, domestic abuse champion and LD lead?</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marR="457200">
              <a:tabLst>
                <a:tab pos="45720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What Policies and procedures are in place ?</a:t>
            </a:r>
            <a:endParaRPr lang="en-GB" sz="1800" dirty="0">
              <a:latin typeface="Arial" panose="020B0604020202020204" pitchFamily="34" charset="0"/>
              <a:ea typeface="Times New Roman" panose="02020603050405020304" pitchFamily="18" charset="0"/>
              <a:cs typeface="Arial" panose="020B0604020202020204" pitchFamily="34" charset="0"/>
            </a:endParaRPr>
          </a:p>
          <a:p>
            <a:pPr marL="0" indent="0">
              <a:buNone/>
            </a:pPr>
            <a:r>
              <a:rPr lang="en-GB" sz="1800" b="1" dirty="0">
                <a:latin typeface="Arial" panose="020B0604020202020204" pitchFamily="34" charset="0"/>
                <a:cs typeface="Arial" panose="020B0604020202020204" pitchFamily="34" charset="0"/>
              </a:rPr>
              <a:t>LD annual health check</a:t>
            </a:r>
          </a:p>
          <a:p>
            <a:r>
              <a:rPr lang="en-GB" sz="1800" dirty="0">
                <a:latin typeface="Arial" panose="020B0604020202020204" pitchFamily="34" charset="0"/>
                <a:cs typeface="Arial" panose="020B0604020202020204" pitchFamily="34" charset="0"/>
              </a:rPr>
              <a:t>Housing, diet, living conditions, social history</a:t>
            </a:r>
          </a:p>
          <a:p>
            <a:endParaRPr lang="en-GB" dirty="0"/>
          </a:p>
        </p:txBody>
      </p:sp>
    </p:spTree>
    <p:extLst>
      <p:ext uri="{BB962C8B-B14F-4D97-AF65-F5344CB8AC3E}">
        <p14:creationId xmlns:p14="http://schemas.microsoft.com/office/powerpoint/2010/main" val="8077238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4AFF3-D6A7-454C-8AF6-693105E10281}"/>
              </a:ext>
            </a:extLst>
          </p:cNvPr>
          <p:cNvSpPr>
            <a:spLocks noGrp="1"/>
          </p:cNvSpPr>
          <p:nvPr>
            <p:ph type="title"/>
          </p:nvPr>
        </p:nvSpPr>
        <p:spPr/>
        <p:txBody>
          <a:bodyPr/>
          <a:lstStyle/>
          <a:p>
            <a:r>
              <a:rPr lang="en-GB" dirty="0"/>
              <a:t>Case 2, Julie:</a:t>
            </a:r>
          </a:p>
        </p:txBody>
      </p:sp>
      <p:sp>
        <p:nvSpPr>
          <p:cNvPr id="3" name="Content Placeholder 2">
            <a:extLst>
              <a:ext uri="{FF2B5EF4-FFF2-40B4-BE49-F238E27FC236}">
                <a16:creationId xmlns:a16="http://schemas.microsoft.com/office/drawing/2014/main" id="{43D7C74A-C994-417E-A3A7-ACD177D40811}"/>
              </a:ext>
            </a:extLst>
          </p:cNvPr>
          <p:cNvSpPr>
            <a:spLocks noGrp="1"/>
          </p:cNvSpPr>
          <p:nvPr>
            <p:ph idx="1"/>
          </p:nvPr>
        </p:nvSpPr>
        <p:spPr/>
        <p:txBody>
          <a:bodyPr/>
          <a:lstStyle/>
          <a:p>
            <a:r>
              <a:rPr lang="en-GB" dirty="0"/>
              <a:t>Julie is a 60 year old lady with learning disability</a:t>
            </a:r>
          </a:p>
          <a:p>
            <a:r>
              <a:rPr lang="en-GB" dirty="0"/>
              <a:t>She has Type 2 diabetes and is not on medication</a:t>
            </a:r>
          </a:p>
          <a:p>
            <a:r>
              <a:rPr lang="en-GB" dirty="0"/>
              <a:t>Her last blood test was 2 years ago (HBA1C 54 GFR70)</a:t>
            </a:r>
          </a:p>
          <a:p>
            <a:r>
              <a:rPr lang="en-GB" dirty="0"/>
              <a:t>She lives in a residential setting and is brought to her LD health check with a carer. She is predominantly non-verbal though can answer yes or no questions. </a:t>
            </a:r>
          </a:p>
          <a:p>
            <a:r>
              <a:rPr lang="en-GB" dirty="0"/>
              <a:t>Your practice nurse has completed initial observations; you note that her weight has dropped 6 kg since last years check, her BP is normal. The nurse remembers seeing her in previous years and comments that today she seems very withdrawn and quiet.</a:t>
            </a:r>
          </a:p>
          <a:p>
            <a:r>
              <a:rPr lang="en-GB" dirty="0"/>
              <a:t>What other information would you be looking for as part of the LD health check and what actions may you need to consider?</a:t>
            </a:r>
          </a:p>
        </p:txBody>
      </p:sp>
      <p:pic>
        <p:nvPicPr>
          <p:cNvPr id="1026" name="Picture 2" descr="NHS Vale of York Clinical Commissioning Group - Learning Disability annual  health checks">
            <a:extLst>
              <a:ext uri="{FF2B5EF4-FFF2-40B4-BE49-F238E27FC236}">
                <a16:creationId xmlns:a16="http://schemas.microsoft.com/office/drawing/2014/main" id="{960A338B-C66D-4936-B2DD-5DB259CF3E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32333" y="145545"/>
            <a:ext cx="2235200" cy="255660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6544046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85A211-8D5D-4134-AC35-ECCD72E96560}"/>
              </a:ext>
            </a:extLst>
          </p:cNvPr>
          <p:cNvSpPr>
            <a:spLocks noGrp="1"/>
          </p:cNvSpPr>
          <p:nvPr>
            <p:ph type="title"/>
          </p:nvPr>
        </p:nvSpPr>
        <p:spPr/>
        <p:txBody>
          <a:bodyPr/>
          <a:lstStyle/>
          <a:p>
            <a:r>
              <a:rPr lang="en-GB" dirty="0"/>
              <a:t>Further Information:</a:t>
            </a:r>
          </a:p>
        </p:txBody>
      </p:sp>
      <p:sp>
        <p:nvSpPr>
          <p:cNvPr id="3" name="Content Placeholder 2">
            <a:extLst>
              <a:ext uri="{FF2B5EF4-FFF2-40B4-BE49-F238E27FC236}">
                <a16:creationId xmlns:a16="http://schemas.microsoft.com/office/drawing/2014/main" id="{E597D6D9-CAEF-4716-81D0-FEC817DD74CE}"/>
              </a:ext>
            </a:extLst>
          </p:cNvPr>
          <p:cNvSpPr>
            <a:spLocks noGrp="1"/>
          </p:cNvSpPr>
          <p:nvPr>
            <p:ph idx="1"/>
          </p:nvPr>
        </p:nvSpPr>
        <p:spPr/>
        <p:txBody>
          <a:bodyPr/>
          <a:lstStyle/>
          <a:p>
            <a:r>
              <a:rPr lang="en-GB" dirty="0"/>
              <a:t>Carer accompanying Julie works only part time with her but agrees a few years ago she was always giggling and liked music, recently she’s been quiet and takes herself to her room on her own. </a:t>
            </a:r>
          </a:p>
          <a:p>
            <a:r>
              <a:rPr lang="en-GB" dirty="0"/>
              <a:t>Carer reports that sometimes she will check Julie’s BM when the manager asks her to, but can’t remember when it was last done and Julie doesn’t like it. </a:t>
            </a:r>
          </a:p>
          <a:p>
            <a:r>
              <a:rPr lang="en-GB" dirty="0"/>
              <a:t>She thinks Julie probably eats less than she used to. They don’t keep a food intake chart at the home or monitor bowels or urine but there’s no problems she knows of.</a:t>
            </a:r>
          </a:p>
          <a:p>
            <a:r>
              <a:rPr lang="en-GB" dirty="0"/>
              <a:t>Julie has 2 sisters she thinks, but they don’t visit often.</a:t>
            </a:r>
          </a:p>
          <a:p>
            <a:r>
              <a:rPr lang="en-GB" dirty="0"/>
              <a:t>Clinical notes have coded that Julie was not brought to her Diabetes annual review earlier in the year.</a:t>
            </a:r>
          </a:p>
          <a:p>
            <a:r>
              <a:rPr lang="en-GB" dirty="0"/>
              <a:t>Her manager says Julie wouldn’t want a blood test.</a:t>
            </a:r>
          </a:p>
          <a:p>
            <a:endParaRPr lang="en-GB" dirty="0"/>
          </a:p>
        </p:txBody>
      </p:sp>
    </p:spTree>
    <p:extLst>
      <p:ext uri="{BB962C8B-B14F-4D97-AF65-F5344CB8AC3E}">
        <p14:creationId xmlns:p14="http://schemas.microsoft.com/office/powerpoint/2010/main" val="14899568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4503DBD-F461-44D1-A48C-A684F4EF338F}"/>
              </a:ext>
            </a:extLst>
          </p:cNvPr>
          <p:cNvSpPr>
            <a:spLocks noGrp="1"/>
          </p:cNvSpPr>
          <p:nvPr>
            <p:ph type="title"/>
          </p:nvPr>
        </p:nvSpPr>
        <p:spPr>
          <a:xfrm>
            <a:off x="318527" y="0"/>
            <a:ext cx="11353973" cy="793241"/>
          </a:xfrm>
        </p:spPr>
        <p:txBody>
          <a:bodyPr/>
          <a:lstStyle/>
          <a:p>
            <a:r>
              <a:rPr lang="en-GB" dirty="0"/>
              <a:t>Summary..</a:t>
            </a:r>
          </a:p>
        </p:txBody>
      </p:sp>
      <p:sp>
        <p:nvSpPr>
          <p:cNvPr id="6" name="Content Placeholder 5">
            <a:extLst>
              <a:ext uri="{FF2B5EF4-FFF2-40B4-BE49-F238E27FC236}">
                <a16:creationId xmlns:a16="http://schemas.microsoft.com/office/drawing/2014/main" id="{42E06849-B49E-4FD0-B160-654B6013D171}"/>
              </a:ext>
            </a:extLst>
          </p:cNvPr>
          <p:cNvSpPr>
            <a:spLocks noGrp="1"/>
          </p:cNvSpPr>
          <p:nvPr>
            <p:ph idx="1"/>
          </p:nvPr>
        </p:nvSpPr>
        <p:spPr>
          <a:xfrm>
            <a:off x="318526" y="713433"/>
            <a:ext cx="11353974" cy="4799561"/>
          </a:xfrm>
        </p:spPr>
        <p:txBody>
          <a:bodyPr>
            <a:normAutofit fontScale="25000" lnSpcReduction="20000"/>
          </a:bodyPr>
          <a:lstStyle/>
          <a:p>
            <a:pPr marL="0" indent="0">
              <a:buNone/>
            </a:pPr>
            <a:r>
              <a:rPr lang="en-GB" sz="5200" b="1" dirty="0">
                <a:effectLst/>
                <a:latin typeface="Lato" panose="020F0502020204030203" pitchFamily="34" charset="0"/>
                <a:ea typeface="Lato" panose="020F0502020204030203" pitchFamily="34" charset="0"/>
                <a:cs typeface="Lato" panose="020F0502020204030203" pitchFamily="34" charset="0"/>
              </a:rPr>
              <a:t>What is working well?      </a:t>
            </a:r>
            <a:endParaRPr lang="en-GB" sz="5200" dirty="0">
              <a:effectLst/>
              <a:latin typeface="Lato" panose="020F0502020204030203" pitchFamily="34" charset="0"/>
              <a:ea typeface="Lato" panose="020F0502020204030203" pitchFamily="34" charset="0"/>
              <a:cs typeface="Lato" panose="020F0502020204030203" pitchFamily="34" charset="0"/>
            </a:endParaRPr>
          </a:p>
          <a:p>
            <a:pPr>
              <a:tabLst>
                <a:tab pos="457200" algn="l"/>
              </a:tabLst>
            </a:pPr>
            <a:r>
              <a:rPr lang="en-GB" sz="5200" dirty="0">
                <a:latin typeface="Lato" panose="020F0502020204030203" pitchFamily="34" charset="0"/>
                <a:ea typeface="Lato" panose="020F0502020204030203" pitchFamily="34" charset="0"/>
                <a:cs typeface="Lato" panose="020F0502020204030203" pitchFamily="34" charset="0"/>
              </a:rPr>
              <a:t>Julie has been brought to her annual health check and is being supported by a carer</a:t>
            </a:r>
            <a:r>
              <a:rPr lang="en-GB" sz="5200" dirty="0">
                <a:effectLst/>
                <a:latin typeface="Lato" panose="020F0502020204030203" pitchFamily="34" charset="0"/>
                <a:ea typeface="Lato" panose="020F0502020204030203" pitchFamily="34" charset="0"/>
                <a:cs typeface="Lato" panose="020F0502020204030203" pitchFamily="34" charset="0"/>
              </a:rPr>
              <a:t>        </a:t>
            </a:r>
          </a:p>
          <a:p>
            <a:pPr marL="0" indent="0">
              <a:buNone/>
            </a:pPr>
            <a:r>
              <a:rPr lang="en-GB" sz="5200" b="1" dirty="0">
                <a:effectLst/>
                <a:latin typeface="Lato" panose="020F0502020204030203" pitchFamily="34" charset="0"/>
                <a:ea typeface="Lato" panose="020F0502020204030203" pitchFamily="34" charset="0"/>
                <a:cs typeface="Lato" panose="020F0502020204030203" pitchFamily="34" charset="0"/>
              </a:rPr>
              <a:t>What are you worried about?</a:t>
            </a:r>
            <a:r>
              <a:rPr lang="en-GB" sz="5200" dirty="0">
                <a:effectLst/>
                <a:latin typeface="Lato" panose="020F0502020204030203" pitchFamily="34" charset="0"/>
                <a:ea typeface="Lato" panose="020F0502020204030203" pitchFamily="34" charset="0"/>
                <a:cs typeface="Lato" panose="020F0502020204030203" pitchFamily="34" charset="0"/>
              </a:rPr>
              <a:t>  </a:t>
            </a:r>
          </a:p>
          <a:p>
            <a:r>
              <a:rPr lang="en-GB" sz="5200" dirty="0">
                <a:effectLst/>
                <a:latin typeface="Lato" panose="020F0502020204030203" pitchFamily="34" charset="0"/>
                <a:ea typeface="Lato" panose="020F0502020204030203" pitchFamily="34" charset="0"/>
                <a:cs typeface="Lato" panose="020F0502020204030203" pitchFamily="34" charset="0"/>
              </a:rPr>
              <a:t>Unmet care and support needs?</a:t>
            </a:r>
          </a:p>
          <a:p>
            <a:pPr>
              <a:tabLst>
                <a:tab pos="457200" algn="l"/>
              </a:tabLst>
            </a:pPr>
            <a:r>
              <a:rPr lang="en-GB" sz="5200" dirty="0">
                <a:effectLst/>
                <a:latin typeface="Lato" panose="020F0502020204030203" pitchFamily="34" charset="0"/>
                <a:ea typeface="Lato" panose="020F0502020204030203" pitchFamily="34" charset="0"/>
                <a:cs typeface="Lato" panose="020F0502020204030203" pitchFamily="34" charset="0"/>
              </a:rPr>
              <a:t>? </a:t>
            </a:r>
            <a:r>
              <a:rPr lang="en-GB" sz="5200" dirty="0">
                <a:latin typeface="Lato" panose="020F0502020204030203" pitchFamily="34" charset="0"/>
                <a:ea typeface="Lato" panose="020F0502020204030203" pitchFamily="34" charset="0"/>
                <a:cs typeface="Lato" panose="020F0502020204030203" pitchFamily="34" charset="0"/>
              </a:rPr>
              <a:t>Untreated or worsening diabetes</a:t>
            </a:r>
          </a:p>
          <a:p>
            <a:pPr>
              <a:tabLst>
                <a:tab pos="457200" algn="l"/>
              </a:tabLst>
            </a:pPr>
            <a:r>
              <a:rPr lang="en-GB" sz="5200" dirty="0">
                <a:effectLst/>
                <a:latin typeface="Lato" panose="020F0502020204030203" pitchFamily="34" charset="0"/>
                <a:ea typeface="Lato" panose="020F0502020204030203" pitchFamily="34" charset="0"/>
                <a:cs typeface="Lato" panose="020F0502020204030203" pitchFamily="34" charset="0"/>
              </a:rPr>
              <a:t>? Mental health – with</a:t>
            </a:r>
            <a:r>
              <a:rPr lang="en-GB" sz="5200" dirty="0">
                <a:latin typeface="Lato" panose="020F0502020204030203" pitchFamily="34" charset="0"/>
                <a:ea typeface="Lato" panose="020F0502020204030203" pitchFamily="34" charset="0"/>
                <a:cs typeface="Lato" panose="020F0502020204030203" pitchFamily="34" charset="0"/>
              </a:rPr>
              <a:t>drawn/quiet as marker of mood?</a:t>
            </a:r>
            <a:endParaRPr lang="en-GB" sz="5200" dirty="0">
              <a:effectLst/>
              <a:latin typeface="Lato" panose="020F0502020204030203" pitchFamily="34" charset="0"/>
              <a:ea typeface="Lato" panose="020F0502020204030203" pitchFamily="34" charset="0"/>
              <a:cs typeface="Lato" panose="020F0502020204030203" pitchFamily="34" charset="0"/>
            </a:endParaRPr>
          </a:p>
          <a:p>
            <a:pPr>
              <a:tabLst>
                <a:tab pos="457200" algn="l"/>
              </a:tabLst>
            </a:pPr>
            <a:r>
              <a:rPr lang="en-GB" sz="5200" dirty="0">
                <a:effectLst/>
                <a:latin typeface="Lato" panose="020F0502020204030203" pitchFamily="34" charset="0"/>
                <a:ea typeface="Lato" panose="020F0502020204030203" pitchFamily="34" charset="0"/>
                <a:cs typeface="Lato" panose="020F0502020204030203" pitchFamily="34" charset="0"/>
              </a:rPr>
              <a:t>? Neglect – lack of monitoring at home of weight/diet etc, ‘Was Not Brought’ to appointment, loss of weight ?marker, withdrawn/behaviour change ?neglect or abuse </a:t>
            </a:r>
          </a:p>
          <a:p>
            <a:pPr marL="0" indent="0">
              <a:buNone/>
            </a:pPr>
            <a:r>
              <a:rPr lang="en-GB" sz="5200" b="1" dirty="0">
                <a:effectLst/>
                <a:latin typeface="Lato" panose="020F0502020204030203" pitchFamily="34" charset="0"/>
                <a:ea typeface="Lato" panose="020F0502020204030203" pitchFamily="34" charset="0"/>
                <a:cs typeface="Lato" panose="020F0502020204030203" pitchFamily="34" charset="0"/>
              </a:rPr>
              <a:t>What needs to happen?</a:t>
            </a:r>
            <a:endParaRPr lang="en-GB" sz="5200" dirty="0">
              <a:effectLst/>
              <a:latin typeface="Lato" panose="020F0502020204030203" pitchFamily="34" charset="0"/>
              <a:ea typeface="Lato" panose="020F0502020204030203" pitchFamily="34" charset="0"/>
              <a:cs typeface="Lato" panose="020F0502020204030203" pitchFamily="34" charset="0"/>
            </a:endParaRPr>
          </a:p>
          <a:p>
            <a:pPr>
              <a:tabLst>
                <a:tab pos="457200" algn="l"/>
              </a:tabLst>
            </a:pPr>
            <a:r>
              <a:rPr lang="en-GB" sz="5200" dirty="0">
                <a:effectLst/>
                <a:latin typeface="Lato" panose="020F0502020204030203" pitchFamily="34" charset="0"/>
                <a:ea typeface="Lato" panose="020F0502020204030203" pitchFamily="34" charset="0"/>
                <a:cs typeface="Lato" panose="020F0502020204030203" pitchFamily="34" charset="0"/>
              </a:rPr>
              <a:t>Professional curiosity – ask more questions, see Julie again, consider involving LD team or review in the community </a:t>
            </a:r>
          </a:p>
          <a:p>
            <a:pPr>
              <a:tabLst>
                <a:tab pos="457200" algn="l"/>
              </a:tabLst>
            </a:pPr>
            <a:r>
              <a:rPr lang="en-GB" sz="5200" dirty="0">
                <a:effectLst/>
                <a:latin typeface="Lato" panose="020F0502020204030203" pitchFamily="34" charset="0"/>
                <a:ea typeface="Lato" panose="020F0502020204030203" pitchFamily="34" charset="0"/>
                <a:cs typeface="Lato" panose="020F0502020204030203" pitchFamily="34" charset="0"/>
              </a:rPr>
              <a:t>Communication - how much information can Julie understand and give yo</a:t>
            </a:r>
            <a:r>
              <a:rPr lang="en-GB" sz="5200" dirty="0">
                <a:latin typeface="Lato" panose="020F0502020204030203" pitchFamily="34" charset="0"/>
                <a:ea typeface="Lato" panose="020F0502020204030203" pitchFamily="34" charset="0"/>
                <a:cs typeface="Lato" panose="020F0502020204030203" pitchFamily="34" charset="0"/>
              </a:rPr>
              <a:t>u, what might support her with this?</a:t>
            </a:r>
            <a:r>
              <a:rPr lang="en-GB" sz="5200" dirty="0">
                <a:effectLst/>
                <a:latin typeface="Lato" panose="020F0502020204030203" pitchFamily="34" charset="0"/>
                <a:ea typeface="Lato" panose="020F0502020204030203" pitchFamily="34" charset="0"/>
                <a:cs typeface="Lato" panose="020F0502020204030203" pitchFamily="34" charset="0"/>
              </a:rPr>
              <a:t> </a:t>
            </a:r>
            <a:r>
              <a:rPr lang="en-GB" sz="5200" dirty="0">
                <a:latin typeface="Lato" panose="020F0502020204030203" pitchFamily="34" charset="0"/>
                <a:ea typeface="Lato" panose="020F0502020204030203" pitchFamily="34" charset="0"/>
                <a:cs typeface="Lato" panose="020F0502020204030203" pitchFamily="34" charset="0"/>
              </a:rPr>
              <a:t>use easy read tools, picture charts, LD team</a:t>
            </a:r>
          </a:p>
          <a:p>
            <a:pPr>
              <a:tabLst>
                <a:tab pos="457200" algn="l"/>
              </a:tabLst>
            </a:pPr>
            <a:r>
              <a:rPr lang="en-GB" sz="5200" dirty="0">
                <a:effectLst/>
                <a:latin typeface="Lato" panose="020F0502020204030203" pitchFamily="34" charset="0"/>
                <a:ea typeface="Lato" panose="020F0502020204030203" pitchFamily="34" charset="0"/>
                <a:cs typeface="Lato" panose="020F0502020204030203" pitchFamily="34" charset="0"/>
              </a:rPr>
              <a:t>Physical health – blood tests to monitor DM/renal/ check for other causes </a:t>
            </a:r>
            <a:r>
              <a:rPr lang="en-GB" sz="5200" dirty="0" err="1">
                <a:effectLst/>
                <a:latin typeface="Lato" panose="020F0502020204030203" pitchFamily="34" charset="0"/>
                <a:ea typeface="Lato" panose="020F0502020204030203" pitchFamily="34" charset="0"/>
                <a:cs typeface="Lato" panose="020F0502020204030203" pitchFamily="34" charset="0"/>
              </a:rPr>
              <a:t>eg</a:t>
            </a:r>
            <a:r>
              <a:rPr lang="en-GB" sz="5200" dirty="0">
                <a:effectLst/>
                <a:latin typeface="Lato" panose="020F0502020204030203" pitchFamily="34" charset="0"/>
                <a:ea typeface="Lato" panose="020F0502020204030203" pitchFamily="34" charset="0"/>
                <a:cs typeface="Lato" panose="020F0502020204030203" pitchFamily="34" charset="0"/>
              </a:rPr>
              <a:t> anaemia/thyroid. Can she consent to this? Does she have capacity? </a:t>
            </a:r>
          </a:p>
          <a:p>
            <a:pPr>
              <a:tabLst>
                <a:tab pos="457200" algn="l"/>
              </a:tabLst>
            </a:pPr>
            <a:r>
              <a:rPr lang="en-GB" sz="5200" dirty="0">
                <a:latin typeface="Lato" panose="020F0502020204030203" pitchFamily="34" charset="0"/>
                <a:ea typeface="Lato" panose="020F0502020204030203" pitchFamily="34" charset="0"/>
                <a:cs typeface="Lato" panose="020F0502020204030203" pitchFamily="34" charset="0"/>
              </a:rPr>
              <a:t>If no capacity, follow best interest process; best interest meeting, who needs to be involved?</a:t>
            </a:r>
          </a:p>
          <a:p>
            <a:pPr>
              <a:tabLst>
                <a:tab pos="457200" algn="l"/>
              </a:tabLst>
            </a:pPr>
            <a:r>
              <a:rPr lang="en-GB" sz="5200" dirty="0">
                <a:effectLst/>
                <a:latin typeface="Lato" panose="020F0502020204030203" pitchFamily="34" charset="0"/>
                <a:ea typeface="Lato" panose="020F0502020204030203" pitchFamily="34" charset="0"/>
                <a:cs typeface="Lato" panose="020F0502020204030203" pitchFamily="34" charset="0"/>
              </a:rPr>
              <a:t>Reasonable adjustments – consider BT at home/surgery, </a:t>
            </a:r>
            <a:r>
              <a:rPr lang="en-GB" sz="5200" dirty="0" err="1">
                <a:effectLst/>
                <a:latin typeface="Lato" panose="020F0502020204030203" pitchFamily="34" charset="0"/>
                <a:ea typeface="Lato" panose="020F0502020204030203" pitchFamily="34" charset="0"/>
                <a:cs typeface="Lato" panose="020F0502020204030203" pitchFamily="34" charset="0"/>
              </a:rPr>
              <a:t>emla</a:t>
            </a:r>
            <a:r>
              <a:rPr lang="en-GB" sz="5200" dirty="0">
                <a:effectLst/>
                <a:latin typeface="Lato" panose="020F0502020204030203" pitchFamily="34" charset="0"/>
                <a:ea typeface="Lato" panose="020F0502020204030203" pitchFamily="34" charset="0"/>
                <a:cs typeface="Lato" panose="020F0502020204030203" pitchFamily="34" charset="0"/>
              </a:rPr>
              <a:t>, distraction, finger prick tests, desensitisation work and support with LD team</a:t>
            </a:r>
          </a:p>
          <a:p>
            <a:r>
              <a:rPr lang="en-GB" sz="5200" dirty="0">
                <a:latin typeface="Lato" panose="020F0502020204030203" pitchFamily="34" charset="0"/>
                <a:ea typeface="Lato" panose="020F0502020204030203" pitchFamily="34" charset="0"/>
                <a:cs typeface="Lato" panose="020F0502020204030203" pitchFamily="34" charset="0"/>
              </a:rPr>
              <a:t>Diagnostic overshadowing</a:t>
            </a:r>
          </a:p>
          <a:p>
            <a:r>
              <a:rPr lang="en-GB" sz="5200" dirty="0">
                <a:latin typeface="Lato" panose="020F0502020204030203" pitchFamily="34" charset="0"/>
                <a:ea typeface="Lato" panose="020F0502020204030203" pitchFamily="34" charset="0"/>
                <a:cs typeface="Lato" panose="020F0502020204030203" pitchFamily="34" charset="0"/>
              </a:rPr>
              <a:t>?Refer to safeguarding team</a:t>
            </a:r>
          </a:p>
          <a:p>
            <a:pPr marL="0" indent="0">
              <a:buNone/>
            </a:pPr>
            <a:r>
              <a:rPr lang="en-GB" sz="5200" b="1" dirty="0">
                <a:latin typeface="Lato" panose="020F0502020204030203" pitchFamily="34" charset="0"/>
                <a:ea typeface="Lato" panose="020F0502020204030203" pitchFamily="34" charset="0"/>
                <a:cs typeface="Lato" panose="020F0502020204030203" pitchFamily="34" charset="0"/>
              </a:rPr>
              <a:t>LD annual health check</a:t>
            </a:r>
          </a:p>
          <a:p>
            <a:r>
              <a:rPr lang="en-GB" sz="5200" dirty="0">
                <a:latin typeface="Lato" panose="020F0502020204030203" pitchFamily="34" charset="0"/>
                <a:ea typeface="Lato" panose="020F0502020204030203" pitchFamily="34" charset="0"/>
                <a:cs typeface="Lato" panose="020F0502020204030203" pitchFamily="34" charset="0"/>
              </a:rPr>
              <a:t>Housing, diet, living conditions, social history, family</a:t>
            </a:r>
          </a:p>
          <a:p>
            <a:r>
              <a:rPr lang="en-GB" sz="5200" dirty="0">
                <a:latin typeface="Lato" panose="020F0502020204030203" pitchFamily="34" charset="0"/>
                <a:ea typeface="Lato" panose="020F0502020204030203" pitchFamily="34" charset="0"/>
                <a:cs typeface="Lato" panose="020F0502020204030203" pitchFamily="34" charset="0"/>
              </a:rPr>
              <a:t>Systems review, unmet health needs?</a:t>
            </a:r>
          </a:p>
          <a:p>
            <a:r>
              <a:rPr lang="en-GB" sz="5200" dirty="0">
                <a:latin typeface="Lato" panose="020F0502020204030203" pitchFamily="34" charset="0"/>
                <a:ea typeface="Lato" panose="020F0502020204030203" pitchFamily="34" charset="0"/>
                <a:cs typeface="Lato" panose="020F0502020204030203" pitchFamily="34" charset="0"/>
              </a:rPr>
              <a:t>Health action plan</a:t>
            </a:r>
          </a:p>
          <a:p>
            <a:endParaRPr lang="en-GB" sz="1800"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sz="1800"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sz="1800" dirty="0">
              <a:latin typeface="Arial" panose="020B060402020202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12085753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330132-78C4-3572-0B22-11BD3BBB4430}"/>
              </a:ext>
            </a:extLst>
          </p:cNvPr>
          <p:cNvSpPr>
            <a:spLocks noGrp="1"/>
          </p:cNvSpPr>
          <p:nvPr>
            <p:ph type="title" idx="4294967295"/>
          </p:nvPr>
        </p:nvSpPr>
        <p:spPr>
          <a:xfrm>
            <a:off x="0" y="425450"/>
            <a:ext cx="11353800" cy="792163"/>
          </a:xfrm>
        </p:spPr>
        <p:txBody>
          <a:bodyPr>
            <a:normAutofit fontScale="90000"/>
          </a:bodyPr>
          <a:lstStyle/>
          <a:p>
            <a:r>
              <a:rPr lang="en-US" dirty="0"/>
              <a:t>Learning points</a:t>
            </a:r>
          </a:p>
        </p:txBody>
      </p:sp>
      <p:sp>
        <p:nvSpPr>
          <p:cNvPr id="3" name="Content Placeholder 2">
            <a:extLst>
              <a:ext uri="{FF2B5EF4-FFF2-40B4-BE49-F238E27FC236}">
                <a16:creationId xmlns:a16="http://schemas.microsoft.com/office/drawing/2014/main" id="{26AB5BC3-FDD6-E700-6561-9EF69092FB34}"/>
              </a:ext>
            </a:extLst>
          </p:cNvPr>
          <p:cNvSpPr>
            <a:spLocks noGrp="1"/>
          </p:cNvSpPr>
          <p:nvPr>
            <p:ph idx="4294967295"/>
          </p:nvPr>
        </p:nvSpPr>
        <p:spPr>
          <a:xfrm>
            <a:off x="0" y="1422400"/>
            <a:ext cx="11353800" cy="4546600"/>
          </a:xfrm>
        </p:spPr>
        <p:txBody>
          <a:bodyPr>
            <a:normAutofit/>
          </a:bodyPr>
          <a:lstStyle/>
          <a:p>
            <a:r>
              <a:rPr lang="en-US" sz="2400" dirty="0"/>
              <a:t>Annual Health Checks are a reasonable adjustment introduced to reduce the health inequalities faced by people with learning disabilities</a:t>
            </a:r>
          </a:p>
          <a:p>
            <a:r>
              <a:rPr lang="en-US" sz="2400" dirty="0"/>
              <a:t>People with learning disabilities are at increased risk of abuse and neglect</a:t>
            </a:r>
          </a:p>
          <a:p>
            <a:r>
              <a:rPr lang="en-US" sz="2400" dirty="0"/>
              <a:t>Annual Health Checks provides an opportunity to identify safeguarding concerns</a:t>
            </a:r>
          </a:p>
          <a:p>
            <a:r>
              <a:rPr lang="en-US" sz="2400" dirty="0"/>
              <a:t>Professional curiosity is key to understanding someone’s lived experience  - think the unthinkable and ask the next question</a:t>
            </a:r>
          </a:p>
          <a:p>
            <a:r>
              <a:rPr lang="en-US" sz="2400" dirty="0"/>
              <a:t>Remember to make safeguarding personal – ‘no decision about me without me’</a:t>
            </a:r>
          </a:p>
          <a:p>
            <a:r>
              <a:rPr lang="en-US" sz="2400" dirty="0"/>
              <a:t>Use reasonable adjustments to help with communication, decision-making etc.</a:t>
            </a:r>
          </a:p>
          <a:p>
            <a:r>
              <a:rPr lang="en-US" sz="2400" dirty="0"/>
              <a:t>Remember the risks associated with diagnostic overshadowing</a:t>
            </a:r>
          </a:p>
          <a:p>
            <a:endParaRPr lang="en-US" dirty="0"/>
          </a:p>
          <a:p>
            <a:endParaRPr lang="en-US" dirty="0"/>
          </a:p>
        </p:txBody>
      </p:sp>
    </p:spTree>
    <p:extLst>
      <p:ext uri="{BB962C8B-B14F-4D97-AF65-F5344CB8AC3E}">
        <p14:creationId xmlns:p14="http://schemas.microsoft.com/office/powerpoint/2010/main" val="17607678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1507C-749E-976A-A269-4CE1D8B19DEE}"/>
              </a:ext>
            </a:extLst>
          </p:cNvPr>
          <p:cNvSpPr>
            <a:spLocks noGrp="1"/>
          </p:cNvSpPr>
          <p:nvPr>
            <p:ph type="title" idx="4294967295"/>
          </p:nvPr>
        </p:nvSpPr>
        <p:spPr>
          <a:xfrm>
            <a:off x="0" y="425450"/>
            <a:ext cx="11353800" cy="792163"/>
          </a:xfrm>
        </p:spPr>
        <p:txBody>
          <a:bodyPr>
            <a:normAutofit fontScale="90000"/>
          </a:bodyPr>
          <a:lstStyle/>
          <a:p>
            <a:r>
              <a:rPr lang="en-US" dirty="0"/>
              <a:t>References and resources</a:t>
            </a:r>
          </a:p>
        </p:txBody>
      </p:sp>
      <p:sp>
        <p:nvSpPr>
          <p:cNvPr id="3" name="Content Placeholder 2">
            <a:extLst>
              <a:ext uri="{FF2B5EF4-FFF2-40B4-BE49-F238E27FC236}">
                <a16:creationId xmlns:a16="http://schemas.microsoft.com/office/drawing/2014/main" id="{91C47333-ED67-168D-8183-42B4EB1D6B2C}"/>
              </a:ext>
            </a:extLst>
          </p:cNvPr>
          <p:cNvSpPr>
            <a:spLocks noGrp="1"/>
          </p:cNvSpPr>
          <p:nvPr>
            <p:ph idx="4294967295"/>
          </p:nvPr>
        </p:nvSpPr>
        <p:spPr>
          <a:xfrm>
            <a:off x="0" y="1574800"/>
            <a:ext cx="11353800" cy="4332288"/>
          </a:xfrm>
        </p:spPr>
        <p:txBody>
          <a:bodyPr>
            <a:normAutofit fontScale="92500" lnSpcReduction="20000"/>
          </a:bodyPr>
          <a:lstStyle/>
          <a:p>
            <a:r>
              <a:rPr lang="en-US" dirty="0">
                <a:latin typeface="+mn-lt"/>
              </a:rPr>
              <a:t>Annual Health Checks</a:t>
            </a:r>
          </a:p>
          <a:p>
            <a:pPr lvl="1"/>
            <a:r>
              <a:rPr lang="en-GB" b="0" i="0" u="none" strike="noStrike" dirty="0">
                <a:solidFill>
                  <a:srgbClr val="242424"/>
                </a:solidFill>
                <a:effectLst/>
                <a:latin typeface="+mn-lt"/>
                <a:hlinkClick r:id="rId2" tooltip="Original URL: https://www.ndti.org.uk/resources/health-check-resources-guides. Click or tap if you trust this link."/>
              </a:rPr>
              <a:t>Health Check Resources &amp; Guides - NDTi</a:t>
            </a:r>
            <a:endParaRPr lang="en-GB" b="0" i="0" u="none" strike="noStrike" dirty="0">
              <a:solidFill>
                <a:srgbClr val="242424"/>
              </a:solidFill>
              <a:effectLst/>
              <a:latin typeface="+mn-lt"/>
            </a:endParaRPr>
          </a:p>
          <a:p>
            <a:pPr lvl="1"/>
            <a:r>
              <a:rPr lang="en-GB" b="0" i="0" u="none" strike="noStrike" dirty="0">
                <a:solidFill>
                  <a:srgbClr val="242424"/>
                </a:solidFill>
                <a:effectLst/>
                <a:latin typeface="+mn-lt"/>
                <a:hlinkClick r:id="rId3" tooltip="Original URL: https://www.ndti.org.uk/assets/files/Annual-Health-Check-Toolkit-Final.pdf. Click or tap if you trust this link."/>
              </a:rPr>
              <a:t>Annual-Health-Check-Toolkit-Final.pdf (ndti.org.uk)</a:t>
            </a:r>
            <a:endParaRPr lang="en-GB" b="0" i="0" u="none" strike="noStrike" dirty="0">
              <a:solidFill>
                <a:srgbClr val="242424"/>
              </a:solidFill>
              <a:effectLst/>
              <a:latin typeface="+mn-lt"/>
            </a:endParaRPr>
          </a:p>
          <a:p>
            <a:pPr lvl="1"/>
            <a:r>
              <a:rPr lang="en-GB" b="0" i="0" u="none" strike="noStrike" dirty="0">
                <a:solidFill>
                  <a:srgbClr val="242424"/>
                </a:solidFill>
                <a:effectLst/>
                <a:latin typeface="+mn-lt"/>
                <a:hlinkClick r:id="rId4" tooltip="Original URL: https://www.mencap.org.uk/advice-and-support/health/annual-health-checks. Click or tap if you trust this link."/>
              </a:rPr>
              <a:t>Don't Miss Out - Annual Health Checks Mencap</a:t>
            </a:r>
            <a:endParaRPr lang="en-GB" b="0" i="0" u="none" strike="noStrike" dirty="0">
              <a:solidFill>
                <a:srgbClr val="242424"/>
              </a:solidFill>
              <a:effectLst/>
              <a:latin typeface="+mn-lt"/>
            </a:endParaRPr>
          </a:p>
          <a:p>
            <a:pPr lvl="1"/>
            <a:r>
              <a:rPr lang="en-GB" b="0" i="0" u="none" strike="noStrike" dirty="0">
                <a:solidFill>
                  <a:srgbClr val="242424"/>
                </a:solidFill>
                <a:effectLst/>
                <a:latin typeface="+mn-lt"/>
                <a:hlinkClick r:id="rId5" tooltip="Original URL: https://www.england.nhs.uk/wp-content/uploads/2019/02/STOMP-STAMP-principles.pdf. Click or tap if you trust this link."/>
              </a:rPr>
              <a:t>ES701458_CCS269_CCS0918615844-001_STOMP STAMP Narrative.pdf (england.nhs.uk)</a:t>
            </a:r>
            <a:endParaRPr lang="en-GB" b="0" i="0" u="none" strike="noStrike" dirty="0">
              <a:solidFill>
                <a:srgbClr val="242424"/>
              </a:solidFill>
              <a:effectLst/>
              <a:latin typeface="+mn-lt"/>
            </a:endParaRPr>
          </a:p>
          <a:p>
            <a:pPr lvl="1"/>
            <a:r>
              <a:rPr lang="en-GB" b="0" i="0" u="none" strike="noStrike" dirty="0">
                <a:solidFill>
                  <a:srgbClr val="242424"/>
                </a:solidFill>
                <a:effectLst/>
                <a:latin typeface="+mn-lt"/>
                <a:hlinkClick r:id="rId6" tooltip="Original URL: https://www.birmingham.ac.uk/research/activity/ld-medication-guide/downloads/medicine-information.aspx. Click or tap if you trust this link."/>
              </a:rPr>
              <a:t>Medicine Information - Learning Disabilities Medication Guideline - University of Birmingham</a:t>
            </a:r>
            <a:endParaRPr lang="en-GB" b="0" i="0" u="none" strike="noStrike" dirty="0">
              <a:solidFill>
                <a:srgbClr val="242424"/>
              </a:solidFill>
              <a:effectLst/>
              <a:latin typeface="+mn-lt"/>
            </a:endParaRPr>
          </a:p>
          <a:p>
            <a:pPr lvl="1"/>
            <a:endParaRPr lang="en-US" dirty="0">
              <a:latin typeface="+mn-lt"/>
            </a:endParaRPr>
          </a:p>
          <a:p>
            <a:r>
              <a:rPr lang="en-US" dirty="0">
                <a:latin typeface="+mn-lt"/>
              </a:rPr>
              <a:t>Reasonable Adjustments</a:t>
            </a:r>
          </a:p>
          <a:p>
            <a:pPr lvl="1"/>
            <a:r>
              <a:rPr lang="en-GB" b="0" i="0" u="none" strike="noStrike" dirty="0">
                <a:solidFill>
                  <a:srgbClr val="242424"/>
                </a:solidFill>
                <a:effectLst/>
                <a:latin typeface="+mn-lt"/>
                <a:hlinkClick r:id="rId7" tooltip="Original URL: https://www.gov.uk/government/collections/reasonable-adjustments-for-people-with-a-learning-disability. Click or tap if you trust this link."/>
              </a:rPr>
              <a:t>Reasonable adjustments for people with a learning disability - GOV.UK (www.gov.uk)</a:t>
            </a:r>
            <a:endParaRPr lang="en-GB" b="0" i="0" u="none" strike="noStrike" dirty="0">
              <a:solidFill>
                <a:srgbClr val="242424"/>
              </a:solidFill>
              <a:effectLst/>
              <a:latin typeface="+mn-lt"/>
            </a:endParaRPr>
          </a:p>
          <a:p>
            <a:pPr lvl="1"/>
            <a:r>
              <a:rPr lang="en-GB" b="0" i="0" u="none" strike="noStrike" dirty="0">
                <a:solidFill>
                  <a:srgbClr val="242424"/>
                </a:solidFill>
                <a:effectLst/>
                <a:latin typeface="+mn-lt"/>
                <a:hlinkClick r:id="rId8" tooltip="Original URL: https://www.gov.uk/government/publications/blood-tests-and-people-with-learning-disabilities/blood-tests-for-people-with-learning-disabilities-reasonable-adjustments-case-studies. Click or tap if you trust this link."/>
              </a:rPr>
              <a:t>Blood tests for people with learning disabilities: reasonable adjustments case studies - GOV.UK (www.gov.uk)</a:t>
            </a:r>
            <a:endParaRPr lang="en-GB" b="0" i="0" u="none" strike="noStrike" dirty="0">
              <a:solidFill>
                <a:srgbClr val="242424"/>
              </a:solidFill>
              <a:effectLst/>
              <a:latin typeface="+mn-lt"/>
            </a:endParaRPr>
          </a:p>
          <a:p>
            <a:pPr lvl="1"/>
            <a:r>
              <a:rPr lang="en-US" dirty="0">
                <a:latin typeface="+mn-lt"/>
                <a:hlinkClick r:id="rId9"/>
              </a:rPr>
              <a:t>Easy read resources from Easy Health</a:t>
            </a:r>
            <a:endParaRPr lang="en-US" dirty="0">
              <a:latin typeface="+mn-lt"/>
            </a:endParaRPr>
          </a:p>
          <a:p>
            <a:pPr lvl="1"/>
            <a:r>
              <a:rPr lang="en-GB" dirty="0">
                <a:solidFill>
                  <a:srgbClr val="242424"/>
                </a:solidFill>
                <a:latin typeface="+mn-lt"/>
                <a:hlinkClick r:id="rId10"/>
              </a:rPr>
              <a:t>Leeds Learning Disability service – Easy on the i</a:t>
            </a:r>
            <a:endParaRPr lang="en-GB" dirty="0">
              <a:solidFill>
                <a:srgbClr val="242424"/>
              </a:solidFill>
              <a:latin typeface="+mn-lt"/>
            </a:endParaRPr>
          </a:p>
          <a:p>
            <a:pPr marL="457200" lvl="1" indent="0">
              <a:buNone/>
            </a:pPr>
            <a:endParaRPr lang="en-US" dirty="0"/>
          </a:p>
        </p:txBody>
      </p:sp>
    </p:spTree>
    <p:extLst>
      <p:ext uri="{BB962C8B-B14F-4D97-AF65-F5344CB8AC3E}">
        <p14:creationId xmlns:p14="http://schemas.microsoft.com/office/powerpoint/2010/main" val="19358755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347B3-6E63-5F20-E133-1E4A9EA25178}"/>
              </a:ext>
            </a:extLst>
          </p:cNvPr>
          <p:cNvSpPr>
            <a:spLocks noGrp="1"/>
          </p:cNvSpPr>
          <p:nvPr>
            <p:ph type="title" idx="4294967295"/>
          </p:nvPr>
        </p:nvSpPr>
        <p:spPr>
          <a:xfrm>
            <a:off x="0" y="425450"/>
            <a:ext cx="11353800" cy="792163"/>
          </a:xfrm>
        </p:spPr>
        <p:txBody>
          <a:bodyPr>
            <a:normAutofit fontScale="90000"/>
          </a:bodyPr>
          <a:lstStyle/>
          <a:p>
            <a:r>
              <a:rPr lang="en-US" dirty="0"/>
              <a:t>References and resources..</a:t>
            </a:r>
          </a:p>
        </p:txBody>
      </p:sp>
      <p:sp>
        <p:nvSpPr>
          <p:cNvPr id="3" name="Content Placeholder 2">
            <a:extLst>
              <a:ext uri="{FF2B5EF4-FFF2-40B4-BE49-F238E27FC236}">
                <a16:creationId xmlns:a16="http://schemas.microsoft.com/office/drawing/2014/main" id="{151F1099-3C0F-4AFC-ABA8-36424FF68D39}"/>
              </a:ext>
            </a:extLst>
          </p:cNvPr>
          <p:cNvSpPr>
            <a:spLocks noGrp="1"/>
          </p:cNvSpPr>
          <p:nvPr>
            <p:ph idx="4294967295"/>
          </p:nvPr>
        </p:nvSpPr>
        <p:spPr>
          <a:xfrm>
            <a:off x="0" y="1549400"/>
            <a:ext cx="11353800" cy="4357688"/>
          </a:xfrm>
        </p:spPr>
        <p:txBody>
          <a:bodyPr>
            <a:normAutofit fontScale="92500" lnSpcReduction="10000"/>
          </a:bodyPr>
          <a:lstStyle/>
          <a:p>
            <a:r>
              <a:rPr lang="en-US" dirty="0"/>
              <a:t>Safeguarding</a:t>
            </a:r>
          </a:p>
          <a:p>
            <a:pPr lvl="1"/>
            <a:r>
              <a:rPr lang="en-US" dirty="0">
                <a:hlinkClick r:id="rId2"/>
              </a:rPr>
              <a:t>BMA Mental Capacity act toolkit</a:t>
            </a:r>
            <a:endParaRPr lang="en-US" dirty="0"/>
          </a:p>
          <a:p>
            <a:pPr lvl="1"/>
            <a:r>
              <a:rPr lang="en-US" dirty="0">
                <a:hlinkClick r:id="rId3"/>
              </a:rPr>
              <a:t>BMA Best Interests decisions toolkit</a:t>
            </a:r>
            <a:endParaRPr lang="en-US" dirty="0"/>
          </a:p>
          <a:p>
            <a:pPr lvl="1"/>
            <a:r>
              <a:rPr lang="en-US" dirty="0">
                <a:hlinkClick r:id="rId4"/>
              </a:rPr>
              <a:t>RCGP Child Safeguarding toolkit</a:t>
            </a:r>
            <a:endParaRPr lang="en-US" dirty="0"/>
          </a:p>
          <a:p>
            <a:pPr lvl="1"/>
            <a:r>
              <a:rPr lang="en-US" dirty="0">
                <a:hlinkClick r:id="rId5"/>
              </a:rPr>
              <a:t>RCGP Adult Safeguarding toolkit</a:t>
            </a:r>
            <a:endParaRPr lang="en-US" dirty="0"/>
          </a:p>
          <a:p>
            <a:pPr lvl="1"/>
            <a:r>
              <a:rPr lang="en-GB" dirty="0">
                <a:solidFill>
                  <a:srgbClr val="242424"/>
                </a:solidFill>
                <a:latin typeface="Calibri" panose="020F0502020204030204" pitchFamily="34" charset="0"/>
                <a:hlinkClick r:id="rId6"/>
              </a:rPr>
              <a:t>Safeguarding resources – Ann Craft trust</a:t>
            </a:r>
            <a:endParaRPr lang="en-US" dirty="0"/>
          </a:p>
          <a:p>
            <a:pPr lvl="1"/>
            <a:r>
              <a:rPr lang="en-US" dirty="0">
                <a:hlinkClick r:id="rId7"/>
              </a:rPr>
              <a:t>Professional Curiosity – Norfolk Safeguarding Adults Board</a:t>
            </a:r>
            <a:endParaRPr lang="en-US" dirty="0"/>
          </a:p>
          <a:p>
            <a:pPr lvl="1"/>
            <a:r>
              <a:rPr lang="en-US" dirty="0">
                <a:hlinkClick r:id="rId8"/>
              </a:rPr>
              <a:t>Making safeguarding personal – Ann Craft trust</a:t>
            </a:r>
            <a:endParaRPr lang="en-US" dirty="0"/>
          </a:p>
          <a:p>
            <a:pPr lvl="1"/>
            <a:r>
              <a:rPr lang="en-US" dirty="0">
                <a:hlinkClick r:id="rId9"/>
              </a:rPr>
              <a:t>Diagnostic overshadowing: see beyond the diagnosis</a:t>
            </a:r>
            <a:endParaRPr lang="en-US" dirty="0"/>
          </a:p>
          <a:p>
            <a:pPr lvl="1"/>
            <a:r>
              <a:rPr lang="en-US" dirty="0">
                <a:hlinkClick r:id="rId10"/>
              </a:rPr>
              <a:t>NSPCC guidance for protecting d/Deaf and disabled children and young people from abuse</a:t>
            </a:r>
            <a:endParaRPr lang="en-US" dirty="0"/>
          </a:p>
          <a:p>
            <a:pPr lvl="1"/>
            <a:endParaRPr lang="en-US" dirty="0"/>
          </a:p>
          <a:p>
            <a:pPr marL="457200" lvl="1" indent="0" algn="ctr">
              <a:buNone/>
            </a:pPr>
            <a:r>
              <a:rPr lang="en-US" sz="2800" dirty="0"/>
              <a:t>Thank you </a:t>
            </a:r>
          </a:p>
        </p:txBody>
      </p:sp>
    </p:spTree>
    <p:extLst>
      <p:ext uri="{BB962C8B-B14F-4D97-AF65-F5344CB8AC3E}">
        <p14:creationId xmlns:p14="http://schemas.microsoft.com/office/powerpoint/2010/main" val="313087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83DE7-18BF-424A-89C4-9C8C1CFEF936}"/>
              </a:ext>
            </a:extLst>
          </p:cNvPr>
          <p:cNvSpPr>
            <a:spLocks noGrp="1"/>
          </p:cNvSpPr>
          <p:nvPr>
            <p:ph type="title" idx="4294967295"/>
          </p:nvPr>
        </p:nvSpPr>
        <p:spPr>
          <a:xfrm>
            <a:off x="0" y="425450"/>
            <a:ext cx="11353800" cy="792163"/>
          </a:xfrm>
        </p:spPr>
        <p:txBody>
          <a:bodyPr>
            <a:normAutofit fontScale="90000"/>
          </a:bodyPr>
          <a:lstStyle/>
          <a:p>
            <a:r>
              <a:rPr lang="en-GB" dirty="0"/>
              <a:t>Objectives</a:t>
            </a:r>
          </a:p>
        </p:txBody>
      </p:sp>
      <p:sp>
        <p:nvSpPr>
          <p:cNvPr id="3" name="Content Placeholder 2">
            <a:extLst>
              <a:ext uri="{FF2B5EF4-FFF2-40B4-BE49-F238E27FC236}">
                <a16:creationId xmlns:a16="http://schemas.microsoft.com/office/drawing/2014/main" id="{C9967464-12F8-42C3-982C-52E1B6804C16}"/>
              </a:ext>
            </a:extLst>
          </p:cNvPr>
          <p:cNvSpPr>
            <a:spLocks noGrp="1"/>
          </p:cNvSpPr>
          <p:nvPr>
            <p:ph idx="4294967295"/>
          </p:nvPr>
        </p:nvSpPr>
        <p:spPr>
          <a:xfrm>
            <a:off x="0" y="1524000"/>
            <a:ext cx="11353800" cy="4383088"/>
          </a:xfrm>
        </p:spPr>
        <p:txBody>
          <a:bodyPr>
            <a:normAutofit lnSpcReduction="10000"/>
          </a:bodyPr>
          <a:lstStyle/>
          <a:p>
            <a:r>
              <a:rPr lang="en-GB" sz="2400" dirty="0"/>
              <a:t>To understand the importance of the Annual Health Check for those with a learning disability</a:t>
            </a:r>
          </a:p>
          <a:p>
            <a:endParaRPr lang="en-GB" sz="2400" dirty="0"/>
          </a:p>
          <a:p>
            <a:r>
              <a:rPr lang="en-GB" sz="2400" dirty="0"/>
              <a:t>To look at the process of the Annual Health Check and the opportunities for picking up safeguarding concerns</a:t>
            </a:r>
          </a:p>
          <a:p>
            <a:endParaRPr lang="en-GB" sz="2400" dirty="0"/>
          </a:p>
          <a:p>
            <a:r>
              <a:rPr lang="en-GB" sz="2400" dirty="0"/>
              <a:t>To understand why those with a learning disability are at greater risk of abuse and neglect and how this may present</a:t>
            </a:r>
          </a:p>
          <a:p>
            <a:pPr marL="0" indent="0">
              <a:buNone/>
            </a:pPr>
            <a:endParaRPr lang="en-GB" sz="2400" dirty="0"/>
          </a:p>
          <a:p>
            <a:r>
              <a:rPr lang="en-GB" sz="2400" dirty="0"/>
              <a:t>To understand the importance of professional curiosity, making safeguarding personal and reasonable adjustments</a:t>
            </a:r>
          </a:p>
          <a:p>
            <a:endParaRPr lang="en-GB" dirty="0"/>
          </a:p>
        </p:txBody>
      </p:sp>
      <p:pic>
        <p:nvPicPr>
          <p:cNvPr id="5" name="Picture 4" descr="NHS Lincolnshire Integrated Care Board logo">
            <a:extLst>
              <a:ext uri="{FF2B5EF4-FFF2-40B4-BE49-F238E27FC236}">
                <a16:creationId xmlns:a16="http://schemas.microsoft.com/office/drawing/2014/main" id="{5221B453-4FFC-2F17-D560-499ADC6B83BB}"/>
              </a:ext>
            </a:extLst>
          </p:cNvPr>
          <p:cNvPicPr>
            <a:picLocks noChangeAspect="1"/>
          </p:cNvPicPr>
          <p:nvPr/>
        </p:nvPicPr>
        <p:blipFill>
          <a:blip r:embed="rId2"/>
          <a:stretch>
            <a:fillRect/>
          </a:stretch>
        </p:blipFill>
        <p:spPr>
          <a:xfrm>
            <a:off x="9884535" y="141288"/>
            <a:ext cx="2143125" cy="1076325"/>
          </a:xfrm>
          <a:prstGeom prst="rect">
            <a:avLst/>
          </a:prstGeom>
        </p:spPr>
      </p:pic>
    </p:spTree>
    <p:extLst>
      <p:ext uri="{BB962C8B-B14F-4D97-AF65-F5344CB8AC3E}">
        <p14:creationId xmlns:p14="http://schemas.microsoft.com/office/powerpoint/2010/main" val="604364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A8341-9F8B-A7FD-BD18-E7F3784E3A8C}"/>
              </a:ext>
            </a:extLst>
          </p:cNvPr>
          <p:cNvSpPr>
            <a:spLocks noGrp="1"/>
          </p:cNvSpPr>
          <p:nvPr>
            <p:ph type="title" idx="4294967295"/>
          </p:nvPr>
        </p:nvSpPr>
        <p:spPr>
          <a:xfrm>
            <a:off x="0" y="387872"/>
            <a:ext cx="11353800" cy="792163"/>
          </a:xfrm>
        </p:spPr>
        <p:txBody>
          <a:bodyPr>
            <a:normAutofit/>
          </a:bodyPr>
          <a:lstStyle/>
          <a:p>
            <a:r>
              <a:rPr lang="en-US" sz="4400" dirty="0"/>
              <a:t>Why are Annual Health Checks important? </a:t>
            </a:r>
          </a:p>
        </p:txBody>
      </p:sp>
      <p:sp>
        <p:nvSpPr>
          <p:cNvPr id="3" name="Content Placeholder 2">
            <a:extLst>
              <a:ext uri="{FF2B5EF4-FFF2-40B4-BE49-F238E27FC236}">
                <a16:creationId xmlns:a16="http://schemas.microsoft.com/office/drawing/2014/main" id="{55B939ED-A11C-7B5A-0AE6-9183149F169F}"/>
              </a:ext>
            </a:extLst>
          </p:cNvPr>
          <p:cNvSpPr>
            <a:spLocks noGrp="1"/>
          </p:cNvSpPr>
          <p:nvPr>
            <p:ph idx="4294967295"/>
          </p:nvPr>
        </p:nvSpPr>
        <p:spPr>
          <a:xfrm>
            <a:off x="0" y="1663700"/>
            <a:ext cx="11353800" cy="4243388"/>
          </a:xfrm>
        </p:spPr>
        <p:txBody>
          <a:bodyPr>
            <a:normAutofit/>
          </a:bodyPr>
          <a:lstStyle/>
          <a:p>
            <a:r>
              <a:rPr lang="en-GB" sz="2000" dirty="0"/>
              <a:t>To help address health inequalities</a:t>
            </a:r>
          </a:p>
          <a:p>
            <a:r>
              <a:rPr lang="en-GB" sz="2000" dirty="0"/>
              <a:t>Provide an opportunity to see a person when they are well</a:t>
            </a:r>
          </a:p>
          <a:p>
            <a:r>
              <a:rPr lang="en-GB" sz="2000" dirty="0"/>
              <a:t>Allow us to </a:t>
            </a:r>
          </a:p>
          <a:p>
            <a:pPr lvl="1"/>
            <a:r>
              <a:rPr lang="en-GB" sz="2000" dirty="0"/>
              <a:t>gather and record information </a:t>
            </a:r>
          </a:p>
          <a:p>
            <a:pPr lvl="1"/>
            <a:r>
              <a:rPr lang="en-GB" sz="2000" dirty="0"/>
              <a:t>offer health promotion and screening</a:t>
            </a:r>
          </a:p>
          <a:p>
            <a:pPr lvl="1"/>
            <a:r>
              <a:rPr lang="en-GB" sz="2000" dirty="0"/>
              <a:t>identify new/potential problems</a:t>
            </a:r>
          </a:p>
          <a:p>
            <a:pPr lvl="1"/>
            <a:r>
              <a:rPr lang="en-GB" sz="2000" dirty="0"/>
              <a:t>manage chronic disease and review medication</a:t>
            </a:r>
          </a:p>
          <a:p>
            <a:pPr lvl="1"/>
            <a:endParaRPr lang="en-GB" sz="2000" dirty="0"/>
          </a:p>
          <a:p>
            <a:r>
              <a:rPr lang="en-GB" sz="2000" dirty="0"/>
              <a:t>AND provide an opportunity to understand their lived experience</a:t>
            </a:r>
          </a:p>
          <a:p>
            <a:pPr lvl="1"/>
            <a:r>
              <a:rPr lang="en-GB" sz="2000" dirty="0"/>
              <a:t>What is life like for </a:t>
            </a:r>
            <a:r>
              <a:rPr lang="en-GB" sz="2000" b="1" u="sng" dirty="0"/>
              <a:t>you</a:t>
            </a:r>
            <a:r>
              <a:rPr lang="en-GB" sz="2000" dirty="0"/>
              <a:t>?</a:t>
            </a:r>
          </a:p>
          <a:p>
            <a:pPr lvl="1"/>
            <a:endParaRPr lang="en-GB" dirty="0"/>
          </a:p>
          <a:p>
            <a:pPr lvl="1"/>
            <a:endParaRPr lang="en-GB" dirty="0"/>
          </a:p>
          <a:p>
            <a:endParaRPr lang="en-US" dirty="0"/>
          </a:p>
        </p:txBody>
      </p:sp>
      <p:pic>
        <p:nvPicPr>
          <p:cNvPr id="10" name="Picture 9">
            <a:extLst>
              <a:ext uri="{FF2B5EF4-FFF2-40B4-BE49-F238E27FC236}">
                <a16:creationId xmlns:a16="http://schemas.microsoft.com/office/drawing/2014/main" id="{B412FFF5-4DB0-4717-A3B7-CCEEB87C44B1}"/>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7999" y="1776484"/>
            <a:ext cx="3644985" cy="3899510"/>
          </a:xfrm>
          <a:prstGeom prst="rect">
            <a:avLst/>
          </a:prstGeom>
          <a:ln>
            <a:solidFill>
              <a:schemeClr val="tx1"/>
            </a:solidFill>
          </a:ln>
        </p:spPr>
      </p:pic>
    </p:spTree>
    <p:extLst>
      <p:ext uri="{BB962C8B-B14F-4D97-AF65-F5344CB8AC3E}">
        <p14:creationId xmlns:p14="http://schemas.microsoft.com/office/powerpoint/2010/main" val="2500158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F3C96-FCF0-EECA-3BE5-3C45CE0A2646}"/>
              </a:ext>
            </a:extLst>
          </p:cNvPr>
          <p:cNvSpPr>
            <a:spLocks noGrp="1"/>
          </p:cNvSpPr>
          <p:nvPr>
            <p:ph type="title" idx="4294967295"/>
          </p:nvPr>
        </p:nvSpPr>
        <p:spPr>
          <a:xfrm>
            <a:off x="0" y="425450"/>
            <a:ext cx="11353800" cy="792163"/>
          </a:xfrm>
        </p:spPr>
        <p:txBody>
          <a:bodyPr>
            <a:noAutofit/>
          </a:bodyPr>
          <a:lstStyle/>
          <a:p>
            <a:r>
              <a:rPr lang="en-US" sz="4400" dirty="0"/>
              <a:t>What happens at the Annual Health Check?</a:t>
            </a:r>
          </a:p>
        </p:txBody>
      </p:sp>
      <p:sp>
        <p:nvSpPr>
          <p:cNvPr id="3" name="Content Placeholder 2">
            <a:extLst>
              <a:ext uri="{FF2B5EF4-FFF2-40B4-BE49-F238E27FC236}">
                <a16:creationId xmlns:a16="http://schemas.microsoft.com/office/drawing/2014/main" id="{97EE3FD2-22D2-17AD-E96A-16A8AC7AC125}"/>
              </a:ext>
            </a:extLst>
          </p:cNvPr>
          <p:cNvSpPr>
            <a:spLocks noGrp="1"/>
          </p:cNvSpPr>
          <p:nvPr>
            <p:ph idx="4294967295"/>
          </p:nvPr>
        </p:nvSpPr>
        <p:spPr>
          <a:xfrm>
            <a:off x="0" y="1549400"/>
            <a:ext cx="11353800" cy="4357688"/>
          </a:xfrm>
        </p:spPr>
        <p:txBody>
          <a:bodyPr>
            <a:normAutofit fontScale="92500" lnSpcReduction="10000"/>
          </a:bodyPr>
          <a:lstStyle/>
          <a:p>
            <a:r>
              <a:rPr lang="en-GB" sz="2200" dirty="0"/>
              <a:t>Accessible pre-check questionnaire</a:t>
            </a:r>
          </a:p>
          <a:p>
            <a:r>
              <a:rPr lang="en-GB" sz="2200" dirty="0"/>
              <a:t>Use communication aids if needed</a:t>
            </a:r>
          </a:p>
          <a:p>
            <a:r>
              <a:rPr lang="en-GB" sz="2200" dirty="0"/>
              <a:t>Bloods if appropriate</a:t>
            </a:r>
          </a:p>
          <a:p>
            <a:pPr marL="0" indent="0">
              <a:buNone/>
            </a:pPr>
            <a:endParaRPr lang="en-GB" sz="2200" dirty="0"/>
          </a:p>
          <a:p>
            <a:r>
              <a:rPr lang="en-GB" sz="2200" dirty="0"/>
              <a:t>Appointment with a nurse or HCA</a:t>
            </a:r>
          </a:p>
          <a:p>
            <a:pPr lvl="1"/>
            <a:r>
              <a:rPr lang="en-US" sz="2200" dirty="0"/>
              <a:t>I</a:t>
            </a:r>
            <a:r>
              <a:rPr lang="en-GB" sz="2200" dirty="0" err="1"/>
              <a:t>nformation</a:t>
            </a:r>
            <a:r>
              <a:rPr lang="en-GB" sz="2200" dirty="0"/>
              <a:t> gathering</a:t>
            </a:r>
          </a:p>
          <a:p>
            <a:pPr lvl="1"/>
            <a:r>
              <a:rPr lang="en-US" sz="2200" dirty="0"/>
              <a:t>H</a:t>
            </a:r>
            <a:r>
              <a:rPr lang="en-GB" sz="2200" dirty="0"/>
              <a:t>eight, weight, smoking, alcohol, exercise</a:t>
            </a:r>
          </a:p>
          <a:p>
            <a:pPr lvl="1"/>
            <a:r>
              <a:rPr lang="en-GB" sz="2200" dirty="0"/>
              <a:t>Health promotion and screening</a:t>
            </a:r>
          </a:p>
          <a:p>
            <a:pPr lvl="1"/>
            <a:r>
              <a:rPr lang="en-US" sz="2200" dirty="0"/>
              <a:t>C</a:t>
            </a:r>
            <a:r>
              <a:rPr lang="en-GB" sz="2200" dirty="0"/>
              <a:t>heck immunisations</a:t>
            </a:r>
          </a:p>
          <a:p>
            <a:pPr lvl="1"/>
            <a:r>
              <a:rPr lang="en-GB" sz="2200" dirty="0"/>
              <a:t>urinalysis</a:t>
            </a:r>
          </a:p>
          <a:p>
            <a:pPr marL="0" indent="0">
              <a:buNone/>
            </a:pPr>
            <a:endParaRPr lang="en-US" dirty="0"/>
          </a:p>
          <a:p>
            <a:pPr algn="r"/>
            <a:r>
              <a:rPr lang="en-US" sz="800" dirty="0"/>
              <a:t>Pain scale diagram  from Healthline</a:t>
            </a:r>
          </a:p>
          <a:p>
            <a:pPr marL="0" indent="0" algn="r">
              <a:buNone/>
            </a:pPr>
            <a:r>
              <a:rPr lang="en-US" sz="800" dirty="0"/>
              <a:t>Pain Scale diagram from Healthline and Pre-check questionnaire image from Amazon</a:t>
            </a:r>
          </a:p>
          <a:p>
            <a:pPr algn="r"/>
            <a:endParaRPr lang="en-US" sz="800" dirty="0"/>
          </a:p>
        </p:txBody>
      </p:sp>
      <p:pic>
        <p:nvPicPr>
          <p:cNvPr id="7" name="Picture 6">
            <a:extLst>
              <a:ext uri="{FF2B5EF4-FFF2-40B4-BE49-F238E27FC236}">
                <a16:creationId xmlns:a16="http://schemas.microsoft.com/office/drawing/2014/main" id="{29D964CE-F06E-E7CA-85A2-5C4EF82A7FE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610100" y="2006979"/>
            <a:ext cx="3987800" cy="1302545"/>
          </a:xfrm>
          <a:prstGeom prst="rect">
            <a:avLst/>
          </a:prstGeom>
        </p:spPr>
      </p:pic>
      <p:pic>
        <p:nvPicPr>
          <p:cNvPr id="6" name="Picture 5">
            <a:extLst>
              <a:ext uri="{FF2B5EF4-FFF2-40B4-BE49-F238E27FC236}">
                <a16:creationId xmlns:a16="http://schemas.microsoft.com/office/drawing/2014/main" id="{7969DB98-B84D-BF50-50D7-25EE0A47A13F}"/>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61615" y="1549400"/>
            <a:ext cx="3118570" cy="3953625"/>
          </a:xfrm>
          <a:prstGeom prst="rect">
            <a:avLst/>
          </a:prstGeom>
          <a:ln>
            <a:solidFill>
              <a:schemeClr val="tx1"/>
            </a:solidFill>
          </a:ln>
        </p:spPr>
      </p:pic>
    </p:spTree>
    <p:extLst>
      <p:ext uri="{BB962C8B-B14F-4D97-AF65-F5344CB8AC3E}">
        <p14:creationId xmlns:p14="http://schemas.microsoft.com/office/powerpoint/2010/main" val="35370256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2D72AF-E71A-906F-D971-2F9C0676BCBB}"/>
              </a:ext>
            </a:extLst>
          </p:cNvPr>
          <p:cNvSpPr>
            <a:spLocks noGrp="1"/>
          </p:cNvSpPr>
          <p:nvPr>
            <p:ph type="title" idx="4294967295"/>
          </p:nvPr>
        </p:nvSpPr>
        <p:spPr>
          <a:xfrm>
            <a:off x="0" y="425450"/>
            <a:ext cx="11353800" cy="792163"/>
          </a:xfrm>
        </p:spPr>
        <p:txBody>
          <a:bodyPr>
            <a:normAutofit/>
          </a:bodyPr>
          <a:lstStyle/>
          <a:p>
            <a:r>
              <a:rPr lang="en-US" sz="4400" dirty="0"/>
              <a:t>What happens at the Annual Health Check?..</a:t>
            </a:r>
          </a:p>
        </p:txBody>
      </p:sp>
      <p:sp>
        <p:nvSpPr>
          <p:cNvPr id="3" name="Content Placeholder 2">
            <a:extLst>
              <a:ext uri="{FF2B5EF4-FFF2-40B4-BE49-F238E27FC236}">
                <a16:creationId xmlns:a16="http://schemas.microsoft.com/office/drawing/2014/main" id="{227C2762-9525-D014-92E5-888307562151}"/>
              </a:ext>
            </a:extLst>
          </p:cNvPr>
          <p:cNvSpPr>
            <a:spLocks noGrp="1"/>
          </p:cNvSpPr>
          <p:nvPr>
            <p:ph idx="4294967295"/>
          </p:nvPr>
        </p:nvSpPr>
        <p:spPr>
          <a:xfrm>
            <a:off x="0" y="1495425"/>
            <a:ext cx="11353800" cy="4411663"/>
          </a:xfrm>
        </p:spPr>
        <p:txBody>
          <a:bodyPr>
            <a:normAutofit/>
          </a:bodyPr>
          <a:lstStyle/>
          <a:p>
            <a:r>
              <a:rPr lang="en-GB" sz="2800" dirty="0"/>
              <a:t>Appointment with GP – use Health Check Template</a:t>
            </a:r>
          </a:p>
          <a:p>
            <a:pPr marL="0" indent="0">
              <a:buNone/>
            </a:pPr>
            <a:endParaRPr lang="en-GB" sz="2800" dirty="0"/>
          </a:p>
          <a:p>
            <a:pPr marL="457200" lvl="1" indent="0">
              <a:buNone/>
            </a:pPr>
            <a:r>
              <a:rPr lang="en-GB" sz="2400" dirty="0"/>
              <a:t>General appearance</a:t>
            </a:r>
            <a:endParaRPr lang="en-US" sz="2400" dirty="0"/>
          </a:p>
          <a:p>
            <a:pPr marL="457200" lvl="1" indent="0">
              <a:buNone/>
            </a:pPr>
            <a:r>
              <a:rPr lang="en-US" sz="2400" dirty="0"/>
              <a:t>S</a:t>
            </a:r>
            <a:r>
              <a:rPr lang="en-GB" sz="2400" dirty="0" err="1"/>
              <a:t>ystems</a:t>
            </a:r>
            <a:r>
              <a:rPr lang="en-GB" sz="2400" dirty="0"/>
              <a:t> review</a:t>
            </a:r>
          </a:p>
          <a:p>
            <a:pPr marL="457200" lvl="1" indent="0">
              <a:buNone/>
            </a:pPr>
            <a:r>
              <a:rPr lang="en-GB" sz="2400" dirty="0"/>
              <a:t>Examination</a:t>
            </a:r>
          </a:p>
          <a:p>
            <a:pPr marL="457200" lvl="1" indent="0">
              <a:buNone/>
            </a:pPr>
            <a:r>
              <a:rPr lang="en-GB" sz="2400" dirty="0"/>
              <a:t>Syndrome specific checks</a:t>
            </a:r>
          </a:p>
          <a:p>
            <a:pPr marL="457200" lvl="1" indent="0">
              <a:buNone/>
            </a:pPr>
            <a:r>
              <a:rPr lang="en-GB" sz="2400" dirty="0"/>
              <a:t>Medication review </a:t>
            </a:r>
            <a:endParaRPr lang="en-GB" dirty="0"/>
          </a:p>
          <a:p>
            <a:pPr marL="457200" lvl="1" indent="0">
              <a:buNone/>
            </a:pPr>
            <a:r>
              <a:rPr lang="en-GB" sz="2400" dirty="0"/>
              <a:t>	</a:t>
            </a:r>
            <a:r>
              <a:rPr lang="en-GB" sz="1800" dirty="0"/>
              <a:t>STOMP: Stopping overmedication in people with a</a:t>
            </a:r>
          </a:p>
          <a:p>
            <a:pPr marL="457200" lvl="1" indent="0">
              <a:buNone/>
            </a:pPr>
            <a:r>
              <a:rPr lang="en-GB" sz="1800" dirty="0"/>
              <a:t>		learning disability</a:t>
            </a:r>
          </a:p>
          <a:p>
            <a:pPr marL="457200" lvl="1" indent="0">
              <a:buNone/>
            </a:pPr>
            <a:r>
              <a:rPr lang="en-GB" sz="2400" dirty="0"/>
              <a:t>Health Action plan</a:t>
            </a:r>
          </a:p>
          <a:p>
            <a:pPr lvl="1"/>
            <a:endParaRPr lang="en-GB" sz="2400" dirty="0"/>
          </a:p>
          <a:p>
            <a:pPr marL="457200" lvl="1" indent="0">
              <a:buNone/>
            </a:pPr>
            <a:endParaRPr lang="en-US" dirty="0"/>
          </a:p>
        </p:txBody>
      </p:sp>
      <p:pic>
        <p:nvPicPr>
          <p:cNvPr id="7" name="Picture 6">
            <a:extLst>
              <a:ext uri="{FF2B5EF4-FFF2-40B4-BE49-F238E27FC236}">
                <a16:creationId xmlns:a16="http://schemas.microsoft.com/office/drawing/2014/main" id="{49A9B4DC-D20C-478D-9236-8BCC89511A4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953500" y="2755900"/>
            <a:ext cx="2425700" cy="2606675"/>
          </a:xfrm>
          <a:prstGeom prst="rect">
            <a:avLst/>
          </a:prstGeom>
          <a:ln>
            <a:solidFill>
              <a:schemeClr val="tx1"/>
            </a:solidFill>
          </a:ln>
        </p:spPr>
      </p:pic>
      <p:pic>
        <p:nvPicPr>
          <p:cNvPr id="11" name="Picture 10">
            <a:extLst>
              <a:ext uri="{FF2B5EF4-FFF2-40B4-BE49-F238E27FC236}">
                <a16:creationId xmlns:a16="http://schemas.microsoft.com/office/drawing/2014/main" id="{1FE03D49-28F6-FA02-789F-CFE20ACB26E5}"/>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75400" y="2755899"/>
            <a:ext cx="2387600" cy="2606675"/>
          </a:xfrm>
          <a:prstGeom prst="rect">
            <a:avLst/>
          </a:prstGeom>
          <a:ln>
            <a:solidFill>
              <a:schemeClr val="tx1"/>
            </a:solidFill>
          </a:ln>
        </p:spPr>
      </p:pic>
    </p:spTree>
    <p:extLst>
      <p:ext uri="{BB962C8B-B14F-4D97-AF65-F5344CB8AC3E}">
        <p14:creationId xmlns:p14="http://schemas.microsoft.com/office/powerpoint/2010/main" val="470952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63FEC-72D3-5D50-B9A6-92F4504D6837}"/>
              </a:ext>
            </a:extLst>
          </p:cNvPr>
          <p:cNvSpPr>
            <a:spLocks noGrp="1"/>
          </p:cNvSpPr>
          <p:nvPr>
            <p:ph type="title" idx="4294967295"/>
          </p:nvPr>
        </p:nvSpPr>
        <p:spPr>
          <a:xfrm>
            <a:off x="0" y="425450"/>
            <a:ext cx="11353800" cy="792163"/>
          </a:xfrm>
        </p:spPr>
        <p:txBody>
          <a:bodyPr>
            <a:normAutofit fontScale="90000"/>
          </a:bodyPr>
          <a:lstStyle/>
          <a:p>
            <a:r>
              <a:rPr lang="en-US" dirty="0"/>
              <a:t>Safeguarding considerations</a:t>
            </a:r>
          </a:p>
        </p:txBody>
      </p:sp>
      <p:pic>
        <p:nvPicPr>
          <p:cNvPr id="5" name="Content Placeholder 4" descr="Screenshot image - Safeguarding considerations. From the Ardens LD Annual Health Check template.">
            <a:extLst>
              <a:ext uri="{FF2B5EF4-FFF2-40B4-BE49-F238E27FC236}">
                <a16:creationId xmlns:a16="http://schemas.microsoft.com/office/drawing/2014/main" id="{B0D44B1E-4933-4981-33A8-6F47575E01EA}"/>
              </a:ext>
            </a:extLst>
          </p:cNvPr>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660400" y="1815067"/>
            <a:ext cx="10693400" cy="3303033"/>
          </a:xfrm>
          <a:prstGeom prst="rect">
            <a:avLst/>
          </a:prstGeom>
          <a:ln>
            <a:solidFill>
              <a:schemeClr val="tx1"/>
            </a:solidFill>
          </a:ln>
        </p:spPr>
      </p:pic>
      <p:sp>
        <p:nvSpPr>
          <p:cNvPr id="6" name="TextBox 5">
            <a:extLst>
              <a:ext uri="{FF2B5EF4-FFF2-40B4-BE49-F238E27FC236}">
                <a16:creationId xmlns:a16="http://schemas.microsoft.com/office/drawing/2014/main" id="{065BFDBE-DB2C-5708-5B6D-056096F84DC9}"/>
              </a:ext>
            </a:extLst>
          </p:cNvPr>
          <p:cNvSpPr txBox="1"/>
          <p:nvPr/>
        </p:nvSpPr>
        <p:spPr>
          <a:xfrm>
            <a:off x="946150" y="5368338"/>
            <a:ext cx="10299700" cy="954107"/>
          </a:xfrm>
          <a:prstGeom prst="rect">
            <a:avLst/>
          </a:prstGeom>
          <a:noFill/>
        </p:spPr>
        <p:txBody>
          <a:bodyPr wrap="square" rtlCol="0">
            <a:spAutoFit/>
          </a:bodyPr>
          <a:lstStyle/>
          <a:p>
            <a:pPr algn="ctr"/>
            <a:r>
              <a:rPr lang="en-US" sz="2800" dirty="0"/>
              <a:t> Could safeguarding be more than this box? </a:t>
            </a:r>
          </a:p>
          <a:p>
            <a:pPr algn="ctr"/>
            <a:endParaRPr lang="en-US" sz="2800" dirty="0"/>
          </a:p>
        </p:txBody>
      </p:sp>
      <p:sp>
        <p:nvSpPr>
          <p:cNvPr id="3" name="TextBox 2">
            <a:extLst>
              <a:ext uri="{FF2B5EF4-FFF2-40B4-BE49-F238E27FC236}">
                <a16:creationId xmlns:a16="http://schemas.microsoft.com/office/drawing/2014/main" id="{B32639D4-BFAC-DD61-1858-1880D44325CB}"/>
              </a:ext>
            </a:extLst>
          </p:cNvPr>
          <p:cNvSpPr txBox="1"/>
          <p:nvPr/>
        </p:nvSpPr>
        <p:spPr>
          <a:xfrm>
            <a:off x="853784" y="1331674"/>
            <a:ext cx="5013360" cy="369332"/>
          </a:xfrm>
          <a:prstGeom prst="rect">
            <a:avLst/>
          </a:prstGeom>
          <a:noFill/>
        </p:spPr>
        <p:txBody>
          <a:bodyPr wrap="none" rtlCol="0">
            <a:spAutoFit/>
          </a:bodyPr>
          <a:lstStyle/>
          <a:p>
            <a:r>
              <a:rPr lang="en-US" dirty="0"/>
              <a:t>From the </a:t>
            </a:r>
            <a:r>
              <a:rPr lang="en-US" dirty="0" err="1"/>
              <a:t>Ardens</a:t>
            </a:r>
            <a:r>
              <a:rPr lang="en-US" dirty="0"/>
              <a:t> LD Annual Health Check template:</a:t>
            </a:r>
          </a:p>
        </p:txBody>
      </p:sp>
    </p:spTree>
    <p:extLst>
      <p:ext uri="{BB962C8B-B14F-4D97-AF65-F5344CB8AC3E}">
        <p14:creationId xmlns:p14="http://schemas.microsoft.com/office/powerpoint/2010/main" val="3889563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8B4E84-6AAF-799C-71A8-08101147555A}"/>
              </a:ext>
            </a:extLst>
          </p:cNvPr>
          <p:cNvSpPr>
            <a:spLocks noGrp="1"/>
          </p:cNvSpPr>
          <p:nvPr>
            <p:ph type="title" idx="4294967295"/>
          </p:nvPr>
        </p:nvSpPr>
        <p:spPr>
          <a:xfrm>
            <a:off x="0" y="330200"/>
            <a:ext cx="11353800" cy="1219200"/>
          </a:xfrm>
        </p:spPr>
        <p:txBody>
          <a:bodyPr>
            <a:noAutofit/>
          </a:bodyPr>
          <a:lstStyle/>
          <a:p>
            <a:r>
              <a:rPr lang="en-US" sz="4000" dirty="0"/>
              <a:t>Why are those with learning disabilities more at risk of abuse and neglect? </a:t>
            </a:r>
          </a:p>
        </p:txBody>
      </p:sp>
      <p:sp>
        <p:nvSpPr>
          <p:cNvPr id="3" name="Content Placeholder 2">
            <a:extLst>
              <a:ext uri="{FF2B5EF4-FFF2-40B4-BE49-F238E27FC236}">
                <a16:creationId xmlns:a16="http://schemas.microsoft.com/office/drawing/2014/main" id="{44E7CDD0-4CD4-C0FA-1B01-B16AF2A2004B}"/>
              </a:ext>
            </a:extLst>
          </p:cNvPr>
          <p:cNvSpPr>
            <a:spLocks noGrp="1"/>
          </p:cNvSpPr>
          <p:nvPr>
            <p:ph idx="4294967295"/>
          </p:nvPr>
        </p:nvSpPr>
        <p:spPr>
          <a:xfrm>
            <a:off x="0" y="2008188"/>
            <a:ext cx="11353800" cy="3898900"/>
          </a:xfrm>
        </p:spPr>
        <p:txBody>
          <a:bodyPr>
            <a:normAutofit lnSpcReduction="10000"/>
          </a:bodyPr>
          <a:lstStyle/>
          <a:p>
            <a:r>
              <a:rPr lang="en-GB" sz="2000" dirty="0"/>
              <a:t>Factors include: </a:t>
            </a:r>
          </a:p>
          <a:p>
            <a:pPr lvl="1"/>
            <a:r>
              <a:rPr lang="en-GB" sz="2000" dirty="0"/>
              <a:t>May have reduced awareness of social norms</a:t>
            </a:r>
          </a:p>
          <a:p>
            <a:pPr lvl="1"/>
            <a:r>
              <a:rPr lang="en-GB" sz="2000" dirty="0"/>
              <a:t>May have reduced ability to understand and recognise signs of abuse</a:t>
            </a:r>
          </a:p>
          <a:p>
            <a:pPr lvl="1"/>
            <a:r>
              <a:rPr lang="en-GB" sz="2000" dirty="0"/>
              <a:t>Dependence on others</a:t>
            </a:r>
          </a:p>
          <a:p>
            <a:pPr lvl="2"/>
            <a:r>
              <a:rPr lang="en-US" sz="2000" dirty="0"/>
              <a:t>P</a:t>
            </a:r>
            <a:r>
              <a:rPr lang="en-GB" sz="2000" dirty="0" err="1"/>
              <a:t>ersonal</a:t>
            </a:r>
            <a:r>
              <a:rPr lang="en-GB" sz="2000" dirty="0"/>
              <a:t> care</a:t>
            </a:r>
          </a:p>
          <a:p>
            <a:pPr lvl="2"/>
            <a:r>
              <a:rPr lang="en-GB" sz="2000" dirty="0"/>
              <a:t>Accessing help</a:t>
            </a:r>
          </a:p>
          <a:p>
            <a:pPr lvl="1"/>
            <a:r>
              <a:rPr lang="en-GB" sz="2000" dirty="0"/>
              <a:t>Communication difficulties</a:t>
            </a:r>
          </a:p>
          <a:p>
            <a:pPr lvl="1"/>
            <a:r>
              <a:rPr lang="en-GB" sz="2000" dirty="0"/>
              <a:t>Social isolation</a:t>
            </a:r>
          </a:p>
          <a:p>
            <a:pPr lvl="1"/>
            <a:endParaRPr lang="en-GB" sz="2000" dirty="0"/>
          </a:p>
          <a:p>
            <a:r>
              <a:rPr lang="en-GB" sz="2000" dirty="0"/>
              <a:t>Abuse or neglect likely to go on for longer</a:t>
            </a:r>
          </a:p>
          <a:p>
            <a:pPr lvl="1"/>
            <a:endParaRPr lang="en-GB" sz="2000" dirty="0"/>
          </a:p>
          <a:p>
            <a:r>
              <a:rPr lang="en-GB" sz="2000" dirty="0"/>
              <a:t>Remember those going through transition (14-17yrs) are </a:t>
            </a:r>
            <a:r>
              <a:rPr lang="en-GB" sz="2000"/>
              <a:t>still children</a:t>
            </a:r>
            <a:endParaRPr lang="en-GB" dirty="0"/>
          </a:p>
          <a:p>
            <a:endParaRPr lang="en-US" dirty="0"/>
          </a:p>
        </p:txBody>
      </p:sp>
      <p:pic>
        <p:nvPicPr>
          <p:cNvPr id="6" name="Picture 5">
            <a:extLst>
              <a:ext uri="{FF2B5EF4-FFF2-40B4-BE49-F238E27FC236}">
                <a16:creationId xmlns:a16="http://schemas.microsoft.com/office/drawing/2014/main" id="{CCBBF0F1-3142-49E0-8754-31D4B392D2A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12" y="2008188"/>
            <a:ext cx="3108960" cy="3478212"/>
          </a:xfrm>
          <a:prstGeom prst="rect">
            <a:avLst/>
          </a:prstGeom>
        </p:spPr>
      </p:pic>
    </p:spTree>
    <p:extLst>
      <p:ext uri="{BB962C8B-B14F-4D97-AF65-F5344CB8AC3E}">
        <p14:creationId xmlns:p14="http://schemas.microsoft.com/office/powerpoint/2010/main" val="807143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4D7E6-D5F7-3B0F-1159-C0B4E548AD26}"/>
              </a:ext>
            </a:extLst>
          </p:cNvPr>
          <p:cNvSpPr>
            <a:spLocks noGrp="1"/>
          </p:cNvSpPr>
          <p:nvPr>
            <p:ph type="title" idx="4294967295"/>
          </p:nvPr>
        </p:nvSpPr>
        <p:spPr>
          <a:xfrm>
            <a:off x="0" y="425450"/>
            <a:ext cx="11353800" cy="792163"/>
          </a:xfrm>
        </p:spPr>
        <p:txBody>
          <a:bodyPr>
            <a:normAutofit fontScale="90000"/>
          </a:bodyPr>
          <a:lstStyle/>
          <a:p>
            <a:r>
              <a:rPr lang="en-US" dirty="0"/>
              <a:t>Types of abuse and neglect</a:t>
            </a:r>
          </a:p>
        </p:txBody>
      </p:sp>
      <p:graphicFrame>
        <p:nvGraphicFramePr>
          <p:cNvPr id="10" name="Table 10">
            <a:extLst>
              <a:ext uri="{FF2B5EF4-FFF2-40B4-BE49-F238E27FC236}">
                <a16:creationId xmlns:a16="http://schemas.microsoft.com/office/drawing/2014/main" id="{BD844E97-8448-0C56-E8CD-CB58F3E2D2CA}"/>
              </a:ext>
            </a:extLst>
          </p:cNvPr>
          <p:cNvGraphicFramePr>
            <a:graphicFrameLocks noGrp="1"/>
          </p:cNvGraphicFramePr>
          <p:nvPr>
            <p:ph idx="4294967295"/>
            <p:extLst>
              <p:ext uri="{D42A27DB-BD31-4B8C-83A1-F6EECF244321}">
                <p14:modId xmlns:p14="http://schemas.microsoft.com/office/powerpoint/2010/main" val="782972693"/>
              </p:ext>
            </p:extLst>
          </p:nvPr>
        </p:nvGraphicFramePr>
        <p:xfrm>
          <a:off x="774700" y="1574800"/>
          <a:ext cx="10579100" cy="4004307"/>
        </p:xfrm>
        <a:graphic>
          <a:graphicData uri="http://schemas.openxmlformats.org/drawingml/2006/table">
            <a:tbl>
              <a:tblPr firstRow="1" bandRow="1">
                <a:tableStyleId>{5C22544A-7EE6-4342-B048-85BDC9FD1C3A}</a:tableStyleId>
              </a:tblPr>
              <a:tblGrid>
                <a:gridCol w="5289550">
                  <a:extLst>
                    <a:ext uri="{9D8B030D-6E8A-4147-A177-3AD203B41FA5}">
                      <a16:colId xmlns:a16="http://schemas.microsoft.com/office/drawing/2014/main" val="1121696596"/>
                    </a:ext>
                  </a:extLst>
                </a:gridCol>
                <a:gridCol w="5289550">
                  <a:extLst>
                    <a:ext uri="{9D8B030D-6E8A-4147-A177-3AD203B41FA5}">
                      <a16:colId xmlns:a16="http://schemas.microsoft.com/office/drawing/2014/main" val="2064851810"/>
                    </a:ext>
                  </a:extLst>
                </a:gridCol>
              </a:tblGrid>
              <a:tr h="816919">
                <a:tc>
                  <a:txBody>
                    <a:bodyPr/>
                    <a:lstStyle/>
                    <a:p>
                      <a:pPr algn="ctr"/>
                      <a:r>
                        <a:rPr lang="en-US" sz="2600" b="1" dirty="0">
                          <a:solidFill>
                            <a:schemeClr val="tx1"/>
                          </a:solidFill>
                        </a:rPr>
                        <a:t>Domestic abuse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78DF4"/>
                    </a:solidFill>
                  </a:tcPr>
                </a:tc>
                <a:tc>
                  <a:txBody>
                    <a:bodyPr/>
                    <a:lstStyle/>
                    <a:p>
                      <a:pPr algn="ctr"/>
                      <a:r>
                        <a:rPr lang="en-US" sz="2600" b="1" dirty="0">
                          <a:solidFill>
                            <a:schemeClr val="tx1"/>
                          </a:solidFill>
                        </a:rPr>
                        <a:t>Self-neglect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F41E"/>
                    </a:solidFill>
                  </a:tcPr>
                </a:tc>
                <a:extLst>
                  <a:ext uri="{0D108BD9-81ED-4DB2-BD59-A6C34878D82A}">
                    <a16:rowId xmlns:a16="http://schemas.microsoft.com/office/drawing/2014/main" val="607396474"/>
                  </a:ext>
                </a:extLst>
              </a:tr>
              <a:tr h="796847">
                <a:tc>
                  <a:txBody>
                    <a:bodyPr/>
                    <a:lstStyle/>
                    <a:p>
                      <a:pPr algn="ctr"/>
                      <a:r>
                        <a:rPr lang="en-US" sz="2600" b="1" dirty="0">
                          <a:solidFill>
                            <a:schemeClr val="tx1"/>
                          </a:solidFill>
                        </a:rPr>
                        <a:t>Financial abuse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US" sz="2600" b="1" dirty="0"/>
                        <a:t>Physical abuse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4854"/>
                    </a:solidFill>
                  </a:tcPr>
                </a:tc>
                <a:extLst>
                  <a:ext uri="{0D108BD9-81ED-4DB2-BD59-A6C34878D82A}">
                    <a16:rowId xmlns:a16="http://schemas.microsoft.com/office/drawing/2014/main" val="1552056249"/>
                  </a:ext>
                </a:extLst>
              </a:tr>
              <a:tr h="796847">
                <a:tc>
                  <a:txBody>
                    <a:bodyPr/>
                    <a:lstStyle/>
                    <a:p>
                      <a:pPr algn="ctr"/>
                      <a:r>
                        <a:rPr lang="en-US" sz="2600" b="1" dirty="0"/>
                        <a:t>Neglect or acts of omission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US" sz="2600" b="1" dirty="0"/>
                        <a:t>Sexual abuse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971"/>
                    </a:solidFill>
                  </a:tcPr>
                </a:tc>
                <a:extLst>
                  <a:ext uri="{0D108BD9-81ED-4DB2-BD59-A6C34878D82A}">
                    <a16:rowId xmlns:a16="http://schemas.microsoft.com/office/drawing/2014/main" val="349428999"/>
                  </a:ext>
                </a:extLst>
              </a:tr>
              <a:tr h="796847">
                <a:tc>
                  <a:txBody>
                    <a:bodyPr/>
                    <a:lstStyle/>
                    <a:p>
                      <a:pPr algn="ctr"/>
                      <a:r>
                        <a:rPr lang="en-US" sz="2600" b="1" dirty="0"/>
                        <a:t>Modern slavery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31B7"/>
                    </a:solidFill>
                  </a:tcPr>
                </a:tc>
                <a:tc>
                  <a:txBody>
                    <a:bodyPr/>
                    <a:lstStyle/>
                    <a:p>
                      <a:pPr algn="ctr"/>
                      <a:r>
                        <a:rPr lang="en-US" sz="2600" b="1" dirty="0"/>
                        <a:t>Discriminatory abuse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1526705572"/>
                  </a:ext>
                </a:extLst>
              </a:tr>
              <a:tr h="796847">
                <a:tc>
                  <a:txBody>
                    <a:bodyPr/>
                    <a:lstStyle/>
                    <a:p>
                      <a:pPr algn="ctr"/>
                      <a:r>
                        <a:rPr lang="en-US" sz="2600" b="1" dirty="0" err="1"/>
                        <a:t>Organisational</a:t>
                      </a:r>
                      <a:r>
                        <a:rPr lang="en-US" sz="2600" b="1" dirty="0"/>
                        <a:t> or institutional abuse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8DF"/>
                    </a:solidFill>
                  </a:tcPr>
                </a:tc>
                <a:tc>
                  <a:txBody>
                    <a:bodyPr/>
                    <a:lstStyle/>
                    <a:p>
                      <a:pPr algn="ctr"/>
                      <a:r>
                        <a:rPr lang="en-US" sz="2600" b="1" dirty="0"/>
                        <a:t>Psychological or emotional abuse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14CF"/>
                    </a:solidFill>
                  </a:tcPr>
                </a:tc>
                <a:extLst>
                  <a:ext uri="{0D108BD9-81ED-4DB2-BD59-A6C34878D82A}">
                    <a16:rowId xmlns:a16="http://schemas.microsoft.com/office/drawing/2014/main" val="1423562463"/>
                  </a:ext>
                </a:extLst>
              </a:tr>
            </a:tbl>
          </a:graphicData>
        </a:graphic>
      </p:graphicFrame>
    </p:spTree>
    <p:extLst>
      <p:ext uri="{BB962C8B-B14F-4D97-AF65-F5344CB8AC3E}">
        <p14:creationId xmlns:p14="http://schemas.microsoft.com/office/powerpoint/2010/main" val="7767073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DEE89-0FF8-4C4F-6374-0C4650DE5FBF}"/>
              </a:ext>
            </a:extLst>
          </p:cNvPr>
          <p:cNvSpPr>
            <a:spLocks noGrp="1"/>
          </p:cNvSpPr>
          <p:nvPr>
            <p:ph type="title" idx="4294967295"/>
          </p:nvPr>
        </p:nvSpPr>
        <p:spPr>
          <a:xfrm>
            <a:off x="0" y="425450"/>
            <a:ext cx="11353800" cy="792163"/>
          </a:xfrm>
        </p:spPr>
        <p:txBody>
          <a:bodyPr>
            <a:normAutofit fontScale="90000"/>
          </a:bodyPr>
          <a:lstStyle/>
          <a:p>
            <a:r>
              <a:rPr lang="en-US" dirty="0"/>
              <a:t>How might abuse or neglect present? </a:t>
            </a:r>
          </a:p>
        </p:txBody>
      </p:sp>
      <p:sp>
        <p:nvSpPr>
          <p:cNvPr id="3" name="Content Placeholder 2">
            <a:extLst>
              <a:ext uri="{FF2B5EF4-FFF2-40B4-BE49-F238E27FC236}">
                <a16:creationId xmlns:a16="http://schemas.microsoft.com/office/drawing/2014/main" id="{5A263BCB-CC31-B7A1-D189-976EE8FBDBF8}"/>
              </a:ext>
            </a:extLst>
          </p:cNvPr>
          <p:cNvSpPr>
            <a:spLocks noGrp="1"/>
          </p:cNvSpPr>
          <p:nvPr>
            <p:ph idx="4294967295"/>
          </p:nvPr>
        </p:nvSpPr>
        <p:spPr>
          <a:xfrm>
            <a:off x="0" y="1485900"/>
            <a:ext cx="11353800" cy="4421188"/>
          </a:xfrm>
        </p:spPr>
        <p:txBody>
          <a:bodyPr>
            <a:normAutofit/>
          </a:bodyPr>
          <a:lstStyle/>
          <a:p>
            <a:pPr lvl="1">
              <a:buFont typeface="Arial"/>
              <a:buChar char="•"/>
            </a:pPr>
            <a:r>
              <a:rPr lang="en-US" sz="2400" dirty="0"/>
              <a:t>C</a:t>
            </a:r>
            <a:r>
              <a:rPr lang="en-GB" sz="2400" dirty="0" err="1"/>
              <a:t>hanges</a:t>
            </a:r>
            <a:r>
              <a:rPr lang="en-GB" sz="2400" dirty="0"/>
              <a:t> in appearance or weight</a:t>
            </a:r>
          </a:p>
          <a:p>
            <a:pPr lvl="1">
              <a:buFont typeface="Arial"/>
              <a:buChar char="•"/>
            </a:pPr>
            <a:r>
              <a:rPr lang="en-GB" sz="2400" dirty="0"/>
              <a:t>Changes in behaviour</a:t>
            </a:r>
          </a:p>
          <a:p>
            <a:pPr lvl="1">
              <a:buFont typeface="Arial"/>
              <a:buChar char="•"/>
            </a:pPr>
            <a:r>
              <a:rPr lang="en-GB" sz="2400" dirty="0"/>
              <a:t>Inappropriate care</a:t>
            </a:r>
          </a:p>
          <a:p>
            <a:pPr lvl="1">
              <a:buFont typeface="Arial"/>
              <a:buChar char="•"/>
            </a:pPr>
            <a:r>
              <a:rPr lang="en-GB" sz="2400" dirty="0"/>
              <a:t>Signs of physical injury</a:t>
            </a:r>
          </a:p>
          <a:p>
            <a:pPr lvl="1">
              <a:buFont typeface="Arial"/>
              <a:buChar char="•"/>
            </a:pPr>
            <a:r>
              <a:rPr lang="en-GB" sz="2400" dirty="0"/>
              <a:t>Sleep problems</a:t>
            </a:r>
          </a:p>
          <a:p>
            <a:pPr lvl="1">
              <a:buFont typeface="Arial"/>
              <a:buChar char="•"/>
            </a:pPr>
            <a:r>
              <a:rPr lang="en-GB" sz="2400" dirty="0"/>
              <a:t>Distress, low mood, unhappiness</a:t>
            </a:r>
          </a:p>
          <a:p>
            <a:pPr lvl="1">
              <a:buFont typeface="Arial"/>
              <a:buChar char="•"/>
            </a:pPr>
            <a:r>
              <a:rPr lang="en-GB" sz="2400" dirty="0"/>
              <a:t>Missing money or personal items</a:t>
            </a:r>
          </a:p>
          <a:p>
            <a:pPr lvl="1">
              <a:buFont typeface="Arial"/>
              <a:buChar char="•"/>
            </a:pPr>
            <a:endParaRPr lang="en-GB" sz="2400" dirty="0"/>
          </a:p>
          <a:p>
            <a:pPr marL="457200" lvl="1" indent="0" algn="ctr">
              <a:buNone/>
            </a:pPr>
            <a:r>
              <a:rPr lang="en-GB" sz="3200" dirty="0">
                <a:solidFill>
                  <a:srgbClr val="FF3500"/>
                </a:solidFill>
              </a:rPr>
              <a:t>Remember diagnostic overshadowing</a:t>
            </a:r>
            <a:endParaRPr lang="en-US" sz="3200" dirty="0">
              <a:solidFill>
                <a:srgbClr val="FF3500"/>
              </a:solidFill>
            </a:endParaRPr>
          </a:p>
        </p:txBody>
      </p:sp>
      <p:pic>
        <p:nvPicPr>
          <p:cNvPr id="5" name="Picture 4">
            <a:extLst>
              <a:ext uri="{FF2B5EF4-FFF2-40B4-BE49-F238E27FC236}">
                <a16:creationId xmlns:a16="http://schemas.microsoft.com/office/drawing/2014/main" id="{B9889341-AC55-C14C-242F-42FEE9DA3962}"/>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6511924" y="1576439"/>
            <a:ext cx="3228976" cy="2728861"/>
          </a:xfrm>
          <a:prstGeom prst="rect">
            <a:avLst/>
          </a:prstGeom>
        </p:spPr>
      </p:pic>
    </p:spTree>
    <p:extLst>
      <p:ext uri="{BB962C8B-B14F-4D97-AF65-F5344CB8AC3E}">
        <p14:creationId xmlns:p14="http://schemas.microsoft.com/office/powerpoint/2010/main" val="561831639"/>
      </p:ext>
    </p:extLst>
  </p:cSld>
  <p:clrMapOvr>
    <a:masterClrMapping/>
  </p:clrMapOvr>
</p:sld>
</file>

<file path=ppt/theme/theme1.xml><?xml version="1.0" encoding="utf-8"?>
<a:theme xmlns:a="http://schemas.openxmlformats.org/drawingml/2006/main" name="Learning">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 Learning" id="{8FB950B8-90F9-4395-AD5F-AE537B609272}" vid="{3B9044E5-A36D-422B-9463-885C2992A73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3F5FEE1ACB51A4CB259A23F8D1FC76E" ma:contentTypeVersion="13" ma:contentTypeDescription="Create a new document." ma:contentTypeScope="" ma:versionID="9c092be8f93c64ebd5c01f42996cb0c2">
  <xsd:schema xmlns:xsd="http://www.w3.org/2001/XMLSchema" xmlns:xs="http://www.w3.org/2001/XMLSchema" xmlns:p="http://schemas.microsoft.com/office/2006/metadata/properties" xmlns:ns2="3d8b9d85-7192-425b-ac2c-2b556fe5fe9f" xmlns:ns3="a20c1dae-a585-4ea0-8004-924b43e983b9" targetNamespace="http://schemas.microsoft.com/office/2006/metadata/properties" ma:root="true" ma:fieldsID="8a27ee3ff5592b1bf0f2707e95ba4045" ns2:_="" ns3:_="">
    <xsd:import namespace="3d8b9d85-7192-425b-ac2c-2b556fe5fe9f"/>
    <xsd:import namespace="a20c1dae-a585-4ea0-8004-924b43e983b9"/>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DateTaken" minOccurs="0"/>
                <xsd:element ref="ns2:MediaServiceAutoTags"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d8b9d85-7192-425b-ac2c-2b556fe5fe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Length (seconds)" ma:internalName="MediaLengthInSeconds" ma:readOnly="true">
      <xsd:simpleType>
        <xsd:restriction base="dms:Unknown"/>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20c1dae-a585-4ea0-8004-924b43e983b9"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AD08CD6-3455-4366-94F5-0981E9146F5D}">
  <ds:schemaRefs>
    <ds:schemaRef ds:uri="http://purl.org/dc/elements/1.1/"/>
    <ds:schemaRef ds:uri="http://schemas.microsoft.com/office/2006/metadata/properties"/>
    <ds:schemaRef ds:uri="http://purl.org/dc/dcmitype/"/>
    <ds:schemaRef ds:uri="http://schemas.microsoft.com/office/2006/documentManagement/types"/>
    <ds:schemaRef ds:uri="http://www.w3.org/XML/1998/namespace"/>
    <ds:schemaRef ds:uri="http://schemas.microsoft.com/office/infopath/2007/PartnerControls"/>
    <ds:schemaRef ds:uri="http://purl.org/dc/terms/"/>
    <ds:schemaRef ds:uri="http://schemas.openxmlformats.org/package/2006/metadata/core-properties"/>
    <ds:schemaRef ds:uri="a20c1dae-a585-4ea0-8004-924b43e983b9"/>
    <ds:schemaRef ds:uri="3d8b9d85-7192-425b-ac2c-2b556fe5fe9f"/>
  </ds:schemaRefs>
</ds:datastoreItem>
</file>

<file path=customXml/itemProps2.xml><?xml version="1.0" encoding="utf-8"?>
<ds:datastoreItem xmlns:ds="http://schemas.openxmlformats.org/officeDocument/2006/customXml" ds:itemID="{D845ADC7-5D89-4C03-8E40-AF258013AA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d8b9d85-7192-425b-ac2c-2b556fe5fe9f"/>
    <ds:schemaRef ds:uri="a20c1dae-a585-4ea0-8004-924b43e983b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33B45D8-B9F0-45B2-B63C-57178BF2270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PowerPoint Template - Learning</Template>
  <TotalTime>5218</TotalTime>
  <Words>2687</Words>
  <Application>Microsoft Office PowerPoint</Application>
  <PresentationFormat>Widescreen</PresentationFormat>
  <Paragraphs>253</Paragraphs>
  <Slides>17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Lato</vt:lpstr>
      <vt:lpstr>Learning</vt:lpstr>
      <vt:lpstr>Safeguarding considerations at the Learning Disability Annual Health Check Dr Louise Roscoe </vt:lpstr>
      <vt:lpstr>Objectives</vt:lpstr>
      <vt:lpstr>Why are Annual Health Checks important? </vt:lpstr>
      <vt:lpstr>What happens at the Annual Health Check?</vt:lpstr>
      <vt:lpstr>What happens at the Annual Health Check?..</vt:lpstr>
      <vt:lpstr>Safeguarding considerations</vt:lpstr>
      <vt:lpstr>Why are those with learning disabilities more at risk of abuse and neglect? </vt:lpstr>
      <vt:lpstr>Types of abuse and neglect</vt:lpstr>
      <vt:lpstr>How might abuse or neglect present? </vt:lpstr>
      <vt:lpstr>Case 1, Tom:</vt:lpstr>
      <vt:lpstr>Summary</vt:lpstr>
      <vt:lpstr>Case 2, Julie:</vt:lpstr>
      <vt:lpstr>Further Information:</vt:lpstr>
      <vt:lpstr>Summary..</vt:lpstr>
      <vt:lpstr>Learning points</vt:lpstr>
      <vt:lpstr>References and resources</vt:lpstr>
      <vt:lpstr>References and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Sogand Savadi</dc:creator>
  <cp:lastModifiedBy>FOSTER, Stephanie (NHS LINCOLNSHIRE ICB - 71E)</cp:lastModifiedBy>
  <cp:revision>50</cp:revision>
  <dcterms:created xsi:type="dcterms:W3CDTF">2021-06-08T13:14:09Z</dcterms:created>
  <dcterms:modified xsi:type="dcterms:W3CDTF">2023-03-17T13:29:52Z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0x010100A3F5FEE1ACB51A4CB259A23F8D1FC76E</vt:lpwstr>
  </property>
  <property fmtid="{D5CDD505-2E9C-101B-9397-08002B2CF9AE}" pid="3" name="Order">
    <vt:r8>185000</vt:r8>
  </property>
</Properties>
</file>