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4" r:id="rId3"/>
    <p:sldId id="275" r:id="rId4"/>
    <p:sldId id="258" r:id="rId5"/>
    <p:sldId id="264" r:id="rId6"/>
    <p:sldId id="265" r:id="rId7"/>
    <p:sldId id="284" r:id="rId8"/>
    <p:sldId id="285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73" autoAdjust="0"/>
  </p:normalViewPr>
  <p:slideViewPr>
    <p:cSldViewPr snapToGrid="0">
      <p:cViewPr varScale="1">
        <p:scale>
          <a:sx n="97" d="100"/>
          <a:sy n="97" d="100"/>
        </p:scale>
        <p:origin x="1110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18" Type="http://schemas.openxmlformats.org/officeDocument/2006/relationships/image" Target="../media/image2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17" Type="http://schemas.openxmlformats.org/officeDocument/2006/relationships/image" Target="../media/image20.pn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18" Type="http://schemas.openxmlformats.org/officeDocument/2006/relationships/image" Target="../media/image2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17" Type="http://schemas.openxmlformats.org/officeDocument/2006/relationships/image" Target="../media/image20.pn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607543-8EB5-4B07-A5C2-D1A7BEFE7385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CB8613C-E6C0-47A9-BA59-48F301BF894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Alignment with Strategic and Commissioning delivery priorities </a:t>
          </a:r>
          <a:endParaRPr lang="en-US" b="1" dirty="0"/>
        </a:p>
      </dgm:t>
    </dgm:pt>
    <dgm:pt modelId="{CAB01169-A41D-4D0E-8B40-91592CA319F0}" type="parTrans" cxnId="{1A302325-6E9D-444B-B824-72366AD3F3E3}">
      <dgm:prSet/>
      <dgm:spPr/>
      <dgm:t>
        <a:bodyPr/>
        <a:lstStyle/>
        <a:p>
          <a:endParaRPr lang="en-US"/>
        </a:p>
      </dgm:t>
    </dgm:pt>
    <dgm:pt modelId="{EC379101-3ACA-4E36-B69C-303DA2AB618E}" type="sibTrans" cxnId="{1A302325-6E9D-444B-B824-72366AD3F3E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5F74FA5-7DDB-4BA7-8BF0-CDE37181145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Focus on UEC and planned care AND achieving return on investment</a:t>
          </a:r>
          <a:endParaRPr lang="en-US" dirty="0"/>
        </a:p>
      </dgm:t>
    </dgm:pt>
    <dgm:pt modelId="{FB49A1C2-0A9E-4BAD-96F9-1D97BE0C32DA}" type="parTrans" cxnId="{C1DA439E-7E73-435D-9266-BB9DE507B8A8}">
      <dgm:prSet/>
      <dgm:spPr/>
      <dgm:t>
        <a:bodyPr/>
        <a:lstStyle/>
        <a:p>
          <a:endParaRPr lang="en-US"/>
        </a:p>
      </dgm:t>
    </dgm:pt>
    <dgm:pt modelId="{BDD1C7F1-8E92-4EE1-8434-EEC35E3CF7AF}" type="sibTrans" cxnId="{C1DA439E-7E73-435D-9266-BB9DE507B8A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A31ABB3-4862-4726-9FB8-E313DC77BF2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Robust, fair, and proportionate consideration/assessment</a:t>
          </a:r>
          <a:endParaRPr lang="en-US" dirty="0"/>
        </a:p>
      </dgm:t>
    </dgm:pt>
    <dgm:pt modelId="{0CC2064D-7646-47CE-89B6-1B0201275C59}" type="parTrans" cxnId="{4C6A5787-8F6D-4DED-9A02-DCE569847E46}">
      <dgm:prSet/>
      <dgm:spPr/>
      <dgm:t>
        <a:bodyPr/>
        <a:lstStyle/>
        <a:p>
          <a:endParaRPr lang="en-US"/>
        </a:p>
      </dgm:t>
    </dgm:pt>
    <dgm:pt modelId="{2E3403B3-D6DC-43AD-8543-ADE3AD3B26D9}" type="sibTrans" cxnId="{4C6A5787-8F6D-4DED-9A02-DCE569847E4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E981FE1-2F19-43F3-93A1-D36DAD06061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Confidence in deliverability</a:t>
          </a:r>
          <a:endParaRPr lang="en-US" dirty="0"/>
        </a:p>
      </dgm:t>
    </dgm:pt>
    <dgm:pt modelId="{E10262AF-482C-4F09-9233-5C3698C19DCF}" type="parTrans" cxnId="{4F0D6952-4D3E-40FA-A40D-04503CF3258C}">
      <dgm:prSet/>
      <dgm:spPr/>
      <dgm:t>
        <a:bodyPr/>
        <a:lstStyle/>
        <a:p>
          <a:endParaRPr lang="en-US"/>
        </a:p>
      </dgm:t>
    </dgm:pt>
    <dgm:pt modelId="{B9797D1E-FABA-4852-AFB7-EC6E67CD7238}" type="sibTrans" cxnId="{4F0D6952-4D3E-40FA-A40D-04503CF3258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0FB7297-3282-4D2E-879A-5C960F32DD0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Collaboration across system partners, promoting integrated neighbourhood health</a:t>
          </a:r>
          <a:endParaRPr lang="en-US" dirty="0"/>
        </a:p>
      </dgm:t>
    </dgm:pt>
    <dgm:pt modelId="{43989F36-75A7-4340-8584-E9FA50155B9D}" type="parTrans" cxnId="{CEC8F59B-6806-4BC4-AE30-1FBB1A0B934E}">
      <dgm:prSet/>
      <dgm:spPr/>
      <dgm:t>
        <a:bodyPr/>
        <a:lstStyle/>
        <a:p>
          <a:endParaRPr lang="en-US"/>
        </a:p>
      </dgm:t>
    </dgm:pt>
    <dgm:pt modelId="{3F3BB170-45A4-4BCB-851B-B0E4CA6BF652}" type="sibTrans" cxnId="{CEC8F59B-6806-4BC4-AE30-1FBB1A0B934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9AB7461-A9E1-484C-80B7-E160DCAF65E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Use of the approved proforma</a:t>
          </a:r>
          <a:endParaRPr lang="en-US" dirty="0"/>
        </a:p>
      </dgm:t>
    </dgm:pt>
    <dgm:pt modelId="{356536A9-0F53-4121-A334-44BD042A1F6D}" type="parTrans" cxnId="{0E3516E4-DDAA-4116-8FDD-DDBCC344816F}">
      <dgm:prSet/>
      <dgm:spPr/>
      <dgm:t>
        <a:bodyPr/>
        <a:lstStyle/>
        <a:p>
          <a:endParaRPr lang="en-US"/>
        </a:p>
      </dgm:t>
    </dgm:pt>
    <dgm:pt modelId="{7C21D519-362B-4BA7-B824-690FCA35C3BB}" type="sibTrans" cxnId="{0E3516E4-DDAA-4116-8FDD-DDBCC344816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7E3F81A-DED4-4826-BCAC-E8A0AB69884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Multi-year funding proposals welcomed; </a:t>
          </a:r>
          <a:r>
            <a:rPr lang="en-GB" sz="1800" b="1" dirty="0"/>
            <a:t>must not distract from delivery of agreed substantive commitments. New contracting forms are being explored</a:t>
          </a:r>
          <a:endParaRPr lang="en-US" b="1" dirty="0"/>
        </a:p>
      </dgm:t>
    </dgm:pt>
    <dgm:pt modelId="{D85D5F87-293C-4117-8786-7263609232D4}" type="parTrans" cxnId="{4058CDE3-3C0B-4414-B394-EA14C4F3C212}">
      <dgm:prSet/>
      <dgm:spPr/>
      <dgm:t>
        <a:bodyPr/>
        <a:lstStyle/>
        <a:p>
          <a:endParaRPr lang="en-US"/>
        </a:p>
      </dgm:t>
    </dgm:pt>
    <dgm:pt modelId="{A0493F21-9486-4853-B2E9-D001118BD92E}" type="sibTrans" cxnId="{4058CDE3-3C0B-4414-B394-EA14C4F3C21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91BE635-C5A7-44A8-905B-C00904BCB82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dirty="0"/>
            <a:t>Proportionate arrangements for assurance, monitoring, and review</a:t>
          </a:r>
          <a:endParaRPr lang="en-US" dirty="0"/>
        </a:p>
      </dgm:t>
    </dgm:pt>
    <dgm:pt modelId="{82A792D1-6BAB-4DF7-A8C5-800CEFBF9CAA}" type="parTrans" cxnId="{EA5A1A99-9EB2-4748-825D-0ACF1C2ACE2D}">
      <dgm:prSet/>
      <dgm:spPr/>
      <dgm:t>
        <a:bodyPr/>
        <a:lstStyle/>
        <a:p>
          <a:endParaRPr lang="en-US"/>
        </a:p>
      </dgm:t>
    </dgm:pt>
    <dgm:pt modelId="{4EAE2C94-6A81-4474-87CF-8C12252223C0}" type="sibTrans" cxnId="{EA5A1A99-9EB2-4748-825D-0ACF1C2ACE2D}">
      <dgm:prSet/>
      <dgm:spPr/>
      <dgm:t>
        <a:bodyPr/>
        <a:lstStyle/>
        <a:p>
          <a:endParaRPr lang="en-US"/>
        </a:p>
      </dgm:t>
    </dgm:pt>
    <dgm:pt modelId="{6C757911-892D-4B18-AE5F-A487B5596745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7CFC5335-1996-4129-BD8A-15CAD81DBF39}" type="parTrans" cxnId="{1047FBDE-0A30-47FB-8465-FC015E6F8EC5}">
      <dgm:prSet/>
      <dgm:spPr/>
      <dgm:t>
        <a:bodyPr/>
        <a:lstStyle/>
        <a:p>
          <a:endParaRPr lang="en-GB"/>
        </a:p>
      </dgm:t>
    </dgm:pt>
    <dgm:pt modelId="{324285B3-415C-4BFE-82E4-B3205052C1D0}" type="sibTrans" cxnId="{1047FBDE-0A30-47FB-8465-FC015E6F8EC5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1CA9CDD5-72D9-4F22-95AA-305351CFEF3B}" type="pres">
      <dgm:prSet presAssocID="{DF607543-8EB5-4B07-A5C2-D1A7BEFE7385}" presName="root" presStyleCnt="0">
        <dgm:presLayoutVars>
          <dgm:dir/>
          <dgm:resizeHandles val="exact"/>
        </dgm:presLayoutVars>
      </dgm:prSet>
      <dgm:spPr/>
    </dgm:pt>
    <dgm:pt modelId="{B0DF87A5-AE2D-4B5E-B694-FA7D388DACE2}" type="pres">
      <dgm:prSet presAssocID="{DF607543-8EB5-4B07-A5C2-D1A7BEFE7385}" presName="container" presStyleCnt="0">
        <dgm:presLayoutVars>
          <dgm:dir/>
          <dgm:resizeHandles val="exact"/>
        </dgm:presLayoutVars>
      </dgm:prSet>
      <dgm:spPr/>
    </dgm:pt>
    <dgm:pt modelId="{D478DB97-F411-4E07-9FE5-C20FBD7D5205}" type="pres">
      <dgm:prSet presAssocID="{CCB8613C-E6C0-47A9-BA59-48F301BF894B}" presName="compNode" presStyleCnt="0"/>
      <dgm:spPr/>
    </dgm:pt>
    <dgm:pt modelId="{1B5E4BEF-C04F-47CC-852C-E03E6C6FF5F3}" type="pres">
      <dgm:prSet presAssocID="{CCB8613C-E6C0-47A9-BA59-48F301BF894B}" presName="iconBgRect" presStyleLbl="bgShp" presStyleIdx="0" presStyleCnt="9"/>
      <dgm:spPr/>
    </dgm:pt>
    <dgm:pt modelId="{7F7D2CAA-BB9C-4AA2-A827-A1547B14C94F}" type="pres">
      <dgm:prSet presAssocID="{CCB8613C-E6C0-47A9-BA59-48F301BF894B}" presName="iconRect" presStyleLbl="node1" presStyleIdx="0" presStyleCnt="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B2266204-0A6A-422E-8416-2673AAB7A3BD}" type="pres">
      <dgm:prSet presAssocID="{CCB8613C-E6C0-47A9-BA59-48F301BF894B}" presName="spaceRect" presStyleCnt="0"/>
      <dgm:spPr/>
    </dgm:pt>
    <dgm:pt modelId="{81671E2C-A03C-4FE8-9A5C-7233032586D3}" type="pres">
      <dgm:prSet presAssocID="{CCB8613C-E6C0-47A9-BA59-48F301BF894B}" presName="textRect" presStyleLbl="revTx" presStyleIdx="0" presStyleCnt="9">
        <dgm:presLayoutVars>
          <dgm:chMax val="1"/>
          <dgm:chPref val="1"/>
        </dgm:presLayoutVars>
      </dgm:prSet>
      <dgm:spPr/>
    </dgm:pt>
    <dgm:pt modelId="{8BFC7688-98AB-4354-A1A9-315CFF603BD9}" type="pres">
      <dgm:prSet presAssocID="{EC379101-3ACA-4E36-B69C-303DA2AB618E}" presName="sibTrans" presStyleLbl="sibTrans2D1" presStyleIdx="0" presStyleCnt="0"/>
      <dgm:spPr/>
    </dgm:pt>
    <dgm:pt modelId="{B4582DF3-80DF-443A-9163-BA5FCC6D7C85}" type="pres">
      <dgm:prSet presAssocID="{A5F74FA5-7DDB-4BA7-8BF0-CDE371811457}" presName="compNode" presStyleCnt="0"/>
      <dgm:spPr/>
    </dgm:pt>
    <dgm:pt modelId="{7E97E9D9-973D-4D23-B2F5-3731E74EACE9}" type="pres">
      <dgm:prSet presAssocID="{A5F74FA5-7DDB-4BA7-8BF0-CDE371811457}" presName="iconBgRect" presStyleLbl="bgShp" presStyleIdx="1" presStyleCnt="9"/>
      <dgm:spPr/>
    </dgm:pt>
    <dgm:pt modelId="{FC0CA4D5-823E-40BD-8E13-431D33041F14}" type="pres">
      <dgm:prSet presAssocID="{A5F74FA5-7DDB-4BA7-8BF0-CDE371811457}" presName="iconRect" presStyleLbl="node1" presStyleIdx="1" presStyleCnt="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87927F02-7470-4B71-AE95-14CAEFA8611A}" type="pres">
      <dgm:prSet presAssocID="{A5F74FA5-7DDB-4BA7-8BF0-CDE371811457}" presName="spaceRect" presStyleCnt="0"/>
      <dgm:spPr/>
    </dgm:pt>
    <dgm:pt modelId="{D9E13B33-3CF1-4E06-97B9-09E362E4326A}" type="pres">
      <dgm:prSet presAssocID="{A5F74FA5-7DDB-4BA7-8BF0-CDE371811457}" presName="textRect" presStyleLbl="revTx" presStyleIdx="1" presStyleCnt="9">
        <dgm:presLayoutVars>
          <dgm:chMax val="1"/>
          <dgm:chPref val="1"/>
        </dgm:presLayoutVars>
      </dgm:prSet>
      <dgm:spPr/>
    </dgm:pt>
    <dgm:pt modelId="{73DA8985-B71E-4591-9971-56BE80F223C0}" type="pres">
      <dgm:prSet presAssocID="{BDD1C7F1-8E92-4EE1-8434-EEC35E3CF7AF}" presName="sibTrans" presStyleLbl="sibTrans2D1" presStyleIdx="0" presStyleCnt="0"/>
      <dgm:spPr/>
    </dgm:pt>
    <dgm:pt modelId="{0BBF38CA-4E37-4800-933F-F963469C2061}" type="pres">
      <dgm:prSet presAssocID="{DA31ABB3-4862-4726-9FB8-E313DC77BF26}" presName="compNode" presStyleCnt="0"/>
      <dgm:spPr/>
    </dgm:pt>
    <dgm:pt modelId="{B7DBC29F-7163-46BB-88FA-407A4EAC6167}" type="pres">
      <dgm:prSet presAssocID="{DA31ABB3-4862-4726-9FB8-E313DC77BF26}" presName="iconBgRect" presStyleLbl="bgShp" presStyleIdx="2" presStyleCnt="9"/>
      <dgm:spPr/>
    </dgm:pt>
    <dgm:pt modelId="{A660BFE2-36F3-49ED-BF7C-11B5EE3A6CAB}" type="pres">
      <dgm:prSet presAssocID="{DA31ABB3-4862-4726-9FB8-E313DC77BF26}" presName="iconRect" presStyleLbl="node1" presStyleIdx="2" presStyleCnt="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FCC8FF91-C84E-4CAD-8F9F-381CCEEF49F8}" type="pres">
      <dgm:prSet presAssocID="{DA31ABB3-4862-4726-9FB8-E313DC77BF26}" presName="spaceRect" presStyleCnt="0"/>
      <dgm:spPr/>
    </dgm:pt>
    <dgm:pt modelId="{C3DFB3AF-04BD-4233-9421-BA52C9E063C8}" type="pres">
      <dgm:prSet presAssocID="{DA31ABB3-4862-4726-9FB8-E313DC77BF26}" presName="textRect" presStyleLbl="revTx" presStyleIdx="2" presStyleCnt="9">
        <dgm:presLayoutVars>
          <dgm:chMax val="1"/>
          <dgm:chPref val="1"/>
        </dgm:presLayoutVars>
      </dgm:prSet>
      <dgm:spPr/>
    </dgm:pt>
    <dgm:pt modelId="{3BEC048C-197F-460A-8A03-D5F3B2C7A9C1}" type="pres">
      <dgm:prSet presAssocID="{2E3403B3-D6DC-43AD-8543-ADE3AD3B26D9}" presName="sibTrans" presStyleLbl="sibTrans2D1" presStyleIdx="0" presStyleCnt="0"/>
      <dgm:spPr/>
    </dgm:pt>
    <dgm:pt modelId="{20316D64-E41E-4B16-91DA-36E945D393B8}" type="pres">
      <dgm:prSet presAssocID="{4E981FE1-2F19-43F3-93A1-D36DAD060619}" presName="compNode" presStyleCnt="0"/>
      <dgm:spPr/>
    </dgm:pt>
    <dgm:pt modelId="{0BE9D421-F7C2-4281-BF9E-DB4D75C60F63}" type="pres">
      <dgm:prSet presAssocID="{4E981FE1-2F19-43F3-93A1-D36DAD060619}" presName="iconBgRect" presStyleLbl="bgShp" presStyleIdx="3" presStyleCnt="9"/>
      <dgm:spPr/>
    </dgm:pt>
    <dgm:pt modelId="{097E3FB8-CAB7-408C-81B9-E759B58C5C43}" type="pres">
      <dgm:prSet presAssocID="{4E981FE1-2F19-43F3-93A1-D36DAD060619}" presName="iconRect" presStyleLbl="node1" presStyleIdx="3" presStyleCnt="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ptain"/>
        </a:ext>
      </dgm:extLst>
    </dgm:pt>
    <dgm:pt modelId="{4976CADD-7DB4-4E08-A3AE-1D9C2D3B1AC2}" type="pres">
      <dgm:prSet presAssocID="{4E981FE1-2F19-43F3-93A1-D36DAD060619}" presName="spaceRect" presStyleCnt="0"/>
      <dgm:spPr/>
    </dgm:pt>
    <dgm:pt modelId="{2F25E2F7-43ED-4FBF-822D-49DB1EB73BCB}" type="pres">
      <dgm:prSet presAssocID="{4E981FE1-2F19-43F3-93A1-D36DAD060619}" presName="textRect" presStyleLbl="revTx" presStyleIdx="3" presStyleCnt="9">
        <dgm:presLayoutVars>
          <dgm:chMax val="1"/>
          <dgm:chPref val="1"/>
        </dgm:presLayoutVars>
      </dgm:prSet>
      <dgm:spPr/>
    </dgm:pt>
    <dgm:pt modelId="{98EB26E9-2D2E-47F8-8FB3-65077D56C5A8}" type="pres">
      <dgm:prSet presAssocID="{B9797D1E-FABA-4852-AFB7-EC6E67CD7238}" presName="sibTrans" presStyleLbl="sibTrans2D1" presStyleIdx="0" presStyleCnt="0"/>
      <dgm:spPr/>
    </dgm:pt>
    <dgm:pt modelId="{B5D4D40A-5895-40E8-8854-E8FABCE5F0ED}" type="pres">
      <dgm:prSet presAssocID="{F0FB7297-3282-4D2E-879A-5C960F32DD07}" presName="compNode" presStyleCnt="0"/>
      <dgm:spPr/>
    </dgm:pt>
    <dgm:pt modelId="{E46CA7C6-8D3D-480D-BE87-229F79CC7DBB}" type="pres">
      <dgm:prSet presAssocID="{F0FB7297-3282-4D2E-879A-5C960F32DD07}" presName="iconBgRect" presStyleLbl="bgShp" presStyleIdx="4" presStyleCnt="9"/>
      <dgm:spPr/>
    </dgm:pt>
    <dgm:pt modelId="{CB8530CA-6685-4755-B5AB-077BDE9CB396}" type="pres">
      <dgm:prSet presAssocID="{F0FB7297-3282-4D2E-879A-5C960F32DD07}" presName="iconRect" presStyleLbl="node1" presStyleIdx="4" presStyleCnt="9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57BB2A29-996B-4CA7-B97C-B4A0C7A21419}" type="pres">
      <dgm:prSet presAssocID="{F0FB7297-3282-4D2E-879A-5C960F32DD07}" presName="spaceRect" presStyleCnt="0"/>
      <dgm:spPr/>
    </dgm:pt>
    <dgm:pt modelId="{A6FE11FB-1DF8-43EA-83B1-77DE3693498E}" type="pres">
      <dgm:prSet presAssocID="{F0FB7297-3282-4D2E-879A-5C960F32DD07}" presName="textRect" presStyleLbl="revTx" presStyleIdx="4" presStyleCnt="9">
        <dgm:presLayoutVars>
          <dgm:chMax val="1"/>
          <dgm:chPref val="1"/>
        </dgm:presLayoutVars>
      </dgm:prSet>
      <dgm:spPr/>
    </dgm:pt>
    <dgm:pt modelId="{B21F1C63-082B-4E1A-B8EC-47D30945D014}" type="pres">
      <dgm:prSet presAssocID="{3F3BB170-45A4-4BCB-851B-B0E4CA6BF652}" presName="sibTrans" presStyleLbl="sibTrans2D1" presStyleIdx="0" presStyleCnt="0"/>
      <dgm:spPr/>
    </dgm:pt>
    <dgm:pt modelId="{13CF3958-DCA1-4FA3-BEC0-7A1A293EC78E}" type="pres">
      <dgm:prSet presAssocID="{6C757911-892D-4B18-AE5F-A487B5596745}" presName="compNode" presStyleCnt="0"/>
      <dgm:spPr/>
    </dgm:pt>
    <dgm:pt modelId="{D665B917-A3B0-4A97-AF39-264E9FBE964A}" type="pres">
      <dgm:prSet presAssocID="{6C757911-892D-4B18-AE5F-A487B5596745}" presName="iconBgRect" presStyleLbl="bgShp" presStyleIdx="5" presStyleCnt="9"/>
      <dgm:spPr/>
    </dgm:pt>
    <dgm:pt modelId="{37915778-5E3C-44CD-9F92-673BE934AFA4}" type="pres">
      <dgm:prSet presAssocID="{6C757911-892D-4B18-AE5F-A487B5596745}" presName="iconRect" presStyleLbl="node1" presStyleIdx="5" presStyleCnt="9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ye with solid fill"/>
        </a:ext>
      </dgm:extLst>
    </dgm:pt>
    <dgm:pt modelId="{F0752EFD-1BC6-4C57-B9A4-384178E7763B}" type="pres">
      <dgm:prSet presAssocID="{6C757911-892D-4B18-AE5F-A487B5596745}" presName="spaceRect" presStyleCnt="0"/>
      <dgm:spPr/>
    </dgm:pt>
    <dgm:pt modelId="{ECB2690A-ECF7-4E79-9C1C-57BCA363AC15}" type="pres">
      <dgm:prSet presAssocID="{6C757911-892D-4B18-AE5F-A487B5596745}" presName="textRect" presStyleLbl="revTx" presStyleIdx="5" presStyleCnt="9">
        <dgm:presLayoutVars>
          <dgm:chMax val="1"/>
          <dgm:chPref val="1"/>
        </dgm:presLayoutVars>
      </dgm:prSet>
      <dgm:spPr/>
    </dgm:pt>
    <dgm:pt modelId="{BE69B7C1-D0E1-47FD-826D-FA35CFC7D12C}" type="pres">
      <dgm:prSet presAssocID="{324285B3-415C-4BFE-82E4-B3205052C1D0}" presName="sibTrans" presStyleLbl="sibTrans2D1" presStyleIdx="0" presStyleCnt="0"/>
      <dgm:spPr/>
    </dgm:pt>
    <dgm:pt modelId="{E5CD9340-A81D-4581-BA97-55E0105D2E33}" type="pres">
      <dgm:prSet presAssocID="{49AB7461-A9E1-484C-80B7-E160DCAF65E3}" presName="compNode" presStyleCnt="0"/>
      <dgm:spPr/>
    </dgm:pt>
    <dgm:pt modelId="{88525B76-E730-45E8-BA0A-F01ECB8FBC9C}" type="pres">
      <dgm:prSet presAssocID="{49AB7461-A9E1-484C-80B7-E160DCAF65E3}" presName="iconBgRect" presStyleLbl="bgShp" presStyleIdx="6" presStyleCnt="9"/>
      <dgm:spPr/>
    </dgm:pt>
    <dgm:pt modelId="{A1DB0271-80DC-4E10-900A-32DD3494D1F2}" type="pres">
      <dgm:prSet presAssocID="{49AB7461-A9E1-484C-80B7-E160DCAF65E3}" presName="iconRect" presStyleLbl="node1" presStyleIdx="6" presStyleCnt="9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s"/>
        </a:ext>
      </dgm:extLst>
    </dgm:pt>
    <dgm:pt modelId="{FFE45861-FAFE-42D8-8981-774239FBB9FF}" type="pres">
      <dgm:prSet presAssocID="{49AB7461-A9E1-484C-80B7-E160DCAF65E3}" presName="spaceRect" presStyleCnt="0"/>
      <dgm:spPr/>
    </dgm:pt>
    <dgm:pt modelId="{762167C4-D132-47DE-B5C7-A32B4AAF9A18}" type="pres">
      <dgm:prSet presAssocID="{49AB7461-A9E1-484C-80B7-E160DCAF65E3}" presName="textRect" presStyleLbl="revTx" presStyleIdx="6" presStyleCnt="9">
        <dgm:presLayoutVars>
          <dgm:chMax val="1"/>
          <dgm:chPref val="1"/>
        </dgm:presLayoutVars>
      </dgm:prSet>
      <dgm:spPr/>
    </dgm:pt>
    <dgm:pt modelId="{BC0D2FF9-59C0-4F15-A40B-C88DF8325AE1}" type="pres">
      <dgm:prSet presAssocID="{7C21D519-362B-4BA7-B824-690FCA35C3BB}" presName="sibTrans" presStyleLbl="sibTrans2D1" presStyleIdx="0" presStyleCnt="0"/>
      <dgm:spPr/>
    </dgm:pt>
    <dgm:pt modelId="{3086C8C2-92FE-4847-9025-A7EC3D9F4497}" type="pres">
      <dgm:prSet presAssocID="{77E3F81A-DED4-4826-BCAC-E8A0AB698842}" presName="compNode" presStyleCnt="0"/>
      <dgm:spPr/>
    </dgm:pt>
    <dgm:pt modelId="{7223755D-E076-47CB-BE4C-4AD2F74F366A}" type="pres">
      <dgm:prSet presAssocID="{77E3F81A-DED4-4826-BCAC-E8A0AB698842}" presName="iconBgRect" presStyleLbl="bgShp" presStyleIdx="7" presStyleCnt="9"/>
      <dgm:spPr/>
    </dgm:pt>
    <dgm:pt modelId="{99E85ED0-E9BC-4A6F-8F1C-541D6A551431}" type="pres">
      <dgm:prSet presAssocID="{77E3F81A-DED4-4826-BCAC-E8A0AB698842}" presName="iconRect" presStyleLbl="node1" presStyleIdx="7" presStyleCnt="9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F6C72B32-F9D9-48E3-A54D-F95B7615A6DB}" type="pres">
      <dgm:prSet presAssocID="{77E3F81A-DED4-4826-BCAC-E8A0AB698842}" presName="spaceRect" presStyleCnt="0"/>
      <dgm:spPr/>
    </dgm:pt>
    <dgm:pt modelId="{21836159-F61B-4F5F-94E2-A74808DECFA0}" type="pres">
      <dgm:prSet presAssocID="{77E3F81A-DED4-4826-BCAC-E8A0AB698842}" presName="textRect" presStyleLbl="revTx" presStyleIdx="7" presStyleCnt="9">
        <dgm:presLayoutVars>
          <dgm:chMax val="1"/>
          <dgm:chPref val="1"/>
        </dgm:presLayoutVars>
      </dgm:prSet>
      <dgm:spPr/>
    </dgm:pt>
    <dgm:pt modelId="{7210971F-E242-4787-BF10-11B211C68F6D}" type="pres">
      <dgm:prSet presAssocID="{A0493F21-9486-4853-B2E9-D001118BD92E}" presName="sibTrans" presStyleLbl="sibTrans2D1" presStyleIdx="0" presStyleCnt="0"/>
      <dgm:spPr/>
    </dgm:pt>
    <dgm:pt modelId="{390821A0-0FE0-4739-9EED-10DC67BEF905}" type="pres">
      <dgm:prSet presAssocID="{D91BE635-C5A7-44A8-905B-C00904BCB82B}" presName="compNode" presStyleCnt="0"/>
      <dgm:spPr/>
    </dgm:pt>
    <dgm:pt modelId="{36399B13-89B2-46AA-BCB5-E771AF98B3FB}" type="pres">
      <dgm:prSet presAssocID="{D91BE635-C5A7-44A8-905B-C00904BCB82B}" presName="iconBgRect" presStyleLbl="bgShp" presStyleIdx="8" presStyleCnt="9" custLinFactNeighborX="2025" custLinFactNeighborY="-17282"/>
      <dgm:spPr/>
    </dgm:pt>
    <dgm:pt modelId="{EA29B628-229D-4E63-8B4C-4CA20CA382D6}" type="pres">
      <dgm:prSet presAssocID="{D91BE635-C5A7-44A8-905B-C00904BCB82B}" presName="iconRect" presStyleLbl="node1" presStyleIdx="8" presStyleCnt="9" custLinFactNeighborX="9297" custLinFactNeighborY="-29796"/>
      <dgm:spPr>
        <a:blipFill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1709EAF9-8533-4B36-A9CB-2A984D488B36}" type="pres">
      <dgm:prSet presAssocID="{D91BE635-C5A7-44A8-905B-C00904BCB82B}" presName="spaceRect" presStyleCnt="0"/>
      <dgm:spPr/>
    </dgm:pt>
    <dgm:pt modelId="{D19BEA2A-7BA9-4399-9975-499B1EE3DDC5}" type="pres">
      <dgm:prSet presAssocID="{D91BE635-C5A7-44A8-905B-C00904BCB82B}" presName="textRect" presStyleLbl="revTx" presStyleIdx="8" presStyleCnt="9" custLinFactNeighborX="1929" custLinFactNeighborY="-9706">
        <dgm:presLayoutVars>
          <dgm:chMax val="1"/>
          <dgm:chPref val="1"/>
        </dgm:presLayoutVars>
      </dgm:prSet>
      <dgm:spPr/>
    </dgm:pt>
  </dgm:ptLst>
  <dgm:cxnLst>
    <dgm:cxn modelId="{F5641508-A22A-41A0-B141-55D26FB8C1E7}" type="presOf" srcId="{49AB7461-A9E1-484C-80B7-E160DCAF65E3}" destId="{762167C4-D132-47DE-B5C7-A32B4AAF9A18}" srcOrd="0" destOrd="0" presId="urn:microsoft.com/office/officeart/2018/2/layout/IconCircleList"/>
    <dgm:cxn modelId="{1A302325-6E9D-444B-B824-72366AD3F3E3}" srcId="{DF607543-8EB5-4B07-A5C2-D1A7BEFE7385}" destId="{CCB8613C-E6C0-47A9-BA59-48F301BF894B}" srcOrd="0" destOrd="0" parTransId="{CAB01169-A41D-4D0E-8B40-91592CA319F0}" sibTransId="{EC379101-3ACA-4E36-B69C-303DA2AB618E}"/>
    <dgm:cxn modelId="{7142F425-04E4-450F-9BAC-ED1C99314ECC}" type="presOf" srcId="{DA31ABB3-4862-4726-9FB8-E313DC77BF26}" destId="{C3DFB3AF-04BD-4233-9421-BA52C9E063C8}" srcOrd="0" destOrd="0" presId="urn:microsoft.com/office/officeart/2018/2/layout/IconCircleList"/>
    <dgm:cxn modelId="{DACF692C-7627-4016-933D-70477FAD4143}" type="presOf" srcId="{7C21D519-362B-4BA7-B824-690FCA35C3BB}" destId="{BC0D2FF9-59C0-4F15-A40B-C88DF8325AE1}" srcOrd="0" destOrd="0" presId="urn:microsoft.com/office/officeart/2018/2/layout/IconCircleList"/>
    <dgm:cxn modelId="{42C28C37-B01B-4C51-9BC4-D255DC90EE75}" type="presOf" srcId="{2E3403B3-D6DC-43AD-8543-ADE3AD3B26D9}" destId="{3BEC048C-197F-460A-8A03-D5F3B2C7A9C1}" srcOrd="0" destOrd="0" presId="urn:microsoft.com/office/officeart/2018/2/layout/IconCircleList"/>
    <dgm:cxn modelId="{C1E4523D-779A-4321-B470-834F7B37CA1D}" type="presOf" srcId="{F0FB7297-3282-4D2E-879A-5C960F32DD07}" destId="{A6FE11FB-1DF8-43EA-83B1-77DE3693498E}" srcOrd="0" destOrd="0" presId="urn:microsoft.com/office/officeart/2018/2/layout/IconCircleList"/>
    <dgm:cxn modelId="{D8C23149-E740-4573-BBEA-825961F9DE87}" type="presOf" srcId="{6C757911-892D-4B18-AE5F-A487B5596745}" destId="{ECB2690A-ECF7-4E79-9C1C-57BCA363AC15}" srcOrd="0" destOrd="0" presId="urn:microsoft.com/office/officeart/2018/2/layout/IconCircleList"/>
    <dgm:cxn modelId="{E9CE4A4C-5E7E-4492-92B0-741329B10196}" type="presOf" srcId="{A0493F21-9486-4853-B2E9-D001118BD92E}" destId="{7210971F-E242-4787-BF10-11B211C68F6D}" srcOrd="0" destOrd="0" presId="urn:microsoft.com/office/officeart/2018/2/layout/IconCircleList"/>
    <dgm:cxn modelId="{4F0D6952-4D3E-40FA-A40D-04503CF3258C}" srcId="{DF607543-8EB5-4B07-A5C2-D1A7BEFE7385}" destId="{4E981FE1-2F19-43F3-93A1-D36DAD060619}" srcOrd="3" destOrd="0" parTransId="{E10262AF-482C-4F09-9233-5C3698C19DCF}" sibTransId="{B9797D1E-FABA-4852-AFB7-EC6E67CD7238}"/>
    <dgm:cxn modelId="{95F18D57-D2DD-4CAB-B825-9DC8BE18A403}" type="presOf" srcId="{D91BE635-C5A7-44A8-905B-C00904BCB82B}" destId="{D19BEA2A-7BA9-4399-9975-499B1EE3DDC5}" srcOrd="0" destOrd="0" presId="urn:microsoft.com/office/officeart/2018/2/layout/IconCircleList"/>
    <dgm:cxn modelId="{4C6A5787-8F6D-4DED-9A02-DCE569847E46}" srcId="{DF607543-8EB5-4B07-A5C2-D1A7BEFE7385}" destId="{DA31ABB3-4862-4726-9FB8-E313DC77BF26}" srcOrd="2" destOrd="0" parTransId="{0CC2064D-7646-47CE-89B6-1B0201275C59}" sibTransId="{2E3403B3-D6DC-43AD-8543-ADE3AD3B26D9}"/>
    <dgm:cxn modelId="{8A058D8C-6492-4E69-A238-68DDD7BE6262}" type="presOf" srcId="{DF607543-8EB5-4B07-A5C2-D1A7BEFE7385}" destId="{1CA9CDD5-72D9-4F22-95AA-305351CFEF3B}" srcOrd="0" destOrd="0" presId="urn:microsoft.com/office/officeart/2018/2/layout/IconCircleList"/>
    <dgm:cxn modelId="{69741F8D-891E-42D2-9FC3-85B28D8267F8}" type="presOf" srcId="{3F3BB170-45A4-4BCB-851B-B0E4CA6BF652}" destId="{B21F1C63-082B-4E1A-B8EC-47D30945D014}" srcOrd="0" destOrd="0" presId="urn:microsoft.com/office/officeart/2018/2/layout/IconCircleList"/>
    <dgm:cxn modelId="{AEDCE693-BF3C-4910-A544-DB034DC6A76B}" type="presOf" srcId="{4E981FE1-2F19-43F3-93A1-D36DAD060619}" destId="{2F25E2F7-43ED-4FBF-822D-49DB1EB73BCB}" srcOrd="0" destOrd="0" presId="urn:microsoft.com/office/officeart/2018/2/layout/IconCircleList"/>
    <dgm:cxn modelId="{EA5A1A99-9EB2-4748-825D-0ACF1C2ACE2D}" srcId="{DF607543-8EB5-4B07-A5C2-D1A7BEFE7385}" destId="{D91BE635-C5A7-44A8-905B-C00904BCB82B}" srcOrd="8" destOrd="0" parTransId="{82A792D1-6BAB-4DF7-A8C5-800CEFBF9CAA}" sibTransId="{4EAE2C94-6A81-4474-87CF-8C12252223C0}"/>
    <dgm:cxn modelId="{CEC8F59B-6806-4BC4-AE30-1FBB1A0B934E}" srcId="{DF607543-8EB5-4B07-A5C2-D1A7BEFE7385}" destId="{F0FB7297-3282-4D2E-879A-5C960F32DD07}" srcOrd="4" destOrd="0" parTransId="{43989F36-75A7-4340-8584-E9FA50155B9D}" sibTransId="{3F3BB170-45A4-4BCB-851B-B0E4CA6BF652}"/>
    <dgm:cxn modelId="{C1DA439E-7E73-435D-9266-BB9DE507B8A8}" srcId="{DF607543-8EB5-4B07-A5C2-D1A7BEFE7385}" destId="{A5F74FA5-7DDB-4BA7-8BF0-CDE371811457}" srcOrd="1" destOrd="0" parTransId="{FB49A1C2-0A9E-4BAD-96F9-1D97BE0C32DA}" sibTransId="{BDD1C7F1-8E92-4EE1-8434-EEC35E3CF7AF}"/>
    <dgm:cxn modelId="{E4C498A5-4388-4018-AA7B-E97BDECDCEEC}" type="presOf" srcId="{EC379101-3ACA-4E36-B69C-303DA2AB618E}" destId="{8BFC7688-98AB-4354-A1A9-315CFF603BD9}" srcOrd="0" destOrd="0" presId="urn:microsoft.com/office/officeart/2018/2/layout/IconCircleList"/>
    <dgm:cxn modelId="{763DF7AC-8B12-4463-9D7E-40D620DC44A7}" type="presOf" srcId="{B9797D1E-FABA-4852-AFB7-EC6E67CD7238}" destId="{98EB26E9-2D2E-47F8-8FB3-65077D56C5A8}" srcOrd="0" destOrd="0" presId="urn:microsoft.com/office/officeart/2018/2/layout/IconCircleList"/>
    <dgm:cxn modelId="{558D9EC1-885A-4FFE-9D21-F5FB6C717C8F}" type="presOf" srcId="{77E3F81A-DED4-4826-BCAC-E8A0AB698842}" destId="{21836159-F61B-4F5F-94E2-A74808DECFA0}" srcOrd="0" destOrd="0" presId="urn:microsoft.com/office/officeart/2018/2/layout/IconCircleList"/>
    <dgm:cxn modelId="{B9649AC8-BDA8-4453-B51E-50D3B7964BF2}" type="presOf" srcId="{324285B3-415C-4BFE-82E4-B3205052C1D0}" destId="{BE69B7C1-D0E1-47FD-826D-FA35CFC7D12C}" srcOrd="0" destOrd="0" presId="urn:microsoft.com/office/officeart/2018/2/layout/IconCircleList"/>
    <dgm:cxn modelId="{6B5592D8-8012-4392-ABDF-073FF2EC70CA}" type="presOf" srcId="{BDD1C7F1-8E92-4EE1-8434-EEC35E3CF7AF}" destId="{73DA8985-B71E-4591-9971-56BE80F223C0}" srcOrd="0" destOrd="0" presId="urn:microsoft.com/office/officeart/2018/2/layout/IconCircleList"/>
    <dgm:cxn modelId="{2E3C86DC-114D-4DC2-B29B-9FEE4B305B6B}" type="presOf" srcId="{A5F74FA5-7DDB-4BA7-8BF0-CDE371811457}" destId="{D9E13B33-3CF1-4E06-97B9-09E362E4326A}" srcOrd="0" destOrd="0" presId="urn:microsoft.com/office/officeart/2018/2/layout/IconCircleList"/>
    <dgm:cxn modelId="{1047FBDE-0A30-47FB-8465-FC015E6F8EC5}" srcId="{DF607543-8EB5-4B07-A5C2-D1A7BEFE7385}" destId="{6C757911-892D-4B18-AE5F-A487B5596745}" srcOrd="5" destOrd="0" parTransId="{7CFC5335-1996-4129-BD8A-15CAD81DBF39}" sibTransId="{324285B3-415C-4BFE-82E4-B3205052C1D0}"/>
    <dgm:cxn modelId="{4058CDE3-3C0B-4414-B394-EA14C4F3C212}" srcId="{DF607543-8EB5-4B07-A5C2-D1A7BEFE7385}" destId="{77E3F81A-DED4-4826-BCAC-E8A0AB698842}" srcOrd="7" destOrd="0" parTransId="{D85D5F87-293C-4117-8786-7263609232D4}" sibTransId="{A0493F21-9486-4853-B2E9-D001118BD92E}"/>
    <dgm:cxn modelId="{0E3516E4-DDAA-4116-8FDD-DDBCC344816F}" srcId="{DF607543-8EB5-4B07-A5C2-D1A7BEFE7385}" destId="{49AB7461-A9E1-484C-80B7-E160DCAF65E3}" srcOrd="6" destOrd="0" parTransId="{356536A9-0F53-4121-A334-44BD042A1F6D}" sibTransId="{7C21D519-362B-4BA7-B824-690FCA35C3BB}"/>
    <dgm:cxn modelId="{B5869EF1-0484-428B-BC3C-480005D78FE9}" type="presOf" srcId="{CCB8613C-E6C0-47A9-BA59-48F301BF894B}" destId="{81671E2C-A03C-4FE8-9A5C-7233032586D3}" srcOrd="0" destOrd="0" presId="urn:microsoft.com/office/officeart/2018/2/layout/IconCircleList"/>
    <dgm:cxn modelId="{E1437802-8E21-4A18-ACAE-DD5ABFB381E9}" type="presParOf" srcId="{1CA9CDD5-72D9-4F22-95AA-305351CFEF3B}" destId="{B0DF87A5-AE2D-4B5E-B694-FA7D388DACE2}" srcOrd="0" destOrd="0" presId="urn:microsoft.com/office/officeart/2018/2/layout/IconCircleList"/>
    <dgm:cxn modelId="{12D3FCFE-9C0F-4BFE-ACB3-8BC64FD4954A}" type="presParOf" srcId="{B0DF87A5-AE2D-4B5E-B694-FA7D388DACE2}" destId="{D478DB97-F411-4E07-9FE5-C20FBD7D5205}" srcOrd="0" destOrd="0" presId="urn:microsoft.com/office/officeart/2018/2/layout/IconCircleList"/>
    <dgm:cxn modelId="{504FFAEC-D521-4C8D-937A-9B52F85BD3C8}" type="presParOf" srcId="{D478DB97-F411-4E07-9FE5-C20FBD7D5205}" destId="{1B5E4BEF-C04F-47CC-852C-E03E6C6FF5F3}" srcOrd="0" destOrd="0" presId="urn:microsoft.com/office/officeart/2018/2/layout/IconCircleList"/>
    <dgm:cxn modelId="{768055B2-E6CB-49BB-9195-9F8D0ED3B791}" type="presParOf" srcId="{D478DB97-F411-4E07-9FE5-C20FBD7D5205}" destId="{7F7D2CAA-BB9C-4AA2-A827-A1547B14C94F}" srcOrd="1" destOrd="0" presId="urn:microsoft.com/office/officeart/2018/2/layout/IconCircleList"/>
    <dgm:cxn modelId="{C9078586-890E-4BD2-8129-F395B1E8EF3C}" type="presParOf" srcId="{D478DB97-F411-4E07-9FE5-C20FBD7D5205}" destId="{B2266204-0A6A-422E-8416-2673AAB7A3BD}" srcOrd="2" destOrd="0" presId="urn:microsoft.com/office/officeart/2018/2/layout/IconCircleList"/>
    <dgm:cxn modelId="{94D709CD-A582-4B94-9821-6DC637B47C1F}" type="presParOf" srcId="{D478DB97-F411-4E07-9FE5-C20FBD7D5205}" destId="{81671E2C-A03C-4FE8-9A5C-7233032586D3}" srcOrd="3" destOrd="0" presId="urn:microsoft.com/office/officeart/2018/2/layout/IconCircleList"/>
    <dgm:cxn modelId="{ED674DD6-35A6-4F3F-BAA3-CC97F1BE284D}" type="presParOf" srcId="{B0DF87A5-AE2D-4B5E-B694-FA7D388DACE2}" destId="{8BFC7688-98AB-4354-A1A9-315CFF603BD9}" srcOrd="1" destOrd="0" presId="urn:microsoft.com/office/officeart/2018/2/layout/IconCircleList"/>
    <dgm:cxn modelId="{E76679A5-F013-4DD2-A3BA-470DDF3E536B}" type="presParOf" srcId="{B0DF87A5-AE2D-4B5E-B694-FA7D388DACE2}" destId="{B4582DF3-80DF-443A-9163-BA5FCC6D7C85}" srcOrd="2" destOrd="0" presId="urn:microsoft.com/office/officeart/2018/2/layout/IconCircleList"/>
    <dgm:cxn modelId="{B5AF1054-7027-4DBE-9B50-89E9DBAABFD9}" type="presParOf" srcId="{B4582DF3-80DF-443A-9163-BA5FCC6D7C85}" destId="{7E97E9D9-973D-4D23-B2F5-3731E74EACE9}" srcOrd="0" destOrd="0" presId="urn:microsoft.com/office/officeart/2018/2/layout/IconCircleList"/>
    <dgm:cxn modelId="{C4B867CB-9689-4EA3-9822-F2DBD4E3BFED}" type="presParOf" srcId="{B4582DF3-80DF-443A-9163-BA5FCC6D7C85}" destId="{FC0CA4D5-823E-40BD-8E13-431D33041F14}" srcOrd="1" destOrd="0" presId="urn:microsoft.com/office/officeart/2018/2/layout/IconCircleList"/>
    <dgm:cxn modelId="{64EC3E89-346C-43B1-B3E3-43C9AEDB75FE}" type="presParOf" srcId="{B4582DF3-80DF-443A-9163-BA5FCC6D7C85}" destId="{87927F02-7470-4B71-AE95-14CAEFA8611A}" srcOrd="2" destOrd="0" presId="urn:microsoft.com/office/officeart/2018/2/layout/IconCircleList"/>
    <dgm:cxn modelId="{6105F645-87AB-4A44-8C1E-111A651FF61D}" type="presParOf" srcId="{B4582DF3-80DF-443A-9163-BA5FCC6D7C85}" destId="{D9E13B33-3CF1-4E06-97B9-09E362E4326A}" srcOrd="3" destOrd="0" presId="urn:microsoft.com/office/officeart/2018/2/layout/IconCircleList"/>
    <dgm:cxn modelId="{11F859AC-002B-4C73-91F8-E82A818CFB17}" type="presParOf" srcId="{B0DF87A5-AE2D-4B5E-B694-FA7D388DACE2}" destId="{73DA8985-B71E-4591-9971-56BE80F223C0}" srcOrd="3" destOrd="0" presId="urn:microsoft.com/office/officeart/2018/2/layout/IconCircleList"/>
    <dgm:cxn modelId="{43D4DD17-58E4-4401-A51A-812ED2CA37DB}" type="presParOf" srcId="{B0DF87A5-AE2D-4B5E-B694-FA7D388DACE2}" destId="{0BBF38CA-4E37-4800-933F-F963469C2061}" srcOrd="4" destOrd="0" presId="urn:microsoft.com/office/officeart/2018/2/layout/IconCircleList"/>
    <dgm:cxn modelId="{CD17674A-1D40-4FC4-A01C-05E457ABF506}" type="presParOf" srcId="{0BBF38CA-4E37-4800-933F-F963469C2061}" destId="{B7DBC29F-7163-46BB-88FA-407A4EAC6167}" srcOrd="0" destOrd="0" presId="urn:microsoft.com/office/officeart/2018/2/layout/IconCircleList"/>
    <dgm:cxn modelId="{44C8B0C2-E0F7-4465-BE1B-78F69C81088F}" type="presParOf" srcId="{0BBF38CA-4E37-4800-933F-F963469C2061}" destId="{A660BFE2-36F3-49ED-BF7C-11B5EE3A6CAB}" srcOrd="1" destOrd="0" presId="urn:microsoft.com/office/officeart/2018/2/layout/IconCircleList"/>
    <dgm:cxn modelId="{EC1CD910-8CFE-4730-85F3-F11D42DD00A4}" type="presParOf" srcId="{0BBF38CA-4E37-4800-933F-F963469C2061}" destId="{FCC8FF91-C84E-4CAD-8F9F-381CCEEF49F8}" srcOrd="2" destOrd="0" presId="urn:microsoft.com/office/officeart/2018/2/layout/IconCircleList"/>
    <dgm:cxn modelId="{9186D62B-4634-433B-A277-84E445E22C28}" type="presParOf" srcId="{0BBF38CA-4E37-4800-933F-F963469C2061}" destId="{C3DFB3AF-04BD-4233-9421-BA52C9E063C8}" srcOrd="3" destOrd="0" presId="urn:microsoft.com/office/officeart/2018/2/layout/IconCircleList"/>
    <dgm:cxn modelId="{8ED73B22-13E6-4D90-A312-1355FD495CEE}" type="presParOf" srcId="{B0DF87A5-AE2D-4B5E-B694-FA7D388DACE2}" destId="{3BEC048C-197F-460A-8A03-D5F3B2C7A9C1}" srcOrd="5" destOrd="0" presId="urn:microsoft.com/office/officeart/2018/2/layout/IconCircleList"/>
    <dgm:cxn modelId="{41EDBEEA-C719-40EF-82CE-B92C612B47E6}" type="presParOf" srcId="{B0DF87A5-AE2D-4B5E-B694-FA7D388DACE2}" destId="{20316D64-E41E-4B16-91DA-36E945D393B8}" srcOrd="6" destOrd="0" presId="urn:microsoft.com/office/officeart/2018/2/layout/IconCircleList"/>
    <dgm:cxn modelId="{EE0B8D21-1CEC-4F35-A5C0-994D9C77000C}" type="presParOf" srcId="{20316D64-E41E-4B16-91DA-36E945D393B8}" destId="{0BE9D421-F7C2-4281-BF9E-DB4D75C60F63}" srcOrd="0" destOrd="0" presId="urn:microsoft.com/office/officeart/2018/2/layout/IconCircleList"/>
    <dgm:cxn modelId="{F31075F3-416B-4DFE-8B82-F31F48BFDEB8}" type="presParOf" srcId="{20316D64-E41E-4B16-91DA-36E945D393B8}" destId="{097E3FB8-CAB7-408C-81B9-E759B58C5C43}" srcOrd="1" destOrd="0" presId="urn:microsoft.com/office/officeart/2018/2/layout/IconCircleList"/>
    <dgm:cxn modelId="{EF0648FE-B944-46F1-B023-D8FB1E6F2841}" type="presParOf" srcId="{20316D64-E41E-4B16-91DA-36E945D393B8}" destId="{4976CADD-7DB4-4E08-A3AE-1D9C2D3B1AC2}" srcOrd="2" destOrd="0" presId="urn:microsoft.com/office/officeart/2018/2/layout/IconCircleList"/>
    <dgm:cxn modelId="{40B79611-A8FF-4ED8-A672-22470AD8CE34}" type="presParOf" srcId="{20316D64-E41E-4B16-91DA-36E945D393B8}" destId="{2F25E2F7-43ED-4FBF-822D-49DB1EB73BCB}" srcOrd="3" destOrd="0" presId="urn:microsoft.com/office/officeart/2018/2/layout/IconCircleList"/>
    <dgm:cxn modelId="{30029456-93B2-441B-AE0D-FBBC492512D7}" type="presParOf" srcId="{B0DF87A5-AE2D-4B5E-B694-FA7D388DACE2}" destId="{98EB26E9-2D2E-47F8-8FB3-65077D56C5A8}" srcOrd="7" destOrd="0" presId="urn:microsoft.com/office/officeart/2018/2/layout/IconCircleList"/>
    <dgm:cxn modelId="{35A6E84A-02AB-4058-8D06-FE61F102A9AC}" type="presParOf" srcId="{B0DF87A5-AE2D-4B5E-B694-FA7D388DACE2}" destId="{B5D4D40A-5895-40E8-8854-E8FABCE5F0ED}" srcOrd="8" destOrd="0" presId="urn:microsoft.com/office/officeart/2018/2/layout/IconCircleList"/>
    <dgm:cxn modelId="{5BB1424A-4C31-46E9-8AD7-AFC295C58CAE}" type="presParOf" srcId="{B5D4D40A-5895-40E8-8854-E8FABCE5F0ED}" destId="{E46CA7C6-8D3D-480D-BE87-229F79CC7DBB}" srcOrd="0" destOrd="0" presId="urn:microsoft.com/office/officeart/2018/2/layout/IconCircleList"/>
    <dgm:cxn modelId="{53A0D6CD-E1E0-434B-A11F-307E9A684B49}" type="presParOf" srcId="{B5D4D40A-5895-40E8-8854-E8FABCE5F0ED}" destId="{CB8530CA-6685-4755-B5AB-077BDE9CB396}" srcOrd="1" destOrd="0" presId="urn:microsoft.com/office/officeart/2018/2/layout/IconCircleList"/>
    <dgm:cxn modelId="{13D7B6A2-C475-426E-9E10-21DD56368DD0}" type="presParOf" srcId="{B5D4D40A-5895-40E8-8854-E8FABCE5F0ED}" destId="{57BB2A29-996B-4CA7-B97C-B4A0C7A21419}" srcOrd="2" destOrd="0" presId="urn:microsoft.com/office/officeart/2018/2/layout/IconCircleList"/>
    <dgm:cxn modelId="{485EBD08-BA22-49E8-B052-3FA87F2E7879}" type="presParOf" srcId="{B5D4D40A-5895-40E8-8854-E8FABCE5F0ED}" destId="{A6FE11FB-1DF8-43EA-83B1-77DE3693498E}" srcOrd="3" destOrd="0" presId="urn:microsoft.com/office/officeart/2018/2/layout/IconCircleList"/>
    <dgm:cxn modelId="{9702DB0C-5CA9-4424-ADF6-1C8840FB94C3}" type="presParOf" srcId="{B0DF87A5-AE2D-4B5E-B694-FA7D388DACE2}" destId="{B21F1C63-082B-4E1A-B8EC-47D30945D014}" srcOrd="9" destOrd="0" presId="urn:microsoft.com/office/officeart/2018/2/layout/IconCircleList"/>
    <dgm:cxn modelId="{CCC605C3-9E03-48D1-B256-7C8A2BD991D4}" type="presParOf" srcId="{B0DF87A5-AE2D-4B5E-B694-FA7D388DACE2}" destId="{13CF3958-DCA1-4FA3-BEC0-7A1A293EC78E}" srcOrd="10" destOrd="0" presId="urn:microsoft.com/office/officeart/2018/2/layout/IconCircleList"/>
    <dgm:cxn modelId="{14FF7A4C-CC1E-443A-9722-3B616F85BF36}" type="presParOf" srcId="{13CF3958-DCA1-4FA3-BEC0-7A1A293EC78E}" destId="{D665B917-A3B0-4A97-AF39-264E9FBE964A}" srcOrd="0" destOrd="0" presId="urn:microsoft.com/office/officeart/2018/2/layout/IconCircleList"/>
    <dgm:cxn modelId="{BACAB26A-B7EF-47AD-B3C3-A3A5A3FD702C}" type="presParOf" srcId="{13CF3958-DCA1-4FA3-BEC0-7A1A293EC78E}" destId="{37915778-5E3C-44CD-9F92-673BE934AFA4}" srcOrd="1" destOrd="0" presId="urn:microsoft.com/office/officeart/2018/2/layout/IconCircleList"/>
    <dgm:cxn modelId="{718E8E09-D52A-4B59-A72F-BBD7FFF0AFE0}" type="presParOf" srcId="{13CF3958-DCA1-4FA3-BEC0-7A1A293EC78E}" destId="{F0752EFD-1BC6-4C57-B9A4-384178E7763B}" srcOrd="2" destOrd="0" presId="urn:microsoft.com/office/officeart/2018/2/layout/IconCircleList"/>
    <dgm:cxn modelId="{65CA60A4-E81E-4B10-8B38-9EE2F15BF622}" type="presParOf" srcId="{13CF3958-DCA1-4FA3-BEC0-7A1A293EC78E}" destId="{ECB2690A-ECF7-4E79-9C1C-57BCA363AC15}" srcOrd="3" destOrd="0" presId="urn:microsoft.com/office/officeart/2018/2/layout/IconCircleList"/>
    <dgm:cxn modelId="{DDE95897-81D4-41C4-B0A0-38D2B538EE02}" type="presParOf" srcId="{B0DF87A5-AE2D-4B5E-B694-FA7D388DACE2}" destId="{BE69B7C1-D0E1-47FD-826D-FA35CFC7D12C}" srcOrd="11" destOrd="0" presId="urn:microsoft.com/office/officeart/2018/2/layout/IconCircleList"/>
    <dgm:cxn modelId="{3B64F063-B3E1-49EF-AD2E-D9E90C60B0C5}" type="presParOf" srcId="{B0DF87A5-AE2D-4B5E-B694-FA7D388DACE2}" destId="{E5CD9340-A81D-4581-BA97-55E0105D2E33}" srcOrd="12" destOrd="0" presId="urn:microsoft.com/office/officeart/2018/2/layout/IconCircleList"/>
    <dgm:cxn modelId="{AE5B251B-7649-4FC0-986B-60F00BFE6DD5}" type="presParOf" srcId="{E5CD9340-A81D-4581-BA97-55E0105D2E33}" destId="{88525B76-E730-45E8-BA0A-F01ECB8FBC9C}" srcOrd="0" destOrd="0" presId="urn:microsoft.com/office/officeart/2018/2/layout/IconCircleList"/>
    <dgm:cxn modelId="{0C22F9E8-1A71-4132-AABF-1211088C0DB2}" type="presParOf" srcId="{E5CD9340-A81D-4581-BA97-55E0105D2E33}" destId="{A1DB0271-80DC-4E10-900A-32DD3494D1F2}" srcOrd="1" destOrd="0" presId="urn:microsoft.com/office/officeart/2018/2/layout/IconCircleList"/>
    <dgm:cxn modelId="{F0E09B5E-6B37-42A4-8718-D8E0CC9CAFAF}" type="presParOf" srcId="{E5CD9340-A81D-4581-BA97-55E0105D2E33}" destId="{FFE45861-FAFE-42D8-8981-774239FBB9FF}" srcOrd="2" destOrd="0" presId="urn:microsoft.com/office/officeart/2018/2/layout/IconCircleList"/>
    <dgm:cxn modelId="{86D3440A-1410-4A79-9466-9206000D1354}" type="presParOf" srcId="{E5CD9340-A81D-4581-BA97-55E0105D2E33}" destId="{762167C4-D132-47DE-B5C7-A32B4AAF9A18}" srcOrd="3" destOrd="0" presId="urn:microsoft.com/office/officeart/2018/2/layout/IconCircleList"/>
    <dgm:cxn modelId="{8AEA00D5-C144-48AA-B252-2CD0898793E5}" type="presParOf" srcId="{B0DF87A5-AE2D-4B5E-B694-FA7D388DACE2}" destId="{BC0D2FF9-59C0-4F15-A40B-C88DF8325AE1}" srcOrd="13" destOrd="0" presId="urn:microsoft.com/office/officeart/2018/2/layout/IconCircleList"/>
    <dgm:cxn modelId="{5858FABB-1072-4BE2-9433-5362115C7439}" type="presParOf" srcId="{B0DF87A5-AE2D-4B5E-B694-FA7D388DACE2}" destId="{3086C8C2-92FE-4847-9025-A7EC3D9F4497}" srcOrd="14" destOrd="0" presId="urn:microsoft.com/office/officeart/2018/2/layout/IconCircleList"/>
    <dgm:cxn modelId="{46A3BAF9-C025-4CFC-AEEE-6634D70BDEE4}" type="presParOf" srcId="{3086C8C2-92FE-4847-9025-A7EC3D9F4497}" destId="{7223755D-E076-47CB-BE4C-4AD2F74F366A}" srcOrd="0" destOrd="0" presId="urn:microsoft.com/office/officeart/2018/2/layout/IconCircleList"/>
    <dgm:cxn modelId="{4AD2A7F9-E6FD-4651-B767-DB587521761B}" type="presParOf" srcId="{3086C8C2-92FE-4847-9025-A7EC3D9F4497}" destId="{99E85ED0-E9BC-4A6F-8F1C-541D6A551431}" srcOrd="1" destOrd="0" presId="urn:microsoft.com/office/officeart/2018/2/layout/IconCircleList"/>
    <dgm:cxn modelId="{97718A3A-9F2D-4DAF-B2CE-D4211245AD36}" type="presParOf" srcId="{3086C8C2-92FE-4847-9025-A7EC3D9F4497}" destId="{F6C72B32-F9D9-48E3-A54D-F95B7615A6DB}" srcOrd="2" destOrd="0" presId="urn:microsoft.com/office/officeart/2018/2/layout/IconCircleList"/>
    <dgm:cxn modelId="{C81B4FEC-21FF-43B7-B524-32A04301DA9A}" type="presParOf" srcId="{3086C8C2-92FE-4847-9025-A7EC3D9F4497}" destId="{21836159-F61B-4F5F-94E2-A74808DECFA0}" srcOrd="3" destOrd="0" presId="urn:microsoft.com/office/officeart/2018/2/layout/IconCircleList"/>
    <dgm:cxn modelId="{1A8A7465-CBE9-4775-AC30-69394E38EF5D}" type="presParOf" srcId="{B0DF87A5-AE2D-4B5E-B694-FA7D388DACE2}" destId="{7210971F-E242-4787-BF10-11B211C68F6D}" srcOrd="15" destOrd="0" presId="urn:microsoft.com/office/officeart/2018/2/layout/IconCircleList"/>
    <dgm:cxn modelId="{3FBF3F45-255C-41F3-834A-F5F11372012E}" type="presParOf" srcId="{B0DF87A5-AE2D-4B5E-B694-FA7D388DACE2}" destId="{390821A0-0FE0-4739-9EED-10DC67BEF905}" srcOrd="16" destOrd="0" presId="urn:microsoft.com/office/officeart/2018/2/layout/IconCircleList"/>
    <dgm:cxn modelId="{898B9A64-1FBA-4D9B-9CE8-290BC425F413}" type="presParOf" srcId="{390821A0-0FE0-4739-9EED-10DC67BEF905}" destId="{36399B13-89B2-46AA-BCB5-E771AF98B3FB}" srcOrd="0" destOrd="0" presId="urn:microsoft.com/office/officeart/2018/2/layout/IconCircleList"/>
    <dgm:cxn modelId="{43B5583F-7172-4C35-B4F2-5F2458F0985A}" type="presParOf" srcId="{390821A0-0FE0-4739-9EED-10DC67BEF905}" destId="{EA29B628-229D-4E63-8B4C-4CA20CA382D6}" srcOrd="1" destOrd="0" presId="urn:microsoft.com/office/officeart/2018/2/layout/IconCircleList"/>
    <dgm:cxn modelId="{830CC5B5-4B0C-4AF6-AE39-012203FCD8A0}" type="presParOf" srcId="{390821A0-0FE0-4739-9EED-10DC67BEF905}" destId="{1709EAF9-8533-4B36-A9CB-2A984D488B36}" srcOrd="2" destOrd="0" presId="urn:microsoft.com/office/officeart/2018/2/layout/IconCircleList"/>
    <dgm:cxn modelId="{351DDB27-ED8B-4D2F-AE78-09B25FFAD446}" type="presParOf" srcId="{390821A0-0FE0-4739-9EED-10DC67BEF905}" destId="{D19BEA2A-7BA9-4399-9975-499B1EE3DDC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E35A03-ADEF-4847-A622-33BB504B2D1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285051B-3E18-4245-88E9-8DBB9F797FAD}">
      <dgm:prSet custT="1"/>
      <dgm:spPr/>
      <dgm:t>
        <a:bodyPr/>
        <a:lstStyle/>
        <a:p>
          <a:r>
            <a:rPr lang="en-GB" sz="1200" b="1" dirty="0">
              <a:solidFill>
                <a:schemeClr val="tx1"/>
              </a:solidFill>
            </a:rPr>
            <a:t>Short Term (0–2 years)</a:t>
          </a:r>
          <a:endParaRPr lang="en-US" sz="1200" dirty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id="0" name="" descr="Short Term (0–2 years)&#10;"/>
        </a:ext>
      </dgm:extLst>
    </dgm:pt>
    <dgm:pt modelId="{741990C9-E057-4A28-97ED-A471F1915CE9}" type="parTrans" cxnId="{B1A93A9D-2C5D-4DBE-9990-07944D958914}">
      <dgm:prSet/>
      <dgm:spPr/>
      <dgm:t>
        <a:bodyPr/>
        <a:lstStyle/>
        <a:p>
          <a:endParaRPr lang="en-US" sz="1000"/>
        </a:p>
      </dgm:t>
    </dgm:pt>
    <dgm:pt modelId="{12EDC851-FCE8-41AC-880C-76352E507363}" type="sibTrans" cxnId="{B1A93A9D-2C5D-4DBE-9990-07944D958914}">
      <dgm:prSet/>
      <dgm:spPr/>
      <dgm:t>
        <a:bodyPr/>
        <a:lstStyle/>
        <a:p>
          <a:endParaRPr lang="en-US" sz="1000"/>
        </a:p>
      </dgm:t>
    </dgm:pt>
    <dgm:pt modelId="{45687E0A-EDA6-4A3A-87C6-D15E1071E35C}">
      <dgm:prSet custT="1"/>
      <dgm:spPr/>
      <dgm:t>
        <a:bodyPr/>
        <a:lstStyle/>
        <a:p>
          <a:r>
            <a:rPr lang="en-GB" sz="1000" dirty="0"/>
            <a:t>Faster and simpler access to the right health and care professional first time</a:t>
          </a:r>
          <a:endParaRPr lang="en-US" sz="1000" dirty="0"/>
        </a:p>
      </dgm:t>
    </dgm:pt>
    <dgm:pt modelId="{5EA0AC79-B0EA-4443-AAC9-93D18A29CFD4}" type="parTrans" cxnId="{5496F32C-159B-4C72-9BD4-6A577AEE30F0}">
      <dgm:prSet/>
      <dgm:spPr/>
      <dgm:t>
        <a:bodyPr/>
        <a:lstStyle/>
        <a:p>
          <a:endParaRPr lang="en-US" sz="1000"/>
        </a:p>
      </dgm:t>
    </dgm:pt>
    <dgm:pt modelId="{1A8F7C69-2320-4D6E-85CD-D54132729635}" type="sibTrans" cxnId="{5496F32C-159B-4C72-9BD4-6A577AEE30F0}">
      <dgm:prSet/>
      <dgm:spPr/>
      <dgm:t>
        <a:bodyPr/>
        <a:lstStyle/>
        <a:p>
          <a:endParaRPr lang="en-US" sz="1000"/>
        </a:p>
      </dgm:t>
    </dgm:pt>
    <dgm:pt modelId="{2708DE1C-254E-4F2E-BFE0-3A2474FB87B9}">
      <dgm:prSet custT="1"/>
      <dgm:spPr/>
      <dgm:t>
        <a:bodyPr/>
        <a:lstStyle/>
        <a:p>
          <a:r>
            <a:rPr lang="en-GB" sz="1000" dirty="0"/>
            <a:t>Improved patient experience and confidence in primary care access</a:t>
          </a:r>
          <a:endParaRPr lang="en-US" sz="1000" dirty="0"/>
        </a:p>
      </dgm:t>
    </dgm:pt>
    <dgm:pt modelId="{131B62FD-7236-414F-B34D-435473B793A2}" type="parTrans" cxnId="{1D2BEB40-10EB-41F2-81AC-1A397C2F659F}">
      <dgm:prSet/>
      <dgm:spPr/>
      <dgm:t>
        <a:bodyPr/>
        <a:lstStyle/>
        <a:p>
          <a:endParaRPr lang="en-US" sz="1000"/>
        </a:p>
      </dgm:t>
    </dgm:pt>
    <dgm:pt modelId="{594D2FFE-A9FE-4E48-9A69-1EBC7A6989F8}" type="sibTrans" cxnId="{1D2BEB40-10EB-41F2-81AC-1A397C2F659F}">
      <dgm:prSet/>
      <dgm:spPr/>
      <dgm:t>
        <a:bodyPr/>
        <a:lstStyle/>
        <a:p>
          <a:endParaRPr lang="en-US" sz="1000"/>
        </a:p>
      </dgm:t>
    </dgm:pt>
    <dgm:pt modelId="{5BB75B46-1F53-43B9-8381-E6B229DF240C}">
      <dgm:prSet custT="1"/>
      <dgm:spPr>
        <a:ln w="38100">
          <a:solidFill>
            <a:schemeClr val="tx1"/>
          </a:solidFill>
        </a:ln>
      </dgm:spPr>
      <dgm:t>
        <a:bodyPr/>
        <a:lstStyle/>
        <a:p>
          <a:r>
            <a:rPr lang="en-US" sz="1000" b="1" dirty="0">
              <a:solidFill>
                <a:schemeClr val="tx1"/>
              </a:solidFill>
            </a:rPr>
            <a:t>DLN coverage of Neighbourhood core model  and  extended scope model for prioritized cohorts</a:t>
          </a:r>
        </a:p>
      </dgm:t>
    </dgm:pt>
    <dgm:pt modelId="{BF75A49F-0492-46D9-8CA4-7544EA805457}" type="parTrans" cxnId="{78AD16DA-A44B-4878-A02A-4960DA925D45}">
      <dgm:prSet/>
      <dgm:spPr/>
      <dgm:t>
        <a:bodyPr/>
        <a:lstStyle/>
        <a:p>
          <a:endParaRPr lang="en-US" sz="1000"/>
        </a:p>
      </dgm:t>
    </dgm:pt>
    <dgm:pt modelId="{9750A168-606E-4332-95F6-44296B4A8A8B}" type="sibTrans" cxnId="{78AD16DA-A44B-4878-A02A-4960DA925D45}">
      <dgm:prSet/>
      <dgm:spPr/>
      <dgm:t>
        <a:bodyPr/>
        <a:lstStyle/>
        <a:p>
          <a:endParaRPr lang="en-US" sz="1000"/>
        </a:p>
      </dgm:t>
    </dgm:pt>
    <dgm:pt modelId="{9528D73B-C2F2-4CAB-8E92-A7AC92B52030}">
      <dgm:prSet custT="1"/>
      <dgm:spPr>
        <a:ln w="38100">
          <a:solidFill>
            <a:schemeClr val="tx1"/>
          </a:solidFill>
        </a:ln>
      </dgm:spPr>
      <dgm:t>
        <a:bodyPr/>
        <a:lstStyle/>
        <a:p>
          <a:r>
            <a:rPr lang="en-GB" sz="1000" b="1" dirty="0">
              <a:solidFill>
                <a:schemeClr val="tx1"/>
              </a:solidFill>
            </a:rPr>
            <a:t>Reduction in avoidable acute urgent and emergency care, and planned care reform  established for key specialties</a:t>
          </a:r>
          <a:endParaRPr lang="en-US" sz="1000" b="1" dirty="0">
            <a:solidFill>
              <a:schemeClr val="tx1"/>
            </a:solidFill>
          </a:endParaRPr>
        </a:p>
      </dgm:t>
    </dgm:pt>
    <dgm:pt modelId="{8A6188A8-55FE-437D-8F72-CC5C0CF9F8DB}" type="parTrans" cxnId="{528E1424-25DB-4380-87BF-E8A9493AFED1}">
      <dgm:prSet/>
      <dgm:spPr/>
      <dgm:t>
        <a:bodyPr/>
        <a:lstStyle/>
        <a:p>
          <a:endParaRPr lang="en-US" sz="1000"/>
        </a:p>
      </dgm:t>
    </dgm:pt>
    <dgm:pt modelId="{05A9DFA5-AE11-435C-B8A9-1EB527A4F31A}" type="sibTrans" cxnId="{528E1424-25DB-4380-87BF-E8A9493AFED1}">
      <dgm:prSet/>
      <dgm:spPr/>
      <dgm:t>
        <a:bodyPr/>
        <a:lstStyle/>
        <a:p>
          <a:endParaRPr lang="en-US" sz="1000"/>
        </a:p>
      </dgm:t>
    </dgm:pt>
    <dgm:pt modelId="{ED042689-BD65-448D-81D2-F36DDDDF9A30}">
      <dgm:prSet custT="1"/>
      <dgm:spPr/>
      <dgm:t>
        <a:bodyPr/>
        <a:lstStyle/>
        <a:p>
          <a:r>
            <a:rPr lang="en-GB" sz="1000" dirty="0"/>
            <a:t>Improved system grip on performance, quality and unwarranted variation</a:t>
          </a:r>
          <a:endParaRPr lang="en-US" sz="1000" dirty="0"/>
        </a:p>
      </dgm:t>
    </dgm:pt>
    <dgm:pt modelId="{928F2708-E004-4D8D-9349-BF497AF36007}" type="parTrans" cxnId="{88D45B61-CAF7-4B0D-B6A7-7D4119921E59}">
      <dgm:prSet/>
      <dgm:spPr/>
      <dgm:t>
        <a:bodyPr/>
        <a:lstStyle/>
        <a:p>
          <a:endParaRPr lang="en-US" sz="1000"/>
        </a:p>
      </dgm:t>
    </dgm:pt>
    <dgm:pt modelId="{29B61B50-6116-436E-BC8E-283BF342336F}" type="sibTrans" cxnId="{88D45B61-CAF7-4B0D-B6A7-7D4119921E59}">
      <dgm:prSet/>
      <dgm:spPr/>
      <dgm:t>
        <a:bodyPr/>
        <a:lstStyle/>
        <a:p>
          <a:endParaRPr lang="en-US" sz="1000"/>
        </a:p>
      </dgm:t>
    </dgm:pt>
    <dgm:pt modelId="{7833F23E-36B9-40BB-B3A1-08724664A714}">
      <dgm:prSet custT="1"/>
      <dgm:spPr/>
      <dgm:t>
        <a:bodyPr/>
        <a:lstStyle/>
        <a:p>
          <a:r>
            <a:rPr lang="en-GB" sz="1200" b="1" dirty="0">
              <a:solidFill>
                <a:schemeClr val="tx1"/>
              </a:solidFill>
            </a:rPr>
            <a:t>Medium Term (2–4 years)</a:t>
          </a:r>
          <a:endParaRPr lang="en-US" sz="1200" dirty="0">
            <a:solidFill>
              <a:schemeClr val="tx1"/>
            </a:solidFill>
          </a:endParaRPr>
        </a:p>
      </dgm:t>
    </dgm:pt>
    <dgm:pt modelId="{CECF6CD7-E539-4D31-A548-5852ED5E1BC6}" type="parTrans" cxnId="{FAB974B5-D7F4-475D-B096-FA6DB3AFC0FC}">
      <dgm:prSet/>
      <dgm:spPr/>
      <dgm:t>
        <a:bodyPr/>
        <a:lstStyle/>
        <a:p>
          <a:endParaRPr lang="en-US" sz="1000"/>
        </a:p>
      </dgm:t>
    </dgm:pt>
    <dgm:pt modelId="{50F23815-1C9A-4F49-A903-264531E3187E}" type="sibTrans" cxnId="{FAB974B5-D7F4-475D-B096-FA6DB3AFC0FC}">
      <dgm:prSet/>
      <dgm:spPr/>
      <dgm:t>
        <a:bodyPr/>
        <a:lstStyle/>
        <a:p>
          <a:endParaRPr lang="en-US" sz="1000"/>
        </a:p>
      </dgm:t>
    </dgm:pt>
    <dgm:pt modelId="{69863148-B71C-4A00-BE2F-30DD8E404F04}">
      <dgm:prSet custT="1"/>
      <dgm:spPr>
        <a:ln w="38100">
          <a:solidFill>
            <a:schemeClr val="tx1"/>
          </a:solidFill>
        </a:ln>
      </dgm:spPr>
      <dgm:t>
        <a:bodyPr/>
        <a:lstStyle/>
        <a:p>
          <a:r>
            <a:rPr lang="en-GB" sz="1000" b="1" dirty="0">
              <a:solidFill>
                <a:schemeClr val="tx1"/>
              </a:solidFill>
            </a:rPr>
            <a:t>Sustained improvement in access, continuity and outcomes across neighbourhoods addressing HI</a:t>
          </a:r>
          <a:endParaRPr lang="en-US" sz="1000" b="1" dirty="0">
            <a:solidFill>
              <a:schemeClr val="tx1"/>
            </a:solidFill>
          </a:endParaRPr>
        </a:p>
      </dgm:t>
    </dgm:pt>
    <dgm:pt modelId="{1DFCCA8E-2018-429B-B974-EE1E2696454A}" type="parTrans" cxnId="{34BF59C1-BC32-446E-9AF6-FFD2B225DE06}">
      <dgm:prSet/>
      <dgm:spPr/>
      <dgm:t>
        <a:bodyPr/>
        <a:lstStyle/>
        <a:p>
          <a:endParaRPr lang="en-US" sz="1000"/>
        </a:p>
      </dgm:t>
    </dgm:pt>
    <dgm:pt modelId="{C3A2C4E7-5A45-4070-9455-821CBE504B22}" type="sibTrans" cxnId="{34BF59C1-BC32-446E-9AF6-FFD2B225DE06}">
      <dgm:prSet/>
      <dgm:spPr/>
      <dgm:t>
        <a:bodyPr/>
        <a:lstStyle/>
        <a:p>
          <a:endParaRPr lang="en-US" sz="1000"/>
        </a:p>
      </dgm:t>
    </dgm:pt>
    <dgm:pt modelId="{CA584767-2872-47C7-AA6E-674DC5904006}">
      <dgm:prSet custT="1"/>
      <dgm:spPr>
        <a:ln w="38100">
          <a:noFill/>
        </a:ln>
      </dgm:spPr>
      <dgm:t>
        <a:bodyPr/>
        <a:lstStyle/>
        <a:p>
          <a:r>
            <a:rPr lang="en-GB" sz="1000" b="0" dirty="0">
              <a:solidFill>
                <a:schemeClr val="bg1"/>
              </a:solidFill>
            </a:rPr>
            <a:t>Sustainable reduction on acute and urgent care through integrated neighbourhood delivery</a:t>
          </a:r>
          <a:endParaRPr lang="en-US" sz="1000" b="0" dirty="0">
            <a:solidFill>
              <a:schemeClr val="bg1"/>
            </a:solidFill>
          </a:endParaRPr>
        </a:p>
      </dgm:t>
    </dgm:pt>
    <dgm:pt modelId="{462E4BBA-D6E5-43E6-AF52-08D249CAEB4E}" type="parTrans" cxnId="{5EC1F080-2F29-4702-BD67-7411279F516D}">
      <dgm:prSet/>
      <dgm:spPr/>
      <dgm:t>
        <a:bodyPr/>
        <a:lstStyle/>
        <a:p>
          <a:endParaRPr lang="en-US" sz="1000"/>
        </a:p>
      </dgm:t>
    </dgm:pt>
    <dgm:pt modelId="{60D42DEC-7809-43B8-8655-7ECAD83F0C3B}" type="sibTrans" cxnId="{5EC1F080-2F29-4702-BD67-7411279F516D}">
      <dgm:prSet/>
      <dgm:spPr/>
      <dgm:t>
        <a:bodyPr/>
        <a:lstStyle/>
        <a:p>
          <a:endParaRPr lang="en-US" sz="1000"/>
        </a:p>
      </dgm:t>
    </dgm:pt>
    <dgm:pt modelId="{5C68EA68-41CB-4682-9106-A90A374E821A}">
      <dgm:prSet custT="1"/>
      <dgm:spPr/>
      <dgm:t>
        <a:bodyPr/>
        <a:lstStyle/>
        <a:p>
          <a:r>
            <a:rPr lang="en-GB" sz="1000" dirty="0"/>
            <a:t>More consistent delivery of national access and quality standards across DLN</a:t>
          </a:r>
          <a:endParaRPr lang="en-US" sz="1000" dirty="0"/>
        </a:p>
      </dgm:t>
    </dgm:pt>
    <dgm:pt modelId="{0361445C-B8F1-4B27-99B1-EF8869B6E275}" type="parTrans" cxnId="{C783BF5F-5A21-458F-B7FF-044872494C56}">
      <dgm:prSet/>
      <dgm:spPr/>
      <dgm:t>
        <a:bodyPr/>
        <a:lstStyle/>
        <a:p>
          <a:endParaRPr lang="en-US" sz="1000"/>
        </a:p>
      </dgm:t>
    </dgm:pt>
    <dgm:pt modelId="{AAECCB72-1D67-43CD-8043-74A2BBC873F7}" type="sibTrans" cxnId="{C783BF5F-5A21-458F-B7FF-044872494C56}">
      <dgm:prSet/>
      <dgm:spPr/>
      <dgm:t>
        <a:bodyPr/>
        <a:lstStyle/>
        <a:p>
          <a:endParaRPr lang="en-US" sz="1000"/>
        </a:p>
      </dgm:t>
    </dgm:pt>
    <dgm:pt modelId="{1A79F9EB-6FDD-4F31-B8B3-C0C17330A75A}">
      <dgm:prSet custT="1"/>
      <dgm:spPr/>
      <dgm:t>
        <a:bodyPr/>
        <a:lstStyle/>
        <a:p>
          <a:r>
            <a:rPr lang="en-GB" sz="1000" dirty="0"/>
            <a:t>Improved management of long-term conditions and prevention for priority populations – shared learning and quality improvement approach</a:t>
          </a:r>
          <a:endParaRPr lang="en-US" sz="1000" dirty="0"/>
        </a:p>
      </dgm:t>
    </dgm:pt>
    <dgm:pt modelId="{D902CA2C-15A5-457B-B43F-D2448AAC3FD6}" type="parTrans" cxnId="{E54C3E80-699F-44D2-9FAC-29A399D7372A}">
      <dgm:prSet/>
      <dgm:spPr/>
      <dgm:t>
        <a:bodyPr/>
        <a:lstStyle/>
        <a:p>
          <a:endParaRPr lang="en-US" sz="1000"/>
        </a:p>
      </dgm:t>
    </dgm:pt>
    <dgm:pt modelId="{CEC840F2-6E1D-4829-A770-FE84FABED2C2}" type="sibTrans" cxnId="{E54C3E80-699F-44D2-9FAC-29A399D7372A}">
      <dgm:prSet/>
      <dgm:spPr/>
      <dgm:t>
        <a:bodyPr/>
        <a:lstStyle/>
        <a:p>
          <a:endParaRPr lang="en-US" sz="1000"/>
        </a:p>
      </dgm:t>
    </dgm:pt>
    <dgm:pt modelId="{2D42AE19-9A96-4FC6-9B02-3491F851A1B3}">
      <dgm:prSet custT="1"/>
      <dgm:spPr/>
      <dgm:t>
        <a:bodyPr/>
        <a:lstStyle/>
        <a:p>
          <a:r>
            <a:rPr lang="en-GB" sz="1000" dirty="0"/>
            <a:t>Increased workforce resilience through integrated neighbourhood teams</a:t>
          </a:r>
          <a:endParaRPr lang="en-US" sz="1000" dirty="0"/>
        </a:p>
      </dgm:t>
    </dgm:pt>
    <dgm:pt modelId="{AEC512BD-25F6-4621-8A15-AC8AF6F590B2}" type="parTrans" cxnId="{F2BAEF03-037B-4358-99E1-08183EAC4D32}">
      <dgm:prSet/>
      <dgm:spPr/>
      <dgm:t>
        <a:bodyPr/>
        <a:lstStyle/>
        <a:p>
          <a:endParaRPr lang="en-US" sz="1000"/>
        </a:p>
      </dgm:t>
    </dgm:pt>
    <dgm:pt modelId="{B9019F95-0F11-47C1-A6D2-2C97EB9527C9}" type="sibTrans" cxnId="{F2BAEF03-037B-4358-99E1-08183EAC4D32}">
      <dgm:prSet/>
      <dgm:spPr/>
      <dgm:t>
        <a:bodyPr/>
        <a:lstStyle/>
        <a:p>
          <a:endParaRPr lang="en-US" sz="1000"/>
        </a:p>
      </dgm:t>
    </dgm:pt>
    <dgm:pt modelId="{EFC3AAEB-CDDE-4B29-8B0B-260245C01A07}">
      <dgm:prSet custT="1"/>
      <dgm:spPr/>
      <dgm:t>
        <a:bodyPr/>
        <a:lstStyle/>
        <a:p>
          <a:r>
            <a:rPr lang="en-GB" sz="1200" b="1" dirty="0">
              <a:solidFill>
                <a:schemeClr val="tx1"/>
              </a:solidFill>
            </a:rPr>
            <a:t>Long Term (4–5+ years)</a:t>
          </a:r>
          <a:endParaRPr lang="en-US" sz="1200" dirty="0">
            <a:solidFill>
              <a:schemeClr val="tx1"/>
            </a:solidFill>
          </a:endParaRPr>
        </a:p>
      </dgm:t>
    </dgm:pt>
    <dgm:pt modelId="{61F95094-A121-4662-9607-A334A2DC6564}" type="parTrans" cxnId="{17A5CC26-D656-45DD-A7D5-A29B8F4B8956}">
      <dgm:prSet/>
      <dgm:spPr/>
      <dgm:t>
        <a:bodyPr/>
        <a:lstStyle/>
        <a:p>
          <a:endParaRPr lang="en-US" sz="1000"/>
        </a:p>
      </dgm:t>
    </dgm:pt>
    <dgm:pt modelId="{EEC5B420-9976-4557-9AD5-8BC3777647B3}" type="sibTrans" cxnId="{17A5CC26-D656-45DD-A7D5-A29B8F4B8956}">
      <dgm:prSet/>
      <dgm:spPr/>
      <dgm:t>
        <a:bodyPr/>
        <a:lstStyle/>
        <a:p>
          <a:endParaRPr lang="en-US" sz="1000"/>
        </a:p>
      </dgm:t>
    </dgm:pt>
    <dgm:pt modelId="{B44526A6-D4E6-45F3-BEA9-A11A6FE5BCE6}">
      <dgm:prSet custT="1"/>
      <dgm:spPr>
        <a:ln w="38100">
          <a:solidFill>
            <a:schemeClr val="tx1"/>
          </a:solidFill>
        </a:ln>
      </dgm:spPr>
      <dgm:t>
        <a:bodyPr/>
        <a:lstStyle/>
        <a:p>
          <a:r>
            <a:rPr lang="en-GB" sz="1000" b="1" dirty="0">
              <a:solidFill>
                <a:schemeClr val="tx1"/>
              </a:solidFill>
            </a:rPr>
            <a:t>A resilient, integrated primary care system embedded as the foundation of neighbourhood health alongside VCSE</a:t>
          </a:r>
          <a:endParaRPr lang="en-US" sz="1000" b="1" dirty="0">
            <a:solidFill>
              <a:schemeClr val="tx1"/>
            </a:solidFill>
          </a:endParaRPr>
        </a:p>
      </dgm:t>
    </dgm:pt>
    <dgm:pt modelId="{DF1BCD03-C00B-4E12-9C53-90836213532C}" type="parTrans" cxnId="{987A2733-3C0E-44B5-8BBB-E43A5DB42D8E}">
      <dgm:prSet/>
      <dgm:spPr/>
      <dgm:t>
        <a:bodyPr/>
        <a:lstStyle/>
        <a:p>
          <a:endParaRPr lang="en-US" sz="1000"/>
        </a:p>
      </dgm:t>
    </dgm:pt>
    <dgm:pt modelId="{98F18709-1890-4BFC-BFEA-D7CE14B0E83B}" type="sibTrans" cxnId="{987A2733-3C0E-44B5-8BBB-E43A5DB42D8E}">
      <dgm:prSet/>
      <dgm:spPr/>
      <dgm:t>
        <a:bodyPr/>
        <a:lstStyle/>
        <a:p>
          <a:endParaRPr lang="en-US" sz="1000"/>
        </a:p>
      </dgm:t>
    </dgm:pt>
    <dgm:pt modelId="{182898A9-CC3C-4C8E-A96E-23EEC9F42628}">
      <dgm:prSet custT="1"/>
      <dgm:spPr>
        <a:ln w="38100">
          <a:solidFill>
            <a:schemeClr val="tx1"/>
          </a:solidFill>
        </a:ln>
      </dgm:spPr>
      <dgm:t>
        <a:bodyPr/>
        <a:lstStyle/>
        <a:p>
          <a:r>
            <a:rPr lang="en-GB" sz="1000" b="1" dirty="0">
              <a:solidFill>
                <a:schemeClr val="tx1"/>
              </a:solidFill>
            </a:rPr>
            <a:t>Improved population health outcomes and reduced health inequalities and inequity</a:t>
          </a:r>
          <a:endParaRPr lang="en-US" sz="1000" b="1" dirty="0">
            <a:solidFill>
              <a:schemeClr val="tx1"/>
            </a:solidFill>
          </a:endParaRPr>
        </a:p>
      </dgm:t>
    </dgm:pt>
    <dgm:pt modelId="{112BA248-972A-4EAE-AA9C-E299680A98AF}" type="parTrans" cxnId="{27B38E64-D01A-4EB6-B74F-99C79C7A2C43}">
      <dgm:prSet/>
      <dgm:spPr/>
      <dgm:t>
        <a:bodyPr/>
        <a:lstStyle/>
        <a:p>
          <a:endParaRPr lang="en-US" sz="1000"/>
        </a:p>
      </dgm:t>
    </dgm:pt>
    <dgm:pt modelId="{7CEB9A29-DAF6-4190-9BDD-AF7217112D23}" type="sibTrans" cxnId="{27B38E64-D01A-4EB6-B74F-99C79C7A2C43}">
      <dgm:prSet/>
      <dgm:spPr/>
      <dgm:t>
        <a:bodyPr/>
        <a:lstStyle/>
        <a:p>
          <a:endParaRPr lang="en-US" sz="1000"/>
        </a:p>
      </dgm:t>
    </dgm:pt>
    <dgm:pt modelId="{66F5F856-23FE-48E3-A8F7-865458907FC5}">
      <dgm:prSet custT="1"/>
      <dgm:spPr>
        <a:ln w="38100">
          <a:solidFill>
            <a:schemeClr val="tx1"/>
          </a:solidFill>
        </a:ln>
      </dgm:spPr>
      <dgm:t>
        <a:bodyPr/>
        <a:lstStyle/>
        <a:p>
          <a:r>
            <a:rPr lang="en-GB" sz="1000" b="1" dirty="0">
              <a:solidFill>
                <a:schemeClr val="tx1"/>
              </a:solidFill>
            </a:rPr>
            <a:t>Lower reliance on hospital-based care and reduced avoidable admissions</a:t>
          </a:r>
          <a:endParaRPr lang="en-US" sz="1000" b="1" dirty="0">
            <a:solidFill>
              <a:schemeClr val="tx1"/>
            </a:solidFill>
          </a:endParaRPr>
        </a:p>
      </dgm:t>
    </dgm:pt>
    <dgm:pt modelId="{C8DB309E-2E50-4556-8FD4-0AF3814B430C}" type="parTrans" cxnId="{958EDED0-9A8E-4A6B-8E19-5312AD0F2EAB}">
      <dgm:prSet/>
      <dgm:spPr/>
      <dgm:t>
        <a:bodyPr/>
        <a:lstStyle/>
        <a:p>
          <a:endParaRPr lang="en-US" sz="1000"/>
        </a:p>
      </dgm:t>
    </dgm:pt>
    <dgm:pt modelId="{E154A5CE-D2D5-4667-BDEA-CFDA9C46B72C}" type="sibTrans" cxnId="{958EDED0-9A8E-4A6B-8E19-5312AD0F2EAB}">
      <dgm:prSet/>
      <dgm:spPr/>
      <dgm:t>
        <a:bodyPr/>
        <a:lstStyle/>
        <a:p>
          <a:endParaRPr lang="en-US" sz="1000"/>
        </a:p>
      </dgm:t>
    </dgm:pt>
    <dgm:pt modelId="{A03161F5-A017-4DFD-B47D-BDBEFF2B9BA1}">
      <dgm:prSet custT="1"/>
      <dgm:spPr/>
      <dgm:t>
        <a:bodyPr/>
        <a:lstStyle/>
        <a:p>
          <a:r>
            <a:rPr lang="en-GB" sz="1000" dirty="0"/>
            <a:t>Sustainable primary care delivery within medium-term financial envelopes</a:t>
          </a:r>
          <a:endParaRPr lang="en-US" sz="1000" dirty="0"/>
        </a:p>
      </dgm:t>
    </dgm:pt>
    <dgm:pt modelId="{5035C3BE-E8FA-46F8-88B9-331CFB426E42}" type="parTrans" cxnId="{8A95F138-00F5-4979-B3F7-E36D05E62E19}">
      <dgm:prSet/>
      <dgm:spPr/>
      <dgm:t>
        <a:bodyPr/>
        <a:lstStyle/>
        <a:p>
          <a:endParaRPr lang="en-US" sz="1000"/>
        </a:p>
      </dgm:t>
    </dgm:pt>
    <dgm:pt modelId="{0E030119-F46F-4CA5-8181-A706FCB9496B}" type="sibTrans" cxnId="{8A95F138-00F5-4979-B3F7-E36D05E62E19}">
      <dgm:prSet/>
      <dgm:spPr/>
      <dgm:t>
        <a:bodyPr/>
        <a:lstStyle/>
        <a:p>
          <a:endParaRPr lang="en-US" sz="1000"/>
        </a:p>
      </dgm:t>
    </dgm:pt>
    <dgm:pt modelId="{CF84FAC3-3AD3-4FBA-8F27-0217E7211214}">
      <dgm:prSet custT="1"/>
      <dgm:spPr/>
      <dgm:t>
        <a:bodyPr/>
        <a:lstStyle/>
        <a:p>
          <a:r>
            <a:rPr lang="en-GB" sz="1000" dirty="0"/>
            <a:t>Better value for money through targeted investment in high-impact, preventative care and building blocks of health</a:t>
          </a:r>
          <a:endParaRPr lang="en-US" sz="1000" dirty="0"/>
        </a:p>
      </dgm:t>
    </dgm:pt>
    <dgm:pt modelId="{337A5BDD-A95C-421D-908A-2903355EE47F}" type="parTrans" cxnId="{D684575D-8B34-4E13-9853-B161C3D7BFE3}">
      <dgm:prSet/>
      <dgm:spPr/>
      <dgm:t>
        <a:bodyPr/>
        <a:lstStyle/>
        <a:p>
          <a:endParaRPr lang="en-US" sz="1000"/>
        </a:p>
      </dgm:t>
    </dgm:pt>
    <dgm:pt modelId="{B7EE08BA-8316-4D80-8000-B07B5D2E0234}" type="sibTrans" cxnId="{D684575D-8B34-4E13-9853-B161C3D7BFE3}">
      <dgm:prSet/>
      <dgm:spPr/>
      <dgm:t>
        <a:bodyPr/>
        <a:lstStyle/>
        <a:p>
          <a:endParaRPr lang="en-US" sz="1000"/>
        </a:p>
      </dgm:t>
    </dgm:pt>
    <dgm:pt modelId="{D3EDE049-A3CE-4FC5-870C-DDFAC46CCA45}">
      <dgm:prSet custT="1"/>
      <dgm:spPr/>
      <dgm:t>
        <a:bodyPr/>
        <a:lstStyle/>
        <a:p>
          <a:r>
            <a:rPr lang="en-GB" sz="1000" dirty="0"/>
            <a:t>Financial resilience with surplus for reinvestment in high impact interventions</a:t>
          </a:r>
        </a:p>
      </dgm:t>
      <dgm:extLst>
        <a:ext uri="{E40237B7-FDA0-4F09-8148-C483321AD2D9}">
          <dgm14:cNvPr xmlns:dgm14="http://schemas.microsoft.com/office/drawing/2010/diagram" id="0" name="" descr="Short Term (0–2 years):&#10;Faster and simpler access to the right health and care professional first time.&#10;Improved patient experience and confidence in primary care access.&#10;DLN coverage of Neighbourhood core model  and  extended scope model for prioritized cohorts.&#10;Reduction in avoidable acute urgent and emergency care, and planned care reform  established for key specialties.&#10;Increase in self care and management through patient activation use of personal health budgets.&#10;&#10;Medium term (2–4 years):&#10;Improved system grip on performance, quality and unwarranted variation. &#10;Sustained improvement in access, continuity and outcomes across neighbourhoods addressing health inequalities.&#10;Sustainable reduction on acute and urgent care through integrated neighbourhood delivery.&#10;More consistent delivery of national access and quality standards across DLN.&#10;Improved management of long-term conditions and prevention for priority populations – shared learning and quality improvement approach.&#10;&#10;Long Term (4–5+ years):&#10;Increased workforce resilience through integrated neighbourhood teams.&#10;A resilient, integrated primary care system embedded as the foundation of neighbourhood health alongside VCSE. &#10;Improved population health outcomes and reduced health inequalities and inequity.&#10;Lower reliance on hospital-based care and reduced avoidable admissions.&#10;Sustainable primary care delivery within medium-term financial envelopes.&#10;Better value for money through targeted investment in high-impact, preventative care and building blocks of health.&#10;Financial resilience with surplus for reinvestment in high impact interventions.&#10;&#10;&#10;&#10;&#10;&#10;&#10;&#10;&#10;&#10;&#10;&#10;&#10;&#10;&#10;&#10;&#10;&#10;&#10;&#10;&#10;&#10;"/>
        </a:ext>
      </dgm:extLst>
    </dgm:pt>
    <dgm:pt modelId="{DAABF23D-3229-4523-AA97-83CB30282D8E}" type="parTrans" cxnId="{D6BEA6D3-3F3E-4F65-8D71-9DEF64F790F6}">
      <dgm:prSet/>
      <dgm:spPr/>
      <dgm:t>
        <a:bodyPr/>
        <a:lstStyle/>
        <a:p>
          <a:endParaRPr lang="en-GB" sz="1000"/>
        </a:p>
      </dgm:t>
    </dgm:pt>
    <dgm:pt modelId="{DD6F9D41-C2F3-4DB7-A894-8B841E126DA9}" type="sibTrans" cxnId="{D6BEA6D3-3F3E-4F65-8D71-9DEF64F790F6}">
      <dgm:prSet/>
      <dgm:spPr/>
      <dgm:t>
        <a:bodyPr/>
        <a:lstStyle/>
        <a:p>
          <a:endParaRPr lang="en-GB" sz="1000"/>
        </a:p>
      </dgm:t>
    </dgm:pt>
    <dgm:pt modelId="{BC70D8A9-45BE-4EE1-BDF1-217468982E26}">
      <dgm:prSet custT="1"/>
      <dgm:spPr/>
      <dgm:t>
        <a:bodyPr/>
        <a:lstStyle/>
        <a:p>
          <a:r>
            <a:rPr lang="en-GB" sz="1000" dirty="0"/>
            <a:t>Increase in self care and management through patient activation use of personal health budgets</a:t>
          </a:r>
        </a:p>
      </dgm:t>
    </dgm:pt>
    <dgm:pt modelId="{00B91F20-5DDE-43A4-8D2E-18CDD8FA701E}" type="parTrans" cxnId="{7D0C6646-7C2D-494D-8CA1-CBEA1E404B99}">
      <dgm:prSet/>
      <dgm:spPr/>
      <dgm:t>
        <a:bodyPr/>
        <a:lstStyle/>
        <a:p>
          <a:endParaRPr lang="en-GB" sz="1000"/>
        </a:p>
      </dgm:t>
    </dgm:pt>
    <dgm:pt modelId="{0E24DFE6-BBC8-4050-90D2-51830256E27D}" type="sibTrans" cxnId="{7D0C6646-7C2D-494D-8CA1-CBEA1E404B99}">
      <dgm:prSet/>
      <dgm:spPr/>
      <dgm:t>
        <a:bodyPr/>
        <a:lstStyle/>
        <a:p>
          <a:endParaRPr lang="en-GB" sz="1000"/>
        </a:p>
      </dgm:t>
    </dgm:pt>
    <dgm:pt modelId="{3FD6EA72-FE61-40C3-8826-4BCBC866F285}" type="pres">
      <dgm:prSet presAssocID="{45E35A03-ADEF-4847-A622-33BB504B2D16}" presName="diagram" presStyleCnt="0">
        <dgm:presLayoutVars>
          <dgm:dir/>
          <dgm:resizeHandles val="exact"/>
        </dgm:presLayoutVars>
      </dgm:prSet>
      <dgm:spPr/>
    </dgm:pt>
    <dgm:pt modelId="{D7740508-4483-4E85-82C2-3B46B031FF34}" type="pres">
      <dgm:prSet presAssocID="{D285051B-3E18-4245-88E9-8DBB9F797FAD}" presName="node" presStyleLbl="node1" presStyleIdx="0" presStyleCnt="20">
        <dgm:presLayoutVars>
          <dgm:bulletEnabled val="1"/>
        </dgm:presLayoutVars>
      </dgm:prSet>
      <dgm:spPr/>
    </dgm:pt>
    <dgm:pt modelId="{CE828A2D-C295-47AC-B275-FF9E83DB1553}" type="pres">
      <dgm:prSet presAssocID="{12EDC851-FCE8-41AC-880C-76352E507363}" presName="sibTrans" presStyleCnt="0"/>
      <dgm:spPr/>
    </dgm:pt>
    <dgm:pt modelId="{9030111D-CADA-461F-90F3-977172CBFCC3}" type="pres">
      <dgm:prSet presAssocID="{45687E0A-EDA6-4A3A-87C6-D15E1071E35C}" presName="node" presStyleLbl="node1" presStyleIdx="1" presStyleCnt="20">
        <dgm:presLayoutVars>
          <dgm:bulletEnabled val="1"/>
        </dgm:presLayoutVars>
      </dgm:prSet>
      <dgm:spPr/>
    </dgm:pt>
    <dgm:pt modelId="{2E76529F-8F11-4AFF-8D24-50391FA664B2}" type="pres">
      <dgm:prSet presAssocID="{1A8F7C69-2320-4D6E-85CD-D54132729635}" presName="sibTrans" presStyleCnt="0"/>
      <dgm:spPr/>
    </dgm:pt>
    <dgm:pt modelId="{A92E11C2-141D-480F-B8E9-A5FEA9F2282C}" type="pres">
      <dgm:prSet presAssocID="{2708DE1C-254E-4F2E-BFE0-3A2474FB87B9}" presName="node" presStyleLbl="node1" presStyleIdx="2" presStyleCnt="20">
        <dgm:presLayoutVars>
          <dgm:bulletEnabled val="1"/>
        </dgm:presLayoutVars>
      </dgm:prSet>
      <dgm:spPr/>
    </dgm:pt>
    <dgm:pt modelId="{733478EB-A4AC-4EBD-B1E7-FE29D9974B65}" type="pres">
      <dgm:prSet presAssocID="{594D2FFE-A9FE-4E48-9A69-1EBC7A6989F8}" presName="sibTrans" presStyleCnt="0"/>
      <dgm:spPr/>
    </dgm:pt>
    <dgm:pt modelId="{9179CC46-F927-45C2-92DD-E008992F1D9B}" type="pres">
      <dgm:prSet presAssocID="{5BB75B46-1F53-43B9-8381-E6B229DF240C}" presName="node" presStyleLbl="node1" presStyleIdx="3" presStyleCnt="20">
        <dgm:presLayoutVars>
          <dgm:bulletEnabled val="1"/>
        </dgm:presLayoutVars>
      </dgm:prSet>
      <dgm:spPr/>
    </dgm:pt>
    <dgm:pt modelId="{B85BEB5A-9743-46BF-A6CC-9772B4C9C619}" type="pres">
      <dgm:prSet presAssocID="{9750A168-606E-4332-95F6-44296B4A8A8B}" presName="sibTrans" presStyleCnt="0"/>
      <dgm:spPr/>
    </dgm:pt>
    <dgm:pt modelId="{BE2FB425-E4D5-40B9-81E5-AE59F03D917A}" type="pres">
      <dgm:prSet presAssocID="{9528D73B-C2F2-4CAB-8E92-A7AC92B52030}" presName="node" presStyleLbl="node1" presStyleIdx="4" presStyleCnt="20">
        <dgm:presLayoutVars>
          <dgm:bulletEnabled val="1"/>
        </dgm:presLayoutVars>
      </dgm:prSet>
      <dgm:spPr/>
    </dgm:pt>
    <dgm:pt modelId="{3EA68AD0-EDF2-4517-A99F-24F75CC629D6}" type="pres">
      <dgm:prSet presAssocID="{05A9DFA5-AE11-435C-B8A9-1EB527A4F31A}" presName="sibTrans" presStyleCnt="0"/>
      <dgm:spPr/>
    </dgm:pt>
    <dgm:pt modelId="{4800405C-63E2-42F4-91D7-3E12586D98DC}" type="pres">
      <dgm:prSet presAssocID="{BC70D8A9-45BE-4EE1-BDF1-217468982E26}" presName="node" presStyleLbl="node1" presStyleIdx="5" presStyleCnt="20" custLinFactNeighborX="-2387" custLinFactNeighborY="-285">
        <dgm:presLayoutVars>
          <dgm:bulletEnabled val="1"/>
        </dgm:presLayoutVars>
      </dgm:prSet>
      <dgm:spPr/>
    </dgm:pt>
    <dgm:pt modelId="{D63863F7-B22C-4979-AC8B-625FA7325C33}" type="pres">
      <dgm:prSet presAssocID="{0E24DFE6-BBC8-4050-90D2-51830256E27D}" presName="sibTrans" presStyleCnt="0"/>
      <dgm:spPr/>
    </dgm:pt>
    <dgm:pt modelId="{0F512611-F7D4-4852-957D-80D08BCD7ED9}" type="pres">
      <dgm:prSet presAssocID="{ED042689-BD65-448D-81D2-F36DDDDF9A30}" presName="node" presStyleLbl="node1" presStyleIdx="6" presStyleCnt="20" custLinFactX="11698" custLinFactNeighborX="100000" custLinFactNeighborY="1040">
        <dgm:presLayoutVars>
          <dgm:bulletEnabled val="1"/>
        </dgm:presLayoutVars>
      </dgm:prSet>
      <dgm:spPr/>
    </dgm:pt>
    <dgm:pt modelId="{0E371B01-A07E-411B-8920-79FF6AD72BEF}" type="pres">
      <dgm:prSet presAssocID="{29B61B50-6116-436E-BC8E-283BF342336F}" presName="sibTrans" presStyleCnt="0"/>
      <dgm:spPr/>
    </dgm:pt>
    <dgm:pt modelId="{CB6A5967-A644-4E04-8A37-D4EBA959C6A6}" type="pres">
      <dgm:prSet presAssocID="{7833F23E-36B9-40BB-B3A1-08724664A714}" presName="node" presStyleLbl="node1" presStyleIdx="7" presStyleCnt="20" custLinFactX="-10733" custLinFactNeighborX="-100000" custLinFactNeighborY="1040">
        <dgm:presLayoutVars>
          <dgm:bulletEnabled val="1"/>
        </dgm:presLayoutVars>
      </dgm:prSet>
      <dgm:spPr/>
    </dgm:pt>
    <dgm:pt modelId="{3BBE5194-4686-4577-A46F-8DECF654C38D}" type="pres">
      <dgm:prSet presAssocID="{50F23815-1C9A-4F49-A903-264531E3187E}" presName="sibTrans" presStyleCnt="0"/>
      <dgm:spPr/>
    </dgm:pt>
    <dgm:pt modelId="{209DBE05-E19D-428C-81B6-A8FD9BA96CD0}" type="pres">
      <dgm:prSet presAssocID="{69863148-B71C-4A00-BE2F-30DD8E404F04}" presName="node" presStyleLbl="node1" presStyleIdx="8" presStyleCnt="20">
        <dgm:presLayoutVars>
          <dgm:bulletEnabled val="1"/>
        </dgm:presLayoutVars>
      </dgm:prSet>
      <dgm:spPr/>
    </dgm:pt>
    <dgm:pt modelId="{1447C00C-7477-4DB5-8146-D7CB5B549EB7}" type="pres">
      <dgm:prSet presAssocID="{C3A2C4E7-5A45-4070-9455-821CBE504B22}" presName="sibTrans" presStyleCnt="0"/>
      <dgm:spPr/>
    </dgm:pt>
    <dgm:pt modelId="{AC4A5ADD-5F65-4658-9B63-A05580AB3CAE}" type="pres">
      <dgm:prSet presAssocID="{CA584767-2872-47C7-AA6E-674DC5904006}" presName="node" presStyleLbl="node1" presStyleIdx="9" presStyleCnt="20">
        <dgm:presLayoutVars>
          <dgm:bulletEnabled val="1"/>
        </dgm:presLayoutVars>
      </dgm:prSet>
      <dgm:spPr/>
    </dgm:pt>
    <dgm:pt modelId="{FD425389-4E81-4C56-AAC2-9A6E48B3DC66}" type="pres">
      <dgm:prSet presAssocID="{60D42DEC-7809-43B8-8655-7ECAD83F0C3B}" presName="sibTrans" presStyleCnt="0"/>
      <dgm:spPr/>
    </dgm:pt>
    <dgm:pt modelId="{6A831CC7-0DC6-4278-B6DD-91D654966CF5}" type="pres">
      <dgm:prSet presAssocID="{5C68EA68-41CB-4682-9106-A90A374E821A}" presName="node" presStyleLbl="node1" presStyleIdx="10" presStyleCnt="20">
        <dgm:presLayoutVars>
          <dgm:bulletEnabled val="1"/>
        </dgm:presLayoutVars>
      </dgm:prSet>
      <dgm:spPr/>
    </dgm:pt>
    <dgm:pt modelId="{4F133687-CBCB-4C80-81CE-126EE2802813}" type="pres">
      <dgm:prSet presAssocID="{AAECCB72-1D67-43CD-8043-74A2BBC873F7}" presName="sibTrans" presStyleCnt="0"/>
      <dgm:spPr/>
    </dgm:pt>
    <dgm:pt modelId="{C2D3929A-D22B-44C0-95BA-E63E0C454506}" type="pres">
      <dgm:prSet presAssocID="{1A79F9EB-6FDD-4F31-B8B3-C0C17330A75A}" presName="node" presStyleLbl="node1" presStyleIdx="11" presStyleCnt="20">
        <dgm:presLayoutVars>
          <dgm:bulletEnabled val="1"/>
        </dgm:presLayoutVars>
      </dgm:prSet>
      <dgm:spPr/>
    </dgm:pt>
    <dgm:pt modelId="{7DC383B2-1555-450A-91EE-4CE9A7748808}" type="pres">
      <dgm:prSet presAssocID="{CEC840F2-6E1D-4829-A770-FE84FABED2C2}" presName="sibTrans" presStyleCnt="0"/>
      <dgm:spPr/>
    </dgm:pt>
    <dgm:pt modelId="{A33E5858-C6BF-4BC9-A0C4-E4929D97DD6F}" type="pres">
      <dgm:prSet presAssocID="{2D42AE19-9A96-4FC6-9B02-3491F851A1B3}" presName="node" presStyleLbl="node1" presStyleIdx="12" presStyleCnt="20" custLinFactX="11074" custLinFactNeighborX="100000" custLinFactNeighborY="-2080">
        <dgm:presLayoutVars>
          <dgm:bulletEnabled val="1"/>
        </dgm:presLayoutVars>
      </dgm:prSet>
      <dgm:spPr/>
    </dgm:pt>
    <dgm:pt modelId="{89EDC636-ABC8-4D84-AAD9-3C8CF01F11AD}" type="pres">
      <dgm:prSet presAssocID="{B9019F95-0F11-47C1-A6D2-2C97EB9527C9}" presName="sibTrans" presStyleCnt="0"/>
      <dgm:spPr/>
    </dgm:pt>
    <dgm:pt modelId="{BB438DBA-76A9-4562-B5C7-BE8DAE272476}" type="pres">
      <dgm:prSet presAssocID="{EFC3AAEB-CDDE-4B29-8B0B-260245C01A07}" presName="node" presStyleLbl="node1" presStyleIdx="13" presStyleCnt="20" custLinFactX="-11698" custLinFactNeighborX="-100000" custLinFactNeighborY="-2080">
        <dgm:presLayoutVars>
          <dgm:bulletEnabled val="1"/>
        </dgm:presLayoutVars>
      </dgm:prSet>
      <dgm:spPr/>
    </dgm:pt>
    <dgm:pt modelId="{C4C9E021-A0A8-4BFF-BC5A-82D0A29B9F1F}" type="pres">
      <dgm:prSet presAssocID="{EEC5B420-9976-4557-9AD5-8BC3777647B3}" presName="sibTrans" presStyleCnt="0"/>
      <dgm:spPr/>
    </dgm:pt>
    <dgm:pt modelId="{049D9B6F-0287-4ED6-A404-5DB21BAC9449}" type="pres">
      <dgm:prSet presAssocID="{B44526A6-D4E6-45F3-BEA9-A11A6FE5BCE6}" presName="node" presStyleLbl="node1" presStyleIdx="14" presStyleCnt="20">
        <dgm:presLayoutVars>
          <dgm:bulletEnabled val="1"/>
        </dgm:presLayoutVars>
      </dgm:prSet>
      <dgm:spPr/>
    </dgm:pt>
    <dgm:pt modelId="{CB45C1BC-E8E6-4D87-986F-DE5FC5F49BE0}" type="pres">
      <dgm:prSet presAssocID="{98F18709-1890-4BFC-BFEA-D7CE14B0E83B}" presName="sibTrans" presStyleCnt="0"/>
      <dgm:spPr/>
    </dgm:pt>
    <dgm:pt modelId="{1D931399-3D5F-48FF-B994-D81E72A7B027}" type="pres">
      <dgm:prSet presAssocID="{182898A9-CC3C-4C8E-A96E-23EEC9F42628}" presName="node" presStyleLbl="node1" presStyleIdx="15" presStyleCnt="20">
        <dgm:presLayoutVars>
          <dgm:bulletEnabled val="1"/>
        </dgm:presLayoutVars>
      </dgm:prSet>
      <dgm:spPr/>
    </dgm:pt>
    <dgm:pt modelId="{5417E4C7-B473-44E6-A3BD-3CC34AF3F814}" type="pres">
      <dgm:prSet presAssocID="{7CEB9A29-DAF6-4190-9BDD-AF7217112D23}" presName="sibTrans" presStyleCnt="0"/>
      <dgm:spPr/>
    </dgm:pt>
    <dgm:pt modelId="{CC15B4E4-6814-40B8-9B0B-A60769F94A15}" type="pres">
      <dgm:prSet presAssocID="{66F5F856-23FE-48E3-A8F7-865458907FC5}" presName="node" presStyleLbl="node1" presStyleIdx="16" presStyleCnt="20">
        <dgm:presLayoutVars>
          <dgm:bulletEnabled val="1"/>
        </dgm:presLayoutVars>
      </dgm:prSet>
      <dgm:spPr/>
    </dgm:pt>
    <dgm:pt modelId="{D717EAB4-700B-4F7A-BFF3-A9650EF1BE87}" type="pres">
      <dgm:prSet presAssocID="{E154A5CE-D2D5-4667-BDEA-CFDA9C46B72C}" presName="sibTrans" presStyleCnt="0"/>
      <dgm:spPr/>
    </dgm:pt>
    <dgm:pt modelId="{B8A25EB4-5D57-4517-AA13-A4D062B33692}" type="pres">
      <dgm:prSet presAssocID="{A03161F5-A017-4DFD-B47D-BDBEFF2B9BA1}" presName="node" presStyleLbl="node1" presStyleIdx="17" presStyleCnt="20">
        <dgm:presLayoutVars>
          <dgm:bulletEnabled val="1"/>
        </dgm:presLayoutVars>
      </dgm:prSet>
      <dgm:spPr/>
    </dgm:pt>
    <dgm:pt modelId="{DBF3B3D9-CBE2-4C52-9CDD-69D9DDB81536}" type="pres">
      <dgm:prSet presAssocID="{0E030119-F46F-4CA5-8181-A706FCB9496B}" presName="sibTrans" presStyleCnt="0"/>
      <dgm:spPr/>
    </dgm:pt>
    <dgm:pt modelId="{C4AF8BB4-DB84-480C-8415-D5A2AB68568B}" type="pres">
      <dgm:prSet presAssocID="{CF84FAC3-3AD3-4FBA-8F27-0217E7211214}" presName="node" presStyleLbl="node1" presStyleIdx="18" presStyleCnt="20">
        <dgm:presLayoutVars>
          <dgm:bulletEnabled val="1"/>
        </dgm:presLayoutVars>
      </dgm:prSet>
      <dgm:spPr/>
    </dgm:pt>
    <dgm:pt modelId="{ACFA419C-96BE-4D4C-BB6A-DA2FE967A99B}" type="pres">
      <dgm:prSet presAssocID="{B7EE08BA-8316-4D80-8000-B07B5D2E0234}" presName="sibTrans" presStyleCnt="0"/>
      <dgm:spPr/>
    </dgm:pt>
    <dgm:pt modelId="{5DF38A69-A108-4A0C-88DE-45D153DDA239}" type="pres">
      <dgm:prSet presAssocID="{D3EDE049-A3CE-4FC5-870C-DDFAC46CCA45}" presName="node" presStyleLbl="node1" presStyleIdx="19" presStyleCnt="20">
        <dgm:presLayoutVars>
          <dgm:bulletEnabled val="1"/>
        </dgm:presLayoutVars>
      </dgm:prSet>
      <dgm:spPr/>
    </dgm:pt>
  </dgm:ptLst>
  <dgm:cxnLst>
    <dgm:cxn modelId="{F2BAEF03-037B-4358-99E1-08183EAC4D32}" srcId="{45E35A03-ADEF-4847-A622-33BB504B2D16}" destId="{2D42AE19-9A96-4FC6-9B02-3491F851A1B3}" srcOrd="12" destOrd="0" parTransId="{AEC512BD-25F6-4621-8A15-AC8AF6F590B2}" sibTransId="{B9019F95-0F11-47C1-A6D2-2C97EB9527C9}"/>
    <dgm:cxn modelId="{0DF3BE14-B377-47B4-8E3A-190D9A9DD28F}" type="presOf" srcId="{1A79F9EB-6FDD-4F31-B8B3-C0C17330A75A}" destId="{C2D3929A-D22B-44C0-95BA-E63E0C454506}" srcOrd="0" destOrd="0" presId="urn:microsoft.com/office/officeart/2005/8/layout/default"/>
    <dgm:cxn modelId="{528E1424-25DB-4380-87BF-E8A9493AFED1}" srcId="{45E35A03-ADEF-4847-A622-33BB504B2D16}" destId="{9528D73B-C2F2-4CAB-8E92-A7AC92B52030}" srcOrd="4" destOrd="0" parTransId="{8A6188A8-55FE-437D-8F72-CC5C0CF9F8DB}" sibTransId="{05A9DFA5-AE11-435C-B8A9-1EB527A4F31A}"/>
    <dgm:cxn modelId="{17A5CC26-D656-45DD-A7D5-A29B8F4B8956}" srcId="{45E35A03-ADEF-4847-A622-33BB504B2D16}" destId="{EFC3AAEB-CDDE-4B29-8B0B-260245C01A07}" srcOrd="13" destOrd="0" parTransId="{61F95094-A121-4662-9607-A334A2DC6564}" sibTransId="{EEC5B420-9976-4557-9AD5-8BC3777647B3}"/>
    <dgm:cxn modelId="{5496F32C-159B-4C72-9BD4-6A577AEE30F0}" srcId="{45E35A03-ADEF-4847-A622-33BB504B2D16}" destId="{45687E0A-EDA6-4A3A-87C6-D15E1071E35C}" srcOrd="1" destOrd="0" parTransId="{5EA0AC79-B0EA-4443-AAC9-93D18A29CFD4}" sibTransId="{1A8F7C69-2320-4D6E-85CD-D54132729635}"/>
    <dgm:cxn modelId="{987A2733-3C0E-44B5-8BBB-E43A5DB42D8E}" srcId="{45E35A03-ADEF-4847-A622-33BB504B2D16}" destId="{B44526A6-D4E6-45F3-BEA9-A11A6FE5BCE6}" srcOrd="14" destOrd="0" parTransId="{DF1BCD03-C00B-4E12-9C53-90836213532C}" sibTransId="{98F18709-1890-4BFC-BFEA-D7CE14B0E83B}"/>
    <dgm:cxn modelId="{8A95F138-00F5-4979-B3F7-E36D05E62E19}" srcId="{45E35A03-ADEF-4847-A622-33BB504B2D16}" destId="{A03161F5-A017-4DFD-B47D-BDBEFF2B9BA1}" srcOrd="17" destOrd="0" parTransId="{5035C3BE-E8FA-46F8-88B9-331CFB426E42}" sibTransId="{0E030119-F46F-4CA5-8181-A706FCB9496B}"/>
    <dgm:cxn modelId="{1D2BEB40-10EB-41F2-81AC-1A397C2F659F}" srcId="{45E35A03-ADEF-4847-A622-33BB504B2D16}" destId="{2708DE1C-254E-4F2E-BFE0-3A2474FB87B9}" srcOrd="2" destOrd="0" parTransId="{131B62FD-7236-414F-B34D-435473B793A2}" sibTransId="{594D2FFE-A9FE-4E48-9A69-1EBC7A6989F8}"/>
    <dgm:cxn modelId="{D684575D-8B34-4E13-9853-B161C3D7BFE3}" srcId="{45E35A03-ADEF-4847-A622-33BB504B2D16}" destId="{CF84FAC3-3AD3-4FBA-8F27-0217E7211214}" srcOrd="18" destOrd="0" parTransId="{337A5BDD-A95C-421D-908A-2903355EE47F}" sibTransId="{B7EE08BA-8316-4D80-8000-B07B5D2E0234}"/>
    <dgm:cxn modelId="{C783BF5F-5A21-458F-B7FF-044872494C56}" srcId="{45E35A03-ADEF-4847-A622-33BB504B2D16}" destId="{5C68EA68-41CB-4682-9106-A90A374E821A}" srcOrd="10" destOrd="0" parTransId="{0361445C-B8F1-4B27-99B1-EF8869B6E275}" sibTransId="{AAECCB72-1D67-43CD-8043-74A2BBC873F7}"/>
    <dgm:cxn modelId="{88D45B61-CAF7-4B0D-B6A7-7D4119921E59}" srcId="{45E35A03-ADEF-4847-A622-33BB504B2D16}" destId="{ED042689-BD65-448D-81D2-F36DDDDF9A30}" srcOrd="6" destOrd="0" parTransId="{928F2708-E004-4D8D-9349-BF497AF36007}" sibTransId="{29B61B50-6116-436E-BC8E-283BF342336F}"/>
    <dgm:cxn modelId="{27B38E64-D01A-4EB6-B74F-99C79C7A2C43}" srcId="{45E35A03-ADEF-4847-A622-33BB504B2D16}" destId="{182898A9-CC3C-4C8E-A96E-23EEC9F42628}" srcOrd="15" destOrd="0" parTransId="{112BA248-972A-4EAE-AA9C-E299680A98AF}" sibTransId="{7CEB9A29-DAF6-4190-9BDD-AF7217112D23}"/>
    <dgm:cxn modelId="{7D0C6646-7C2D-494D-8CA1-CBEA1E404B99}" srcId="{45E35A03-ADEF-4847-A622-33BB504B2D16}" destId="{BC70D8A9-45BE-4EE1-BDF1-217468982E26}" srcOrd="5" destOrd="0" parTransId="{00B91F20-5DDE-43A4-8D2E-18CDD8FA701E}" sibTransId="{0E24DFE6-BBC8-4050-90D2-51830256E27D}"/>
    <dgm:cxn modelId="{1D478A4F-BBE2-4087-93B5-C956ED5730D9}" type="presOf" srcId="{7833F23E-36B9-40BB-B3A1-08724664A714}" destId="{CB6A5967-A644-4E04-8A37-D4EBA959C6A6}" srcOrd="0" destOrd="0" presId="urn:microsoft.com/office/officeart/2005/8/layout/default"/>
    <dgm:cxn modelId="{AEF18770-1679-47AC-AC4B-8604323F449E}" type="presOf" srcId="{45E35A03-ADEF-4847-A622-33BB504B2D16}" destId="{3FD6EA72-FE61-40C3-8826-4BCBC866F285}" srcOrd="0" destOrd="0" presId="urn:microsoft.com/office/officeart/2005/8/layout/default"/>
    <dgm:cxn modelId="{99E21957-D003-468C-BE4D-E0056CB5E290}" type="presOf" srcId="{9528D73B-C2F2-4CAB-8E92-A7AC92B52030}" destId="{BE2FB425-E4D5-40B9-81E5-AE59F03D917A}" srcOrd="0" destOrd="0" presId="urn:microsoft.com/office/officeart/2005/8/layout/default"/>
    <dgm:cxn modelId="{EDAEA458-C1BB-4836-8644-3D228721E595}" type="presOf" srcId="{D285051B-3E18-4245-88E9-8DBB9F797FAD}" destId="{D7740508-4483-4E85-82C2-3B46B031FF34}" srcOrd="0" destOrd="0" presId="urn:microsoft.com/office/officeart/2005/8/layout/default"/>
    <dgm:cxn modelId="{D9753F7B-3D8F-48CB-81FD-BF243C13F283}" type="presOf" srcId="{2D42AE19-9A96-4FC6-9B02-3491F851A1B3}" destId="{A33E5858-C6BF-4BC9-A0C4-E4929D97DD6F}" srcOrd="0" destOrd="0" presId="urn:microsoft.com/office/officeart/2005/8/layout/default"/>
    <dgm:cxn modelId="{E54C3E80-699F-44D2-9FAC-29A399D7372A}" srcId="{45E35A03-ADEF-4847-A622-33BB504B2D16}" destId="{1A79F9EB-6FDD-4F31-B8B3-C0C17330A75A}" srcOrd="11" destOrd="0" parTransId="{D902CA2C-15A5-457B-B43F-D2448AAC3FD6}" sibTransId="{CEC840F2-6E1D-4829-A770-FE84FABED2C2}"/>
    <dgm:cxn modelId="{02CCCB80-E955-4DC4-A27F-57F987DD2A98}" type="presOf" srcId="{EFC3AAEB-CDDE-4B29-8B0B-260245C01A07}" destId="{BB438DBA-76A9-4562-B5C7-BE8DAE272476}" srcOrd="0" destOrd="0" presId="urn:microsoft.com/office/officeart/2005/8/layout/default"/>
    <dgm:cxn modelId="{5EC1F080-2F29-4702-BD67-7411279F516D}" srcId="{45E35A03-ADEF-4847-A622-33BB504B2D16}" destId="{CA584767-2872-47C7-AA6E-674DC5904006}" srcOrd="9" destOrd="0" parTransId="{462E4BBA-D6E5-43E6-AF52-08D249CAEB4E}" sibTransId="{60D42DEC-7809-43B8-8655-7ECAD83F0C3B}"/>
    <dgm:cxn modelId="{5EE9AD8B-6534-4B9D-9E07-F05C444DD71A}" type="presOf" srcId="{45687E0A-EDA6-4A3A-87C6-D15E1071E35C}" destId="{9030111D-CADA-461F-90F3-977172CBFCC3}" srcOrd="0" destOrd="0" presId="urn:microsoft.com/office/officeart/2005/8/layout/default"/>
    <dgm:cxn modelId="{FC609B8F-B089-4531-BA67-F26762A7A560}" type="presOf" srcId="{5BB75B46-1F53-43B9-8381-E6B229DF240C}" destId="{9179CC46-F927-45C2-92DD-E008992F1D9B}" srcOrd="0" destOrd="0" presId="urn:microsoft.com/office/officeart/2005/8/layout/default"/>
    <dgm:cxn modelId="{08096A90-000B-4676-A221-D4497689A850}" type="presOf" srcId="{CA584767-2872-47C7-AA6E-674DC5904006}" destId="{AC4A5ADD-5F65-4658-9B63-A05580AB3CAE}" srcOrd="0" destOrd="0" presId="urn:microsoft.com/office/officeart/2005/8/layout/default"/>
    <dgm:cxn modelId="{F63DE896-66F6-4612-AEA8-421E77B076D5}" type="presOf" srcId="{BC70D8A9-45BE-4EE1-BDF1-217468982E26}" destId="{4800405C-63E2-42F4-91D7-3E12586D98DC}" srcOrd="0" destOrd="0" presId="urn:microsoft.com/office/officeart/2005/8/layout/default"/>
    <dgm:cxn modelId="{1E547099-3CF1-4C45-8EB8-4A7DFE3D0081}" type="presOf" srcId="{2708DE1C-254E-4F2E-BFE0-3A2474FB87B9}" destId="{A92E11C2-141D-480F-B8E9-A5FEA9F2282C}" srcOrd="0" destOrd="0" presId="urn:microsoft.com/office/officeart/2005/8/layout/default"/>
    <dgm:cxn modelId="{B1A93A9D-2C5D-4DBE-9990-07944D958914}" srcId="{45E35A03-ADEF-4847-A622-33BB504B2D16}" destId="{D285051B-3E18-4245-88E9-8DBB9F797FAD}" srcOrd="0" destOrd="0" parTransId="{741990C9-E057-4A28-97ED-A471F1915CE9}" sibTransId="{12EDC851-FCE8-41AC-880C-76352E507363}"/>
    <dgm:cxn modelId="{C87DBBA3-572E-45DA-81B4-2A058C485ABB}" type="presOf" srcId="{B44526A6-D4E6-45F3-BEA9-A11A6FE5BCE6}" destId="{049D9B6F-0287-4ED6-A404-5DB21BAC9449}" srcOrd="0" destOrd="0" presId="urn:microsoft.com/office/officeart/2005/8/layout/default"/>
    <dgm:cxn modelId="{9321B1A4-4E45-46E0-9051-3EBAE9A4C7D8}" type="presOf" srcId="{D3EDE049-A3CE-4FC5-870C-DDFAC46CCA45}" destId="{5DF38A69-A108-4A0C-88DE-45D153DDA239}" srcOrd="0" destOrd="0" presId="urn:microsoft.com/office/officeart/2005/8/layout/default"/>
    <dgm:cxn modelId="{3F7847AC-68A7-49B2-9308-3E13373192CA}" type="presOf" srcId="{69863148-B71C-4A00-BE2F-30DD8E404F04}" destId="{209DBE05-E19D-428C-81B6-A8FD9BA96CD0}" srcOrd="0" destOrd="0" presId="urn:microsoft.com/office/officeart/2005/8/layout/default"/>
    <dgm:cxn modelId="{85066EB4-B50E-4DC2-96AC-D628C88C08F1}" type="presOf" srcId="{CF84FAC3-3AD3-4FBA-8F27-0217E7211214}" destId="{C4AF8BB4-DB84-480C-8415-D5A2AB68568B}" srcOrd="0" destOrd="0" presId="urn:microsoft.com/office/officeart/2005/8/layout/default"/>
    <dgm:cxn modelId="{FAB974B5-D7F4-475D-B096-FA6DB3AFC0FC}" srcId="{45E35A03-ADEF-4847-A622-33BB504B2D16}" destId="{7833F23E-36B9-40BB-B3A1-08724664A714}" srcOrd="7" destOrd="0" parTransId="{CECF6CD7-E539-4D31-A548-5852ED5E1BC6}" sibTransId="{50F23815-1C9A-4F49-A903-264531E3187E}"/>
    <dgm:cxn modelId="{34BF59C1-BC32-446E-9AF6-FFD2B225DE06}" srcId="{45E35A03-ADEF-4847-A622-33BB504B2D16}" destId="{69863148-B71C-4A00-BE2F-30DD8E404F04}" srcOrd="8" destOrd="0" parTransId="{1DFCCA8E-2018-429B-B974-EE1E2696454A}" sibTransId="{C3A2C4E7-5A45-4070-9455-821CBE504B22}"/>
    <dgm:cxn modelId="{0ADAEEC4-15DE-4F17-B702-1DF5876C4DDE}" type="presOf" srcId="{ED042689-BD65-448D-81D2-F36DDDDF9A30}" destId="{0F512611-F7D4-4852-957D-80D08BCD7ED9}" srcOrd="0" destOrd="0" presId="urn:microsoft.com/office/officeart/2005/8/layout/default"/>
    <dgm:cxn modelId="{958EDED0-9A8E-4A6B-8E19-5312AD0F2EAB}" srcId="{45E35A03-ADEF-4847-A622-33BB504B2D16}" destId="{66F5F856-23FE-48E3-A8F7-865458907FC5}" srcOrd="16" destOrd="0" parTransId="{C8DB309E-2E50-4556-8FD4-0AF3814B430C}" sibTransId="{E154A5CE-D2D5-4667-BDEA-CFDA9C46B72C}"/>
    <dgm:cxn modelId="{D6BEA6D3-3F3E-4F65-8D71-9DEF64F790F6}" srcId="{45E35A03-ADEF-4847-A622-33BB504B2D16}" destId="{D3EDE049-A3CE-4FC5-870C-DDFAC46CCA45}" srcOrd="19" destOrd="0" parTransId="{DAABF23D-3229-4523-AA97-83CB30282D8E}" sibTransId="{DD6F9D41-C2F3-4DB7-A894-8B841E126DA9}"/>
    <dgm:cxn modelId="{78AD16DA-A44B-4878-A02A-4960DA925D45}" srcId="{45E35A03-ADEF-4847-A622-33BB504B2D16}" destId="{5BB75B46-1F53-43B9-8381-E6B229DF240C}" srcOrd="3" destOrd="0" parTransId="{BF75A49F-0492-46D9-8CA4-7544EA805457}" sibTransId="{9750A168-606E-4332-95F6-44296B4A8A8B}"/>
    <dgm:cxn modelId="{509035E0-47CD-47BE-BCD3-B5C3B567EDFB}" type="presOf" srcId="{66F5F856-23FE-48E3-A8F7-865458907FC5}" destId="{CC15B4E4-6814-40B8-9B0B-A60769F94A15}" srcOrd="0" destOrd="0" presId="urn:microsoft.com/office/officeart/2005/8/layout/default"/>
    <dgm:cxn modelId="{31F2B9F3-9E93-4C16-8463-3D83D2A8E9D5}" type="presOf" srcId="{A03161F5-A017-4DFD-B47D-BDBEFF2B9BA1}" destId="{B8A25EB4-5D57-4517-AA13-A4D062B33692}" srcOrd="0" destOrd="0" presId="urn:microsoft.com/office/officeart/2005/8/layout/default"/>
    <dgm:cxn modelId="{BB5DABF6-2AAD-4000-8E13-B8FB319DE024}" type="presOf" srcId="{182898A9-CC3C-4C8E-A96E-23EEC9F42628}" destId="{1D931399-3D5F-48FF-B994-D81E72A7B027}" srcOrd="0" destOrd="0" presId="urn:microsoft.com/office/officeart/2005/8/layout/default"/>
    <dgm:cxn modelId="{1F739BF8-AA6F-4CB3-BD57-385869FFC3D1}" type="presOf" srcId="{5C68EA68-41CB-4682-9106-A90A374E821A}" destId="{6A831CC7-0DC6-4278-B6DD-91D654966CF5}" srcOrd="0" destOrd="0" presId="urn:microsoft.com/office/officeart/2005/8/layout/default"/>
    <dgm:cxn modelId="{AC4158DF-5C4C-41B6-A1CF-4A7B7675BF5F}" type="presParOf" srcId="{3FD6EA72-FE61-40C3-8826-4BCBC866F285}" destId="{D7740508-4483-4E85-82C2-3B46B031FF34}" srcOrd="0" destOrd="0" presId="urn:microsoft.com/office/officeart/2005/8/layout/default"/>
    <dgm:cxn modelId="{6B6CEAB7-5769-4DC0-B235-BC8615C5B8BB}" type="presParOf" srcId="{3FD6EA72-FE61-40C3-8826-4BCBC866F285}" destId="{CE828A2D-C295-47AC-B275-FF9E83DB1553}" srcOrd="1" destOrd="0" presId="urn:microsoft.com/office/officeart/2005/8/layout/default"/>
    <dgm:cxn modelId="{C55B66C1-2090-4FAD-A6ED-7CAD1F6314BF}" type="presParOf" srcId="{3FD6EA72-FE61-40C3-8826-4BCBC866F285}" destId="{9030111D-CADA-461F-90F3-977172CBFCC3}" srcOrd="2" destOrd="0" presId="urn:microsoft.com/office/officeart/2005/8/layout/default"/>
    <dgm:cxn modelId="{5F4E7F67-A439-4A03-AF94-79E7017EA10D}" type="presParOf" srcId="{3FD6EA72-FE61-40C3-8826-4BCBC866F285}" destId="{2E76529F-8F11-4AFF-8D24-50391FA664B2}" srcOrd="3" destOrd="0" presId="urn:microsoft.com/office/officeart/2005/8/layout/default"/>
    <dgm:cxn modelId="{80770260-F4E9-468C-8DCD-33B8F3D5F3AA}" type="presParOf" srcId="{3FD6EA72-FE61-40C3-8826-4BCBC866F285}" destId="{A92E11C2-141D-480F-B8E9-A5FEA9F2282C}" srcOrd="4" destOrd="0" presId="urn:microsoft.com/office/officeart/2005/8/layout/default"/>
    <dgm:cxn modelId="{B4ED76DE-59E7-4B2E-937B-8BC790A9E3C8}" type="presParOf" srcId="{3FD6EA72-FE61-40C3-8826-4BCBC866F285}" destId="{733478EB-A4AC-4EBD-B1E7-FE29D9974B65}" srcOrd="5" destOrd="0" presId="urn:microsoft.com/office/officeart/2005/8/layout/default"/>
    <dgm:cxn modelId="{BB9D89C8-E21B-49D3-B247-6B30262B01EB}" type="presParOf" srcId="{3FD6EA72-FE61-40C3-8826-4BCBC866F285}" destId="{9179CC46-F927-45C2-92DD-E008992F1D9B}" srcOrd="6" destOrd="0" presId="urn:microsoft.com/office/officeart/2005/8/layout/default"/>
    <dgm:cxn modelId="{AF21A3A0-884B-41B0-99C6-1476AD211BF0}" type="presParOf" srcId="{3FD6EA72-FE61-40C3-8826-4BCBC866F285}" destId="{B85BEB5A-9743-46BF-A6CC-9772B4C9C619}" srcOrd="7" destOrd="0" presId="urn:microsoft.com/office/officeart/2005/8/layout/default"/>
    <dgm:cxn modelId="{846D7C32-0EC4-4B7B-8224-A3FBD321E294}" type="presParOf" srcId="{3FD6EA72-FE61-40C3-8826-4BCBC866F285}" destId="{BE2FB425-E4D5-40B9-81E5-AE59F03D917A}" srcOrd="8" destOrd="0" presId="urn:microsoft.com/office/officeart/2005/8/layout/default"/>
    <dgm:cxn modelId="{20494A47-49EA-43CA-BACF-707565F866FC}" type="presParOf" srcId="{3FD6EA72-FE61-40C3-8826-4BCBC866F285}" destId="{3EA68AD0-EDF2-4517-A99F-24F75CC629D6}" srcOrd="9" destOrd="0" presId="urn:microsoft.com/office/officeart/2005/8/layout/default"/>
    <dgm:cxn modelId="{0B5D9028-F1F2-4FB7-9136-8C155EC6CFE6}" type="presParOf" srcId="{3FD6EA72-FE61-40C3-8826-4BCBC866F285}" destId="{4800405C-63E2-42F4-91D7-3E12586D98DC}" srcOrd="10" destOrd="0" presId="urn:microsoft.com/office/officeart/2005/8/layout/default"/>
    <dgm:cxn modelId="{96035CC4-7166-4507-B320-EDA4510EA0DA}" type="presParOf" srcId="{3FD6EA72-FE61-40C3-8826-4BCBC866F285}" destId="{D63863F7-B22C-4979-AC8B-625FA7325C33}" srcOrd="11" destOrd="0" presId="urn:microsoft.com/office/officeart/2005/8/layout/default"/>
    <dgm:cxn modelId="{A44D1907-D285-45B4-888F-D292A91062E2}" type="presParOf" srcId="{3FD6EA72-FE61-40C3-8826-4BCBC866F285}" destId="{0F512611-F7D4-4852-957D-80D08BCD7ED9}" srcOrd="12" destOrd="0" presId="urn:microsoft.com/office/officeart/2005/8/layout/default"/>
    <dgm:cxn modelId="{A616B564-A3E3-4DCB-9F33-75DF1162F040}" type="presParOf" srcId="{3FD6EA72-FE61-40C3-8826-4BCBC866F285}" destId="{0E371B01-A07E-411B-8920-79FF6AD72BEF}" srcOrd="13" destOrd="0" presId="urn:microsoft.com/office/officeart/2005/8/layout/default"/>
    <dgm:cxn modelId="{07E354C5-BB5E-40C9-8C9E-D70B978C92FD}" type="presParOf" srcId="{3FD6EA72-FE61-40C3-8826-4BCBC866F285}" destId="{CB6A5967-A644-4E04-8A37-D4EBA959C6A6}" srcOrd="14" destOrd="0" presId="urn:microsoft.com/office/officeart/2005/8/layout/default"/>
    <dgm:cxn modelId="{4F02F9C6-D6CB-4056-AC7A-B1EF0C5498DE}" type="presParOf" srcId="{3FD6EA72-FE61-40C3-8826-4BCBC866F285}" destId="{3BBE5194-4686-4577-A46F-8DECF654C38D}" srcOrd="15" destOrd="0" presId="urn:microsoft.com/office/officeart/2005/8/layout/default"/>
    <dgm:cxn modelId="{9465F814-9CAA-43D0-94CE-128E4F53CBA1}" type="presParOf" srcId="{3FD6EA72-FE61-40C3-8826-4BCBC866F285}" destId="{209DBE05-E19D-428C-81B6-A8FD9BA96CD0}" srcOrd="16" destOrd="0" presId="urn:microsoft.com/office/officeart/2005/8/layout/default"/>
    <dgm:cxn modelId="{C8840B4B-A556-46AB-9C30-DDC67E0816E4}" type="presParOf" srcId="{3FD6EA72-FE61-40C3-8826-4BCBC866F285}" destId="{1447C00C-7477-4DB5-8146-D7CB5B549EB7}" srcOrd="17" destOrd="0" presId="urn:microsoft.com/office/officeart/2005/8/layout/default"/>
    <dgm:cxn modelId="{A525AF84-1C30-463E-B96F-A5EE208250D4}" type="presParOf" srcId="{3FD6EA72-FE61-40C3-8826-4BCBC866F285}" destId="{AC4A5ADD-5F65-4658-9B63-A05580AB3CAE}" srcOrd="18" destOrd="0" presId="urn:microsoft.com/office/officeart/2005/8/layout/default"/>
    <dgm:cxn modelId="{329C1EB8-45F3-435B-8634-9741174408A3}" type="presParOf" srcId="{3FD6EA72-FE61-40C3-8826-4BCBC866F285}" destId="{FD425389-4E81-4C56-AAC2-9A6E48B3DC66}" srcOrd="19" destOrd="0" presId="urn:microsoft.com/office/officeart/2005/8/layout/default"/>
    <dgm:cxn modelId="{5DF54D12-018C-4B5B-8149-325EE0704AE0}" type="presParOf" srcId="{3FD6EA72-FE61-40C3-8826-4BCBC866F285}" destId="{6A831CC7-0DC6-4278-B6DD-91D654966CF5}" srcOrd="20" destOrd="0" presId="urn:microsoft.com/office/officeart/2005/8/layout/default"/>
    <dgm:cxn modelId="{F4908F6E-54D6-43D7-AED0-1D1E4358042E}" type="presParOf" srcId="{3FD6EA72-FE61-40C3-8826-4BCBC866F285}" destId="{4F133687-CBCB-4C80-81CE-126EE2802813}" srcOrd="21" destOrd="0" presId="urn:microsoft.com/office/officeart/2005/8/layout/default"/>
    <dgm:cxn modelId="{A4BCF6C0-B138-412A-8949-E20E91CD4098}" type="presParOf" srcId="{3FD6EA72-FE61-40C3-8826-4BCBC866F285}" destId="{C2D3929A-D22B-44C0-95BA-E63E0C454506}" srcOrd="22" destOrd="0" presId="urn:microsoft.com/office/officeart/2005/8/layout/default"/>
    <dgm:cxn modelId="{471946C9-13D7-4EB2-9508-956CC2AE94EC}" type="presParOf" srcId="{3FD6EA72-FE61-40C3-8826-4BCBC866F285}" destId="{7DC383B2-1555-450A-91EE-4CE9A7748808}" srcOrd="23" destOrd="0" presId="urn:microsoft.com/office/officeart/2005/8/layout/default"/>
    <dgm:cxn modelId="{5DF87818-52A9-4B1C-80AD-06CF45F7B5B6}" type="presParOf" srcId="{3FD6EA72-FE61-40C3-8826-4BCBC866F285}" destId="{A33E5858-C6BF-4BC9-A0C4-E4929D97DD6F}" srcOrd="24" destOrd="0" presId="urn:microsoft.com/office/officeart/2005/8/layout/default"/>
    <dgm:cxn modelId="{8AAA8AB9-206C-46D2-B0E5-18CA593A7A4E}" type="presParOf" srcId="{3FD6EA72-FE61-40C3-8826-4BCBC866F285}" destId="{89EDC636-ABC8-4D84-AAD9-3C8CF01F11AD}" srcOrd="25" destOrd="0" presId="urn:microsoft.com/office/officeart/2005/8/layout/default"/>
    <dgm:cxn modelId="{E09F8095-6846-48A7-A65D-A6AE5BAF438A}" type="presParOf" srcId="{3FD6EA72-FE61-40C3-8826-4BCBC866F285}" destId="{BB438DBA-76A9-4562-B5C7-BE8DAE272476}" srcOrd="26" destOrd="0" presId="urn:microsoft.com/office/officeart/2005/8/layout/default"/>
    <dgm:cxn modelId="{6B1DD783-50A7-4F03-A368-E103E88E2560}" type="presParOf" srcId="{3FD6EA72-FE61-40C3-8826-4BCBC866F285}" destId="{C4C9E021-A0A8-4BFF-BC5A-82D0A29B9F1F}" srcOrd="27" destOrd="0" presId="urn:microsoft.com/office/officeart/2005/8/layout/default"/>
    <dgm:cxn modelId="{45542C7F-E2EC-465F-83A7-7C9CC919CAF3}" type="presParOf" srcId="{3FD6EA72-FE61-40C3-8826-4BCBC866F285}" destId="{049D9B6F-0287-4ED6-A404-5DB21BAC9449}" srcOrd="28" destOrd="0" presId="urn:microsoft.com/office/officeart/2005/8/layout/default"/>
    <dgm:cxn modelId="{81CCED94-1A0E-4273-BB8F-8B8031D94F6B}" type="presParOf" srcId="{3FD6EA72-FE61-40C3-8826-4BCBC866F285}" destId="{CB45C1BC-E8E6-4D87-986F-DE5FC5F49BE0}" srcOrd="29" destOrd="0" presId="urn:microsoft.com/office/officeart/2005/8/layout/default"/>
    <dgm:cxn modelId="{CD816825-A559-4001-B475-C4A32884807E}" type="presParOf" srcId="{3FD6EA72-FE61-40C3-8826-4BCBC866F285}" destId="{1D931399-3D5F-48FF-B994-D81E72A7B027}" srcOrd="30" destOrd="0" presId="urn:microsoft.com/office/officeart/2005/8/layout/default"/>
    <dgm:cxn modelId="{9402DB50-3D21-4E79-836E-C5559F50C77C}" type="presParOf" srcId="{3FD6EA72-FE61-40C3-8826-4BCBC866F285}" destId="{5417E4C7-B473-44E6-A3BD-3CC34AF3F814}" srcOrd="31" destOrd="0" presId="urn:microsoft.com/office/officeart/2005/8/layout/default"/>
    <dgm:cxn modelId="{3B690F1D-FC1F-40B5-A047-A0993EB2C5D6}" type="presParOf" srcId="{3FD6EA72-FE61-40C3-8826-4BCBC866F285}" destId="{CC15B4E4-6814-40B8-9B0B-A60769F94A15}" srcOrd="32" destOrd="0" presId="urn:microsoft.com/office/officeart/2005/8/layout/default"/>
    <dgm:cxn modelId="{5FD50792-6BE9-4C7B-AB51-9CD291AEC99C}" type="presParOf" srcId="{3FD6EA72-FE61-40C3-8826-4BCBC866F285}" destId="{D717EAB4-700B-4F7A-BFF3-A9650EF1BE87}" srcOrd="33" destOrd="0" presId="urn:microsoft.com/office/officeart/2005/8/layout/default"/>
    <dgm:cxn modelId="{6D8E289B-5D4E-4652-83A3-8F1EA65AB085}" type="presParOf" srcId="{3FD6EA72-FE61-40C3-8826-4BCBC866F285}" destId="{B8A25EB4-5D57-4517-AA13-A4D062B33692}" srcOrd="34" destOrd="0" presId="urn:microsoft.com/office/officeart/2005/8/layout/default"/>
    <dgm:cxn modelId="{E5752A3F-588B-4F40-8F4E-94199D744F00}" type="presParOf" srcId="{3FD6EA72-FE61-40C3-8826-4BCBC866F285}" destId="{DBF3B3D9-CBE2-4C52-9CDD-69D9DDB81536}" srcOrd="35" destOrd="0" presId="urn:microsoft.com/office/officeart/2005/8/layout/default"/>
    <dgm:cxn modelId="{9CBA7D8E-375F-467E-9202-88BFF580858A}" type="presParOf" srcId="{3FD6EA72-FE61-40C3-8826-4BCBC866F285}" destId="{C4AF8BB4-DB84-480C-8415-D5A2AB68568B}" srcOrd="36" destOrd="0" presId="urn:microsoft.com/office/officeart/2005/8/layout/default"/>
    <dgm:cxn modelId="{808671C9-D22E-4F82-B761-02EBABDFF23A}" type="presParOf" srcId="{3FD6EA72-FE61-40C3-8826-4BCBC866F285}" destId="{ACFA419C-96BE-4D4C-BB6A-DA2FE967A99B}" srcOrd="37" destOrd="0" presId="urn:microsoft.com/office/officeart/2005/8/layout/default"/>
    <dgm:cxn modelId="{693D1274-CAA1-4417-866D-28ABFAC343B6}" type="presParOf" srcId="{3FD6EA72-FE61-40C3-8826-4BCBC866F285}" destId="{5DF38A69-A108-4A0C-88DE-45D153DDA239}" srcOrd="3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E4BEF-C04F-47CC-852C-E03E6C6FF5F3}">
      <dsp:nvSpPr>
        <dsp:cNvPr id="0" name=""/>
        <dsp:cNvSpPr/>
      </dsp:nvSpPr>
      <dsp:spPr>
        <a:xfrm>
          <a:off x="205509" y="16114"/>
          <a:ext cx="911674" cy="9116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7D2CAA-BB9C-4AA2-A827-A1547B14C94F}">
      <dsp:nvSpPr>
        <dsp:cNvPr id="0" name=""/>
        <dsp:cNvSpPr/>
      </dsp:nvSpPr>
      <dsp:spPr>
        <a:xfrm>
          <a:off x="396960" y="207566"/>
          <a:ext cx="528770" cy="5287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671E2C-A03C-4FE8-9A5C-7233032586D3}">
      <dsp:nvSpPr>
        <dsp:cNvPr id="0" name=""/>
        <dsp:cNvSpPr/>
      </dsp:nvSpPr>
      <dsp:spPr>
        <a:xfrm>
          <a:off x="1312541" y="16114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Alignment with Strategic and Commissioning delivery priorities </a:t>
          </a:r>
          <a:endParaRPr lang="en-US" sz="1100" b="1" kern="1200" dirty="0"/>
        </a:p>
      </dsp:txBody>
      <dsp:txXfrm>
        <a:off x="1312541" y="16114"/>
        <a:ext cx="2148945" cy="911674"/>
      </dsp:txXfrm>
    </dsp:sp>
    <dsp:sp modelId="{7E97E9D9-973D-4D23-B2F5-3731E74EACE9}">
      <dsp:nvSpPr>
        <dsp:cNvPr id="0" name=""/>
        <dsp:cNvSpPr/>
      </dsp:nvSpPr>
      <dsp:spPr>
        <a:xfrm>
          <a:off x="3835925" y="16114"/>
          <a:ext cx="911674" cy="9116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0CA4D5-823E-40BD-8E13-431D33041F14}">
      <dsp:nvSpPr>
        <dsp:cNvPr id="0" name=""/>
        <dsp:cNvSpPr/>
      </dsp:nvSpPr>
      <dsp:spPr>
        <a:xfrm>
          <a:off x="4027376" y="207566"/>
          <a:ext cx="528770" cy="5287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E13B33-3CF1-4E06-97B9-09E362E4326A}">
      <dsp:nvSpPr>
        <dsp:cNvPr id="0" name=""/>
        <dsp:cNvSpPr/>
      </dsp:nvSpPr>
      <dsp:spPr>
        <a:xfrm>
          <a:off x="4942957" y="16114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Focus on UEC and planned care AND achieving return on investment</a:t>
          </a:r>
          <a:endParaRPr lang="en-US" sz="1100" kern="1200" dirty="0"/>
        </a:p>
      </dsp:txBody>
      <dsp:txXfrm>
        <a:off x="4942957" y="16114"/>
        <a:ext cx="2148945" cy="911674"/>
      </dsp:txXfrm>
    </dsp:sp>
    <dsp:sp modelId="{B7DBC29F-7163-46BB-88FA-407A4EAC6167}">
      <dsp:nvSpPr>
        <dsp:cNvPr id="0" name=""/>
        <dsp:cNvSpPr/>
      </dsp:nvSpPr>
      <dsp:spPr>
        <a:xfrm>
          <a:off x="7466341" y="16114"/>
          <a:ext cx="911674" cy="91167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0BFE2-36F3-49ED-BF7C-11B5EE3A6CAB}">
      <dsp:nvSpPr>
        <dsp:cNvPr id="0" name=""/>
        <dsp:cNvSpPr/>
      </dsp:nvSpPr>
      <dsp:spPr>
        <a:xfrm>
          <a:off x="7657792" y="207566"/>
          <a:ext cx="528770" cy="52877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DFB3AF-04BD-4233-9421-BA52C9E063C8}">
      <dsp:nvSpPr>
        <dsp:cNvPr id="0" name=""/>
        <dsp:cNvSpPr/>
      </dsp:nvSpPr>
      <dsp:spPr>
        <a:xfrm>
          <a:off x="8573374" y="16114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Robust, fair, and proportionate consideration/assessment</a:t>
          </a:r>
          <a:endParaRPr lang="en-US" sz="1100" kern="1200" dirty="0"/>
        </a:p>
      </dsp:txBody>
      <dsp:txXfrm>
        <a:off x="8573374" y="16114"/>
        <a:ext cx="2148945" cy="911674"/>
      </dsp:txXfrm>
    </dsp:sp>
    <dsp:sp modelId="{0BE9D421-F7C2-4281-BF9E-DB4D75C60F63}">
      <dsp:nvSpPr>
        <dsp:cNvPr id="0" name=""/>
        <dsp:cNvSpPr/>
      </dsp:nvSpPr>
      <dsp:spPr>
        <a:xfrm>
          <a:off x="205509" y="1640565"/>
          <a:ext cx="911674" cy="91167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7E3FB8-CAB7-408C-81B9-E759B58C5C43}">
      <dsp:nvSpPr>
        <dsp:cNvPr id="0" name=""/>
        <dsp:cNvSpPr/>
      </dsp:nvSpPr>
      <dsp:spPr>
        <a:xfrm>
          <a:off x="396960" y="1832017"/>
          <a:ext cx="528770" cy="52877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25E2F7-43ED-4FBF-822D-49DB1EB73BCB}">
      <dsp:nvSpPr>
        <dsp:cNvPr id="0" name=""/>
        <dsp:cNvSpPr/>
      </dsp:nvSpPr>
      <dsp:spPr>
        <a:xfrm>
          <a:off x="1312541" y="1640565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Confidence in deliverability</a:t>
          </a:r>
          <a:endParaRPr lang="en-US" sz="1100" kern="1200" dirty="0"/>
        </a:p>
      </dsp:txBody>
      <dsp:txXfrm>
        <a:off x="1312541" y="1640565"/>
        <a:ext cx="2148945" cy="911674"/>
      </dsp:txXfrm>
    </dsp:sp>
    <dsp:sp modelId="{E46CA7C6-8D3D-480D-BE87-229F79CC7DBB}">
      <dsp:nvSpPr>
        <dsp:cNvPr id="0" name=""/>
        <dsp:cNvSpPr/>
      </dsp:nvSpPr>
      <dsp:spPr>
        <a:xfrm>
          <a:off x="3835925" y="1640565"/>
          <a:ext cx="911674" cy="91167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8530CA-6685-4755-B5AB-077BDE9CB396}">
      <dsp:nvSpPr>
        <dsp:cNvPr id="0" name=""/>
        <dsp:cNvSpPr/>
      </dsp:nvSpPr>
      <dsp:spPr>
        <a:xfrm>
          <a:off x="4027376" y="1832017"/>
          <a:ext cx="528770" cy="52877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FE11FB-1DF8-43EA-83B1-77DE3693498E}">
      <dsp:nvSpPr>
        <dsp:cNvPr id="0" name=""/>
        <dsp:cNvSpPr/>
      </dsp:nvSpPr>
      <dsp:spPr>
        <a:xfrm>
          <a:off x="4942957" y="1640565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Collaboration across system partners, promoting integrated neighbourhood health</a:t>
          </a:r>
          <a:endParaRPr lang="en-US" sz="1100" kern="1200" dirty="0"/>
        </a:p>
      </dsp:txBody>
      <dsp:txXfrm>
        <a:off x="4942957" y="1640565"/>
        <a:ext cx="2148945" cy="911674"/>
      </dsp:txXfrm>
    </dsp:sp>
    <dsp:sp modelId="{D665B917-A3B0-4A97-AF39-264E9FBE964A}">
      <dsp:nvSpPr>
        <dsp:cNvPr id="0" name=""/>
        <dsp:cNvSpPr/>
      </dsp:nvSpPr>
      <dsp:spPr>
        <a:xfrm>
          <a:off x="7466341" y="1640565"/>
          <a:ext cx="911674" cy="9116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915778-5E3C-44CD-9F92-673BE934AFA4}">
      <dsp:nvSpPr>
        <dsp:cNvPr id="0" name=""/>
        <dsp:cNvSpPr/>
      </dsp:nvSpPr>
      <dsp:spPr>
        <a:xfrm>
          <a:off x="7657792" y="1832017"/>
          <a:ext cx="528770" cy="52877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B2690A-ECF7-4E79-9C1C-57BCA363AC15}">
      <dsp:nvSpPr>
        <dsp:cNvPr id="0" name=""/>
        <dsp:cNvSpPr/>
      </dsp:nvSpPr>
      <dsp:spPr>
        <a:xfrm>
          <a:off x="8573374" y="1640565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8573374" y="1640565"/>
        <a:ext cx="2148945" cy="911674"/>
      </dsp:txXfrm>
    </dsp:sp>
    <dsp:sp modelId="{88525B76-E730-45E8-BA0A-F01ECB8FBC9C}">
      <dsp:nvSpPr>
        <dsp:cNvPr id="0" name=""/>
        <dsp:cNvSpPr/>
      </dsp:nvSpPr>
      <dsp:spPr>
        <a:xfrm>
          <a:off x="205509" y="3265016"/>
          <a:ext cx="911674" cy="9116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B0271-80DC-4E10-900A-32DD3494D1F2}">
      <dsp:nvSpPr>
        <dsp:cNvPr id="0" name=""/>
        <dsp:cNvSpPr/>
      </dsp:nvSpPr>
      <dsp:spPr>
        <a:xfrm>
          <a:off x="396960" y="3456467"/>
          <a:ext cx="528770" cy="52877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167C4-D132-47DE-B5C7-A32B4AAF9A18}">
      <dsp:nvSpPr>
        <dsp:cNvPr id="0" name=""/>
        <dsp:cNvSpPr/>
      </dsp:nvSpPr>
      <dsp:spPr>
        <a:xfrm>
          <a:off x="1312541" y="3265016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Use of the approved proforma</a:t>
          </a:r>
          <a:endParaRPr lang="en-US" sz="1100" kern="1200" dirty="0"/>
        </a:p>
      </dsp:txBody>
      <dsp:txXfrm>
        <a:off x="1312541" y="3265016"/>
        <a:ext cx="2148945" cy="911674"/>
      </dsp:txXfrm>
    </dsp:sp>
    <dsp:sp modelId="{7223755D-E076-47CB-BE4C-4AD2F74F366A}">
      <dsp:nvSpPr>
        <dsp:cNvPr id="0" name=""/>
        <dsp:cNvSpPr/>
      </dsp:nvSpPr>
      <dsp:spPr>
        <a:xfrm>
          <a:off x="3835925" y="3265016"/>
          <a:ext cx="911674" cy="91167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E85ED0-E9BC-4A6F-8F1C-541D6A551431}">
      <dsp:nvSpPr>
        <dsp:cNvPr id="0" name=""/>
        <dsp:cNvSpPr/>
      </dsp:nvSpPr>
      <dsp:spPr>
        <a:xfrm>
          <a:off x="4027376" y="3456467"/>
          <a:ext cx="528770" cy="528770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836159-F61B-4F5F-94E2-A74808DECFA0}">
      <dsp:nvSpPr>
        <dsp:cNvPr id="0" name=""/>
        <dsp:cNvSpPr/>
      </dsp:nvSpPr>
      <dsp:spPr>
        <a:xfrm>
          <a:off x="4942957" y="3265016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Multi-year funding proposals welcomed; must not distract from delivery of agreed substantive commitments. New contracting forms are being explored</a:t>
          </a:r>
          <a:endParaRPr lang="en-US" sz="1100" b="1" kern="1200" dirty="0"/>
        </a:p>
      </dsp:txBody>
      <dsp:txXfrm>
        <a:off x="4942957" y="3265016"/>
        <a:ext cx="2148945" cy="911674"/>
      </dsp:txXfrm>
    </dsp:sp>
    <dsp:sp modelId="{36399B13-89B2-46AA-BCB5-E771AF98B3FB}">
      <dsp:nvSpPr>
        <dsp:cNvPr id="0" name=""/>
        <dsp:cNvSpPr/>
      </dsp:nvSpPr>
      <dsp:spPr>
        <a:xfrm>
          <a:off x="7484802" y="3107460"/>
          <a:ext cx="911674" cy="91167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9B628-229D-4E63-8B4C-4CA20CA382D6}">
      <dsp:nvSpPr>
        <dsp:cNvPr id="0" name=""/>
        <dsp:cNvSpPr/>
      </dsp:nvSpPr>
      <dsp:spPr>
        <a:xfrm>
          <a:off x="7706952" y="3298915"/>
          <a:ext cx="528770" cy="528770"/>
        </a:xfrm>
        <a:prstGeom prst="rect">
          <a:avLst/>
        </a:prstGeom>
        <a:blipFill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BEA2A-7BA9-4399-9975-499B1EE3DDC5}">
      <dsp:nvSpPr>
        <dsp:cNvPr id="0" name=""/>
        <dsp:cNvSpPr/>
      </dsp:nvSpPr>
      <dsp:spPr>
        <a:xfrm>
          <a:off x="8614827" y="3176529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Proportionate arrangements for assurance, monitoring, and review</a:t>
          </a:r>
          <a:endParaRPr lang="en-US" sz="1100" kern="1200" dirty="0"/>
        </a:p>
      </dsp:txBody>
      <dsp:txXfrm>
        <a:off x="8614827" y="3176529"/>
        <a:ext cx="2148945" cy="9116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40508-4483-4E85-82C2-3B46B031FF34}">
      <dsp:nvSpPr>
        <dsp:cNvPr id="0" name=""/>
        <dsp:cNvSpPr/>
      </dsp:nvSpPr>
      <dsp:spPr>
        <a:xfrm>
          <a:off x="778467" y="2696"/>
          <a:ext cx="1575657" cy="9453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</a:rPr>
            <a:t>Short Term (0–2 years)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778467" y="2696"/>
        <a:ext cx="1575657" cy="945394"/>
      </dsp:txXfrm>
    </dsp:sp>
    <dsp:sp modelId="{9030111D-CADA-461F-90F3-977172CBFCC3}">
      <dsp:nvSpPr>
        <dsp:cNvPr id="0" name=""/>
        <dsp:cNvSpPr/>
      </dsp:nvSpPr>
      <dsp:spPr>
        <a:xfrm>
          <a:off x="2511690" y="2696"/>
          <a:ext cx="1575657" cy="945394"/>
        </a:xfrm>
        <a:prstGeom prst="rect">
          <a:avLst/>
        </a:prstGeom>
        <a:solidFill>
          <a:schemeClr val="accent2">
            <a:hueOff val="339138"/>
            <a:satOff val="-973"/>
            <a:lumOff val="-155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Faster and simpler access to the right health and care professional first time</a:t>
          </a:r>
          <a:endParaRPr lang="en-US" sz="1000" kern="1200" dirty="0"/>
        </a:p>
      </dsp:txBody>
      <dsp:txXfrm>
        <a:off x="2511690" y="2696"/>
        <a:ext cx="1575657" cy="945394"/>
      </dsp:txXfrm>
    </dsp:sp>
    <dsp:sp modelId="{A92E11C2-141D-480F-B8E9-A5FEA9F2282C}">
      <dsp:nvSpPr>
        <dsp:cNvPr id="0" name=""/>
        <dsp:cNvSpPr/>
      </dsp:nvSpPr>
      <dsp:spPr>
        <a:xfrm>
          <a:off x="4244914" y="2696"/>
          <a:ext cx="1575657" cy="945394"/>
        </a:xfrm>
        <a:prstGeom prst="rect">
          <a:avLst/>
        </a:prstGeom>
        <a:solidFill>
          <a:schemeClr val="accent2">
            <a:hueOff val="678275"/>
            <a:satOff val="-1947"/>
            <a:lumOff val="-311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Improved patient experience and confidence in primary care access</a:t>
          </a:r>
          <a:endParaRPr lang="en-US" sz="1000" kern="1200" dirty="0"/>
        </a:p>
      </dsp:txBody>
      <dsp:txXfrm>
        <a:off x="4244914" y="2696"/>
        <a:ext cx="1575657" cy="945394"/>
      </dsp:txXfrm>
    </dsp:sp>
    <dsp:sp modelId="{9179CC46-F927-45C2-92DD-E008992F1D9B}">
      <dsp:nvSpPr>
        <dsp:cNvPr id="0" name=""/>
        <dsp:cNvSpPr/>
      </dsp:nvSpPr>
      <dsp:spPr>
        <a:xfrm>
          <a:off x="5978137" y="2696"/>
          <a:ext cx="1575657" cy="945394"/>
        </a:xfrm>
        <a:prstGeom prst="rect">
          <a:avLst/>
        </a:prstGeom>
        <a:solidFill>
          <a:schemeClr val="accent2">
            <a:hueOff val="1017413"/>
            <a:satOff val="-2920"/>
            <a:lumOff val="-4675"/>
            <a:alphaOff val="0"/>
          </a:schemeClr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tx1"/>
              </a:solidFill>
            </a:rPr>
            <a:t>DLN coverage of Neighbourhood core model  and  extended scope model for prioritized cohorts</a:t>
          </a:r>
        </a:p>
      </dsp:txBody>
      <dsp:txXfrm>
        <a:off x="5978137" y="2696"/>
        <a:ext cx="1575657" cy="945394"/>
      </dsp:txXfrm>
    </dsp:sp>
    <dsp:sp modelId="{BE2FB425-E4D5-40B9-81E5-AE59F03D917A}">
      <dsp:nvSpPr>
        <dsp:cNvPr id="0" name=""/>
        <dsp:cNvSpPr/>
      </dsp:nvSpPr>
      <dsp:spPr>
        <a:xfrm>
          <a:off x="7711361" y="2696"/>
          <a:ext cx="1575657" cy="945394"/>
        </a:xfrm>
        <a:prstGeom prst="rect">
          <a:avLst/>
        </a:prstGeom>
        <a:solidFill>
          <a:schemeClr val="accent2">
            <a:hueOff val="1356550"/>
            <a:satOff val="-3893"/>
            <a:lumOff val="-6233"/>
            <a:alphaOff val="0"/>
          </a:schemeClr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tx1"/>
              </a:solidFill>
            </a:rPr>
            <a:t>Reduction in avoidable acute urgent and emergency care, and planned care reform  established for key specialties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7711361" y="2696"/>
        <a:ext cx="1575657" cy="945394"/>
      </dsp:txXfrm>
    </dsp:sp>
    <dsp:sp modelId="{4800405C-63E2-42F4-91D7-3E12586D98DC}">
      <dsp:nvSpPr>
        <dsp:cNvPr id="0" name=""/>
        <dsp:cNvSpPr/>
      </dsp:nvSpPr>
      <dsp:spPr>
        <a:xfrm>
          <a:off x="9406974" y="2"/>
          <a:ext cx="1575657" cy="945394"/>
        </a:xfrm>
        <a:prstGeom prst="rect">
          <a:avLst/>
        </a:prstGeom>
        <a:solidFill>
          <a:schemeClr val="accent2">
            <a:hueOff val="1695688"/>
            <a:satOff val="-4867"/>
            <a:lumOff val="-77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Increase in self care and management through patient activation use of personal health budgets</a:t>
          </a:r>
        </a:p>
      </dsp:txBody>
      <dsp:txXfrm>
        <a:off x="9406974" y="2"/>
        <a:ext cx="1575657" cy="945394"/>
      </dsp:txXfrm>
    </dsp:sp>
    <dsp:sp modelId="{0F512611-F7D4-4852-957D-80D08BCD7ED9}">
      <dsp:nvSpPr>
        <dsp:cNvPr id="0" name=""/>
        <dsp:cNvSpPr/>
      </dsp:nvSpPr>
      <dsp:spPr>
        <a:xfrm>
          <a:off x="2538445" y="1115489"/>
          <a:ext cx="1575657" cy="945394"/>
        </a:xfrm>
        <a:prstGeom prst="rect">
          <a:avLst/>
        </a:prstGeom>
        <a:solidFill>
          <a:schemeClr val="accent2">
            <a:hueOff val="2034825"/>
            <a:satOff val="-5840"/>
            <a:lumOff val="-93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Improved system grip on performance, quality and unwarranted variation</a:t>
          </a:r>
          <a:endParaRPr lang="en-US" sz="1000" kern="1200" dirty="0"/>
        </a:p>
      </dsp:txBody>
      <dsp:txXfrm>
        <a:off x="2538445" y="1115489"/>
        <a:ext cx="1575657" cy="945394"/>
      </dsp:txXfrm>
    </dsp:sp>
    <dsp:sp modelId="{CB6A5967-A644-4E04-8A37-D4EBA959C6A6}">
      <dsp:nvSpPr>
        <dsp:cNvPr id="0" name=""/>
        <dsp:cNvSpPr/>
      </dsp:nvSpPr>
      <dsp:spPr>
        <a:xfrm>
          <a:off x="766917" y="1115489"/>
          <a:ext cx="1575657" cy="945394"/>
        </a:xfrm>
        <a:prstGeom prst="rect">
          <a:avLst/>
        </a:prstGeom>
        <a:solidFill>
          <a:schemeClr val="accent2">
            <a:hueOff val="2373963"/>
            <a:satOff val="-6813"/>
            <a:lumOff val="-109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</a:rPr>
            <a:t>Medium Term (2–4 years)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766917" y="1115489"/>
        <a:ext cx="1575657" cy="945394"/>
      </dsp:txXfrm>
    </dsp:sp>
    <dsp:sp modelId="{209DBE05-E19D-428C-81B6-A8FD9BA96CD0}">
      <dsp:nvSpPr>
        <dsp:cNvPr id="0" name=""/>
        <dsp:cNvSpPr/>
      </dsp:nvSpPr>
      <dsp:spPr>
        <a:xfrm>
          <a:off x="4244914" y="1105657"/>
          <a:ext cx="1575657" cy="945394"/>
        </a:xfrm>
        <a:prstGeom prst="rect">
          <a:avLst/>
        </a:prstGeom>
        <a:solidFill>
          <a:schemeClr val="accent2">
            <a:hueOff val="2713101"/>
            <a:satOff val="-7787"/>
            <a:lumOff val="-12467"/>
            <a:alphaOff val="0"/>
          </a:schemeClr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tx1"/>
              </a:solidFill>
            </a:rPr>
            <a:t>Sustained improvement in access, continuity and outcomes across neighbourhoods addressing HI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4244914" y="1105657"/>
        <a:ext cx="1575657" cy="945394"/>
      </dsp:txXfrm>
    </dsp:sp>
    <dsp:sp modelId="{AC4A5ADD-5F65-4658-9B63-A05580AB3CAE}">
      <dsp:nvSpPr>
        <dsp:cNvPr id="0" name=""/>
        <dsp:cNvSpPr/>
      </dsp:nvSpPr>
      <dsp:spPr>
        <a:xfrm>
          <a:off x="5978137" y="1105657"/>
          <a:ext cx="1575657" cy="945394"/>
        </a:xfrm>
        <a:prstGeom prst="rect">
          <a:avLst/>
        </a:prstGeom>
        <a:solidFill>
          <a:schemeClr val="accent2">
            <a:hueOff val="3052238"/>
            <a:satOff val="-8760"/>
            <a:lumOff val="-14025"/>
            <a:alphaOff val="0"/>
          </a:schemeClr>
        </a:solidFill>
        <a:ln w="381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chemeClr val="bg1"/>
              </a:solidFill>
            </a:rPr>
            <a:t>Sustainable reduction on acute and urgent care through integrated neighbourhood delivery</a:t>
          </a:r>
          <a:endParaRPr lang="en-US" sz="1000" b="0" kern="1200" dirty="0">
            <a:solidFill>
              <a:schemeClr val="bg1"/>
            </a:solidFill>
          </a:endParaRPr>
        </a:p>
      </dsp:txBody>
      <dsp:txXfrm>
        <a:off x="5978137" y="1105657"/>
        <a:ext cx="1575657" cy="945394"/>
      </dsp:txXfrm>
    </dsp:sp>
    <dsp:sp modelId="{6A831CC7-0DC6-4278-B6DD-91D654966CF5}">
      <dsp:nvSpPr>
        <dsp:cNvPr id="0" name=""/>
        <dsp:cNvSpPr/>
      </dsp:nvSpPr>
      <dsp:spPr>
        <a:xfrm>
          <a:off x="7711361" y="1105657"/>
          <a:ext cx="1575657" cy="945394"/>
        </a:xfrm>
        <a:prstGeom prst="rect">
          <a:avLst/>
        </a:prstGeom>
        <a:solidFill>
          <a:schemeClr val="accent2">
            <a:hueOff val="3391376"/>
            <a:satOff val="-9733"/>
            <a:lumOff val="-155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More consistent delivery of national access and quality standards across DLN</a:t>
          </a:r>
          <a:endParaRPr lang="en-US" sz="1000" kern="1200" dirty="0"/>
        </a:p>
      </dsp:txBody>
      <dsp:txXfrm>
        <a:off x="7711361" y="1105657"/>
        <a:ext cx="1575657" cy="945394"/>
      </dsp:txXfrm>
    </dsp:sp>
    <dsp:sp modelId="{C2D3929A-D22B-44C0-95BA-E63E0C454506}">
      <dsp:nvSpPr>
        <dsp:cNvPr id="0" name=""/>
        <dsp:cNvSpPr/>
      </dsp:nvSpPr>
      <dsp:spPr>
        <a:xfrm>
          <a:off x="9444585" y="1105657"/>
          <a:ext cx="1575657" cy="945394"/>
        </a:xfrm>
        <a:prstGeom prst="rect">
          <a:avLst/>
        </a:prstGeom>
        <a:solidFill>
          <a:schemeClr val="accent2">
            <a:hueOff val="3730513"/>
            <a:satOff val="-10706"/>
            <a:lumOff val="-1714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Improved management of long-term conditions and prevention for priority populations – shared learning and quality improvement approach</a:t>
          </a:r>
          <a:endParaRPr lang="en-US" sz="1000" kern="1200" dirty="0"/>
        </a:p>
      </dsp:txBody>
      <dsp:txXfrm>
        <a:off x="9444585" y="1105657"/>
        <a:ext cx="1575657" cy="945394"/>
      </dsp:txXfrm>
    </dsp:sp>
    <dsp:sp modelId="{A33E5858-C6BF-4BC9-A0C4-E4929D97DD6F}">
      <dsp:nvSpPr>
        <dsp:cNvPr id="0" name=""/>
        <dsp:cNvSpPr/>
      </dsp:nvSpPr>
      <dsp:spPr>
        <a:xfrm>
          <a:off x="2528613" y="2188953"/>
          <a:ext cx="1575657" cy="945394"/>
        </a:xfrm>
        <a:prstGeom prst="rect">
          <a:avLst/>
        </a:prstGeom>
        <a:solidFill>
          <a:schemeClr val="accent2">
            <a:hueOff val="4069650"/>
            <a:satOff val="-11680"/>
            <a:lumOff val="-1870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Increased workforce resilience through integrated neighbourhood teams</a:t>
          </a:r>
          <a:endParaRPr lang="en-US" sz="1000" kern="1200" dirty="0"/>
        </a:p>
      </dsp:txBody>
      <dsp:txXfrm>
        <a:off x="2528613" y="2188953"/>
        <a:ext cx="1575657" cy="945394"/>
      </dsp:txXfrm>
    </dsp:sp>
    <dsp:sp modelId="{BB438DBA-76A9-4562-B5C7-BE8DAE272476}">
      <dsp:nvSpPr>
        <dsp:cNvPr id="0" name=""/>
        <dsp:cNvSpPr/>
      </dsp:nvSpPr>
      <dsp:spPr>
        <a:xfrm>
          <a:off x="751712" y="2188953"/>
          <a:ext cx="1575657" cy="945394"/>
        </a:xfrm>
        <a:prstGeom prst="rect">
          <a:avLst/>
        </a:prstGeom>
        <a:solidFill>
          <a:schemeClr val="accent2">
            <a:hueOff val="4408788"/>
            <a:satOff val="-12653"/>
            <a:lumOff val="-202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chemeClr val="tx1"/>
              </a:solidFill>
            </a:rPr>
            <a:t>Long Term (4–5+ years)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751712" y="2188953"/>
        <a:ext cx="1575657" cy="945394"/>
      </dsp:txXfrm>
    </dsp:sp>
    <dsp:sp modelId="{049D9B6F-0287-4ED6-A404-5DB21BAC9449}">
      <dsp:nvSpPr>
        <dsp:cNvPr id="0" name=""/>
        <dsp:cNvSpPr/>
      </dsp:nvSpPr>
      <dsp:spPr>
        <a:xfrm>
          <a:off x="4244914" y="2208617"/>
          <a:ext cx="1575657" cy="945394"/>
        </a:xfrm>
        <a:prstGeom prst="rect">
          <a:avLst/>
        </a:prstGeom>
        <a:solidFill>
          <a:schemeClr val="accent2">
            <a:hueOff val="4747926"/>
            <a:satOff val="-13626"/>
            <a:lumOff val="-21817"/>
            <a:alphaOff val="0"/>
          </a:schemeClr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tx1"/>
              </a:solidFill>
            </a:rPr>
            <a:t>A resilient, integrated primary care system embedded as the foundation of neighbourhood health alongside VCSE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4244914" y="2208617"/>
        <a:ext cx="1575657" cy="945394"/>
      </dsp:txXfrm>
    </dsp:sp>
    <dsp:sp modelId="{1D931399-3D5F-48FF-B994-D81E72A7B027}">
      <dsp:nvSpPr>
        <dsp:cNvPr id="0" name=""/>
        <dsp:cNvSpPr/>
      </dsp:nvSpPr>
      <dsp:spPr>
        <a:xfrm>
          <a:off x="5978137" y="2208617"/>
          <a:ext cx="1575657" cy="945394"/>
        </a:xfrm>
        <a:prstGeom prst="rect">
          <a:avLst/>
        </a:prstGeom>
        <a:solidFill>
          <a:schemeClr val="accent2">
            <a:hueOff val="5087064"/>
            <a:satOff val="-14600"/>
            <a:lumOff val="-23376"/>
            <a:alphaOff val="0"/>
          </a:schemeClr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tx1"/>
              </a:solidFill>
            </a:rPr>
            <a:t>Improved population health outcomes and reduced health inequalities and inequity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5978137" y="2208617"/>
        <a:ext cx="1575657" cy="945394"/>
      </dsp:txXfrm>
    </dsp:sp>
    <dsp:sp modelId="{CC15B4E4-6814-40B8-9B0B-A60769F94A15}">
      <dsp:nvSpPr>
        <dsp:cNvPr id="0" name=""/>
        <dsp:cNvSpPr/>
      </dsp:nvSpPr>
      <dsp:spPr>
        <a:xfrm>
          <a:off x="7711361" y="2208617"/>
          <a:ext cx="1575657" cy="945394"/>
        </a:xfrm>
        <a:prstGeom prst="rect">
          <a:avLst/>
        </a:prstGeom>
        <a:solidFill>
          <a:schemeClr val="accent2">
            <a:hueOff val="5426201"/>
            <a:satOff val="-15573"/>
            <a:lumOff val="-24934"/>
            <a:alphaOff val="0"/>
          </a:schemeClr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tx1"/>
              </a:solidFill>
            </a:rPr>
            <a:t>Lower reliance on hospital-based care and reduced avoidable admissions</a:t>
          </a:r>
          <a:endParaRPr lang="en-US" sz="1000" b="1" kern="1200" dirty="0">
            <a:solidFill>
              <a:schemeClr val="tx1"/>
            </a:solidFill>
          </a:endParaRPr>
        </a:p>
      </dsp:txBody>
      <dsp:txXfrm>
        <a:off x="7711361" y="2208617"/>
        <a:ext cx="1575657" cy="945394"/>
      </dsp:txXfrm>
    </dsp:sp>
    <dsp:sp modelId="{B8A25EB4-5D57-4517-AA13-A4D062B33692}">
      <dsp:nvSpPr>
        <dsp:cNvPr id="0" name=""/>
        <dsp:cNvSpPr/>
      </dsp:nvSpPr>
      <dsp:spPr>
        <a:xfrm>
          <a:off x="9444585" y="2208617"/>
          <a:ext cx="1575657" cy="945394"/>
        </a:xfrm>
        <a:prstGeom prst="rect">
          <a:avLst/>
        </a:prstGeom>
        <a:solidFill>
          <a:schemeClr val="accent2">
            <a:hueOff val="5765338"/>
            <a:satOff val="-16546"/>
            <a:lumOff val="-264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Sustainable primary care delivery within medium-term financial envelopes</a:t>
          </a:r>
          <a:endParaRPr lang="en-US" sz="1000" kern="1200" dirty="0"/>
        </a:p>
      </dsp:txBody>
      <dsp:txXfrm>
        <a:off x="9444585" y="2208617"/>
        <a:ext cx="1575657" cy="945394"/>
      </dsp:txXfrm>
    </dsp:sp>
    <dsp:sp modelId="{C4AF8BB4-DB84-480C-8415-D5A2AB68568B}">
      <dsp:nvSpPr>
        <dsp:cNvPr id="0" name=""/>
        <dsp:cNvSpPr/>
      </dsp:nvSpPr>
      <dsp:spPr>
        <a:xfrm>
          <a:off x="4244914" y="3311578"/>
          <a:ext cx="1575657" cy="945394"/>
        </a:xfrm>
        <a:prstGeom prst="rect">
          <a:avLst/>
        </a:prstGeom>
        <a:solidFill>
          <a:schemeClr val="accent2">
            <a:hueOff val="6104476"/>
            <a:satOff val="-17520"/>
            <a:lumOff val="-2805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Better value for money through targeted investment in high-impact, preventative care and building blocks of health</a:t>
          </a:r>
          <a:endParaRPr lang="en-US" sz="1000" kern="1200" dirty="0"/>
        </a:p>
      </dsp:txBody>
      <dsp:txXfrm>
        <a:off x="4244914" y="3311578"/>
        <a:ext cx="1575657" cy="945394"/>
      </dsp:txXfrm>
    </dsp:sp>
    <dsp:sp modelId="{5DF38A69-A108-4A0C-88DE-45D153DDA239}">
      <dsp:nvSpPr>
        <dsp:cNvPr id="0" name=""/>
        <dsp:cNvSpPr/>
      </dsp:nvSpPr>
      <dsp:spPr>
        <a:xfrm>
          <a:off x="5978137" y="3311578"/>
          <a:ext cx="1575657" cy="945394"/>
        </a:xfrm>
        <a:prstGeom prst="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Financial resilience with surplus for reinvestment in high impact interventions</a:t>
          </a:r>
        </a:p>
      </dsp:txBody>
      <dsp:txXfrm>
        <a:off x="5978137" y="3311578"/>
        <a:ext cx="1575657" cy="945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5ED7A-6715-42D0-B6F4-9BD6C5DF24B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93455-2CF5-4E40-8C68-BCCD9DAFD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937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BDF15-81E5-9758-B64C-1DDD920C2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D01FA-1641-0431-ECAF-D746827C4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61483-747D-034C-7D37-AA94FFA0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3D2F1-5AAB-2288-5B30-F78F0F01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2C6CE-F798-FDF2-5A3F-A0B7709D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5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937F2-F9D8-B670-806A-34AE1899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49BA71-EE0A-CE19-4453-D0ECF6BB4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74CA8-36A3-BC76-B670-A88170520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880A0-F718-CCEC-A95A-944223476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99BB6-ADA0-56F1-B3A4-519A0DFD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57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D181F5-69C6-6DFA-F4C2-163A0839C4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51E0D6-BA7A-9EC1-31A1-786E274F8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CA1E4-5F02-611F-4C10-9B85EC6E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37FE1-2675-C3CF-A59F-8CF03025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41D81-95DD-FDD5-339B-DFBDC4CD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9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4F46-01D1-375B-DBE0-47C9A4261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1EAD8-92AA-312D-B66A-8DFB3BD8D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E5179-AF5E-2C1F-77C7-2CBB3E82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AC7EF-2255-9450-9535-881BDDA31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9706D-E661-36B8-CE14-9F83B738D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3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E275-F0B7-1C2A-9AE3-33BBB22C2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68298-41A2-5400-B9D1-333698A55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65EB5-0385-F232-2FEB-E7AE93A5E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3B829-6CB0-9775-5DA0-F60F6C5F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232B8-40BA-22E0-0BA3-0AF1F95F8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43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CE7D-48C1-05F5-A4DD-966BBFC82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90F47-AFED-7E1F-9739-43A2CFB523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4556E-C3E4-5F13-CAEF-AFD69503A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523645-A072-D91C-4B5D-D7F5A70CE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95C64-6E97-49CB-423F-BE70DEA4E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B2439E-EFA2-6177-8F32-FED60E154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69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6663B-9F59-51A0-9890-926C9B268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8FD6F7-E952-4F31-B6A4-7D6D99F3B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D2239-1EC9-B04B-6360-6D325A7AF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B4F5ED-70FD-EB4A-788C-6406C31B58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7466B-C41C-66BF-E981-B5BBF03602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388B42-599B-4DA5-F831-A0BA52B5F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8AC9CA-AF4C-CCE3-1A81-886D8D5B7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6BA660-E7C7-3CB3-7BC6-A61CBC198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82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30DD6-AAAD-27BE-92D1-D6971F20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79BB4-F7E5-F3D1-68D6-009E9326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EC7532-3394-526F-05FB-4AABE11B4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C415C7-5A58-B35F-5764-F2EBF176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89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7016EB-6E61-0A4A-9471-D9726927E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EFA60-AA8E-799E-7BF4-F3693E3C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76E21-7F0E-0417-152E-3DE4CA43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17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6DD53-51C7-74DD-D0F2-270A8620F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AB208-3F0D-87F0-5B38-84C853058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EF065E-C4E4-472A-7F0F-AED096DB49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2F465A-DEC6-C97B-52EE-A523A0140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A83150-ACAE-99CD-A31D-8D47AD97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53E980-1FE8-4193-0C2F-7481975EE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57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BB280-56A7-B700-5584-4A16AF96B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D6B3F2-67A8-460E-CDA1-51436B332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721FA-6978-806C-C1C2-048179BE4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A336B-4898-1047-8CD0-6C07556DD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2BB831-312F-90AB-7DAF-339650EAD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A5E33-B1E4-BB69-0C5C-8AF114A5E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47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A4DA97-1EAB-E8E5-651B-293D05B6D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B5473-D9B0-68DF-963D-85F15A6B8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19944-8EC0-83E2-CE7C-168D49D073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7CC781-7C2E-453C-AF6D-EC0739F147A2}" type="datetimeFigureOut">
              <a:rPr lang="en-GB" smtClean="0"/>
              <a:t>09/03/2026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896AC-A6EC-CED5-F5E5-9FE03E9B6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38391-19C3-5835-C11B-20EC0D1C71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C3855E-87E4-4839-8C23-BE68A5DB2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88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cid:image011.jpg@01DC392A.20DBAEF0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C91F07-DE01-E94C-BBC7-73B8CD556C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79510" y="1600200"/>
            <a:ext cx="9414588" cy="463731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B04AAA-208A-5755-3CBF-FF5ED8C592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1241" y="1784837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DLN Transformation Fund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2026/7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4DBF3-CEEE-A283-94AA-E9E5F73880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241" y="4264512"/>
            <a:ext cx="9144000" cy="1655762"/>
          </a:xfrm>
        </p:spPr>
        <p:txBody>
          <a:bodyPr>
            <a:normAutofit fontScale="77500" lnSpcReduction="20000"/>
          </a:bodyPr>
          <a:lstStyle/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February 2026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Version 5.0</a:t>
            </a:r>
          </a:p>
        </p:txBody>
      </p:sp>
      <p:pic>
        <p:nvPicPr>
          <p:cNvPr id="5" name="Picture 4" descr="Logo of NHS Derby and Derbyshire Integrated Care Board">
            <a:extLst>
              <a:ext uri="{FF2B5EF4-FFF2-40B4-BE49-F238E27FC236}">
                <a16:creationId xmlns:a16="http://schemas.microsoft.com/office/drawing/2014/main" id="{C35AC1BE-E996-2DC5-3FEB-6E3E9C70E0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" t="13722" r="7589"/>
          <a:stretch/>
        </p:blipFill>
        <p:spPr bwMode="auto">
          <a:xfrm>
            <a:off x="5398279" y="320114"/>
            <a:ext cx="1772920" cy="7918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Logo of NHS Nottingham and Nottinghamshire Integrated Care Board">
            <a:extLst>
              <a:ext uri="{FF2B5EF4-FFF2-40B4-BE49-F238E27FC236}">
                <a16:creationId xmlns:a16="http://schemas.microsoft.com/office/drawing/2014/main" id="{927F1E57-9DF8-A7F0-AF56-6A6995256E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3" t="24931" r="3108" b="25802"/>
          <a:stretch/>
        </p:blipFill>
        <p:spPr bwMode="auto">
          <a:xfrm>
            <a:off x="10413509" y="320114"/>
            <a:ext cx="1390650" cy="790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Logo of NHS Lincolnshire Integrated Care Board">
            <a:extLst>
              <a:ext uri="{FF2B5EF4-FFF2-40B4-BE49-F238E27FC236}">
                <a16:creationId xmlns:a16="http://schemas.microsoft.com/office/drawing/2014/main" id="{0B15F784-A13A-09DB-8D14-C10A596B5ED3}"/>
              </a:ext>
            </a:extLst>
          </p:cNvPr>
          <p:cNvPicPr>
            <a:picLocks noChangeAspect="1"/>
          </p:cNvPicPr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9"/>
          <a:stretch>
            <a:fillRect/>
          </a:stretch>
        </p:blipFill>
        <p:spPr bwMode="auto">
          <a:xfrm>
            <a:off x="7926849" y="320114"/>
            <a:ext cx="1327785" cy="6902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863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889852-E9D4-1C86-381A-52B1C214D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F1B5A4E6-7421-08A6-870D-59EEAB37C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FD74391-0665-B3CE-DBE3-0540E6EDA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3208F7F-1E62-A5BA-11BB-C47A31E85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CB720E2-8ABA-B704-8ED1-5665A4AA8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B002CC-2140-1BCE-B83B-78F3D1782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Context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38CBA3-9415-6B1A-EA16-400C2BBBCC02}"/>
              </a:ext>
            </a:extLst>
          </p:cNvPr>
          <p:cNvSpPr/>
          <p:nvPr/>
        </p:nvSpPr>
        <p:spPr>
          <a:xfrm>
            <a:off x="1632155" y="1839256"/>
            <a:ext cx="8927690" cy="10127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DLN Cluster has committed 0.5% of commissioning funding in 26/27 (£33m), growing by 0.5% per year. Through this process we plan to invest £100m over a 3 year period.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6C9F65-898C-B0FE-B943-06E7DA724D14}"/>
              </a:ext>
            </a:extLst>
          </p:cNvPr>
          <p:cNvSpPr/>
          <p:nvPr/>
        </p:nvSpPr>
        <p:spPr>
          <a:xfrm>
            <a:off x="1632155" y="3226896"/>
            <a:ext cx="8927690" cy="302151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PURPOSE</a:t>
            </a:r>
          </a:p>
          <a:p>
            <a:pPr algn="ctr"/>
            <a:endParaRPr lang="en-GB" dirty="0"/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bg1"/>
                </a:solidFill>
                <a:latin typeface="Aptos" panose="020B0004020202020204" pitchFamily="34" charset="0"/>
              </a:rPr>
              <a:t>Improve the health and wellbeing of our population</a:t>
            </a:r>
            <a:r>
              <a:rPr lang="en-US" altLang="en-US" dirty="0">
                <a:solidFill>
                  <a:schemeClr val="bg1"/>
                </a:solidFill>
                <a:latin typeface="Aptos" panose="020B0004020202020204" pitchFamily="34" charset="0"/>
              </a:rPr>
              <a:t> while meeting constitutional standards and maintaining financial balance.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bg1"/>
                </a:solidFill>
                <a:latin typeface="Aptos" panose="020B0004020202020204" pitchFamily="34" charset="0"/>
              </a:rPr>
              <a:t>Deliver through strong partnerships</a:t>
            </a:r>
            <a:r>
              <a:rPr lang="en-US" altLang="en-US" dirty="0">
                <a:solidFill>
                  <a:schemeClr val="bg1"/>
                </a:solidFill>
                <a:latin typeface="Aptos" panose="020B0004020202020204" pitchFamily="34" charset="0"/>
              </a:rPr>
              <a:t> across health and care, local authorities, the voluntary sector, and our communities.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bg1"/>
                </a:solidFill>
                <a:latin typeface="Aptos" panose="020B0004020202020204" pitchFamily="34" charset="0"/>
              </a:rPr>
              <a:t>Guided by our five-year Strategic Commissioning Plan and Population Health Strategy.</a:t>
            </a:r>
            <a:endParaRPr lang="en-US" altLang="en-US" dirty="0">
              <a:solidFill>
                <a:schemeClr val="bg1"/>
              </a:solidFill>
              <a:latin typeface="Aptos" panose="020B00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chemeClr val="bg1"/>
                </a:solidFill>
                <a:latin typeface="Aptos" panose="020B0004020202020204" pitchFamily="34" charset="0"/>
              </a:rPr>
              <a:t>The Transformation Fund must drive rapid, sustainable change — not maintain the status quo.</a:t>
            </a:r>
            <a:endParaRPr lang="en-US" altLang="en-US" dirty="0">
              <a:solidFill>
                <a:schemeClr val="bg1"/>
              </a:solidFill>
              <a:latin typeface="Aptos" panose="020B0004020202020204" pitchFamily="34" charset="0"/>
            </a:endParaRPr>
          </a:p>
          <a:p>
            <a:pPr algn="ctr"/>
            <a:endParaRPr lang="en-GB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05F87578-7C80-4AA4-EC60-78CB50ABBF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766619" y="2834613"/>
            <a:ext cx="658761" cy="392283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75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68563-74DD-FB06-46CE-F2F56991A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61F66029-88C2-DA72-7A82-DA04127E24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BDC2886-D59F-7419-0885-4C6544D81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B7DAE7F-DD88-E59D-2DFA-271F6A526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1D94A7B-5F01-A226-7B73-879D38CF5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66F5CF-9FDF-2965-34D7-69FE2E6AA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58" y="418302"/>
            <a:ext cx="12052041" cy="877729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Accelerating delivery of our system ambitions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8C8B2E-AB24-FAEC-53F6-EA2FB1650921}"/>
              </a:ext>
            </a:extLst>
          </p:cNvPr>
          <p:cNvSpPr txBox="1"/>
          <p:nvPr/>
        </p:nvSpPr>
        <p:spPr>
          <a:xfrm>
            <a:off x="203716" y="1742018"/>
            <a:ext cx="119245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We invite NHS providers to work collaboratively across primary, community, acute, and with voluntary and local authorities, to submit a maximum of </a:t>
            </a:r>
            <a:r>
              <a:rPr lang="en-GB" sz="2000" b="1" dirty="0"/>
              <a:t>2-3 proposals per ICB.  </a:t>
            </a:r>
          </a:p>
          <a:p>
            <a:pPr>
              <a:buNone/>
            </a:pPr>
            <a:endParaRPr lang="en-GB" sz="2000" dirty="0"/>
          </a:p>
          <a:p>
            <a:pPr>
              <a:buNone/>
            </a:pPr>
            <a:r>
              <a:rPr lang="en-GB" sz="2000" b="1" dirty="0"/>
              <a:t>In allocating the 2026/7 Transformation Fund we will be guided by the following principles: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E15C54-0873-19CE-5CDC-D30C0EB02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36630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CA9602-BB5F-6A81-9FC1-8D68B67C9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40643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4E18EB-CB28-4AFD-ABB3-D334126BF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44656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6396AB-5641-4BB8-20AA-2B4933D4A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48669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E3459B-5425-E3F7-ACA9-D822810A3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52682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69F462-F9AF-E79A-F0E2-BFB5F75C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60708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DAC90B-EE31-2940-0906-3D1AC1F5A539}"/>
              </a:ext>
            </a:extLst>
          </p:cNvPr>
          <p:cNvSpPr txBox="1"/>
          <p:nvPr/>
        </p:nvSpPr>
        <p:spPr>
          <a:xfrm>
            <a:off x="3687089" y="4049405"/>
            <a:ext cx="9210368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Impact, not activity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42D64E-5479-DAC9-2C49-03637D9DBCB9}"/>
              </a:ext>
            </a:extLst>
          </p:cNvPr>
          <p:cNvSpPr txBox="1"/>
          <p:nvPr/>
        </p:nvSpPr>
        <p:spPr>
          <a:xfrm>
            <a:off x="3687089" y="3648105"/>
            <a:ext cx="9308693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Transformation, not maintenance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840755-BC45-CCD1-4196-5B7CF19CC01E}"/>
              </a:ext>
            </a:extLst>
          </p:cNvPr>
          <p:cNvSpPr txBox="1"/>
          <p:nvPr/>
        </p:nvSpPr>
        <p:spPr>
          <a:xfrm>
            <a:off x="3687089" y="6055906"/>
            <a:ext cx="9210368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Sustainability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2E7E6C-8204-B8F9-084E-61FDD0E89AEE}"/>
              </a:ext>
            </a:extLst>
          </p:cNvPr>
          <p:cNvSpPr txBox="1"/>
          <p:nvPr/>
        </p:nvSpPr>
        <p:spPr>
          <a:xfrm>
            <a:off x="3687089" y="5654605"/>
            <a:ext cx="9210368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Proportionate scrutiny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75794B-FA6F-7859-1682-0BDE766C94C8}"/>
              </a:ext>
            </a:extLst>
          </p:cNvPr>
          <p:cNvSpPr txBox="1"/>
          <p:nvPr/>
        </p:nvSpPr>
        <p:spPr>
          <a:xfrm>
            <a:off x="3687089" y="5253305"/>
            <a:ext cx="9210368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Equity and CORE20PLUS5 alignment</a:t>
            </a: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96E9C7-AF13-F247-7EEA-100399DEFB8A}"/>
              </a:ext>
            </a:extLst>
          </p:cNvPr>
          <p:cNvSpPr txBox="1"/>
          <p:nvPr/>
        </p:nvSpPr>
        <p:spPr>
          <a:xfrm>
            <a:off x="3687089" y="4852005"/>
            <a:ext cx="9210368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System collaboration and integration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D80A76-92A9-A9BF-0719-63D7C2B959FC}"/>
              </a:ext>
            </a:extLst>
          </p:cNvPr>
          <p:cNvSpPr txBox="1"/>
          <p:nvPr/>
        </p:nvSpPr>
        <p:spPr>
          <a:xfrm>
            <a:off x="3687089" y="4450705"/>
            <a:ext cx="9210368" cy="29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ts val="1400"/>
              </a:lnSpc>
              <a:spcBef>
                <a:spcPts val="1000"/>
              </a:spcBef>
              <a:tabLst>
                <a:tab pos="498475" algn="l"/>
              </a:tabLst>
            </a:pP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Value for money</a:t>
            </a:r>
            <a:r>
              <a:rPr lang="en-GB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GB" sz="2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+ROI &lt;2yrs; 2:1cash releasing; 3-5yrs+ 4:1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452DCA3-A8DB-A005-77B3-69BD58A43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366079" y="5669525"/>
            <a:ext cx="208932" cy="216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905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46D1B2-D8BD-CB2F-8635-1A93F095B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787" y="348865"/>
            <a:ext cx="11543071" cy="87772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Key considerations in the development of applications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TextBox 4" descr="Key considerations are:&#10;Alignment with strategic and commissioning delivery priorities.&#10;Confidence in deliverability.&#10;Use of the approved proforma.&#10;Focus on UEC and planned care AND achieving return on investment.&#10;Collaboration across system partners, promoting integrated neighbourhood health.&#10;Multi-year funding proposals welcomed; must not distract from delivery of agreed substantive commitments. New contracting forms are being explored.&#10;Robust, fair and proportionate consideration/assessment.&#10;Clear governance arrangements for collaboration including risk management and accountabilities.&#10;Proportionate arrangements for assurance, monitoring and review.">
            <a:extLst>
              <a:ext uri="{FF2B5EF4-FFF2-40B4-BE49-F238E27FC236}">
                <a16:creationId xmlns:a16="http://schemas.microsoft.com/office/drawing/2014/main" id="{988EB13B-BE89-9C3C-3FD4-34944A1476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6265810"/>
              </p:ext>
            </p:extLst>
          </p:nvPr>
        </p:nvGraphicFramePr>
        <p:xfrm>
          <a:off x="632085" y="1768450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87A4F51-2B7D-BE48-23D7-BEFC532D0054}"/>
              </a:ext>
            </a:extLst>
          </p:cNvPr>
          <p:cNvSpPr txBox="1"/>
          <p:nvPr/>
        </p:nvSpPr>
        <p:spPr>
          <a:xfrm>
            <a:off x="9083595" y="3395492"/>
            <a:ext cx="27923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Clear governance arrangements for collaboration incl. risk management and accountabilities. </a:t>
            </a:r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EA6FFD-1F26-3751-57E7-FF7924EF5445}"/>
              </a:ext>
            </a:extLst>
          </p:cNvPr>
          <p:cNvSpPr txBox="1"/>
          <p:nvPr/>
        </p:nvSpPr>
        <p:spPr>
          <a:xfrm>
            <a:off x="309715" y="6396563"/>
            <a:ext cx="11769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Information provided should be proportionate to the level of investment required.</a:t>
            </a:r>
          </a:p>
        </p:txBody>
      </p:sp>
    </p:spTree>
    <p:extLst>
      <p:ext uri="{BB962C8B-B14F-4D97-AF65-F5344CB8AC3E}">
        <p14:creationId xmlns:p14="http://schemas.microsoft.com/office/powerpoint/2010/main" val="181968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9AC5A2-68D8-5A33-B575-5BBF28B036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141" y="4172998"/>
            <a:ext cx="12093678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1BDB68-9F9F-6502-8D8A-2BF5F008F79D}"/>
              </a:ext>
            </a:extLst>
          </p:cNvPr>
          <p:cNvSpPr txBox="1"/>
          <p:nvPr/>
        </p:nvSpPr>
        <p:spPr>
          <a:xfrm>
            <a:off x="0" y="-20071"/>
            <a:ext cx="12192000" cy="73866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chemeClr val="bg1"/>
              </a:solidFill>
            </a:endParaRPr>
          </a:p>
          <a:p>
            <a:r>
              <a:rPr lang="en-GB" sz="3200" dirty="0">
                <a:solidFill>
                  <a:schemeClr val="bg1"/>
                </a:solidFill>
              </a:rPr>
              <a:t>Our priority areas for accelerated transformation focus in 2026/7 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BB9703C7-4E06-F0D2-9389-42DD87FFD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5624140" y="6032827"/>
            <a:ext cx="184071" cy="29102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EF7207-F163-4897-6E72-F472BFBE51B1}"/>
              </a:ext>
            </a:extLst>
          </p:cNvPr>
          <p:cNvSpPr/>
          <p:nvPr/>
        </p:nvSpPr>
        <p:spPr>
          <a:xfrm>
            <a:off x="84326" y="4306890"/>
            <a:ext cx="1853045" cy="9562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Total 1</a:t>
            </a:r>
            <a:r>
              <a:rPr lang="en-GB" sz="1200" baseline="30000" dirty="0">
                <a:solidFill>
                  <a:schemeClr val="tx1"/>
                </a:solidFill>
              </a:rPr>
              <a:t>st</a:t>
            </a:r>
            <a:r>
              <a:rPr lang="en-GB" sz="1200" dirty="0">
                <a:solidFill>
                  <a:schemeClr val="tx1"/>
                </a:solidFill>
              </a:rPr>
              <a:t> Outpatient Acute Activity 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reduced by 25%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01DFEA2-27E1-D5CA-DEEC-F79A43B98F1D}"/>
              </a:ext>
            </a:extLst>
          </p:cNvPr>
          <p:cNvSpPr/>
          <p:nvPr/>
        </p:nvSpPr>
        <p:spPr>
          <a:xfrm>
            <a:off x="2044750" y="4306890"/>
            <a:ext cx="1853045" cy="9562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Total Acute Follow Ups reduced by 25% 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(baseline 2019/20)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B79A55B-31AC-D227-A219-EAF41C9249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76837" y="4306890"/>
            <a:ext cx="1853045" cy="95627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Occupied bed days (non-elective acute and community beds) reduced by 10%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36BF22E-A5A6-C4EE-D3B4-2D84522C1BEA}"/>
              </a:ext>
            </a:extLst>
          </p:cNvPr>
          <p:cNvSpPr/>
          <p:nvPr/>
        </p:nvSpPr>
        <p:spPr>
          <a:xfrm>
            <a:off x="10137058" y="4306890"/>
            <a:ext cx="1853045" cy="9562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Emergency department attendance reduction 33%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4CA3061-0AF1-A5F9-F96D-E8305F016F9A}"/>
              </a:ext>
            </a:extLst>
          </p:cNvPr>
          <p:cNvSpPr/>
          <p:nvPr/>
        </p:nvSpPr>
        <p:spPr>
          <a:xfrm>
            <a:off x="6107492" y="4308092"/>
            <a:ext cx="1853045" cy="9538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&lt;90 day Emergency Readmissions (adults)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(excluding cancer pts)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reduced by 25%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45E202-E76B-1794-77FC-5D8E3C9008EE}"/>
              </a:ext>
            </a:extLst>
          </p:cNvPr>
          <p:cNvSpPr/>
          <p:nvPr/>
        </p:nvSpPr>
        <p:spPr>
          <a:xfrm>
            <a:off x="8122275" y="4308092"/>
            <a:ext cx="1853045" cy="9538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Non-Elective Admissions reduced by 36%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741B7C5-C986-8210-4DD1-A90C0F2EFF28}"/>
              </a:ext>
            </a:extLst>
          </p:cNvPr>
          <p:cNvSpPr/>
          <p:nvPr/>
        </p:nvSpPr>
        <p:spPr>
          <a:xfrm>
            <a:off x="6088840" y="5316504"/>
            <a:ext cx="1853045" cy="9538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Left Shift in high volume specialties 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(e.g. Ophthalmology, Dermatology, MSK, Gynae, ENT, urology, metabolic risk)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0A92D9-8309-CD79-3C3F-D47A55F097F0}"/>
              </a:ext>
            </a:extLst>
          </p:cNvPr>
          <p:cNvSpPr/>
          <p:nvPr/>
        </p:nvSpPr>
        <p:spPr>
          <a:xfrm>
            <a:off x="4041889" y="5316504"/>
            <a:ext cx="1853045" cy="9538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Full population coverage of Neighbourhood Health Services 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</a:rPr>
              <a:t>(to minimum specification)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B70568A-7A82-B338-F953-4635496A7937}"/>
              </a:ext>
            </a:extLst>
          </p:cNvPr>
          <p:cNvSpPr/>
          <p:nvPr/>
        </p:nvSpPr>
        <p:spPr>
          <a:xfrm>
            <a:off x="8135791" y="5316504"/>
            <a:ext cx="1853045" cy="953872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Reduce CYP long waits for MH services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D972D4-7747-CBD4-D0D1-39D7093E55C2}"/>
              </a:ext>
            </a:extLst>
          </p:cNvPr>
          <p:cNvSpPr/>
          <p:nvPr/>
        </p:nvSpPr>
        <p:spPr>
          <a:xfrm>
            <a:off x="10144627" y="5316504"/>
            <a:ext cx="1853045" cy="953872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MH UEC Hubs across all ICBs for adults and CYP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6BB2C3E-E2CB-6505-408F-C4E492BA0D69}"/>
              </a:ext>
            </a:extLst>
          </p:cNvPr>
          <p:cNvSpPr/>
          <p:nvPr/>
        </p:nvSpPr>
        <p:spPr>
          <a:xfrm>
            <a:off x="84326" y="5314100"/>
            <a:ext cx="1853045" cy="9562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National Access Standards Delivered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119C967-A0EE-DE7D-290C-980BCF31E983}"/>
              </a:ext>
            </a:extLst>
          </p:cNvPr>
          <p:cNvSpPr/>
          <p:nvPr/>
        </p:nvSpPr>
        <p:spPr>
          <a:xfrm>
            <a:off x="2044749" y="5314100"/>
            <a:ext cx="1853045" cy="95627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Min 90% same day GP appointments for all clinically urgent patients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4C1BD9E-3BFC-83BF-0835-A2459FA7BF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5717872" y="1966962"/>
            <a:ext cx="401238" cy="25361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26914ED-3597-E6AC-B18B-0E6889B07408}"/>
              </a:ext>
            </a:extLst>
          </p:cNvPr>
          <p:cNvSpPr/>
          <p:nvPr/>
        </p:nvSpPr>
        <p:spPr>
          <a:xfrm>
            <a:off x="2284261" y="1283441"/>
            <a:ext cx="3525913" cy="47422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Urgent and Emergency Care</a:t>
            </a: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842F27BA-96F3-A573-B234-576B0CD344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108818" y="1292497"/>
            <a:ext cx="3525913" cy="47422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Planned Care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08AF6B-79EF-BE92-53AD-13DDC1A777C4}"/>
              </a:ext>
            </a:extLst>
          </p:cNvPr>
          <p:cNvSpPr txBox="1"/>
          <p:nvPr/>
        </p:nvSpPr>
        <p:spPr>
          <a:xfrm>
            <a:off x="-81181" y="3963660"/>
            <a:ext cx="9715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Supporting achievement of our Strategic Commissioning Plan Headline delivery targets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2B18EE-805A-C443-4663-E224F721D1D0}"/>
              </a:ext>
            </a:extLst>
          </p:cNvPr>
          <p:cNvSpPr/>
          <p:nvPr/>
        </p:nvSpPr>
        <p:spPr>
          <a:xfrm>
            <a:off x="3922529" y="2410714"/>
            <a:ext cx="208850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Integrated Neighbourhood Health Services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80B755-FE53-BF37-59F4-7B322C17246E}"/>
              </a:ext>
            </a:extLst>
          </p:cNvPr>
          <p:cNvSpPr/>
          <p:nvPr/>
        </p:nvSpPr>
        <p:spPr>
          <a:xfrm>
            <a:off x="6125639" y="2410715"/>
            <a:ext cx="208850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Frailty and Multimorbidity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B6BD91B-F475-FCDD-D516-8CAF9D0C5791}"/>
              </a:ext>
            </a:extLst>
          </p:cNvPr>
          <p:cNvSpPr/>
          <p:nvPr/>
        </p:nvSpPr>
        <p:spPr>
          <a:xfrm>
            <a:off x="8308321" y="2410715"/>
            <a:ext cx="208850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End of Life Pathways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C42A1D2-5B9B-311D-8065-28268014CDDD}"/>
              </a:ext>
            </a:extLst>
          </p:cNvPr>
          <p:cNvSpPr/>
          <p:nvPr/>
        </p:nvSpPr>
        <p:spPr>
          <a:xfrm>
            <a:off x="1719419" y="2410713"/>
            <a:ext cx="208850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Prevention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A515B25C-3912-598B-2483-FBAA6B1770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5736577" y="3266338"/>
            <a:ext cx="401238" cy="25361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915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TextBox 4">
            <a:extLst>
              <a:ext uri="{FF2B5EF4-FFF2-40B4-BE49-F238E27FC236}">
                <a16:creationId xmlns:a16="http://schemas.microsoft.com/office/drawing/2014/main" id="{06C32DAE-7326-7A96-6CDC-88EDE1B514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9250050"/>
              </p:ext>
            </p:extLst>
          </p:nvPr>
        </p:nvGraphicFramePr>
        <p:xfrm>
          <a:off x="167148" y="1924820"/>
          <a:ext cx="11798710" cy="4259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FE77B464-A3C8-C75B-EE27-70B2C63A264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22787" y="348865"/>
            <a:ext cx="11543071" cy="87772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Expected benefits arising from system transformation </a:t>
            </a:r>
          </a:p>
        </p:txBody>
      </p:sp>
    </p:spTree>
    <p:extLst>
      <p:ext uri="{BB962C8B-B14F-4D97-AF65-F5344CB8AC3E}">
        <p14:creationId xmlns:p14="http://schemas.microsoft.com/office/powerpoint/2010/main" val="2618411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4BC7D-6048-8F79-1C14-085373258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0CDA2BC-F325-E09E-AF8E-BD6B5C6E4E1E}"/>
              </a:ext>
            </a:extLst>
          </p:cNvPr>
          <p:cNvSpPr txBox="1">
            <a:spLocks/>
          </p:cNvSpPr>
          <p:nvPr/>
        </p:nvSpPr>
        <p:spPr>
          <a:xfrm>
            <a:off x="422787" y="348865"/>
            <a:ext cx="11543071" cy="877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Process for applications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B4AE9A-D765-2D5D-A73C-4A53C94E928E}"/>
              </a:ext>
            </a:extLst>
          </p:cNvPr>
          <p:cNvSpPr/>
          <p:nvPr/>
        </p:nvSpPr>
        <p:spPr>
          <a:xfrm>
            <a:off x="186814" y="2274672"/>
            <a:ext cx="1838696" cy="5521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Initial consideration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A6A784-6977-A99E-DAF5-CFAF29C43652}"/>
              </a:ext>
            </a:extLst>
          </p:cNvPr>
          <p:cNvSpPr/>
          <p:nvPr/>
        </p:nvSpPr>
        <p:spPr>
          <a:xfrm>
            <a:off x="196070" y="2904283"/>
            <a:ext cx="1838696" cy="347741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 yourself familiar with the DLN Commissioning Strategy and 5 year Commissioning Plan.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dirty="0">
              <a:solidFill>
                <a:schemeClr val="tx1"/>
              </a:solidFill>
              <a:latin typeface="Calibri" panose="020F0502020204030204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chemeClr val="tx1"/>
                </a:solidFill>
                <a:latin typeface="Calibri" panose="020F0502020204030204"/>
              </a:rPr>
              <a:t>Consider transformational options that align with the strategic and operational intentions of these documents.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chemeClr val="tx1"/>
                </a:solidFill>
                <a:latin typeface="Calibri" panose="020F0502020204030204"/>
              </a:rPr>
              <a:t>Consider the resource requirements needed to progress through this process.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chemeClr val="tx1"/>
                </a:solidFill>
                <a:latin typeface="Calibri" panose="020F0502020204030204"/>
              </a:rPr>
              <a:t>Consider the alliances/collaboration to respond to transformational opportunities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208A3EB-BC32-0D5A-2669-B23F1D654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33324" y="3144521"/>
            <a:ext cx="206504" cy="28447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5018F06-76FD-9EA0-90F3-0DF967A56D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964251" y="3144520"/>
            <a:ext cx="192984" cy="28447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9B3E566-B16A-732E-5713-1B0D30BAA45E}"/>
              </a:ext>
            </a:extLst>
          </p:cNvPr>
          <p:cNvSpPr/>
          <p:nvPr/>
        </p:nvSpPr>
        <p:spPr>
          <a:xfrm>
            <a:off x="850523" y="1700271"/>
            <a:ext cx="511277" cy="4495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E53954-A211-D604-07E5-916BCF4E2862}"/>
              </a:ext>
            </a:extLst>
          </p:cNvPr>
          <p:cNvSpPr/>
          <p:nvPr/>
        </p:nvSpPr>
        <p:spPr>
          <a:xfrm>
            <a:off x="2145395" y="2906455"/>
            <a:ext cx="2801978" cy="34752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1000" dirty="0">
                <a:solidFill>
                  <a:prstClr val="black"/>
                </a:solidFill>
              </a:rPr>
              <a:t>Further considerations in developing the </a:t>
            </a:r>
            <a:r>
              <a:rPr lang="en-GB" sz="1000" dirty="0" err="1">
                <a:solidFill>
                  <a:prstClr val="black"/>
                </a:solidFill>
              </a:rPr>
              <a:t>CfC</a:t>
            </a:r>
            <a:r>
              <a:rPr lang="en-GB" sz="1000" dirty="0">
                <a:solidFill>
                  <a:prstClr val="black"/>
                </a:solidFill>
              </a:rPr>
              <a:t>: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Definition and scope of opportunity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Intended  benefits and outcomes (aligned with strategic priorities)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Current performance/activity data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Context: evidence base, policy, and best practice supporting change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Stakeholder involvement, partnership and collaboration arrangements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Insights already available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Impact on health inequalities and equity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Funding level/timeframe/risk share/gain share options 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ROI and benefits map with timeline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Key milestones and deliverables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Intended success measures/monitoring metrics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Potential implications for future commissioning arrangements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GB" sz="1000" dirty="0">
                <a:solidFill>
                  <a:prstClr val="black"/>
                </a:solidFill>
              </a:rPr>
              <a:t>Risks and mitigations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5754D9-1DA9-2046-AF1E-8EFB832338B2}"/>
              </a:ext>
            </a:extLst>
          </p:cNvPr>
          <p:cNvSpPr/>
          <p:nvPr/>
        </p:nvSpPr>
        <p:spPr>
          <a:xfrm>
            <a:off x="5062600" y="2906454"/>
            <a:ext cx="1526927" cy="347741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1000" dirty="0">
                <a:solidFill>
                  <a:prstClr val="black"/>
                </a:solidFill>
              </a:rPr>
              <a:t>Formulate a  proposal including  an endorsed EQIA (where indicated).</a:t>
            </a:r>
          </a:p>
          <a:p>
            <a:pPr lvl="0">
              <a:defRPr/>
            </a:pPr>
            <a:endParaRPr lang="en-GB" sz="1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1000" b="1" dirty="0">
                <a:solidFill>
                  <a:prstClr val="black"/>
                </a:solidFill>
              </a:rPr>
              <a:t>Proposal must be submitted by 1</a:t>
            </a:r>
            <a:r>
              <a:rPr lang="en-GB" sz="1000" b="1" baseline="30000" dirty="0">
                <a:solidFill>
                  <a:prstClr val="black"/>
                </a:solidFill>
              </a:rPr>
              <a:t>st</a:t>
            </a:r>
            <a:r>
              <a:rPr lang="en-GB" sz="1000" b="1" dirty="0">
                <a:solidFill>
                  <a:prstClr val="black"/>
                </a:solidFill>
              </a:rPr>
              <a:t> April using DLN Transformation Fund proforma.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E308642-A584-0C52-B2C2-FA99275B0DE7}"/>
              </a:ext>
            </a:extLst>
          </p:cNvPr>
          <p:cNvSpPr/>
          <p:nvPr/>
        </p:nvSpPr>
        <p:spPr>
          <a:xfrm>
            <a:off x="6700156" y="2925355"/>
            <a:ext cx="1526927" cy="345851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1000" dirty="0">
                <a:solidFill>
                  <a:prstClr val="black"/>
                </a:solidFill>
              </a:rPr>
              <a:t>Proposal presented to DLN Transformation Fund Commissioning Review Panel for </a:t>
            </a:r>
            <a:r>
              <a:rPr lang="en-GB" sz="1000" u="sng" dirty="0">
                <a:solidFill>
                  <a:prstClr val="black"/>
                </a:solidFill>
              </a:rPr>
              <a:t>quality assurance.</a:t>
            </a:r>
          </a:p>
          <a:p>
            <a:pPr lvl="0">
              <a:defRPr/>
            </a:pPr>
            <a:endParaRPr lang="en-GB" sz="1000" u="sng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1000" b="1" dirty="0">
                <a:solidFill>
                  <a:prstClr val="black"/>
                </a:solidFill>
              </a:rPr>
              <a:t>TFCRG will consider all proposals on 9</a:t>
            </a:r>
            <a:r>
              <a:rPr lang="en-GB" sz="1000" b="1" baseline="30000" dirty="0">
                <a:solidFill>
                  <a:prstClr val="black"/>
                </a:solidFill>
              </a:rPr>
              <a:t>th</a:t>
            </a:r>
            <a:r>
              <a:rPr lang="en-GB" sz="1000" b="1" dirty="0">
                <a:solidFill>
                  <a:prstClr val="black"/>
                </a:solidFill>
              </a:rPr>
              <a:t> /10</a:t>
            </a:r>
            <a:r>
              <a:rPr lang="en-GB" sz="1000" b="1" baseline="30000" dirty="0">
                <a:solidFill>
                  <a:prstClr val="black"/>
                </a:solidFill>
              </a:rPr>
              <a:t>th</a:t>
            </a:r>
            <a:r>
              <a:rPr lang="en-GB" sz="1000" b="1" dirty="0">
                <a:solidFill>
                  <a:prstClr val="black"/>
                </a:solidFill>
              </a:rPr>
              <a:t> April.</a:t>
            </a:r>
          </a:p>
          <a:p>
            <a:pPr lvl="0">
              <a:defRPr/>
            </a:pPr>
            <a:endParaRPr lang="en-GB" sz="1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1000" dirty="0">
                <a:solidFill>
                  <a:prstClr val="black"/>
                </a:solidFill>
              </a:rPr>
              <a:t>Short virtual presentation by the lead author(s) may be requested.</a:t>
            </a:r>
          </a:p>
          <a:p>
            <a:pPr lvl="0">
              <a:defRPr/>
            </a:pPr>
            <a:endParaRPr lang="en-GB" sz="1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1000" dirty="0">
                <a:solidFill>
                  <a:prstClr val="black"/>
                </a:solidFill>
              </a:rPr>
              <a:t>Proposal MUST be sponsored by a senior ICB commissioning lead. </a:t>
            </a:r>
          </a:p>
          <a:p>
            <a:pPr lvl="0">
              <a:defRPr/>
            </a:pP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0FF8C8D-F289-5C0F-9360-A2D21E556F77}"/>
              </a:ext>
            </a:extLst>
          </p:cNvPr>
          <p:cNvSpPr/>
          <p:nvPr/>
        </p:nvSpPr>
        <p:spPr>
          <a:xfrm>
            <a:off x="2145395" y="2276843"/>
            <a:ext cx="2802661" cy="5521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chemeClr val="tx1"/>
                </a:solidFill>
                <a:latin typeface="Calibri" panose="020F0502020204030204"/>
              </a:rPr>
              <a:t>Developing the case for change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3E11B1-FC56-1E3F-F8CA-2A02051E328B}"/>
              </a:ext>
            </a:extLst>
          </p:cNvPr>
          <p:cNvSpPr/>
          <p:nvPr/>
        </p:nvSpPr>
        <p:spPr>
          <a:xfrm>
            <a:off x="5051585" y="2276843"/>
            <a:ext cx="1526927" cy="5521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Finalise the Proposal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CB12C9-49A4-4050-0A4D-C70AC72890EB}"/>
              </a:ext>
            </a:extLst>
          </p:cNvPr>
          <p:cNvSpPr/>
          <p:nvPr/>
        </p:nvSpPr>
        <p:spPr>
          <a:xfrm>
            <a:off x="10168254" y="2276843"/>
            <a:ext cx="1526927" cy="5521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Decision making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CBA275-D317-8F18-9CBE-D37BA637E13A}"/>
              </a:ext>
            </a:extLst>
          </p:cNvPr>
          <p:cNvSpPr/>
          <p:nvPr/>
        </p:nvSpPr>
        <p:spPr>
          <a:xfrm>
            <a:off x="6700156" y="2276843"/>
            <a:ext cx="3264098" cy="55216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chemeClr val="bg1"/>
                </a:solidFill>
                <a:latin typeface="Calibri" panose="020F0502020204030204"/>
              </a:rPr>
              <a:t>ICB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0982004-2DCB-6522-2652-7B5B5BDB8FD6}"/>
              </a:ext>
            </a:extLst>
          </p:cNvPr>
          <p:cNvSpPr/>
          <p:nvPr/>
        </p:nvSpPr>
        <p:spPr>
          <a:xfrm>
            <a:off x="10676080" y="1693077"/>
            <a:ext cx="511277" cy="44959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6A36614-1671-BB1E-80CC-83A76CF01765}"/>
              </a:ext>
            </a:extLst>
          </p:cNvPr>
          <p:cNvSpPr/>
          <p:nvPr/>
        </p:nvSpPr>
        <p:spPr>
          <a:xfrm>
            <a:off x="7897860" y="1693077"/>
            <a:ext cx="511277" cy="44959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3AB3DD4-CD2C-2E84-5144-2146CDBD1D87}"/>
              </a:ext>
            </a:extLst>
          </p:cNvPr>
          <p:cNvSpPr/>
          <p:nvPr/>
        </p:nvSpPr>
        <p:spPr>
          <a:xfrm>
            <a:off x="5564026" y="1693077"/>
            <a:ext cx="511277" cy="44959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8763469-15D9-E2A1-CF37-9E7C300E47F2}"/>
              </a:ext>
            </a:extLst>
          </p:cNvPr>
          <p:cNvSpPr/>
          <p:nvPr/>
        </p:nvSpPr>
        <p:spPr>
          <a:xfrm>
            <a:off x="3502445" y="1693077"/>
            <a:ext cx="511277" cy="44959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C16AC4-64DD-8C99-5787-46436D39D2EC}"/>
              </a:ext>
            </a:extLst>
          </p:cNvPr>
          <p:cNvSpPr/>
          <p:nvPr/>
        </p:nvSpPr>
        <p:spPr>
          <a:xfrm>
            <a:off x="8637589" y="3602737"/>
            <a:ext cx="1326662" cy="278113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1000" b="1" dirty="0">
                <a:solidFill>
                  <a:prstClr val="black"/>
                </a:solidFill>
              </a:rPr>
              <a:t>Review Panel do not endorse </a:t>
            </a:r>
            <a:r>
              <a:rPr lang="en-GB" sz="1000" dirty="0">
                <a:solidFill>
                  <a:prstClr val="black"/>
                </a:solidFill>
              </a:rPr>
              <a:t>the proposal and suggest further work be undertaken or considerations explored prior to any resubmission.  </a:t>
            </a:r>
          </a:p>
          <a:p>
            <a:pPr lvl="0">
              <a:defRPr/>
            </a:pPr>
            <a:endParaRPr lang="en-GB" sz="1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1000" dirty="0">
                <a:solidFill>
                  <a:prstClr val="black"/>
                </a:solidFill>
              </a:rPr>
              <a:t>Proposed resubmission date will be agreed with applicant and remain subject to affordability within the 2026/7 scheme.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AD88AAF-615B-C389-C940-16FB6F43182B}"/>
              </a:ext>
            </a:extLst>
          </p:cNvPr>
          <p:cNvSpPr/>
          <p:nvPr/>
        </p:nvSpPr>
        <p:spPr>
          <a:xfrm>
            <a:off x="8437325" y="2963176"/>
            <a:ext cx="1526927" cy="54244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GB" sz="1000" b="1" dirty="0">
                <a:solidFill>
                  <a:prstClr val="black"/>
                </a:solidFill>
              </a:rPr>
              <a:t>Review Panel endorse </a:t>
            </a:r>
            <a:r>
              <a:rPr lang="en-GB" sz="1000" dirty="0">
                <a:solidFill>
                  <a:prstClr val="black"/>
                </a:solidFill>
              </a:rPr>
              <a:t>the proposal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9CEDEA6-921F-69CC-E7F1-D65700193833}"/>
              </a:ext>
            </a:extLst>
          </p:cNvPr>
          <p:cNvSpPr/>
          <p:nvPr/>
        </p:nvSpPr>
        <p:spPr>
          <a:xfrm>
            <a:off x="10168253" y="2965347"/>
            <a:ext cx="1526927" cy="34185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GB" sz="1000" b="1" dirty="0">
                <a:solidFill>
                  <a:prstClr val="black"/>
                </a:solidFill>
              </a:rPr>
              <a:t>Decision made by Joint Commissioning Executive Group (JCEG) on 13</a:t>
            </a:r>
            <a:r>
              <a:rPr lang="en-GB" sz="1000" b="1" baseline="30000" dirty="0">
                <a:solidFill>
                  <a:prstClr val="black"/>
                </a:solidFill>
              </a:rPr>
              <a:t>th</a:t>
            </a:r>
            <a:r>
              <a:rPr lang="en-GB" sz="1000" b="1" dirty="0">
                <a:solidFill>
                  <a:prstClr val="black"/>
                </a:solidFill>
              </a:rPr>
              <a:t> April.  </a:t>
            </a:r>
          </a:p>
          <a:p>
            <a:pPr lvl="0">
              <a:defRPr/>
            </a:pPr>
            <a:endParaRPr lang="en-GB" sz="1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GB" sz="1000" b="1" dirty="0">
                <a:solidFill>
                  <a:prstClr val="black"/>
                </a:solidFill>
              </a:rPr>
              <a:t>Applicants will be notified of outcome by 15</a:t>
            </a:r>
            <a:r>
              <a:rPr lang="en-GB" sz="1000" b="1" baseline="30000" dirty="0">
                <a:solidFill>
                  <a:prstClr val="black"/>
                </a:solidFill>
              </a:rPr>
              <a:t>th</a:t>
            </a:r>
            <a:r>
              <a:rPr lang="en-GB" sz="1000" b="1" dirty="0">
                <a:solidFill>
                  <a:prstClr val="black"/>
                </a:solidFill>
              </a:rPr>
              <a:t> April.</a:t>
            </a:r>
          </a:p>
          <a:p>
            <a:pPr lvl="0">
              <a:defRPr/>
            </a:pPr>
            <a:endParaRPr lang="en-GB" sz="1000" b="1" dirty="0">
              <a:solidFill>
                <a:prstClr val="black"/>
              </a:solidFill>
            </a:endParaRPr>
          </a:p>
        </p:txBody>
      </p:sp>
      <p:sp>
        <p:nvSpPr>
          <p:cNvPr id="32" name="Arrow: Left-Right 31">
            <a:extLst>
              <a:ext uri="{FF2B5EF4-FFF2-40B4-BE49-F238E27FC236}">
                <a16:creationId xmlns:a16="http://schemas.microsoft.com/office/drawing/2014/main" id="{8D81731D-D3B5-D9E3-1402-F295FE597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27083" y="5148910"/>
            <a:ext cx="410505" cy="234626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96371E-9E41-2F1D-AB10-B424C2D60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-1"/>
            <a:ext cx="12191998" cy="159391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72E942-200B-C9DB-DE55-4EE842CEEB9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4462" y="341383"/>
            <a:ext cx="11543071" cy="87772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Process for applications</a:t>
            </a:r>
          </a:p>
        </p:txBody>
      </p:sp>
    </p:spTree>
    <p:extLst>
      <p:ext uri="{BB962C8B-B14F-4D97-AF65-F5344CB8AC3E}">
        <p14:creationId xmlns:p14="http://schemas.microsoft.com/office/powerpoint/2010/main" val="2740948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4E381-D2FB-BBE2-6333-990442661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D7C2F5E-F7B5-E9A9-42C4-3F0F54D0D814}"/>
              </a:ext>
            </a:extLst>
          </p:cNvPr>
          <p:cNvSpPr/>
          <p:nvPr/>
        </p:nvSpPr>
        <p:spPr>
          <a:xfrm>
            <a:off x="1289350" y="3961633"/>
            <a:ext cx="573587" cy="9959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tx1"/>
                </a:solidFill>
                <a:latin typeface="Calibri" panose="020F0502020204030204"/>
              </a:rPr>
              <a:t>Proposal development</a:t>
            </a: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BD0E94-D82B-09A4-45C4-3B8E899707EF}"/>
              </a:ext>
            </a:extLst>
          </p:cNvPr>
          <p:cNvSpPr/>
          <p:nvPr/>
        </p:nvSpPr>
        <p:spPr>
          <a:xfrm>
            <a:off x="1878024" y="3961633"/>
            <a:ext cx="355835" cy="9867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  <a:latin typeface="Calibri" panose="020F0502020204030204"/>
              </a:rPr>
              <a:t>ICB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Review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BEF87D48-9044-2ED0-A638-FA6E643CF7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889" y="5024895"/>
            <a:ext cx="10697459" cy="23663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174F48-738C-679F-C231-70D2A5D71EB9}"/>
              </a:ext>
            </a:extLst>
          </p:cNvPr>
          <p:cNvSpPr txBox="1"/>
          <p:nvPr/>
        </p:nvSpPr>
        <p:spPr>
          <a:xfrm>
            <a:off x="1394771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March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33FB97-64E9-CC18-BD73-598670802DCA}"/>
              </a:ext>
            </a:extLst>
          </p:cNvPr>
          <p:cNvSpPr txBox="1"/>
          <p:nvPr/>
        </p:nvSpPr>
        <p:spPr>
          <a:xfrm>
            <a:off x="1895386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April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863217-9882-A538-F337-266AEA5235AC}"/>
              </a:ext>
            </a:extLst>
          </p:cNvPr>
          <p:cNvSpPr txBox="1"/>
          <p:nvPr/>
        </p:nvSpPr>
        <p:spPr>
          <a:xfrm>
            <a:off x="2396001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May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F84E30-8E5C-776A-FE90-7C4E7A6BF0A8}"/>
              </a:ext>
            </a:extLst>
          </p:cNvPr>
          <p:cNvSpPr txBox="1"/>
          <p:nvPr/>
        </p:nvSpPr>
        <p:spPr>
          <a:xfrm>
            <a:off x="2896616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June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CDC58C-125D-9154-5159-78FE2C1E2D06}"/>
              </a:ext>
            </a:extLst>
          </p:cNvPr>
          <p:cNvSpPr txBox="1"/>
          <p:nvPr/>
        </p:nvSpPr>
        <p:spPr>
          <a:xfrm>
            <a:off x="3397231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July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1554601-3C0B-4685-E586-0FAF3CB68B50}"/>
              </a:ext>
            </a:extLst>
          </p:cNvPr>
          <p:cNvSpPr txBox="1"/>
          <p:nvPr/>
        </p:nvSpPr>
        <p:spPr>
          <a:xfrm>
            <a:off x="3897846" y="5392904"/>
            <a:ext cx="6154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August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6E0F04-96E1-E81E-78AC-8B9485839235}"/>
              </a:ext>
            </a:extLst>
          </p:cNvPr>
          <p:cNvSpPr txBox="1"/>
          <p:nvPr/>
        </p:nvSpPr>
        <p:spPr>
          <a:xfrm>
            <a:off x="4453239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Sept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44260A-8359-5246-2243-ABABFCA2D721}"/>
              </a:ext>
            </a:extLst>
          </p:cNvPr>
          <p:cNvSpPr txBox="1"/>
          <p:nvPr/>
        </p:nvSpPr>
        <p:spPr>
          <a:xfrm>
            <a:off x="4953854" y="5392904"/>
            <a:ext cx="722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October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AE0246-6510-77E2-4E4D-6CD0475F1A1D}"/>
              </a:ext>
            </a:extLst>
          </p:cNvPr>
          <p:cNvSpPr txBox="1"/>
          <p:nvPr/>
        </p:nvSpPr>
        <p:spPr>
          <a:xfrm>
            <a:off x="5616624" y="5392904"/>
            <a:ext cx="8300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November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BB12B3-5DA3-CE0A-BD13-6FA0F0676E32}"/>
              </a:ext>
            </a:extLst>
          </p:cNvPr>
          <p:cNvSpPr txBox="1"/>
          <p:nvPr/>
        </p:nvSpPr>
        <p:spPr>
          <a:xfrm>
            <a:off x="6386633" y="5392904"/>
            <a:ext cx="8300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December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B94325-5C99-F78F-7A3F-069D29D2A1C6}"/>
              </a:ext>
            </a:extLst>
          </p:cNvPr>
          <p:cNvSpPr txBox="1"/>
          <p:nvPr/>
        </p:nvSpPr>
        <p:spPr>
          <a:xfrm>
            <a:off x="7156642" y="5392904"/>
            <a:ext cx="6443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January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288632-2A5A-3BE0-25D6-EC9C170E3035}"/>
              </a:ext>
            </a:extLst>
          </p:cNvPr>
          <p:cNvSpPr txBox="1"/>
          <p:nvPr/>
        </p:nvSpPr>
        <p:spPr>
          <a:xfrm>
            <a:off x="7740928" y="5392904"/>
            <a:ext cx="7269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February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221D72A-3C2F-398D-9CD8-D823CA0D395F}"/>
              </a:ext>
            </a:extLst>
          </p:cNvPr>
          <p:cNvSpPr txBox="1"/>
          <p:nvPr/>
        </p:nvSpPr>
        <p:spPr>
          <a:xfrm>
            <a:off x="8407741" y="5392904"/>
            <a:ext cx="5607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March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2C93CD-A310-315A-7583-B09E61BB8429}"/>
              </a:ext>
            </a:extLst>
          </p:cNvPr>
          <p:cNvSpPr txBox="1"/>
          <p:nvPr/>
        </p:nvSpPr>
        <p:spPr>
          <a:xfrm>
            <a:off x="8908356" y="5392904"/>
            <a:ext cx="6443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April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B98CC7-20CC-8762-0169-60CE1E9AC99F}"/>
              </a:ext>
            </a:extLst>
          </p:cNvPr>
          <p:cNvSpPr txBox="1"/>
          <p:nvPr/>
        </p:nvSpPr>
        <p:spPr>
          <a:xfrm>
            <a:off x="727958" y="5392904"/>
            <a:ext cx="7269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February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5A485DC-CEEF-A32D-2D98-A880AA74F417}"/>
              </a:ext>
            </a:extLst>
          </p:cNvPr>
          <p:cNvSpPr/>
          <p:nvPr/>
        </p:nvSpPr>
        <p:spPr>
          <a:xfrm>
            <a:off x="2287424" y="3935136"/>
            <a:ext cx="1000291" cy="30578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Mobilisation of approved schemes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9530543-EE57-42B5-9F6E-A9FD6CB5D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90347" y="3931640"/>
            <a:ext cx="2760003" cy="3129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E11FF08-C682-810A-7AC3-C39540CFF1D9}"/>
              </a:ext>
            </a:extLst>
          </p:cNvPr>
          <p:cNvSpPr/>
          <p:nvPr/>
        </p:nvSpPr>
        <p:spPr>
          <a:xfrm>
            <a:off x="6877954" y="3591388"/>
            <a:ext cx="1826432" cy="31931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B384C32-9384-E6FA-9B4C-5C9C1261AA50}"/>
              </a:ext>
            </a:extLst>
          </p:cNvPr>
          <p:cNvSpPr/>
          <p:nvPr/>
        </p:nvSpPr>
        <p:spPr>
          <a:xfrm>
            <a:off x="3287715" y="3935135"/>
            <a:ext cx="5416671" cy="30229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chemeClr val="tx1"/>
                </a:solidFill>
                <a:latin typeface="Calibri" panose="020F0502020204030204"/>
              </a:rPr>
              <a:t>Implementation</a:t>
            </a:r>
            <a:endParaRPr kumimoji="0" lang="en-GB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4BFEFA2-D612-C49E-8C2F-8DC250FAB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90347" y="4261590"/>
            <a:ext cx="2760004" cy="2786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A83455A-07D6-329E-F3D6-554A439EDD41}"/>
              </a:ext>
            </a:extLst>
          </p:cNvPr>
          <p:cNvSpPr/>
          <p:nvPr/>
        </p:nvSpPr>
        <p:spPr>
          <a:xfrm>
            <a:off x="3810537" y="4261591"/>
            <a:ext cx="4893849" cy="28237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Benefits tracking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268470-3955-0C51-4F7A-509CD9A1EB54}"/>
              </a:ext>
            </a:extLst>
          </p:cNvPr>
          <p:cNvSpPr txBox="1"/>
          <p:nvPr/>
        </p:nvSpPr>
        <p:spPr>
          <a:xfrm>
            <a:off x="9492646" y="5392904"/>
            <a:ext cx="6443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May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0B5FD7-6012-BB96-9A45-329CE0CCD1B9}"/>
              </a:ext>
            </a:extLst>
          </p:cNvPr>
          <p:cNvSpPr/>
          <p:nvPr/>
        </p:nvSpPr>
        <p:spPr>
          <a:xfrm>
            <a:off x="652889" y="3961633"/>
            <a:ext cx="600404" cy="9959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/>
              <a:t>Scheme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883D58-7A31-349F-CAE5-66954DF52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-1"/>
            <a:ext cx="12191998" cy="159391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4E23BA3-29B7-4120-85A6-399E7F524ED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4462" y="341383"/>
            <a:ext cx="11543071" cy="87772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Timeline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B5763A7-05BE-3F08-D120-61F4613289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36765" y="2514737"/>
            <a:ext cx="200121" cy="2366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73B09C-E7AF-F0CA-A156-B9BD6E820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1836826" y="2751372"/>
            <a:ext cx="21823" cy="23152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CED7C30D-C6F2-5C10-5349-4413296A9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65222" y="2981835"/>
            <a:ext cx="200121" cy="2366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5B8F13B-5EB2-ABCD-4DB7-040A24938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247620" y="3216409"/>
            <a:ext cx="0" cy="18502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C254FC6-DD82-3B12-13E1-D18EBA9BE60E}"/>
              </a:ext>
            </a:extLst>
          </p:cNvPr>
          <p:cNvSpPr txBox="1"/>
          <p:nvPr/>
        </p:nvSpPr>
        <p:spPr>
          <a:xfrm>
            <a:off x="1462553" y="2053072"/>
            <a:ext cx="785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Deadline for  Submissions 1</a:t>
            </a:r>
            <a:r>
              <a:rPr lang="en-GB" sz="800" b="1" baseline="30000" dirty="0"/>
              <a:t>st</a:t>
            </a:r>
            <a:r>
              <a:rPr lang="en-GB" sz="800" b="1" dirty="0"/>
              <a:t> April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3B252F-E349-CDBB-4044-F4D450D98F26}"/>
              </a:ext>
            </a:extLst>
          </p:cNvPr>
          <p:cNvSpPr txBox="1"/>
          <p:nvPr/>
        </p:nvSpPr>
        <p:spPr>
          <a:xfrm>
            <a:off x="1976864" y="2572478"/>
            <a:ext cx="700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Decision 13</a:t>
            </a:r>
            <a:r>
              <a:rPr lang="en-GB" sz="800" b="1" baseline="30000" dirty="0"/>
              <a:t>th</a:t>
            </a:r>
            <a:r>
              <a:rPr lang="en-GB" sz="800" b="1" dirty="0"/>
              <a:t>  April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1D8EEC6-E761-9FF9-8D52-793AA56A9B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606" y="2974681"/>
            <a:ext cx="200121" cy="23663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0297DE4-AFB2-6FF4-42C1-D3FE43D4F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7" idx="4"/>
          </p:cNvCxnSpPr>
          <p:nvPr/>
        </p:nvCxnSpPr>
        <p:spPr>
          <a:xfrm>
            <a:off x="1272667" y="3211316"/>
            <a:ext cx="0" cy="18553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94ABB8A-A001-B5A8-6B33-C1533AA3AE03}"/>
              </a:ext>
            </a:extLst>
          </p:cNvPr>
          <p:cNvSpPr txBox="1"/>
          <p:nvPr/>
        </p:nvSpPr>
        <p:spPr>
          <a:xfrm>
            <a:off x="852571" y="2346534"/>
            <a:ext cx="785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Scheme Launch</a:t>
            </a:r>
          </a:p>
          <a:p>
            <a:pPr algn="ctr"/>
            <a:r>
              <a:rPr lang="en-GB" sz="800" b="1" dirty="0"/>
              <a:t> 27</a:t>
            </a:r>
            <a:r>
              <a:rPr lang="en-GB" sz="800" b="1" baseline="30000" dirty="0"/>
              <a:t>th</a:t>
            </a:r>
            <a:r>
              <a:rPr lang="en-GB" sz="800" b="1" dirty="0"/>
              <a:t> February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7EFFE-C894-BD5F-FD7A-85CFFAFEF807}"/>
              </a:ext>
            </a:extLst>
          </p:cNvPr>
          <p:cNvSpPr/>
          <p:nvPr/>
        </p:nvSpPr>
        <p:spPr>
          <a:xfrm>
            <a:off x="2287424" y="4282400"/>
            <a:ext cx="619022" cy="6751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Review of  resubmissions*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71B2FD-2791-4EBF-A697-70BF4E7BC116}"/>
              </a:ext>
            </a:extLst>
          </p:cNvPr>
          <p:cNvSpPr txBox="1"/>
          <p:nvPr/>
        </p:nvSpPr>
        <p:spPr>
          <a:xfrm>
            <a:off x="727958" y="6037006"/>
            <a:ext cx="10854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*Resubmissions will only be considered where there is a credible expectation that funding remains available within the 2026/27 £33m financial envelope after approval of first-wave applications.  It is expected that all decisions will be made no later than May 2026.  If necessary, extra-ordinary meetings of the JCEG will be arranged to facilitate this.</a:t>
            </a:r>
          </a:p>
        </p:txBody>
      </p:sp>
    </p:spTree>
    <p:extLst>
      <p:ext uri="{BB962C8B-B14F-4D97-AF65-F5344CB8AC3E}">
        <p14:creationId xmlns:p14="http://schemas.microsoft.com/office/powerpoint/2010/main" val="1328283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16E69-5CAE-C850-CC6A-BC3DE11DF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1EDAA9-C687-C1C8-BEDF-778D0AF5DDAC}"/>
              </a:ext>
            </a:extLst>
          </p:cNvPr>
          <p:cNvSpPr/>
          <p:nvPr/>
        </p:nvSpPr>
        <p:spPr>
          <a:xfrm>
            <a:off x="267478" y="4537894"/>
            <a:ext cx="1641985" cy="84317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Programme oversight of operational delivery at Place level. Escalation point for Programmes at Place if needed.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AACC8-D9A7-D50E-E21A-87D9CB29C0CC}"/>
              </a:ext>
            </a:extLst>
          </p:cNvPr>
          <p:cNvSpPr/>
          <p:nvPr/>
        </p:nvSpPr>
        <p:spPr>
          <a:xfrm>
            <a:off x="2443316" y="5643599"/>
            <a:ext cx="1641987" cy="8160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Planned Care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8916B1-BC9D-2F49-8309-4F25E42BC0E4}"/>
              </a:ext>
            </a:extLst>
          </p:cNvPr>
          <p:cNvSpPr/>
          <p:nvPr/>
        </p:nvSpPr>
        <p:spPr>
          <a:xfrm>
            <a:off x="4296696" y="5658345"/>
            <a:ext cx="1641987" cy="8160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Children and Young People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0AFBF1-E443-7025-A75D-8527029D4003}"/>
              </a:ext>
            </a:extLst>
          </p:cNvPr>
          <p:cNvSpPr/>
          <p:nvPr/>
        </p:nvSpPr>
        <p:spPr>
          <a:xfrm>
            <a:off x="6137786" y="5658345"/>
            <a:ext cx="1641987" cy="8160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Mental Health/LD and Autism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5E7631-82BE-9BA3-69D1-20CC1E04F453}"/>
              </a:ext>
            </a:extLst>
          </p:cNvPr>
          <p:cNvSpPr/>
          <p:nvPr/>
        </p:nvSpPr>
        <p:spPr>
          <a:xfrm>
            <a:off x="7978876" y="5658345"/>
            <a:ext cx="1641987" cy="8160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UEC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04DC85-74B2-CCD6-B5F1-0BCEC81556C8}"/>
              </a:ext>
            </a:extLst>
          </p:cNvPr>
          <p:cNvSpPr/>
          <p:nvPr/>
        </p:nvSpPr>
        <p:spPr>
          <a:xfrm>
            <a:off x="9866670" y="5658346"/>
            <a:ext cx="1641987" cy="8160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Neighbourhood and Community Transformation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0C9F19F-2352-C357-7323-C609450095D7}"/>
              </a:ext>
            </a:extLst>
          </p:cNvPr>
          <p:cNvSpPr/>
          <p:nvPr/>
        </p:nvSpPr>
        <p:spPr>
          <a:xfrm>
            <a:off x="267477" y="3664640"/>
            <a:ext cx="1641986" cy="816076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PMO Tracking/reporting of Transformation Fund deliverables and outcomes at aggregate Cluster level.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E4DC3A9-D08E-A979-C104-38484C77EEC8}"/>
              </a:ext>
            </a:extLst>
          </p:cNvPr>
          <p:cNvSpPr/>
          <p:nvPr/>
        </p:nvSpPr>
        <p:spPr>
          <a:xfrm>
            <a:off x="5782886" y="2889713"/>
            <a:ext cx="1641987" cy="642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Commissioning Oversight Group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55FE5AE-9B00-5FCC-BD2D-D92728B7D3BC}"/>
              </a:ext>
            </a:extLst>
          </p:cNvPr>
          <p:cNvSpPr/>
          <p:nvPr/>
        </p:nvSpPr>
        <p:spPr>
          <a:xfrm>
            <a:off x="259409" y="2814082"/>
            <a:ext cx="2996382" cy="752696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Routine monthly oversight of delivery of Transformation Fund initiatives and contribution to system outcomes. Supports resolution of escalated risks and issues from Programmes/Place.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B19AC0B-9531-2C0A-B619-C68F675EAD29}"/>
              </a:ext>
            </a:extLst>
          </p:cNvPr>
          <p:cNvSpPr/>
          <p:nvPr/>
        </p:nvSpPr>
        <p:spPr>
          <a:xfrm>
            <a:off x="4748981" y="4700990"/>
            <a:ext cx="1160206" cy="5456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Place Commissioning Director oversight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125CF2B-C71B-6896-242F-451D2A501B29}"/>
              </a:ext>
            </a:extLst>
          </p:cNvPr>
          <p:cNvSpPr/>
          <p:nvPr/>
        </p:nvSpPr>
        <p:spPr>
          <a:xfrm>
            <a:off x="6087387" y="4699630"/>
            <a:ext cx="1160206" cy="5456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Place Commissioning Director oversight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A72ED49-217B-1D09-57C7-44A1668A26E6}"/>
              </a:ext>
            </a:extLst>
          </p:cNvPr>
          <p:cNvSpPr/>
          <p:nvPr/>
        </p:nvSpPr>
        <p:spPr>
          <a:xfrm>
            <a:off x="7417197" y="4699630"/>
            <a:ext cx="1160206" cy="5456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Place Commissioning Director oversight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94C032A-D7F1-5C9F-DF35-0461662C85F3}"/>
              </a:ext>
            </a:extLst>
          </p:cNvPr>
          <p:cNvSpPr/>
          <p:nvPr/>
        </p:nvSpPr>
        <p:spPr>
          <a:xfrm>
            <a:off x="267928" y="5451832"/>
            <a:ext cx="1641985" cy="119961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Programme routine oversight and management of delivery of aligned Transformation Fund initiatives. Management of daily operational delivery and risks  by provider(s)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8FE1F7E-DECC-A56D-586A-6AFC749C72BD}"/>
              </a:ext>
            </a:extLst>
          </p:cNvPr>
          <p:cNvSpPr/>
          <p:nvPr/>
        </p:nvSpPr>
        <p:spPr>
          <a:xfrm>
            <a:off x="5782886" y="2290525"/>
            <a:ext cx="1641987" cy="5511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Joint Commissioning Executive Group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9C95CE6-9543-EE30-F0D4-30E1CDE91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784102">
            <a:off x="6309454" y="3873441"/>
            <a:ext cx="609059" cy="603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6FDBE3E-1358-C0FD-FFE7-148FA6D31F8C}"/>
              </a:ext>
            </a:extLst>
          </p:cNvPr>
          <p:cNvSpPr txBox="1"/>
          <p:nvPr/>
        </p:nvSpPr>
        <p:spPr>
          <a:xfrm>
            <a:off x="6378008" y="4042117"/>
            <a:ext cx="471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PMO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38A3DA1-0010-5199-5866-401412B00C5C}"/>
              </a:ext>
            </a:extLst>
          </p:cNvPr>
          <p:cNvSpPr/>
          <p:nvPr/>
        </p:nvSpPr>
        <p:spPr>
          <a:xfrm>
            <a:off x="259409" y="2095516"/>
            <a:ext cx="2996382" cy="64282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Receives routine quarterly reports on progress of Transformation Fund against anticipated outcomes and impact. Supports escalation as appropriate into wider governance mechanisms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0208425-08B3-4640-5E90-398290984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264310" y="5451832"/>
            <a:ext cx="73840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480774D-3919-D809-714E-A771610F5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2" idx="0"/>
          </p:cNvCxnSpPr>
          <p:nvPr/>
        </p:nvCxnSpPr>
        <p:spPr>
          <a:xfrm flipV="1">
            <a:off x="3264310" y="5451832"/>
            <a:ext cx="0" cy="191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7F41F7A-6F18-B8F0-1C67-C9F3CA4F67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5176684" y="5466578"/>
            <a:ext cx="0" cy="191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83DA37F-1A96-D6E3-AF77-D044F2A52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6967383" y="5451831"/>
            <a:ext cx="0" cy="191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A727F7B-3022-2DED-2265-2BD201556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8839200" y="5466578"/>
            <a:ext cx="0" cy="191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77A9190-9478-370E-8077-3FCD45B7C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10648335" y="5451832"/>
            <a:ext cx="0" cy="191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C58D299-FD95-0C92-E2B0-31E049F1D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6603880" y="3564160"/>
            <a:ext cx="0" cy="191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6F9F539-D377-8C5B-9DA8-3FB2AE1CC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042262" y="4165227"/>
            <a:ext cx="2740835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4007478-8FAF-B18C-B9D8-B563D50066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797844" y="4165227"/>
            <a:ext cx="0" cy="12866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3AD1D097-42E1-EEDB-6093-BC411B1A05A5}"/>
              </a:ext>
            </a:extLst>
          </p:cNvPr>
          <p:cNvSpPr txBox="1"/>
          <p:nvPr/>
        </p:nvSpPr>
        <p:spPr>
          <a:xfrm>
            <a:off x="7531511" y="3945318"/>
            <a:ext cx="26153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Data flow on Transformation Fund initiatives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E84C964-D435-BCFF-F5B0-1B47E622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042262" y="4164924"/>
            <a:ext cx="5014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B4FF929-824C-552C-4CB0-DDCF354D0E37}"/>
              </a:ext>
            </a:extLst>
          </p:cNvPr>
          <p:cNvSpPr/>
          <p:nvPr/>
        </p:nvSpPr>
        <p:spPr>
          <a:xfrm>
            <a:off x="9270223" y="4302384"/>
            <a:ext cx="1025747" cy="47101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Transformation Fund initiative reporting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763993-12B6-06F2-78A9-F26A3A1CE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-1"/>
            <a:ext cx="12191998" cy="159391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C755F2-9E76-093E-D943-E09EC1756AD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4462" y="341383"/>
            <a:ext cx="11543071" cy="87772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240292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11141</TotalTime>
  <Words>1276</Words>
  <Application>Microsoft Office PowerPoint</Application>
  <PresentationFormat>Widescreen</PresentationFormat>
  <Paragraphs>184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Times New Roman</vt:lpstr>
      <vt:lpstr>Office Theme</vt:lpstr>
      <vt:lpstr>DLN Transformation Fund 2026/7</vt:lpstr>
      <vt:lpstr>Context</vt:lpstr>
      <vt:lpstr>Accelerating delivery of our system ambitions</vt:lpstr>
      <vt:lpstr>Key considerations in the development of applications</vt:lpstr>
      <vt:lpstr>Planned Care</vt:lpstr>
      <vt:lpstr>Expected benefits arising from system transformation </vt:lpstr>
      <vt:lpstr>Process for applications</vt:lpstr>
      <vt:lpstr>Timeline</vt:lpstr>
      <vt:lpstr>Governance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MCGREGOR RILEY, Victoria (NHS NOTTINGHAM AND NOTTINGHAMSHIRE ICB - 02Q)</dc:creator>
  <cp:lastModifiedBy>CUTHBERT, Julie (NHS NOTTINGHAM AND NOTTINGHAMSHIRE ICB - 52R)</cp:lastModifiedBy>
  <cp:revision>17</cp:revision>
  <dcterms:created xsi:type="dcterms:W3CDTF">2026-01-14T11:21:16Z</dcterms:created>
  <dcterms:modified xsi:type="dcterms:W3CDTF">2026-03-09T15:35:59Z</dcterms:modified>
</cp:coreProperties>
</file>