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94" r:id="rId3"/>
    <p:sldId id="379" r:id="rId4"/>
    <p:sldId id="380" r:id="rId5"/>
    <p:sldId id="395" r:id="rId6"/>
    <p:sldId id="286" r:id="rId7"/>
    <p:sldId id="377" r:id="rId8"/>
    <p:sldId id="400" r:id="rId9"/>
    <p:sldId id="399" r:id="rId10"/>
    <p:sldId id="404" r:id="rId11"/>
    <p:sldId id="403" r:id="rId12"/>
    <p:sldId id="384" r:id="rId13"/>
    <p:sldId id="385" r:id="rId14"/>
    <p:sldId id="414" r:id="rId15"/>
    <p:sldId id="402" r:id="rId16"/>
    <p:sldId id="406" r:id="rId17"/>
    <p:sldId id="388" r:id="rId18"/>
    <p:sldId id="389" r:id="rId19"/>
    <p:sldId id="393" r:id="rId20"/>
    <p:sldId id="409" r:id="rId21"/>
    <p:sldId id="381" r:id="rId22"/>
    <p:sldId id="420" r:id="rId23"/>
    <p:sldId id="419" r:id="rId24"/>
    <p:sldId id="42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incolnshire Maternity and Neonatal System - Equity and Equality Action Plan - September 2022" id="{477CF3EF-418B-410F-B8FD-42817CC32F14}">
          <p14:sldIdLst>
            <p14:sldId id="256"/>
            <p14:sldId id="394"/>
            <p14:sldId id="379"/>
            <p14:sldId id="380"/>
            <p14:sldId id="395"/>
            <p14:sldId id="286"/>
            <p14:sldId id="377"/>
            <p14:sldId id="400"/>
            <p14:sldId id="399"/>
            <p14:sldId id="404"/>
            <p14:sldId id="403"/>
            <p14:sldId id="384"/>
            <p14:sldId id="385"/>
            <p14:sldId id="414"/>
            <p14:sldId id="402"/>
            <p14:sldId id="406"/>
            <p14:sldId id="388"/>
            <p14:sldId id="389"/>
            <p14:sldId id="393"/>
            <p14:sldId id="409"/>
            <p14:sldId id="381"/>
            <p14:sldId id="420"/>
            <p14:sldId id="419"/>
            <p14:sldId id="42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CA2C248-0D6D-6D09-5507-AD3D22BCC070}" name="PLASKITT, Nicola (NHS LINCOLNSHIRE ICB - 71E)" initials="P7" userId="S::nicola.plaskitt@nhs.net::d8fba582-43c3-4d87-8b3e-b0436f30189c" providerId="AD"/>
  <p188:author id="{B29906A8-8E1A-D207-06FC-8322AC76D1E3}" name="POGSON, Adam (NHS LINCOLNSHIRE ICB - 71E)" initials="P7" userId="S::adam.pogson@nhs.net::f54b09d2-4e66-4cf1-ab72-da59ace8ebb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3792" autoAdjust="0"/>
  </p:normalViewPr>
  <p:slideViewPr>
    <p:cSldViewPr snapToGrid="0">
      <p:cViewPr varScale="1">
        <p:scale>
          <a:sx n="62" d="100"/>
          <a:sy n="62" d="100"/>
        </p:scale>
        <p:origin x="804" y="56"/>
      </p:cViewPr>
      <p:guideLst/>
    </p:cSldViewPr>
  </p:slideViewPr>
  <p:outlineViewPr>
    <p:cViewPr>
      <p:scale>
        <a:sx n="33" d="100"/>
        <a:sy n="33" d="100"/>
      </p:scale>
      <p:origin x="0" y="-557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582DFB-F8C0-4BC3-B7A3-E2839B78AF37}" type="doc">
      <dgm:prSet loTypeId="urn:microsoft.com/office/officeart/2005/8/layout/funnel1" loCatId="process" qsTypeId="urn:microsoft.com/office/officeart/2005/8/quickstyle/simple1" qsCatId="simple" csTypeId="urn:microsoft.com/office/officeart/2005/8/colors/colorful5" csCatId="colorful" phldr="1"/>
      <dgm:spPr/>
      <dgm:t>
        <a:bodyPr/>
        <a:lstStyle/>
        <a:p>
          <a:endParaRPr lang="en-GB"/>
        </a:p>
      </dgm:t>
    </dgm:pt>
    <dgm:pt modelId="{E5718FBC-5F48-4D6E-AD47-6496BEA46703}">
      <dgm:prSet phldrT="[Text]"/>
      <dgm:spPr/>
      <dgm:t>
        <a:bodyPr/>
        <a:lstStyle/>
        <a:p>
          <a:r>
            <a:rPr lang="en-GB"/>
            <a:t>Patient Feedback</a:t>
          </a:r>
        </a:p>
      </dgm:t>
    </dgm:pt>
    <dgm:pt modelId="{1FBF3A52-A13A-4B75-BB40-1DB75027D693}" type="parTrans" cxnId="{AE70E4ED-7AF5-4E9A-9DF6-4EC65B3BB222}">
      <dgm:prSet/>
      <dgm:spPr/>
      <dgm:t>
        <a:bodyPr/>
        <a:lstStyle/>
        <a:p>
          <a:endParaRPr lang="en-GB"/>
        </a:p>
      </dgm:t>
    </dgm:pt>
    <dgm:pt modelId="{D209CC24-4894-479F-9E81-F1FF379E3147}" type="sibTrans" cxnId="{AE70E4ED-7AF5-4E9A-9DF6-4EC65B3BB222}">
      <dgm:prSet/>
      <dgm:spPr/>
      <dgm:t>
        <a:bodyPr/>
        <a:lstStyle/>
        <a:p>
          <a:endParaRPr lang="en-GB"/>
        </a:p>
      </dgm:t>
    </dgm:pt>
    <dgm:pt modelId="{1901249A-1511-4C98-A4FC-C44BC8589919}">
      <dgm:prSet phldrT="[Text]"/>
      <dgm:spPr/>
      <dgm:t>
        <a:bodyPr/>
        <a:lstStyle/>
        <a:p>
          <a:r>
            <a:rPr lang="en-GB"/>
            <a:t>Review Data</a:t>
          </a:r>
        </a:p>
      </dgm:t>
    </dgm:pt>
    <dgm:pt modelId="{A5AF59E9-DD3B-4604-8826-F89B0FD6FCA9}" type="parTrans" cxnId="{49165BEC-5056-4173-B79D-44EC419536B9}">
      <dgm:prSet/>
      <dgm:spPr/>
      <dgm:t>
        <a:bodyPr/>
        <a:lstStyle/>
        <a:p>
          <a:endParaRPr lang="en-GB"/>
        </a:p>
      </dgm:t>
    </dgm:pt>
    <dgm:pt modelId="{75CBDD06-2DDA-4840-AD02-0DFDD400657C}" type="sibTrans" cxnId="{49165BEC-5056-4173-B79D-44EC419536B9}">
      <dgm:prSet/>
      <dgm:spPr/>
      <dgm:t>
        <a:bodyPr/>
        <a:lstStyle/>
        <a:p>
          <a:endParaRPr lang="en-GB"/>
        </a:p>
      </dgm:t>
    </dgm:pt>
    <dgm:pt modelId="{DEE1F633-2F00-4599-9093-1F349C5C18DA}">
      <dgm:prSet phldrT="[Text]"/>
      <dgm:spPr/>
      <dgm:t>
        <a:bodyPr/>
        <a:lstStyle/>
        <a:p>
          <a:r>
            <a:rPr lang="en-GB"/>
            <a:t>Partner Feedback</a:t>
          </a:r>
        </a:p>
      </dgm:t>
    </dgm:pt>
    <dgm:pt modelId="{FC8035D0-EF6A-46D3-8FC9-98CD33F094C4}" type="parTrans" cxnId="{4914EA8D-3C8C-4CF9-A77E-72B3C32F08BD}">
      <dgm:prSet/>
      <dgm:spPr/>
      <dgm:t>
        <a:bodyPr/>
        <a:lstStyle/>
        <a:p>
          <a:endParaRPr lang="en-GB"/>
        </a:p>
      </dgm:t>
    </dgm:pt>
    <dgm:pt modelId="{7FD06C5B-DF51-41FB-9610-B585E8C8368B}" type="sibTrans" cxnId="{4914EA8D-3C8C-4CF9-A77E-72B3C32F08BD}">
      <dgm:prSet/>
      <dgm:spPr/>
      <dgm:t>
        <a:bodyPr/>
        <a:lstStyle/>
        <a:p>
          <a:endParaRPr lang="en-GB"/>
        </a:p>
      </dgm:t>
    </dgm:pt>
    <dgm:pt modelId="{955BDF5E-5D09-4792-8C10-7C1E243B3781}">
      <dgm:prSet phldrT="[Text]"/>
      <dgm:spPr/>
      <dgm:t>
        <a:bodyPr/>
        <a:lstStyle/>
        <a:p>
          <a:pPr rtl="0"/>
          <a:r>
            <a:rPr lang="en-GB" b="0">
              <a:solidFill>
                <a:srgbClr val="002060"/>
              </a:solidFill>
              <a:latin typeface="+mn-lt"/>
            </a:rPr>
            <a:t>Review Service Requirements </a:t>
          </a:r>
        </a:p>
      </dgm:t>
    </dgm:pt>
    <dgm:pt modelId="{461CE5DB-94E7-4721-8093-CA9D44A6B402}" type="parTrans" cxnId="{97DAFE60-1F04-4975-B18A-80822B6CF1C7}">
      <dgm:prSet/>
      <dgm:spPr/>
      <dgm:t>
        <a:bodyPr/>
        <a:lstStyle/>
        <a:p>
          <a:endParaRPr lang="en-GB"/>
        </a:p>
      </dgm:t>
    </dgm:pt>
    <dgm:pt modelId="{81C5F596-3448-44BC-B00A-B570FC933013}" type="sibTrans" cxnId="{97DAFE60-1F04-4975-B18A-80822B6CF1C7}">
      <dgm:prSet/>
      <dgm:spPr/>
      <dgm:t>
        <a:bodyPr/>
        <a:lstStyle/>
        <a:p>
          <a:endParaRPr lang="en-GB"/>
        </a:p>
      </dgm:t>
    </dgm:pt>
    <dgm:pt modelId="{0CFE44D3-27C3-497E-B702-68773458E237}" type="pres">
      <dgm:prSet presAssocID="{89582DFB-F8C0-4BC3-B7A3-E2839B78AF37}" presName="Name0" presStyleCnt="0">
        <dgm:presLayoutVars>
          <dgm:chMax val="4"/>
          <dgm:resizeHandles val="exact"/>
        </dgm:presLayoutVars>
      </dgm:prSet>
      <dgm:spPr/>
    </dgm:pt>
    <dgm:pt modelId="{C31CE411-A4E0-49F4-8B8E-C55B59E5F977}" type="pres">
      <dgm:prSet presAssocID="{89582DFB-F8C0-4BC3-B7A3-E2839B78AF37}" presName="ellipse" presStyleLbl="trBgShp" presStyleIdx="0" presStyleCnt="1"/>
      <dgm:spPr/>
    </dgm:pt>
    <dgm:pt modelId="{255F36B9-BC5D-4A99-8E63-E91D3EBA100C}" type="pres">
      <dgm:prSet presAssocID="{89582DFB-F8C0-4BC3-B7A3-E2839B78AF37}" presName="arrow1" presStyleLbl="fgShp" presStyleIdx="0" presStyleCnt="1"/>
      <dgm:spPr/>
    </dgm:pt>
    <dgm:pt modelId="{69294BE9-09B8-454F-9201-2FC6EEEF6DE1}" type="pres">
      <dgm:prSet presAssocID="{89582DFB-F8C0-4BC3-B7A3-E2839B78AF37}" presName="rectangle" presStyleLbl="revTx" presStyleIdx="0" presStyleCnt="1">
        <dgm:presLayoutVars>
          <dgm:bulletEnabled val="1"/>
        </dgm:presLayoutVars>
      </dgm:prSet>
      <dgm:spPr/>
    </dgm:pt>
    <dgm:pt modelId="{6B2DC055-553C-4224-94C8-DB92326120B0}" type="pres">
      <dgm:prSet presAssocID="{1901249A-1511-4C98-A4FC-C44BC8589919}" presName="item1" presStyleLbl="node1" presStyleIdx="0" presStyleCnt="3">
        <dgm:presLayoutVars>
          <dgm:bulletEnabled val="1"/>
        </dgm:presLayoutVars>
      </dgm:prSet>
      <dgm:spPr/>
    </dgm:pt>
    <dgm:pt modelId="{FE393F87-D886-4B98-A33C-1937A4ACFF25}" type="pres">
      <dgm:prSet presAssocID="{DEE1F633-2F00-4599-9093-1F349C5C18DA}" presName="item2" presStyleLbl="node1" presStyleIdx="1" presStyleCnt="3">
        <dgm:presLayoutVars>
          <dgm:bulletEnabled val="1"/>
        </dgm:presLayoutVars>
      </dgm:prSet>
      <dgm:spPr/>
    </dgm:pt>
    <dgm:pt modelId="{D99C3E61-C293-4FA9-AF0F-96701B5B61AF}" type="pres">
      <dgm:prSet presAssocID="{955BDF5E-5D09-4792-8C10-7C1E243B3781}" presName="item3" presStyleLbl="node1" presStyleIdx="2" presStyleCnt="3">
        <dgm:presLayoutVars>
          <dgm:bulletEnabled val="1"/>
        </dgm:presLayoutVars>
      </dgm:prSet>
      <dgm:spPr/>
    </dgm:pt>
    <dgm:pt modelId="{7B13EC2D-DFA4-4278-BE88-71B4C3AF93AA}" type="pres">
      <dgm:prSet presAssocID="{89582DFB-F8C0-4BC3-B7A3-E2839B78AF37}" presName="funnel" presStyleLbl="trAlignAcc1" presStyleIdx="0" presStyleCnt="1" custLinFactNeighborX="-802" custLinFactNeighborY="2354"/>
      <dgm:spPr/>
    </dgm:pt>
  </dgm:ptLst>
  <dgm:cxnLst>
    <dgm:cxn modelId="{4067E238-B5C2-4038-A63D-BDC02FD9C5F4}" type="presOf" srcId="{E5718FBC-5F48-4D6E-AD47-6496BEA46703}" destId="{D99C3E61-C293-4FA9-AF0F-96701B5B61AF}" srcOrd="0" destOrd="0" presId="urn:microsoft.com/office/officeart/2005/8/layout/funnel1"/>
    <dgm:cxn modelId="{97DAFE60-1F04-4975-B18A-80822B6CF1C7}" srcId="{89582DFB-F8C0-4BC3-B7A3-E2839B78AF37}" destId="{955BDF5E-5D09-4792-8C10-7C1E243B3781}" srcOrd="3" destOrd="0" parTransId="{461CE5DB-94E7-4721-8093-CA9D44A6B402}" sibTransId="{81C5F596-3448-44BC-B00A-B570FC933013}"/>
    <dgm:cxn modelId="{4914EA8D-3C8C-4CF9-A77E-72B3C32F08BD}" srcId="{89582DFB-F8C0-4BC3-B7A3-E2839B78AF37}" destId="{DEE1F633-2F00-4599-9093-1F349C5C18DA}" srcOrd="2" destOrd="0" parTransId="{FC8035D0-EF6A-46D3-8FC9-98CD33F094C4}" sibTransId="{7FD06C5B-DF51-41FB-9610-B585E8C8368B}"/>
    <dgm:cxn modelId="{B42DE69D-4B24-4B24-8745-FD7E9714090E}" type="presOf" srcId="{89582DFB-F8C0-4BC3-B7A3-E2839B78AF37}" destId="{0CFE44D3-27C3-497E-B702-68773458E237}" srcOrd="0" destOrd="0" presId="urn:microsoft.com/office/officeart/2005/8/layout/funnel1"/>
    <dgm:cxn modelId="{B0CF7DDD-6CD4-4165-AE74-2B6D64004101}" type="presOf" srcId="{955BDF5E-5D09-4792-8C10-7C1E243B3781}" destId="{69294BE9-09B8-454F-9201-2FC6EEEF6DE1}" srcOrd="0" destOrd="0" presId="urn:microsoft.com/office/officeart/2005/8/layout/funnel1"/>
    <dgm:cxn modelId="{49165BEC-5056-4173-B79D-44EC419536B9}" srcId="{89582DFB-F8C0-4BC3-B7A3-E2839B78AF37}" destId="{1901249A-1511-4C98-A4FC-C44BC8589919}" srcOrd="1" destOrd="0" parTransId="{A5AF59E9-DD3B-4604-8826-F89B0FD6FCA9}" sibTransId="{75CBDD06-2DDA-4840-AD02-0DFDD400657C}"/>
    <dgm:cxn modelId="{7ED3DAED-D886-476D-B006-FE6DCDD90BC0}" type="presOf" srcId="{1901249A-1511-4C98-A4FC-C44BC8589919}" destId="{FE393F87-D886-4B98-A33C-1937A4ACFF25}" srcOrd="0" destOrd="0" presId="urn:microsoft.com/office/officeart/2005/8/layout/funnel1"/>
    <dgm:cxn modelId="{AE70E4ED-7AF5-4E9A-9DF6-4EC65B3BB222}" srcId="{89582DFB-F8C0-4BC3-B7A3-E2839B78AF37}" destId="{E5718FBC-5F48-4D6E-AD47-6496BEA46703}" srcOrd="0" destOrd="0" parTransId="{1FBF3A52-A13A-4B75-BB40-1DB75027D693}" sibTransId="{D209CC24-4894-479F-9E81-F1FF379E3147}"/>
    <dgm:cxn modelId="{4B7A1DF7-1CBC-4307-B0C9-C8022348C856}" type="presOf" srcId="{DEE1F633-2F00-4599-9093-1F349C5C18DA}" destId="{6B2DC055-553C-4224-94C8-DB92326120B0}" srcOrd="0" destOrd="0" presId="urn:microsoft.com/office/officeart/2005/8/layout/funnel1"/>
    <dgm:cxn modelId="{C68E5557-4521-4FD2-8F0E-B33234C7403F}" type="presParOf" srcId="{0CFE44D3-27C3-497E-B702-68773458E237}" destId="{C31CE411-A4E0-49F4-8B8E-C55B59E5F977}" srcOrd="0" destOrd="0" presId="urn:microsoft.com/office/officeart/2005/8/layout/funnel1"/>
    <dgm:cxn modelId="{B469E551-6856-4D38-A012-C5AAF94F6219}" type="presParOf" srcId="{0CFE44D3-27C3-497E-B702-68773458E237}" destId="{255F36B9-BC5D-4A99-8E63-E91D3EBA100C}" srcOrd="1" destOrd="0" presId="urn:microsoft.com/office/officeart/2005/8/layout/funnel1"/>
    <dgm:cxn modelId="{99DA8677-C998-4805-9C76-EC4EBA3A85E2}" type="presParOf" srcId="{0CFE44D3-27C3-497E-B702-68773458E237}" destId="{69294BE9-09B8-454F-9201-2FC6EEEF6DE1}" srcOrd="2" destOrd="0" presId="urn:microsoft.com/office/officeart/2005/8/layout/funnel1"/>
    <dgm:cxn modelId="{9920186D-E692-4BAF-9A8A-8D95CC4BAC75}" type="presParOf" srcId="{0CFE44D3-27C3-497E-B702-68773458E237}" destId="{6B2DC055-553C-4224-94C8-DB92326120B0}" srcOrd="3" destOrd="0" presId="urn:microsoft.com/office/officeart/2005/8/layout/funnel1"/>
    <dgm:cxn modelId="{79F89B25-D19D-411D-BF18-A57BFF02C9B1}" type="presParOf" srcId="{0CFE44D3-27C3-497E-B702-68773458E237}" destId="{FE393F87-D886-4B98-A33C-1937A4ACFF25}" srcOrd="4" destOrd="0" presId="urn:microsoft.com/office/officeart/2005/8/layout/funnel1"/>
    <dgm:cxn modelId="{EC3774A3-AC1E-488D-973E-6239295DEBA4}" type="presParOf" srcId="{0CFE44D3-27C3-497E-B702-68773458E237}" destId="{D99C3E61-C293-4FA9-AF0F-96701B5B61AF}" srcOrd="5" destOrd="0" presId="urn:microsoft.com/office/officeart/2005/8/layout/funnel1"/>
    <dgm:cxn modelId="{9EAC6C65-B24B-448F-B54C-04883C3804E2}" type="presParOf" srcId="{0CFE44D3-27C3-497E-B702-68773458E237}" destId="{7B13EC2D-DFA4-4278-BE88-71B4C3AF93AA}"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1CE411-A4E0-49F4-8B8E-C55B59E5F977}">
      <dsp:nvSpPr>
        <dsp:cNvPr id="0" name=""/>
        <dsp:cNvSpPr/>
      </dsp:nvSpPr>
      <dsp:spPr>
        <a:xfrm>
          <a:off x="1890419" y="162379"/>
          <a:ext cx="3222602" cy="1119167"/>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5F36B9-BC5D-4A99-8E63-E91D3EBA100C}">
      <dsp:nvSpPr>
        <dsp:cNvPr id="0" name=""/>
        <dsp:cNvSpPr/>
      </dsp:nvSpPr>
      <dsp:spPr>
        <a:xfrm>
          <a:off x="3194448" y="2902840"/>
          <a:ext cx="624535" cy="399702"/>
        </a:xfrm>
        <a:prstGeom prst="downArrow">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294BE9-09B8-454F-9201-2FC6EEEF6DE1}">
      <dsp:nvSpPr>
        <dsp:cNvPr id="0" name=""/>
        <dsp:cNvSpPr/>
      </dsp:nvSpPr>
      <dsp:spPr>
        <a:xfrm>
          <a:off x="2007831" y="3222602"/>
          <a:ext cx="2997769" cy="749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ctr" anchorCtr="0">
          <a:noAutofit/>
        </a:bodyPr>
        <a:lstStyle/>
        <a:p>
          <a:pPr marL="0" lvl="0" indent="0" algn="ctr" defTabSz="755650" rtl="0">
            <a:lnSpc>
              <a:spcPct val="90000"/>
            </a:lnSpc>
            <a:spcBef>
              <a:spcPct val="0"/>
            </a:spcBef>
            <a:spcAft>
              <a:spcPct val="35000"/>
            </a:spcAft>
            <a:buNone/>
          </a:pPr>
          <a:r>
            <a:rPr lang="en-GB" sz="1700" b="0" kern="1200">
              <a:solidFill>
                <a:srgbClr val="002060"/>
              </a:solidFill>
              <a:latin typeface="+mn-lt"/>
            </a:rPr>
            <a:t>Review Service Requirements </a:t>
          </a:r>
        </a:p>
      </dsp:txBody>
      <dsp:txXfrm>
        <a:off x="2007831" y="3222602"/>
        <a:ext cx="2997769" cy="749442"/>
      </dsp:txXfrm>
    </dsp:sp>
    <dsp:sp modelId="{6B2DC055-553C-4224-94C8-DB92326120B0}">
      <dsp:nvSpPr>
        <dsp:cNvPr id="0" name=""/>
        <dsp:cNvSpPr/>
      </dsp:nvSpPr>
      <dsp:spPr>
        <a:xfrm>
          <a:off x="3062047" y="1367982"/>
          <a:ext cx="1124163" cy="1124163"/>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a:t>Partner Feedback</a:t>
          </a:r>
        </a:p>
      </dsp:txBody>
      <dsp:txXfrm>
        <a:off x="3226677" y="1532612"/>
        <a:ext cx="794903" cy="794903"/>
      </dsp:txXfrm>
    </dsp:sp>
    <dsp:sp modelId="{FE393F87-D886-4B98-A33C-1937A4ACFF25}">
      <dsp:nvSpPr>
        <dsp:cNvPr id="0" name=""/>
        <dsp:cNvSpPr/>
      </dsp:nvSpPr>
      <dsp:spPr>
        <a:xfrm>
          <a:off x="2257645" y="524609"/>
          <a:ext cx="1124163" cy="1124163"/>
        </a:xfrm>
        <a:prstGeom prst="ellipse">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a:t>Review Data</a:t>
          </a:r>
        </a:p>
      </dsp:txBody>
      <dsp:txXfrm>
        <a:off x="2422275" y="689239"/>
        <a:ext cx="794903" cy="794903"/>
      </dsp:txXfrm>
    </dsp:sp>
    <dsp:sp modelId="{D99C3E61-C293-4FA9-AF0F-96701B5B61AF}">
      <dsp:nvSpPr>
        <dsp:cNvPr id="0" name=""/>
        <dsp:cNvSpPr/>
      </dsp:nvSpPr>
      <dsp:spPr>
        <a:xfrm>
          <a:off x="3406790" y="252811"/>
          <a:ext cx="1124163" cy="1124163"/>
        </a:xfrm>
        <a:prstGeom prst="ellipse">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a:t>Patient Feedback</a:t>
          </a:r>
        </a:p>
      </dsp:txBody>
      <dsp:txXfrm>
        <a:off x="3571420" y="417441"/>
        <a:ext cx="794903" cy="794903"/>
      </dsp:txXfrm>
    </dsp:sp>
    <dsp:sp modelId="{7B13EC2D-DFA4-4278-BE88-71B4C3AF93AA}">
      <dsp:nvSpPr>
        <dsp:cNvPr id="0" name=""/>
        <dsp:cNvSpPr/>
      </dsp:nvSpPr>
      <dsp:spPr>
        <a:xfrm>
          <a:off x="1729968" y="90844"/>
          <a:ext cx="3497397" cy="2797918"/>
        </a:xfrm>
        <a:prstGeom prst="funnel">
          <a:avLst/>
        </a:prstGeom>
        <a:solidFill>
          <a:schemeClr val="lt1">
            <a:alpha val="4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0F99D-234B-4405-9B3F-3B56E000B8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07575C2-869E-48CB-BEDB-DA5043DA5B00}"/>
              </a:ext>
            </a:extLst>
          </p:cNvPr>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0"/>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D7C64FC-E7A6-4BF5-9075-396BB245AB3F}"/>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5" name="Footer Placeholder 4">
            <a:extLst>
              <a:ext uri="{FF2B5EF4-FFF2-40B4-BE49-F238E27FC236}">
                <a16:creationId xmlns:a16="http://schemas.microsoft.com/office/drawing/2014/main" id="{620E920C-567F-4D4A-8270-4891CB2E6B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EB08B5-B006-47DE-A53B-200EC7C2BBF2}"/>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4052664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A8ABD-DDAB-4B16-BBF6-FBE85FCFAD0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285649-B044-49AC-A7E0-2B51D931F7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02D0F7-F45E-4D38-933C-F1BB8F9BAC64}"/>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5" name="Footer Placeholder 4">
            <a:extLst>
              <a:ext uri="{FF2B5EF4-FFF2-40B4-BE49-F238E27FC236}">
                <a16:creationId xmlns:a16="http://schemas.microsoft.com/office/drawing/2014/main" id="{81C37022-4201-41D2-993B-37E5FEC642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F832D5-6689-45F3-A5AE-236FC989DBFB}"/>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1391248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AE11C0-D65A-4853-9FD8-8122E68FC19F}"/>
              </a:ext>
            </a:extLst>
          </p:cNvPr>
          <p:cNvSpPr>
            <a:spLocks noGrp="1"/>
          </p:cNvSpPr>
          <p:nvPr>
            <p:ph type="title" orient="vert"/>
          </p:nvPr>
        </p:nvSpPr>
        <p:spPr>
          <a:xfrm>
            <a:off x="8724899"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EF74EF-20B7-4C64-A033-60679CC16301}"/>
              </a:ext>
            </a:extLst>
          </p:cNvPr>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A84EF2-8CDB-414D-8450-64520D1D7332}"/>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5" name="Footer Placeholder 4">
            <a:extLst>
              <a:ext uri="{FF2B5EF4-FFF2-40B4-BE49-F238E27FC236}">
                <a16:creationId xmlns:a16="http://schemas.microsoft.com/office/drawing/2014/main" id="{CE8A19AF-BDEA-4D6C-ABAB-1BE0CF1FC5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1A63CD-FDCB-41D8-B1C1-885411A5468F}"/>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2047974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76509-9C2D-48A4-BC31-6664F1B753F9}"/>
              </a:ext>
            </a:extLst>
          </p:cNvPr>
          <p:cNvSpPr>
            <a:spLocks noGrp="1"/>
          </p:cNvSpPr>
          <p:nvPr>
            <p:ph type="title"/>
          </p:nvPr>
        </p:nvSpPr>
        <p:spPr/>
        <p:txBody>
          <a:bodyPr/>
          <a:lstStyle>
            <a:lvl1pPr>
              <a:defRPr>
                <a:solidFill>
                  <a:schemeClr val="accent1">
                    <a:lumMod val="50000"/>
                  </a:schemeClr>
                </a:solidFill>
                <a:latin typeface="+mn-lt"/>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198FAFA-1058-409B-B33F-66B717EA832D}"/>
              </a:ext>
            </a:extLst>
          </p:cNvPr>
          <p:cNvSpPr>
            <a:spLocks noGrp="1"/>
          </p:cNvSpPr>
          <p:nvPr>
            <p:ph idx="1"/>
          </p:nvPr>
        </p:nvSpPr>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FD8BAC-8BA9-4B07-9120-1B80EDC0D62F}"/>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5" name="Footer Placeholder 4">
            <a:extLst>
              <a:ext uri="{FF2B5EF4-FFF2-40B4-BE49-F238E27FC236}">
                <a16:creationId xmlns:a16="http://schemas.microsoft.com/office/drawing/2014/main" id="{368E41BF-0C76-4AA4-9948-184DAC3B09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38EE71-55E3-4423-887A-2FAD3A6B18BF}"/>
              </a:ext>
            </a:extLst>
          </p:cNvPr>
          <p:cNvSpPr>
            <a:spLocks noGrp="1"/>
          </p:cNvSpPr>
          <p:nvPr>
            <p:ph type="sldNum" sz="quarter" idx="12"/>
          </p:nvPr>
        </p:nvSpPr>
        <p:spPr/>
        <p:txBody>
          <a:bodyPr/>
          <a:lstStyle/>
          <a:p>
            <a:fld id="{9AD42D23-7CE2-4CF5-83A5-EF485FF7B209}" type="slidenum">
              <a:rPr lang="en-GB" smtClean="0"/>
              <a:t>‹#›</a:t>
            </a:fld>
            <a:endParaRPr lang="en-GB"/>
          </a:p>
        </p:txBody>
      </p:sp>
      <p:pic>
        <p:nvPicPr>
          <p:cNvPr id="8" name="Picture 7" descr="A picture containing chart&#10;&#10;Description automatically generated">
            <a:extLst>
              <a:ext uri="{FF2B5EF4-FFF2-40B4-BE49-F238E27FC236}">
                <a16:creationId xmlns:a16="http://schemas.microsoft.com/office/drawing/2014/main" id="{7F7AA13E-A620-4C69-9AB3-4C66878A80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805" y="99804"/>
            <a:ext cx="1524587" cy="780768"/>
          </a:xfrm>
          <a:prstGeom prst="rect">
            <a:avLst/>
          </a:prstGeom>
        </p:spPr>
      </p:pic>
      <p:pic>
        <p:nvPicPr>
          <p:cNvPr id="10" name="Picture 9" descr="A blue and white logo&#10;&#10;Description automatically generated with low confidence">
            <a:extLst>
              <a:ext uri="{FF2B5EF4-FFF2-40B4-BE49-F238E27FC236}">
                <a16:creationId xmlns:a16="http://schemas.microsoft.com/office/drawing/2014/main" id="{A812CE2D-29AF-464E-A3D0-6BDD76FA97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84948" y="289474"/>
            <a:ext cx="893065" cy="359664"/>
          </a:xfrm>
          <a:prstGeom prst="rect">
            <a:avLst/>
          </a:prstGeom>
        </p:spPr>
      </p:pic>
    </p:spTree>
    <p:extLst>
      <p:ext uri="{BB962C8B-B14F-4D97-AF65-F5344CB8AC3E}">
        <p14:creationId xmlns:p14="http://schemas.microsoft.com/office/powerpoint/2010/main" val="2961009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3BD60-68E4-41A7-966E-EE15EF8F157D}"/>
              </a:ext>
            </a:extLst>
          </p:cNvPr>
          <p:cNvSpPr>
            <a:spLocks noGrp="1"/>
          </p:cNvSpPr>
          <p:nvPr>
            <p:ph type="title"/>
          </p:nvPr>
        </p:nvSpPr>
        <p:spPr>
          <a:xfrm>
            <a:off x="831852"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5588CA9-3920-4001-87B3-FD4AEA19B858}"/>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0">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59B08E5-EEA2-4EEC-A600-71949CEEB27B}"/>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5" name="Footer Placeholder 4">
            <a:extLst>
              <a:ext uri="{FF2B5EF4-FFF2-40B4-BE49-F238E27FC236}">
                <a16:creationId xmlns:a16="http://schemas.microsoft.com/office/drawing/2014/main" id="{7C49074E-4E02-425E-B9ED-0983D4EA78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D20F8A-56BD-4512-8F1B-1B2D9DD0EAE1}"/>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1588712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FDB1-68E1-4C6F-97AF-0E078E03DD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4362AE-8126-45EC-A2EE-59384FEF2219}"/>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0D5842-5FCE-4BFC-8A66-CCA7318027C8}"/>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22F35FB-A2E6-44C7-A5FB-DAEC90588F81}"/>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6" name="Footer Placeholder 5">
            <a:extLst>
              <a:ext uri="{FF2B5EF4-FFF2-40B4-BE49-F238E27FC236}">
                <a16:creationId xmlns:a16="http://schemas.microsoft.com/office/drawing/2014/main" id="{51825E4E-D388-4F41-8D86-DEFB5859040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32A40F-D6B2-4302-B527-EAD3CF87A4ED}"/>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3094774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BC856-48E7-4269-9E89-56178859A48E}"/>
              </a:ext>
            </a:extLst>
          </p:cNvPr>
          <p:cNvSpPr>
            <a:spLocks noGrp="1"/>
          </p:cNvSpPr>
          <p:nvPr>
            <p:ph type="title"/>
          </p:nvPr>
        </p:nvSpPr>
        <p:spPr>
          <a:xfrm>
            <a:off x="839789"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85F993-11A5-4ED5-8355-094F930C5D35}"/>
              </a:ext>
            </a:extLst>
          </p:cNvPr>
          <p:cNvSpPr>
            <a:spLocks noGrp="1"/>
          </p:cNvSpPr>
          <p:nvPr>
            <p:ph type="body" idx="1"/>
          </p:nvPr>
        </p:nvSpPr>
        <p:spPr>
          <a:xfrm>
            <a:off x="839789" y="1681163"/>
            <a:ext cx="5157787" cy="823912"/>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70A42D-DF22-4133-955E-0CFD3389513E}"/>
              </a:ext>
            </a:extLst>
          </p:cNvPr>
          <p:cNvSpPr>
            <a:spLocks noGrp="1"/>
          </p:cNvSpPr>
          <p:nvPr>
            <p:ph sz="half" idx="2"/>
          </p:nvPr>
        </p:nvSpPr>
        <p:spPr>
          <a:xfrm>
            <a:off x="839789"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B48109F-499C-448E-8A23-853EB5DF409D}"/>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6E60B6-32EF-4325-9BBB-BD29F26CAD88}"/>
              </a:ext>
            </a:extLst>
          </p:cNvPr>
          <p:cNvSpPr>
            <a:spLocks noGrp="1"/>
          </p:cNvSpPr>
          <p:nvPr>
            <p:ph sz="quarter" idx="4"/>
          </p:nvPr>
        </p:nvSpPr>
        <p:spPr>
          <a:xfrm>
            <a:off x="6172202"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46D705-1A23-42C5-A187-DF2A4D4E5760}"/>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8" name="Footer Placeholder 7">
            <a:extLst>
              <a:ext uri="{FF2B5EF4-FFF2-40B4-BE49-F238E27FC236}">
                <a16:creationId xmlns:a16="http://schemas.microsoft.com/office/drawing/2014/main" id="{77CAA4CA-2084-4ACD-82BE-E38BC24B4DB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F375BF0-5DD6-45A2-A299-EE9D430FEF6C}"/>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1556806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CE1F8-5E69-45ED-AD9C-D182CFBFE5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ACE8CA6-D3D7-448F-A180-37B5EC1CD476}"/>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4" name="Footer Placeholder 3">
            <a:extLst>
              <a:ext uri="{FF2B5EF4-FFF2-40B4-BE49-F238E27FC236}">
                <a16:creationId xmlns:a16="http://schemas.microsoft.com/office/drawing/2014/main" id="{03A6EA88-1DB8-412A-9382-0607218407B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907A6FF-EB96-4F45-AEA9-D0BB012930D7}"/>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3737918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4A67FF-8BFB-4CE5-A679-25009AB1BE26}"/>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3" name="Footer Placeholder 2">
            <a:extLst>
              <a:ext uri="{FF2B5EF4-FFF2-40B4-BE49-F238E27FC236}">
                <a16:creationId xmlns:a16="http://schemas.microsoft.com/office/drawing/2014/main" id="{8B9A9CF3-97FB-4F25-ABBF-33CE56A882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E4B1056-6706-4DAD-9A0F-750CA336D363}"/>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2778703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48AB0-1C81-4B25-AF33-1C49C4386F77}"/>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F11936F-2F1D-47D8-B225-AE2C36269A53}"/>
              </a:ext>
            </a:extLst>
          </p:cNvPr>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182D854-3139-464F-916D-095CAD2439FE}"/>
              </a:ext>
            </a:extLst>
          </p:cNvPr>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0"/>
            </a:lvl2pPr>
            <a:lvl3pPr marL="914411" indent="0">
              <a:buNone/>
              <a:defRPr sz="1200"/>
            </a:lvl3pPr>
            <a:lvl4pPr marL="1371617" indent="0">
              <a:buNone/>
              <a:defRPr sz="1000"/>
            </a:lvl4pPr>
            <a:lvl5pPr marL="1828823" indent="0">
              <a:buNone/>
              <a:defRPr sz="1000"/>
            </a:lvl5pPr>
            <a:lvl6pPr marL="2286029" indent="0">
              <a:buNone/>
              <a:defRPr sz="1000"/>
            </a:lvl6pPr>
            <a:lvl7pPr marL="2743234" indent="0">
              <a:buNone/>
              <a:defRPr sz="1000"/>
            </a:lvl7pPr>
            <a:lvl8pPr marL="3200440" indent="0">
              <a:buNone/>
              <a:defRPr sz="1000"/>
            </a:lvl8pPr>
            <a:lvl9pPr marL="3657646"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7E8049-3ADD-402B-8863-997645E66C77}"/>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6" name="Footer Placeholder 5">
            <a:extLst>
              <a:ext uri="{FF2B5EF4-FFF2-40B4-BE49-F238E27FC236}">
                <a16:creationId xmlns:a16="http://schemas.microsoft.com/office/drawing/2014/main" id="{85D1AB18-031D-4C2C-A701-D1C8585C2A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9B6D23-1E09-4C63-B8EB-88BD02BE1084}"/>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322754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903C8-CCE1-4614-A4D7-114A1B829BF6}"/>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8FC3961-C788-44E6-8F6E-3E040890A3F6}"/>
              </a:ext>
            </a:extLst>
          </p:cNvPr>
          <p:cNvSpPr>
            <a:spLocks noGrp="1"/>
          </p:cNvSpPr>
          <p:nvPr>
            <p:ph type="pic" idx="1"/>
          </p:nvPr>
        </p:nvSpPr>
        <p:spPr>
          <a:xfrm>
            <a:off x="5183188" y="987425"/>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GB"/>
          </a:p>
        </p:txBody>
      </p:sp>
      <p:sp>
        <p:nvSpPr>
          <p:cNvPr id="4" name="Text Placeholder 3">
            <a:extLst>
              <a:ext uri="{FF2B5EF4-FFF2-40B4-BE49-F238E27FC236}">
                <a16:creationId xmlns:a16="http://schemas.microsoft.com/office/drawing/2014/main" id="{9475831C-3E61-4D32-B862-F222287E86C0}"/>
              </a:ext>
            </a:extLst>
          </p:cNvPr>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0"/>
            </a:lvl2pPr>
            <a:lvl3pPr marL="914411" indent="0">
              <a:buNone/>
              <a:defRPr sz="1200"/>
            </a:lvl3pPr>
            <a:lvl4pPr marL="1371617" indent="0">
              <a:buNone/>
              <a:defRPr sz="1000"/>
            </a:lvl4pPr>
            <a:lvl5pPr marL="1828823" indent="0">
              <a:buNone/>
              <a:defRPr sz="1000"/>
            </a:lvl5pPr>
            <a:lvl6pPr marL="2286029" indent="0">
              <a:buNone/>
              <a:defRPr sz="1000"/>
            </a:lvl6pPr>
            <a:lvl7pPr marL="2743234" indent="0">
              <a:buNone/>
              <a:defRPr sz="1000"/>
            </a:lvl7pPr>
            <a:lvl8pPr marL="3200440" indent="0">
              <a:buNone/>
              <a:defRPr sz="1000"/>
            </a:lvl8pPr>
            <a:lvl9pPr marL="3657646"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DCA569-83C7-4B43-8F9B-0D486384FF93}"/>
              </a:ext>
            </a:extLst>
          </p:cNvPr>
          <p:cNvSpPr>
            <a:spLocks noGrp="1"/>
          </p:cNvSpPr>
          <p:nvPr>
            <p:ph type="dt" sz="half" idx="10"/>
          </p:nvPr>
        </p:nvSpPr>
        <p:spPr/>
        <p:txBody>
          <a:bodyPr/>
          <a:lstStyle/>
          <a:p>
            <a:fld id="{EE0F110D-AFBE-401D-A33A-8231AEEAAB79}" type="datetimeFigureOut">
              <a:rPr lang="en-GB" smtClean="0"/>
              <a:t>05/10/2022</a:t>
            </a:fld>
            <a:endParaRPr lang="en-GB"/>
          </a:p>
        </p:txBody>
      </p:sp>
      <p:sp>
        <p:nvSpPr>
          <p:cNvPr id="6" name="Footer Placeholder 5">
            <a:extLst>
              <a:ext uri="{FF2B5EF4-FFF2-40B4-BE49-F238E27FC236}">
                <a16:creationId xmlns:a16="http://schemas.microsoft.com/office/drawing/2014/main" id="{C4FE24B7-269E-49C2-B11B-C54EB3F3DC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1A00A1-01C1-4D3A-B4A3-C0DC9F56A93D}"/>
              </a:ext>
            </a:extLst>
          </p:cNvPr>
          <p:cNvSpPr>
            <a:spLocks noGrp="1"/>
          </p:cNvSpPr>
          <p:nvPr>
            <p:ph type="sldNum" sz="quarter" idx="12"/>
          </p:nvPr>
        </p:nvSpPr>
        <p:spPr/>
        <p:txBody>
          <a:bodyPr/>
          <a:lstStyle/>
          <a:p>
            <a:fld id="{9AD42D23-7CE2-4CF5-83A5-EF485FF7B209}" type="slidenum">
              <a:rPr lang="en-GB" smtClean="0"/>
              <a:t>‹#›</a:t>
            </a:fld>
            <a:endParaRPr lang="en-GB"/>
          </a:p>
        </p:txBody>
      </p:sp>
    </p:spTree>
    <p:extLst>
      <p:ext uri="{BB962C8B-B14F-4D97-AF65-F5344CB8AC3E}">
        <p14:creationId xmlns:p14="http://schemas.microsoft.com/office/powerpoint/2010/main" val="1275821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C38C9C-8606-47D4-94E8-D661DF98348E}"/>
              </a:ext>
            </a:extLst>
          </p:cNvPr>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5FFEDE8-7CFD-4486-B27D-65EB287474BA}"/>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571F30-039B-4230-9669-E63AC8EE5698}"/>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0F110D-AFBE-401D-A33A-8231AEEAAB79}" type="datetimeFigureOut">
              <a:rPr lang="en-GB" smtClean="0"/>
              <a:t>05/10/2022</a:t>
            </a:fld>
            <a:endParaRPr lang="en-GB"/>
          </a:p>
        </p:txBody>
      </p:sp>
      <p:sp>
        <p:nvSpPr>
          <p:cNvPr id="5" name="Footer Placeholder 4">
            <a:extLst>
              <a:ext uri="{FF2B5EF4-FFF2-40B4-BE49-F238E27FC236}">
                <a16:creationId xmlns:a16="http://schemas.microsoft.com/office/drawing/2014/main" id="{92E07C47-94C1-4155-A1A5-9AA7D86964DA}"/>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06E3656-5721-4FD1-99E0-E4CA249B9729}"/>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42D23-7CE2-4CF5-83A5-EF485FF7B209}" type="slidenum">
              <a:rPr lang="en-GB" smtClean="0"/>
              <a:t>‹#›</a:t>
            </a:fld>
            <a:endParaRPr lang="en-GB"/>
          </a:p>
        </p:txBody>
      </p:sp>
      <p:pic>
        <p:nvPicPr>
          <p:cNvPr id="7" name="Picture 6" descr="A picture containing chart&#10;&#10;Description automatically generated">
            <a:extLst>
              <a:ext uri="{FF2B5EF4-FFF2-40B4-BE49-F238E27FC236}">
                <a16:creationId xmlns:a16="http://schemas.microsoft.com/office/drawing/2014/main" id="{56F90A8F-3B3B-47D3-A2B8-2CF9F0D7B6D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88805" y="99804"/>
            <a:ext cx="1524587" cy="780768"/>
          </a:xfrm>
          <a:prstGeom prst="rect">
            <a:avLst/>
          </a:prstGeom>
        </p:spPr>
      </p:pic>
      <p:pic>
        <p:nvPicPr>
          <p:cNvPr id="8" name="Picture 7" descr="A blue and white logo&#10;&#10;Description automatically generated with low confidence">
            <a:extLst>
              <a:ext uri="{FF2B5EF4-FFF2-40B4-BE49-F238E27FC236}">
                <a16:creationId xmlns:a16="http://schemas.microsoft.com/office/drawing/2014/main" id="{4E3646AB-77C5-4F5D-80A4-DBCF7640B15F}"/>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984948" y="289474"/>
            <a:ext cx="893065" cy="359664"/>
          </a:xfrm>
          <a:prstGeom prst="rect">
            <a:avLst/>
          </a:prstGeom>
        </p:spPr>
      </p:pic>
    </p:spTree>
    <p:extLst>
      <p:ext uri="{BB962C8B-B14F-4D97-AF65-F5344CB8AC3E}">
        <p14:creationId xmlns:p14="http://schemas.microsoft.com/office/powerpoint/2010/main" val="3519366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8" indent="-228603"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4" indent="-228603"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0"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26"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32"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37"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43"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48"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england.nhs.uk/publication/equity-and-equality-guidance-for-local-maternity-system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hyperlink" Target="https://www.youtube.com/watch?v=Mg7OmjLSrLo" TargetMode="External"/><Relationship Id="rId7" Type="http://schemas.openxmlformats.org/officeDocument/2006/relationships/image" Target="../media/image1.jpe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7.png"/><Relationship Id="rId5" Type="http://schemas.openxmlformats.org/officeDocument/2006/relationships/image" Target="../media/image32.png"/><Relationship Id="rId10" Type="http://schemas.openxmlformats.org/officeDocument/2006/relationships/image" Target="../media/image36.png"/><Relationship Id="rId4" Type="http://schemas.openxmlformats.org/officeDocument/2006/relationships/image" Target="../media/image31.png"/><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LICB.BetterBirths@nhs.net" TargetMode="External"/><Relationship Id="rId7" Type="http://schemas.openxmlformats.org/officeDocument/2006/relationships/image" Target="../media/image35.png"/><Relationship Id="rId2" Type="http://schemas.openxmlformats.org/officeDocument/2006/relationships/hyperlink" Target="mailto:lincsmvp@gmail.com" TargetMode="Externa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42.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assets.publishing.service.gov.uk/government/uploads/system/uploads/attachment_data/file/1005216/cmo-annual_report-2021-health-in-coastal-communities-accessibl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326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A2E0EA-207A-44BD-9E0B-36BB76A1B747}"/>
              </a:ext>
            </a:extLst>
          </p:cNvPr>
          <p:cNvSpPr>
            <a:spLocks noGrp="1"/>
          </p:cNvSpPr>
          <p:nvPr>
            <p:ph type="ctrTitle"/>
          </p:nvPr>
        </p:nvSpPr>
        <p:spPr>
          <a:xfrm>
            <a:off x="634276" y="803705"/>
            <a:ext cx="4208656" cy="3034857"/>
          </a:xfrm>
        </p:spPr>
        <p:txBody>
          <a:bodyPr anchor="b">
            <a:normAutofit fontScale="90000"/>
          </a:bodyPr>
          <a:lstStyle/>
          <a:p>
            <a:pPr algn="r"/>
            <a:r>
              <a:rPr lang="en-GB" sz="5400" dirty="0">
                <a:solidFill>
                  <a:srgbClr val="FFFFFF"/>
                </a:solidFill>
              </a:rPr>
              <a:t>Lincolnshire Maternity and Neonatal System</a:t>
            </a:r>
            <a:endParaRPr lang="en-GB" sz="5400" dirty="0">
              <a:solidFill>
                <a:srgbClr val="FFFFFF"/>
              </a:solidFill>
              <a:cs typeface="Calibri Light"/>
            </a:endParaRPr>
          </a:p>
        </p:txBody>
      </p:sp>
      <p:sp>
        <p:nvSpPr>
          <p:cNvPr id="3" name="Subtitle 2">
            <a:extLst>
              <a:ext uri="{FF2B5EF4-FFF2-40B4-BE49-F238E27FC236}">
                <a16:creationId xmlns:a16="http://schemas.microsoft.com/office/drawing/2014/main" id="{69AA5A46-20CC-49A4-A2C0-472CC2F25DBD}"/>
              </a:ext>
            </a:extLst>
          </p:cNvPr>
          <p:cNvSpPr>
            <a:spLocks noGrp="1"/>
          </p:cNvSpPr>
          <p:nvPr>
            <p:ph type="subTitle" idx="1"/>
          </p:nvPr>
        </p:nvSpPr>
        <p:spPr>
          <a:xfrm>
            <a:off x="638921" y="4013165"/>
            <a:ext cx="4204012" cy="2205732"/>
          </a:xfrm>
        </p:spPr>
        <p:txBody>
          <a:bodyPr anchor="t">
            <a:normAutofit fontScale="92500" lnSpcReduction="10000"/>
          </a:bodyPr>
          <a:lstStyle/>
          <a:p>
            <a:pPr algn="r"/>
            <a:r>
              <a:rPr lang="en-GB" sz="4000" dirty="0">
                <a:solidFill>
                  <a:srgbClr val="FFFFFF"/>
                </a:solidFill>
              </a:rPr>
              <a:t>Equity and Equality Action Plan</a:t>
            </a:r>
          </a:p>
          <a:p>
            <a:pPr algn="r"/>
            <a:endParaRPr lang="en-GB" sz="4000" dirty="0">
              <a:solidFill>
                <a:srgbClr val="FFFFFF"/>
              </a:solidFill>
              <a:cs typeface="Calibri"/>
            </a:endParaRPr>
          </a:p>
          <a:p>
            <a:pPr algn="r"/>
            <a:r>
              <a:rPr lang="en-GB" sz="3500" dirty="0">
                <a:solidFill>
                  <a:srgbClr val="FFFFFF"/>
                </a:solidFill>
                <a:cs typeface="Calibri"/>
              </a:rPr>
              <a:t>September 2022</a:t>
            </a:r>
          </a:p>
        </p:txBody>
      </p:sp>
      <p:cxnSp>
        <p:nvCxnSpPr>
          <p:cNvPr id="12" name="Straight Connector 11">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5" name="Picture 4" descr="Lincolnshire Maternity and Neonatal System image with logos">
            <a:extLst>
              <a:ext uri="{FF2B5EF4-FFF2-40B4-BE49-F238E27FC236}">
                <a16:creationId xmlns:a16="http://schemas.microsoft.com/office/drawing/2014/main" id="{E7469AD0-6DA0-4745-8CA8-67B984C5B1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7418" y="208769"/>
            <a:ext cx="6611712" cy="6649233"/>
          </a:xfrm>
          <a:prstGeom prst="rect">
            <a:avLst/>
          </a:prstGeom>
        </p:spPr>
      </p:pic>
    </p:spTree>
    <p:extLst>
      <p:ext uri="{BB962C8B-B14F-4D97-AF65-F5344CB8AC3E}">
        <p14:creationId xmlns:p14="http://schemas.microsoft.com/office/powerpoint/2010/main" val="1228091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DB0C673-6A21-64CC-DE9E-D424F9848A35}"/>
              </a:ext>
            </a:extLst>
          </p:cNvPr>
          <p:cNvSpPr>
            <a:spLocks noGrp="1"/>
          </p:cNvSpPr>
          <p:nvPr>
            <p:ph type="title"/>
          </p:nvPr>
        </p:nvSpPr>
        <p:spPr>
          <a:xfrm>
            <a:off x="99194" y="182647"/>
            <a:ext cx="11929346" cy="847481"/>
          </a:xfrm>
        </p:spPr>
        <p:txBody>
          <a:bodyPr>
            <a:noAutofit/>
          </a:bodyPr>
          <a:lstStyle/>
          <a:p>
            <a:pPr algn="ctr"/>
            <a:r>
              <a:rPr lang="en-GB" sz="4000">
                <a:cs typeface="Calibri Light"/>
              </a:rPr>
              <a:t>Birthing Destinations</a:t>
            </a:r>
          </a:p>
        </p:txBody>
      </p:sp>
      <p:sp>
        <p:nvSpPr>
          <p:cNvPr id="13" name="TextBox 12">
            <a:extLst>
              <a:ext uri="{FF2B5EF4-FFF2-40B4-BE49-F238E27FC236}">
                <a16:creationId xmlns:a16="http://schemas.microsoft.com/office/drawing/2014/main" id="{957E2304-85E4-6A7D-A501-1F4F3C39C4A7}"/>
              </a:ext>
            </a:extLst>
          </p:cNvPr>
          <p:cNvSpPr txBox="1"/>
          <p:nvPr/>
        </p:nvSpPr>
        <p:spPr>
          <a:xfrm>
            <a:off x="5328943" y="1615109"/>
            <a:ext cx="6104926"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dirty="0">
                <a:solidFill>
                  <a:schemeClr val="accent1">
                    <a:lumMod val="50000"/>
                  </a:schemeClr>
                </a:solidFill>
                <a:ea typeface="+mn-lt"/>
                <a:cs typeface="+mn-lt"/>
              </a:rPr>
              <a:t>This map demonstrates the number of hospitals used by women with a Lincolnshire postcode.</a:t>
            </a:r>
            <a:endParaRPr lang="en-US" dirty="0">
              <a:solidFill>
                <a:schemeClr val="accent1">
                  <a:lumMod val="50000"/>
                </a:schemeClr>
              </a:solidFill>
              <a:cs typeface="Calibri" panose="020F0502020204030204"/>
            </a:endParaRPr>
          </a:p>
          <a:p>
            <a:pPr algn="just"/>
            <a:endParaRPr lang="en-GB" dirty="0">
              <a:solidFill>
                <a:schemeClr val="accent1">
                  <a:lumMod val="50000"/>
                </a:schemeClr>
              </a:solidFill>
              <a:ea typeface="+mn-lt"/>
              <a:cs typeface="+mn-lt"/>
            </a:endParaRPr>
          </a:p>
          <a:p>
            <a:pPr algn="just"/>
            <a:r>
              <a:rPr lang="en-GB" dirty="0">
                <a:solidFill>
                  <a:schemeClr val="accent1">
                    <a:lumMod val="50000"/>
                  </a:schemeClr>
                </a:solidFill>
                <a:ea typeface="+mn-lt"/>
                <a:cs typeface="+mn-lt"/>
              </a:rPr>
              <a:t>In 2021/22 there were 6,287 births to women with a Lincolnshire postcode, 4,289 (68.1%) of these were delivered in hospitals within United Lincolnshire Hospitals Trust (ULHT)</a:t>
            </a:r>
          </a:p>
          <a:p>
            <a:pPr algn="just"/>
            <a:endParaRPr lang="en-GB" dirty="0">
              <a:solidFill>
                <a:schemeClr val="accent1">
                  <a:lumMod val="50000"/>
                </a:schemeClr>
              </a:solidFill>
              <a:ea typeface="+mn-lt"/>
              <a:cs typeface="+mn-lt"/>
            </a:endParaRPr>
          </a:p>
          <a:p>
            <a:pPr algn="just"/>
            <a:r>
              <a:rPr lang="en-GB" dirty="0">
                <a:solidFill>
                  <a:schemeClr val="accent1">
                    <a:lumMod val="50000"/>
                  </a:schemeClr>
                </a:solidFill>
                <a:ea typeface="+mn-lt"/>
                <a:cs typeface="+mn-lt"/>
              </a:rPr>
              <a:t>Whilst women birth outside of the county some of these women will receive antenatal and postnatal care from ULHT. However, all women will receive care from our Lincolnshire Children’s Health 0-19 (SEND 25) service, Early Years Providers and our Mental Health Trust. </a:t>
            </a:r>
            <a:endParaRPr lang="en-US" dirty="0">
              <a:solidFill>
                <a:schemeClr val="accent1">
                  <a:lumMod val="50000"/>
                </a:schemeClr>
              </a:solidFill>
              <a:ea typeface="+mn-lt"/>
              <a:cs typeface="+mn-lt"/>
            </a:endParaRPr>
          </a:p>
          <a:p>
            <a:pPr algn="just"/>
            <a:endParaRPr lang="en-GB" dirty="0">
              <a:solidFill>
                <a:schemeClr val="accent1">
                  <a:lumMod val="50000"/>
                </a:schemeClr>
              </a:solidFill>
              <a:ea typeface="+mn-lt"/>
              <a:cs typeface="+mn-lt"/>
            </a:endParaRPr>
          </a:p>
          <a:p>
            <a:pPr algn="just"/>
            <a:r>
              <a:rPr lang="en-GB" dirty="0">
                <a:solidFill>
                  <a:schemeClr val="accent1">
                    <a:lumMod val="50000"/>
                  </a:schemeClr>
                </a:solidFill>
                <a:ea typeface="+mn-lt"/>
                <a:cs typeface="+mn-lt"/>
              </a:rPr>
              <a:t>High risk women and babies are predominantly cared for out of Lincolnshire; mainly at the Nottingham sites. </a:t>
            </a:r>
            <a:endParaRPr lang="en-GB" dirty="0">
              <a:solidFill>
                <a:schemeClr val="accent1">
                  <a:lumMod val="50000"/>
                </a:schemeClr>
              </a:solidFill>
              <a:cs typeface="Calibri"/>
            </a:endParaRPr>
          </a:p>
        </p:txBody>
      </p:sp>
      <p:pic>
        <p:nvPicPr>
          <p:cNvPr id="8" name="Picture 7" descr="This map demonstrates the number of hospitals used by women with a Lincolnshire postcode.">
            <a:extLst>
              <a:ext uri="{FF2B5EF4-FFF2-40B4-BE49-F238E27FC236}">
                <a16:creationId xmlns:a16="http://schemas.microsoft.com/office/drawing/2014/main" id="{06888E4D-29F1-4049-9AB9-7CC955AC0B0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3510"/>
          <a:stretch/>
        </p:blipFill>
        <p:spPr>
          <a:xfrm>
            <a:off x="630663" y="884240"/>
            <a:ext cx="4045435" cy="5699803"/>
          </a:xfrm>
          <a:prstGeom prst="rect">
            <a:avLst/>
          </a:prstGeom>
        </p:spPr>
      </p:pic>
      <p:sp>
        <p:nvSpPr>
          <p:cNvPr id="5" name="TextBox 4">
            <a:extLst>
              <a:ext uri="{FF2B5EF4-FFF2-40B4-BE49-F238E27FC236}">
                <a16:creationId xmlns:a16="http://schemas.microsoft.com/office/drawing/2014/main" id="{FBA821FB-DE6F-6252-9D30-76F47C6DB3F3}"/>
              </a:ext>
            </a:extLst>
          </p:cNvPr>
          <p:cNvSpPr txBox="1"/>
          <p:nvPr/>
        </p:nvSpPr>
        <p:spPr>
          <a:xfrm>
            <a:off x="469900" y="6584043"/>
            <a:ext cx="50201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Source: ONS Public Health Intelligence Profiles</a:t>
            </a:r>
            <a:endParaRPr lang="en-GB" sz="1200">
              <a:cs typeface="Calibri"/>
            </a:endParaRPr>
          </a:p>
        </p:txBody>
      </p:sp>
    </p:spTree>
    <p:extLst>
      <p:ext uri="{BB962C8B-B14F-4D97-AF65-F5344CB8AC3E}">
        <p14:creationId xmlns:p14="http://schemas.microsoft.com/office/powerpoint/2010/main" val="3925997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C183D7F6-B498-43B3-948B-1728B52AA6E4}">
                <adec:decorative xmlns:adec="http://schemas.microsoft.com/office/drawing/2017/decorative" val="1"/>
              </a:ext>
            </a:extLst>
          </p:cNvPr>
          <p:cNvSpPr>
            <a:spLocks noGrp="1"/>
          </p:cNvSpPr>
          <p:nvPr>
            <p:ph idx="1"/>
          </p:nvPr>
        </p:nvSpPr>
        <p:spPr>
          <a:xfrm>
            <a:off x="1991544" y="1412777"/>
            <a:ext cx="8280920" cy="3706571"/>
          </a:xfrm>
        </p:spPr>
        <p:txBody>
          <a:bodyPr>
            <a:normAutofit/>
          </a:bodyPr>
          <a:lstStyle/>
          <a:p>
            <a:endParaRPr lang="en-GB" sz="1600"/>
          </a:p>
          <a:p>
            <a:endParaRPr lang="en-GB" sz="5500"/>
          </a:p>
          <a:p>
            <a:endParaRPr lang="en-GB" sz="9600" b="1">
              <a:solidFill>
                <a:schemeClr val="bg1"/>
              </a:solidFill>
            </a:endParaRPr>
          </a:p>
          <a:p>
            <a:pPr marL="0" indent="0">
              <a:buNone/>
            </a:pPr>
            <a:endParaRPr lang="en-GB" sz="9600" b="1">
              <a:solidFill>
                <a:schemeClr val="bg1"/>
              </a:solidFill>
            </a:endParaRPr>
          </a:p>
          <a:p>
            <a:endParaRPr lang="en-GB" sz="9600" b="1">
              <a:solidFill>
                <a:schemeClr val="bg1">
                  <a:lumMod val="50000"/>
                </a:schemeClr>
              </a:solidFill>
            </a:endParaRPr>
          </a:p>
        </p:txBody>
      </p:sp>
      <p:sp>
        <p:nvSpPr>
          <p:cNvPr id="9" name="Title 1"/>
          <p:cNvSpPr>
            <a:spLocks noGrp="1"/>
          </p:cNvSpPr>
          <p:nvPr>
            <p:ph type="title"/>
          </p:nvPr>
        </p:nvSpPr>
        <p:spPr>
          <a:xfrm>
            <a:off x="354419" y="193342"/>
            <a:ext cx="11635563" cy="884203"/>
          </a:xfrm>
        </p:spPr>
        <p:txBody>
          <a:bodyPr>
            <a:normAutofit/>
          </a:bodyPr>
          <a:lstStyle/>
          <a:p>
            <a:pPr algn="ctr"/>
            <a:r>
              <a:rPr lang="en-GB" sz="4000">
                <a:latin typeface="Calibri"/>
                <a:cs typeface="Calibri"/>
              </a:rPr>
              <a:t>Deprivation</a:t>
            </a:r>
          </a:p>
        </p:txBody>
      </p:sp>
      <p:sp>
        <p:nvSpPr>
          <p:cNvPr id="13" name="TextBox 12">
            <a:extLst>
              <a:ext uri="{FF2B5EF4-FFF2-40B4-BE49-F238E27FC236}">
                <a16:creationId xmlns:a16="http://schemas.microsoft.com/office/drawing/2014/main" id="{A9FE2224-3F62-46D5-874A-3E61FD1034D5}"/>
              </a:ext>
            </a:extLst>
          </p:cNvPr>
          <p:cNvSpPr txBox="1"/>
          <p:nvPr/>
        </p:nvSpPr>
        <p:spPr>
          <a:xfrm>
            <a:off x="4434374" y="1574513"/>
            <a:ext cx="7375733" cy="4308872"/>
          </a:xfrm>
          <a:prstGeom prst="rect">
            <a:avLst/>
          </a:prstGeom>
          <a:noFill/>
        </p:spPr>
        <p:txBody>
          <a:bodyPr wrap="square" lIns="91440" tIns="45720" rIns="91440" bIns="45720" rtlCol="0" anchor="t">
            <a:spAutoFit/>
          </a:bodyPr>
          <a:lstStyle/>
          <a:p>
            <a:pPr algn="just"/>
            <a:r>
              <a:rPr lang="en-GB" sz="1600">
                <a:solidFill>
                  <a:schemeClr val="accent1">
                    <a:lumMod val="50000"/>
                  </a:schemeClr>
                </a:solidFill>
              </a:rPr>
              <a:t>Indices of Multiple Deprivation (IMD) is an overall measure of deprivation experienced by people living in an area based on seven main types of deprivation (income, employment, education, health, crime, access to housing &amp; services, and living environment).</a:t>
            </a:r>
            <a:endParaRPr lang="en-GB" sz="1600">
              <a:solidFill>
                <a:schemeClr val="accent1">
                  <a:lumMod val="50000"/>
                </a:schemeClr>
              </a:solidFill>
              <a:cs typeface="Calibri"/>
            </a:endParaRPr>
          </a:p>
          <a:p>
            <a:pPr algn="just"/>
            <a:endParaRPr lang="en-GB" sz="1600">
              <a:solidFill>
                <a:schemeClr val="accent1">
                  <a:lumMod val="50000"/>
                </a:schemeClr>
              </a:solidFill>
              <a:cs typeface="Calibri"/>
            </a:endParaRPr>
          </a:p>
          <a:p>
            <a:pPr algn="just"/>
            <a:r>
              <a:rPr lang="en-GB" sz="1600">
                <a:solidFill>
                  <a:schemeClr val="accent1">
                    <a:lumMod val="50000"/>
                  </a:schemeClr>
                </a:solidFill>
                <a:ea typeface="+mn-lt"/>
                <a:cs typeface="+mn-lt"/>
              </a:rPr>
              <a:t>48% of people in Lincolnshire live in rural areas compared to the national average of 18%. </a:t>
            </a:r>
            <a:endParaRPr lang="en-GB" sz="1600">
              <a:solidFill>
                <a:schemeClr val="accent1">
                  <a:lumMod val="50000"/>
                </a:schemeClr>
              </a:solidFill>
              <a:cs typeface="Calibri"/>
            </a:endParaRPr>
          </a:p>
          <a:p>
            <a:pPr algn="just"/>
            <a:endParaRPr lang="en-GB" sz="1600">
              <a:solidFill>
                <a:schemeClr val="accent1">
                  <a:lumMod val="50000"/>
                </a:schemeClr>
              </a:solidFill>
              <a:cs typeface="Calibri"/>
            </a:endParaRPr>
          </a:p>
          <a:p>
            <a:pPr algn="just"/>
            <a:r>
              <a:rPr lang="en-GB" sz="1600">
                <a:solidFill>
                  <a:schemeClr val="accent1">
                    <a:lumMod val="50000"/>
                  </a:schemeClr>
                </a:solidFill>
                <a:cs typeface="Calibri"/>
              </a:rPr>
              <a:t>Levels of deprivation show that the rural, coastal areas of the Boston and East Lindsey Local Authorities are amongst the most deprived areas of the county. This is particularly seen around the coastal towns of Mablethorpe and Skegness which are in the top 10% most deprived areas in the country and consequently, a notable proportion of women in these areas are reliant on public transport. This presents specific issues for some women accessing maternity care in rural Lincolnshire. Away from the coastal areas, there are areas of high deprivation in and around Lincoln and Gainsborough.</a:t>
            </a:r>
            <a:endParaRPr lang="en-GB" sz="1600">
              <a:solidFill>
                <a:schemeClr val="accent1">
                  <a:lumMod val="50000"/>
                </a:schemeClr>
              </a:solidFill>
              <a:ea typeface="+mn-lt"/>
              <a:cs typeface="+mn-lt"/>
            </a:endParaRPr>
          </a:p>
          <a:p>
            <a:endParaRPr lang="en-GB">
              <a:solidFill>
                <a:srgbClr val="000000"/>
              </a:solidFill>
              <a:cs typeface="Calibri"/>
            </a:endParaRPr>
          </a:p>
        </p:txBody>
      </p:sp>
      <p:pic>
        <p:nvPicPr>
          <p:cNvPr id="2" name="Picture 3" descr="Map - overall deprevation">
            <a:extLst>
              <a:ext uri="{FF2B5EF4-FFF2-40B4-BE49-F238E27FC236}">
                <a16:creationId xmlns:a16="http://schemas.microsoft.com/office/drawing/2014/main" id="{95CB5D63-F8C1-F7E4-C2D8-42F5DEB27F0A}"/>
              </a:ext>
            </a:extLst>
          </p:cNvPr>
          <p:cNvPicPr>
            <a:picLocks noChangeAspect="1"/>
          </p:cNvPicPr>
          <p:nvPr/>
        </p:nvPicPr>
        <p:blipFill>
          <a:blip r:embed="rId2"/>
          <a:stretch>
            <a:fillRect/>
          </a:stretch>
        </p:blipFill>
        <p:spPr>
          <a:xfrm>
            <a:off x="266700" y="858278"/>
            <a:ext cx="3987800" cy="5789143"/>
          </a:xfrm>
          <a:prstGeom prst="rect">
            <a:avLst/>
          </a:prstGeom>
        </p:spPr>
      </p:pic>
      <p:sp>
        <p:nvSpPr>
          <p:cNvPr id="5" name="TextBox 4">
            <a:extLst>
              <a:ext uri="{FF2B5EF4-FFF2-40B4-BE49-F238E27FC236}">
                <a16:creationId xmlns:a16="http://schemas.microsoft.com/office/drawing/2014/main" id="{1EADB811-94DC-9C6B-6ABD-E784CE0F1C6E}"/>
              </a:ext>
            </a:extLst>
          </p:cNvPr>
          <p:cNvSpPr txBox="1"/>
          <p:nvPr/>
        </p:nvSpPr>
        <p:spPr>
          <a:xfrm>
            <a:off x="469900" y="6584043"/>
            <a:ext cx="50201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Source: ONS Public Health Intelligence Profiles</a:t>
            </a:r>
            <a:endParaRPr lang="en-GB" sz="1200">
              <a:cs typeface="Calibri"/>
            </a:endParaRPr>
          </a:p>
        </p:txBody>
      </p:sp>
    </p:spTree>
    <p:extLst>
      <p:ext uri="{BB962C8B-B14F-4D97-AF65-F5344CB8AC3E}">
        <p14:creationId xmlns:p14="http://schemas.microsoft.com/office/powerpoint/2010/main" val="2724670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7983" y="282910"/>
            <a:ext cx="11876193" cy="884203"/>
          </a:xfrm>
        </p:spPr>
        <p:txBody>
          <a:bodyPr>
            <a:noAutofit/>
          </a:bodyPr>
          <a:lstStyle/>
          <a:p>
            <a:pPr algn="ctr"/>
            <a:r>
              <a:rPr lang="en-GB" sz="4000">
                <a:latin typeface="Calibri"/>
                <a:cs typeface="Calibri"/>
              </a:rPr>
              <a:t>Access to Hospital Privately Owned </a:t>
            </a:r>
            <a:br>
              <a:rPr lang="en-GB" sz="4000">
                <a:latin typeface="Calibri"/>
                <a:cs typeface="Calibri"/>
              </a:rPr>
            </a:br>
            <a:r>
              <a:rPr lang="en-GB" sz="4000">
                <a:latin typeface="Calibri"/>
                <a:cs typeface="Calibri"/>
              </a:rPr>
              <a:t>Transport</a:t>
            </a:r>
          </a:p>
        </p:txBody>
      </p:sp>
      <p:pic>
        <p:nvPicPr>
          <p:cNvPr id="4" name="Picture 3" descr="Map - Coloured areas show area within 30 minutes travel time by car to main hospitals utilised by Lincolnshire women during off-peak hours.">
            <a:extLst>
              <a:ext uri="{FF2B5EF4-FFF2-40B4-BE49-F238E27FC236}">
                <a16:creationId xmlns:a16="http://schemas.microsoft.com/office/drawing/2014/main" id="{C316D9F2-3ECF-488E-8F31-E80D5EEE01F2}"/>
              </a:ext>
            </a:extLst>
          </p:cNvPr>
          <p:cNvPicPr>
            <a:picLocks noChangeAspect="1"/>
          </p:cNvPicPr>
          <p:nvPr/>
        </p:nvPicPr>
        <p:blipFill>
          <a:blip r:embed="rId2"/>
          <a:stretch>
            <a:fillRect/>
          </a:stretch>
        </p:blipFill>
        <p:spPr>
          <a:xfrm>
            <a:off x="879117" y="1412915"/>
            <a:ext cx="4938949" cy="3950976"/>
          </a:xfrm>
          <a:prstGeom prst="rect">
            <a:avLst/>
          </a:prstGeom>
        </p:spPr>
      </p:pic>
      <p:pic>
        <p:nvPicPr>
          <p:cNvPr id="10" name="Picture 9" descr="Map - Coloured areas show area within 30 minutes travel time by car to main hospitals utilised by Lincolnshire women during rush hour.">
            <a:extLst>
              <a:ext uri="{FF2B5EF4-FFF2-40B4-BE49-F238E27FC236}">
                <a16:creationId xmlns:a16="http://schemas.microsoft.com/office/drawing/2014/main" id="{5DBF78EB-794A-4012-BCF3-68011EC3228F}"/>
              </a:ext>
            </a:extLst>
          </p:cNvPr>
          <p:cNvPicPr>
            <a:picLocks noChangeAspect="1"/>
          </p:cNvPicPr>
          <p:nvPr/>
        </p:nvPicPr>
        <p:blipFill>
          <a:blip r:embed="rId3"/>
          <a:stretch>
            <a:fillRect/>
          </a:stretch>
        </p:blipFill>
        <p:spPr>
          <a:xfrm>
            <a:off x="6373935" y="1412915"/>
            <a:ext cx="5031388" cy="3954408"/>
          </a:xfrm>
          <a:prstGeom prst="rect">
            <a:avLst/>
          </a:prstGeom>
        </p:spPr>
      </p:pic>
      <p:sp>
        <p:nvSpPr>
          <p:cNvPr id="19" name="TextBox 18">
            <a:extLst>
              <a:ext uri="{FF2B5EF4-FFF2-40B4-BE49-F238E27FC236}">
                <a16:creationId xmlns:a16="http://schemas.microsoft.com/office/drawing/2014/main" id="{5DEBACEC-28B8-40C2-9801-AC4ECC5CA12D}"/>
              </a:ext>
            </a:extLst>
          </p:cNvPr>
          <p:cNvSpPr txBox="1"/>
          <p:nvPr/>
        </p:nvSpPr>
        <p:spPr>
          <a:xfrm>
            <a:off x="1030512" y="5494883"/>
            <a:ext cx="4522639" cy="923330"/>
          </a:xfrm>
          <a:prstGeom prst="rect">
            <a:avLst/>
          </a:prstGeom>
          <a:noFill/>
        </p:spPr>
        <p:txBody>
          <a:bodyPr wrap="square" lIns="91440" tIns="45720" rIns="91440" bIns="45720" anchor="t">
            <a:spAutoFit/>
          </a:bodyPr>
          <a:lstStyle/>
          <a:p>
            <a:pPr algn="ctr"/>
            <a:r>
              <a:rPr lang="en-GB" b="1" dirty="0">
                <a:solidFill>
                  <a:schemeClr val="accent1">
                    <a:lumMod val="50000"/>
                  </a:schemeClr>
                </a:solidFill>
              </a:rPr>
              <a:t>Coloured areas show area within 30 minutes travel time by car to main hospitals utilised by Lincolnshire women during off-peak hours</a:t>
            </a:r>
            <a:endParaRPr lang="en-GB" dirty="0">
              <a:solidFill>
                <a:schemeClr val="accent1">
                  <a:lumMod val="50000"/>
                </a:schemeClr>
              </a:solidFill>
              <a:cs typeface="Calibri"/>
            </a:endParaRPr>
          </a:p>
        </p:txBody>
      </p:sp>
      <p:sp>
        <p:nvSpPr>
          <p:cNvPr id="25" name="TextBox 24">
            <a:extLst>
              <a:ext uri="{FF2B5EF4-FFF2-40B4-BE49-F238E27FC236}">
                <a16:creationId xmlns:a16="http://schemas.microsoft.com/office/drawing/2014/main" id="{2600F57B-02A4-4E81-AE87-5B1D9CA3DAE3}"/>
              </a:ext>
            </a:extLst>
          </p:cNvPr>
          <p:cNvSpPr txBox="1"/>
          <p:nvPr/>
        </p:nvSpPr>
        <p:spPr>
          <a:xfrm>
            <a:off x="6617771" y="5494883"/>
            <a:ext cx="4543717" cy="923330"/>
          </a:xfrm>
          <a:prstGeom prst="rect">
            <a:avLst/>
          </a:prstGeom>
          <a:noFill/>
        </p:spPr>
        <p:txBody>
          <a:bodyPr wrap="square" lIns="91440" tIns="45720" rIns="91440" bIns="45720" anchor="t">
            <a:spAutoFit/>
          </a:bodyPr>
          <a:lstStyle/>
          <a:p>
            <a:pPr algn="ctr"/>
            <a:r>
              <a:rPr lang="en-GB" b="1" dirty="0">
                <a:solidFill>
                  <a:schemeClr val="accent1">
                    <a:lumMod val="50000"/>
                  </a:schemeClr>
                </a:solidFill>
              </a:rPr>
              <a:t>Coloured areas show area within 30 minutes travel time by car to main hospitals utilised by Lincolnshire women during rush hour</a:t>
            </a:r>
            <a:endParaRPr lang="en-GB" b="1" dirty="0">
              <a:solidFill>
                <a:schemeClr val="accent1">
                  <a:lumMod val="50000"/>
                </a:schemeClr>
              </a:solidFill>
              <a:cs typeface="Calibri"/>
            </a:endParaRPr>
          </a:p>
        </p:txBody>
      </p:sp>
      <p:sp>
        <p:nvSpPr>
          <p:cNvPr id="11" name="TextBox 10">
            <a:extLst>
              <a:ext uri="{FF2B5EF4-FFF2-40B4-BE49-F238E27FC236}">
                <a16:creationId xmlns:a16="http://schemas.microsoft.com/office/drawing/2014/main" id="{8421F65E-BA54-4441-8460-F232F735566D}"/>
              </a:ext>
            </a:extLst>
          </p:cNvPr>
          <p:cNvSpPr txBox="1"/>
          <p:nvPr/>
        </p:nvSpPr>
        <p:spPr>
          <a:xfrm>
            <a:off x="471690" y="6581001"/>
            <a:ext cx="6552728" cy="276999"/>
          </a:xfrm>
          <a:prstGeom prst="rect">
            <a:avLst/>
          </a:prstGeom>
          <a:noFill/>
        </p:spPr>
        <p:txBody>
          <a:bodyPr wrap="square" rtlCol="0">
            <a:spAutoFit/>
          </a:bodyPr>
          <a:lstStyle/>
          <a:p>
            <a:r>
              <a:rPr lang="en-GB" sz="1200"/>
              <a:t>Source: SHAPE: Strategic Health Asset Planning and Evaluation</a:t>
            </a:r>
          </a:p>
        </p:txBody>
      </p:sp>
    </p:spTree>
    <p:extLst>
      <p:ext uri="{BB962C8B-B14F-4D97-AF65-F5344CB8AC3E}">
        <p14:creationId xmlns:p14="http://schemas.microsoft.com/office/powerpoint/2010/main" val="3704189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9319" y="142542"/>
            <a:ext cx="11876863" cy="884203"/>
          </a:xfrm>
        </p:spPr>
        <p:txBody>
          <a:bodyPr>
            <a:noAutofit/>
          </a:bodyPr>
          <a:lstStyle/>
          <a:p>
            <a:pPr algn="ctr"/>
            <a:r>
              <a:rPr lang="en-GB" sz="4000">
                <a:latin typeface="Calibri"/>
                <a:cs typeface="Calibri"/>
              </a:rPr>
              <a:t>Access to Hospital - Public Transport</a:t>
            </a:r>
          </a:p>
        </p:txBody>
      </p:sp>
      <p:sp>
        <p:nvSpPr>
          <p:cNvPr id="19" name="TextBox 18">
            <a:extLst>
              <a:ext uri="{FF2B5EF4-FFF2-40B4-BE49-F238E27FC236}">
                <a16:creationId xmlns:a16="http://schemas.microsoft.com/office/drawing/2014/main" id="{5DEBACEC-28B8-40C2-9801-AC4ECC5CA12D}"/>
              </a:ext>
            </a:extLst>
          </p:cNvPr>
          <p:cNvSpPr txBox="1"/>
          <p:nvPr/>
        </p:nvSpPr>
        <p:spPr>
          <a:xfrm>
            <a:off x="433891" y="4900986"/>
            <a:ext cx="5068732" cy="830997"/>
          </a:xfrm>
          <a:prstGeom prst="rect">
            <a:avLst/>
          </a:prstGeom>
          <a:noFill/>
        </p:spPr>
        <p:txBody>
          <a:bodyPr wrap="square" lIns="91440" tIns="45720" rIns="91440" bIns="45720" anchor="t">
            <a:spAutoFit/>
          </a:bodyPr>
          <a:lstStyle/>
          <a:p>
            <a:pPr algn="ctr"/>
            <a:r>
              <a:rPr lang="en-GB" sz="1600" dirty="0">
                <a:solidFill>
                  <a:schemeClr val="accent1">
                    <a:lumMod val="50000"/>
                  </a:schemeClr>
                </a:solidFill>
              </a:rPr>
              <a:t>Areas in white are more than 60 minutes travel time by public transport to the nearest hospital with maternity services used by Lincolnshire based women</a:t>
            </a:r>
            <a:endParaRPr lang="en-US" sz="1600" dirty="0">
              <a:solidFill>
                <a:schemeClr val="accent1">
                  <a:lumMod val="50000"/>
                </a:schemeClr>
              </a:solidFill>
              <a:cs typeface="Calibri"/>
            </a:endParaRPr>
          </a:p>
        </p:txBody>
      </p:sp>
      <p:sp>
        <p:nvSpPr>
          <p:cNvPr id="25" name="TextBox 24">
            <a:extLst>
              <a:ext uri="{FF2B5EF4-FFF2-40B4-BE49-F238E27FC236}">
                <a16:creationId xmlns:a16="http://schemas.microsoft.com/office/drawing/2014/main" id="{2600F57B-02A4-4E81-AE87-5B1D9CA3DAE3}"/>
              </a:ext>
            </a:extLst>
          </p:cNvPr>
          <p:cNvSpPr txBox="1"/>
          <p:nvPr/>
        </p:nvSpPr>
        <p:spPr>
          <a:xfrm>
            <a:off x="6689379" y="4891980"/>
            <a:ext cx="4789845" cy="1077218"/>
          </a:xfrm>
          <a:prstGeom prst="rect">
            <a:avLst/>
          </a:prstGeom>
          <a:noFill/>
        </p:spPr>
        <p:txBody>
          <a:bodyPr wrap="square" lIns="91440" tIns="45720" rIns="91440" bIns="45720" anchor="t">
            <a:spAutoFit/>
          </a:bodyPr>
          <a:lstStyle/>
          <a:p>
            <a:pPr algn="ctr"/>
            <a:r>
              <a:rPr lang="en-GB" sz="1600" dirty="0">
                <a:solidFill>
                  <a:schemeClr val="accent1">
                    <a:lumMod val="50000"/>
                  </a:schemeClr>
                </a:solidFill>
                <a:ea typeface="+mn-lt"/>
                <a:cs typeface="+mn-lt"/>
              </a:rPr>
              <a:t>Areas in white are more than 120 minutes travel time by public transport to the nearest hospital with maternity services used by Lincolnshire based women</a:t>
            </a:r>
          </a:p>
        </p:txBody>
      </p:sp>
      <p:sp>
        <p:nvSpPr>
          <p:cNvPr id="10" name="TextBox 9">
            <a:extLst>
              <a:ext uri="{FF2B5EF4-FFF2-40B4-BE49-F238E27FC236}">
                <a16:creationId xmlns:a16="http://schemas.microsoft.com/office/drawing/2014/main" id="{5F42CDCF-7E84-4648-BAA5-CD217ADEED96}"/>
              </a:ext>
            </a:extLst>
          </p:cNvPr>
          <p:cNvSpPr txBox="1"/>
          <p:nvPr/>
        </p:nvSpPr>
        <p:spPr>
          <a:xfrm>
            <a:off x="477454" y="6581002"/>
            <a:ext cx="6552728" cy="276999"/>
          </a:xfrm>
          <a:prstGeom prst="rect">
            <a:avLst/>
          </a:prstGeom>
          <a:noFill/>
        </p:spPr>
        <p:txBody>
          <a:bodyPr wrap="square" rtlCol="0">
            <a:spAutoFit/>
          </a:bodyPr>
          <a:lstStyle/>
          <a:p>
            <a:r>
              <a:rPr lang="en-GB" sz="1200"/>
              <a:t>Source: SHAPE: Strategic Health Asset Planning and Evaluation</a:t>
            </a:r>
          </a:p>
        </p:txBody>
      </p:sp>
      <p:pic>
        <p:nvPicPr>
          <p:cNvPr id="2" name="Picture 3" descr="Map - access to hospital - Areas in white are more than 60 minutes travel time by public transport to the nearest hospital with maternity services used by Lincolnshire based women.">
            <a:extLst>
              <a:ext uri="{FF2B5EF4-FFF2-40B4-BE49-F238E27FC236}">
                <a16:creationId xmlns:a16="http://schemas.microsoft.com/office/drawing/2014/main" id="{AEF5F7D9-1871-C560-ACD0-3663554C1738}"/>
              </a:ext>
            </a:extLst>
          </p:cNvPr>
          <p:cNvPicPr>
            <a:picLocks noChangeAspect="1"/>
          </p:cNvPicPr>
          <p:nvPr/>
        </p:nvPicPr>
        <p:blipFill>
          <a:blip r:embed="rId2"/>
          <a:stretch>
            <a:fillRect/>
          </a:stretch>
        </p:blipFill>
        <p:spPr>
          <a:xfrm>
            <a:off x="704707" y="1093146"/>
            <a:ext cx="4915120" cy="3708919"/>
          </a:xfrm>
          <a:prstGeom prst="rect">
            <a:avLst/>
          </a:prstGeom>
        </p:spPr>
      </p:pic>
      <p:pic>
        <p:nvPicPr>
          <p:cNvPr id="4" name="Picture 4" descr="Map - access to hospital - Areas in white are more than 120 minutes travel time by public transport to the nearest hospital with maternity services used by Lincolnshire based women.">
            <a:extLst>
              <a:ext uri="{FF2B5EF4-FFF2-40B4-BE49-F238E27FC236}">
                <a16:creationId xmlns:a16="http://schemas.microsoft.com/office/drawing/2014/main" id="{D975ED09-D75F-E959-E7E4-2EE91867F2C7}"/>
              </a:ext>
            </a:extLst>
          </p:cNvPr>
          <p:cNvPicPr>
            <a:picLocks noChangeAspect="1"/>
          </p:cNvPicPr>
          <p:nvPr/>
        </p:nvPicPr>
        <p:blipFill>
          <a:blip r:embed="rId3"/>
          <a:stretch>
            <a:fillRect/>
          </a:stretch>
        </p:blipFill>
        <p:spPr>
          <a:xfrm>
            <a:off x="6637089" y="1093147"/>
            <a:ext cx="4943689" cy="3742894"/>
          </a:xfrm>
          <a:prstGeom prst="rect">
            <a:avLst/>
          </a:prstGeom>
        </p:spPr>
      </p:pic>
      <p:sp>
        <p:nvSpPr>
          <p:cNvPr id="5" name="TextBox 4">
            <a:extLst>
              <a:ext uri="{FF2B5EF4-FFF2-40B4-BE49-F238E27FC236}">
                <a16:creationId xmlns:a16="http://schemas.microsoft.com/office/drawing/2014/main" id="{F1E1A38A-C844-029D-3479-89EB3D5F35B4}"/>
              </a:ext>
            </a:extLst>
          </p:cNvPr>
          <p:cNvSpPr txBox="1"/>
          <p:nvPr/>
        </p:nvSpPr>
        <p:spPr>
          <a:xfrm>
            <a:off x="196239" y="5929825"/>
            <a:ext cx="1167027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chemeClr val="accent1">
                    <a:lumMod val="50000"/>
                  </a:schemeClr>
                </a:solidFill>
                <a:cs typeface="Calibri"/>
              </a:rPr>
              <a:t>These maps highlight the challenges to women and families accessing hospital based maternity services via public transport due to the rurality of many parts of the county</a:t>
            </a:r>
            <a:endParaRPr lang="en-US" sz="1600" b="1">
              <a:solidFill>
                <a:schemeClr val="accent1">
                  <a:lumMod val="50000"/>
                </a:schemeClr>
              </a:solidFill>
            </a:endParaRPr>
          </a:p>
        </p:txBody>
      </p:sp>
    </p:spTree>
    <p:extLst>
      <p:ext uri="{BB962C8B-B14F-4D97-AF65-F5344CB8AC3E}">
        <p14:creationId xmlns:p14="http://schemas.microsoft.com/office/powerpoint/2010/main" val="542110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960C3F8-44EB-ADC3-9F0D-1153D1136F30}"/>
              </a:ext>
              <a:ext uri="{C183D7F6-B498-43B3-948B-1728B52AA6E4}">
                <adec:decorative xmlns:adec="http://schemas.microsoft.com/office/drawing/2017/decorative" val="1"/>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
        <p:nvSpPr>
          <p:cNvPr id="4" name="Title 3">
            <a:extLst>
              <a:ext uri="{FF2B5EF4-FFF2-40B4-BE49-F238E27FC236}">
                <a16:creationId xmlns:a16="http://schemas.microsoft.com/office/drawing/2014/main" id="{070821AD-0CAE-5C62-78F1-EE29B930464E}"/>
              </a:ext>
            </a:extLst>
          </p:cNvPr>
          <p:cNvSpPr>
            <a:spLocks noGrp="1"/>
          </p:cNvSpPr>
          <p:nvPr>
            <p:ph type="title"/>
          </p:nvPr>
        </p:nvSpPr>
        <p:spPr>
          <a:xfrm>
            <a:off x="231274" y="399884"/>
            <a:ext cx="11704722" cy="1338931"/>
          </a:xfrm>
        </p:spPr>
        <p:txBody>
          <a:bodyPr>
            <a:normAutofit/>
          </a:bodyPr>
          <a:lstStyle/>
          <a:p>
            <a:pPr algn="ctr"/>
            <a:r>
              <a:rPr lang="en-GB" sz="4000">
                <a:latin typeface="Calibri"/>
                <a:ea typeface="+mj-lt"/>
                <a:cs typeface="+mj-lt"/>
              </a:rPr>
              <a:t>Percentage of deliveries to mothers from</a:t>
            </a:r>
            <a:br>
              <a:rPr lang="en-GB" sz="4000">
                <a:latin typeface="Calibri"/>
                <a:ea typeface="+mj-lt"/>
                <a:cs typeface="+mj-lt"/>
              </a:rPr>
            </a:br>
            <a:r>
              <a:rPr lang="en-GB" sz="4000">
                <a:latin typeface="Calibri"/>
                <a:ea typeface="+mj-lt"/>
                <a:cs typeface="+mj-lt"/>
              </a:rPr>
              <a:t>Black and Minority Ethnic (BME) groups and by IMD</a:t>
            </a:r>
            <a:endParaRPr lang="en-US" sz="4000">
              <a:latin typeface="Calibri"/>
              <a:cs typeface="Calibri Light"/>
            </a:endParaRPr>
          </a:p>
          <a:p>
            <a:pPr algn="ctr"/>
            <a:endParaRPr lang="en-GB" sz="4000">
              <a:solidFill>
                <a:srgbClr val="002060"/>
              </a:solidFill>
              <a:latin typeface="Calibri"/>
              <a:cs typeface="Calibri Light"/>
            </a:endParaRPr>
          </a:p>
        </p:txBody>
      </p:sp>
      <p:sp>
        <p:nvSpPr>
          <p:cNvPr id="16" name="TextBox 15">
            <a:extLst>
              <a:ext uri="{FF2B5EF4-FFF2-40B4-BE49-F238E27FC236}">
                <a16:creationId xmlns:a16="http://schemas.microsoft.com/office/drawing/2014/main" id="{E6BF5E6B-D982-3359-F0A5-7656E9A775F8}"/>
              </a:ext>
            </a:extLst>
          </p:cNvPr>
          <p:cNvSpPr txBox="1"/>
          <p:nvPr/>
        </p:nvSpPr>
        <p:spPr>
          <a:xfrm>
            <a:off x="1277767" y="5638831"/>
            <a:ext cx="544648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dirty="0">
                <a:solidFill>
                  <a:schemeClr val="accent1">
                    <a:lumMod val="50000"/>
                  </a:schemeClr>
                </a:solidFill>
              </a:rPr>
              <a:t>Demographic information on ethnicity of mothers illustrates that the percentage of deliveries to mother from Black and Minority Ethnic (BME) Groups is significantly lower than the average for England and East Midlands region. </a:t>
            </a:r>
            <a:endParaRPr lang="en-GB" sz="1200" dirty="0">
              <a:solidFill>
                <a:schemeClr val="accent1">
                  <a:lumMod val="50000"/>
                </a:schemeClr>
              </a:solidFill>
              <a:cs typeface="Calibri"/>
            </a:endParaRPr>
          </a:p>
        </p:txBody>
      </p:sp>
      <p:pic>
        <p:nvPicPr>
          <p:cNvPr id="20" name="Picture 20" descr="Table chart - Demographic information on ethnicity of mothers illustrates that the percentage of deliveries to mother from Black and Minority Ethnic (BME) Groups is significantly lower than the average for England and East Midlands region. ">
            <a:extLst>
              <a:ext uri="{FF2B5EF4-FFF2-40B4-BE49-F238E27FC236}">
                <a16:creationId xmlns:a16="http://schemas.microsoft.com/office/drawing/2014/main" id="{2662D108-1BB6-1E9A-CD9F-2FFC680BA712}"/>
              </a:ext>
            </a:extLst>
          </p:cNvPr>
          <p:cNvPicPr>
            <a:picLocks noChangeAspect="1"/>
          </p:cNvPicPr>
          <p:nvPr/>
        </p:nvPicPr>
        <p:blipFill>
          <a:blip r:embed="rId2"/>
          <a:stretch>
            <a:fillRect/>
          </a:stretch>
        </p:blipFill>
        <p:spPr>
          <a:xfrm>
            <a:off x="706331" y="2349903"/>
            <a:ext cx="6422859" cy="3150892"/>
          </a:xfrm>
          <a:prstGeom prst="rect">
            <a:avLst/>
          </a:prstGeom>
        </p:spPr>
      </p:pic>
      <p:pic>
        <p:nvPicPr>
          <p:cNvPr id="2" name="Picture 2" descr="This graph demonstrates that Lincolnshire’s percentage of  deliveries to mothers from Black and Minority Ethnic (BME) groups does not mirror the national IMD trend. No significant differences are seen in the proportion of deliveries to mothers from BME groups by IMD in Lincolnshire. ​">
            <a:extLst>
              <a:ext uri="{FF2B5EF4-FFF2-40B4-BE49-F238E27FC236}">
                <a16:creationId xmlns:a16="http://schemas.microsoft.com/office/drawing/2014/main" id="{CED70888-D466-82FE-0B79-3F9B8DC2ADEC}"/>
              </a:ext>
            </a:extLst>
          </p:cNvPr>
          <p:cNvPicPr>
            <a:picLocks noChangeAspect="1"/>
          </p:cNvPicPr>
          <p:nvPr/>
        </p:nvPicPr>
        <p:blipFill>
          <a:blip r:embed="rId3"/>
          <a:stretch>
            <a:fillRect/>
          </a:stretch>
        </p:blipFill>
        <p:spPr>
          <a:xfrm>
            <a:off x="8629766" y="1517220"/>
            <a:ext cx="2713847" cy="4114800"/>
          </a:xfrm>
          <a:prstGeom prst="rect">
            <a:avLst/>
          </a:prstGeom>
        </p:spPr>
      </p:pic>
      <p:sp>
        <p:nvSpPr>
          <p:cNvPr id="3" name="TextBox 2">
            <a:extLst>
              <a:ext uri="{FF2B5EF4-FFF2-40B4-BE49-F238E27FC236}">
                <a16:creationId xmlns:a16="http://schemas.microsoft.com/office/drawing/2014/main" id="{EC8B1207-75B0-96ED-32E3-38EB43180697}"/>
              </a:ext>
            </a:extLst>
          </p:cNvPr>
          <p:cNvSpPr txBox="1"/>
          <p:nvPr/>
        </p:nvSpPr>
        <p:spPr>
          <a:xfrm>
            <a:off x="7467600" y="5613399"/>
            <a:ext cx="4589281"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dirty="0">
                <a:solidFill>
                  <a:srgbClr val="203864"/>
                </a:solidFill>
              </a:rPr>
              <a:t>This graph demonstrates that Lincolnshire’s percentage of  deliveries to mothers from Black and Minority Ethnic (BME) groups does not mirror the national IMD trend. No significant differences are seen in the proportion of deliveries to mothers from BME groups by IMD in Lincolnshire. </a:t>
            </a:r>
            <a:r>
              <a:rPr lang="en-GB" sz="1200" dirty="0">
                <a:cs typeface="Calibri"/>
              </a:rPr>
              <a:t>​</a:t>
            </a:r>
            <a:endParaRPr lang="en-US" sz="1200" dirty="0"/>
          </a:p>
        </p:txBody>
      </p:sp>
      <p:sp>
        <p:nvSpPr>
          <p:cNvPr id="5" name="TextBox 4">
            <a:extLst>
              <a:ext uri="{FF2B5EF4-FFF2-40B4-BE49-F238E27FC236}">
                <a16:creationId xmlns:a16="http://schemas.microsoft.com/office/drawing/2014/main" id="{BEF97806-9587-40B3-6514-2B37D1E4BE76}"/>
              </a:ext>
            </a:extLst>
          </p:cNvPr>
          <p:cNvSpPr txBox="1"/>
          <p:nvPr/>
        </p:nvSpPr>
        <p:spPr>
          <a:xfrm>
            <a:off x="2892639" y="6552252"/>
            <a:ext cx="159112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Calibri"/>
              </a:rPr>
              <a:t>Source: PHE Fingertips</a:t>
            </a:r>
            <a:endParaRPr lang="en-US"/>
          </a:p>
        </p:txBody>
      </p:sp>
      <p:sp>
        <p:nvSpPr>
          <p:cNvPr id="7" name="TextBox 6">
            <a:extLst>
              <a:ext uri="{FF2B5EF4-FFF2-40B4-BE49-F238E27FC236}">
                <a16:creationId xmlns:a16="http://schemas.microsoft.com/office/drawing/2014/main" id="{AA173CD3-075A-ED01-0BD5-5307501F9BB5}"/>
              </a:ext>
            </a:extLst>
          </p:cNvPr>
          <p:cNvSpPr txBox="1"/>
          <p:nvPr/>
        </p:nvSpPr>
        <p:spPr>
          <a:xfrm>
            <a:off x="8298543" y="6584042"/>
            <a:ext cx="3387271" cy="275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Source: Hospital  Episode Statistics (HES) 2019/20</a:t>
            </a:r>
          </a:p>
        </p:txBody>
      </p:sp>
    </p:spTree>
    <p:extLst>
      <p:ext uri="{BB962C8B-B14F-4D97-AF65-F5344CB8AC3E}">
        <p14:creationId xmlns:p14="http://schemas.microsoft.com/office/powerpoint/2010/main" val="3875831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55386" y="357968"/>
            <a:ext cx="12036614" cy="884203"/>
          </a:xfrm>
        </p:spPr>
        <p:txBody>
          <a:bodyPr>
            <a:noAutofit/>
          </a:bodyPr>
          <a:lstStyle/>
          <a:p>
            <a:pPr algn="ctr"/>
            <a:r>
              <a:rPr lang="en-GB" sz="4000">
                <a:solidFill>
                  <a:srgbClr val="002060"/>
                </a:solidFill>
              </a:rPr>
              <a:t>Summary – the Lincolnshire Picture</a:t>
            </a:r>
            <a:endParaRPr lang="en-GB" sz="4000">
              <a:solidFill>
                <a:srgbClr val="002060"/>
              </a:solidFill>
              <a:cs typeface="Calibri Light"/>
            </a:endParaRPr>
          </a:p>
        </p:txBody>
      </p:sp>
      <p:sp>
        <p:nvSpPr>
          <p:cNvPr id="2" name="TextBox 1">
            <a:extLst>
              <a:ext uri="{FF2B5EF4-FFF2-40B4-BE49-F238E27FC236}">
                <a16:creationId xmlns:a16="http://schemas.microsoft.com/office/drawing/2014/main" id="{EABF894E-891A-C4CC-4FB9-8BB4E82191C3}"/>
              </a:ext>
            </a:extLst>
          </p:cNvPr>
          <p:cNvSpPr txBox="1"/>
          <p:nvPr/>
        </p:nvSpPr>
        <p:spPr>
          <a:xfrm>
            <a:off x="398593" y="1505396"/>
            <a:ext cx="11401650"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a:ea typeface="+mn-lt"/>
                <a:cs typeface="+mn-lt"/>
              </a:rPr>
              <a:t>T</a:t>
            </a:r>
            <a:r>
              <a:rPr lang="en-GB">
                <a:solidFill>
                  <a:srgbClr val="002060"/>
                </a:solidFill>
                <a:ea typeface="+mn-lt"/>
                <a:cs typeface="+mn-lt"/>
              </a:rPr>
              <a:t>he county has high levels of deprivation with areas, including the East Coast, being in the top 10% most deprived;</a:t>
            </a:r>
          </a:p>
          <a:p>
            <a:pPr marL="285750" indent="-285750">
              <a:buFont typeface="Arial"/>
              <a:buChar char="•"/>
            </a:pPr>
            <a:r>
              <a:rPr lang="en-GB">
                <a:solidFill>
                  <a:srgbClr val="002060"/>
                </a:solidFill>
                <a:ea typeface="+mn-lt"/>
                <a:cs typeface="+mn-lt"/>
              </a:rPr>
              <a:t>Poor road systems, especially to the most deprived areas in the rural, coastal east of the county, making access to care an issue;</a:t>
            </a:r>
          </a:p>
          <a:p>
            <a:pPr marL="285750" indent="-285750">
              <a:buFont typeface="Arial"/>
              <a:buChar char="•"/>
            </a:pPr>
            <a:r>
              <a:rPr lang="en-GB">
                <a:solidFill>
                  <a:srgbClr val="002060"/>
                </a:solidFill>
                <a:ea typeface="+mn-lt"/>
                <a:cs typeface="+mn-lt"/>
              </a:rPr>
              <a:t>Poor connectivity to mobile systems especially in the more remote areas of the county;</a:t>
            </a:r>
          </a:p>
          <a:p>
            <a:pPr marL="285750" indent="-285750">
              <a:buFont typeface="Arial,Sans-Serif"/>
              <a:buChar char="•"/>
            </a:pPr>
            <a:r>
              <a:rPr lang="en-GB">
                <a:solidFill>
                  <a:srgbClr val="002060"/>
                </a:solidFill>
                <a:ea typeface="+mn-lt"/>
                <a:cs typeface="+mn-lt"/>
              </a:rPr>
              <a:t>Availability of language translation services can be a challenge with some migrant populations;</a:t>
            </a:r>
            <a:endParaRPr lang="en-US">
              <a:solidFill>
                <a:srgbClr val="002060"/>
              </a:solidFill>
              <a:ea typeface="+mn-lt"/>
              <a:cs typeface="+mn-lt"/>
            </a:endParaRPr>
          </a:p>
          <a:p>
            <a:pPr marL="285750" indent="-285750">
              <a:buFont typeface="Arial,Sans-Serif"/>
              <a:buChar char="•"/>
            </a:pPr>
            <a:r>
              <a:rPr lang="en-GB">
                <a:solidFill>
                  <a:srgbClr val="002060"/>
                </a:solidFill>
                <a:ea typeface="+mn-lt"/>
                <a:cs typeface="+mn-lt"/>
              </a:rPr>
              <a:t>Communication with hard-to-reach population groups, such as travellers and people staying long-term on caravan sites, make it difficult to ensure that best options for care are explored and made available;</a:t>
            </a:r>
            <a:endParaRPr lang="en-GB">
              <a:solidFill>
                <a:srgbClr val="002060"/>
              </a:solidFill>
              <a:cs typeface="Calibri"/>
            </a:endParaRPr>
          </a:p>
          <a:p>
            <a:pPr marL="285750" indent="-285750">
              <a:buFont typeface="Arial,Sans-Serif"/>
              <a:buChar char="•"/>
            </a:pPr>
            <a:r>
              <a:rPr lang="en-GB">
                <a:solidFill>
                  <a:srgbClr val="002060"/>
                </a:solidFill>
                <a:ea typeface="+mn-lt"/>
                <a:cs typeface="+mn-lt"/>
              </a:rPr>
              <a:t>Except for abortions in women aged under 25 having abortions after previous births, Lincolnshire has a significantly lower rate of abortions than the vast majority of all the upper tier local authorities (UTLA/UAs) in England. However, there is a far higher proportion of abortions taking place 10 weeks after conception;</a:t>
            </a:r>
          </a:p>
          <a:p>
            <a:pPr marL="285750" indent="-285750">
              <a:buFont typeface="Arial,Sans-Serif"/>
              <a:buChar char="•"/>
            </a:pPr>
            <a:r>
              <a:rPr lang="en-GB">
                <a:solidFill>
                  <a:srgbClr val="002060"/>
                </a:solidFill>
                <a:ea typeface="+mn-lt"/>
                <a:cs typeface="+mn-lt"/>
              </a:rPr>
              <a:t>Higher under 18 conception rate compared to national average;</a:t>
            </a:r>
          </a:p>
          <a:p>
            <a:pPr marL="285750" indent="-285750">
              <a:buFont typeface="Arial"/>
              <a:buChar char="•"/>
            </a:pPr>
            <a:r>
              <a:rPr lang="en-GB">
                <a:solidFill>
                  <a:srgbClr val="002060"/>
                </a:solidFill>
                <a:ea typeface="+mn-lt"/>
                <a:cs typeface="+mn-lt"/>
              </a:rPr>
              <a:t>High levels of women continuing to smoke throughout pregnancy;</a:t>
            </a:r>
          </a:p>
          <a:p>
            <a:pPr marL="285750" indent="-285750">
              <a:buFont typeface="Arial"/>
              <a:buChar char="•"/>
            </a:pPr>
            <a:r>
              <a:rPr lang="en-GB">
                <a:solidFill>
                  <a:srgbClr val="002060"/>
                </a:solidFill>
                <a:ea typeface="+mn-lt"/>
                <a:cs typeface="+mn-lt"/>
              </a:rPr>
              <a:t>Increasing levels of Obesity and Diabetes;</a:t>
            </a:r>
          </a:p>
          <a:p>
            <a:pPr marL="285750" indent="-285750">
              <a:buFont typeface="Arial"/>
              <a:buChar char="•"/>
            </a:pPr>
            <a:r>
              <a:rPr lang="en-GB">
                <a:solidFill>
                  <a:srgbClr val="002060"/>
                </a:solidFill>
                <a:ea typeface="+mn-lt"/>
                <a:cs typeface="+mn-lt"/>
              </a:rPr>
              <a:t>Increasing number of women experiencing Mental Health issues;</a:t>
            </a:r>
            <a:endParaRPr lang="en-GB">
              <a:solidFill>
                <a:srgbClr val="002060"/>
              </a:solidFill>
              <a:cs typeface="Calibri"/>
            </a:endParaRPr>
          </a:p>
          <a:p>
            <a:pPr marL="285750" indent="-285750">
              <a:buFont typeface="Arial"/>
              <a:buChar char="•"/>
            </a:pPr>
            <a:r>
              <a:rPr lang="en-GB">
                <a:solidFill>
                  <a:srgbClr val="002060"/>
                </a:solidFill>
                <a:cs typeface="Calibri"/>
              </a:rPr>
              <a:t>Lower than average breastfeeding rates. </a:t>
            </a:r>
          </a:p>
          <a:p>
            <a:pPr algn="l"/>
            <a:endParaRPr lang="en-GB">
              <a:cs typeface="Calibri"/>
            </a:endParaRPr>
          </a:p>
        </p:txBody>
      </p:sp>
      <p:sp>
        <p:nvSpPr>
          <p:cNvPr id="4" name="TextBox 3">
            <a:extLst>
              <a:ext uri="{FF2B5EF4-FFF2-40B4-BE49-F238E27FC236}">
                <a16:creationId xmlns:a16="http://schemas.microsoft.com/office/drawing/2014/main" id="{17303430-7711-FB38-40FE-AF8DFF8D60C3}"/>
              </a:ext>
            </a:extLst>
          </p:cNvPr>
          <p:cNvSpPr txBox="1"/>
          <p:nvPr/>
        </p:nvSpPr>
        <p:spPr>
          <a:xfrm>
            <a:off x="59198" y="5746170"/>
            <a:ext cx="1213280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b="1" i="1">
                <a:solidFill>
                  <a:srgbClr val="002060"/>
                </a:solidFill>
                <a:latin typeface="Calibri"/>
              </a:rPr>
              <a:t>Moving forward we acknowledge collaboration will be required to ensure we get a full picture of the Lincolnshire maternity population, our staff and their experience and outcomes: this is reflected in our equity and equality action plan. </a:t>
            </a:r>
            <a:endParaRPr lang="en-GB" b="1" i="1">
              <a:solidFill>
                <a:srgbClr val="002060"/>
              </a:solidFill>
              <a:cs typeface="Calibri"/>
            </a:endParaRPr>
          </a:p>
        </p:txBody>
      </p:sp>
    </p:spTree>
    <p:extLst>
      <p:ext uri="{BB962C8B-B14F-4D97-AF65-F5344CB8AC3E}">
        <p14:creationId xmlns:p14="http://schemas.microsoft.com/office/powerpoint/2010/main" val="455124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0">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2">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4"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9638C15F-0788-1BBD-779A-A82C9C7E762C}"/>
              </a:ext>
            </a:extLst>
          </p:cNvPr>
          <p:cNvSpPr>
            <a:spLocks noGrp="1"/>
          </p:cNvSpPr>
          <p:nvPr>
            <p:ph type="title"/>
          </p:nvPr>
        </p:nvSpPr>
        <p:spPr>
          <a:xfrm>
            <a:off x="1047280" y="759806"/>
            <a:ext cx="10306520" cy="1325563"/>
          </a:xfrm>
        </p:spPr>
        <p:txBody>
          <a:bodyPr vert="horz" lIns="91440" tIns="45720" rIns="91440" bIns="45720" rtlCol="0" anchor="ctr">
            <a:normAutofit/>
          </a:bodyPr>
          <a:lstStyle/>
          <a:p>
            <a:r>
              <a:rPr lang="en-US" sz="4000">
                <a:solidFill>
                  <a:srgbClr val="FFFFFF"/>
                </a:solidFill>
              </a:rPr>
              <a:t>Step Two: Production of the Equity and Equality Action Plan </a:t>
            </a:r>
            <a:endParaRPr lang="en-US" sz="4000">
              <a:solidFill>
                <a:srgbClr val="FFFFFF"/>
              </a:solidFill>
              <a:cs typeface="Calibri Light"/>
            </a:endParaRPr>
          </a:p>
        </p:txBody>
      </p:sp>
      <p:sp>
        <p:nvSpPr>
          <p:cNvPr id="3" name="TextBox 2">
            <a:extLst>
              <a:ext uri="{FF2B5EF4-FFF2-40B4-BE49-F238E27FC236}">
                <a16:creationId xmlns:a16="http://schemas.microsoft.com/office/drawing/2014/main" id="{455BC86A-F1BC-8A86-8A1C-5C295391D950}"/>
              </a:ext>
            </a:extLst>
          </p:cNvPr>
          <p:cNvSpPr txBox="1"/>
          <p:nvPr/>
        </p:nvSpPr>
        <p:spPr>
          <a:xfrm>
            <a:off x="1304589" y="2494450"/>
            <a:ext cx="5697585" cy="3904053"/>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r>
              <a:rPr lang="en-GB" sz="1600">
                <a:solidFill>
                  <a:schemeClr val="accent1">
                    <a:lumMod val="50000"/>
                  </a:schemeClr>
                </a:solidFill>
                <a:ea typeface="+mn-lt"/>
                <a:cs typeface="+mn-lt"/>
              </a:rPr>
              <a:t>Our plan has been informed by a detailed review of the available data alongside feedback from our service users and professionals.</a:t>
            </a:r>
          </a:p>
          <a:p>
            <a:endParaRPr lang="en-GB" sz="1600">
              <a:solidFill>
                <a:schemeClr val="accent1">
                  <a:lumMod val="50000"/>
                </a:schemeClr>
              </a:solidFill>
              <a:ea typeface="+mn-lt"/>
              <a:cs typeface="+mn-lt"/>
            </a:endParaRPr>
          </a:p>
          <a:p>
            <a:r>
              <a:rPr lang="en-GB" sz="1600">
                <a:solidFill>
                  <a:schemeClr val="accent1">
                    <a:lumMod val="50000"/>
                  </a:schemeClr>
                </a:solidFill>
                <a:ea typeface="+mn-lt"/>
                <a:cs typeface="+mn-lt"/>
              </a:rPr>
              <a:t>This has allowed the LMNS to understand the population, their access to care and develop a detailed action plan to address the 5 key priorities outlined to the system by NHS England and make Lincolnshire's maternity and neonatal care equal and equitable for all. </a:t>
            </a:r>
          </a:p>
          <a:p>
            <a:endParaRPr lang="en-GB" sz="1600">
              <a:solidFill>
                <a:schemeClr val="accent1">
                  <a:lumMod val="50000"/>
                </a:schemeClr>
              </a:solidFill>
              <a:ea typeface="+mn-lt"/>
              <a:cs typeface="+mn-lt"/>
            </a:endParaRPr>
          </a:p>
          <a:p>
            <a:r>
              <a:rPr lang="en-GB" sz="1600">
                <a:solidFill>
                  <a:schemeClr val="accent1">
                    <a:lumMod val="50000"/>
                  </a:schemeClr>
                </a:solidFill>
                <a:ea typeface="+mn-lt"/>
                <a:cs typeface="+mn-lt"/>
              </a:rPr>
              <a:t>The on-going process of collecting patient feedback, hearing from professionals working with families and reviewing  the data is a theme demonstrated in the action plan and will be key to  inform the comprehensive equity and equality strategy. A summary of some of the engagement and co-production work is shown on slide 17 – 20.</a:t>
            </a:r>
          </a:p>
          <a:p>
            <a:pPr marL="285750" indent="-228600">
              <a:lnSpc>
                <a:spcPct val="90000"/>
              </a:lnSpc>
              <a:spcAft>
                <a:spcPts val="600"/>
              </a:spcAft>
              <a:buFont typeface="Arial,Sans-Serif"/>
              <a:buChar char="•"/>
            </a:pPr>
            <a:endParaRPr lang="en-US" sz="2000">
              <a:solidFill>
                <a:srgbClr val="000000"/>
              </a:solidFill>
              <a:ea typeface="+mn-lt"/>
              <a:cs typeface="+mn-lt"/>
            </a:endParaRPr>
          </a:p>
          <a:p>
            <a:pPr>
              <a:lnSpc>
                <a:spcPct val="90000"/>
              </a:lnSpc>
              <a:spcAft>
                <a:spcPts val="600"/>
              </a:spcAft>
            </a:pPr>
            <a:endParaRPr lang="en-US" sz="2000">
              <a:solidFill>
                <a:schemeClr val="accent1">
                  <a:lumMod val="50000"/>
                </a:schemeClr>
              </a:solidFill>
              <a:cs typeface="Calibri"/>
            </a:endParaRPr>
          </a:p>
          <a:p>
            <a:pPr>
              <a:lnSpc>
                <a:spcPct val="90000"/>
              </a:lnSpc>
              <a:spcAft>
                <a:spcPts val="600"/>
              </a:spcAft>
            </a:pPr>
            <a:endParaRPr lang="en-US" sz="2200">
              <a:cs typeface="Calibri" panose="020F0502020204030204"/>
            </a:endParaRPr>
          </a:p>
        </p:txBody>
      </p:sp>
      <p:graphicFrame>
        <p:nvGraphicFramePr>
          <p:cNvPr id="7" name="Diagram 6">
            <a:extLst>
              <a:ext uri="{FF2B5EF4-FFF2-40B4-BE49-F238E27FC236}">
                <a16:creationId xmlns:a16="http://schemas.microsoft.com/office/drawing/2014/main" id="{5884285D-2306-2888-F00E-2043DAE518CA}"/>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650869854"/>
              </p:ext>
            </p:extLst>
          </p:nvPr>
        </p:nvGraphicFramePr>
        <p:xfrm>
          <a:off x="5660043" y="2403597"/>
          <a:ext cx="7013433" cy="3997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64022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FB4F6D9-1C2B-4E77-A426-651D0AE38D08}"/>
              </a:ext>
            </a:extLst>
          </p:cNvPr>
          <p:cNvSpPr>
            <a:spLocks noGrp="1"/>
          </p:cNvSpPr>
          <p:nvPr>
            <p:ph type="title"/>
          </p:nvPr>
        </p:nvSpPr>
        <p:spPr>
          <a:xfrm>
            <a:off x="838200" y="83481"/>
            <a:ext cx="10515600" cy="1325563"/>
          </a:xfrm>
        </p:spPr>
        <p:txBody>
          <a:bodyPr>
            <a:normAutofit/>
          </a:bodyPr>
          <a:lstStyle/>
          <a:p>
            <a:pPr algn="ctr"/>
            <a:r>
              <a:rPr lang="en-GB" sz="4000">
                <a:latin typeface="Calibri"/>
                <a:cs typeface="Calibri"/>
              </a:rPr>
              <a:t>System Wide 'What Matters To You' </a:t>
            </a:r>
            <a:br>
              <a:rPr lang="en-GB" sz="4000">
                <a:latin typeface="Calibri"/>
              </a:rPr>
            </a:br>
            <a:r>
              <a:rPr lang="en-GB" sz="4000">
                <a:latin typeface="Calibri"/>
                <a:cs typeface="Calibri"/>
              </a:rPr>
              <a:t>Staff Engagement</a:t>
            </a:r>
          </a:p>
        </p:txBody>
      </p:sp>
      <p:sp>
        <p:nvSpPr>
          <p:cNvPr id="5" name="Oval 4">
            <a:extLst>
              <a:ext uri="{FF2B5EF4-FFF2-40B4-BE49-F238E27FC236}">
                <a16:creationId xmlns:a16="http://schemas.microsoft.com/office/drawing/2014/main" id="{41940258-B53A-4F0B-9CF9-2F575BED7425}"/>
              </a:ext>
              <a:ext uri="{C183D7F6-B498-43B3-948B-1728B52AA6E4}">
                <adec:decorative xmlns:adec="http://schemas.microsoft.com/office/drawing/2017/decorative" val="1"/>
              </a:ext>
            </a:extLst>
          </p:cNvPr>
          <p:cNvSpPr/>
          <p:nvPr/>
        </p:nvSpPr>
        <p:spPr>
          <a:xfrm>
            <a:off x="7399563" y="1249734"/>
            <a:ext cx="4423760" cy="4529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44BC9763-CABD-4026-8194-881D030C514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239" y="2108033"/>
            <a:ext cx="2681561" cy="357541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0" name="Subtitle 2">
            <a:extLst>
              <a:ext uri="{FF2B5EF4-FFF2-40B4-BE49-F238E27FC236}">
                <a16:creationId xmlns:a16="http://schemas.microsoft.com/office/drawing/2014/main" id="{F541EA16-D86C-4759-8FB9-E903CCC72907}"/>
              </a:ext>
            </a:extLst>
          </p:cNvPr>
          <p:cNvSpPr txBox="1">
            <a:spLocks/>
          </p:cNvSpPr>
          <p:nvPr/>
        </p:nvSpPr>
        <p:spPr>
          <a:xfrm>
            <a:off x="3363002" y="4219031"/>
            <a:ext cx="3763717" cy="22099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a:solidFill>
                  <a:schemeClr val="accent1">
                    <a:lumMod val="50000"/>
                  </a:schemeClr>
                </a:solidFill>
              </a:rPr>
              <a:t>Further staff engagement events to be held for staff across the system</a:t>
            </a:r>
            <a:endParaRPr lang="en-GB" sz="1800">
              <a:solidFill>
                <a:schemeClr val="accent1">
                  <a:lumMod val="50000"/>
                </a:schemeClr>
              </a:solidFill>
              <a:cs typeface="Calibri"/>
            </a:endParaRPr>
          </a:p>
          <a:p>
            <a:pPr>
              <a:buFontTx/>
              <a:buChar char="-"/>
            </a:pPr>
            <a:r>
              <a:rPr lang="en-GB" sz="1800">
                <a:solidFill>
                  <a:schemeClr val="accent1">
                    <a:lumMod val="50000"/>
                  </a:schemeClr>
                </a:solidFill>
              </a:rPr>
              <a:t>Perinatal Mental Health</a:t>
            </a:r>
            <a:endParaRPr lang="en-GB" sz="1800">
              <a:solidFill>
                <a:schemeClr val="accent1">
                  <a:lumMod val="50000"/>
                </a:schemeClr>
              </a:solidFill>
              <a:cs typeface="Calibri"/>
            </a:endParaRPr>
          </a:p>
          <a:p>
            <a:pPr>
              <a:buFontTx/>
              <a:buChar char="-"/>
            </a:pPr>
            <a:r>
              <a:rPr lang="en-GB" sz="1800">
                <a:solidFill>
                  <a:schemeClr val="accent1">
                    <a:lumMod val="50000"/>
                  </a:schemeClr>
                </a:solidFill>
              </a:rPr>
              <a:t>Children’s Centre Staff</a:t>
            </a:r>
            <a:endParaRPr lang="en-GB" sz="1800">
              <a:solidFill>
                <a:schemeClr val="accent1">
                  <a:lumMod val="50000"/>
                </a:schemeClr>
              </a:solidFill>
              <a:cs typeface="Calibri"/>
            </a:endParaRPr>
          </a:p>
          <a:p>
            <a:pPr>
              <a:buFontTx/>
              <a:buChar char="-"/>
            </a:pPr>
            <a:r>
              <a:rPr lang="en-GB" sz="1800">
                <a:solidFill>
                  <a:schemeClr val="accent1">
                    <a:lumMod val="50000"/>
                  </a:schemeClr>
                </a:solidFill>
              </a:rPr>
              <a:t>0-19 Service staff</a:t>
            </a:r>
            <a:endParaRPr lang="en-GB" sz="1800">
              <a:solidFill>
                <a:schemeClr val="accent1">
                  <a:lumMod val="50000"/>
                </a:schemeClr>
              </a:solidFill>
              <a:cs typeface="Calibri"/>
            </a:endParaRPr>
          </a:p>
          <a:p>
            <a:pPr marL="0" indent="0">
              <a:buNone/>
            </a:pPr>
            <a:endParaRPr lang="en-GB" sz="1800"/>
          </a:p>
        </p:txBody>
      </p:sp>
      <p:sp>
        <p:nvSpPr>
          <p:cNvPr id="12" name="Subtitle 2">
            <a:extLst>
              <a:ext uri="{FF2B5EF4-FFF2-40B4-BE49-F238E27FC236}">
                <a16:creationId xmlns:a16="http://schemas.microsoft.com/office/drawing/2014/main" id="{5C0259B3-4609-49B9-97B8-5D5BF63AFF82}"/>
              </a:ext>
            </a:extLst>
          </p:cNvPr>
          <p:cNvSpPr txBox="1">
            <a:spLocks/>
          </p:cNvSpPr>
          <p:nvPr/>
        </p:nvSpPr>
        <p:spPr>
          <a:xfrm>
            <a:off x="3321919" y="1867393"/>
            <a:ext cx="4204012" cy="220573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a:solidFill>
                  <a:schemeClr val="accent1">
                    <a:lumMod val="50000"/>
                  </a:schemeClr>
                </a:solidFill>
              </a:rPr>
              <a:t>Staff engagement events held</a:t>
            </a:r>
            <a:endParaRPr lang="en-GB" sz="1800">
              <a:solidFill>
                <a:schemeClr val="accent1">
                  <a:lumMod val="50000"/>
                </a:schemeClr>
              </a:solidFill>
              <a:cs typeface="Calibri"/>
            </a:endParaRPr>
          </a:p>
          <a:p>
            <a:pPr>
              <a:buFontTx/>
              <a:buChar char="-"/>
            </a:pPr>
            <a:r>
              <a:rPr lang="en-GB" sz="1800">
                <a:solidFill>
                  <a:schemeClr val="accent1">
                    <a:lumMod val="50000"/>
                  </a:schemeClr>
                </a:solidFill>
              </a:rPr>
              <a:t>Lincoln County Hospital, 15</a:t>
            </a:r>
            <a:r>
              <a:rPr lang="en-GB" sz="1800" baseline="30000">
                <a:solidFill>
                  <a:schemeClr val="accent1">
                    <a:lumMod val="50000"/>
                  </a:schemeClr>
                </a:solidFill>
              </a:rPr>
              <a:t>th</a:t>
            </a:r>
            <a:r>
              <a:rPr lang="en-GB" sz="1800">
                <a:solidFill>
                  <a:schemeClr val="accent1">
                    <a:lumMod val="50000"/>
                  </a:schemeClr>
                </a:solidFill>
              </a:rPr>
              <a:t> &amp; 16</a:t>
            </a:r>
            <a:r>
              <a:rPr lang="en-GB" sz="1800" baseline="30000">
                <a:solidFill>
                  <a:schemeClr val="accent1">
                    <a:lumMod val="50000"/>
                  </a:schemeClr>
                </a:solidFill>
              </a:rPr>
              <a:t>th</a:t>
            </a:r>
            <a:r>
              <a:rPr lang="en-GB" sz="1800">
                <a:solidFill>
                  <a:schemeClr val="accent1">
                    <a:lumMod val="50000"/>
                  </a:schemeClr>
                </a:solidFill>
              </a:rPr>
              <a:t> August</a:t>
            </a:r>
            <a:endParaRPr lang="en-GB" sz="1800">
              <a:solidFill>
                <a:schemeClr val="accent1">
                  <a:lumMod val="50000"/>
                </a:schemeClr>
              </a:solidFill>
              <a:cs typeface="Calibri"/>
            </a:endParaRPr>
          </a:p>
          <a:p>
            <a:pPr>
              <a:buFontTx/>
              <a:buChar char="-"/>
            </a:pPr>
            <a:r>
              <a:rPr lang="en-GB" sz="1800">
                <a:solidFill>
                  <a:schemeClr val="accent1">
                    <a:lumMod val="50000"/>
                  </a:schemeClr>
                </a:solidFill>
              </a:rPr>
              <a:t>Boston Pilgrim Hospital, 23</a:t>
            </a:r>
            <a:r>
              <a:rPr lang="en-GB" sz="1800" baseline="30000">
                <a:solidFill>
                  <a:schemeClr val="accent1">
                    <a:lumMod val="50000"/>
                  </a:schemeClr>
                </a:solidFill>
              </a:rPr>
              <a:t>rd</a:t>
            </a:r>
            <a:r>
              <a:rPr lang="en-GB" sz="1800">
                <a:solidFill>
                  <a:schemeClr val="accent1">
                    <a:lumMod val="50000"/>
                  </a:schemeClr>
                </a:solidFill>
              </a:rPr>
              <a:t> &amp; 24</a:t>
            </a:r>
            <a:r>
              <a:rPr lang="en-GB" sz="1800" baseline="30000">
                <a:solidFill>
                  <a:schemeClr val="accent1">
                    <a:lumMod val="50000"/>
                  </a:schemeClr>
                </a:solidFill>
              </a:rPr>
              <a:t>th</a:t>
            </a:r>
            <a:r>
              <a:rPr lang="en-GB" sz="1800">
                <a:solidFill>
                  <a:schemeClr val="accent1">
                    <a:lumMod val="50000"/>
                  </a:schemeClr>
                </a:solidFill>
              </a:rPr>
              <a:t> August</a:t>
            </a:r>
            <a:endParaRPr lang="en-GB" sz="1800">
              <a:solidFill>
                <a:schemeClr val="accent1">
                  <a:lumMod val="50000"/>
                </a:schemeClr>
              </a:solidFill>
              <a:cs typeface="Calibri"/>
            </a:endParaRPr>
          </a:p>
          <a:p>
            <a:pPr>
              <a:buFontTx/>
              <a:buChar char="-"/>
            </a:pPr>
            <a:r>
              <a:rPr lang="en-GB" sz="1800">
                <a:solidFill>
                  <a:schemeClr val="accent1">
                    <a:lumMod val="50000"/>
                  </a:schemeClr>
                </a:solidFill>
              </a:rPr>
              <a:t>Online engagement events hosted 17</a:t>
            </a:r>
            <a:r>
              <a:rPr lang="en-GB" sz="1800" baseline="30000">
                <a:solidFill>
                  <a:schemeClr val="accent1">
                    <a:lumMod val="50000"/>
                  </a:schemeClr>
                </a:solidFill>
              </a:rPr>
              <a:t>th</a:t>
            </a:r>
            <a:r>
              <a:rPr lang="en-GB" sz="1800">
                <a:solidFill>
                  <a:schemeClr val="accent1">
                    <a:lumMod val="50000"/>
                  </a:schemeClr>
                </a:solidFill>
              </a:rPr>
              <a:t> &amp; 25</a:t>
            </a:r>
            <a:r>
              <a:rPr lang="en-GB" sz="1800" baseline="30000">
                <a:solidFill>
                  <a:schemeClr val="accent1">
                    <a:lumMod val="50000"/>
                  </a:schemeClr>
                </a:solidFill>
              </a:rPr>
              <a:t>th</a:t>
            </a:r>
            <a:r>
              <a:rPr lang="en-GB" sz="1800">
                <a:solidFill>
                  <a:schemeClr val="accent1">
                    <a:lumMod val="50000"/>
                  </a:schemeClr>
                </a:solidFill>
              </a:rPr>
              <a:t> August</a:t>
            </a:r>
            <a:endParaRPr lang="en-GB" sz="1800">
              <a:solidFill>
                <a:schemeClr val="accent1">
                  <a:lumMod val="50000"/>
                </a:schemeClr>
              </a:solidFill>
              <a:cs typeface="Calibri"/>
            </a:endParaRPr>
          </a:p>
          <a:p>
            <a:pPr algn="r">
              <a:buFontTx/>
              <a:buChar char="-"/>
            </a:pPr>
            <a:endParaRPr lang="en-GB" sz="1800">
              <a:solidFill>
                <a:srgbClr val="FFFFFF"/>
              </a:solidFill>
            </a:endParaRPr>
          </a:p>
        </p:txBody>
      </p:sp>
      <p:pic>
        <p:nvPicPr>
          <p:cNvPr id="13" name="Picture 12">
            <a:extLst>
              <a:ext uri="{FF2B5EF4-FFF2-40B4-BE49-F238E27FC236}">
                <a16:creationId xmlns:a16="http://schemas.microsoft.com/office/drawing/2014/main" id="{0D821329-C40E-45C8-BBDE-EFAD392EC6C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20969535">
            <a:off x="7333323" y="1395094"/>
            <a:ext cx="2256952" cy="1596381"/>
          </a:xfrm>
          <a:prstGeom prst="rect">
            <a:avLst/>
          </a:prstGeom>
          <a:ln>
            <a:solidFill>
              <a:schemeClr val="accent1">
                <a:lumMod val="75000"/>
              </a:schemeClr>
            </a:solidFill>
          </a:ln>
        </p:spPr>
      </p:pic>
      <p:pic>
        <p:nvPicPr>
          <p:cNvPr id="14" name="Picture 13">
            <a:extLst>
              <a:ext uri="{FF2B5EF4-FFF2-40B4-BE49-F238E27FC236}">
                <a16:creationId xmlns:a16="http://schemas.microsoft.com/office/drawing/2014/main" id="{028DDB83-E660-4009-A073-D7C5190498C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rot="666959">
            <a:off x="9546359" y="901279"/>
            <a:ext cx="2243689" cy="1563958"/>
          </a:xfrm>
          <a:prstGeom prst="rect">
            <a:avLst/>
          </a:prstGeom>
          <a:ln>
            <a:solidFill>
              <a:schemeClr val="accent1">
                <a:lumMod val="75000"/>
              </a:schemeClr>
            </a:solidFill>
          </a:ln>
        </p:spPr>
      </p:pic>
      <p:pic>
        <p:nvPicPr>
          <p:cNvPr id="15" name="Picture 14">
            <a:extLst>
              <a:ext uri="{FF2B5EF4-FFF2-40B4-BE49-F238E27FC236}">
                <a16:creationId xmlns:a16="http://schemas.microsoft.com/office/drawing/2014/main" id="{2715CFC4-7823-46E1-9F24-8E000CB9994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rot="779191">
            <a:off x="9532644" y="2251892"/>
            <a:ext cx="2328348" cy="1646367"/>
          </a:xfrm>
          <a:prstGeom prst="rect">
            <a:avLst/>
          </a:prstGeom>
          <a:ln>
            <a:solidFill>
              <a:schemeClr val="accent1">
                <a:lumMod val="75000"/>
              </a:schemeClr>
            </a:solidFill>
          </a:ln>
        </p:spPr>
      </p:pic>
      <p:pic>
        <p:nvPicPr>
          <p:cNvPr id="16" name="Picture 15">
            <a:extLst>
              <a:ext uri="{FF2B5EF4-FFF2-40B4-BE49-F238E27FC236}">
                <a16:creationId xmlns:a16="http://schemas.microsoft.com/office/drawing/2014/main" id="{BA878402-882E-4708-AAB6-5B5928957DE7}"/>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rot="614732">
            <a:off x="7372237" y="2987863"/>
            <a:ext cx="2343057" cy="1639536"/>
          </a:xfrm>
          <a:prstGeom prst="rect">
            <a:avLst/>
          </a:prstGeom>
          <a:ln>
            <a:solidFill>
              <a:schemeClr val="accent1">
                <a:lumMod val="75000"/>
              </a:schemeClr>
            </a:solidFill>
          </a:ln>
        </p:spPr>
      </p:pic>
      <p:pic>
        <p:nvPicPr>
          <p:cNvPr id="17" name="Picture 16">
            <a:extLst>
              <a:ext uri="{FF2B5EF4-FFF2-40B4-BE49-F238E27FC236}">
                <a16:creationId xmlns:a16="http://schemas.microsoft.com/office/drawing/2014/main" id="{6A35C481-9467-4CAD-93E3-BBE47CCCE773}"/>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9492755" y="3774408"/>
            <a:ext cx="2170851" cy="1539790"/>
          </a:xfrm>
          <a:prstGeom prst="rect">
            <a:avLst/>
          </a:prstGeom>
          <a:ln>
            <a:solidFill>
              <a:schemeClr val="accent1">
                <a:lumMod val="75000"/>
              </a:schemeClr>
            </a:solidFill>
          </a:ln>
        </p:spPr>
      </p:pic>
      <p:pic>
        <p:nvPicPr>
          <p:cNvPr id="18" name="Picture 17">
            <a:extLst>
              <a:ext uri="{FF2B5EF4-FFF2-40B4-BE49-F238E27FC236}">
                <a16:creationId xmlns:a16="http://schemas.microsoft.com/office/drawing/2014/main" id="{5CCA1FB3-88D5-4E44-9649-5FD6C1098D94}"/>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rot="919710">
            <a:off x="7583376" y="4764869"/>
            <a:ext cx="2435113" cy="1718351"/>
          </a:xfrm>
          <a:prstGeom prst="rect">
            <a:avLst/>
          </a:prstGeom>
          <a:ln>
            <a:solidFill>
              <a:schemeClr val="accent1">
                <a:lumMod val="50000"/>
              </a:schemeClr>
            </a:solidFill>
          </a:ln>
        </p:spPr>
      </p:pic>
    </p:spTree>
    <p:extLst>
      <p:ext uri="{BB962C8B-B14F-4D97-AF65-F5344CB8AC3E}">
        <p14:creationId xmlns:p14="http://schemas.microsoft.com/office/powerpoint/2010/main" val="1887842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FB4F6D9-1C2B-4E77-A426-651D0AE38D08}"/>
              </a:ext>
            </a:extLst>
          </p:cNvPr>
          <p:cNvSpPr>
            <a:spLocks noGrp="1"/>
          </p:cNvSpPr>
          <p:nvPr>
            <p:ph type="title"/>
          </p:nvPr>
        </p:nvSpPr>
        <p:spPr>
          <a:xfrm>
            <a:off x="286753" y="153759"/>
            <a:ext cx="11778915" cy="1325563"/>
          </a:xfrm>
        </p:spPr>
        <p:txBody>
          <a:bodyPr>
            <a:normAutofit/>
          </a:bodyPr>
          <a:lstStyle/>
          <a:p>
            <a:pPr algn="ctr"/>
            <a:r>
              <a:rPr lang="en-GB" sz="4000">
                <a:latin typeface="Calibri"/>
                <a:cs typeface="Calibri"/>
              </a:rPr>
              <a:t>'What Matters To You' Public</a:t>
            </a:r>
            <a:br>
              <a:rPr lang="en-GB" sz="4000">
                <a:latin typeface="Calibri"/>
              </a:rPr>
            </a:br>
            <a:r>
              <a:rPr lang="en-GB" sz="4000">
                <a:latin typeface="Calibri"/>
                <a:cs typeface="Calibri"/>
              </a:rPr>
              <a:t>Roadshow Events</a:t>
            </a:r>
          </a:p>
        </p:txBody>
      </p:sp>
      <p:sp>
        <p:nvSpPr>
          <p:cNvPr id="6" name="Content Placeholder 2">
            <a:extLst>
              <a:ext uri="{FF2B5EF4-FFF2-40B4-BE49-F238E27FC236}">
                <a16:creationId xmlns:a16="http://schemas.microsoft.com/office/drawing/2014/main" id="{7232A7F3-6F9C-40E2-A224-8846A0848238}"/>
              </a:ext>
            </a:extLst>
          </p:cNvPr>
          <p:cNvSpPr>
            <a:spLocks noGrp="1"/>
          </p:cNvSpPr>
          <p:nvPr>
            <p:ph idx="1"/>
          </p:nvPr>
        </p:nvSpPr>
        <p:spPr>
          <a:xfrm>
            <a:off x="674518" y="3326393"/>
            <a:ext cx="6867302" cy="2566076"/>
          </a:xfrm>
        </p:spPr>
        <p:txBody>
          <a:bodyPr vert="horz" lIns="91440" tIns="45720" rIns="91440" bIns="45720" rtlCol="0" anchor="t">
            <a:noAutofit/>
          </a:bodyPr>
          <a:lstStyle/>
          <a:p>
            <a:pPr marL="0" indent="0" algn="just">
              <a:buNone/>
            </a:pPr>
            <a:r>
              <a:rPr lang="en-GB" sz="1800"/>
              <a:t>October 2022 sees the launch of the ‘What Matters To You’ roadshow events.  These events, which are planned to take place across the county, will invite families and professionals to share their thoughts and views about all aspects of care before, during and after pregnancy.  </a:t>
            </a:r>
            <a:endParaRPr lang="en-US" sz="1800">
              <a:cs typeface="Calibri"/>
            </a:endParaRPr>
          </a:p>
          <a:p>
            <a:pPr marL="0" indent="0" algn="just">
              <a:buNone/>
            </a:pPr>
            <a:r>
              <a:rPr lang="en-GB" sz="1800"/>
              <a:t>We want to hear what matters to Lincolnshire communities and the professionals working with them while also giving them the opportunity to tour the pregnancy journey and meet with the services who might support them along the way.</a:t>
            </a:r>
            <a:endParaRPr lang="en-GB" sz="1800">
              <a:cs typeface="Calibri" panose="020F0502020204030204"/>
            </a:endParaRPr>
          </a:p>
          <a:p>
            <a:pPr marL="0" indent="0" algn="just">
              <a:buNone/>
            </a:pPr>
            <a:r>
              <a:rPr lang="en-GB" sz="1800"/>
              <a:t>In addition to these roadshow events, the LMNS and the Maternity Voice Partnership attend other events; for example, Primary Care Network (PCN) led events.</a:t>
            </a:r>
            <a:endParaRPr lang="en-GB" sz="1800">
              <a:cs typeface="Calibri"/>
            </a:endParaRPr>
          </a:p>
        </p:txBody>
      </p:sp>
      <p:pic>
        <p:nvPicPr>
          <p:cNvPr id="3" name="Picture 2" descr="What Matter to You Roadshow events map">
            <a:extLst>
              <a:ext uri="{FF2B5EF4-FFF2-40B4-BE49-F238E27FC236}">
                <a16:creationId xmlns:a16="http://schemas.microsoft.com/office/drawing/2014/main" id="{5C5B79F2-52FB-47E2-9CAB-4ADEA54D8E20}"/>
              </a:ext>
            </a:extLst>
          </p:cNvPr>
          <p:cNvPicPr>
            <a:picLocks noChangeAspect="1"/>
          </p:cNvPicPr>
          <p:nvPr/>
        </p:nvPicPr>
        <p:blipFill>
          <a:blip r:embed="rId2"/>
          <a:stretch>
            <a:fillRect/>
          </a:stretch>
        </p:blipFill>
        <p:spPr>
          <a:xfrm>
            <a:off x="7885860" y="1624526"/>
            <a:ext cx="3631622" cy="4839531"/>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4" name="Speech Bubble: Oval 3">
            <a:extLst>
              <a:ext uri="{FF2B5EF4-FFF2-40B4-BE49-F238E27FC236}">
                <a16:creationId xmlns:a16="http://schemas.microsoft.com/office/drawing/2014/main" id="{199B65A6-1731-4F94-A462-B3C1B242D98D}"/>
              </a:ext>
            </a:extLst>
          </p:cNvPr>
          <p:cNvSpPr/>
          <p:nvPr/>
        </p:nvSpPr>
        <p:spPr>
          <a:xfrm flipH="1">
            <a:off x="10443119" y="3429000"/>
            <a:ext cx="869447" cy="42487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r>
              <a:rPr lang="en-GB" sz="1000" baseline="30000"/>
              <a:t>th</a:t>
            </a:r>
            <a:r>
              <a:rPr lang="en-GB" sz="1000"/>
              <a:t> Oct 2022</a:t>
            </a:r>
          </a:p>
        </p:txBody>
      </p:sp>
      <p:sp>
        <p:nvSpPr>
          <p:cNvPr id="10" name="Speech Bubble: Oval 9">
            <a:extLst>
              <a:ext uri="{FF2B5EF4-FFF2-40B4-BE49-F238E27FC236}">
                <a16:creationId xmlns:a16="http://schemas.microsoft.com/office/drawing/2014/main" id="{1B81CE83-5546-4001-AF69-223840707A88}"/>
              </a:ext>
            </a:extLst>
          </p:cNvPr>
          <p:cNvSpPr/>
          <p:nvPr/>
        </p:nvSpPr>
        <p:spPr>
          <a:xfrm>
            <a:off x="9635365" y="5103386"/>
            <a:ext cx="924943" cy="42487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February</a:t>
            </a:r>
          </a:p>
          <a:p>
            <a:pPr algn="ctr"/>
            <a:r>
              <a:rPr lang="en-GB" sz="1000"/>
              <a:t>2023</a:t>
            </a:r>
          </a:p>
        </p:txBody>
      </p:sp>
      <p:sp>
        <p:nvSpPr>
          <p:cNvPr id="12" name="Speech Bubble: Oval 11">
            <a:extLst>
              <a:ext uri="{FF2B5EF4-FFF2-40B4-BE49-F238E27FC236}">
                <a16:creationId xmlns:a16="http://schemas.microsoft.com/office/drawing/2014/main" id="{27790407-E2A1-495E-A46C-24829C5FBE87}"/>
              </a:ext>
            </a:extLst>
          </p:cNvPr>
          <p:cNvSpPr/>
          <p:nvPr/>
        </p:nvSpPr>
        <p:spPr>
          <a:xfrm>
            <a:off x="7961229" y="2210131"/>
            <a:ext cx="856536" cy="42487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May</a:t>
            </a:r>
          </a:p>
          <a:p>
            <a:pPr algn="ctr"/>
            <a:r>
              <a:rPr lang="en-GB" sz="1000"/>
              <a:t>2023</a:t>
            </a:r>
          </a:p>
        </p:txBody>
      </p:sp>
      <p:sp>
        <p:nvSpPr>
          <p:cNvPr id="13" name="Speech Bubble: Oval 12">
            <a:extLst>
              <a:ext uri="{FF2B5EF4-FFF2-40B4-BE49-F238E27FC236}">
                <a16:creationId xmlns:a16="http://schemas.microsoft.com/office/drawing/2014/main" id="{6C9242FB-92C1-42BE-A643-9D2C6B48B39B}"/>
              </a:ext>
            </a:extLst>
          </p:cNvPr>
          <p:cNvSpPr/>
          <p:nvPr/>
        </p:nvSpPr>
        <p:spPr>
          <a:xfrm>
            <a:off x="8531852" y="4609431"/>
            <a:ext cx="856536" cy="42487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August</a:t>
            </a:r>
          </a:p>
          <a:p>
            <a:pPr algn="ctr"/>
            <a:r>
              <a:rPr lang="en-GB" sz="1000"/>
              <a:t>2023</a:t>
            </a:r>
          </a:p>
        </p:txBody>
      </p:sp>
      <p:sp>
        <p:nvSpPr>
          <p:cNvPr id="14" name="Speech Bubble: Oval 13">
            <a:extLst>
              <a:ext uri="{FF2B5EF4-FFF2-40B4-BE49-F238E27FC236}">
                <a16:creationId xmlns:a16="http://schemas.microsoft.com/office/drawing/2014/main" id="{12A0A93D-BBA9-48B9-8A25-CE99A2B90175}"/>
              </a:ext>
            </a:extLst>
          </p:cNvPr>
          <p:cNvSpPr/>
          <p:nvPr/>
        </p:nvSpPr>
        <p:spPr>
          <a:xfrm>
            <a:off x="8710294" y="2951492"/>
            <a:ext cx="1031624" cy="42487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November</a:t>
            </a:r>
          </a:p>
          <a:p>
            <a:pPr algn="ctr"/>
            <a:r>
              <a:rPr lang="en-GB" sz="1000"/>
              <a:t>2023</a:t>
            </a:r>
          </a:p>
        </p:txBody>
      </p:sp>
      <p:pic>
        <p:nvPicPr>
          <p:cNvPr id="5" name="Picture 4">
            <a:extLst>
              <a:ext uri="{FF2B5EF4-FFF2-40B4-BE49-F238E27FC236}">
                <a16:creationId xmlns:a16="http://schemas.microsoft.com/office/drawing/2014/main" id="{962DE1AE-DFA1-4563-8612-E20C95984CD8}"/>
              </a:ext>
              <a:ext uri="{C183D7F6-B498-43B3-948B-1728B52AA6E4}">
                <adec:decorative xmlns:adec="http://schemas.microsoft.com/office/drawing/2017/decorative" val="1"/>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302089" y="1574395"/>
            <a:ext cx="3655796" cy="1381763"/>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7" name="TextBox 6">
            <a:extLst>
              <a:ext uri="{FF2B5EF4-FFF2-40B4-BE49-F238E27FC236}">
                <a16:creationId xmlns:a16="http://schemas.microsoft.com/office/drawing/2014/main" id="{7D52725D-C442-487F-8098-3D9E9B4AD6D7}"/>
              </a:ext>
            </a:extLst>
          </p:cNvPr>
          <p:cNvSpPr txBox="1"/>
          <p:nvPr/>
        </p:nvSpPr>
        <p:spPr>
          <a:xfrm>
            <a:off x="3780890" y="1420366"/>
            <a:ext cx="3466295" cy="209288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600">
                <a:solidFill>
                  <a:schemeClr val="accent1">
                    <a:lumMod val="50000"/>
                  </a:schemeClr>
                </a:solidFill>
              </a:rPr>
              <a:t>Skegness – 11</a:t>
            </a:r>
            <a:r>
              <a:rPr lang="en-GB" sz="1600" baseline="30000">
                <a:solidFill>
                  <a:schemeClr val="accent1">
                    <a:lumMod val="50000"/>
                  </a:schemeClr>
                </a:solidFill>
              </a:rPr>
              <a:t>th</a:t>
            </a:r>
            <a:r>
              <a:rPr lang="en-GB" sz="1600">
                <a:solidFill>
                  <a:schemeClr val="accent1">
                    <a:lumMod val="50000"/>
                  </a:schemeClr>
                </a:solidFill>
              </a:rPr>
              <a:t> October 2022</a:t>
            </a:r>
            <a:endParaRPr lang="en-US" sz="1600">
              <a:solidFill>
                <a:schemeClr val="accent1">
                  <a:lumMod val="50000"/>
                </a:schemeClr>
              </a:solidFill>
              <a:cs typeface="Calibri"/>
            </a:endParaRPr>
          </a:p>
          <a:p>
            <a:pPr marL="285750" indent="-285750">
              <a:buFont typeface="Arial" panose="020B0604020202020204" pitchFamily="34" charset="0"/>
              <a:buChar char="•"/>
            </a:pPr>
            <a:r>
              <a:rPr lang="en-GB" sz="1600">
                <a:solidFill>
                  <a:schemeClr val="accent1">
                    <a:lumMod val="50000"/>
                  </a:schemeClr>
                </a:solidFill>
              </a:rPr>
              <a:t>Boston/Spalding – Est. February 2023</a:t>
            </a:r>
            <a:endParaRPr lang="en-GB" sz="1600">
              <a:solidFill>
                <a:schemeClr val="accent1">
                  <a:lumMod val="50000"/>
                </a:schemeClr>
              </a:solidFill>
              <a:cs typeface="Calibri"/>
            </a:endParaRPr>
          </a:p>
          <a:p>
            <a:pPr marL="285750" indent="-285750">
              <a:buFont typeface="Arial" panose="020B0604020202020204" pitchFamily="34" charset="0"/>
              <a:buChar char="•"/>
            </a:pPr>
            <a:r>
              <a:rPr lang="en-GB" sz="1600">
                <a:solidFill>
                  <a:schemeClr val="accent1">
                    <a:lumMod val="50000"/>
                  </a:schemeClr>
                </a:solidFill>
              </a:rPr>
              <a:t>Gainsborough – Est. May 2023</a:t>
            </a:r>
            <a:endParaRPr lang="en-GB" sz="1600">
              <a:solidFill>
                <a:schemeClr val="accent1">
                  <a:lumMod val="50000"/>
                </a:schemeClr>
              </a:solidFill>
              <a:cs typeface="Calibri"/>
            </a:endParaRPr>
          </a:p>
          <a:p>
            <a:pPr marL="285750" indent="-285750">
              <a:buFont typeface="Arial" panose="020B0604020202020204" pitchFamily="34" charset="0"/>
              <a:buChar char="•"/>
            </a:pPr>
            <a:r>
              <a:rPr lang="en-GB" sz="1600">
                <a:solidFill>
                  <a:schemeClr val="accent1">
                    <a:lumMod val="50000"/>
                  </a:schemeClr>
                </a:solidFill>
              </a:rPr>
              <a:t>Sleaford/Grantham – Est. August 2023</a:t>
            </a:r>
            <a:endParaRPr lang="en-GB" sz="1600">
              <a:solidFill>
                <a:schemeClr val="accent1">
                  <a:lumMod val="50000"/>
                </a:schemeClr>
              </a:solidFill>
              <a:cs typeface="Calibri"/>
            </a:endParaRPr>
          </a:p>
          <a:p>
            <a:pPr marL="285750" indent="-285750">
              <a:buFont typeface="Arial" panose="020B0604020202020204" pitchFamily="34" charset="0"/>
              <a:buChar char="•"/>
            </a:pPr>
            <a:r>
              <a:rPr lang="en-GB" sz="1600">
                <a:solidFill>
                  <a:schemeClr val="accent1">
                    <a:lumMod val="50000"/>
                  </a:schemeClr>
                </a:solidFill>
              </a:rPr>
              <a:t>Lincoln – Est. November 2023</a:t>
            </a:r>
            <a:endParaRPr lang="en-GB" sz="1600">
              <a:solidFill>
                <a:schemeClr val="accent1">
                  <a:lumMod val="50000"/>
                </a:schemeClr>
              </a:solidFill>
              <a:cs typeface="Calibri"/>
            </a:endParaRPr>
          </a:p>
          <a:p>
            <a:endParaRPr lang="en-GB"/>
          </a:p>
        </p:txBody>
      </p:sp>
    </p:spTree>
    <p:extLst>
      <p:ext uri="{BB962C8B-B14F-4D97-AF65-F5344CB8AC3E}">
        <p14:creationId xmlns:p14="http://schemas.microsoft.com/office/powerpoint/2010/main" val="42221727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C0D7A13-44DF-4646-93A2-07AD17BF576E}"/>
              </a:ext>
            </a:extLst>
          </p:cNvPr>
          <p:cNvSpPr txBox="1">
            <a:spLocks noGrp="1"/>
          </p:cNvSpPr>
          <p:nvPr>
            <p:ph type="title" idx="4294967295"/>
          </p:nvPr>
        </p:nvSpPr>
        <p:spPr>
          <a:xfrm>
            <a:off x="3152957" y="244118"/>
            <a:ext cx="60960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chemeClr val="accent1">
                    <a:lumMod val="75000"/>
                  </a:schemeClr>
                </a:solidFill>
                <a:effectLst/>
                <a:uLnTx/>
                <a:uFillTx/>
                <a:latin typeface="+mn-lt"/>
                <a:ea typeface="+mn-ea"/>
                <a:cs typeface="+mn-cs"/>
              </a:rPr>
              <a:t>Skegness</a:t>
            </a:r>
            <a:r>
              <a:rPr kumimoji="0" lang="en-US" sz="2800" b="0" i="0" u="none" strike="noStrike" kern="1200" cap="none" spc="0" normalizeH="0" baseline="0" noProof="0" dirty="0">
                <a:ln>
                  <a:noFill/>
                </a:ln>
                <a:solidFill>
                  <a:schemeClr val="accent1">
                    <a:lumMod val="75000"/>
                  </a:schemeClr>
                </a:solidFill>
                <a:effectLst/>
                <a:uLnTx/>
                <a:uFillTx/>
                <a:latin typeface="+mn-lt"/>
                <a:ea typeface="+mn-ea"/>
                <a:cs typeface="+mn-cs"/>
              </a:rPr>
              <a:t> Roadshow Event</a:t>
            </a:r>
            <a:endParaRPr kumimoji="0" lang="en-GB" sz="28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pic>
        <p:nvPicPr>
          <p:cNvPr id="9" name="Picture 8" descr="Skegness Roadshow event flyer image">
            <a:extLst>
              <a:ext uri="{FF2B5EF4-FFF2-40B4-BE49-F238E27FC236}">
                <a16:creationId xmlns:a16="http://schemas.microsoft.com/office/drawing/2014/main" id="{A6A86089-2BDA-4021-ACF7-EB7448495971}"/>
              </a:ext>
            </a:extLst>
          </p:cNvPr>
          <p:cNvPicPr>
            <a:picLocks noChangeAspect="1"/>
          </p:cNvPicPr>
          <p:nvPr/>
        </p:nvPicPr>
        <p:blipFill>
          <a:blip r:embed="rId2"/>
          <a:stretch>
            <a:fillRect/>
          </a:stretch>
        </p:blipFill>
        <p:spPr>
          <a:xfrm>
            <a:off x="2409501" y="982457"/>
            <a:ext cx="7582912" cy="536981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317879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C183D7F6-B498-43B3-948B-1728B52AA6E4}">
                <adec:decorative xmlns:adec="http://schemas.microsoft.com/office/drawing/2017/decorative" val="1"/>
              </a:ext>
            </a:extLst>
          </p:cNvPr>
          <p:cNvSpPr>
            <a:spLocks noGrp="1"/>
          </p:cNvSpPr>
          <p:nvPr>
            <p:ph idx="1"/>
          </p:nvPr>
        </p:nvSpPr>
        <p:spPr>
          <a:xfrm>
            <a:off x="176780" y="6586356"/>
            <a:ext cx="8280920" cy="227440"/>
          </a:xfrm>
        </p:spPr>
        <p:txBody>
          <a:bodyPr>
            <a:normAutofit fontScale="77500" lnSpcReduction="20000"/>
          </a:bodyPr>
          <a:lstStyle/>
          <a:p>
            <a:endParaRPr lang="en-GB" sz="1600"/>
          </a:p>
          <a:p>
            <a:endParaRPr lang="en-GB" sz="5500"/>
          </a:p>
          <a:p>
            <a:endParaRPr lang="en-GB" sz="9600" b="1">
              <a:solidFill>
                <a:schemeClr val="bg1"/>
              </a:solidFill>
            </a:endParaRPr>
          </a:p>
          <a:p>
            <a:pPr marL="0" indent="0">
              <a:buNone/>
            </a:pPr>
            <a:endParaRPr lang="en-GB" sz="9600" b="1">
              <a:solidFill>
                <a:schemeClr val="bg1"/>
              </a:solidFill>
            </a:endParaRPr>
          </a:p>
          <a:p>
            <a:endParaRPr lang="en-GB" sz="9600" b="1">
              <a:solidFill>
                <a:schemeClr val="bg1">
                  <a:lumMod val="50000"/>
                </a:schemeClr>
              </a:solidFill>
            </a:endParaRPr>
          </a:p>
        </p:txBody>
      </p:sp>
      <p:sp>
        <p:nvSpPr>
          <p:cNvPr id="13" name="Content Placeholder 2">
            <a:extLst>
              <a:ext uri="{FF2B5EF4-FFF2-40B4-BE49-F238E27FC236}">
                <a16:creationId xmlns:a16="http://schemas.microsoft.com/office/drawing/2014/main" id="{DCFF378E-3667-49F7-AD2D-81019638DE86}"/>
              </a:ext>
              <a:ext uri="{C183D7F6-B498-43B3-948B-1728B52AA6E4}">
                <adec:decorative xmlns:adec="http://schemas.microsoft.com/office/drawing/2017/decorative" val="1"/>
              </a:ext>
            </a:extLst>
          </p:cNvPr>
          <p:cNvSpPr txBox="1">
            <a:spLocks/>
          </p:cNvSpPr>
          <p:nvPr/>
        </p:nvSpPr>
        <p:spPr>
          <a:xfrm>
            <a:off x="3605589" y="1479555"/>
            <a:ext cx="8229600" cy="409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3800" i="1">
              <a:solidFill>
                <a:schemeClr val="tx2"/>
              </a:solidFill>
            </a:endParaRPr>
          </a:p>
        </p:txBody>
      </p:sp>
      <p:sp>
        <p:nvSpPr>
          <p:cNvPr id="10" name="TextBox 9">
            <a:extLst>
              <a:ext uri="{FF2B5EF4-FFF2-40B4-BE49-F238E27FC236}">
                <a16:creationId xmlns:a16="http://schemas.microsoft.com/office/drawing/2014/main" id="{579A0F06-EEAF-49D5-8CC1-FF30E0E575F7}"/>
              </a:ext>
            </a:extLst>
          </p:cNvPr>
          <p:cNvSpPr txBox="1"/>
          <p:nvPr/>
        </p:nvSpPr>
        <p:spPr>
          <a:xfrm>
            <a:off x="334801" y="2158035"/>
            <a:ext cx="11382702" cy="4001095"/>
          </a:xfrm>
          <a:prstGeom prst="rect">
            <a:avLst/>
          </a:prstGeom>
          <a:noFill/>
        </p:spPr>
        <p:txBody>
          <a:bodyPr wrap="square" lIns="91440" tIns="45720" rIns="91440" bIns="45720" anchor="t">
            <a:spAutoFit/>
          </a:bodyPr>
          <a:lstStyle/>
          <a:p>
            <a:r>
              <a:rPr lang="en-GB" sz="2400">
                <a:solidFill>
                  <a:schemeClr val="accent1">
                    <a:lumMod val="50000"/>
                  </a:schemeClr>
                </a:solidFill>
                <a:cs typeface="Calibri"/>
              </a:rPr>
              <a:t>By producing the Lincolnshire maternity and neonatal equity and equality action plan we will:</a:t>
            </a:r>
          </a:p>
          <a:p>
            <a:pPr marL="342900" indent="-342900">
              <a:buFont typeface="Arial"/>
              <a:buChar char="•"/>
            </a:pPr>
            <a:r>
              <a:rPr lang="en-GB" sz="2400" i="1">
                <a:solidFill>
                  <a:schemeClr val="accent1">
                    <a:lumMod val="50000"/>
                  </a:schemeClr>
                </a:solidFill>
                <a:cs typeface="Calibri"/>
              </a:rPr>
              <a:t>Meet NHS guidance to improve equity and equality in maternity and neonatal care, aligned to the NHS five priorities</a:t>
            </a:r>
            <a:r>
              <a:rPr lang="en-GB" sz="2400" i="1" baseline="30000">
                <a:solidFill>
                  <a:schemeClr val="accent1">
                    <a:lumMod val="50000"/>
                  </a:schemeClr>
                </a:solidFill>
                <a:cs typeface="Calibri"/>
              </a:rPr>
              <a:t>1</a:t>
            </a:r>
          </a:p>
          <a:p>
            <a:pPr marL="742950" lvl="1" indent="-285750">
              <a:buFont typeface="Arial" panose="020B0604020202020204" pitchFamily="34" charset="0"/>
              <a:buChar char="•"/>
            </a:pPr>
            <a:r>
              <a:rPr lang="en-GB" sz="1600">
                <a:solidFill>
                  <a:schemeClr val="accent1">
                    <a:lumMod val="50000"/>
                  </a:schemeClr>
                </a:solidFill>
              </a:rPr>
              <a:t>Priority 1: Restore NHS services inclusively</a:t>
            </a:r>
            <a:endParaRPr lang="en-GB" sz="1600">
              <a:solidFill>
                <a:schemeClr val="accent1">
                  <a:lumMod val="50000"/>
                </a:schemeClr>
              </a:solidFill>
              <a:cs typeface="Calibri" panose="020F0502020204030204"/>
            </a:endParaRPr>
          </a:p>
          <a:p>
            <a:pPr marL="742950" lvl="1" indent="-285750">
              <a:buFont typeface="Arial" panose="020B0604020202020204" pitchFamily="34" charset="0"/>
              <a:buChar char="•"/>
            </a:pPr>
            <a:r>
              <a:rPr lang="en-GB" sz="1600">
                <a:solidFill>
                  <a:schemeClr val="accent1">
                    <a:lumMod val="50000"/>
                  </a:schemeClr>
                </a:solidFill>
              </a:rPr>
              <a:t>Priority 2: Mitigate against digital exclusion</a:t>
            </a:r>
            <a:endParaRPr lang="en-GB" sz="1600">
              <a:solidFill>
                <a:schemeClr val="accent1">
                  <a:lumMod val="50000"/>
                </a:schemeClr>
              </a:solidFill>
              <a:cs typeface="Calibri" panose="020F0502020204030204"/>
            </a:endParaRPr>
          </a:p>
          <a:p>
            <a:pPr marL="742950" lvl="1" indent="-285750">
              <a:buFont typeface="Arial" panose="020B0604020202020204" pitchFamily="34" charset="0"/>
              <a:buChar char="•"/>
            </a:pPr>
            <a:r>
              <a:rPr lang="en-GB" sz="1600">
                <a:solidFill>
                  <a:schemeClr val="accent1">
                    <a:lumMod val="50000"/>
                  </a:schemeClr>
                </a:solidFill>
              </a:rPr>
              <a:t>Priority 3: Ensure datasets are complete and timely</a:t>
            </a:r>
            <a:endParaRPr lang="en-GB" sz="1600">
              <a:solidFill>
                <a:schemeClr val="accent1">
                  <a:lumMod val="50000"/>
                </a:schemeClr>
              </a:solidFill>
              <a:cs typeface="Calibri" panose="020F0502020204030204"/>
            </a:endParaRPr>
          </a:p>
          <a:p>
            <a:pPr marL="742950" lvl="1" indent="-285750">
              <a:buFont typeface="Arial" panose="020B0604020202020204" pitchFamily="34" charset="0"/>
              <a:buChar char="•"/>
            </a:pPr>
            <a:r>
              <a:rPr lang="en-GB" sz="1600">
                <a:solidFill>
                  <a:schemeClr val="accent1">
                    <a:lumMod val="50000"/>
                  </a:schemeClr>
                </a:solidFill>
              </a:rPr>
              <a:t>Priority 4: Accelerate preventative programmes that engage those at greatest risk of poor health outcomes</a:t>
            </a:r>
            <a:endParaRPr lang="en-GB" sz="1600">
              <a:solidFill>
                <a:schemeClr val="accent1">
                  <a:lumMod val="50000"/>
                </a:schemeClr>
              </a:solidFill>
              <a:cs typeface="Calibri"/>
            </a:endParaRPr>
          </a:p>
          <a:p>
            <a:pPr marL="742950" lvl="1" indent="-285750">
              <a:buFont typeface="Arial" panose="020B0604020202020204" pitchFamily="34" charset="0"/>
              <a:buChar char="•"/>
            </a:pPr>
            <a:r>
              <a:rPr lang="en-GB" sz="1600">
                <a:solidFill>
                  <a:schemeClr val="accent1">
                    <a:lumMod val="50000"/>
                  </a:schemeClr>
                </a:solidFill>
              </a:rPr>
              <a:t>Priority 5: Strengthen leadership and accountability</a:t>
            </a:r>
            <a:endParaRPr lang="en-GB" sz="1600">
              <a:solidFill>
                <a:schemeClr val="accent1">
                  <a:lumMod val="50000"/>
                </a:schemeClr>
              </a:solidFill>
              <a:cs typeface="Calibri" panose="020F0502020204030204"/>
            </a:endParaRPr>
          </a:p>
          <a:p>
            <a:pPr marL="285750" indent="-285750">
              <a:buFont typeface="Arial"/>
              <a:buChar char="•"/>
            </a:pPr>
            <a:r>
              <a:rPr lang="en-GB" sz="2400" i="1">
                <a:solidFill>
                  <a:schemeClr val="accent1">
                    <a:lumMod val="50000"/>
                  </a:schemeClr>
                </a:solidFill>
                <a:cs typeface="Calibri" panose="020F0502020204030204"/>
              </a:rPr>
              <a:t>Ensure the co-produced plan is informed by local intelligence, in-order</a:t>
            </a:r>
            <a:r>
              <a:rPr lang="en-GB" sz="2400" i="1">
                <a:solidFill>
                  <a:schemeClr val="accent1">
                    <a:lumMod val="50000"/>
                  </a:schemeClr>
                </a:solidFill>
              </a:rPr>
              <a:t> to deliver interventions that are equal, equitable and specific for the Lincolnshire maternity and neonatal population.</a:t>
            </a:r>
            <a:endParaRPr lang="en-GB" sz="2400" i="1">
              <a:solidFill>
                <a:schemeClr val="accent1">
                  <a:lumMod val="50000"/>
                </a:schemeClr>
              </a:solidFill>
              <a:cs typeface="Calibri" panose="020F0502020204030204"/>
            </a:endParaRPr>
          </a:p>
        </p:txBody>
      </p:sp>
      <p:sp>
        <p:nvSpPr>
          <p:cNvPr id="4" name="Title 3">
            <a:extLst>
              <a:ext uri="{FF2B5EF4-FFF2-40B4-BE49-F238E27FC236}">
                <a16:creationId xmlns:a16="http://schemas.microsoft.com/office/drawing/2014/main" id="{8B3C63B6-6957-4DB4-884D-7FF8FD6532CD}"/>
              </a:ext>
            </a:extLst>
          </p:cNvPr>
          <p:cNvSpPr txBox="1">
            <a:spLocks noGrp="1"/>
          </p:cNvSpPr>
          <p:nvPr>
            <p:ph type="title" idx="4294967295"/>
          </p:nvPr>
        </p:nvSpPr>
        <p:spPr>
          <a:xfrm>
            <a:off x="334801" y="362722"/>
            <a:ext cx="11592955"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schemeClr val="accent1">
                    <a:lumMod val="50000"/>
                  </a:schemeClr>
                </a:solidFill>
                <a:effectLst/>
                <a:uLnTx/>
                <a:uFillTx/>
                <a:latin typeface="+mn-lt"/>
                <a:ea typeface="+mn-ea"/>
                <a:cs typeface="+mn-cs"/>
              </a:rPr>
              <a:t>The Big Idea </a:t>
            </a:r>
            <a:endParaRPr kumimoji="0" lang="en-US" sz="4000" b="0" i="0" u="none" strike="noStrike" kern="1200" cap="none" spc="0" normalizeH="0" baseline="0" noProof="0" dirty="0">
              <a:ln>
                <a:noFill/>
              </a:ln>
              <a:solidFill>
                <a:schemeClr val="accent1">
                  <a:lumMod val="50000"/>
                </a:schemeClr>
              </a:solidFill>
              <a:effectLst/>
              <a:uLnTx/>
              <a:uFillTx/>
              <a:latin typeface="+mn-lt"/>
              <a:ea typeface="+mn-ea"/>
              <a:cs typeface="Calibri"/>
            </a:endParaRPr>
          </a:p>
        </p:txBody>
      </p:sp>
      <p:sp>
        <p:nvSpPr>
          <p:cNvPr id="2" name="TextBox 1">
            <a:extLst>
              <a:ext uri="{FF2B5EF4-FFF2-40B4-BE49-F238E27FC236}">
                <a16:creationId xmlns:a16="http://schemas.microsoft.com/office/drawing/2014/main" id="{35C72FE9-EE2D-CE57-9E25-E0CCBCBC1D1A}"/>
              </a:ext>
            </a:extLst>
          </p:cNvPr>
          <p:cNvSpPr txBox="1"/>
          <p:nvPr/>
        </p:nvSpPr>
        <p:spPr>
          <a:xfrm>
            <a:off x="232254" y="1210849"/>
            <a:ext cx="11727493" cy="1231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i="1">
                <a:solidFill>
                  <a:srgbClr val="0070C0"/>
                </a:solidFill>
                <a:ea typeface="+mn-lt"/>
                <a:cs typeface="+mn-lt"/>
              </a:rPr>
              <a:t>'</a:t>
            </a:r>
            <a:r>
              <a:rPr lang="en-GB" sz="2800" b="1" i="1">
                <a:solidFill>
                  <a:srgbClr val="0070C0"/>
                </a:solidFill>
                <a:ea typeface="+mn-lt"/>
                <a:cs typeface="+mn-lt"/>
              </a:rPr>
              <a:t>Equity means that all mothers and babies will achieve health outcomes that are as good as the groups with the best health outcomes</a:t>
            </a:r>
            <a:r>
              <a:rPr lang="en-GB" sz="2400" b="1" i="1" baseline="30000">
                <a:solidFill>
                  <a:srgbClr val="0070C0"/>
                </a:solidFill>
                <a:ea typeface="+mn-lt"/>
                <a:cs typeface="+mn-lt"/>
              </a:rPr>
              <a:t>1</a:t>
            </a:r>
            <a:r>
              <a:rPr lang="en-GB" sz="2800" b="1" i="1">
                <a:solidFill>
                  <a:srgbClr val="0070C0"/>
                </a:solidFill>
                <a:ea typeface="+mn-lt"/>
                <a:cs typeface="+mn-lt"/>
              </a:rPr>
              <a:t>' </a:t>
            </a:r>
            <a:endParaRPr lang="en-GB" sz="2800" b="1">
              <a:solidFill>
                <a:srgbClr val="0070C0"/>
              </a:solidFill>
              <a:ea typeface="+mn-lt"/>
              <a:cs typeface="+mn-lt"/>
            </a:endParaRPr>
          </a:p>
          <a:p>
            <a:pPr algn="ctr"/>
            <a:endParaRPr lang="en-GB">
              <a:solidFill>
                <a:srgbClr val="0070C0"/>
              </a:solidFill>
              <a:cs typeface="Calibri"/>
            </a:endParaRPr>
          </a:p>
        </p:txBody>
      </p:sp>
      <p:sp>
        <p:nvSpPr>
          <p:cNvPr id="5" name="TextBox 4">
            <a:extLst>
              <a:ext uri="{FF2B5EF4-FFF2-40B4-BE49-F238E27FC236}">
                <a16:creationId xmlns:a16="http://schemas.microsoft.com/office/drawing/2014/main" id="{8CECCC48-94B8-0A09-9015-0A66FBE79BEF}"/>
              </a:ext>
            </a:extLst>
          </p:cNvPr>
          <p:cNvSpPr txBox="1"/>
          <p:nvPr/>
        </p:nvSpPr>
        <p:spPr>
          <a:xfrm>
            <a:off x="195513" y="6301539"/>
            <a:ext cx="724902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aseline="30000">
                <a:cs typeface="Calibri"/>
              </a:rPr>
              <a:t>1 </a:t>
            </a:r>
            <a:r>
              <a:rPr lang="en-GB" sz="1600">
                <a:ea typeface="+mn-lt"/>
                <a:cs typeface="+mn-lt"/>
                <a:hlinkClick r:id="rId2"/>
              </a:rPr>
              <a:t>NHS England » Equity and equality: Guidance for local maternity systems</a:t>
            </a:r>
            <a:endParaRPr lang="en-GB" sz="1600"/>
          </a:p>
        </p:txBody>
      </p:sp>
    </p:spTree>
    <p:extLst>
      <p:ext uri="{BB962C8B-B14F-4D97-AF65-F5344CB8AC3E}">
        <p14:creationId xmlns:p14="http://schemas.microsoft.com/office/powerpoint/2010/main" val="1120836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5C0D7A13-44DF-4646-93A2-07AD17BF576E}"/>
              </a:ext>
            </a:extLst>
          </p:cNvPr>
          <p:cNvSpPr txBox="1">
            <a:spLocks noGrp="1"/>
          </p:cNvSpPr>
          <p:nvPr>
            <p:ph type="title" idx="4294967295"/>
          </p:nvPr>
        </p:nvSpPr>
        <p:spPr>
          <a:xfrm>
            <a:off x="381752" y="170412"/>
            <a:ext cx="11522120" cy="13287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4000" b="0" i="0" u="none" strike="noStrike" kern="1200" cap="none" spc="0" normalizeH="0" baseline="0" noProof="0" dirty="0">
                <a:ln>
                  <a:noFill/>
                </a:ln>
                <a:solidFill>
                  <a:schemeClr val="accent1">
                    <a:lumMod val="50000"/>
                  </a:schemeClr>
                </a:solidFill>
                <a:effectLst/>
                <a:uLnTx/>
                <a:uFillTx/>
                <a:latin typeface="Calibri"/>
                <a:ea typeface="+mj-ea"/>
                <a:cs typeface="Calibri"/>
              </a:rPr>
              <a:t>Lincolnshire Maternity </a:t>
            </a:r>
            <a:endParaRPr kumimoji="0" lang="en-US" sz="4000" b="0" i="0" u="none" strike="noStrike" kern="1200" cap="none" spc="0" normalizeH="0" baseline="0" noProof="0" dirty="0">
              <a:ln>
                <a:noFill/>
              </a:ln>
              <a:solidFill>
                <a:schemeClr val="accent1">
                  <a:lumMod val="50000"/>
                </a:schemeClr>
              </a:solidFill>
              <a:effectLst/>
              <a:uLnTx/>
              <a:uFillTx/>
              <a:latin typeface="Calibri"/>
              <a:ea typeface="+mn-ea"/>
              <a:cs typeface="Calibri"/>
            </a:endParaRP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4000" b="0" i="0" u="none" strike="noStrike" kern="1200" cap="none" spc="0" normalizeH="0" baseline="0" noProof="0" dirty="0">
                <a:ln>
                  <a:noFill/>
                </a:ln>
                <a:solidFill>
                  <a:schemeClr val="accent1">
                    <a:lumMod val="50000"/>
                  </a:schemeClr>
                </a:solidFill>
                <a:effectLst/>
                <a:uLnTx/>
                <a:uFillTx/>
                <a:latin typeface="Calibri"/>
                <a:ea typeface="+mj-ea"/>
                <a:cs typeface="Calibri"/>
              </a:rPr>
              <a:t>Voice Partnership (MVP)</a:t>
            </a:r>
          </a:p>
        </p:txBody>
      </p:sp>
      <p:pic>
        <p:nvPicPr>
          <p:cNvPr id="3" name="Picture 2">
            <a:extLst>
              <a:ext uri="{FF2B5EF4-FFF2-40B4-BE49-F238E27FC236}">
                <a16:creationId xmlns:a16="http://schemas.microsoft.com/office/drawing/2014/main" id="{77A0041D-CB2A-ED3D-7F56-C2A394978937}"/>
              </a:ext>
              <a:ext uri="{C183D7F6-B498-43B3-948B-1728B52AA6E4}">
                <adec:decorative xmlns:adec="http://schemas.microsoft.com/office/drawing/2017/decorative" val="1"/>
              </a:ext>
            </a:extLst>
          </p:cNvPr>
          <p:cNvPicPr>
            <a:picLocks noChangeAspect="1"/>
          </p:cNvPicPr>
          <p:nvPr/>
        </p:nvPicPr>
        <p:blipFill rotWithShape="1">
          <a:blip r:embed="rId2"/>
          <a:srcRect t="686" r="-2" b="-2"/>
          <a:stretch/>
        </p:blipFill>
        <p:spPr>
          <a:xfrm>
            <a:off x="177870" y="1886656"/>
            <a:ext cx="5201696" cy="3487046"/>
          </a:xfrm>
          <a:prstGeom prst="rect">
            <a:avLst/>
          </a:prstGeom>
        </p:spPr>
      </p:pic>
      <p:sp>
        <p:nvSpPr>
          <p:cNvPr id="7" name="TextBox 6">
            <a:extLst>
              <a:ext uri="{FF2B5EF4-FFF2-40B4-BE49-F238E27FC236}">
                <a16:creationId xmlns:a16="http://schemas.microsoft.com/office/drawing/2014/main" id="{9DC0F79F-4F25-4F71-AE01-AB8B8657BD02}"/>
              </a:ext>
            </a:extLst>
          </p:cNvPr>
          <p:cNvSpPr txBox="1"/>
          <p:nvPr/>
        </p:nvSpPr>
        <p:spPr>
          <a:xfrm>
            <a:off x="5488798" y="1499142"/>
            <a:ext cx="6533002" cy="42627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500">
                <a:solidFill>
                  <a:schemeClr val="accent1">
                    <a:lumMod val="50000"/>
                  </a:schemeClr>
                </a:solidFill>
                <a:ea typeface="+mn-lt"/>
                <a:cs typeface="+mn-lt"/>
              </a:rPr>
              <a:t>Co-production is embedded into every element of the Maternity and Neonatal Programme in Lincolnshire. </a:t>
            </a:r>
            <a:r>
              <a:rPr lang="en-GB" sz="1500">
                <a:solidFill>
                  <a:schemeClr val="accent1">
                    <a:lumMod val="50000"/>
                  </a:schemeClr>
                </a:solidFill>
                <a:effectLst/>
                <a:latin typeface="Calibri"/>
                <a:cs typeface="Calibri"/>
              </a:rPr>
              <a:t>We will continue to follow the same model to engage with families across Lincolnshire, with a further focus on the areas now highlighted throughout this report</a:t>
            </a:r>
            <a:r>
              <a:rPr lang="en-GB" sz="1500">
                <a:solidFill>
                  <a:schemeClr val="accent1">
                    <a:lumMod val="50000"/>
                  </a:schemeClr>
                </a:solidFill>
                <a:latin typeface="Calibri"/>
                <a:cs typeface="Calibri"/>
              </a:rPr>
              <a:t> and our population analysis. </a:t>
            </a:r>
            <a:endParaRPr lang="en-US" sz="1500">
              <a:solidFill>
                <a:schemeClr val="accent1">
                  <a:lumMod val="50000"/>
                </a:schemeClr>
              </a:solidFill>
              <a:latin typeface="Calibri"/>
              <a:cs typeface="Calibri"/>
            </a:endParaRPr>
          </a:p>
          <a:p>
            <a:pPr algn="just"/>
            <a:endParaRPr lang="en-GB" sz="1500">
              <a:solidFill>
                <a:schemeClr val="accent1">
                  <a:lumMod val="50000"/>
                </a:schemeClr>
              </a:solidFill>
              <a:latin typeface="Calibri"/>
              <a:cs typeface="Calibri"/>
            </a:endParaRPr>
          </a:p>
          <a:p>
            <a:pPr algn="just"/>
            <a:r>
              <a:rPr lang="en-GB" sz="1500">
                <a:solidFill>
                  <a:schemeClr val="accent1">
                    <a:lumMod val="50000"/>
                  </a:schemeClr>
                </a:solidFill>
                <a:effectLst/>
                <a:latin typeface="Calibri"/>
                <a:cs typeface="Calibri"/>
              </a:rPr>
              <a:t>This includes:</a:t>
            </a:r>
            <a:endParaRPr lang="en-US" sz="1500">
              <a:solidFill>
                <a:schemeClr val="accent1">
                  <a:lumMod val="50000"/>
                </a:schemeClr>
              </a:solidFill>
              <a:latin typeface="Calibri"/>
              <a:cs typeface="Calibri"/>
            </a:endParaRPr>
          </a:p>
          <a:p>
            <a:pPr marL="285750" indent="-285750">
              <a:buFont typeface="Arial"/>
              <a:buChar char="•"/>
            </a:pPr>
            <a:r>
              <a:rPr lang="en-GB" sz="1500">
                <a:solidFill>
                  <a:schemeClr val="accent1">
                    <a:lumMod val="50000"/>
                  </a:schemeClr>
                </a:solidFill>
                <a:effectLst/>
                <a:latin typeface="Calibri"/>
                <a:cs typeface="Calibri"/>
              </a:rPr>
              <a:t>Seldom heard </a:t>
            </a:r>
            <a:r>
              <a:rPr lang="en-GB" sz="1500">
                <a:solidFill>
                  <a:schemeClr val="accent1">
                    <a:lumMod val="50000"/>
                  </a:schemeClr>
                </a:solidFill>
                <a:latin typeface="Calibri"/>
                <a:cs typeface="Calibri"/>
              </a:rPr>
              <a:t>voices</a:t>
            </a:r>
          </a:p>
          <a:p>
            <a:pPr marL="285750" indent="-285750">
              <a:buFont typeface="Arial"/>
              <a:buChar char="•"/>
            </a:pPr>
            <a:r>
              <a:rPr lang="en-GB" sz="1500">
                <a:solidFill>
                  <a:schemeClr val="accent1">
                    <a:lumMod val="50000"/>
                  </a:schemeClr>
                </a:solidFill>
                <a:latin typeface="Calibri"/>
                <a:cs typeface="Calibri"/>
              </a:rPr>
              <a:t>East</a:t>
            </a:r>
            <a:r>
              <a:rPr lang="en-GB" sz="1500">
                <a:solidFill>
                  <a:schemeClr val="accent1">
                    <a:lumMod val="50000"/>
                  </a:schemeClr>
                </a:solidFill>
                <a:effectLst/>
                <a:latin typeface="Calibri"/>
                <a:cs typeface="Calibri"/>
              </a:rPr>
              <a:t> Coast </a:t>
            </a:r>
            <a:r>
              <a:rPr lang="en-GB" sz="1500">
                <a:solidFill>
                  <a:schemeClr val="accent1">
                    <a:lumMod val="50000"/>
                  </a:schemeClr>
                </a:solidFill>
                <a:latin typeface="Calibri"/>
                <a:cs typeface="Calibri"/>
              </a:rPr>
              <a:t>engagement</a:t>
            </a:r>
          </a:p>
          <a:p>
            <a:pPr marL="285750" indent="-285750">
              <a:buFont typeface="Arial"/>
              <a:buChar char="•"/>
            </a:pPr>
            <a:r>
              <a:rPr lang="en-GB" sz="1500">
                <a:solidFill>
                  <a:schemeClr val="accent1">
                    <a:lumMod val="50000"/>
                  </a:schemeClr>
                </a:solidFill>
                <a:latin typeface="Calibri"/>
                <a:cs typeface="Calibri"/>
              </a:rPr>
              <a:t>Access</a:t>
            </a:r>
            <a:r>
              <a:rPr lang="en-GB" sz="1500">
                <a:solidFill>
                  <a:schemeClr val="accent1">
                    <a:lumMod val="50000"/>
                  </a:schemeClr>
                </a:solidFill>
                <a:effectLst/>
                <a:latin typeface="Calibri"/>
                <a:cs typeface="Calibri"/>
              </a:rPr>
              <a:t> to </a:t>
            </a:r>
            <a:r>
              <a:rPr lang="en-GB" sz="1500">
                <a:solidFill>
                  <a:schemeClr val="accent1">
                    <a:lumMod val="50000"/>
                  </a:schemeClr>
                </a:solidFill>
                <a:latin typeface="Calibri"/>
                <a:cs typeface="Calibri"/>
              </a:rPr>
              <a:t>services</a:t>
            </a:r>
          </a:p>
          <a:p>
            <a:pPr marL="285750" indent="-285750">
              <a:buFont typeface="Arial"/>
              <a:buChar char="•"/>
            </a:pPr>
            <a:r>
              <a:rPr lang="en-GB" sz="1500">
                <a:solidFill>
                  <a:schemeClr val="accent1">
                    <a:lumMod val="50000"/>
                  </a:schemeClr>
                </a:solidFill>
                <a:latin typeface="Calibri"/>
                <a:cs typeface="Calibri"/>
              </a:rPr>
              <a:t>Transient</a:t>
            </a:r>
            <a:r>
              <a:rPr lang="en-GB" sz="1500">
                <a:solidFill>
                  <a:schemeClr val="accent1">
                    <a:lumMod val="50000"/>
                  </a:schemeClr>
                </a:solidFill>
                <a:effectLst/>
                <a:latin typeface="Calibri"/>
                <a:cs typeface="Calibri"/>
              </a:rPr>
              <a:t> families – military, travellers and seasonal </a:t>
            </a:r>
            <a:r>
              <a:rPr lang="en-GB" sz="1500">
                <a:solidFill>
                  <a:schemeClr val="accent1">
                    <a:lumMod val="50000"/>
                  </a:schemeClr>
                </a:solidFill>
                <a:latin typeface="Calibri"/>
                <a:cs typeface="Calibri"/>
              </a:rPr>
              <a:t>workers</a:t>
            </a:r>
          </a:p>
          <a:p>
            <a:pPr marL="285750" indent="-285750">
              <a:buFont typeface="Arial"/>
              <a:buChar char="•"/>
            </a:pPr>
            <a:r>
              <a:rPr lang="en-GB" sz="1500">
                <a:solidFill>
                  <a:schemeClr val="accent1">
                    <a:lumMod val="50000"/>
                  </a:schemeClr>
                </a:solidFill>
                <a:latin typeface="Calibri"/>
                <a:cs typeface="Calibri"/>
              </a:rPr>
              <a:t>Women</a:t>
            </a:r>
            <a:r>
              <a:rPr lang="en-GB" sz="1500">
                <a:solidFill>
                  <a:schemeClr val="accent1">
                    <a:lumMod val="50000"/>
                  </a:schemeClr>
                </a:solidFill>
                <a:effectLst/>
                <a:latin typeface="Calibri"/>
                <a:cs typeface="Calibri"/>
              </a:rPr>
              <a:t> who continue to smoke during </a:t>
            </a:r>
            <a:r>
              <a:rPr lang="en-GB" sz="1500">
                <a:solidFill>
                  <a:schemeClr val="accent1">
                    <a:lumMod val="50000"/>
                  </a:schemeClr>
                </a:solidFill>
                <a:latin typeface="Calibri"/>
                <a:cs typeface="Calibri"/>
              </a:rPr>
              <a:t>pregnancy</a:t>
            </a:r>
          </a:p>
          <a:p>
            <a:pPr marL="285750" indent="-285750">
              <a:buFont typeface="Arial"/>
              <a:buChar char="•"/>
            </a:pPr>
            <a:r>
              <a:rPr lang="en-GB" sz="1500">
                <a:solidFill>
                  <a:schemeClr val="accent1">
                    <a:lumMod val="50000"/>
                  </a:schemeClr>
                </a:solidFill>
                <a:latin typeface="Calibri"/>
                <a:cs typeface="Calibri"/>
              </a:rPr>
              <a:t>Women</a:t>
            </a:r>
            <a:r>
              <a:rPr lang="en-GB" sz="1500">
                <a:solidFill>
                  <a:schemeClr val="accent1">
                    <a:lumMod val="50000"/>
                  </a:schemeClr>
                </a:solidFill>
                <a:effectLst/>
                <a:latin typeface="Calibri"/>
                <a:cs typeface="Calibri"/>
              </a:rPr>
              <a:t> experiencing Diabetes in </a:t>
            </a:r>
            <a:r>
              <a:rPr lang="en-GB" sz="1500">
                <a:solidFill>
                  <a:schemeClr val="accent1">
                    <a:lumMod val="50000"/>
                  </a:schemeClr>
                </a:solidFill>
                <a:latin typeface="Calibri"/>
                <a:cs typeface="Calibri"/>
              </a:rPr>
              <a:t>pregnancy</a:t>
            </a:r>
          </a:p>
          <a:p>
            <a:pPr marL="285750" indent="-285750">
              <a:buFont typeface="Arial"/>
              <a:buChar char="•"/>
            </a:pPr>
            <a:r>
              <a:rPr lang="en-GB" sz="1500">
                <a:solidFill>
                  <a:schemeClr val="accent1">
                    <a:lumMod val="50000"/>
                  </a:schemeClr>
                </a:solidFill>
                <a:latin typeface="Calibri"/>
                <a:cs typeface="Calibri"/>
              </a:rPr>
              <a:t>Families</a:t>
            </a:r>
            <a:r>
              <a:rPr lang="en-GB" sz="1500">
                <a:solidFill>
                  <a:schemeClr val="accent1">
                    <a:lumMod val="50000"/>
                  </a:schemeClr>
                </a:solidFill>
                <a:effectLst/>
                <a:latin typeface="Calibri"/>
                <a:cs typeface="Calibri"/>
              </a:rPr>
              <a:t> with babies in Neonatal Intensive Care (Neonatal Voices</a:t>
            </a:r>
            <a:r>
              <a:rPr lang="en-GB" sz="1500">
                <a:solidFill>
                  <a:schemeClr val="accent1">
                    <a:lumMod val="50000"/>
                  </a:schemeClr>
                </a:solidFill>
                <a:latin typeface="Calibri"/>
                <a:cs typeface="Calibri"/>
              </a:rPr>
              <a:t>)</a:t>
            </a:r>
          </a:p>
          <a:p>
            <a:pPr marL="285750" indent="-285750">
              <a:buFont typeface="Arial"/>
              <a:buChar char="•"/>
            </a:pPr>
            <a:r>
              <a:rPr lang="en-GB" sz="1500">
                <a:solidFill>
                  <a:schemeClr val="accent1">
                    <a:lumMod val="50000"/>
                  </a:schemeClr>
                </a:solidFill>
                <a:effectLst/>
                <a:latin typeface="Calibri"/>
                <a:cs typeface="Calibri"/>
              </a:rPr>
              <a:t>Women accessing Perinatal Mental Health </a:t>
            </a:r>
            <a:r>
              <a:rPr lang="en-GB" sz="1500">
                <a:solidFill>
                  <a:schemeClr val="accent1">
                    <a:lumMod val="50000"/>
                  </a:schemeClr>
                </a:solidFill>
                <a:latin typeface="Calibri"/>
                <a:cs typeface="Calibri"/>
              </a:rPr>
              <a:t>Services</a:t>
            </a:r>
          </a:p>
          <a:p>
            <a:pPr marL="285750" indent="-285750">
              <a:buFont typeface="Arial"/>
              <a:buChar char="•"/>
            </a:pPr>
            <a:r>
              <a:rPr lang="en-GB" sz="1500">
                <a:solidFill>
                  <a:schemeClr val="accent1">
                    <a:lumMod val="50000"/>
                  </a:schemeClr>
                </a:solidFill>
                <a:latin typeface="Calibri"/>
                <a:cs typeface="Calibri"/>
              </a:rPr>
              <a:t>Access</a:t>
            </a:r>
            <a:r>
              <a:rPr lang="en-GB" sz="1500">
                <a:solidFill>
                  <a:schemeClr val="accent1">
                    <a:lumMod val="50000"/>
                  </a:schemeClr>
                </a:solidFill>
                <a:effectLst/>
                <a:latin typeface="Calibri"/>
                <a:cs typeface="Calibri"/>
              </a:rPr>
              <a:t> to contraception, sexual health and </a:t>
            </a:r>
            <a:r>
              <a:rPr lang="en-GB" sz="1500">
                <a:solidFill>
                  <a:schemeClr val="accent1">
                    <a:lumMod val="50000"/>
                  </a:schemeClr>
                </a:solidFill>
                <a:latin typeface="Calibri"/>
                <a:cs typeface="Calibri"/>
              </a:rPr>
              <a:t>abortion</a:t>
            </a:r>
          </a:p>
          <a:p>
            <a:pPr marL="285750" indent="-285750">
              <a:buFont typeface="Arial"/>
              <a:buChar char="•"/>
            </a:pPr>
            <a:r>
              <a:rPr lang="en-GB" sz="1500">
                <a:solidFill>
                  <a:schemeClr val="accent1">
                    <a:lumMod val="50000"/>
                  </a:schemeClr>
                </a:solidFill>
                <a:latin typeface="Calibri"/>
                <a:cs typeface="Calibri"/>
              </a:rPr>
              <a:t>Teenage</a:t>
            </a:r>
            <a:r>
              <a:rPr lang="en-GB" sz="1500">
                <a:solidFill>
                  <a:schemeClr val="accent1">
                    <a:lumMod val="50000"/>
                  </a:schemeClr>
                </a:solidFill>
                <a:effectLst/>
                <a:latin typeface="Calibri"/>
                <a:cs typeface="Calibri"/>
              </a:rPr>
              <a:t>/young parent voice</a:t>
            </a:r>
            <a:endParaRPr lang="en-GB" sz="1500">
              <a:solidFill>
                <a:schemeClr val="accent1">
                  <a:lumMod val="50000"/>
                </a:schemeClr>
              </a:solidFill>
              <a:latin typeface="Calibri"/>
              <a:cs typeface="Calibri" panose="020F0502020204030204"/>
            </a:endParaRPr>
          </a:p>
          <a:p>
            <a:pPr marL="285750" indent="-285750" algn="l">
              <a:buFont typeface="Arial"/>
              <a:buChar char="•"/>
            </a:pPr>
            <a:r>
              <a:rPr lang="en-GB" sz="1500">
                <a:solidFill>
                  <a:schemeClr val="accent1">
                    <a:lumMod val="50000"/>
                  </a:schemeClr>
                </a:solidFill>
                <a:effectLst/>
                <a:latin typeface="Calibri"/>
                <a:cs typeface="Calibri"/>
              </a:rPr>
              <a:t>Supporting the Latch on Lincolnshire campaign</a:t>
            </a:r>
          </a:p>
          <a:p>
            <a:pPr marL="285750" indent="-285750">
              <a:buFont typeface="Arial"/>
              <a:buChar char="•"/>
            </a:pPr>
            <a:endParaRPr lang="en-US" sz="1600">
              <a:solidFill>
                <a:schemeClr val="accent1">
                  <a:lumMod val="50000"/>
                </a:schemeClr>
              </a:solidFill>
            </a:endParaRPr>
          </a:p>
        </p:txBody>
      </p:sp>
      <p:sp>
        <p:nvSpPr>
          <p:cNvPr id="8" name="TextBox 7">
            <a:extLst>
              <a:ext uri="{FF2B5EF4-FFF2-40B4-BE49-F238E27FC236}">
                <a16:creationId xmlns:a16="http://schemas.microsoft.com/office/drawing/2014/main" id="{5A9D6942-6C49-4323-A18E-887E17E0BD4E}"/>
              </a:ext>
            </a:extLst>
          </p:cNvPr>
          <p:cNvSpPr txBox="1"/>
          <p:nvPr/>
        </p:nvSpPr>
        <p:spPr>
          <a:xfrm>
            <a:off x="-10354" y="5550329"/>
            <a:ext cx="12199305" cy="1938992"/>
          </a:xfrm>
          <a:prstGeom prst="rect">
            <a:avLst/>
          </a:prstGeom>
          <a:solidFill>
            <a:schemeClr val="bg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800" b="1" kern="1200">
                <a:latin typeface="Calibri"/>
                <a:ea typeface="+mn-ea"/>
                <a:cs typeface="+mn-cs"/>
              </a:rPr>
              <a:t>Example of co-produced intervention:</a:t>
            </a:r>
            <a:r>
              <a:rPr lang="en-GB" b="1">
                <a:latin typeface="Calibri"/>
              </a:rPr>
              <a:t> </a:t>
            </a:r>
            <a:endParaRPr lang="en-GB" sz="1800" b="1" kern="1200">
              <a:latin typeface="Calibri"/>
              <a:cs typeface="Calibri"/>
            </a:endParaRPr>
          </a:p>
          <a:p>
            <a:pPr algn="ctr"/>
            <a:r>
              <a:rPr lang="en-GB" sz="1800" b="1" kern="1200">
                <a:latin typeface="Calibri"/>
                <a:ea typeface="+mn-ea"/>
                <a:cs typeface="+mn-cs"/>
              </a:rPr>
              <a:t>Military Maternity Voices</a:t>
            </a:r>
            <a:r>
              <a:rPr lang="en-GB" b="1">
                <a:latin typeface="Calibri"/>
              </a:rPr>
              <a:t> </a:t>
            </a:r>
            <a:endParaRPr lang="en-GB" sz="1800" b="1" kern="1200">
              <a:latin typeface="Calibri"/>
              <a:cs typeface="Calibri"/>
            </a:endParaRPr>
          </a:p>
          <a:p>
            <a:pPr algn="ctr"/>
            <a:endParaRPr lang="en-GB" sz="1400">
              <a:latin typeface="Calibri"/>
            </a:endParaRPr>
          </a:p>
          <a:p>
            <a:pPr algn="ctr"/>
            <a:r>
              <a:rPr lang="en-GB" sz="1400" kern="1200">
                <a:latin typeface="Calibri"/>
                <a:hlinkClick r:id="rId3">
                  <a:extLst>
                    <a:ext uri="{A12FA001-AC4F-418D-AE19-62706E023703}">
                      <ahyp:hlinkClr xmlns:ahyp="http://schemas.microsoft.com/office/drawing/2018/hyperlinkcolor" val="tx"/>
                    </a:ext>
                  </a:extLst>
                </a:hlinkClick>
              </a:rPr>
              <a:t>Lincolnshires Maternity &amp; Neonatal Military Care Programme.</a:t>
            </a:r>
            <a:endParaRPr lang="en-GB" sz="1400" kern="1200">
              <a:latin typeface="Calibri"/>
              <a:cs typeface="Calibri"/>
            </a:endParaRPr>
          </a:p>
          <a:p>
            <a:pPr algn="ctr" rtl="0"/>
            <a:r>
              <a:rPr lang="en-GB" sz="1400" kern="1200">
                <a:latin typeface="Calibri"/>
                <a:hlinkClick r:id="rId3">
                  <a:extLst>
                    <a:ext uri="{A12FA001-AC4F-418D-AE19-62706E023703}">
                      <ahyp:hlinkClr xmlns:ahyp="http://schemas.microsoft.com/office/drawing/2018/hyperlinkcolor" val="tx"/>
                    </a:ext>
                  </a:extLst>
                </a:hlinkClick>
              </a:rPr>
              <a:t> - YouTube</a:t>
            </a:r>
            <a:endParaRPr lang="en-GB" sz="1400" kern="1200">
              <a:latin typeface="Calibri"/>
              <a:cs typeface="Calibri"/>
              <a:hlinkClick r:id="rId3">
                <a:extLst>
                  <a:ext uri="{A12FA001-AC4F-418D-AE19-62706E023703}">
                    <ahyp:hlinkClr xmlns:ahyp="http://schemas.microsoft.com/office/drawing/2018/hyperlinkcolor" val="tx"/>
                  </a:ext>
                </a:extLst>
              </a:hlinkClick>
            </a:endParaRPr>
          </a:p>
          <a:p>
            <a:pPr algn="ctr"/>
            <a:endParaRPr lang="en-GB" sz="1400">
              <a:cs typeface="Calibri"/>
            </a:endParaRPr>
          </a:p>
          <a:p>
            <a:pPr algn="ctr"/>
            <a:endParaRPr lang="en-GB" sz="1400">
              <a:cs typeface="Calibri"/>
            </a:endParaRPr>
          </a:p>
          <a:p>
            <a:pPr algn="ctr"/>
            <a:endParaRPr lang="en-GB" sz="1400">
              <a:cs typeface="Calibri"/>
            </a:endParaRPr>
          </a:p>
        </p:txBody>
      </p:sp>
      <p:pic>
        <p:nvPicPr>
          <p:cNvPr id="9" name="Picture 11">
            <a:extLst>
              <a:ext uri="{FF2B5EF4-FFF2-40B4-BE49-F238E27FC236}">
                <a16:creationId xmlns:a16="http://schemas.microsoft.com/office/drawing/2014/main" id="{2AAED214-B109-4A7F-B26E-F5975B44FD7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16817" y="5608689"/>
            <a:ext cx="1422546" cy="1222389"/>
          </a:xfrm>
          <a:prstGeom prst="rect">
            <a:avLst/>
          </a:prstGeom>
        </p:spPr>
      </p:pic>
      <p:pic>
        <p:nvPicPr>
          <p:cNvPr id="10" name="Picture 10">
            <a:extLst>
              <a:ext uri="{FF2B5EF4-FFF2-40B4-BE49-F238E27FC236}">
                <a16:creationId xmlns:a16="http://schemas.microsoft.com/office/drawing/2014/main" id="{FFC9C554-C70F-44B8-B0F0-791449D7682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749285" y="5557535"/>
            <a:ext cx="511911" cy="1440272"/>
          </a:xfrm>
          <a:prstGeom prst="rect">
            <a:avLst/>
          </a:prstGeom>
        </p:spPr>
      </p:pic>
      <p:pic>
        <p:nvPicPr>
          <p:cNvPr id="11" name="Picture 9">
            <a:extLst>
              <a:ext uri="{FF2B5EF4-FFF2-40B4-BE49-F238E27FC236}">
                <a16:creationId xmlns:a16="http://schemas.microsoft.com/office/drawing/2014/main" id="{A3BE829C-F00F-42E7-BDA9-52D14E991D5F}"/>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1198181" y="5669041"/>
            <a:ext cx="411110" cy="1328766"/>
          </a:xfrm>
          <a:prstGeom prst="rect">
            <a:avLst/>
          </a:prstGeom>
        </p:spPr>
      </p:pic>
      <p:pic>
        <p:nvPicPr>
          <p:cNvPr id="14" name="Picture 13" descr="Lincolnshire Maternity &amp; Neonatal Programme - Better Births logo">
            <a:extLst>
              <a:ext uri="{FF2B5EF4-FFF2-40B4-BE49-F238E27FC236}">
                <a16:creationId xmlns:a16="http://schemas.microsoft.com/office/drawing/2014/main" id="{07E34CF2-9949-4C77-95AD-5E81EFA525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4329" y="89090"/>
            <a:ext cx="1594021" cy="813823"/>
          </a:xfrm>
          <a:prstGeom prst="rect">
            <a:avLst/>
          </a:prstGeom>
        </p:spPr>
      </p:pic>
      <p:pic>
        <p:nvPicPr>
          <p:cNvPr id="16" name="Picture 15" descr="NHS logo">
            <a:extLst>
              <a:ext uri="{FF2B5EF4-FFF2-40B4-BE49-F238E27FC236}">
                <a16:creationId xmlns:a16="http://schemas.microsoft.com/office/drawing/2014/main" id="{94C4DF72-C5B8-4A55-8063-080601613DAB}"/>
              </a:ext>
            </a:extLst>
          </p:cNvPr>
          <p:cNvPicPr>
            <a:picLocks noChangeAspect="1"/>
          </p:cNvPicPr>
          <p:nvPr/>
        </p:nvPicPr>
        <p:blipFill rotWithShape="1">
          <a:blip r:embed="rId8">
            <a:extLst>
              <a:ext uri="{28A0092B-C50C-407E-A947-70E740481C1C}">
                <a14:useLocalDpi xmlns:a14="http://schemas.microsoft.com/office/drawing/2010/main" val="0"/>
              </a:ext>
            </a:extLst>
          </a:blip>
          <a:srcRect t="24888"/>
          <a:stretch/>
        </p:blipFill>
        <p:spPr>
          <a:xfrm>
            <a:off x="10784924" y="170881"/>
            <a:ext cx="1340307" cy="1001976"/>
          </a:xfrm>
          <a:prstGeom prst="rect">
            <a:avLst/>
          </a:prstGeom>
        </p:spPr>
      </p:pic>
      <p:pic>
        <p:nvPicPr>
          <p:cNvPr id="2" name="Picture 3" descr="Lincolnshire Military Maternity Voices logo">
            <a:extLst>
              <a:ext uri="{FF2B5EF4-FFF2-40B4-BE49-F238E27FC236}">
                <a16:creationId xmlns:a16="http://schemas.microsoft.com/office/drawing/2014/main" id="{99F22DE0-4271-1A35-E2D3-D747B8F50C26}"/>
              </a:ext>
            </a:extLst>
          </p:cNvPr>
          <p:cNvPicPr>
            <a:picLocks noChangeAspect="1"/>
          </p:cNvPicPr>
          <p:nvPr/>
        </p:nvPicPr>
        <p:blipFill>
          <a:blip r:embed="rId9"/>
          <a:stretch>
            <a:fillRect/>
          </a:stretch>
        </p:blipFill>
        <p:spPr>
          <a:xfrm>
            <a:off x="8986308" y="6267980"/>
            <a:ext cx="1543050" cy="714375"/>
          </a:xfrm>
          <a:prstGeom prst="rect">
            <a:avLst/>
          </a:prstGeom>
        </p:spPr>
      </p:pic>
      <p:pic>
        <p:nvPicPr>
          <p:cNvPr id="4" name="Picture 4" descr="Neonatal parent Voices logo">
            <a:extLst>
              <a:ext uri="{FF2B5EF4-FFF2-40B4-BE49-F238E27FC236}">
                <a16:creationId xmlns:a16="http://schemas.microsoft.com/office/drawing/2014/main" id="{C538AC7C-EA74-7E59-D7C0-D3FC01F1CC98}"/>
              </a:ext>
            </a:extLst>
          </p:cNvPr>
          <p:cNvPicPr>
            <a:picLocks noChangeAspect="1"/>
          </p:cNvPicPr>
          <p:nvPr/>
        </p:nvPicPr>
        <p:blipFill>
          <a:blip r:embed="rId10"/>
          <a:stretch>
            <a:fillRect/>
          </a:stretch>
        </p:blipFill>
        <p:spPr>
          <a:xfrm>
            <a:off x="10532533" y="791105"/>
            <a:ext cx="1371600" cy="619125"/>
          </a:xfrm>
          <a:prstGeom prst="rect">
            <a:avLst/>
          </a:prstGeom>
        </p:spPr>
      </p:pic>
      <p:pic>
        <p:nvPicPr>
          <p:cNvPr id="5" name="Picture 11" descr="Lincolnshire Maternity Voices logo">
            <a:extLst>
              <a:ext uri="{FF2B5EF4-FFF2-40B4-BE49-F238E27FC236}">
                <a16:creationId xmlns:a16="http://schemas.microsoft.com/office/drawing/2014/main" id="{AFB9771B-0EE1-7D6D-4E20-7A15E3017429}"/>
              </a:ext>
            </a:extLst>
          </p:cNvPr>
          <p:cNvPicPr>
            <a:picLocks noChangeAspect="1"/>
          </p:cNvPicPr>
          <p:nvPr/>
        </p:nvPicPr>
        <p:blipFill>
          <a:blip r:embed="rId11"/>
          <a:stretch>
            <a:fillRect/>
          </a:stretch>
        </p:blipFill>
        <p:spPr>
          <a:xfrm>
            <a:off x="206375" y="892175"/>
            <a:ext cx="1809750" cy="819150"/>
          </a:xfrm>
          <a:prstGeom prst="rect">
            <a:avLst/>
          </a:prstGeom>
        </p:spPr>
      </p:pic>
    </p:spTree>
    <p:extLst>
      <p:ext uri="{BB962C8B-B14F-4D97-AF65-F5344CB8AC3E}">
        <p14:creationId xmlns:p14="http://schemas.microsoft.com/office/powerpoint/2010/main" val="3710208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500CE97F-E03C-4607-AE1F-EB0FB77CA5E5}"/>
              </a:ext>
            </a:extLst>
          </p:cNvPr>
          <p:cNvSpPr>
            <a:spLocks noGrp="1"/>
          </p:cNvSpPr>
          <p:nvPr>
            <p:ph type="title"/>
          </p:nvPr>
        </p:nvSpPr>
        <p:spPr>
          <a:xfrm>
            <a:off x="3684329" y="0"/>
            <a:ext cx="5168107" cy="1325563"/>
          </a:xfrm>
        </p:spPr>
        <p:txBody>
          <a:bodyPr>
            <a:normAutofit/>
          </a:bodyPr>
          <a:lstStyle/>
          <a:p>
            <a:pPr algn="ctr"/>
            <a:r>
              <a:rPr lang="en-GB" sz="4000"/>
              <a:t>Our Plan</a:t>
            </a:r>
          </a:p>
        </p:txBody>
      </p:sp>
      <p:pic>
        <p:nvPicPr>
          <p:cNvPr id="5" name="Picture 4" descr="Our plan 2022 - 2024 bullet list">
            <a:extLst>
              <a:ext uri="{FF2B5EF4-FFF2-40B4-BE49-F238E27FC236}">
                <a16:creationId xmlns:a16="http://schemas.microsoft.com/office/drawing/2014/main" id="{FE299205-5723-4786-8923-67E712FE7709}"/>
              </a:ext>
            </a:extLst>
          </p:cNvPr>
          <p:cNvPicPr>
            <a:picLocks noChangeAspect="1"/>
          </p:cNvPicPr>
          <p:nvPr/>
        </p:nvPicPr>
        <p:blipFill rotWithShape="1">
          <a:blip r:embed="rId2">
            <a:extLst>
              <a:ext uri="{28A0092B-C50C-407E-A947-70E740481C1C}">
                <a14:useLocalDpi xmlns:a14="http://schemas.microsoft.com/office/drawing/2010/main" val="0"/>
              </a:ext>
            </a:extLst>
          </a:blip>
          <a:srcRect l="2320" r="-2320" b="34082"/>
          <a:stretch/>
        </p:blipFill>
        <p:spPr>
          <a:xfrm>
            <a:off x="544511" y="0"/>
            <a:ext cx="11102977" cy="6755830"/>
          </a:xfrm>
          <a:prstGeom prst="rect">
            <a:avLst/>
          </a:prstGeom>
        </p:spPr>
      </p:pic>
    </p:spTree>
    <p:extLst>
      <p:ext uri="{BB962C8B-B14F-4D97-AF65-F5344CB8AC3E}">
        <p14:creationId xmlns:p14="http://schemas.microsoft.com/office/powerpoint/2010/main" val="3429408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AE1AE4-ECF0-4C69-853E-BBEE4C36A1AB}"/>
              </a:ext>
            </a:extLst>
          </p:cNvPr>
          <p:cNvSpPr>
            <a:spLocks noGrp="1"/>
          </p:cNvSpPr>
          <p:nvPr>
            <p:ph type="title"/>
          </p:nvPr>
        </p:nvSpPr>
        <p:spPr>
          <a:xfrm>
            <a:off x="3684329" y="0"/>
            <a:ext cx="5168107" cy="1325563"/>
          </a:xfrm>
        </p:spPr>
        <p:txBody>
          <a:bodyPr>
            <a:normAutofit/>
          </a:bodyPr>
          <a:lstStyle/>
          <a:p>
            <a:pPr algn="ctr"/>
            <a:r>
              <a:rPr lang="en-GB" sz="4000" dirty="0"/>
              <a:t>Our Plan continued..</a:t>
            </a:r>
          </a:p>
        </p:txBody>
      </p:sp>
      <p:pic>
        <p:nvPicPr>
          <p:cNvPr id="8" name="Picture 7" descr="Our plan 2022 - 2024 bullet list continued">
            <a:extLst>
              <a:ext uri="{FF2B5EF4-FFF2-40B4-BE49-F238E27FC236}">
                <a16:creationId xmlns:a16="http://schemas.microsoft.com/office/drawing/2014/main" id="{D5644EE9-1D68-4D5C-9987-4DBBBD29FE3E}"/>
              </a:ext>
            </a:extLst>
          </p:cNvPr>
          <p:cNvPicPr>
            <a:picLocks noChangeAspect="1"/>
          </p:cNvPicPr>
          <p:nvPr/>
        </p:nvPicPr>
        <p:blipFill rotWithShape="1">
          <a:blip r:embed="rId2">
            <a:extLst>
              <a:ext uri="{28A0092B-C50C-407E-A947-70E740481C1C}">
                <a14:useLocalDpi xmlns:a14="http://schemas.microsoft.com/office/drawing/2010/main" val="0"/>
              </a:ext>
            </a:extLst>
          </a:blip>
          <a:srcRect l="11801" t="8385" r="5547" b="47904"/>
          <a:stretch/>
        </p:blipFill>
        <p:spPr>
          <a:xfrm>
            <a:off x="936081" y="1060065"/>
            <a:ext cx="10309573" cy="5032953"/>
          </a:xfrm>
          <a:prstGeom prst="rect">
            <a:avLst/>
          </a:prstGeom>
        </p:spPr>
      </p:pic>
      <p:sp>
        <p:nvSpPr>
          <p:cNvPr id="9" name="TextBox 8">
            <a:extLst>
              <a:ext uri="{FF2B5EF4-FFF2-40B4-BE49-F238E27FC236}">
                <a16:creationId xmlns:a16="http://schemas.microsoft.com/office/drawing/2014/main" id="{8653EF87-27F9-4434-B143-6ED0BF4C4B05}"/>
              </a:ext>
            </a:extLst>
          </p:cNvPr>
          <p:cNvSpPr txBox="1"/>
          <p:nvPr/>
        </p:nvSpPr>
        <p:spPr>
          <a:xfrm>
            <a:off x="2592579" y="6201875"/>
            <a:ext cx="7864269" cy="338554"/>
          </a:xfrm>
          <a:prstGeom prst="rect">
            <a:avLst/>
          </a:prstGeom>
          <a:noFill/>
        </p:spPr>
        <p:txBody>
          <a:bodyPr wrap="none" lIns="91440" tIns="45720" rIns="91440" bIns="45720" rtlCol="0" anchor="t">
            <a:spAutoFit/>
          </a:bodyPr>
          <a:lstStyle/>
          <a:p>
            <a:r>
              <a:rPr lang="en-GB" sz="1600" b="1">
                <a:solidFill>
                  <a:schemeClr val="accent1">
                    <a:lumMod val="50000"/>
                  </a:schemeClr>
                </a:solidFill>
              </a:rPr>
              <a:t>To request a copy of the full, detailed, action plan please email LICB.BetterBirths@nhs.net </a:t>
            </a:r>
            <a:endParaRPr lang="en-GB" sz="1600" b="1">
              <a:solidFill>
                <a:schemeClr val="accent1">
                  <a:lumMod val="50000"/>
                </a:schemeClr>
              </a:solidFill>
              <a:cs typeface="Calibri"/>
            </a:endParaRPr>
          </a:p>
        </p:txBody>
      </p:sp>
    </p:spTree>
    <p:extLst>
      <p:ext uri="{BB962C8B-B14F-4D97-AF65-F5344CB8AC3E}">
        <p14:creationId xmlns:p14="http://schemas.microsoft.com/office/powerpoint/2010/main" val="723528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0">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2">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4"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9638C15F-0788-1BBD-779A-A82C9C7E762C}"/>
              </a:ext>
            </a:extLst>
          </p:cNvPr>
          <p:cNvSpPr>
            <a:spLocks noGrp="1"/>
          </p:cNvSpPr>
          <p:nvPr>
            <p:ph type="title"/>
          </p:nvPr>
        </p:nvSpPr>
        <p:spPr>
          <a:xfrm>
            <a:off x="1047280" y="759806"/>
            <a:ext cx="10306520" cy="1325563"/>
          </a:xfrm>
        </p:spPr>
        <p:txBody>
          <a:bodyPr vert="horz" lIns="91440" tIns="45720" rIns="91440" bIns="45720" rtlCol="0" anchor="ctr">
            <a:normAutofit/>
          </a:bodyPr>
          <a:lstStyle/>
          <a:p>
            <a:r>
              <a:rPr lang="en-US" sz="4000">
                <a:solidFill>
                  <a:srgbClr val="FFFFFF"/>
                </a:solidFill>
              </a:rPr>
              <a:t>Step Three: Monitoring</a:t>
            </a:r>
            <a:endParaRPr lang="en-US" sz="4000">
              <a:solidFill>
                <a:srgbClr val="FFFFFF"/>
              </a:solidFill>
              <a:cs typeface="Calibri Light"/>
            </a:endParaRPr>
          </a:p>
        </p:txBody>
      </p:sp>
      <p:pic>
        <p:nvPicPr>
          <p:cNvPr id="1028" name="Picture 4" descr="Step three - monitoring flowchart">
            <a:extLst>
              <a:ext uri="{FF2B5EF4-FFF2-40B4-BE49-F238E27FC236}">
                <a16:creationId xmlns:a16="http://schemas.microsoft.com/office/drawing/2014/main" id="{9219AC74-E969-4ABF-83F3-7582539705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6104" y="2263663"/>
            <a:ext cx="9058275" cy="35433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F921711-019E-4A79-A678-4E2C5163CFC1}"/>
              </a:ext>
            </a:extLst>
          </p:cNvPr>
          <p:cNvSpPr txBox="1"/>
          <p:nvPr/>
        </p:nvSpPr>
        <p:spPr>
          <a:xfrm>
            <a:off x="812935" y="5794506"/>
            <a:ext cx="10883837" cy="830997"/>
          </a:xfrm>
          <a:prstGeom prst="rect">
            <a:avLst/>
          </a:prstGeom>
          <a:noFill/>
        </p:spPr>
        <p:txBody>
          <a:bodyPr wrap="square" lIns="91440" tIns="45720" rIns="91440" bIns="45720" rtlCol="0" anchor="t">
            <a:spAutoFit/>
          </a:bodyPr>
          <a:lstStyle/>
          <a:p>
            <a:pPr algn="ctr"/>
            <a:r>
              <a:rPr lang="en-GB" sz="1600" b="0" i="0">
                <a:solidFill>
                  <a:schemeClr val="accent1">
                    <a:lumMod val="50000"/>
                  </a:schemeClr>
                </a:solidFill>
                <a:effectLst/>
                <a:latin typeface="-apple-system"/>
              </a:rPr>
              <a:t>Lincolnshire Maternity and Neonatal System will monitor governance and implementation of the E&amp;E action plan to ensure continuous quality improvement. Updates will be provided, where necessary, to relevant ICS workstreams e.g</a:t>
            </a:r>
            <a:r>
              <a:rPr lang="en-GB" sz="1600">
                <a:solidFill>
                  <a:schemeClr val="accent1">
                    <a:lumMod val="50000"/>
                  </a:schemeClr>
                </a:solidFill>
                <a:latin typeface="-apple-system"/>
              </a:rPr>
              <a:t>.</a:t>
            </a:r>
            <a:r>
              <a:rPr lang="en-GB" sz="1600" b="0" i="0">
                <a:solidFill>
                  <a:schemeClr val="accent1">
                    <a:lumMod val="50000"/>
                  </a:schemeClr>
                </a:solidFill>
                <a:effectLst/>
                <a:latin typeface="-apple-system"/>
              </a:rPr>
              <a:t> health inequalities board, to ensure system working and collaboration to reduce health inequalities</a:t>
            </a:r>
            <a:endParaRPr lang="en-GB" sz="1600">
              <a:solidFill>
                <a:schemeClr val="accent1">
                  <a:lumMod val="50000"/>
                </a:schemeClr>
              </a:solidFill>
            </a:endParaRPr>
          </a:p>
        </p:txBody>
      </p:sp>
    </p:spTree>
    <p:extLst>
      <p:ext uri="{BB962C8B-B14F-4D97-AF65-F5344CB8AC3E}">
        <p14:creationId xmlns:p14="http://schemas.microsoft.com/office/powerpoint/2010/main" val="12815629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0">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2">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4"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9638C15F-0788-1BBD-779A-A82C9C7E762C}"/>
              </a:ext>
            </a:extLst>
          </p:cNvPr>
          <p:cNvSpPr>
            <a:spLocks noGrp="1"/>
          </p:cNvSpPr>
          <p:nvPr>
            <p:ph type="title"/>
          </p:nvPr>
        </p:nvSpPr>
        <p:spPr>
          <a:xfrm>
            <a:off x="1047280" y="759806"/>
            <a:ext cx="10306520" cy="1325563"/>
          </a:xfrm>
        </p:spPr>
        <p:txBody>
          <a:bodyPr vert="horz" lIns="91440" tIns="45720" rIns="91440" bIns="45720" rtlCol="0" anchor="ctr">
            <a:normAutofit/>
          </a:bodyPr>
          <a:lstStyle/>
          <a:p>
            <a:r>
              <a:rPr lang="en-US" sz="4000" dirty="0">
                <a:solidFill>
                  <a:srgbClr val="FFFFFF"/>
                </a:solidFill>
              </a:rPr>
              <a:t>Step Four: Get Involved </a:t>
            </a:r>
            <a:endParaRPr lang="en-US" sz="4000" dirty="0">
              <a:solidFill>
                <a:srgbClr val="FFFFFF"/>
              </a:solidFill>
              <a:cs typeface="Calibri Light"/>
            </a:endParaRPr>
          </a:p>
        </p:txBody>
      </p:sp>
      <p:sp>
        <p:nvSpPr>
          <p:cNvPr id="7" name="TextBox 6">
            <a:extLst>
              <a:ext uri="{FF2B5EF4-FFF2-40B4-BE49-F238E27FC236}">
                <a16:creationId xmlns:a16="http://schemas.microsoft.com/office/drawing/2014/main" id="{DCE36925-5146-8E73-8D21-BCC037DD6F11}"/>
              </a:ext>
            </a:extLst>
          </p:cNvPr>
          <p:cNvSpPr txBox="1"/>
          <p:nvPr/>
        </p:nvSpPr>
        <p:spPr>
          <a:xfrm>
            <a:off x="4756573" y="2546631"/>
            <a:ext cx="6496599" cy="2031325"/>
          </a:xfrm>
          <a:prstGeom prst="rect">
            <a:avLst/>
          </a:prstGeom>
          <a:noFill/>
        </p:spPr>
        <p:txBody>
          <a:bodyPr wrap="square" lIns="91440" tIns="45720" rIns="91440" bIns="45720" rtlCol="0" anchor="t">
            <a:spAutoFit/>
          </a:bodyPr>
          <a:lstStyle/>
          <a:p>
            <a:r>
              <a:rPr lang="en-GB">
                <a:solidFill>
                  <a:schemeClr val="accent1">
                    <a:lumMod val="50000"/>
                  </a:schemeClr>
                </a:solidFill>
              </a:rPr>
              <a:t>If you’d like to get involved in the equity &amp; equality work you can do so by either providing  your feedback or becoming a volunteer with the Lincolnshire MVP.</a:t>
            </a:r>
            <a:endParaRPr lang="en-GB">
              <a:solidFill>
                <a:schemeClr val="accent1">
                  <a:lumMod val="50000"/>
                </a:schemeClr>
              </a:solidFill>
              <a:cs typeface="Calibri"/>
            </a:endParaRPr>
          </a:p>
          <a:p>
            <a:endParaRPr lang="en-GB">
              <a:solidFill>
                <a:schemeClr val="accent1">
                  <a:lumMod val="50000"/>
                </a:schemeClr>
              </a:solidFill>
              <a:cs typeface="Calibri"/>
            </a:endParaRPr>
          </a:p>
          <a:p>
            <a:r>
              <a:rPr lang="en-GB">
                <a:solidFill>
                  <a:schemeClr val="accent1">
                    <a:lumMod val="50000"/>
                  </a:schemeClr>
                </a:solidFill>
              </a:rPr>
              <a:t>Email: </a:t>
            </a:r>
            <a:r>
              <a:rPr lang="en-GB">
                <a:solidFill>
                  <a:schemeClr val="accent1">
                    <a:lumMod val="50000"/>
                  </a:schemeClr>
                </a:solidFill>
                <a:hlinkClick r:id="rId2">
                  <a:extLst>
                    <a:ext uri="{A12FA001-AC4F-418D-AE19-62706E023703}">
                      <ahyp:hlinkClr xmlns:ahyp="http://schemas.microsoft.com/office/drawing/2018/hyperlinkcolor" val="tx"/>
                    </a:ext>
                  </a:extLst>
                </a:hlinkClick>
              </a:rPr>
              <a:t>lincsmvp@gmail.com</a:t>
            </a:r>
            <a:r>
              <a:rPr lang="en-GB">
                <a:solidFill>
                  <a:schemeClr val="accent1">
                    <a:lumMod val="50000"/>
                  </a:schemeClr>
                </a:solidFill>
              </a:rPr>
              <a:t>.</a:t>
            </a:r>
            <a:endParaRPr lang="en-GB">
              <a:solidFill>
                <a:schemeClr val="accent1">
                  <a:lumMod val="50000"/>
                </a:schemeClr>
              </a:solidFill>
              <a:cs typeface="Calibri"/>
            </a:endParaRPr>
          </a:p>
          <a:p>
            <a:r>
              <a:rPr lang="en-GB">
                <a:solidFill>
                  <a:schemeClr val="accent1">
                    <a:lumMod val="50000"/>
                  </a:schemeClr>
                </a:solidFill>
              </a:rPr>
              <a:t>Facebook: LincsMVP</a:t>
            </a:r>
            <a:endParaRPr lang="en-GB">
              <a:solidFill>
                <a:schemeClr val="accent1">
                  <a:lumMod val="50000"/>
                </a:schemeClr>
              </a:solidFill>
              <a:cs typeface="Calibri"/>
            </a:endParaRPr>
          </a:p>
          <a:p>
            <a:r>
              <a:rPr lang="en-GB">
                <a:solidFill>
                  <a:schemeClr val="accent1">
                    <a:lumMod val="50000"/>
                  </a:schemeClr>
                </a:solidFill>
              </a:rPr>
              <a:t>Twitter: @MVPLincs</a:t>
            </a:r>
            <a:endParaRPr lang="en-GB">
              <a:solidFill>
                <a:schemeClr val="accent1">
                  <a:lumMod val="50000"/>
                </a:schemeClr>
              </a:solidFill>
              <a:cs typeface="Calibri"/>
            </a:endParaRPr>
          </a:p>
        </p:txBody>
      </p:sp>
      <p:sp>
        <p:nvSpPr>
          <p:cNvPr id="9" name="TextBox 8">
            <a:extLst>
              <a:ext uri="{FF2B5EF4-FFF2-40B4-BE49-F238E27FC236}">
                <a16:creationId xmlns:a16="http://schemas.microsoft.com/office/drawing/2014/main" id="{DCF77616-8B3A-5008-A024-05EB31D0D7B5}"/>
              </a:ext>
            </a:extLst>
          </p:cNvPr>
          <p:cNvSpPr txBox="1"/>
          <p:nvPr/>
        </p:nvSpPr>
        <p:spPr>
          <a:xfrm>
            <a:off x="4766511" y="4826675"/>
            <a:ext cx="6587289"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2060"/>
                </a:solidFill>
                <a:ea typeface="+mn-lt"/>
                <a:cs typeface="+mn-lt"/>
              </a:rPr>
              <a:t>If you have any questions or wish to provide comment on the document, please contact the Lincolnshire Maternity and Neonatal Programme Team . </a:t>
            </a:r>
            <a:endParaRPr lang="en-US">
              <a:solidFill>
                <a:srgbClr val="002060"/>
              </a:solidFill>
              <a:cs typeface="Calibri"/>
            </a:endParaRPr>
          </a:p>
          <a:p>
            <a:r>
              <a:rPr lang="en-GB">
                <a:solidFill>
                  <a:srgbClr val="002060"/>
                </a:solidFill>
                <a:ea typeface="+mn-lt"/>
                <a:cs typeface="+mn-lt"/>
              </a:rPr>
              <a:t>Email: </a:t>
            </a:r>
            <a:r>
              <a:rPr lang="en-GB">
                <a:solidFill>
                  <a:srgbClr val="002060"/>
                </a:solidFill>
                <a:ea typeface="+mn-lt"/>
                <a:cs typeface="+mn-lt"/>
                <a:hlinkClick r:id="rId3">
                  <a:extLst>
                    <a:ext uri="{A12FA001-AC4F-418D-AE19-62706E023703}">
                      <ahyp:hlinkClr xmlns:ahyp="http://schemas.microsoft.com/office/drawing/2018/hyperlinkcolor" val="tx"/>
                    </a:ext>
                  </a:extLst>
                </a:hlinkClick>
              </a:rPr>
              <a:t>LICB.BetterBirths@nhs.net</a:t>
            </a:r>
            <a:r>
              <a:rPr lang="en-GB">
                <a:solidFill>
                  <a:srgbClr val="002060"/>
                </a:solidFill>
                <a:ea typeface="+mn-lt"/>
                <a:cs typeface="+mn-lt"/>
              </a:rPr>
              <a:t> </a:t>
            </a:r>
            <a:endParaRPr lang="en-GB">
              <a:solidFill>
                <a:srgbClr val="002060"/>
              </a:solidFill>
              <a:cs typeface="Calibri"/>
            </a:endParaRPr>
          </a:p>
          <a:p>
            <a:r>
              <a:rPr lang="en-GB">
                <a:solidFill>
                  <a:srgbClr val="002060"/>
                </a:solidFill>
                <a:ea typeface="+mn-lt"/>
                <a:cs typeface="+mn-lt"/>
              </a:rPr>
              <a:t>Facebook: Better Births Lincolnshire </a:t>
            </a:r>
            <a:endParaRPr lang="en-GB">
              <a:solidFill>
                <a:srgbClr val="002060"/>
              </a:solidFill>
              <a:cs typeface="Calibri"/>
            </a:endParaRPr>
          </a:p>
          <a:p>
            <a:r>
              <a:rPr lang="en-GB">
                <a:solidFill>
                  <a:srgbClr val="002060"/>
                </a:solidFill>
                <a:ea typeface="+mn-lt"/>
                <a:cs typeface="+mn-lt"/>
              </a:rPr>
              <a:t>Twitter: @betterbirthlinc</a:t>
            </a:r>
            <a:endParaRPr lang="en-GB">
              <a:solidFill>
                <a:srgbClr val="002060"/>
              </a:solidFill>
            </a:endParaRPr>
          </a:p>
          <a:p>
            <a:endParaRPr lang="en-GB">
              <a:solidFill>
                <a:schemeClr val="tx2"/>
              </a:solidFill>
              <a:cs typeface="Calibri"/>
            </a:endParaRPr>
          </a:p>
        </p:txBody>
      </p:sp>
      <p:pic>
        <p:nvPicPr>
          <p:cNvPr id="3" name="Picture 3" descr="Lincolnshire Maternity &amp; Neonatal Programme - Better Births logo">
            <a:extLst>
              <a:ext uri="{FF2B5EF4-FFF2-40B4-BE49-F238E27FC236}">
                <a16:creationId xmlns:a16="http://schemas.microsoft.com/office/drawing/2014/main" id="{9F24FF2F-04C5-2927-23DD-143E1A193A26}"/>
              </a:ext>
            </a:extLst>
          </p:cNvPr>
          <p:cNvPicPr>
            <a:picLocks noChangeAspect="1"/>
          </p:cNvPicPr>
          <p:nvPr/>
        </p:nvPicPr>
        <p:blipFill>
          <a:blip r:embed="rId4"/>
          <a:stretch>
            <a:fillRect/>
          </a:stretch>
        </p:blipFill>
        <p:spPr>
          <a:xfrm>
            <a:off x="1505953" y="5049253"/>
            <a:ext cx="2743200" cy="990600"/>
          </a:xfrm>
          <a:prstGeom prst="rect">
            <a:avLst/>
          </a:prstGeom>
        </p:spPr>
      </p:pic>
      <p:pic>
        <p:nvPicPr>
          <p:cNvPr id="4" name="Picture 5" descr="Lincolnshire Maternity Voices logo">
            <a:extLst>
              <a:ext uri="{FF2B5EF4-FFF2-40B4-BE49-F238E27FC236}">
                <a16:creationId xmlns:a16="http://schemas.microsoft.com/office/drawing/2014/main" id="{66074734-4F17-4AB5-AB42-64B3854A4D40}"/>
              </a:ext>
            </a:extLst>
          </p:cNvPr>
          <p:cNvPicPr>
            <a:picLocks noChangeAspect="1"/>
          </p:cNvPicPr>
          <p:nvPr/>
        </p:nvPicPr>
        <p:blipFill>
          <a:blip r:embed="rId5"/>
          <a:stretch>
            <a:fillRect/>
          </a:stretch>
        </p:blipFill>
        <p:spPr>
          <a:xfrm>
            <a:off x="1505953" y="2835809"/>
            <a:ext cx="2743200" cy="1306698"/>
          </a:xfrm>
          <a:prstGeom prst="rect">
            <a:avLst/>
          </a:prstGeom>
        </p:spPr>
      </p:pic>
      <p:pic>
        <p:nvPicPr>
          <p:cNvPr id="21" name="Picture 4" descr="Neonatal Parent Voices logo">
            <a:extLst>
              <a:ext uri="{FF2B5EF4-FFF2-40B4-BE49-F238E27FC236}">
                <a16:creationId xmlns:a16="http://schemas.microsoft.com/office/drawing/2014/main" id="{72F0241E-13AA-4C2D-A79D-EDDCF59E143F}"/>
              </a:ext>
            </a:extLst>
          </p:cNvPr>
          <p:cNvPicPr>
            <a:picLocks noChangeAspect="1"/>
          </p:cNvPicPr>
          <p:nvPr/>
        </p:nvPicPr>
        <p:blipFill>
          <a:blip r:embed="rId6"/>
          <a:stretch>
            <a:fillRect/>
          </a:stretch>
        </p:blipFill>
        <p:spPr>
          <a:xfrm>
            <a:off x="1169983" y="4175028"/>
            <a:ext cx="1371600" cy="619125"/>
          </a:xfrm>
          <a:prstGeom prst="rect">
            <a:avLst/>
          </a:prstGeom>
        </p:spPr>
      </p:pic>
      <p:pic>
        <p:nvPicPr>
          <p:cNvPr id="22" name="Picture 3" descr="Lincolnshire Military Maternity Voices logo">
            <a:extLst>
              <a:ext uri="{FF2B5EF4-FFF2-40B4-BE49-F238E27FC236}">
                <a16:creationId xmlns:a16="http://schemas.microsoft.com/office/drawing/2014/main" id="{FDF16ADC-EC40-4304-BF22-0C9A8C066966}"/>
              </a:ext>
            </a:extLst>
          </p:cNvPr>
          <p:cNvPicPr>
            <a:picLocks noChangeAspect="1"/>
          </p:cNvPicPr>
          <p:nvPr/>
        </p:nvPicPr>
        <p:blipFill>
          <a:blip r:embed="rId7"/>
          <a:stretch>
            <a:fillRect/>
          </a:stretch>
        </p:blipFill>
        <p:spPr>
          <a:xfrm>
            <a:off x="2877553" y="4160398"/>
            <a:ext cx="1543050" cy="714375"/>
          </a:xfrm>
          <a:prstGeom prst="rect">
            <a:avLst/>
          </a:prstGeom>
        </p:spPr>
      </p:pic>
    </p:spTree>
    <p:extLst>
      <p:ext uri="{BB962C8B-B14F-4D97-AF65-F5344CB8AC3E}">
        <p14:creationId xmlns:p14="http://schemas.microsoft.com/office/powerpoint/2010/main" val="247930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C183D7F6-B498-43B3-948B-1728B52AA6E4}">
                <adec:decorative xmlns:adec="http://schemas.microsoft.com/office/drawing/2017/decorative" val="1"/>
              </a:ext>
            </a:extLst>
          </p:cNvPr>
          <p:cNvSpPr>
            <a:spLocks noGrp="1"/>
          </p:cNvSpPr>
          <p:nvPr>
            <p:ph idx="1"/>
          </p:nvPr>
        </p:nvSpPr>
        <p:spPr>
          <a:xfrm>
            <a:off x="1991544" y="1412777"/>
            <a:ext cx="8280920" cy="3706571"/>
          </a:xfrm>
        </p:spPr>
        <p:txBody>
          <a:bodyPr>
            <a:normAutofit/>
          </a:bodyPr>
          <a:lstStyle/>
          <a:p>
            <a:endParaRPr lang="en-GB" sz="1600"/>
          </a:p>
          <a:p>
            <a:endParaRPr lang="en-GB" sz="5500"/>
          </a:p>
          <a:p>
            <a:endParaRPr lang="en-GB" sz="9600" b="1">
              <a:solidFill>
                <a:schemeClr val="bg1"/>
              </a:solidFill>
            </a:endParaRPr>
          </a:p>
          <a:p>
            <a:pPr marL="0" indent="0">
              <a:buNone/>
            </a:pPr>
            <a:endParaRPr lang="en-GB" sz="9600" b="1">
              <a:solidFill>
                <a:schemeClr val="bg1"/>
              </a:solidFill>
            </a:endParaRPr>
          </a:p>
          <a:p>
            <a:endParaRPr lang="en-GB" sz="9600" b="1">
              <a:solidFill>
                <a:schemeClr val="bg1">
                  <a:lumMod val="50000"/>
                </a:schemeClr>
              </a:solidFill>
            </a:endParaRPr>
          </a:p>
        </p:txBody>
      </p:sp>
      <p:sp>
        <p:nvSpPr>
          <p:cNvPr id="13" name="Content Placeholder 2">
            <a:extLst>
              <a:ext uri="{FF2B5EF4-FFF2-40B4-BE49-F238E27FC236}">
                <a16:creationId xmlns:a16="http://schemas.microsoft.com/office/drawing/2014/main" id="{DCFF378E-3667-49F7-AD2D-81019638DE86}"/>
              </a:ext>
            </a:extLst>
          </p:cNvPr>
          <p:cNvSpPr txBox="1">
            <a:spLocks/>
          </p:cNvSpPr>
          <p:nvPr/>
        </p:nvSpPr>
        <p:spPr>
          <a:xfrm>
            <a:off x="451165" y="1866815"/>
            <a:ext cx="11185121" cy="3252533"/>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4400">
              <a:solidFill>
                <a:schemeClr val="accent1">
                  <a:lumMod val="50000"/>
                </a:schemeClr>
              </a:solidFill>
              <a:cs typeface="Calibri"/>
            </a:endParaRPr>
          </a:p>
          <a:p>
            <a:pPr marL="0" indent="0" algn="ctr">
              <a:buNone/>
            </a:pPr>
            <a:r>
              <a:rPr lang="en-GB" sz="4400">
                <a:solidFill>
                  <a:schemeClr val="accent1">
                    <a:lumMod val="50000"/>
                  </a:schemeClr>
                </a:solidFill>
              </a:rPr>
              <a:t>‘</a:t>
            </a:r>
            <a:r>
              <a:rPr lang="en-GB" sz="5600" i="1">
                <a:solidFill>
                  <a:schemeClr val="accent1">
                    <a:lumMod val="50000"/>
                  </a:schemeClr>
                </a:solidFill>
              </a:rPr>
              <a:t>We want everyone to have the best start in life by working to deliver healthy babies, support new mothers, improve children and young people’s health and wellbeing and reduce inequalities’</a:t>
            </a:r>
            <a:endParaRPr lang="en-GB" sz="5600" i="1">
              <a:solidFill>
                <a:schemeClr val="accent1">
                  <a:lumMod val="50000"/>
                </a:schemeClr>
              </a:solidFill>
              <a:cs typeface="Calibri"/>
            </a:endParaRPr>
          </a:p>
        </p:txBody>
      </p:sp>
      <p:sp>
        <p:nvSpPr>
          <p:cNvPr id="8" name="Title 7">
            <a:extLst>
              <a:ext uri="{FF2B5EF4-FFF2-40B4-BE49-F238E27FC236}">
                <a16:creationId xmlns:a16="http://schemas.microsoft.com/office/drawing/2014/main" id="{3EB530B9-E07B-4FB1-977F-4896E3BDCE37}"/>
              </a:ext>
            </a:extLst>
          </p:cNvPr>
          <p:cNvSpPr txBox="1">
            <a:spLocks noGrp="1"/>
          </p:cNvSpPr>
          <p:nvPr>
            <p:ph type="title" idx="4294967295"/>
          </p:nvPr>
        </p:nvSpPr>
        <p:spPr>
          <a:xfrm>
            <a:off x="319028" y="532992"/>
            <a:ext cx="11619845"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schemeClr val="accent1">
                    <a:lumMod val="50000"/>
                  </a:schemeClr>
                </a:solidFill>
                <a:effectLst/>
                <a:uLnTx/>
                <a:uFillTx/>
                <a:latin typeface="+mn-lt"/>
                <a:ea typeface="+mn-ea"/>
                <a:cs typeface="+mn-cs"/>
              </a:rPr>
              <a:t>Lincolnshire Long Term Plan</a:t>
            </a:r>
            <a:endParaRPr kumimoji="0" lang="en-US" sz="4000" b="0" i="0" u="none" strike="noStrike" kern="1200" cap="none" spc="0" normalizeH="0" baseline="0" noProof="0" dirty="0">
              <a:ln>
                <a:noFill/>
              </a:ln>
              <a:solidFill>
                <a:schemeClr val="accent1">
                  <a:lumMod val="50000"/>
                </a:schemeClr>
              </a:solidFill>
              <a:effectLst/>
              <a:uLnTx/>
              <a:uFillTx/>
              <a:latin typeface="+mn-lt"/>
              <a:ea typeface="+mn-ea"/>
              <a:cs typeface="Calibri"/>
            </a:endParaRPr>
          </a:p>
        </p:txBody>
      </p:sp>
    </p:spTree>
    <p:extLst>
      <p:ext uri="{BB962C8B-B14F-4D97-AF65-F5344CB8AC3E}">
        <p14:creationId xmlns:p14="http://schemas.microsoft.com/office/powerpoint/2010/main" val="339320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Lincolnshire Maternity and Neonatal System image with logos">
            <a:extLst>
              <a:ext uri="{FF2B5EF4-FFF2-40B4-BE49-F238E27FC236}">
                <a16:creationId xmlns:a16="http://schemas.microsoft.com/office/drawing/2014/main" id="{FA14E76A-AFE9-44E7-8441-879CE3D79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1801" y="960648"/>
            <a:ext cx="3804590" cy="3816761"/>
          </a:xfrm>
          <a:prstGeom prst="rect">
            <a:avLst/>
          </a:prstGeom>
        </p:spPr>
      </p:pic>
      <p:sp>
        <p:nvSpPr>
          <p:cNvPr id="10" name="Title 1">
            <a:extLst>
              <a:ext uri="{FF2B5EF4-FFF2-40B4-BE49-F238E27FC236}">
                <a16:creationId xmlns:a16="http://schemas.microsoft.com/office/drawing/2014/main" id="{6F2F022E-5D4A-4177-93F2-D0C08DCA228D}"/>
              </a:ext>
            </a:extLst>
          </p:cNvPr>
          <p:cNvSpPr>
            <a:spLocks noGrp="1"/>
          </p:cNvSpPr>
          <p:nvPr>
            <p:ph type="title"/>
          </p:nvPr>
        </p:nvSpPr>
        <p:spPr>
          <a:xfrm>
            <a:off x="1602857" y="43020"/>
            <a:ext cx="8951649" cy="1200303"/>
          </a:xfrm>
        </p:spPr>
        <p:txBody>
          <a:bodyPr>
            <a:normAutofit/>
          </a:bodyPr>
          <a:lstStyle/>
          <a:p>
            <a:pPr algn="ctr"/>
            <a:r>
              <a:rPr lang="en-GB" sz="4000">
                <a:latin typeface="Calibri"/>
                <a:cs typeface="Calibri"/>
              </a:rPr>
              <a:t>Who we are &amp; our aims</a:t>
            </a:r>
          </a:p>
        </p:txBody>
      </p:sp>
      <p:sp>
        <p:nvSpPr>
          <p:cNvPr id="12" name="Content Placeholder 2">
            <a:extLst>
              <a:ext uri="{FF2B5EF4-FFF2-40B4-BE49-F238E27FC236}">
                <a16:creationId xmlns:a16="http://schemas.microsoft.com/office/drawing/2014/main" id="{C53B8EC0-EA63-40C1-86E1-16B2C526BCFB}"/>
              </a:ext>
            </a:extLst>
          </p:cNvPr>
          <p:cNvSpPr txBox="1">
            <a:spLocks/>
          </p:cNvSpPr>
          <p:nvPr/>
        </p:nvSpPr>
        <p:spPr>
          <a:xfrm>
            <a:off x="262581" y="1224582"/>
            <a:ext cx="3661459" cy="546695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1800" b="1" i="1">
                <a:solidFill>
                  <a:srgbClr val="0070C0"/>
                </a:solidFill>
                <a:cs typeface="Calibri"/>
              </a:rPr>
              <a:t>The Lincolnshire Maternity and Neonatal System (LMNS) </a:t>
            </a:r>
            <a:r>
              <a:rPr lang="en-GB" sz="1800" b="1" i="1">
                <a:solidFill>
                  <a:srgbClr val="0070C0"/>
                </a:solidFill>
                <a:ea typeface="+mn-lt"/>
                <a:cs typeface="+mn-lt"/>
              </a:rPr>
              <a:t>brings together all partners who are involved in providing and organising maternity care, including the maternity voice partnership who represent the voice of families. </a:t>
            </a:r>
            <a:endParaRPr lang="en-GB" sz="1800" b="1" i="1">
              <a:solidFill>
                <a:srgbClr val="0070C0"/>
              </a:solidFill>
              <a:cs typeface="Calibri"/>
            </a:endParaRPr>
          </a:p>
          <a:p>
            <a:pPr marL="0" indent="0" algn="just">
              <a:buNone/>
            </a:pPr>
            <a:r>
              <a:rPr lang="en-GB" sz="1800">
                <a:solidFill>
                  <a:schemeClr val="accent1">
                    <a:lumMod val="50000"/>
                  </a:schemeClr>
                </a:solidFill>
                <a:cs typeface="Calibri"/>
              </a:rPr>
              <a:t>We believe that maternity</a:t>
            </a:r>
            <a:r>
              <a:rPr lang="en-GB" sz="1800">
                <a:solidFill>
                  <a:schemeClr val="accent1">
                    <a:lumMod val="50000"/>
                  </a:schemeClr>
                </a:solidFill>
              </a:rPr>
              <a:t> services should be safe, personalised, kind, professional and family friendly. Every woman should have access to information to make informed decisions and access support centred on their individual needs and circumstance.</a:t>
            </a:r>
            <a:endParaRPr lang="en-GB" sz="1800">
              <a:solidFill>
                <a:schemeClr val="accent1">
                  <a:lumMod val="50000"/>
                </a:schemeClr>
              </a:solidFill>
              <a:cs typeface="Calibri"/>
            </a:endParaRPr>
          </a:p>
          <a:p>
            <a:pPr marL="0" indent="0" algn="just">
              <a:buNone/>
            </a:pPr>
            <a:r>
              <a:rPr lang="en-GB" sz="1800">
                <a:solidFill>
                  <a:schemeClr val="accent1">
                    <a:lumMod val="50000"/>
                  </a:schemeClr>
                </a:solidFill>
              </a:rPr>
              <a:t>Different populations have different risk and protective factors. Therefore, different approaches are needed for different populations: one size does not fit all. </a:t>
            </a:r>
            <a:endParaRPr lang="en-GB" sz="1800">
              <a:solidFill>
                <a:schemeClr val="accent1">
                  <a:lumMod val="50000"/>
                </a:schemeClr>
              </a:solidFill>
              <a:cs typeface="Calibri"/>
            </a:endParaRPr>
          </a:p>
          <a:p>
            <a:pPr marL="0" indent="0" algn="just">
              <a:buNone/>
            </a:pPr>
            <a:endParaRPr lang="en-GB" sz="1600">
              <a:cs typeface="Calibri"/>
            </a:endParaRPr>
          </a:p>
        </p:txBody>
      </p:sp>
      <p:sp>
        <p:nvSpPr>
          <p:cNvPr id="13" name="Content Placeholder 2">
            <a:extLst>
              <a:ext uri="{FF2B5EF4-FFF2-40B4-BE49-F238E27FC236}">
                <a16:creationId xmlns:a16="http://schemas.microsoft.com/office/drawing/2014/main" id="{FEDD88DD-835D-4F3C-94FA-7BABA8FDBA22}"/>
              </a:ext>
            </a:extLst>
          </p:cNvPr>
          <p:cNvSpPr txBox="1">
            <a:spLocks/>
          </p:cNvSpPr>
          <p:nvPr/>
        </p:nvSpPr>
        <p:spPr>
          <a:xfrm>
            <a:off x="4151933" y="4818159"/>
            <a:ext cx="3450907" cy="182347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1800">
                <a:solidFill>
                  <a:schemeClr val="accent1">
                    <a:lumMod val="50000"/>
                  </a:schemeClr>
                </a:solidFill>
              </a:rPr>
              <a:t>The Lincolnshire maternity and neonatal services need to respond to each person's unique health and social situation, with increasing support, so that care is safe and personal for all.</a:t>
            </a:r>
            <a:endParaRPr lang="en-GB" sz="1800">
              <a:solidFill>
                <a:schemeClr val="accent1">
                  <a:lumMod val="50000"/>
                </a:schemeClr>
              </a:solidFill>
              <a:cs typeface="Calibri"/>
            </a:endParaRPr>
          </a:p>
        </p:txBody>
      </p:sp>
      <p:sp>
        <p:nvSpPr>
          <p:cNvPr id="14" name="Content Placeholder 2">
            <a:extLst>
              <a:ext uri="{FF2B5EF4-FFF2-40B4-BE49-F238E27FC236}">
                <a16:creationId xmlns:a16="http://schemas.microsoft.com/office/drawing/2014/main" id="{40F49A97-FBCF-4EBB-BB19-F7237C004225}"/>
              </a:ext>
            </a:extLst>
          </p:cNvPr>
          <p:cNvSpPr txBox="1">
            <a:spLocks/>
          </p:cNvSpPr>
          <p:nvPr/>
        </p:nvSpPr>
        <p:spPr>
          <a:xfrm>
            <a:off x="7916418" y="1142786"/>
            <a:ext cx="3920825" cy="5152994"/>
          </a:xfrm>
          <a:prstGeom prst="rect">
            <a:avLst/>
          </a:prstGeom>
          <a:solidFill>
            <a:schemeClr val="tx2">
              <a:lumMod val="20000"/>
              <a:lumOff val="80000"/>
            </a:schemeClr>
          </a:solidFill>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a:solidFill>
                  <a:schemeClr val="accent5">
                    <a:lumMod val="50000"/>
                  </a:schemeClr>
                </a:solidFill>
                <a:cs typeface="Calibri"/>
              </a:rPr>
              <a:t>The Lincolnshire Maternity and Neonatal System is made up of the following partners:</a:t>
            </a:r>
          </a:p>
          <a:p>
            <a:pPr>
              <a:buFont typeface="Wingdings" panose="020B0604020202020204" pitchFamily="34" charset="0"/>
              <a:buChar char="v"/>
            </a:pPr>
            <a:r>
              <a:rPr lang="en-GB" sz="1300">
                <a:solidFill>
                  <a:schemeClr val="accent5">
                    <a:lumMod val="50000"/>
                  </a:schemeClr>
                </a:solidFill>
                <a:cs typeface="Calibri"/>
              </a:rPr>
              <a:t>NHS England Midlands &amp; East</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Lincolnshire NHS Integrated Care Board</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Lincolnshire County Council</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United Lincolnshire NHS Hospitals Trust</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Lincolnshire Partnership NHS Foundation Trust</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Lincolnshire NHS Community Health Services</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Lincolnshire Maternity &amp; Neonatal Programme Team</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NHS East Midlands Neonatal Operational Delivery Network</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Lincolnshire Maternity Voices Partnership including Neonatal &amp; Military subgroups</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East Midlands Academic Health Science Network</a:t>
            </a:r>
            <a:endParaRPr lang="en-GB">
              <a:solidFill>
                <a:schemeClr val="accent5">
                  <a:lumMod val="50000"/>
                </a:schemeClr>
              </a:solidFill>
              <a:cs typeface="Calibri"/>
            </a:endParaRPr>
          </a:p>
          <a:p>
            <a:pPr>
              <a:buFont typeface="Wingdings" panose="020B0604020202020204" pitchFamily="34" charset="0"/>
              <a:buChar char="v"/>
            </a:pPr>
            <a:r>
              <a:rPr lang="en-GB" sz="1300">
                <a:solidFill>
                  <a:schemeClr val="accent5">
                    <a:lumMod val="50000"/>
                  </a:schemeClr>
                </a:solidFill>
                <a:cs typeface="Calibri"/>
              </a:rPr>
              <a:t>Healthcare Safety Investigation Branch</a:t>
            </a:r>
            <a:endParaRPr lang="en-GB">
              <a:solidFill>
                <a:schemeClr val="accent5">
                  <a:lumMod val="50000"/>
                </a:schemeClr>
              </a:solidFill>
              <a:cs typeface="Calibri"/>
            </a:endParaRPr>
          </a:p>
          <a:p>
            <a:pPr>
              <a:buFontTx/>
              <a:buChar char="-"/>
            </a:pPr>
            <a:endParaRPr lang="en-GB" sz="1400">
              <a:cs typeface="Calibri"/>
            </a:endParaRPr>
          </a:p>
        </p:txBody>
      </p:sp>
    </p:spTree>
    <p:extLst>
      <p:ext uri="{BB962C8B-B14F-4D97-AF65-F5344CB8AC3E}">
        <p14:creationId xmlns:p14="http://schemas.microsoft.com/office/powerpoint/2010/main" val="4263017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0">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2">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4"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9638C15F-0788-1BBD-779A-A82C9C7E762C}"/>
              </a:ext>
            </a:extLst>
          </p:cNvPr>
          <p:cNvSpPr>
            <a:spLocks noGrp="1"/>
          </p:cNvSpPr>
          <p:nvPr>
            <p:ph type="title"/>
          </p:nvPr>
        </p:nvSpPr>
        <p:spPr>
          <a:xfrm>
            <a:off x="1047280" y="759806"/>
            <a:ext cx="10306520" cy="1325563"/>
          </a:xfrm>
        </p:spPr>
        <p:txBody>
          <a:bodyPr vert="horz" lIns="91440" tIns="45720" rIns="91440" bIns="45720" rtlCol="0" anchor="ctr">
            <a:normAutofit/>
          </a:bodyPr>
          <a:lstStyle/>
          <a:p>
            <a:r>
              <a:rPr lang="en-US" sz="4000">
                <a:solidFill>
                  <a:srgbClr val="FFFFFF"/>
                </a:solidFill>
              </a:rPr>
              <a:t>Step One: Understanding the Lincolnshire Population </a:t>
            </a:r>
          </a:p>
        </p:txBody>
      </p:sp>
      <p:sp>
        <p:nvSpPr>
          <p:cNvPr id="3" name="TextBox 2">
            <a:extLst>
              <a:ext uri="{FF2B5EF4-FFF2-40B4-BE49-F238E27FC236}">
                <a16:creationId xmlns:a16="http://schemas.microsoft.com/office/drawing/2014/main" id="{455BC86A-F1BC-8A86-8A1C-5C295391D950}"/>
              </a:ext>
            </a:extLst>
          </p:cNvPr>
          <p:cNvSpPr txBox="1"/>
          <p:nvPr/>
        </p:nvSpPr>
        <p:spPr>
          <a:xfrm>
            <a:off x="1290704" y="2538848"/>
            <a:ext cx="4554586" cy="320442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Autofit/>
          </a:bodyPr>
          <a:lstStyle/>
          <a:p>
            <a:pPr algn="just">
              <a:lnSpc>
                <a:spcPct val="90000"/>
              </a:lnSpc>
              <a:spcAft>
                <a:spcPts val="600"/>
              </a:spcAft>
            </a:pPr>
            <a:r>
              <a:rPr lang="en-US" sz="2000" dirty="0">
                <a:solidFill>
                  <a:schemeClr val="accent1">
                    <a:lumMod val="50000"/>
                  </a:schemeClr>
                </a:solidFill>
              </a:rPr>
              <a:t>A full maternity and neonatal population analysis has been produced looking at health outcomes, community assets and staff experience. This was compiled utilising the data available to us at the time, and it should be noted that there were some differences in the depth of information available. </a:t>
            </a:r>
            <a:endParaRPr lang="en-US" sz="2000" dirty="0">
              <a:solidFill>
                <a:schemeClr val="accent1">
                  <a:lumMod val="50000"/>
                </a:schemeClr>
              </a:solidFill>
              <a:cs typeface="Calibri"/>
            </a:endParaRPr>
          </a:p>
          <a:p>
            <a:pPr indent="-228600" algn="just">
              <a:lnSpc>
                <a:spcPct val="90000"/>
              </a:lnSpc>
              <a:spcAft>
                <a:spcPts val="600"/>
              </a:spcAft>
              <a:buFont typeface="Arial" panose="020B0604020202020204" pitchFamily="34" charset="0"/>
              <a:buChar char="•"/>
            </a:pPr>
            <a:endParaRPr lang="en-US" sz="2000" dirty="0">
              <a:solidFill>
                <a:schemeClr val="accent1">
                  <a:lumMod val="50000"/>
                </a:schemeClr>
              </a:solidFill>
              <a:cs typeface="Calibri"/>
            </a:endParaRPr>
          </a:p>
          <a:p>
            <a:pPr algn="just">
              <a:lnSpc>
                <a:spcPct val="90000"/>
              </a:lnSpc>
              <a:spcAft>
                <a:spcPts val="600"/>
              </a:spcAft>
            </a:pPr>
            <a:r>
              <a:rPr lang="en-US" sz="2000" dirty="0">
                <a:solidFill>
                  <a:schemeClr val="accent1">
                    <a:lumMod val="50000"/>
                  </a:schemeClr>
                </a:solidFill>
              </a:rPr>
              <a:t>This analysis, along with the identified gaps, has been utilised to inform the action plan. A summary of the population analysis is covered on slide 6-15.</a:t>
            </a:r>
            <a:endParaRPr lang="en-US" sz="2000" dirty="0">
              <a:solidFill>
                <a:schemeClr val="accent1">
                  <a:lumMod val="50000"/>
                </a:schemeClr>
              </a:solidFill>
              <a:cs typeface="Calibri" panose="020F0502020204030204"/>
            </a:endParaRPr>
          </a:p>
        </p:txBody>
      </p:sp>
      <p:pic>
        <p:nvPicPr>
          <p:cNvPr id="4" name="Picture 4" descr="Background map of Lincolnshire with NHS logo, Lincolnshire Maternity &amp; Neonatal Programme logo and text overlay &quot;Equity &amp; Equality Analysis Lincolnshire LMNS&quot;">
            <a:extLst>
              <a:ext uri="{FF2B5EF4-FFF2-40B4-BE49-F238E27FC236}">
                <a16:creationId xmlns:a16="http://schemas.microsoft.com/office/drawing/2014/main" id="{9F0E1244-828B-0085-A149-A98647811C06}"/>
              </a:ext>
            </a:extLst>
          </p:cNvPr>
          <p:cNvPicPr>
            <a:picLocks noChangeAspect="1"/>
          </p:cNvPicPr>
          <p:nvPr/>
        </p:nvPicPr>
        <p:blipFill>
          <a:blip r:embed="rId2"/>
          <a:stretch>
            <a:fillRect/>
          </a:stretch>
        </p:blipFill>
        <p:spPr>
          <a:xfrm>
            <a:off x="6098892" y="2497173"/>
            <a:ext cx="4802404" cy="3553779"/>
          </a:xfrm>
          <a:prstGeom prst="rect">
            <a:avLst/>
          </a:prstGeom>
        </p:spPr>
      </p:pic>
    </p:spTree>
    <p:extLst>
      <p:ext uri="{BB962C8B-B14F-4D97-AF65-F5344CB8AC3E}">
        <p14:creationId xmlns:p14="http://schemas.microsoft.com/office/powerpoint/2010/main" val="1729183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C183D7F6-B498-43B3-948B-1728B52AA6E4}">
                <adec:decorative xmlns:adec="http://schemas.microsoft.com/office/drawing/2017/decorative" val="1"/>
              </a:ext>
            </a:extLst>
          </p:cNvPr>
          <p:cNvSpPr>
            <a:spLocks noGrp="1"/>
          </p:cNvSpPr>
          <p:nvPr>
            <p:ph idx="1"/>
          </p:nvPr>
        </p:nvSpPr>
        <p:spPr>
          <a:xfrm>
            <a:off x="1991544" y="1412777"/>
            <a:ext cx="8280920" cy="3706571"/>
          </a:xfrm>
        </p:spPr>
        <p:txBody>
          <a:bodyPr>
            <a:normAutofit/>
          </a:bodyPr>
          <a:lstStyle/>
          <a:p>
            <a:endParaRPr lang="en-GB" sz="1600"/>
          </a:p>
          <a:p>
            <a:endParaRPr lang="en-GB" sz="5500"/>
          </a:p>
          <a:p>
            <a:endParaRPr lang="en-GB" sz="9600" b="1">
              <a:solidFill>
                <a:schemeClr val="bg1"/>
              </a:solidFill>
            </a:endParaRPr>
          </a:p>
          <a:p>
            <a:pPr marL="0" indent="0">
              <a:buNone/>
            </a:pPr>
            <a:endParaRPr lang="en-GB" sz="9600" b="1">
              <a:solidFill>
                <a:schemeClr val="bg1"/>
              </a:solidFill>
            </a:endParaRPr>
          </a:p>
          <a:p>
            <a:endParaRPr lang="en-GB" sz="9600" b="1">
              <a:solidFill>
                <a:schemeClr val="bg1">
                  <a:lumMod val="50000"/>
                </a:schemeClr>
              </a:solidFill>
            </a:endParaRPr>
          </a:p>
        </p:txBody>
      </p:sp>
      <p:sp>
        <p:nvSpPr>
          <p:cNvPr id="9" name="Title 1"/>
          <p:cNvSpPr>
            <a:spLocks noGrp="1"/>
          </p:cNvSpPr>
          <p:nvPr>
            <p:ph type="title"/>
          </p:nvPr>
        </p:nvSpPr>
        <p:spPr>
          <a:xfrm>
            <a:off x="217606" y="206496"/>
            <a:ext cx="11756789" cy="884203"/>
          </a:xfrm>
        </p:spPr>
        <p:txBody>
          <a:bodyPr>
            <a:normAutofit/>
          </a:bodyPr>
          <a:lstStyle/>
          <a:p>
            <a:pPr algn="ctr"/>
            <a:r>
              <a:rPr lang="en-GB" sz="4000">
                <a:latin typeface="Calibri"/>
                <a:cs typeface="Calibri"/>
              </a:rPr>
              <a:t>Introduction</a:t>
            </a:r>
            <a:r>
              <a:rPr lang="en-GB">
                <a:latin typeface="Calibri"/>
                <a:cs typeface="Calibri"/>
              </a:rPr>
              <a:t> to Lincolnshire</a:t>
            </a:r>
          </a:p>
        </p:txBody>
      </p:sp>
      <p:sp>
        <p:nvSpPr>
          <p:cNvPr id="12" name="Rectangle 11"/>
          <p:cNvSpPr/>
          <p:nvPr/>
        </p:nvSpPr>
        <p:spPr>
          <a:xfrm>
            <a:off x="3819561" y="959954"/>
            <a:ext cx="7551616" cy="5755422"/>
          </a:xfrm>
          <a:prstGeom prst="rect">
            <a:avLst/>
          </a:prstGeom>
        </p:spPr>
        <p:txBody>
          <a:bodyPr wrap="square" lIns="91440" tIns="45720" rIns="91440" bIns="45720" anchor="t">
            <a:spAutoFit/>
          </a:bodyPr>
          <a:lstStyle/>
          <a:p>
            <a:endParaRPr lang="en-GB" sz="1600"/>
          </a:p>
          <a:p>
            <a:pPr marL="285750" indent="-285750" algn="just">
              <a:buFont typeface="Arial" panose="020B0604020202020204" pitchFamily="34" charset="0"/>
              <a:buChar char="•"/>
            </a:pPr>
            <a:r>
              <a:rPr lang="en-GB" sz="1600">
                <a:solidFill>
                  <a:schemeClr val="accent1">
                    <a:lumMod val="50000"/>
                  </a:schemeClr>
                </a:solidFill>
              </a:rPr>
              <a:t>Lincolnshire is the fourth largest county in England covering 6,959 km</a:t>
            </a:r>
            <a:r>
              <a:rPr lang="en-GB" sz="1600" baseline="30000">
                <a:solidFill>
                  <a:schemeClr val="accent1">
                    <a:lumMod val="50000"/>
                  </a:schemeClr>
                </a:solidFill>
              </a:rPr>
              <a:t>2</a:t>
            </a:r>
            <a:r>
              <a:rPr lang="en-GB" sz="1600">
                <a:solidFill>
                  <a:schemeClr val="accent1">
                    <a:lumMod val="50000"/>
                  </a:schemeClr>
                </a:solidFill>
              </a:rPr>
              <a:t> with the fourth most dispersed population and 80km of North Sea coastline</a:t>
            </a:r>
            <a:endParaRPr lang="en-GB" sz="1600">
              <a:solidFill>
                <a:schemeClr val="accent1">
                  <a:lumMod val="50000"/>
                </a:schemeClr>
              </a:solidFill>
              <a:cs typeface="Calibri"/>
            </a:endParaRPr>
          </a:p>
          <a:p>
            <a:pPr algn="just"/>
            <a:endParaRPr lang="en-GB" sz="1600">
              <a:solidFill>
                <a:schemeClr val="accent1">
                  <a:lumMod val="50000"/>
                </a:schemeClr>
              </a:solidFill>
              <a:cs typeface="Calibri"/>
            </a:endParaRPr>
          </a:p>
          <a:p>
            <a:pPr marL="285750" indent="-285750" algn="just">
              <a:buFont typeface="Arial" panose="020B0604020202020204" pitchFamily="34" charset="0"/>
              <a:buChar char="•"/>
            </a:pPr>
            <a:r>
              <a:rPr lang="en-GB" sz="1600">
                <a:solidFill>
                  <a:schemeClr val="accent1">
                    <a:lumMod val="50000"/>
                  </a:schemeClr>
                </a:solidFill>
              </a:rPr>
              <a:t>Lincolnshire is predominantly rural with poorly developed road networks, no motorways and comprising mainly of single carriageway A and B roads with less than 30 miles of dual carriageway in the whole county, which impacts on the ability of the population to access services including healthcare</a:t>
            </a:r>
            <a:endParaRPr lang="en-GB" sz="1600">
              <a:solidFill>
                <a:schemeClr val="accent1">
                  <a:lumMod val="50000"/>
                </a:schemeClr>
              </a:solidFill>
              <a:cs typeface="Calibri"/>
            </a:endParaRPr>
          </a:p>
          <a:p>
            <a:pPr algn="just"/>
            <a:endParaRPr lang="en-GB" sz="1600">
              <a:solidFill>
                <a:schemeClr val="accent1">
                  <a:lumMod val="50000"/>
                </a:schemeClr>
              </a:solidFill>
              <a:cs typeface="Calibri"/>
            </a:endParaRPr>
          </a:p>
          <a:p>
            <a:pPr marL="285750" indent="-285750" algn="just">
              <a:buFont typeface="Arial" panose="020B0604020202020204" pitchFamily="34" charset="0"/>
              <a:buChar char="•"/>
            </a:pPr>
            <a:r>
              <a:rPr lang="en-GB" sz="1600">
                <a:solidFill>
                  <a:schemeClr val="accent1">
                    <a:lumMod val="50000"/>
                  </a:schemeClr>
                </a:solidFill>
              </a:rPr>
              <a:t>There are around 200 caravan sites, the largest being in Skegness, this inevitable leads to seasonal variation in population density and diversity. In addition, there are nearly 25,000 static caravans on the Lincolnshire coast (the largest concentration in Europe) with a permanent population of over 6,000 people. Access to care is particularly problem for these communities who may also be at financial disadvantage</a:t>
            </a:r>
            <a:endParaRPr lang="en-GB" sz="1600">
              <a:solidFill>
                <a:schemeClr val="accent1">
                  <a:lumMod val="50000"/>
                </a:schemeClr>
              </a:solidFill>
              <a:cs typeface="Calibri"/>
            </a:endParaRPr>
          </a:p>
          <a:p>
            <a:pPr algn="just"/>
            <a:endParaRPr lang="en-GB" sz="1600">
              <a:solidFill>
                <a:schemeClr val="accent1">
                  <a:lumMod val="50000"/>
                </a:schemeClr>
              </a:solidFill>
              <a:cs typeface="Calibri"/>
            </a:endParaRPr>
          </a:p>
          <a:p>
            <a:pPr marL="285750" indent="-285750" algn="just">
              <a:buFont typeface="Arial" panose="020B0604020202020204" pitchFamily="34" charset="0"/>
              <a:buChar char="•"/>
            </a:pPr>
            <a:r>
              <a:rPr lang="en-GB" sz="1600">
                <a:solidFill>
                  <a:schemeClr val="accent1">
                    <a:lumMod val="50000"/>
                  </a:schemeClr>
                </a:solidFill>
              </a:rPr>
              <a:t>Large areas of land in the county are used for agriculture, and the main employers in the county are in agricultural, food processing, road haulage, logistics industries and the NHS</a:t>
            </a:r>
            <a:endParaRPr lang="en-GB" sz="1600">
              <a:solidFill>
                <a:schemeClr val="accent1">
                  <a:lumMod val="50000"/>
                </a:schemeClr>
              </a:solidFill>
              <a:cs typeface="Calibri"/>
            </a:endParaRPr>
          </a:p>
          <a:p>
            <a:pPr algn="just"/>
            <a:endParaRPr lang="en-GB" sz="1600">
              <a:solidFill>
                <a:schemeClr val="accent1">
                  <a:lumMod val="50000"/>
                </a:schemeClr>
              </a:solidFill>
              <a:cs typeface="Calibri"/>
            </a:endParaRPr>
          </a:p>
          <a:p>
            <a:pPr marL="285750" indent="-285750" algn="just">
              <a:buFont typeface="Arial" panose="020B0604020202020204" pitchFamily="34" charset="0"/>
              <a:buChar char="•"/>
            </a:pPr>
            <a:r>
              <a:rPr lang="en-GB" sz="1600">
                <a:solidFill>
                  <a:schemeClr val="accent1">
                    <a:lumMod val="50000"/>
                  </a:schemeClr>
                </a:solidFill>
              </a:rPr>
              <a:t>Seasonal work contributes to population changes and instability in the job market this is likely to affect younger groups too.</a:t>
            </a:r>
            <a:endParaRPr lang="en-GB" sz="1600">
              <a:solidFill>
                <a:schemeClr val="accent1">
                  <a:lumMod val="50000"/>
                </a:schemeClr>
              </a:solidFill>
              <a:cs typeface="Calibri"/>
            </a:endParaRPr>
          </a:p>
          <a:p>
            <a:pPr algn="ctr"/>
            <a:endParaRPr lang="en-GB" sz="1600" b="1">
              <a:cs typeface="Calibri" panose="020F0502020204030204"/>
            </a:endParaRPr>
          </a:p>
          <a:p>
            <a:pPr algn="ctr"/>
            <a:endParaRPr lang="en-GB" sz="1600" b="1">
              <a:solidFill>
                <a:schemeClr val="bg2">
                  <a:lumMod val="10000"/>
                </a:schemeClr>
              </a:solidFill>
            </a:endParaRPr>
          </a:p>
        </p:txBody>
      </p:sp>
      <p:pic>
        <p:nvPicPr>
          <p:cNvPr id="5" name="Picture 4">
            <a:extLst>
              <a:ext uri="{FF2B5EF4-FFF2-40B4-BE49-F238E27FC236}">
                <a16:creationId xmlns:a16="http://schemas.microsoft.com/office/drawing/2014/main" id="{B0896EB4-2CBA-4136-8D28-C3A7BCC434C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28819" y="1335568"/>
            <a:ext cx="2809875" cy="223837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Picture 10">
            <a:extLst>
              <a:ext uri="{FF2B5EF4-FFF2-40B4-BE49-F238E27FC236}">
                <a16:creationId xmlns:a16="http://schemas.microsoft.com/office/drawing/2014/main" id="{92E6095F-75D1-4371-9938-8A0CB95828E9}"/>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8766" y="3833903"/>
            <a:ext cx="2831601" cy="1698049"/>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379995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945219" y="257364"/>
            <a:ext cx="6301563" cy="884203"/>
          </a:xfrm>
        </p:spPr>
        <p:txBody>
          <a:bodyPr>
            <a:normAutofit/>
          </a:bodyPr>
          <a:lstStyle/>
          <a:p>
            <a:pPr algn="ctr"/>
            <a:r>
              <a:rPr lang="en-GB" sz="4000">
                <a:latin typeface="Calibri"/>
                <a:cs typeface="Calibri"/>
              </a:rPr>
              <a:t>Challenges</a:t>
            </a:r>
            <a:r>
              <a:rPr lang="en-GB">
                <a:latin typeface="Calibri"/>
                <a:cs typeface="Calibri"/>
              </a:rPr>
              <a:t> to Lincolnshire</a:t>
            </a:r>
          </a:p>
        </p:txBody>
      </p:sp>
      <p:sp>
        <p:nvSpPr>
          <p:cNvPr id="10" name="Content Placeholder 2">
            <a:extLst>
              <a:ext uri="{FF2B5EF4-FFF2-40B4-BE49-F238E27FC236}">
                <a16:creationId xmlns:a16="http://schemas.microsoft.com/office/drawing/2014/main" id="{9EB91BE0-EC17-42E4-A833-795F4E1EC1D6}"/>
              </a:ext>
            </a:extLst>
          </p:cNvPr>
          <p:cNvSpPr txBox="1">
            <a:spLocks/>
          </p:cNvSpPr>
          <p:nvPr/>
        </p:nvSpPr>
        <p:spPr>
          <a:xfrm>
            <a:off x="3493077" y="1653483"/>
            <a:ext cx="8280920" cy="420034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300">
              <a:solidFill>
                <a:srgbClr val="FF0000"/>
              </a:solidFill>
            </a:endParaRPr>
          </a:p>
          <a:p>
            <a:pPr marL="0" indent="0" algn="ctr">
              <a:buNone/>
            </a:pPr>
            <a:r>
              <a:rPr lang="en-GB" sz="2000">
                <a:solidFill>
                  <a:schemeClr val="accent1">
                    <a:lumMod val="50000"/>
                  </a:schemeClr>
                </a:solidFill>
              </a:rPr>
              <a:t>‘As a rural and coastal county, Lincolnshire faces a series of interlinked challenges, including sparsity, poor transport and digital infrastructure compared to urban counterparts contributing to social isolation. People have to travel further to access services and many communities have limited or no mobile phone and broadband coverage.’</a:t>
            </a:r>
            <a:endParaRPr lang="en-GB" sz="2000">
              <a:solidFill>
                <a:schemeClr val="accent1">
                  <a:lumMod val="50000"/>
                </a:schemeClr>
              </a:solidFill>
              <a:cs typeface="Calibri"/>
            </a:endParaRPr>
          </a:p>
          <a:p>
            <a:pPr marL="0" indent="0" algn="ctr">
              <a:buNone/>
            </a:pPr>
            <a:r>
              <a:rPr lang="en-GB" sz="1600">
                <a:solidFill>
                  <a:schemeClr val="accent1">
                    <a:lumMod val="50000"/>
                  </a:schemeClr>
                </a:solidFill>
              </a:rPr>
              <a:t>Professor Christopher Whitty – Chief Medical Officer for England</a:t>
            </a:r>
            <a:endParaRPr lang="en-GB" sz="1600">
              <a:solidFill>
                <a:schemeClr val="accent1">
                  <a:lumMod val="50000"/>
                </a:schemeClr>
              </a:solidFill>
              <a:cs typeface="Calibri"/>
            </a:endParaRPr>
          </a:p>
          <a:p>
            <a:pPr marL="0" indent="0" algn="ctr">
              <a:buNone/>
            </a:pPr>
            <a:endParaRPr lang="en-GB" sz="1800">
              <a:solidFill>
                <a:schemeClr val="accent1">
                  <a:lumMod val="50000"/>
                </a:schemeClr>
              </a:solidFill>
              <a:cs typeface="Calibri"/>
            </a:endParaRPr>
          </a:p>
          <a:p>
            <a:pPr marL="0" indent="0" algn="ctr">
              <a:buNone/>
            </a:pPr>
            <a:r>
              <a:rPr lang="en-GB" sz="2400">
                <a:solidFill>
                  <a:srgbClr val="0563C1"/>
                </a:solidFill>
                <a:hlinkClick r:id="rId2">
                  <a:extLst>
                    <a:ext uri="{A12FA001-AC4F-418D-AE19-62706E023703}">
                      <ahyp:hlinkClr xmlns:ahyp="http://schemas.microsoft.com/office/drawing/2018/hyperlinkcolor" val="tx"/>
                    </a:ext>
                  </a:extLst>
                </a:hlinkClick>
              </a:rPr>
              <a:t>Chief </a:t>
            </a:r>
            <a:r>
              <a:rPr lang="en-GB" sz="2400">
                <a:solidFill>
                  <a:srgbClr val="0070C0"/>
                </a:solidFill>
                <a:hlinkClick r:id="rId2">
                  <a:extLst>
                    <a:ext uri="{A12FA001-AC4F-418D-AE19-62706E023703}">
                      <ahyp:hlinkClr xmlns:ahyp="http://schemas.microsoft.com/office/drawing/2018/hyperlinkcolor" val="tx"/>
                    </a:ext>
                  </a:extLst>
                </a:hlinkClick>
              </a:rPr>
              <a:t>Medical</a:t>
            </a:r>
            <a:r>
              <a:rPr lang="en-GB" sz="2400">
                <a:solidFill>
                  <a:srgbClr val="0563C1"/>
                </a:solidFill>
                <a:hlinkClick r:id="rId2">
                  <a:extLst>
                    <a:ext uri="{A12FA001-AC4F-418D-AE19-62706E023703}">
                      <ahyp:hlinkClr xmlns:ahyp="http://schemas.microsoft.com/office/drawing/2018/hyperlinkcolor" val="tx"/>
                    </a:ext>
                  </a:extLst>
                </a:hlinkClick>
              </a:rPr>
              <a:t> Officer’s Annual Report 2021 - Health in Coastal Communities (publishing.service.gov.uk)</a:t>
            </a:r>
            <a:endParaRPr lang="en-GB" sz="2400"/>
          </a:p>
          <a:p>
            <a:endParaRPr lang="en-GB" sz="2300">
              <a:solidFill>
                <a:srgbClr val="FF0000"/>
              </a:solidFill>
            </a:endParaRPr>
          </a:p>
          <a:p>
            <a:endParaRPr lang="en-GB" sz="2300">
              <a:solidFill>
                <a:srgbClr val="FF0000"/>
              </a:solidFill>
            </a:endParaRPr>
          </a:p>
          <a:p>
            <a:endParaRPr lang="en-GB" sz="2300">
              <a:solidFill>
                <a:srgbClr val="FF0000"/>
              </a:solidFill>
            </a:endParaRPr>
          </a:p>
          <a:p>
            <a:endParaRPr lang="en-GB" sz="2300">
              <a:solidFill>
                <a:srgbClr val="FF0000"/>
              </a:solidFill>
            </a:endParaRPr>
          </a:p>
          <a:p>
            <a:endParaRPr lang="en-GB" sz="5000">
              <a:solidFill>
                <a:srgbClr val="FF0000"/>
              </a:solidFill>
            </a:endParaRPr>
          </a:p>
        </p:txBody>
      </p:sp>
      <p:pic>
        <p:nvPicPr>
          <p:cNvPr id="2" name="Picture 3">
            <a:extLst>
              <a:ext uri="{FF2B5EF4-FFF2-40B4-BE49-F238E27FC236}">
                <a16:creationId xmlns:a16="http://schemas.microsoft.com/office/drawing/2014/main" id="{B287599C-6258-510B-276B-D2B085B478D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37906" y="2523559"/>
            <a:ext cx="3323359" cy="148500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78045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9194" y="142542"/>
            <a:ext cx="11938526" cy="875023"/>
          </a:xfrm>
        </p:spPr>
        <p:txBody>
          <a:bodyPr>
            <a:noAutofit/>
          </a:bodyPr>
          <a:lstStyle/>
          <a:p>
            <a:pPr algn="ctr"/>
            <a:r>
              <a:rPr lang="en-GB" sz="4000"/>
              <a:t>Lincolnshire Births</a:t>
            </a:r>
            <a:endParaRPr lang="en-GB" sz="4000">
              <a:cs typeface="Calibri Light"/>
            </a:endParaRPr>
          </a:p>
        </p:txBody>
      </p:sp>
      <p:sp>
        <p:nvSpPr>
          <p:cNvPr id="14" name="TextBox 13">
            <a:extLst>
              <a:ext uri="{FF2B5EF4-FFF2-40B4-BE49-F238E27FC236}">
                <a16:creationId xmlns:a16="http://schemas.microsoft.com/office/drawing/2014/main" id="{CBE0D40E-D5AF-41E0-9CA2-40969E1EB8D4}"/>
              </a:ext>
            </a:extLst>
          </p:cNvPr>
          <p:cNvSpPr txBox="1"/>
          <p:nvPr/>
        </p:nvSpPr>
        <p:spPr>
          <a:xfrm>
            <a:off x="8007184" y="2236882"/>
            <a:ext cx="3593124" cy="3170099"/>
          </a:xfrm>
          <a:prstGeom prst="rect">
            <a:avLst/>
          </a:prstGeom>
          <a:noFill/>
        </p:spPr>
        <p:txBody>
          <a:bodyPr wrap="square" lIns="91440" tIns="45720" rIns="91440" bIns="45720" rtlCol="0" anchor="t">
            <a:spAutoFit/>
          </a:bodyPr>
          <a:lstStyle/>
          <a:p>
            <a:pPr algn="just"/>
            <a:r>
              <a:rPr lang="en-GB" sz="2000" dirty="0">
                <a:solidFill>
                  <a:schemeClr val="accent1">
                    <a:lumMod val="50000"/>
                  </a:schemeClr>
                </a:solidFill>
              </a:rPr>
              <a:t>These maps represent births across Lincolnshire.</a:t>
            </a:r>
            <a:endParaRPr lang="en-US" sz="2000" dirty="0">
              <a:solidFill>
                <a:schemeClr val="accent1">
                  <a:lumMod val="50000"/>
                </a:schemeClr>
              </a:solidFill>
              <a:cs typeface="Calibri"/>
            </a:endParaRPr>
          </a:p>
          <a:p>
            <a:pPr algn="just"/>
            <a:endParaRPr lang="en-GB" sz="2000" dirty="0">
              <a:solidFill>
                <a:schemeClr val="accent1">
                  <a:lumMod val="50000"/>
                </a:schemeClr>
              </a:solidFill>
              <a:cs typeface="Calibri"/>
            </a:endParaRPr>
          </a:p>
          <a:p>
            <a:pPr algn="just"/>
            <a:r>
              <a:rPr lang="en-GB" sz="2000" dirty="0">
                <a:solidFill>
                  <a:schemeClr val="accent1">
                    <a:lumMod val="50000"/>
                  </a:schemeClr>
                </a:solidFill>
              </a:rPr>
              <a:t>This shows the Lincolnshire Integrated Care System (ICS) footprint. It should be noted that some women birth out of the county and the Local Maternity and Neonatal System (LMNS) footprint. </a:t>
            </a:r>
            <a:endParaRPr lang="en-GB" sz="2000" dirty="0">
              <a:solidFill>
                <a:schemeClr val="accent1">
                  <a:lumMod val="50000"/>
                </a:schemeClr>
              </a:solidFill>
              <a:cs typeface="Calibri"/>
            </a:endParaRPr>
          </a:p>
        </p:txBody>
      </p:sp>
      <p:pic>
        <p:nvPicPr>
          <p:cNvPr id="10" name="Picture 9" descr="Map - number of births in Lincolnshire">
            <a:extLst>
              <a:ext uri="{FF2B5EF4-FFF2-40B4-BE49-F238E27FC236}">
                <a16:creationId xmlns:a16="http://schemas.microsoft.com/office/drawing/2014/main" id="{E9B78C63-1458-4DA5-8669-526DD026E5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363" y="924744"/>
            <a:ext cx="3849258" cy="5438349"/>
          </a:xfrm>
          <a:prstGeom prst="rect">
            <a:avLst/>
          </a:prstGeom>
        </p:spPr>
      </p:pic>
      <p:sp>
        <p:nvSpPr>
          <p:cNvPr id="3" name="TextBox 2">
            <a:extLst>
              <a:ext uri="{FF2B5EF4-FFF2-40B4-BE49-F238E27FC236}">
                <a16:creationId xmlns:a16="http://schemas.microsoft.com/office/drawing/2014/main" id="{3FED931F-2F16-CBF6-D063-387DA800EFA1}"/>
              </a:ext>
            </a:extLst>
          </p:cNvPr>
          <p:cNvSpPr txBox="1"/>
          <p:nvPr/>
        </p:nvSpPr>
        <p:spPr>
          <a:xfrm>
            <a:off x="469900" y="6584043"/>
            <a:ext cx="50201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Source: ONS Public Health Intelligence Profiles</a:t>
            </a:r>
            <a:endParaRPr lang="en-GB" sz="1200">
              <a:cs typeface="Calibri"/>
            </a:endParaRPr>
          </a:p>
        </p:txBody>
      </p:sp>
      <p:pic>
        <p:nvPicPr>
          <p:cNvPr id="12" name="Picture 11" descr="Map of births in Lincolnshire">
            <a:extLst>
              <a:ext uri="{FF2B5EF4-FFF2-40B4-BE49-F238E27FC236}">
                <a16:creationId xmlns:a16="http://schemas.microsoft.com/office/drawing/2014/main" id="{D8E5F85A-B3EC-45FD-8853-FFFC552BB1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4079" y="919809"/>
            <a:ext cx="3849258" cy="5443284"/>
          </a:xfrm>
          <a:prstGeom prst="rect">
            <a:avLst/>
          </a:prstGeom>
        </p:spPr>
      </p:pic>
    </p:spTree>
    <p:extLst>
      <p:ext uri="{BB962C8B-B14F-4D97-AF65-F5344CB8AC3E}">
        <p14:creationId xmlns:p14="http://schemas.microsoft.com/office/powerpoint/2010/main" val="1598262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35480" y="34639"/>
            <a:ext cx="11929346" cy="847481"/>
          </a:xfrm>
        </p:spPr>
        <p:txBody>
          <a:bodyPr>
            <a:noAutofit/>
          </a:bodyPr>
          <a:lstStyle/>
          <a:p>
            <a:pPr algn="ctr"/>
            <a:r>
              <a:rPr lang="en-GB" sz="2800"/>
              <a:t>Lincolnshire Maternity &amp; Neonatal System (LMNS) Births</a:t>
            </a:r>
            <a:endParaRPr lang="en-GB" sz="2800">
              <a:cs typeface="Calibri Light"/>
            </a:endParaRPr>
          </a:p>
        </p:txBody>
      </p:sp>
      <p:sp>
        <p:nvSpPr>
          <p:cNvPr id="3" name="TextBox 2">
            <a:extLst>
              <a:ext uri="{FF2B5EF4-FFF2-40B4-BE49-F238E27FC236}">
                <a16:creationId xmlns:a16="http://schemas.microsoft.com/office/drawing/2014/main" id="{A0DF5407-9E30-707E-56CB-E02805E8A37A}"/>
              </a:ext>
            </a:extLst>
          </p:cNvPr>
          <p:cNvSpPr txBox="1"/>
          <p:nvPr/>
        </p:nvSpPr>
        <p:spPr>
          <a:xfrm>
            <a:off x="8374361" y="2885670"/>
            <a:ext cx="3247093"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2000" kern="1200" dirty="0">
                <a:ea typeface="+mn-lt"/>
                <a:cs typeface="+mn-lt"/>
              </a:rPr>
              <a:t>These maps represent</a:t>
            </a:r>
            <a:r>
              <a:rPr lang="en-GB" sz="2000" dirty="0">
                <a:ea typeface="+mn-lt"/>
                <a:cs typeface="+mn-lt"/>
              </a:rPr>
              <a:t> our LMNS (United Lincolnshire Hospital Trust) births across Lincolnshire.</a:t>
            </a:r>
            <a:endParaRPr lang="en-US" sz="2000" dirty="0">
              <a:ea typeface="+mn-lt"/>
              <a:cs typeface="+mn-lt"/>
            </a:endParaRPr>
          </a:p>
          <a:p>
            <a:pPr algn="just"/>
            <a:endParaRPr lang="en-GB" sz="1600" dirty="0">
              <a:solidFill>
                <a:schemeClr val="accent1">
                  <a:lumMod val="50000"/>
                </a:schemeClr>
              </a:solidFill>
              <a:cs typeface="Calibri"/>
            </a:endParaRPr>
          </a:p>
        </p:txBody>
      </p:sp>
      <p:pic>
        <p:nvPicPr>
          <p:cNvPr id="5" name="Picture 4" descr="Map of number of births in Lincolnshire at United Lincolnshire Hospital Trust.">
            <a:extLst>
              <a:ext uri="{FF2B5EF4-FFF2-40B4-BE49-F238E27FC236}">
                <a16:creationId xmlns:a16="http://schemas.microsoft.com/office/drawing/2014/main" id="{22532F26-E90D-45D5-AD0F-D4ECB7F039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612" y="881568"/>
            <a:ext cx="3902964" cy="5519232"/>
          </a:xfrm>
          <a:prstGeom prst="rect">
            <a:avLst/>
          </a:prstGeom>
        </p:spPr>
      </p:pic>
      <p:pic>
        <p:nvPicPr>
          <p:cNvPr id="10" name="Picture 9" descr="Map of rate of births in Lincolnshire at ULHT (United Lincolnshire Hospital Trust)">
            <a:extLst>
              <a:ext uri="{FF2B5EF4-FFF2-40B4-BE49-F238E27FC236}">
                <a16:creationId xmlns:a16="http://schemas.microsoft.com/office/drawing/2014/main" id="{33AF5AE3-7696-4E51-A9B7-6BD5CE47F5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0576" y="881568"/>
            <a:ext cx="3914484" cy="5519857"/>
          </a:xfrm>
          <a:prstGeom prst="rect">
            <a:avLst/>
          </a:prstGeom>
        </p:spPr>
      </p:pic>
      <p:sp>
        <p:nvSpPr>
          <p:cNvPr id="4" name="TextBox 3">
            <a:extLst>
              <a:ext uri="{FF2B5EF4-FFF2-40B4-BE49-F238E27FC236}">
                <a16:creationId xmlns:a16="http://schemas.microsoft.com/office/drawing/2014/main" id="{738C5364-7542-FCDB-F9E9-C8971B842FB2}"/>
              </a:ext>
            </a:extLst>
          </p:cNvPr>
          <p:cNvSpPr txBox="1"/>
          <p:nvPr/>
        </p:nvSpPr>
        <p:spPr>
          <a:xfrm>
            <a:off x="469900" y="6584043"/>
            <a:ext cx="50201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Source: ONS Public Health Intelligence Profiles</a:t>
            </a:r>
            <a:endParaRPr lang="en-GB" sz="1200">
              <a:cs typeface="Calibri"/>
            </a:endParaRPr>
          </a:p>
        </p:txBody>
      </p:sp>
    </p:spTree>
    <p:extLst>
      <p:ext uri="{BB962C8B-B14F-4D97-AF65-F5344CB8AC3E}">
        <p14:creationId xmlns:p14="http://schemas.microsoft.com/office/powerpoint/2010/main" val="28808807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TotalTime>
  <Words>2392</Words>
  <Application>Microsoft Office PowerPoint</Application>
  <PresentationFormat>Widescreen</PresentationFormat>
  <Paragraphs>198</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-apple-system</vt:lpstr>
      <vt:lpstr>Arial</vt:lpstr>
      <vt:lpstr>Arial,Sans-Serif</vt:lpstr>
      <vt:lpstr>Calibri</vt:lpstr>
      <vt:lpstr>Calibri Light</vt:lpstr>
      <vt:lpstr>Wingdings</vt:lpstr>
      <vt:lpstr>Office Theme</vt:lpstr>
      <vt:lpstr>Lincolnshire Maternity and Neonatal System</vt:lpstr>
      <vt:lpstr>The Big Idea </vt:lpstr>
      <vt:lpstr>Lincolnshire Long Term Plan</vt:lpstr>
      <vt:lpstr>Who we are &amp; our aims</vt:lpstr>
      <vt:lpstr>Step One: Understanding the Lincolnshire Population </vt:lpstr>
      <vt:lpstr>Introduction to Lincolnshire</vt:lpstr>
      <vt:lpstr>Challenges to Lincolnshire</vt:lpstr>
      <vt:lpstr>Lincolnshire Births</vt:lpstr>
      <vt:lpstr>Lincolnshire Maternity &amp; Neonatal System (LMNS) Births</vt:lpstr>
      <vt:lpstr>Birthing Destinations</vt:lpstr>
      <vt:lpstr>Deprivation</vt:lpstr>
      <vt:lpstr>Access to Hospital Privately Owned  Transport</vt:lpstr>
      <vt:lpstr>Access to Hospital - Public Transport</vt:lpstr>
      <vt:lpstr>Percentage of deliveries to mothers from Black and Minority Ethnic (BME) groups and by IMD </vt:lpstr>
      <vt:lpstr>Summary – the Lincolnshire Picture</vt:lpstr>
      <vt:lpstr>Step Two: Production of the Equity and Equality Action Plan </vt:lpstr>
      <vt:lpstr>System Wide 'What Matters To You'  Staff Engagement</vt:lpstr>
      <vt:lpstr>'What Matters To You' Public Roadshow Events</vt:lpstr>
      <vt:lpstr>Skegness Roadshow Event</vt:lpstr>
      <vt:lpstr>Lincolnshire Maternity  Voice Partnership (MVP)</vt:lpstr>
      <vt:lpstr>Our Plan</vt:lpstr>
      <vt:lpstr>Our Plan continued..</vt:lpstr>
      <vt:lpstr>Step Three: Monitoring</vt:lpstr>
      <vt:lpstr>Step Four: Get Involved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Equity &amp; Equality</dc:title>
  <dc:creator>PERKINS, Sophie (NHS LINCOLNSHIRE ICB - 71E)</dc:creator>
  <cp:lastModifiedBy>FOSTER, Stephanie (NHS LINCOLNSHIRE ICB - 71E)</cp:lastModifiedBy>
  <cp:revision>5</cp:revision>
  <dcterms:created xsi:type="dcterms:W3CDTF">2022-09-13T06:45:03Z</dcterms:created>
  <dcterms:modified xsi:type="dcterms:W3CDTF">2022-10-05T08:16:32Z</dcterms:modified>
</cp:coreProperties>
</file>