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Lst>
  <p:sldSz cx="10693400" cy="7556500"/>
  <p:notesSz cx="6858000" cy="9144000"/>
  <p:embeddedFontLst>
    <p:embeddedFont>
      <p:font typeface="Comfortaa" panose="020B0604020202020204" charset="0"/>
      <p:regular r:id="rId91"/>
    </p:embeddedFont>
    <p:embeddedFont>
      <p:font typeface="Comfortaa Bold" panose="020B0604020202020204" charset="0"/>
      <p:regular r:id="rId9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54" d="100"/>
          <a:sy n="54" d="100"/>
        </p:scale>
        <p:origin x="1380" y="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theme" Target="theme/theme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font" Target="fonts/font1.fntdata"/><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font" Target="fonts/font2.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9/30/2025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9/30/2025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9/30/2025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9/30/2025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9/30/2025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9/30/2025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9/30/2025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9/30/2025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9/30/2025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9/30/2025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9/30/2025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9/30/2025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hyperlink" Target="https://www.england.nhs.uk/wp-content/uploads/2022/02/ambitions-for-palliative-and-end-of-life-care-2nd-edition.pdf" TargetMode="External"/><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sv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hyperlink" Target="https://www.england.nhs.uk/personalisedcare/pcsp/" TargetMode="External"/><Relationship Id="rId7" Type="http://schemas.openxmlformats.org/officeDocument/2006/relationships/image" Target="../media/image14.svg"/><Relationship Id="rId2" Type="http://schemas.openxmlformats.org/officeDocument/2006/relationships/hyperlink" Target="https://eolc.co.uk/professionals/respect" TargetMode="Externa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slide" Target="slide11.xml"/><Relationship Id="rId4" Type="http://schemas.openxmlformats.org/officeDocument/2006/relationships/slide" Target="slid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hyperlink" Target="https://portal.e-lfh.org.uk/Component/Details/719760" TargetMode="External"/><Relationship Id="rId7" Type="http://schemas.openxmlformats.org/officeDocument/2006/relationships/slide" Target="slide7.xml"/><Relationship Id="rId2" Type="http://schemas.openxmlformats.org/officeDocument/2006/relationships/hyperlink" Target="https://www.mariecurie.org.uk/professionals/palliative-care-knowledge-zone/individual-needs/good_communication#:~:text=There%20are%20skills%20you" TargetMode="External"/><Relationship Id="rId1" Type="http://schemas.openxmlformats.org/officeDocument/2006/relationships/slideLayout" Target="../slideLayouts/slideLayout7.xml"/><Relationship Id="rId6" Type="http://schemas.openxmlformats.org/officeDocument/2006/relationships/slide" Target="slide15.xml"/><Relationship Id="rId5" Type="http://schemas.openxmlformats.org/officeDocument/2006/relationships/hyperlink" Target="https://www.hospiceuk.org/information-and-support/death-and-dying-what-expect/about-death-and-dying" TargetMode="External"/><Relationship Id="rId4" Type="http://schemas.openxmlformats.org/officeDocument/2006/relationships/hyperlink" Target="https://portal.e-lfh.org.uk/LearningContent/Launch/719760" TargetMode="External"/><Relationship Id="rId9" Type="http://schemas.openxmlformats.org/officeDocument/2006/relationships/image" Target="../media/image14.svg"/></Relationships>
</file>

<file path=ppt/slides/_rels/slide14.xml.rels><?xml version="1.0" encoding="UTF-8" standalone="yes"?>
<Relationships xmlns="http://schemas.openxmlformats.org/package/2006/relationships"><Relationship Id="rId3" Type="http://schemas.openxmlformats.org/officeDocument/2006/relationships/slide" Target="slide15.xml"/><Relationship Id="rId7" Type="http://schemas.openxmlformats.org/officeDocument/2006/relationships/hyperlink" Target="https://www.bing.com/videos/riverview/relatedvideo?q=sbard+nhs+tool&amp;mid=80EC0C7AB6BEB50DDAFF80EC0C7AB6BEB50DDAFF&amp;mmscn=serpvidol&amp;FORM=VIRE&amp;ajaxhist=0&amp;ajaxserp=0" TargetMode="External"/><Relationship Id="rId2" Type="http://schemas.openxmlformats.org/officeDocument/2006/relationships/hyperlink" Target="https://www.england.nhs.uk/improvement-hub/wp-content/uploads/sites/44/2017/11/SBAR-Implementation-and-Training-Guide.pdf" TargetMode="External"/><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slide" Target="slid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hyperlink" Target="https://www.england.nhs.uk/improvement-hub/wp-content/uploads/sites/44/2017/11/SBAR-Implementation-and-Training-Guide.pdf" TargetMode="External"/><Relationship Id="rId7" Type="http://schemas.openxmlformats.org/officeDocument/2006/relationships/slide" Target="slide7.xml"/><Relationship Id="rId2" Type="http://schemas.openxmlformats.org/officeDocument/2006/relationships/hyperlink" Target="https://www.hospiceuk.org/information-and-support/your-guide-hospice-and-end-life-care/support-carers" TargetMode="External"/><Relationship Id="rId1" Type="http://schemas.openxmlformats.org/officeDocument/2006/relationships/slideLayout" Target="../slideLayouts/slideLayout7.xml"/><Relationship Id="rId6" Type="http://schemas.openxmlformats.org/officeDocument/2006/relationships/hyperlink" Target="https://portal.e-lfh.org.uk/Component/Details/719760" TargetMode="External"/><Relationship Id="rId5" Type="http://schemas.openxmlformats.org/officeDocument/2006/relationships/hyperlink" Target="https://www.hospiceuk.org/information-and-support/death-and-dying-what-expect/about-death-and-dying" TargetMode="External"/><Relationship Id="rId4" Type="http://schemas.openxmlformats.org/officeDocument/2006/relationships/hyperlink" Target="https://www.hospiceuk.org/information-and-support/i-need-support-bereavement" TargetMode="External"/><Relationship Id="rId9" Type="http://schemas.openxmlformats.org/officeDocument/2006/relationships/image" Target="../media/image14.sv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9.svg"/><Relationship Id="rId7" Type="http://schemas.openxmlformats.org/officeDocument/2006/relationships/image" Target="../media/image4.jpe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hyperlink" Target="https://lincolnshire.icb.nhs.uk/documents/your-health-and-services/palliative-and-end-of-life-training/palliative-and-end-of-life-definitions/?layout=file" TargetMode="External"/></Relationships>
</file>

<file path=ppt/slides/_rels/slide2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hyperlink" Target="https://www.e-lfh.org.uk/programmes/end-of-life-care/" TargetMode="External"/><Relationship Id="rId7" Type="http://schemas.openxmlformats.org/officeDocument/2006/relationships/slide" Target="slide21.xml"/><Relationship Id="rId2" Type="http://schemas.openxmlformats.org/officeDocument/2006/relationships/hyperlink" Target="https://eolc.co.uk/professionals/care-after-death" TargetMode="External"/><Relationship Id="rId1" Type="http://schemas.openxmlformats.org/officeDocument/2006/relationships/slideLayout" Target="../slideLayouts/slideLayout7.xml"/><Relationship Id="rId6" Type="http://schemas.openxmlformats.org/officeDocument/2006/relationships/slide" Target="slide7.xml"/><Relationship Id="rId5" Type="http://schemas.openxmlformats.org/officeDocument/2006/relationships/hyperlink" Target="https://www.hospiceuk.org/information-and-support/i-need-support-bereavement/what-do-when-someone-dies" TargetMode="External"/><Relationship Id="rId4" Type="http://schemas.openxmlformats.org/officeDocument/2006/relationships/hyperlink" Target="https://www.lincolnshire.gov.uk/deaths/bereavement-help-support/2" TargetMode="External"/><Relationship Id="rId9" Type="http://schemas.openxmlformats.org/officeDocument/2006/relationships/image" Target="../media/image14.sv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s://www.hospiceuk.org/information-and-support/your-guide-hospice-and-end-life-care/support-carers/caring-someone-home" TargetMode="External"/><Relationship Id="rId7" Type="http://schemas.openxmlformats.org/officeDocument/2006/relationships/image" Target="../media/image14.svg"/><Relationship Id="rId2" Type="http://schemas.openxmlformats.org/officeDocument/2006/relationships/hyperlink" Target="https://www.hospiceuk.org/information-and-support/your-guide-hospice-and-end-life-care/support-carers/looking-after-yourself" TargetMode="Externa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slide" Target="slide24.xml"/><Relationship Id="rId4" Type="http://schemas.openxmlformats.org/officeDocument/2006/relationships/slide" Target="slide7.xml"/></Relationships>
</file>

<file path=ppt/slides/_rels/slide24.xml.rels><?xml version="1.0" encoding="UTF-8" standalone="yes"?>
<Relationships xmlns="http://schemas.openxmlformats.org/package/2006/relationships"><Relationship Id="rId8" Type="http://schemas.openxmlformats.org/officeDocument/2006/relationships/slide" Target="slide40.xml"/><Relationship Id="rId13" Type="http://schemas.openxmlformats.org/officeDocument/2006/relationships/slide" Target="slide35.xml"/><Relationship Id="rId3" Type="http://schemas.openxmlformats.org/officeDocument/2006/relationships/slide" Target="slide29.xml"/><Relationship Id="rId7" Type="http://schemas.openxmlformats.org/officeDocument/2006/relationships/slide" Target="slide31.xml"/><Relationship Id="rId12" Type="http://schemas.openxmlformats.org/officeDocument/2006/relationships/slide" Target="slide34.xml"/><Relationship Id="rId2" Type="http://schemas.openxmlformats.org/officeDocument/2006/relationships/slide" Target="slide26.xml"/><Relationship Id="rId1" Type="http://schemas.openxmlformats.org/officeDocument/2006/relationships/slideLayout" Target="../slideLayouts/slideLayout7.xml"/><Relationship Id="rId6" Type="http://schemas.openxmlformats.org/officeDocument/2006/relationships/slide" Target="slide28.xml"/><Relationship Id="rId11" Type="http://schemas.openxmlformats.org/officeDocument/2006/relationships/image" Target="../media/image14.svg"/><Relationship Id="rId5" Type="http://schemas.openxmlformats.org/officeDocument/2006/relationships/slide" Target="slide33.xml"/><Relationship Id="rId10" Type="http://schemas.openxmlformats.org/officeDocument/2006/relationships/image" Target="../media/image13.png"/><Relationship Id="rId4" Type="http://schemas.openxmlformats.org/officeDocument/2006/relationships/slide" Target="slide38.xml"/><Relationship Id="rId9" Type="http://schemas.openxmlformats.org/officeDocument/2006/relationships/slide" Target="slide42.xml"/></Relationships>
</file>

<file path=ppt/slides/_rels/slide25.xml.rels><?xml version="1.0" encoding="UTF-8" standalone="yes"?>
<Relationships xmlns="http://schemas.openxmlformats.org/package/2006/relationships"><Relationship Id="rId8" Type="http://schemas.openxmlformats.org/officeDocument/2006/relationships/slide" Target="slide58.xml"/><Relationship Id="rId3" Type="http://schemas.openxmlformats.org/officeDocument/2006/relationships/slide" Target="slide48.xml"/><Relationship Id="rId7" Type="http://schemas.openxmlformats.org/officeDocument/2006/relationships/slide" Target="slide54.xml"/><Relationship Id="rId12" Type="http://schemas.openxmlformats.org/officeDocument/2006/relationships/slide" Target="slide46.xml"/><Relationship Id="rId2" Type="http://schemas.openxmlformats.org/officeDocument/2006/relationships/slide" Target="slide43.xml"/><Relationship Id="rId1" Type="http://schemas.openxmlformats.org/officeDocument/2006/relationships/slideLayout" Target="../slideLayouts/slideLayout7.xml"/><Relationship Id="rId6" Type="http://schemas.openxmlformats.org/officeDocument/2006/relationships/slide" Target="slide52.xml"/><Relationship Id="rId11" Type="http://schemas.openxmlformats.org/officeDocument/2006/relationships/slide" Target="slide44.xml"/><Relationship Id="rId5" Type="http://schemas.openxmlformats.org/officeDocument/2006/relationships/slide" Target="slide50.xml"/><Relationship Id="rId10" Type="http://schemas.openxmlformats.org/officeDocument/2006/relationships/image" Target="../media/image14.svg"/><Relationship Id="rId4" Type="http://schemas.openxmlformats.org/officeDocument/2006/relationships/slide" Target="slide56.xml"/><Relationship Id="rId9" Type="http://schemas.openxmlformats.org/officeDocument/2006/relationships/image" Target="../media/image13.png"/></Relationships>
</file>

<file path=ppt/slides/_rels/slide26.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hyperlink" Target="https://www.england.nhs.uk/personalisedcare/pcsp/" TargetMode="External"/><Relationship Id="rId3" Type="http://schemas.openxmlformats.org/officeDocument/2006/relationships/hyperlink" Target="https://eolc.co.uk/professionals/respect" TargetMode="External"/><Relationship Id="rId7" Type="http://schemas.openxmlformats.org/officeDocument/2006/relationships/image" Target="../media/image14.svg"/><Relationship Id="rId2" Type="http://schemas.openxmlformats.org/officeDocument/2006/relationships/hyperlink" Target="https://learn.personalisedcareinstitute.org.uk/course/view.php?id=7" TargetMode="Externa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slide" Target="slide29.xml"/><Relationship Id="rId4" Type="http://schemas.openxmlformats.org/officeDocument/2006/relationships/slide" Target="slide24.xml"/><Relationship Id="rId9" Type="http://schemas.openxmlformats.org/officeDocument/2006/relationships/hyperlink" Target="https://www.england.nhs.uk/eolc/personalised-care/" TargetMode="External"/></Relationships>
</file>

<file path=ppt/slides/_rels/slide29.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11.svg"/><Relationship Id="rId3" Type="http://schemas.openxmlformats.org/officeDocument/2006/relationships/image" Target="../media/image13.png"/><Relationship Id="rId7" Type="http://schemas.openxmlformats.org/officeDocument/2006/relationships/slide" Target="slide59.xml"/><Relationship Id="rId12"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slide" Target="slide24.xml"/><Relationship Id="rId11" Type="http://schemas.openxmlformats.org/officeDocument/2006/relationships/hyperlink" Target="https://lincolnshire.icb.nhs.uk/documents/your-health-and-services/palliative-and-end-of-life-training/palliative-and-end-of-life-te-learning-outcomes/?layout=file" TargetMode="External"/><Relationship Id="rId5" Type="http://schemas.openxmlformats.org/officeDocument/2006/relationships/slide" Target="slide7.xml"/><Relationship Id="rId10" Type="http://schemas.openxmlformats.org/officeDocument/2006/relationships/image" Target="../media/image17.png"/><Relationship Id="rId4" Type="http://schemas.openxmlformats.org/officeDocument/2006/relationships/image" Target="../media/image14.svg"/><Relationship Id="rId9" Type="http://schemas.openxmlformats.org/officeDocument/2006/relationships/image" Target="../media/image16.sv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hyperlink" Target="https://portal.e-lfh.org.uk/LearningContent/Launch/718967" TargetMode="External"/><Relationship Id="rId7" Type="http://schemas.openxmlformats.org/officeDocument/2006/relationships/image" Target="../media/image13.png"/><Relationship Id="rId2" Type="http://schemas.openxmlformats.org/officeDocument/2006/relationships/hyperlink" Target="https://portal.e-lfh.org.uk/LearningContent/Launch/718370" TargetMode="External"/><Relationship Id="rId1" Type="http://schemas.openxmlformats.org/officeDocument/2006/relationships/slideLayout" Target="../slideLayouts/slideLayout7.xml"/><Relationship Id="rId6" Type="http://schemas.openxmlformats.org/officeDocument/2006/relationships/slide" Target="slide33.xml"/><Relationship Id="rId5" Type="http://schemas.openxmlformats.org/officeDocument/2006/relationships/slide" Target="slide24.xml"/><Relationship Id="rId4" Type="http://schemas.openxmlformats.org/officeDocument/2006/relationships/hyperlink" Target="https://portal.e-lfh.org.uk/LearningContent/Launch/719639" TargetMode="External"/></Relationships>
</file>

<file path=ppt/slides/_rels/slide32.xml.rels><?xml version="1.0" encoding="UTF-8" standalone="yes"?>
<Relationships xmlns="http://schemas.openxmlformats.org/package/2006/relationships"><Relationship Id="rId8" Type="http://schemas.openxmlformats.org/officeDocument/2006/relationships/hyperlink" Target="https://www.bing.com/videos/riverview/relatedvideo?q=sbard+nhs+tool&amp;mid=80EC0C7AB6BEB50DDAFF80EC0C7AB6BEB50DDAFF&amp;mmscn=serpvidol&amp;FORM=VIRE&amp;ajaxhist=0&amp;ajaxserp=0" TargetMode="External"/><Relationship Id="rId3" Type="http://schemas.openxmlformats.org/officeDocument/2006/relationships/slide" Target="slide33.xml"/><Relationship Id="rId7" Type="http://schemas.openxmlformats.org/officeDocument/2006/relationships/hyperlink" Target="https://www.england.nhs.uk/improvement-hub/wp-content/uploads/sites/44/2017/11/SBAR-Implementation-and-Training-Guide.pdf" TargetMode="External"/><Relationship Id="rId2" Type="http://schemas.openxmlformats.org/officeDocument/2006/relationships/slide" Target="slide24.xml"/><Relationship Id="rId1" Type="http://schemas.openxmlformats.org/officeDocument/2006/relationships/slideLayout" Target="../slideLayouts/slideLayout7.xml"/><Relationship Id="rId6" Type="http://schemas.openxmlformats.org/officeDocument/2006/relationships/hyperlink" Target="https://www.mariecurie.org.uk/professionals/palliative-care-knowledge-zone/individual-needs/good_communication#:~:text=There%20are%20skills%20you" TargetMode="External"/><Relationship Id="rId5" Type="http://schemas.openxmlformats.org/officeDocument/2006/relationships/image" Target="../media/image14.svg"/><Relationship Id="rId10" Type="http://schemas.openxmlformats.org/officeDocument/2006/relationships/hyperlink" Target="https://portal.e-lfh.org.uk/Component/Details/719760" TargetMode="External"/><Relationship Id="rId4" Type="http://schemas.openxmlformats.org/officeDocument/2006/relationships/image" Target="../media/image13.png"/><Relationship Id="rId9" Type="http://schemas.openxmlformats.org/officeDocument/2006/relationships/hyperlink" Target="https://www.hospiceuk.org/information-and-support/death-and-dying-what-expect/about-death-and-dying"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hyperlink" Target="https://www.england.nhs.uk/patient-safety/managing-acute-physical-deterioration-through-the-prevention-ide" TargetMode="External"/><Relationship Id="rId7" Type="http://schemas.openxmlformats.org/officeDocument/2006/relationships/slide" Target="slide38.xml"/><Relationship Id="rId2" Type="http://schemas.openxmlformats.org/officeDocument/2006/relationships/hyperlink" Target="https://www.hospiceuk.org/latest-from-hospice-uk/dying-not-bad-youre-expecting" TargetMode="External"/><Relationship Id="rId1" Type="http://schemas.openxmlformats.org/officeDocument/2006/relationships/slideLayout" Target="../slideLayouts/slideLayout7.xml"/><Relationship Id="rId6" Type="http://schemas.openxmlformats.org/officeDocument/2006/relationships/slide" Target="slide24.xml"/><Relationship Id="rId5" Type="http://schemas.openxmlformats.org/officeDocument/2006/relationships/hyperlink" Target="https://www.nice.org.uk/guidance/ng142/chapter/Recommendations#identifying-adults-who-may-be-approaching-the-end-of-their-life-their-carers-and-other-people" TargetMode="External"/><Relationship Id="rId4" Type="http://schemas.openxmlformats.org/officeDocument/2006/relationships/hyperlink" Target="https://www.guysandstthomas.nhs.uk/health-information/amber-care-bundle" TargetMode="External"/><Relationship Id="rId9" Type="http://schemas.openxmlformats.org/officeDocument/2006/relationships/image" Target="../media/image14.svg"/></Relationships>
</file>

<file path=ppt/slides/_rels/slide3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hyperlink" Target="https://www.hospiceuk.org/latest-from-hospice-uk/what-happens-when-someone-dying" TargetMode="External"/><Relationship Id="rId7" Type="http://schemas.openxmlformats.org/officeDocument/2006/relationships/slide" Target="slide38.xml"/><Relationship Id="rId2" Type="http://schemas.openxmlformats.org/officeDocument/2006/relationships/hyperlink" Target="https://www.mariecurie.org.uk/professionals/palliative-care-knowledge-zone/final-days/recognising-deterioration-dying-phase" TargetMode="External"/><Relationship Id="rId1" Type="http://schemas.openxmlformats.org/officeDocument/2006/relationships/slideLayout" Target="../slideLayouts/slideLayout7.xml"/><Relationship Id="rId6" Type="http://schemas.openxmlformats.org/officeDocument/2006/relationships/slide" Target="slide24.xml"/><Relationship Id="rId5" Type="http://schemas.openxmlformats.org/officeDocument/2006/relationships/hyperlink" Target="https://www.hospiceuk.org/information-and-support/death-and-dying-what-expect/last-moments" TargetMode="External"/><Relationship Id="rId4" Type="http://schemas.openxmlformats.org/officeDocument/2006/relationships/hyperlink" Target="https://www.spict.org.uk/spict-4all/" TargetMode="External"/><Relationship Id="rId9" Type="http://schemas.openxmlformats.org/officeDocument/2006/relationships/image" Target="../media/image14.svg"/></Relationships>
</file>

<file path=ppt/slides/_rels/slide3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hyperlink" Target="https://www.bing.com/videos/riverview/relatedvideo?q=sbard+nhs+tool&amp;mid=80EC0C7AB6BEB50DDAFF80EC0C7AB6BEB50DDAFF&amp;mmscn=serpvidol&amp;FORM=VIRE&amp;ajaxhist=0&amp;ajaxserp=0" TargetMode="External"/><Relationship Id="rId7" Type="http://schemas.openxmlformats.org/officeDocument/2006/relationships/slide" Target="slide38.xml"/><Relationship Id="rId2" Type="http://schemas.openxmlformats.org/officeDocument/2006/relationships/hyperlink" Target="https://www.hospiceuk.org/information-and-support/death-and-dying-what-expect/about-death-and-dying" TargetMode="External"/><Relationship Id="rId1" Type="http://schemas.openxmlformats.org/officeDocument/2006/relationships/slideLayout" Target="../slideLayouts/slideLayout7.xml"/><Relationship Id="rId6" Type="http://schemas.openxmlformats.org/officeDocument/2006/relationships/slide" Target="slide24.xml"/><Relationship Id="rId5" Type="http://schemas.openxmlformats.org/officeDocument/2006/relationships/hyperlink" Target="https://eolc.co.uk/professionals/respect" TargetMode="External"/><Relationship Id="rId10" Type="http://schemas.openxmlformats.org/officeDocument/2006/relationships/hyperlink" Target="https://www.england.nhs.uk/improvement-hub/wp-content/uploads/sites/44/2017/11/SBAR-Implementation-and-Training-Guide.pdf" TargetMode="External"/><Relationship Id="rId4" Type="http://schemas.openxmlformats.org/officeDocument/2006/relationships/hyperlink" Target="https://www.skillsforcare.org.uk/Developing-your-workforce/Care-topics/Spotting-the-signs-when-a-person-becomes-unwell/Spotting-the-signs-when-a-person-becomes-unwell.aspx" TargetMode="External"/><Relationship Id="rId9" Type="http://schemas.openxmlformats.org/officeDocument/2006/relationships/image" Target="../media/image14.sv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sv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slide" Target="slide7.xml"/><Relationship Id="rId5" Type="http://schemas.openxmlformats.org/officeDocument/2006/relationships/image" Target="../media/image11.svg"/><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hyperlink" Target="https://eolc.co.uk/professionals/respect" TargetMode="External"/><Relationship Id="rId7" Type="http://schemas.openxmlformats.org/officeDocument/2006/relationships/slide" Target="slide43.xml"/><Relationship Id="rId2" Type="http://schemas.openxmlformats.org/officeDocument/2006/relationships/hyperlink" Target="https://www.hospiceuk.org/information-and-support/your-guide-hospice-and-end-life-care/planning-ahead/advance-care-planning" TargetMode="External"/><Relationship Id="rId1" Type="http://schemas.openxmlformats.org/officeDocument/2006/relationships/slideLayout" Target="../slideLayouts/slideLayout7.xml"/><Relationship Id="rId6" Type="http://schemas.openxmlformats.org/officeDocument/2006/relationships/slide" Target="slide24.xml"/><Relationship Id="rId5" Type="http://schemas.openxmlformats.org/officeDocument/2006/relationships/hyperlink" Target="https://youtu.be/vS7ueV0ui5U" TargetMode="External"/><Relationship Id="rId10" Type="http://schemas.openxmlformats.org/officeDocument/2006/relationships/hyperlink" Target="https://portal.e-lfh.org.uk/Component/Details/718295" TargetMode="External"/><Relationship Id="rId4" Type="http://schemas.openxmlformats.org/officeDocument/2006/relationships/hyperlink" Target="https://www.hospiceuk.org/information-and-support/your-guide-hospice-and-end-life-care/planning-ahead" TargetMode="External"/><Relationship Id="rId9" Type="http://schemas.openxmlformats.org/officeDocument/2006/relationships/image" Target="../media/image14.sv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hyperlink" Target="https://www.hospiceuk.org/information-and-support/your-guide-hospice-and-end-life-care/planning-ahead/advance-care-planning" TargetMode="External"/><Relationship Id="rId7" Type="http://schemas.openxmlformats.org/officeDocument/2006/relationships/hyperlink" Target="https://portal.e-lfh.org.uk/Component/Details/718295" TargetMode="External"/><Relationship Id="rId2" Type="http://schemas.openxmlformats.org/officeDocument/2006/relationships/hyperlink" Target="https://www.nhs.uk/conditions/end-of-life-care/what-to-expect-from-care/" TargetMode="External"/><Relationship Id="rId1" Type="http://schemas.openxmlformats.org/officeDocument/2006/relationships/slideLayout" Target="../slideLayouts/slideLayout7.xml"/><Relationship Id="rId6" Type="http://schemas.openxmlformats.org/officeDocument/2006/relationships/hyperlink" Target="https://www.nhs.uk/conditions/end-of-life-care/your-wellbeing/controlling-pain-and-other-symptoms/" TargetMode="External"/><Relationship Id="rId5" Type="http://schemas.openxmlformats.org/officeDocument/2006/relationships/hyperlink" Target="https://portal.e-lfh.org.uk/myElearning/Index?HierarchyId=0_29&amp;programmeId=29" TargetMode="External"/><Relationship Id="rId4" Type="http://schemas.openxmlformats.org/officeDocument/2006/relationships/hyperlink" Target="https://portal.e-lfh.org.uk/Catalogue/Index?HierarchyId=0_29_484&amp;programmeId=29"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s://eolc.co.uk/professionals/respect" TargetMode="External"/><Relationship Id="rId7" Type="http://schemas.openxmlformats.org/officeDocument/2006/relationships/image" Target="../media/image14.svg"/><Relationship Id="rId2" Type="http://schemas.openxmlformats.org/officeDocument/2006/relationships/hyperlink" Target="https://eolc.co.uk/professionals/policies-and-guidelines" TargetMode="Externa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slide" Target="slide48.xml"/><Relationship Id="rId4" Type="http://schemas.openxmlformats.org/officeDocument/2006/relationships/slide" Target="slide24.xml"/></Relationships>
</file>

<file path=ppt/slides/_rels/slide48.xml.rels><?xml version="1.0" encoding="UTF-8" standalone="yes"?>
<Relationships xmlns="http://schemas.openxmlformats.org/package/2006/relationships"><Relationship Id="rId2" Type="http://schemas.openxmlformats.org/officeDocument/2006/relationships/slide" Target="slide15.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11.svg"/><Relationship Id="rId7"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slide" Target="slide24.xml"/></Relationships>
</file>

<file path=ppt/slides/_rels/slide50.xml.rels><?xml version="1.0" encoding="UTF-8" standalone="yes"?>
<Relationships xmlns="http://schemas.openxmlformats.org/package/2006/relationships"><Relationship Id="rId3" Type="http://schemas.openxmlformats.org/officeDocument/2006/relationships/hyperlink" Target="https://eolc.co.uk/public" TargetMode="External"/><Relationship Id="rId2" Type="http://schemas.openxmlformats.org/officeDocument/2006/relationships/hyperlink" Target="https://www.hospiceuk.org/information-and-support/your-guide-hospice-and-end-life-care/support-carers" TargetMode="External"/><Relationship Id="rId1" Type="http://schemas.openxmlformats.org/officeDocument/2006/relationships/slideLayout" Target="../slideLayouts/slideLayout7.xml"/><Relationship Id="rId4" Type="http://schemas.openxmlformats.org/officeDocument/2006/relationships/hyperlink" Target="https://www.hospiceuk.org/information-and-support/i-need-support-bereavement" TargetMode="External"/></Relationships>
</file>

<file path=ppt/slides/_rels/slide51.xml.rels><?xml version="1.0" encoding="UTF-8" standalone="yes"?>
<Relationships xmlns="http://schemas.openxmlformats.org/package/2006/relationships"><Relationship Id="rId8" Type="http://schemas.openxmlformats.org/officeDocument/2006/relationships/hyperlink" Target="https://eolc.co.uk/public/social-prescribing" TargetMode="External"/><Relationship Id="rId3" Type="http://schemas.openxmlformats.org/officeDocument/2006/relationships/hyperlink" Target="https://www.hospiceuk.org/information-and-support/your-guide-hospice-and-end-life-care/support-carers" TargetMode="External"/><Relationship Id="rId7" Type="http://schemas.openxmlformats.org/officeDocument/2006/relationships/image" Target="../media/image14.svg"/><Relationship Id="rId2" Type="http://schemas.openxmlformats.org/officeDocument/2006/relationships/hyperlink" Target="https://www.nhs.uk/conditions/end-of-life-care/" TargetMode="Externa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slide" Target="slide52.xml"/><Relationship Id="rId4" Type="http://schemas.openxmlformats.org/officeDocument/2006/relationships/slide" Target="slide24.xml"/><Relationship Id="rId9" Type="http://schemas.openxmlformats.org/officeDocument/2006/relationships/hyperlink" Target="https://www.carersfirst.org.uk/lincolnshire/welcome/#welcome" TargetMode="External"/></Relationships>
</file>

<file path=ppt/slides/_rels/slide52.xml.rels><?xml version="1.0" encoding="UTF-8" standalone="yes"?>
<Relationships xmlns="http://schemas.openxmlformats.org/package/2006/relationships"><Relationship Id="rId2" Type="http://schemas.openxmlformats.org/officeDocument/2006/relationships/slide" Target="slide18.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hyperlink" Target="https://www.mariecurie.org.uk/help/support/bereaved-family-friends/practical-legal/checklist-when-someone-dies" TargetMode="External"/><Relationship Id="rId2" Type="http://schemas.openxmlformats.org/officeDocument/2006/relationships/hyperlink" Target="https://eolc.co.uk/professionals/care-after-death" TargetMode="External"/><Relationship Id="rId1" Type="http://schemas.openxmlformats.org/officeDocument/2006/relationships/slideLayout" Target="../slideLayouts/slideLayout7.xml"/><Relationship Id="rId5" Type="http://schemas.openxmlformats.org/officeDocument/2006/relationships/hyperlink" Target="https://www.lincolnshire.gov.uk/deaths/bereavement-help-support/2" TargetMode="External"/><Relationship Id="rId4" Type="http://schemas.openxmlformats.org/officeDocument/2006/relationships/hyperlink" Target="https://www.mariecurie.org.uk/professionals/palliative-care-knowledge-zone/final-days/care-after-death" TargetMode="External"/></Relationships>
</file>

<file path=ppt/slides/_rels/slide55.xml.rels><?xml version="1.0" encoding="UTF-8" standalone="yes"?>
<Relationships xmlns="http://schemas.openxmlformats.org/package/2006/relationships"><Relationship Id="rId3" Type="http://schemas.openxmlformats.org/officeDocument/2006/relationships/slide" Target="slide24.xml"/><Relationship Id="rId7" Type="http://schemas.openxmlformats.org/officeDocument/2006/relationships/hyperlink" Target="https://www.e-lfh.org.uk/programmes/end-of-life-care/" TargetMode="External"/><Relationship Id="rId2" Type="http://schemas.openxmlformats.org/officeDocument/2006/relationships/hyperlink" Target="https://www.hospiceuk.org/information-and-support/i-need-support-bereavement/what-do-when-someone-dies" TargetMode="External"/><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slide" Target="slide56.xml"/></Relationships>
</file>

<file path=ppt/slides/_rels/slide56.xml.rels><?xml version="1.0" encoding="UTF-8" standalone="yes"?>
<Relationships xmlns="http://schemas.openxmlformats.org/package/2006/relationships"><Relationship Id="rId2" Type="http://schemas.openxmlformats.org/officeDocument/2006/relationships/slide" Target="slide21.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8" Type="http://schemas.openxmlformats.org/officeDocument/2006/relationships/slide" Target="slide59.xml"/><Relationship Id="rId3" Type="http://schemas.openxmlformats.org/officeDocument/2006/relationships/slide" Target="slide24.xml"/><Relationship Id="rId7" Type="http://schemas.openxmlformats.org/officeDocument/2006/relationships/hyperlink" Target="https://youtu.be/NROlDol_6I4-" TargetMode="External"/><Relationship Id="rId2" Type="http://schemas.openxmlformats.org/officeDocument/2006/relationships/hyperlink" Target="https://www.hospiceuk.org/information-and-support/your-guide-hospice-and-end-life-care/support-carers/looking-after-yourself" TargetMode="External"/><Relationship Id="rId1" Type="http://schemas.openxmlformats.org/officeDocument/2006/relationships/slideLayout" Target="../slideLayouts/slideLayout7.xml"/><Relationship Id="rId6" Type="http://schemas.openxmlformats.org/officeDocument/2006/relationships/hyperlink" Target="https://www.hospiceuk.org/information-and-support/your-guide-hospice-and-end-life-care/support-carers/caring-someone-home" TargetMode="External"/><Relationship Id="rId5" Type="http://schemas.openxmlformats.org/officeDocument/2006/relationships/image" Target="../media/image14.svg"/><Relationship Id="rId4" Type="http://schemas.openxmlformats.org/officeDocument/2006/relationships/image" Target="../media/image13.png"/></Relationships>
</file>

<file path=ppt/slides/_rels/slide59.xml.rels><?xml version="1.0" encoding="UTF-8" standalone="yes"?>
<Relationships xmlns="http://schemas.openxmlformats.org/package/2006/relationships"><Relationship Id="rId8" Type="http://schemas.openxmlformats.org/officeDocument/2006/relationships/slide" Target="slide68.xml"/><Relationship Id="rId3" Type="http://schemas.openxmlformats.org/officeDocument/2006/relationships/slide" Target="slide64.xml"/><Relationship Id="rId7" Type="http://schemas.openxmlformats.org/officeDocument/2006/relationships/slide" Target="slide65.xml"/><Relationship Id="rId2" Type="http://schemas.openxmlformats.org/officeDocument/2006/relationships/slide" Target="slide61.xml"/><Relationship Id="rId1" Type="http://schemas.openxmlformats.org/officeDocument/2006/relationships/slideLayout" Target="../slideLayouts/slideLayout7.xml"/><Relationship Id="rId6" Type="http://schemas.openxmlformats.org/officeDocument/2006/relationships/slide" Target="slide62.xml"/><Relationship Id="rId11" Type="http://schemas.openxmlformats.org/officeDocument/2006/relationships/image" Target="../media/image14.svg"/><Relationship Id="rId5" Type="http://schemas.openxmlformats.org/officeDocument/2006/relationships/slide" Target="slide67.xml"/><Relationship Id="rId10" Type="http://schemas.openxmlformats.org/officeDocument/2006/relationships/image" Target="../media/image13.png"/><Relationship Id="rId4" Type="http://schemas.openxmlformats.org/officeDocument/2006/relationships/slide" Target="slide69.xml"/><Relationship Id="rId9" Type="http://schemas.openxmlformats.org/officeDocument/2006/relationships/slide" Target="slide70.xml"/></Relationships>
</file>

<file path=ppt/slides/_rels/slide6.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11.svg"/><Relationship Id="rId7"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slide" Target="slide59.xml"/></Relationships>
</file>

<file path=ppt/slides/_rels/slide60.xml.rels><?xml version="1.0" encoding="UTF-8" standalone="yes"?>
<Relationships xmlns="http://schemas.openxmlformats.org/package/2006/relationships"><Relationship Id="rId8" Type="http://schemas.openxmlformats.org/officeDocument/2006/relationships/slide" Target="slide82.xml"/><Relationship Id="rId3" Type="http://schemas.openxmlformats.org/officeDocument/2006/relationships/slide" Target="slide77.xml"/><Relationship Id="rId7" Type="http://schemas.openxmlformats.org/officeDocument/2006/relationships/slide" Target="slide81.xml"/><Relationship Id="rId2" Type="http://schemas.openxmlformats.org/officeDocument/2006/relationships/slide" Target="slide72.xml"/><Relationship Id="rId1" Type="http://schemas.openxmlformats.org/officeDocument/2006/relationships/slideLayout" Target="../slideLayouts/slideLayout7.xml"/><Relationship Id="rId6" Type="http://schemas.openxmlformats.org/officeDocument/2006/relationships/slide" Target="slide79.xml"/><Relationship Id="rId11" Type="http://schemas.openxmlformats.org/officeDocument/2006/relationships/image" Target="../media/image14.svg"/><Relationship Id="rId5" Type="http://schemas.openxmlformats.org/officeDocument/2006/relationships/slide" Target="slide74.xml"/><Relationship Id="rId10" Type="http://schemas.openxmlformats.org/officeDocument/2006/relationships/image" Target="../media/image13.png"/><Relationship Id="rId4" Type="http://schemas.openxmlformats.org/officeDocument/2006/relationships/slide" Target="slide83.xml"/><Relationship Id="rId9" Type="http://schemas.openxmlformats.org/officeDocument/2006/relationships/slide" Target="slide84.xml"/></Relationships>
</file>

<file path=ppt/slides/_rels/slide61.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hyperlink" Target="https://eolc.co.uk/professionals/respect" TargetMode="External"/><Relationship Id="rId2" Type="http://schemas.openxmlformats.org/officeDocument/2006/relationships/hyperlink" Target="https://learn.personalisedcareinstitute.org.uk/course/view.php?id=7" TargetMode="External"/><Relationship Id="rId1" Type="http://schemas.openxmlformats.org/officeDocument/2006/relationships/slideLayout" Target="../slideLayouts/slideLayout7.xml"/><Relationship Id="rId4" Type="http://schemas.openxmlformats.org/officeDocument/2006/relationships/hyperlink" Target="https://www.england.nhs.uk/personalisedcare/pcsp/" TargetMode="External"/></Relationships>
</file>

<file path=ppt/slides/_rels/slide63.xml.rels><?xml version="1.0" encoding="UTF-8" standalone="yes"?>
<Relationships xmlns="http://schemas.openxmlformats.org/package/2006/relationships"><Relationship Id="rId8" Type="http://schemas.openxmlformats.org/officeDocument/2006/relationships/hyperlink" Target="https://www.nhs.uk/conditions/social-care-and-support-guide/help-from-social-services-and-charities/someone-to-speak-up-for-you-advocate/" TargetMode="External"/><Relationship Id="rId3" Type="http://schemas.openxmlformats.org/officeDocument/2006/relationships/hyperlink" Target="https://learn.personalisedcareinstitute.org.uk/course/view.php?id=7" TargetMode="External"/><Relationship Id="rId7" Type="http://schemas.openxmlformats.org/officeDocument/2006/relationships/image" Target="../media/image14.svg"/><Relationship Id="rId2" Type="http://schemas.openxmlformats.org/officeDocument/2006/relationships/hyperlink" Target="https://www.england.nhs.uk/eolc/personalised-care/" TargetMode="Externa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slide" Target="slide64.xml"/><Relationship Id="rId4" Type="http://schemas.openxmlformats.org/officeDocument/2006/relationships/slide" Target="slide59.xml"/></Relationships>
</file>

<file path=ppt/slides/_rels/slide6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hyperlink" Target="https://portal.e-lfh.org.uk/LearningContent/Launch/718967" TargetMode="External"/><Relationship Id="rId2" Type="http://schemas.openxmlformats.org/officeDocument/2006/relationships/hyperlink" Target="https://www.mariecurie.org.uk/professionals/palliative-care-knowledge-zone/individual-needs/good_communication#:~:text=There%20are%20skills%20you" TargetMode="External"/><Relationship Id="rId1" Type="http://schemas.openxmlformats.org/officeDocument/2006/relationships/slideLayout" Target="../slideLayouts/slideLayout7.xml"/><Relationship Id="rId5" Type="http://schemas.openxmlformats.org/officeDocument/2006/relationships/hyperlink" Target="https://portal.e-lfh.org.uk/LearningContent/Launch/718370" TargetMode="External"/><Relationship Id="rId4" Type="http://schemas.openxmlformats.org/officeDocument/2006/relationships/hyperlink" Target="https://portal.e-lfh.org.uk/LearningContent/Launch/719639" TargetMode="External"/></Relationships>
</file>

<file path=ppt/slides/_rels/slide66.xml.rels><?xml version="1.0" encoding="UTF-8" standalone="yes"?>
<Relationships xmlns="http://schemas.openxmlformats.org/package/2006/relationships"><Relationship Id="rId8" Type="http://schemas.openxmlformats.org/officeDocument/2006/relationships/hyperlink" Target="https://www.bing.com/videos/riverview/relatedvideo?q=sbard+nhs+tool&amp;mid=80EC0C7AB6BEB50DDAFF80EC0C7AB6BEB50DDAFF&amp;mmscn=serpvidol&amp;FORM=VIRE&amp;ajaxhist=0&amp;ajaxserp=0" TargetMode="External"/><Relationship Id="rId3" Type="http://schemas.openxmlformats.org/officeDocument/2006/relationships/hyperlink" Target="https://www.mariecurie.org.uk/professionals/palliative-care-knowledge-zone/individual-needs/good_communication#:~:text=There%20are%20skills%20you" TargetMode="External"/><Relationship Id="rId7" Type="http://schemas.openxmlformats.org/officeDocument/2006/relationships/image" Target="../media/image14.svg"/><Relationship Id="rId2" Type="http://schemas.openxmlformats.org/officeDocument/2006/relationships/hyperlink" Target="https://www.hospiceuk.org/information-and-support/death-and-dying-what-expect/about-death-and-dying" TargetMode="Externa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slide" Target="slide67.xml"/><Relationship Id="rId4" Type="http://schemas.openxmlformats.org/officeDocument/2006/relationships/slide" Target="slide59.xml"/><Relationship Id="rId9" Type="http://schemas.openxmlformats.org/officeDocument/2006/relationships/hyperlink" Target="https://www.england.nhs.uk/improvement-hub/wp-content/uploads/sites/44/2017/11/SBAR-Implementation-and-Training-Guide.pdf" TargetMode="External"/></Relationships>
</file>

<file path=ppt/slides/_rels/slide67.xml.rels><?xml version="1.0" encoding="UTF-8" standalone="yes"?>
<Relationships xmlns="http://schemas.openxmlformats.org/package/2006/relationships"><Relationship Id="rId2" Type="http://schemas.openxmlformats.org/officeDocument/2006/relationships/slide" Target="slide33.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slide" Target="slide59.xml"/><Relationship Id="rId2" Type="http://schemas.openxmlformats.org/officeDocument/2006/relationships/hyperlink" Target="https://www.nice.org.uk/guidance/ng142/resources" TargetMode="External"/><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slide" Target="slide69.xml"/></Relationships>
</file>

<file path=ppt/slides/_rels/slide69.xml.rels><?xml version="1.0" encoding="UTF-8" standalone="yes"?>
<Relationships xmlns="http://schemas.openxmlformats.org/package/2006/relationships"><Relationship Id="rId2" Type="http://schemas.openxmlformats.org/officeDocument/2006/relationships/slide" Target="slide38.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19.xml"/><Relationship Id="rId18" Type="http://schemas.openxmlformats.org/officeDocument/2006/relationships/image" Target="../media/image14.svg"/><Relationship Id="rId3" Type="http://schemas.openxmlformats.org/officeDocument/2006/relationships/slide" Target="slide11.xml"/><Relationship Id="rId7" Type="http://schemas.openxmlformats.org/officeDocument/2006/relationships/slide" Target="slide9.xml"/><Relationship Id="rId12" Type="http://schemas.openxmlformats.org/officeDocument/2006/relationships/slide" Target="slide17.xml"/><Relationship Id="rId17" Type="http://schemas.openxmlformats.org/officeDocument/2006/relationships/image" Target="../media/image13.png"/><Relationship Id="rId2" Type="http://schemas.openxmlformats.org/officeDocument/2006/relationships/slide" Target="slide8.xml"/><Relationship Id="rId16" Type="http://schemas.openxmlformats.org/officeDocument/2006/relationships/slide" Target="slide23.xml"/><Relationship Id="rId1" Type="http://schemas.openxmlformats.org/officeDocument/2006/relationships/slideLayout" Target="../slideLayouts/slideLayout7.xml"/><Relationship Id="rId6" Type="http://schemas.openxmlformats.org/officeDocument/2006/relationships/slide" Target="slide21.xml"/><Relationship Id="rId11" Type="http://schemas.openxmlformats.org/officeDocument/2006/relationships/slide" Target="slide16.xml"/><Relationship Id="rId5" Type="http://schemas.openxmlformats.org/officeDocument/2006/relationships/slide" Target="slide15.xml"/><Relationship Id="rId15" Type="http://schemas.openxmlformats.org/officeDocument/2006/relationships/slide" Target="slide22.xml"/><Relationship Id="rId10" Type="http://schemas.openxmlformats.org/officeDocument/2006/relationships/slide" Target="slide13.xml"/><Relationship Id="rId4" Type="http://schemas.openxmlformats.org/officeDocument/2006/relationships/slide" Target="slide18.xml"/><Relationship Id="rId9" Type="http://schemas.openxmlformats.org/officeDocument/2006/relationships/slide" Target="slide12.xml"/><Relationship Id="rId14" Type="http://schemas.openxmlformats.org/officeDocument/2006/relationships/slide" Target="slide20.xml"/></Relationships>
</file>

<file path=ppt/slides/_rels/slide70.xml.rels><?xml version="1.0" encoding="UTF-8" standalone="yes"?>
<Relationships xmlns="http://schemas.openxmlformats.org/package/2006/relationships"><Relationship Id="rId3" Type="http://schemas.openxmlformats.org/officeDocument/2006/relationships/hyperlink" Target="https://www.hospiceuk.org/information-and-support/your-guide-hospice-and-end-life-care/planning-ahead/choosing-refuse" TargetMode="External"/><Relationship Id="rId2" Type="http://schemas.openxmlformats.org/officeDocument/2006/relationships/hyperlink" Target="https://www.nhs.uk/conditions/consent-to-treatment/capacity/#:~:text=Determining%20a%20person%27s%20best%20interests,best%20interests%20must%20be%20considered." TargetMode="External"/><Relationship Id="rId1" Type="http://schemas.openxmlformats.org/officeDocument/2006/relationships/slideLayout" Target="../slideLayouts/slideLayout7.xml"/><Relationship Id="rId4" Type="http://schemas.openxmlformats.org/officeDocument/2006/relationships/hyperlink" Target="https://www.hospiceuk.org/information-and-support/your-guide-hospice-and-end-life-care/planning-ahead/advance-care-planning" TargetMode="External"/></Relationships>
</file>

<file path=ppt/slides/_rels/slide71.xml.rels><?xml version="1.0" encoding="UTF-8" standalone="yes"?>
<Relationships xmlns="http://schemas.openxmlformats.org/package/2006/relationships"><Relationship Id="rId8" Type="http://schemas.openxmlformats.org/officeDocument/2006/relationships/hyperlink" Target="https://beta.compassionindying.org.uk/advance-statement/" TargetMode="External"/><Relationship Id="rId3" Type="http://schemas.openxmlformats.org/officeDocument/2006/relationships/hyperlink" Target="https://www.nhs.uk/conditions/consent-to-treatment/capacity/#:~:text=Determining%20a%20person%27s%20best%20interests,best%20interests%20must%20be%20considered." TargetMode="External"/><Relationship Id="rId7" Type="http://schemas.openxmlformats.org/officeDocument/2006/relationships/image" Target="../media/image14.svg"/><Relationship Id="rId2" Type="http://schemas.openxmlformats.org/officeDocument/2006/relationships/hyperlink" Target="https://www.england.nhs.uk/wp-content/uploads/2022/03/universal-principles-for-advance-care-planning.pdf" TargetMode="Externa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slide" Target="slide72.xml"/><Relationship Id="rId4" Type="http://schemas.openxmlformats.org/officeDocument/2006/relationships/slide" Target="slide59.xml"/></Relationships>
</file>

<file path=ppt/slides/_rels/slide72.xml.rels><?xml version="1.0" encoding="UTF-8" standalone="yes"?>
<Relationships xmlns="http://schemas.openxmlformats.org/package/2006/relationships"><Relationship Id="rId2" Type="http://schemas.openxmlformats.org/officeDocument/2006/relationships/slide" Target="slide43.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hyperlink" Target="https://www.hospiceuk.org/information-and-support/death-and-dying-what-expect/last-few-days" TargetMode="External"/><Relationship Id="rId2" Type="http://schemas.openxmlformats.org/officeDocument/2006/relationships/hyperlink" Target="https://evidence.nihr.ac.uk/collection/making-sense-of-the-evidence-multiple-long-term-conditions-multimorbidity/" TargetMode="External"/><Relationship Id="rId1" Type="http://schemas.openxmlformats.org/officeDocument/2006/relationships/slideLayout" Target="../slideLayouts/slideLayout7.xml"/><Relationship Id="rId5" Type="http://schemas.openxmlformats.org/officeDocument/2006/relationships/hyperlink" Target="https://portal.e-lfh.org.uk/Catalogue/Index?HierarchyId=0_29_484&amp;programmeId=29" TargetMode="External"/><Relationship Id="rId4" Type="http://schemas.openxmlformats.org/officeDocument/2006/relationships/hyperlink" Target="https://www.nhs.uk/conditions/end-of-life-care/what-to-expect-from-care/" TargetMode="External"/></Relationships>
</file>

<file path=ppt/slides/_rels/slide75.xml.rels><?xml version="1.0" encoding="UTF-8" standalone="yes"?>
<Relationships xmlns="http://schemas.openxmlformats.org/package/2006/relationships"><Relationship Id="rId3" Type="http://schemas.openxmlformats.org/officeDocument/2006/relationships/hyperlink" Target="https://evidence.nihr.ac.uk/collection/making-sense-of-the-evidence-multiple-long-term-conditions-multimorbidity/" TargetMode="External"/><Relationship Id="rId2" Type="http://schemas.openxmlformats.org/officeDocument/2006/relationships/hyperlink" Target="https://portal.e-lfh.org.uk/myElearning/Index?HierarchyId=0_29&amp;programmeId=29" TargetMode="External"/><Relationship Id="rId1" Type="http://schemas.openxmlformats.org/officeDocument/2006/relationships/slideLayout" Target="../slideLayouts/slideLayout7.xml"/><Relationship Id="rId6" Type="http://schemas.openxmlformats.org/officeDocument/2006/relationships/hyperlink" Target="https://eolc.co.uk/professionals/policies-and-guidelines" TargetMode="External"/><Relationship Id="rId5" Type="http://schemas.openxmlformats.org/officeDocument/2006/relationships/hyperlink" Target="https://www.nhs.uk/conditions/end-of-life-care/your-wellbeing/controlling-pain-and-other-symptoms/" TargetMode="External"/><Relationship Id="rId4" Type="http://schemas.openxmlformats.org/officeDocument/2006/relationships/hyperlink" Target="https://rightdecisions.scot.nhs.uk/scottish-palliative-care-guidelines/end-of-life-care/" TargetMode="External"/></Relationships>
</file>

<file path=ppt/slides/_rels/slide76.xml.rels><?xml version="1.0" encoding="UTF-8" standalone="yes"?>
<Relationships xmlns="http://schemas.openxmlformats.org/package/2006/relationships"><Relationship Id="rId3" Type="http://schemas.openxmlformats.org/officeDocument/2006/relationships/hyperlink" Target="https://evidence.nihr.ac.uk/collection/making-sense-of-the-evidence-multiple-long-term-conditions-multimorbidity/" TargetMode="External"/><Relationship Id="rId7" Type="http://schemas.openxmlformats.org/officeDocument/2006/relationships/image" Target="../media/image14.svg"/><Relationship Id="rId2" Type="http://schemas.openxmlformats.org/officeDocument/2006/relationships/hyperlink" Target="https://eolc.co.uk/professionals/policies-and-guidelines" TargetMode="Externa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slide" Target="slide77.xml"/><Relationship Id="rId4" Type="http://schemas.openxmlformats.org/officeDocument/2006/relationships/slide" Target="slide59.xml"/></Relationships>
</file>

<file path=ppt/slides/_rels/slide77.xml.rels><?xml version="1.0" encoding="UTF-8" standalone="yes"?>
<Relationships xmlns="http://schemas.openxmlformats.org/package/2006/relationships"><Relationship Id="rId2" Type="http://schemas.openxmlformats.org/officeDocument/2006/relationships/slide" Target="slide15.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hyperlink" Target="https://www.hospiceuk.org/information-and-support/your-guide-hospice-and-end-life-care/support-carers" TargetMode="External"/><Relationship Id="rId2" Type="http://schemas.openxmlformats.org/officeDocument/2006/relationships/hyperlink" Target="https://ruthstraussfoundation.com/resources-for-families/" TargetMode="External"/><Relationship Id="rId1" Type="http://schemas.openxmlformats.org/officeDocument/2006/relationships/slideLayout" Target="../slideLayouts/slideLayout7.xml"/><Relationship Id="rId5" Type="http://schemas.openxmlformats.org/officeDocument/2006/relationships/hyperlink" Target="https://www.hospiceuk.org/information-and-support/i-need-support-bereavement" TargetMode="External"/><Relationship Id="rId4" Type="http://schemas.openxmlformats.org/officeDocument/2006/relationships/hyperlink" Target="https://eolc.co.uk/public"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8" Type="http://schemas.openxmlformats.org/officeDocument/2006/relationships/hyperlink" Target="https://eolc.co.uk/public/what-support-available" TargetMode="External"/><Relationship Id="rId3" Type="http://schemas.openxmlformats.org/officeDocument/2006/relationships/slide" Target="slide59.xml"/><Relationship Id="rId7" Type="http://schemas.openxmlformats.org/officeDocument/2006/relationships/hyperlink" Target="https://www.nhs.uk/conditions/end-of-life-care/" TargetMode="External"/><Relationship Id="rId2" Type="http://schemas.openxmlformats.org/officeDocument/2006/relationships/hyperlink" Target="https://www.carersfirst.org.uk/lincolnshire/welcome/#welcome" TargetMode="External"/><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slide" Target="slide81.xml"/></Relationships>
</file>

<file path=ppt/slides/_rels/slide81.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slide" Target="slide59.xml"/><Relationship Id="rId7" Type="http://schemas.openxmlformats.org/officeDocument/2006/relationships/hyperlink" Target="https://eolc.co.uk/professionals/care-after-death" TargetMode="External"/><Relationship Id="rId2" Type="http://schemas.openxmlformats.org/officeDocument/2006/relationships/hyperlink" Target="https://www.macmillan.org.uk/coronavirus/healthcare-professionals/bereavement-resource-for-health-and-social-care-professionals" TargetMode="External"/><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slide" Target="slide83.xml"/></Relationships>
</file>

<file path=ppt/slides/_rels/slide83.xml.rels><?xml version="1.0" encoding="UTF-8" standalone="yes"?>
<Relationships xmlns="http://schemas.openxmlformats.org/package/2006/relationships"><Relationship Id="rId2" Type="http://schemas.openxmlformats.org/officeDocument/2006/relationships/slide" Target="slide21.xm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hyperlink" Target="https://youtu.be/3FMVECPf5is" TargetMode="External"/><Relationship Id="rId2" Type="http://schemas.openxmlformats.org/officeDocument/2006/relationships/hyperlink" Target="https://youtu.be/XWQqfowQG0I" TargetMode="External"/><Relationship Id="rId1" Type="http://schemas.openxmlformats.org/officeDocument/2006/relationships/slideLayout" Target="../slideLayouts/slideLayout7.xml"/><Relationship Id="rId5" Type="http://schemas.openxmlformats.org/officeDocument/2006/relationships/hyperlink" Target="https://www.hospiceuk.org/information-and-support/your-guide-hospice-and-end-life-care/support-carers/caring-someone-home" TargetMode="External"/><Relationship Id="rId4" Type="http://schemas.openxmlformats.org/officeDocument/2006/relationships/hyperlink" Target="https://www.hospiceuk.org/information-and-support/your-guide-hospice-and-end-life-care/support-carers/looking-after-yourself" TargetMode="External"/></Relationships>
</file>

<file path=ppt/slides/_rels/slide8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59.xml"/><Relationship Id="rId1" Type="http://schemas.openxmlformats.org/officeDocument/2006/relationships/slideLayout" Target="../slideLayouts/slideLayout7.xml"/><Relationship Id="rId4" Type="http://schemas.openxmlformats.org/officeDocument/2006/relationships/image" Target="../media/image14.svg"/></Relationships>
</file>

<file path=ppt/slides/_rels/slide8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3.svg"/><Relationship Id="rId7" Type="http://schemas.openxmlformats.org/officeDocument/2006/relationships/hyperlink" Target="http://proactive-identification-guidance.pdf" TargetMode="Externa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hyperlink" Target="https://www.gmc-uk.org/professional-standards/professional-standards-for-doctors/treatment-and-care-towards-the-end-of-life/guidance" TargetMode="External"/><Relationship Id="rId5" Type="http://schemas.openxmlformats.org/officeDocument/2006/relationships/hyperlink" Target="https://bmjopenquality.bmj.com/content/bmjqir/11/3/e001925.full.pdf" TargetMode="External"/><Relationship Id="rId4" Type="http://schemas.openxmlformats.org/officeDocument/2006/relationships/hyperlink" Target="https://www.gov.uk/government/publications/choice-in-end-of-life-care-government-response" TargetMode="External"/></Relationships>
</file>

<file path=ppt/slides/_rels/slide89.xml.rels><?xml version="1.0" encoding="UTF-8" standalone="yes"?>
<Relationships xmlns="http://schemas.openxmlformats.org/package/2006/relationships"><Relationship Id="rId8" Type="http://schemas.openxmlformats.org/officeDocument/2006/relationships/hyperlink" Target="https://www.who.int/news-room/fact-sheets/detail/palliative-care" TargetMode="External"/><Relationship Id="rId3" Type="http://schemas.openxmlformats.org/officeDocument/2006/relationships/image" Target="../media/image3.svg"/><Relationship Id="rId7" Type="http://schemas.openxmlformats.org/officeDocument/2006/relationships/hyperlink" Target="https://www.nmc.org.uk/globalassets/sitedocuments/nmc-publications/nmc-code.pdf" TargetMode="Externa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hyperlink" Target="https://www.england.nhs.uk/wp-content/uploads/2022/02/ambitions-for-palliative-and-end-of-life-care-2nd-edition.pdf" TargetMode="External"/><Relationship Id="rId5" Type="http://schemas.openxmlformats.org/officeDocument/2006/relationships/hyperlink" Target="https://www.gov.uk/government/publications/10-year-health-plan-for-england-fit-for-the-future" TargetMode="External"/><Relationship Id="rId4" Type="http://schemas.openxmlformats.org/officeDocument/2006/relationships/hyperlink" Target="https://www.skillsforhealth.org.uk/wp-content/uploads/2021/01/EoLC-Core-Skills-Training-Framework.pdf"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1837979"/>
            <a:ext cx="9804429" cy="5722021"/>
          </a:xfrm>
          <a:custGeom>
            <a:avLst/>
            <a:gdLst/>
            <a:ahLst/>
            <a:cxnLst/>
            <a:rect l="l" t="t" r="r" b="b"/>
            <a:pathLst>
              <a:path w="9804429" h="5722021">
                <a:moveTo>
                  <a:pt x="0" y="0"/>
                </a:moveTo>
                <a:lnTo>
                  <a:pt x="9804429" y="0"/>
                </a:lnTo>
                <a:lnTo>
                  <a:pt x="9804429" y="5722021"/>
                </a:lnTo>
                <a:lnTo>
                  <a:pt x="0" y="5722021"/>
                </a:lnTo>
                <a:lnTo>
                  <a:pt x="0" y="0"/>
                </a:lnTo>
                <a:close/>
              </a:path>
            </a:pathLst>
          </a:custGeom>
          <a:blipFill>
            <a:blip r:embed="rId2"/>
            <a:stretch>
              <a:fillRect l="-184" r="-7033" b="-21940"/>
            </a:stretch>
          </a:blipFill>
        </p:spPr>
        <p:txBody>
          <a:bodyPr/>
          <a:lstStyle/>
          <a:p>
            <a:endParaRPr lang="en-GB"/>
          </a:p>
        </p:txBody>
      </p:sp>
      <p:grpSp>
        <p:nvGrpSpPr>
          <p:cNvPr id="3" name="Group 3"/>
          <p:cNvGrpSpPr/>
          <p:nvPr/>
        </p:nvGrpSpPr>
        <p:grpSpPr>
          <a:xfrm>
            <a:off x="756000" y="1451067"/>
            <a:ext cx="9180000" cy="425780"/>
            <a:chOff x="0" y="0"/>
            <a:chExt cx="3289905" cy="152590"/>
          </a:xfrm>
        </p:grpSpPr>
        <p:sp>
          <p:nvSpPr>
            <p:cNvPr id="4" name="Freeform 4"/>
            <p:cNvSpPr/>
            <p:nvPr/>
          </p:nvSpPr>
          <p:spPr>
            <a:xfrm>
              <a:off x="0" y="0"/>
              <a:ext cx="3289905" cy="152590"/>
            </a:xfrm>
            <a:custGeom>
              <a:avLst/>
              <a:gdLst/>
              <a:ahLst/>
              <a:cxnLst/>
              <a:rect l="l" t="t" r="r" b="b"/>
              <a:pathLst>
                <a:path w="3289905" h="152590">
                  <a:moveTo>
                    <a:pt x="11807" y="0"/>
                  </a:moveTo>
                  <a:lnTo>
                    <a:pt x="3278098" y="0"/>
                  </a:lnTo>
                  <a:cubicBezTo>
                    <a:pt x="3281229" y="0"/>
                    <a:pt x="3284232" y="1244"/>
                    <a:pt x="3286446" y="3458"/>
                  </a:cubicBezTo>
                  <a:cubicBezTo>
                    <a:pt x="3288661" y="5672"/>
                    <a:pt x="3289905" y="8675"/>
                    <a:pt x="3289905" y="11807"/>
                  </a:cubicBezTo>
                  <a:lnTo>
                    <a:pt x="3289905" y="140783"/>
                  </a:lnTo>
                  <a:cubicBezTo>
                    <a:pt x="3289905" y="147304"/>
                    <a:pt x="3284619" y="152590"/>
                    <a:pt x="3278098" y="152590"/>
                  </a:cubicBezTo>
                  <a:lnTo>
                    <a:pt x="11807" y="152590"/>
                  </a:lnTo>
                  <a:cubicBezTo>
                    <a:pt x="8675" y="152590"/>
                    <a:pt x="5672" y="151346"/>
                    <a:pt x="3458" y="149132"/>
                  </a:cubicBezTo>
                  <a:cubicBezTo>
                    <a:pt x="1244" y="146917"/>
                    <a:pt x="0" y="143914"/>
                    <a:pt x="0" y="140783"/>
                  </a:cubicBezTo>
                  <a:lnTo>
                    <a:pt x="0" y="11807"/>
                  </a:lnTo>
                  <a:cubicBezTo>
                    <a:pt x="0" y="8675"/>
                    <a:pt x="1244" y="5672"/>
                    <a:pt x="3458" y="3458"/>
                  </a:cubicBezTo>
                  <a:cubicBezTo>
                    <a:pt x="5672" y="1244"/>
                    <a:pt x="8675" y="0"/>
                    <a:pt x="11807" y="0"/>
                  </a:cubicBezTo>
                  <a:close/>
                </a:path>
              </a:pathLst>
            </a:custGeom>
            <a:solidFill>
              <a:srgbClr val="262663"/>
            </a:solidFill>
            <a:ln cap="sq">
              <a:noFill/>
              <a:prstDash val="solid"/>
              <a:miter/>
            </a:ln>
          </p:spPr>
          <p:txBody>
            <a:bodyPr/>
            <a:lstStyle/>
            <a:p>
              <a:endParaRPr lang="en-GB"/>
            </a:p>
          </p:txBody>
        </p:sp>
        <p:sp>
          <p:nvSpPr>
            <p:cNvPr id="5" name="TextBox 5"/>
            <p:cNvSpPr txBox="1"/>
            <p:nvPr/>
          </p:nvSpPr>
          <p:spPr>
            <a:xfrm>
              <a:off x="0" y="-38100"/>
              <a:ext cx="3289905" cy="190690"/>
            </a:xfrm>
            <a:prstGeom prst="rect">
              <a:avLst/>
            </a:prstGeom>
          </p:spPr>
          <p:txBody>
            <a:bodyPr lIns="50800" tIns="50800" rIns="50800" bIns="50800" rtlCol="0" anchor="ctr"/>
            <a:lstStyle/>
            <a:p>
              <a:pPr marL="0" lvl="0" indent="0" algn="ctr">
                <a:lnSpc>
                  <a:spcPts val="2239"/>
                </a:lnSpc>
                <a:spcBef>
                  <a:spcPct val="0"/>
                </a:spcBef>
              </a:pPr>
              <a:r>
                <a:rPr lang="en-US" sz="1599" b="1" u="none" strike="noStrike">
                  <a:solidFill>
                    <a:srgbClr val="FFFFFF"/>
                  </a:solidFill>
                  <a:latin typeface="Comfortaa Bold"/>
                  <a:ea typeface="Comfortaa Bold"/>
                  <a:cs typeface="Comfortaa Bold"/>
                  <a:sym typeface="Comfortaa Bold"/>
                </a:rPr>
                <a:t>About the Strategy</a:t>
              </a:r>
            </a:p>
          </p:txBody>
        </p:sp>
      </p:grpSp>
      <p:grpSp>
        <p:nvGrpSpPr>
          <p:cNvPr id="6" name="Group 6"/>
          <p:cNvGrpSpPr/>
          <p:nvPr/>
        </p:nvGrpSpPr>
        <p:grpSpPr>
          <a:xfrm>
            <a:off x="756000" y="1932108"/>
            <a:ext cx="9180000" cy="3480230"/>
            <a:chOff x="0" y="0"/>
            <a:chExt cx="3289905" cy="1247236"/>
          </a:xfrm>
        </p:grpSpPr>
        <p:sp>
          <p:nvSpPr>
            <p:cNvPr id="7" name="Freeform 7"/>
            <p:cNvSpPr/>
            <p:nvPr/>
          </p:nvSpPr>
          <p:spPr>
            <a:xfrm>
              <a:off x="0" y="0"/>
              <a:ext cx="3289905" cy="1247236"/>
            </a:xfrm>
            <a:custGeom>
              <a:avLst/>
              <a:gdLst/>
              <a:ahLst/>
              <a:cxnLst/>
              <a:rect l="l" t="t" r="r" b="b"/>
              <a:pathLst>
                <a:path w="3289905" h="1247236">
                  <a:moveTo>
                    <a:pt x="11807" y="0"/>
                  </a:moveTo>
                  <a:lnTo>
                    <a:pt x="3278098" y="0"/>
                  </a:lnTo>
                  <a:cubicBezTo>
                    <a:pt x="3281229" y="0"/>
                    <a:pt x="3284232" y="1244"/>
                    <a:pt x="3286446" y="3458"/>
                  </a:cubicBezTo>
                  <a:cubicBezTo>
                    <a:pt x="3288661" y="5672"/>
                    <a:pt x="3289905" y="8675"/>
                    <a:pt x="3289905" y="11807"/>
                  </a:cubicBezTo>
                  <a:lnTo>
                    <a:pt x="3289905" y="1235429"/>
                  </a:lnTo>
                  <a:cubicBezTo>
                    <a:pt x="3289905" y="1238560"/>
                    <a:pt x="3288661" y="1241563"/>
                    <a:pt x="3286446" y="1243778"/>
                  </a:cubicBezTo>
                  <a:cubicBezTo>
                    <a:pt x="3284232" y="1245992"/>
                    <a:pt x="3281229" y="1247236"/>
                    <a:pt x="3278098" y="1247236"/>
                  </a:cubicBezTo>
                  <a:lnTo>
                    <a:pt x="11807" y="1247236"/>
                  </a:lnTo>
                  <a:cubicBezTo>
                    <a:pt x="8675" y="1247236"/>
                    <a:pt x="5672" y="1245992"/>
                    <a:pt x="3458" y="1243778"/>
                  </a:cubicBezTo>
                  <a:cubicBezTo>
                    <a:pt x="1244" y="1241563"/>
                    <a:pt x="0" y="1238560"/>
                    <a:pt x="0" y="1235429"/>
                  </a:cubicBezTo>
                  <a:lnTo>
                    <a:pt x="0" y="11807"/>
                  </a:lnTo>
                  <a:cubicBezTo>
                    <a:pt x="0" y="8675"/>
                    <a:pt x="1244" y="5672"/>
                    <a:pt x="3458" y="3458"/>
                  </a:cubicBezTo>
                  <a:cubicBezTo>
                    <a:pt x="5672" y="1244"/>
                    <a:pt x="8675" y="0"/>
                    <a:pt x="11807" y="0"/>
                  </a:cubicBezTo>
                  <a:close/>
                </a:path>
              </a:pathLst>
            </a:custGeom>
            <a:solidFill>
              <a:srgbClr val="FFFFFF">
                <a:alpha val="89804"/>
              </a:srgbClr>
            </a:solidFill>
            <a:ln w="9525" cap="sq">
              <a:solidFill>
                <a:srgbClr val="000000">
                  <a:alpha val="89804"/>
                </a:srgbClr>
              </a:solidFill>
              <a:prstDash val="solid"/>
              <a:miter/>
            </a:ln>
          </p:spPr>
          <p:txBody>
            <a:bodyPr/>
            <a:lstStyle/>
            <a:p>
              <a:endParaRPr lang="en-GB"/>
            </a:p>
          </p:txBody>
        </p:sp>
        <p:sp>
          <p:nvSpPr>
            <p:cNvPr id="8" name="TextBox 8"/>
            <p:cNvSpPr txBox="1"/>
            <p:nvPr/>
          </p:nvSpPr>
          <p:spPr>
            <a:xfrm>
              <a:off x="0" y="-38100"/>
              <a:ext cx="3289905" cy="1285336"/>
            </a:xfrm>
            <a:prstGeom prst="rect">
              <a:avLst/>
            </a:prstGeom>
          </p:spPr>
          <p:txBody>
            <a:bodyPr lIns="50800" tIns="50800" rIns="50800" bIns="50800" rtlCol="0" anchor="ctr"/>
            <a:lstStyle/>
            <a:p>
              <a:pPr marL="0" lvl="0" indent="0" algn="ctr">
                <a:lnSpc>
                  <a:spcPts val="2239"/>
                </a:lnSpc>
                <a:spcBef>
                  <a:spcPct val="0"/>
                </a:spcBef>
              </a:pPr>
              <a:r>
                <a:rPr lang="en-US" sz="1599" b="1" u="none" strike="noStrike">
                  <a:solidFill>
                    <a:srgbClr val="000000">
                      <a:alpha val="89804"/>
                    </a:srgbClr>
                  </a:solidFill>
                  <a:latin typeface="Comfortaa Bold"/>
                  <a:ea typeface="Comfortaa Bold"/>
                  <a:cs typeface="Comfortaa Bold"/>
                  <a:sym typeface="Comfortaa Bold"/>
                </a:rPr>
                <a:t>Death is an inevitable part of life, and healthcare professionals play a vital role in ensuring a positive end of life experience for patients and their loved ones. </a:t>
              </a:r>
            </a:p>
            <a:p>
              <a:pPr marL="0" lvl="0" indent="0" algn="ctr">
                <a:lnSpc>
                  <a:spcPts val="2239"/>
                </a:lnSpc>
                <a:spcBef>
                  <a:spcPct val="0"/>
                </a:spcBef>
              </a:pPr>
              <a:endParaRPr lang="en-US" sz="1599" b="1" u="none" strike="noStrike">
                <a:solidFill>
                  <a:srgbClr val="000000">
                    <a:alpha val="89804"/>
                  </a:srgbClr>
                </a:solidFill>
                <a:latin typeface="Comfortaa Bold"/>
                <a:ea typeface="Comfortaa Bold"/>
                <a:cs typeface="Comfortaa Bold"/>
                <a:sym typeface="Comfortaa Bold"/>
              </a:endParaRPr>
            </a:p>
            <a:p>
              <a:pPr marL="0" lvl="0" indent="0" algn="ctr">
                <a:lnSpc>
                  <a:spcPts val="2239"/>
                </a:lnSpc>
                <a:spcBef>
                  <a:spcPct val="0"/>
                </a:spcBef>
              </a:pPr>
              <a:r>
                <a:rPr lang="en-US" sz="1599" b="1" u="sng" strike="noStrike">
                  <a:solidFill>
                    <a:srgbClr val="000000">
                      <a:alpha val="89804"/>
                    </a:srgbClr>
                  </a:solidFill>
                  <a:latin typeface="Comfortaa Bold"/>
                  <a:ea typeface="Comfortaa Bold"/>
                  <a:cs typeface="Comfortaa Bold"/>
                  <a:sym typeface="Comfortaa Bold"/>
                  <a:hlinkClick r:id="rId3" tooltip="https://www.england.nhs.uk/wp-content/uploads/2022/02/ambitions-for-palliative-and-end-of-life-care-2nd-edition.pdf"/>
                </a:rPr>
                <a:t>The Ambitions for Palliative and End of Life Care frameworks</a:t>
              </a:r>
              <a:r>
                <a:rPr lang="en-US" sz="1599" b="1" u="none" strike="noStrike">
                  <a:solidFill>
                    <a:srgbClr val="000000">
                      <a:alpha val="89804"/>
                    </a:srgbClr>
                  </a:solidFill>
                  <a:latin typeface="Comfortaa Bold"/>
                  <a:ea typeface="Comfortaa Bold"/>
                  <a:cs typeface="Comfortaa Bold"/>
                  <a:sym typeface="Comfortaa Bold"/>
                </a:rPr>
                <a:t> (2015–2020 and </a:t>
              </a:r>
              <a:r>
                <a:rPr lang="en-US" sz="1599" b="1" u="sng" strike="noStrike">
                  <a:solidFill>
                    <a:srgbClr val="000000">
                      <a:alpha val="89804"/>
                    </a:srgbClr>
                  </a:solidFill>
                  <a:latin typeface="Comfortaa Bold"/>
                  <a:ea typeface="Comfortaa Bold"/>
                  <a:cs typeface="Comfortaa Bold"/>
                  <a:sym typeface="Comfortaa Bold"/>
                  <a:hlinkClick r:id="rId3" tooltip="https://www.england.nhs.uk/wp-content/uploads/2022/02/ambitions-for-palliative-and-end-of-life-care-2nd-edition.pdf"/>
                </a:rPr>
                <a:t>2021–2026</a:t>
              </a:r>
              <a:r>
                <a:rPr lang="en-US" sz="1599" b="1" u="none" strike="noStrike">
                  <a:solidFill>
                    <a:srgbClr val="000000">
                      <a:alpha val="89804"/>
                    </a:srgbClr>
                  </a:solidFill>
                  <a:latin typeface="Comfortaa Bold"/>
                  <a:ea typeface="Comfortaa Bold"/>
                  <a:cs typeface="Comfortaa Bold"/>
                  <a:sym typeface="Comfortaa Bold"/>
                </a:rPr>
                <a:t>) emphasize the importance of education, training, and person-centred care, with a key focus on preparing staff to deliver compassionate, evidence-based care. </a:t>
              </a:r>
            </a:p>
            <a:p>
              <a:pPr marL="0" lvl="0" indent="0" algn="ctr">
                <a:lnSpc>
                  <a:spcPts val="2239"/>
                </a:lnSpc>
                <a:spcBef>
                  <a:spcPct val="0"/>
                </a:spcBef>
              </a:pPr>
              <a:endParaRPr lang="en-US" sz="1599" b="1" u="none" strike="noStrike">
                <a:solidFill>
                  <a:srgbClr val="000000">
                    <a:alpha val="89804"/>
                  </a:srgbClr>
                </a:solidFill>
                <a:latin typeface="Comfortaa Bold"/>
                <a:ea typeface="Comfortaa Bold"/>
                <a:cs typeface="Comfortaa Bold"/>
                <a:sym typeface="Comfortaa Bold"/>
              </a:endParaRPr>
            </a:p>
            <a:p>
              <a:pPr marL="0" lvl="0" indent="0" algn="ctr">
                <a:lnSpc>
                  <a:spcPts val="2239"/>
                </a:lnSpc>
                <a:spcBef>
                  <a:spcPct val="0"/>
                </a:spcBef>
              </a:pPr>
              <a:r>
                <a:rPr lang="en-US" sz="1599" b="1" u="none" strike="noStrike">
                  <a:solidFill>
                    <a:srgbClr val="000000">
                      <a:alpha val="89804"/>
                    </a:srgbClr>
                  </a:solidFill>
                  <a:latin typeface="Comfortaa Bold"/>
                  <a:ea typeface="Comfortaa Bold"/>
                  <a:cs typeface="Comfortaa Bold"/>
                  <a:sym typeface="Comfortaa Bold"/>
                </a:rPr>
                <a:t>Well-trained staff improve outcomes and experiences, making ongoing professional development essential. In Lincolnshire, a dedicated strategy supports staff and volunteers in gaining the knowledge and confidence needed to deliver high-quality palliative care, ensuring patients receive fair, coordinated, and respectful support.</a:t>
              </a:r>
            </a:p>
          </p:txBody>
        </p:sp>
      </p:grpSp>
      <p:grpSp>
        <p:nvGrpSpPr>
          <p:cNvPr id="9" name="Group 9"/>
          <p:cNvGrpSpPr/>
          <p:nvPr/>
        </p:nvGrpSpPr>
        <p:grpSpPr>
          <a:xfrm>
            <a:off x="756000" y="5535669"/>
            <a:ext cx="9180000" cy="425780"/>
            <a:chOff x="0" y="0"/>
            <a:chExt cx="3289905" cy="152590"/>
          </a:xfrm>
        </p:grpSpPr>
        <p:sp>
          <p:nvSpPr>
            <p:cNvPr id="10" name="Freeform 10"/>
            <p:cNvSpPr/>
            <p:nvPr/>
          </p:nvSpPr>
          <p:spPr>
            <a:xfrm>
              <a:off x="0" y="0"/>
              <a:ext cx="3289905" cy="152590"/>
            </a:xfrm>
            <a:custGeom>
              <a:avLst/>
              <a:gdLst/>
              <a:ahLst/>
              <a:cxnLst/>
              <a:rect l="l" t="t" r="r" b="b"/>
              <a:pathLst>
                <a:path w="3289905" h="152590">
                  <a:moveTo>
                    <a:pt x="11807" y="0"/>
                  </a:moveTo>
                  <a:lnTo>
                    <a:pt x="3278098" y="0"/>
                  </a:lnTo>
                  <a:cubicBezTo>
                    <a:pt x="3281229" y="0"/>
                    <a:pt x="3284232" y="1244"/>
                    <a:pt x="3286446" y="3458"/>
                  </a:cubicBezTo>
                  <a:cubicBezTo>
                    <a:pt x="3288661" y="5672"/>
                    <a:pt x="3289905" y="8675"/>
                    <a:pt x="3289905" y="11807"/>
                  </a:cubicBezTo>
                  <a:lnTo>
                    <a:pt x="3289905" y="140783"/>
                  </a:lnTo>
                  <a:cubicBezTo>
                    <a:pt x="3289905" y="147304"/>
                    <a:pt x="3284619" y="152590"/>
                    <a:pt x="3278098" y="152590"/>
                  </a:cubicBezTo>
                  <a:lnTo>
                    <a:pt x="11807" y="152590"/>
                  </a:lnTo>
                  <a:cubicBezTo>
                    <a:pt x="8675" y="152590"/>
                    <a:pt x="5672" y="151346"/>
                    <a:pt x="3458" y="149132"/>
                  </a:cubicBezTo>
                  <a:cubicBezTo>
                    <a:pt x="1244" y="146917"/>
                    <a:pt x="0" y="143914"/>
                    <a:pt x="0" y="140783"/>
                  </a:cubicBezTo>
                  <a:lnTo>
                    <a:pt x="0" y="11807"/>
                  </a:lnTo>
                  <a:cubicBezTo>
                    <a:pt x="0" y="8675"/>
                    <a:pt x="1244" y="5672"/>
                    <a:pt x="3458" y="3458"/>
                  </a:cubicBezTo>
                  <a:cubicBezTo>
                    <a:pt x="5672" y="1244"/>
                    <a:pt x="8675" y="0"/>
                    <a:pt x="11807" y="0"/>
                  </a:cubicBezTo>
                  <a:close/>
                </a:path>
              </a:pathLst>
            </a:custGeom>
            <a:solidFill>
              <a:srgbClr val="262663"/>
            </a:solidFill>
            <a:ln cap="sq">
              <a:noFill/>
              <a:prstDash val="solid"/>
              <a:miter/>
            </a:ln>
          </p:spPr>
          <p:txBody>
            <a:bodyPr/>
            <a:lstStyle/>
            <a:p>
              <a:endParaRPr lang="en-GB"/>
            </a:p>
          </p:txBody>
        </p:sp>
        <p:sp>
          <p:nvSpPr>
            <p:cNvPr id="11" name="TextBox 11"/>
            <p:cNvSpPr txBox="1"/>
            <p:nvPr/>
          </p:nvSpPr>
          <p:spPr>
            <a:xfrm>
              <a:off x="0" y="-38100"/>
              <a:ext cx="3289905" cy="190690"/>
            </a:xfrm>
            <a:prstGeom prst="rect">
              <a:avLst/>
            </a:prstGeom>
          </p:spPr>
          <p:txBody>
            <a:bodyPr lIns="50800" tIns="50800" rIns="50800" bIns="50800" rtlCol="0" anchor="ctr"/>
            <a:lstStyle/>
            <a:p>
              <a:pPr marL="0" lvl="0" indent="0" algn="ctr">
                <a:lnSpc>
                  <a:spcPts val="2239"/>
                </a:lnSpc>
                <a:spcBef>
                  <a:spcPct val="0"/>
                </a:spcBef>
              </a:pPr>
              <a:r>
                <a:rPr lang="en-US" sz="1599" b="1" u="none" strike="noStrike">
                  <a:solidFill>
                    <a:srgbClr val="FFFFFF"/>
                  </a:solidFill>
                  <a:latin typeface="Comfortaa Bold"/>
                  <a:ea typeface="Comfortaa Bold"/>
                  <a:cs typeface="Comfortaa Bold"/>
                  <a:sym typeface="Comfortaa Bold"/>
                </a:rPr>
                <a:t>Who is the Strategy for?</a:t>
              </a:r>
            </a:p>
          </p:txBody>
        </p:sp>
      </p:grpSp>
      <p:grpSp>
        <p:nvGrpSpPr>
          <p:cNvPr id="12" name="Group 12"/>
          <p:cNvGrpSpPr/>
          <p:nvPr/>
        </p:nvGrpSpPr>
        <p:grpSpPr>
          <a:xfrm>
            <a:off x="756000" y="6018599"/>
            <a:ext cx="9180000" cy="1172785"/>
            <a:chOff x="0" y="0"/>
            <a:chExt cx="3289905" cy="420300"/>
          </a:xfrm>
        </p:grpSpPr>
        <p:sp>
          <p:nvSpPr>
            <p:cNvPr id="13" name="Freeform 13"/>
            <p:cNvSpPr/>
            <p:nvPr/>
          </p:nvSpPr>
          <p:spPr>
            <a:xfrm>
              <a:off x="0" y="0"/>
              <a:ext cx="3289905" cy="420300"/>
            </a:xfrm>
            <a:custGeom>
              <a:avLst/>
              <a:gdLst/>
              <a:ahLst/>
              <a:cxnLst/>
              <a:rect l="l" t="t" r="r" b="b"/>
              <a:pathLst>
                <a:path w="3289905" h="420300">
                  <a:moveTo>
                    <a:pt x="11807" y="0"/>
                  </a:moveTo>
                  <a:lnTo>
                    <a:pt x="3278098" y="0"/>
                  </a:lnTo>
                  <a:cubicBezTo>
                    <a:pt x="3281229" y="0"/>
                    <a:pt x="3284232" y="1244"/>
                    <a:pt x="3286446" y="3458"/>
                  </a:cubicBezTo>
                  <a:cubicBezTo>
                    <a:pt x="3288661" y="5672"/>
                    <a:pt x="3289905" y="8675"/>
                    <a:pt x="3289905" y="11807"/>
                  </a:cubicBezTo>
                  <a:lnTo>
                    <a:pt x="3289905" y="408493"/>
                  </a:lnTo>
                  <a:cubicBezTo>
                    <a:pt x="3289905" y="411624"/>
                    <a:pt x="3288661" y="414627"/>
                    <a:pt x="3286446" y="416841"/>
                  </a:cubicBezTo>
                  <a:cubicBezTo>
                    <a:pt x="3284232" y="419056"/>
                    <a:pt x="3281229" y="420300"/>
                    <a:pt x="3278098" y="420300"/>
                  </a:cubicBezTo>
                  <a:lnTo>
                    <a:pt x="11807" y="420300"/>
                  </a:lnTo>
                  <a:cubicBezTo>
                    <a:pt x="8675" y="420300"/>
                    <a:pt x="5672" y="419056"/>
                    <a:pt x="3458" y="416841"/>
                  </a:cubicBezTo>
                  <a:cubicBezTo>
                    <a:pt x="1244" y="414627"/>
                    <a:pt x="0" y="411624"/>
                    <a:pt x="0" y="408493"/>
                  </a:cubicBezTo>
                  <a:lnTo>
                    <a:pt x="0" y="11807"/>
                  </a:lnTo>
                  <a:cubicBezTo>
                    <a:pt x="0" y="8675"/>
                    <a:pt x="1244" y="5672"/>
                    <a:pt x="3458" y="3458"/>
                  </a:cubicBezTo>
                  <a:cubicBezTo>
                    <a:pt x="5672" y="1244"/>
                    <a:pt x="8675" y="0"/>
                    <a:pt x="11807" y="0"/>
                  </a:cubicBezTo>
                  <a:close/>
                </a:path>
              </a:pathLst>
            </a:custGeom>
            <a:solidFill>
              <a:srgbClr val="FFFFFF">
                <a:alpha val="89804"/>
              </a:srgbClr>
            </a:solidFill>
            <a:ln w="9525" cap="sq">
              <a:solidFill>
                <a:srgbClr val="000000">
                  <a:alpha val="89804"/>
                </a:srgbClr>
              </a:solidFill>
              <a:prstDash val="solid"/>
              <a:miter/>
            </a:ln>
          </p:spPr>
          <p:txBody>
            <a:bodyPr/>
            <a:lstStyle/>
            <a:p>
              <a:endParaRPr lang="en-GB"/>
            </a:p>
          </p:txBody>
        </p:sp>
        <p:sp>
          <p:nvSpPr>
            <p:cNvPr id="14" name="TextBox 14"/>
            <p:cNvSpPr txBox="1"/>
            <p:nvPr/>
          </p:nvSpPr>
          <p:spPr>
            <a:xfrm>
              <a:off x="0" y="-28575"/>
              <a:ext cx="3289905" cy="448875"/>
            </a:xfrm>
            <a:prstGeom prst="rect">
              <a:avLst/>
            </a:prstGeom>
          </p:spPr>
          <p:txBody>
            <a:bodyPr lIns="50800" tIns="50800" rIns="50800" bIns="50800" rtlCol="0" anchor="ctr"/>
            <a:lstStyle/>
            <a:p>
              <a:pPr marL="0" lvl="0" indent="0" algn="ctr">
                <a:lnSpc>
                  <a:spcPts val="2099"/>
                </a:lnSpc>
                <a:spcBef>
                  <a:spcPct val="0"/>
                </a:spcBef>
              </a:pPr>
              <a:r>
                <a:rPr lang="en-US" sz="1499" b="1" u="none" strike="noStrike">
                  <a:solidFill>
                    <a:srgbClr val="000000">
                      <a:alpha val="89804"/>
                    </a:srgbClr>
                  </a:solidFill>
                  <a:latin typeface="Comfortaa Bold"/>
                  <a:ea typeface="Comfortaa Bold"/>
                  <a:cs typeface="Comfortaa Bold"/>
                  <a:sym typeface="Comfortaa Bold"/>
                </a:rPr>
                <a:t>This strategy applies to all involved in health and social care in Lincolnshire and outlines a three-tiered education and training framework, from general awareness to advanced competencies, aligned with the 2017 Core Skills Training Framework.</a:t>
              </a:r>
            </a:p>
          </p:txBody>
        </p:sp>
      </p:grpSp>
      <p:sp>
        <p:nvSpPr>
          <p:cNvPr id="15" name="Freeform 15">
            <a:extLst>
              <a:ext uri="{C183D7F6-B498-43B3-948B-1728B52AA6E4}">
                <adec:decorative xmlns:adec="http://schemas.microsoft.com/office/drawing/2017/decorative" val="1"/>
              </a:ext>
            </a:extLst>
          </p:cNvPr>
          <p:cNvSpPr/>
          <p:nvPr/>
        </p:nvSpPr>
        <p:spPr>
          <a:xfrm>
            <a:off x="277482" y="1542329"/>
            <a:ext cx="334518" cy="334518"/>
          </a:xfrm>
          <a:custGeom>
            <a:avLst/>
            <a:gdLst/>
            <a:ahLst/>
            <a:cxnLst/>
            <a:rect l="l" t="t" r="r" b="b"/>
            <a:pathLst>
              <a:path w="334518" h="334518">
                <a:moveTo>
                  <a:pt x="0" y="0"/>
                </a:moveTo>
                <a:lnTo>
                  <a:pt x="334518" y="0"/>
                </a:lnTo>
                <a:lnTo>
                  <a:pt x="334518" y="334517"/>
                </a:lnTo>
                <a:lnTo>
                  <a:pt x="0" y="334517"/>
                </a:lnTo>
                <a:lnTo>
                  <a:pt x="0" y="0"/>
                </a:lnTo>
                <a:close/>
              </a:path>
            </a:pathLst>
          </a:custGeom>
          <a:blipFill>
            <a:blip r:embed="rId4">
              <a:extLst>
                <a:ext uri="{96DAC541-7B7A-43D3-8B79-37D633B846F1}">
                  <asvg:svgBlip xmlns:asvg="http://schemas.microsoft.com/office/drawing/2016/SVG/main" r:embed="rId5"/>
                </a:ext>
              </a:extLst>
            </a:blip>
            <a:stretch>
              <a:fillRect/>
            </a:stretch>
          </a:blipFill>
          <a:ln cap="sq">
            <a:noFill/>
            <a:prstDash val="solid"/>
            <a:miter/>
          </a:ln>
        </p:spPr>
        <p:txBody>
          <a:bodyPr/>
          <a:lstStyle/>
          <a:p>
            <a:endParaRPr lang="en-GB"/>
          </a:p>
        </p:txBody>
      </p:sp>
      <p:sp>
        <p:nvSpPr>
          <p:cNvPr id="16" name="Freeform 16" descr="Palliative and End of Life Care logo"/>
          <p:cNvSpPr/>
          <p:nvPr/>
        </p:nvSpPr>
        <p:spPr>
          <a:xfrm>
            <a:off x="540000" y="144000"/>
            <a:ext cx="944904" cy="1275621"/>
          </a:xfrm>
          <a:custGeom>
            <a:avLst/>
            <a:gdLst/>
            <a:ahLst/>
            <a:cxnLst/>
            <a:rect l="l" t="t" r="r" b="b"/>
            <a:pathLst>
              <a:path w="944904" h="1275621">
                <a:moveTo>
                  <a:pt x="0" y="0"/>
                </a:moveTo>
                <a:lnTo>
                  <a:pt x="944904" y="0"/>
                </a:lnTo>
                <a:lnTo>
                  <a:pt x="944904" y="1275621"/>
                </a:lnTo>
                <a:lnTo>
                  <a:pt x="0" y="1275621"/>
                </a:lnTo>
                <a:lnTo>
                  <a:pt x="0" y="0"/>
                </a:lnTo>
                <a:close/>
              </a:path>
            </a:pathLst>
          </a:custGeom>
          <a:blipFill>
            <a:blip r:embed="rId6"/>
            <a:stretch>
              <a:fillRect/>
            </a:stretch>
          </a:blipFill>
        </p:spPr>
        <p:txBody>
          <a:bodyPr/>
          <a:lstStyle/>
          <a:p>
            <a:endParaRPr lang="en-GB"/>
          </a:p>
        </p:txBody>
      </p:sp>
      <p:sp>
        <p:nvSpPr>
          <p:cNvPr id="17" name="Freeform 17">
            <a:extLst>
              <a:ext uri="{C183D7F6-B498-43B3-948B-1728B52AA6E4}">
                <adec:decorative xmlns:adec="http://schemas.microsoft.com/office/drawing/2017/decorative" val="1"/>
              </a:ext>
            </a:extLst>
          </p:cNvPr>
          <p:cNvSpPr/>
          <p:nvPr/>
        </p:nvSpPr>
        <p:spPr>
          <a:xfrm>
            <a:off x="277482" y="5393076"/>
            <a:ext cx="334518" cy="539545"/>
          </a:xfrm>
          <a:custGeom>
            <a:avLst/>
            <a:gdLst/>
            <a:ahLst/>
            <a:cxnLst/>
            <a:rect l="l" t="t" r="r" b="b"/>
            <a:pathLst>
              <a:path w="334518" h="539545">
                <a:moveTo>
                  <a:pt x="0" y="0"/>
                </a:moveTo>
                <a:lnTo>
                  <a:pt x="334518" y="0"/>
                </a:lnTo>
                <a:lnTo>
                  <a:pt x="334518" y="539545"/>
                </a:lnTo>
                <a:lnTo>
                  <a:pt x="0" y="539545"/>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sp>
        <p:nvSpPr>
          <p:cNvPr id="18" name="Freeform 18"/>
          <p:cNvSpPr/>
          <p:nvPr/>
        </p:nvSpPr>
        <p:spPr>
          <a:xfrm>
            <a:off x="8689025" y="144000"/>
            <a:ext cx="1786975" cy="886786"/>
          </a:xfrm>
          <a:custGeom>
            <a:avLst/>
            <a:gdLst/>
            <a:ahLst/>
            <a:cxnLst/>
            <a:rect l="l" t="t" r="r" b="b"/>
            <a:pathLst>
              <a:path w="1786975" h="886786">
                <a:moveTo>
                  <a:pt x="0" y="0"/>
                </a:moveTo>
                <a:lnTo>
                  <a:pt x="1786975" y="0"/>
                </a:lnTo>
                <a:lnTo>
                  <a:pt x="1786975" y="886786"/>
                </a:lnTo>
                <a:lnTo>
                  <a:pt x="0" y="886786"/>
                </a:lnTo>
                <a:lnTo>
                  <a:pt x="0" y="0"/>
                </a:lnTo>
                <a:close/>
              </a:path>
            </a:pathLst>
          </a:custGeom>
          <a:blipFill>
            <a:blip r:embed="rId9"/>
            <a:stretch>
              <a:fillRect/>
            </a:stretch>
          </a:blipFill>
        </p:spPr>
        <p:txBody>
          <a:bodyPr/>
          <a:lstStyle/>
          <a:p>
            <a:endParaRPr lang="en-GB"/>
          </a:p>
        </p:txBody>
      </p:sp>
      <p:sp>
        <p:nvSpPr>
          <p:cNvPr id="19" name="TextBox 19"/>
          <p:cNvSpPr txBox="1"/>
          <p:nvPr/>
        </p:nvSpPr>
        <p:spPr>
          <a:xfrm>
            <a:off x="2749612" y="486773"/>
            <a:ext cx="5192776" cy="676656"/>
          </a:xfrm>
          <a:prstGeom prst="rect">
            <a:avLst/>
          </a:prstGeom>
        </p:spPr>
        <p:txBody>
          <a:bodyPr lIns="0" tIns="0" rIns="0" bIns="0" rtlCol="0" anchor="t">
            <a:spAutoFit/>
          </a:bodyPr>
          <a:lstStyle/>
          <a:p>
            <a:pPr algn="ctr">
              <a:lnSpc>
                <a:spcPts val="1781"/>
              </a:lnSpc>
            </a:pPr>
            <a:r>
              <a:rPr lang="en-US" sz="1799" b="1">
                <a:solidFill>
                  <a:srgbClr val="000000"/>
                </a:solidFill>
                <a:latin typeface="Comfortaa Bold"/>
                <a:ea typeface="Comfortaa Bold"/>
                <a:cs typeface="Comfortaa Bold"/>
                <a:sym typeface="Comfortaa Bold"/>
              </a:rPr>
              <a:t>Lincolnshire Palliative &amp; End of Life Care </a:t>
            </a:r>
            <a:r>
              <a:rPr lang="en-US" sz="1799">
                <a:solidFill>
                  <a:srgbClr val="000000"/>
                </a:solidFill>
                <a:latin typeface="Comfortaa"/>
                <a:ea typeface="Comfortaa"/>
                <a:cs typeface="Comfortaa"/>
                <a:sym typeface="Comfortaa"/>
              </a:rPr>
              <a:t>Education Strategy</a:t>
            </a:r>
          </a:p>
          <a:p>
            <a:pPr algn="ctr">
              <a:lnSpc>
                <a:spcPts val="1781"/>
              </a:lnSpc>
            </a:pPr>
            <a:r>
              <a:rPr lang="en-US" sz="1799" b="1">
                <a:solidFill>
                  <a:srgbClr val="000000"/>
                </a:solidFill>
                <a:latin typeface="Comfortaa Bold"/>
                <a:ea typeface="Comfortaa Bold"/>
                <a:cs typeface="Comfortaa Bold"/>
                <a:sym typeface="Comfortaa Bold"/>
              </a:rPr>
              <a:t>Summary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1914994" cy="6168686"/>
            <a:chOff x="0" y="0"/>
            <a:chExt cx="686290" cy="2210718"/>
          </a:xfrm>
        </p:grpSpPr>
        <p:sp>
          <p:nvSpPr>
            <p:cNvPr id="3" name="Freeform 3"/>
            <p:cNvSpPr/>
            <p:nvPr/>
          </p:nvSpPr>
          <p:spPr>
            <a:xfrm>
              <a:off x="0" y="0"/>
              <a:ext cx="686290" cy="2210718"/>
            </a:xfrm>
            <a:custGeom>
              <a:avLst/>
              <a:gdLst/>
              <a:ahLst/>
              <a:cxnLst/>
              <a:rect l="l" t="t" r="r" b="b"/>
              <a:pathLst>
                <a:path w="686290" h="2210718">
                  <a:moveTo>
                    <a:pt x="56599" y="0"/>
                  </a:moveTo>
                  <a:lnTo>
                    <a:pt x="629691" y="0"/>
                  </a:lnTo>
                  <a:cubicBezTo>
                    <a:pt x="644702" y="0"/>
                    <a:pt x="659099" y="5963"/>
                    <a:pt x="669713" y="16577"/>
                  </a:cubicBezTo>
                  <a:cubicBezTo>
                    <a:pt x="680327" y="27192"/>
                    <a:pt x="686290" y="41588"/>
                    <a:pt x="686290" y="56599"/>
                  </a:cubicBezTo>
                  <a:lnTo>
                    <a:pt x="686290" y="2154119"/>
                  </a:lnTo>
                  <a:cubicBezTo>
                    <a:pt x="686290" y="2169130"/>
                    <a:pt x="680327" y="2183526"/>
                    <a:pt x="669713" y="2194140"/>
                  </a:cubicBezTo>
                  <a:cubicBezTo>
                    <a:pt x="659099" y="2204755"/>
                    <a:pt x="644702" y="2210718"/>
                    <a:pt x="629691" y="2210718"/>
                  </a:cubicBezTo>
                  <a:lnTo>
                    <a:pt x="56599" y="2210718"/>
                  </a:lnTo>
                  <a:cubicBezTo>
                    <a:pt x="41588" y="2210718"/>
                    <a:pt x="27192" y="2204755"/>
                    <a:pt x="16577" y="2194140"/>
                  </a:cubicBezTo>
                  <a:cubicBezTo>
                    <a:pt x="5963" y="2183526"/>
                    <a:pt x="0" y="2169130"/>
                    <a:pt x="0" y="2154119"/>
                  </a:cubicBezTo>
                  <a:lnTo>
                    <a:pt x="0" y="56599"/>
                  </a:lnTo>
                  <a:cubicBezTo>
                    <a:pt x="0" y="41588"/>
                    <a:pt x="5963" y="27192"/>
                    <a:pt x="16577" y="16577"/>
                  </a:cubicBezTo>
                  <a:cubicBezTo>
                    <a:pt x="27192" y="5963"/>
                    <a:pt x="41588" y="0"/>
                    <a:pt x="56599" y="0"/>
                  </a:cubicBezTo>
                  <a:close/>
                </a:path>
              </a:pathLst>
            </a:custGeom>
            <a:solidFill>
              <a:srgbClr val="E6F3D1">
                <a:alpha val="89804"/>
              </a:srgbClr>
            </a:solidFill>
            <a:ln cap="sq">
              <a:noFill/>
              <a:prstDash val="solid"/>
              <a:miter/>
            </a:ln>
          </p:spPr>
          <p:txBody>
            <a:bodyPr/>
            <a:lstStyle/>
            <a:p>
              <a:endParaRPr lang="en-GB"/>
            </a:p>
          </p:txBody>
        </p:sp>
        <p:sp>
          <p:nvSpPr>
            <p:cNvPr id="4" name="TextBox 4"/>
            <p:cNvSpPr txBox="1"/>
            <p:nvPr/>
          </p:nvSpPr>
          <p:spPr>
            <a:xfrm>
              <a:off x="0" y="-47625"/>
              <a:ext cx="686290" cy="2258343"/>
            </a:xfrm>
            <a:prstGeom prst="rect">
              <a:avLst/>
            </a:prstGeom>
          </p:spPr>
          <p:txBody>
            <a:bodyPr lIns="50800" tIns="50800" rIns="50800" bIns="50800" rtlCol="0" anchor="ctr"/>
            <a:lstStyle/>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Person Centred Care</a:t>
              </a: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5FB339"/>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1 - Topic 1</a:t>
              </a:r>
            </a:p>
          </p:txBody>
        </p:sp>
      </p:grpSp>
      <p:grpSp>
        <p:nvGrpSpPr>
          <p:cNvPr id="8" name="Group 8"/>
          <p:cNvGrpSpPr/>
          <p:nvPr/>
        </p:nvGrpSpPr>
        <p:grpSpPr>
          <a:xfrm>
            <a:off x="2379101" y="1005143"/>
            <a:ext cx="7907134" cy="529025"/>
            <a:chOff x="0" y="0"/>
            <a:chExt cx="2833738" cy="189591"/>
          </a:xfrm>
        </p:grpSpPr>
        <p:sp>
          <p:nvSpPr>
            <p:cNvPr id="9" name="Freeform 9"/>
            <p:cNvSpPr/>
            <p:nvPr/>
          </p:nvSpPr>
          <p:spPr>
            <a:xfrm>
              <a:off x="0" y="0"/>
              <a:ext cx="2833738" cy="189591"/>
            </a:xfrm>
            <a:custGeom>
              <a:avLst/>
              <a:gdLst/>
              <a:ahLst/>
              <a:cxnLst/>
              <a:rect l="l" t="t" r="r" b="b"/>
              <a:pathLst>
                <a:path w="2833738" h="189591">
                  <a:moveTo>
                    <a:pt x="13707" y="0"/>
                  </a:moveTo>
                  <a:lnTo>
                    <a:pt x="2820031" y="0"/>
                  </a:lnTo>
                  <a:cubicBezTo>
                    <a:pt x="2823666" y="0"/>
                    <a:pt x="2827153" y="1444"/>
                    <a:pt x="2829724" y="4015"/>
                  </a:cubicBezTo>
                  <a:cubicBezTo>
                    <a:pt x="2832294" y="6585"/>
                    <a:pt x="2833738" y="10072"/>
                    <a:pt x="2833738" y="13707"/>
                  </a:cubicBezTo>
                  <a:lnTo>
                    <a:pt x="2833738" y="175883"/>
                  </a:lnTo>
                  <a:cubicBezTo>
                    <a:pt x="2833738" y="179519"/>
                    <a:pt x="2832294" y="183005"/>
                    <a:pt x="2829724" y="185576"/>
                  </a:cubicBezTo>
                  <a:cubicBezTo>
                    <a:pt x="2827153" y="188146"/>
                    <a:pt x="2823666" y="189591"/>
                    <a:pt x="2820031" y="189591"/>
                  </a:cubicBezTo>
                  <a:lnTo>
                    <a:pt x="13707" y="189591"/>
                  </a:lnTo>
                  <a:cubicBezTo>
                    <a:pt x="10072" y="189591"/>
                    <a:pt x="6585" y="188146"/>
                    <a:pt x="4015" y="185576"/>
                  </a:cubicBezTo>
                  <a:cubicBezTo>
                    <a:pt x="1444" y="183005"/>
                    <a:pt x="0" y="179519"/>
                    <a:pt x="0" y="175883"/>
                  </a:cubicBezTo>
                  <a:lnTo>
                    <a:pt x="0" y="13707"/>
                  </a:lnTo>
                  <a:cubicBezTo>
                    <a:pt x="0" y="10072"/>
                    <a:pt x="1444" y="6585"/>
                    <a:pt x="4015" y="4015"/>
                  </a:cubicBezTo>
                  <a:cubicBezTo>
                    <a:pt x="6585" y="1444"/>
                    <a:pt x="10072" y="0"/>
                    <a:pt x="13707" y="0"/>
                  </a:cubicBezTo>
                  <a:close/>
                </a:path>
              </a:pathLst>
            </a:custGeom>
            <a:solidFill>
              <a:srgbClr val="ADD8A0"/>
            </a:solidFill>
            <a:ln cap="sq">
              <a:noFill/>
              <a:prstDash val="solid"/>
              <a:miter/>
            </a:ln>
          </p:spPr>
          <p:txBody>
            <a:bodyPr/>
            <a:lstStyle/>
            <a:p>
              <a:endParaRPr lang="en-GB"/>
            </a:p>
          </p:txBody>
        </p:sp>
        <p:sp>
          <p:nvSpPr>
            <p:cNvPr id="10" name="TextBox 10"/>
            <p:cNvSpPr txBox="1"/>
            <p:nvPr/>
          </p:nvSpPr>
          <p:spPr>
            <a:xfrm>
              <a:off x="0" y="-28575"/>
              <a:ext cx="2833738"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11" name="Group 11"/>
          <p:cNvGrpSpPr/>
          <p:nvPr/>
        </p:nvGrpSpPr>
        <p:grpSpPr>
          <a:xfrm>
            <a:off x="2379101" y="1600843"/>
            <a:ext cx="7907134" cy="2179157"/>
            <a:chOff x="0" y="0"/>
            <a:chExt cx="2833738" cy="780961"/>
          </a:xfrm>
        </p:grpSpPr>
        <p:sp>
          <p:nvSpPr>
            <p:cNvPr id="12" name="Freeform 12"/>
            <p:cNvSpPr/>
            <p:nvPr/>
          </p:nvSpPr>
          <p:spPr>
            <a:xfrm>
              <a:off x="0" y="0"/>
              <a:ext cx="2833738" cy="780961"/>
            </a:xfrm>
            <a:custGeom>
              <a:avLst/>
              <a:gdLst/>
              <a:ahLst/>
              <a:cxnLst/>
              <a:rect l="l" t="t" r="r" b="b"/>
              <a:pathLst>
                <a:path w="2833738" h="780961">
                  <a:moveTo>
                    <a:pt x="13707" y="0"/>
                  </a:moveTo>
                  <a:lnTo>
                    <a:pt x="2820031" y="0"/>
                  </a:lnTo>
                  <a:cubicBezTo>
                    <a:pt x="2823666" y="0"/>
                    <a:pt x="2827153" y="1444"/>
                    <a:pt x="2829724" y="4015"/>
                  </a:cubicBezTo>
                  <a:cubicBezTo>
                    <a:pt x="2832294" y="6585"/>
                    <a:pt x="2833738" y="10072"/>
                    <a:pt x="2833738" y="13707"/>
                  </a:cubicBezTo>
                  <a:lnTo>
                    <a:pt x="2833738" y="767253"/>
                  </a:lnTo>
                  <a:cubicBezTo>
                    <a:pt x="2833738" y="770889"/>
                    <a:pt x="2832294" y="774375"/>
                    <a:pt x="2829724" y="776946"/>
                  </a:cubicBezTo>
                  <a:cubicBezTo>
                    <a:pt x="2827153" y="779516"/>
                    <a:pt x="2823666" y="780961"/>
                    <a:pt x="2820031" y="780961"/>
                  </a:cubicBezTo>
                  <a:lnTo>
                    <a:pt x="13707" y="780961"/>
                  </a:lnTo>
                  <a:cubicBezTo>
                    <a:pt x="10072" y="780961"/>
                    <a:pt x="6585" y="779516"/>
                    <a:pt x="4015" y="776946"/>
                  </a:cubicBezTo>
                  <a:cubicBezTo>
                    <a:pt x="1444" y="774375"/>
                    <a:pt x="0" y="770889"/>
                    <a:pt x="0" y="767253"/>
                  </a:cubicBezTo>
                  <a:lnTo>
                    <a:pt x="0" y="13707"/>
                  </a:lnTo>
                  <a:cubicBezTo>
                    <a:pt x="0" y="10072"/>
                    <a:pt x="1444" y="6585"/>
                    <a:pt x="4015" y="4015"/>
                  </a:cubicBezTo>
                  <a:cubicBezTo>
                    <a:pt x="6585" y="1444"/>
                    <a:pt x="10072" y="0"/>
                    <a:pt x="13707"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3" name="TextBox 13"/>
            <p:cNvSpPr txBox="1"/>
            <p:nvPr/>
          </p:nvSpPr>
          <p:spPr>
            <a:xfrm>
              <a:off x="0" y="-28575"/>
              <a:ext cx="2833738" cy="809536"/>
            </a:xfrm>
            <a:prstGeom prst="rect">
              <a:avLst/>
            </a:prstGeom>
          </p:spPr>
          <p:txBody>
            <a:bodyPr lIns="50800" tIns="50800" rIns="50800" bIns="50800" rtlCol="0" anchor="t"/>
            <a:lstStyle/>
            <a:p>
              <a:pPr algn="ctr">
                <a:lnSpc>
                  <a:spcPts val="1679"/>
                </a:lnSpc>
              </a:pPr>
              <a:endParaRPr/>
            </a:p>
            <a:p>
              <a:pPr algn="ctr">
                <a:lnSpc>
                  <a:spcPts val="1679"/>
                </a:lnSpc>
              </a:pPr>
              <a:r>
                <a:rPr lang="en-US" sz="1200" u="sng">
                  <a:solidFill>
                    <a:srgbClr val="000000">
                      <a:alpha val="89804"/>
                    </a:srgbClr>
                  </a:solidFill>
                  <a:latin typeface="Comfortaa"/>
                  <a:ea typeface="Comfortaa"/>
                  <a:cs typeface="Comfortaa"/>
                  <a:sym typeface="Comfortaa"/>
                  <a:hlinkClick r:id="rId2" tooltip="https://eolc.co.uk/professionals/respect"/>
                </a:rPr>
                <a:t>ReSPECT Training  </a:t>
              </a:r>
            </a:p>
            <a:p>
              <a:pPr algn="ctr">
                <a:lnSpc>
                  <a:spcPts val="1679"/>
                </a:lnSpc>
              </a:pPr>
              <a:r>
                <a:rPr lang="en-US" sz="1200" u="sng">
                  <a:solidFill>
                    <a:srgbClr val="000000">
                      <a:alpha val="89804"/>
                    </a:srgbClr>
                  </a:solidFill>
                  <a:latin typeface="Comfortaa"/>
                  <a:ea typeface="Comfortaa"/>
                  <a:cs typeface="Comfortaa"/>
                  <a:sym typeface="Comfortaa"/>
                  <a:hlinkClick r:id="rId2" tooltip="https://eolc.co.uk/professionals/respect"/>
                </a:rPr>
                <a:t>scroll down and click on Tier 1</a:t>
              </a:r>
            </a:p>
          </p:txBody>
        </p:sp>
      </p:grpSp>
      <p:grpSp>
        <p:nvGrpSpPr>
          <p:cNvPr id="14" name="Group 14"/>
          <p:cNvGrpSpPr/>
          <p:nvPr/>
        </p:nvGrpSpPr>
        <p:grpSpPr>
          <a:xfrm>
            <a:off x="2379101" y="3846675"/>
            <a:ext cx="7907134" cy="2731003"/>
            <a:chOff x="0" y="0"/>
            <a:chExt cx="2833738" cy="978730"/>
          </a:xfrm>
        </p:grpSpPr>
        <p:sp>
          <p:nvSpPr>
            <p:cNvPr id="15" name="Freeform 15"/>
            <p:cNvSpPr/>
            <p:nvPr/>
          </p:nvSpPr>
          <p:spPr>
            <a:xfrm>
              <a:off x="0" y="0"/>
              <a:ext cx="2833738" cy="978730"/>
            </a:xfrm>
            <a:custGeom>
              <a:avLst/>
              <a:gdLst/>
              <a:ahLst/>
              <a:cxnLst/>
              <a:rect l="l" t="t" r="r" b="b"/>
              <a:pathLst>
                <a:path w="2833738" h="978730">
                  <a:moveTo>
                    <a:pt x="13707" y="0"/>
                  </a:moveTo>
                  <a:lnTo>
                    <a:pt x="2820031" y="0"/>
                  </a:lnTo>
                  <a:cubicBezTo>
                    <a:pt x="2823666" y="0"/>
                    <a:pt x="2827153" y="1444"/>
                    <a:pt x="2829724" y="4015"/>
                  </a:cubicBezTo>
                  <a:cubicBezTo>
                    <a:pt x="2832294" y="6585"/>
                    <a:pt x="2833738" y="10072"/>
                    <a:pt x="2833738" y="13707"/>
                  </a:cubicBezTo>
                  <a:lnTo>
                    <a:pt x="2833738" y="965022"/>
                  </a:lnTo>
                  <a:cubicBezTo>
                    <a:pt x="2833738" y="968658"/>
                    <a:pt x="2832294" y="972144"/>
                    <a:pt x="2829724" y="974715"/>
                  </a:cubicBezTo>
                  <a:cubicBezTo>
                    <a:pt x="2827153" y="977286"/>
                    <a:pt x="2823666" y="978730"/>
                    <a:pt x="2820031" y="978730"/>
                  </a:cubicBezTo>
                  <a:lnTo>
                    <a:pt x="13707" y="978730"/>
                  </a:lnTo>
                  <a:cubicBezTo>
                    <a:pt x="10072" y="978730"/>
                    <a:pt x="6585" y="977286"/>
                    <a:pt x="4015" y="974715"/>
                  </a:cubicBezTo>
                  <a:cubicBezTo>
                    <a:pt x="1444" y="972144"/>
                    <a:pt x="0" y="968658"/>
                    <a:pt x="0" y="965022"/>
                  </a:cubicBezTo>
                  <a:lnTo>
                    <a:pt x="0" y="13707"/>
                  </a:lnTo>
                  <a:cubicBezTo>
                    <a:pt x="0" y="10072"/>
                    <a:pt x="1444" y="6585"/>
                    <a:pt x="4015" y="4015"/>
                  </a:cubicBezTo>
                  <a:cubicBezTo>
                    <a:pt x="6585" y="1444"/>
                    <a:pt x="10072" y="0"/>
                    <a:pt x="13707"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6" name="TextBox 16"/>
            <p:cNvSpPr txBox="1"/>
            <p:nvPr/>
          </p:nvSpPr>
          <p:spPr>
            <a:xfrm>
              <a:off x="0" y="-28575"/>
              <a:ext cx="2833738" cy="1007305"/>
            </a:xfrm>
            <a:prstGeom prst="rect">
              <a:avLst/>
            </a:prstGeom>
          </p:spPr>
          <p:txBody>
            <a:bodyPr lIns="50800" tIns="50800" rIns="50800" bIns="50800" rtlCol="0" anchor="t"/>
            <a:lstStyle/>
            <a:p>
              <a:pPr marL="0" lvl="1" indent="0" algn="ctr">
                <a:lnSpc>
                  <a:spcPts val="1679"/>
                </a:lnSpc>
                <a:spcBef>
                  <a:spcPct val="0"/>
                </a:spcBef>
              </a:pPr>
              <a:endParaRPr/>
            </a:p>
            <a:p>
              <a:pPr marL="0" lvl="1" indent="0" algn="ctr">
                <a:lnSpc>
                  <a:spcPts val="1679"/>
                </a:lnSpc>
                <a:spcBef>
                  <a:spcPct val="0"/>
                </a:spcBef>
              </a:pPr>
              <a:r>
                <a:rPr lang="en-US" sz="1200" u="sng" strike="noStrike">
                  <a:solidFill>
                    <a:srgbClr val="000000">
                      <a:alpha val="89804"/>
                    </a:srgbClr>
                  </a:solidFill>
                  <a:latin typeface="Comfortaa"/>
                  <a:ea typeface="Comfortaa"/>
                  <a:cs typeface="Comfortaa"/>
                  <a:sym typeface="Comfortaa"/>
                  <a:hlinkClick r:id="rId3" tooltip="https://www.england.nhs.uk/personalisedcare/pcsp/"/>
                </a:rPr>
                <a:t>NHS England » Personalised care and support planning</a:t>
              </a:r>
            </a:p>
          </p:txBody>
        </p:sp>
      </p:grpSp>
      <p:grpSp>
        <p:nvGrpSpPr>
          <p:cNvPr id="17" name="Group 17"/>
          <p:cNvGrpSpPr/>
          <p:nvPr/>
        </p:nvGrpSpPr>
        <p:grpSpPr>
          <a:xfrm>
            <a:off x="3157327" y="6804000"/>
            <a:ext cx="2766080" cy="567841"/>
            <a:chOff x="0" y="0"/>
            <a:chExt cx="991301" cy="203502"/>
          </a:xfrm>
        </p:grpSpPr>
        <p:sp>
          <p:nvSpPr>
            <p:cNvPr id="18" name="Freeform 18"/>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5FB339"/>
            </a:solidFill>
            <a:ln cap="sq">
              <a:noFill/>
              <a:prstDash val="solid"/>
              <a:miter/>
            </a:ln>
          </p:spPr>
          <p:txBody>
            <a:bodyPr/>
            <a:lstStyle/>
            <a:p>
              <a:endParaRPr lang="en-GB"/>
            </a:p>
          </p:txBody>
        </p:sp>
        <p:sp>
          <p:nvSpPr>
            <p:cNvPr id="19" name="TextBox 19"/>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4" action="ppaction://hlinksldjump"/>
                </a:rPr>
                <a:t>Back to </a:t>
              </a:r>
              <a:r>
                <a:rPr lang="en-US" sz="1199" b="1" strike="noStrike">
                  <a:solidFill>
                    <a:srgbClr val="000000"/>
                  </a:solidFill>
                  <a:latin typeface="Comfortaa Bold"/>
                  <a:ea typeface="Comfortaa Bold"/>
                  <a:cs typeface="Comfortaa Bold"/>
                  <a:sym typeface="Comfortaa Bold"/>
                  <a:hlinkClick r:id="rId4" action="ppaction://hlinksldjump"/>
                </a:rPr>
                <a:t>Tier 1 Summary</a:t>
              </a:r>
            </a:p>
          </p:txBody>
        </p:sp>
      </p:grpSp>
      <p:grpSp>
        <p:nvGrpSpPr>
          <p:cNvPr id="20" name="Group 20"/>
          <p:cNvGrpSpPr/>
          <p:nvPr/>
        </p:nvGrpSpPr>
        <p:grpSpPr>
          <a:xfrm>
            <a:off x="6849929" y="6804000"/>
            <a:ext cx="2766080" cy="567841"/>
            <a:chOff x="0" y="0"/>
            <a:chExt cx="991301" cy="203502"/>
          </a:xfrm>
        </p:grpSpPr>
        <p:sp>
          <p:nvSpPr>
            <p:cNvPr id="21" name="Freeform 21"/>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5FB339"/>
            </a:solidFill>
            <a:ln cap="sq">
              <a:noFill/>
              <a:prstDash val="solid"/>
              <a:miter/>
            </a:ln>
          </p:spPr>
          <p:txBody>
            <a:bodyPr/>
            <a:lstStyle/>
            <a:p>
              <a:endParaRPr lang="en-GB"/>
            </a:p>
          </p:txBody>
        </p:sp>
        <p:sp>
          <p:nvSpPr>
            <p:cNvPr id="22" name="TextBox 22"/>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5" action="ppaction://hlinksldjump"/>
                </a:rPr>
                <a:t>Next Topic</a:t>
              </a:r>
            </a:p>
          </p:txBody>
        </p:sp>
      </p:grpSp>
      <p:sp>
        <p:nvSpPr>
          <p:cNvPr id="23" name="Freeform 23">
            <a:extLst>
              <a:ext uri="{C183D7F6-B498-43B3-948B-1728B52AA6E4}">
                <adec:decorative xmlns:adec="http://schemas.microsoft.com/office/drawing/2017/decorative" val="1"/>
              </a:ext>
            </a:extLst>
          </p:cNvPr>
          <p:cNvSpPr/>
          <p:nvPr/>
        </p:nvSpPr>
        <p:spPr>
          <a:xfrm>
            <a:off x="9762868" y="6835742"/>
            <a:ext cx="523367" cy="536100"/>
          </a:xfrm>
          <a:custGeom>
            <a:avLst/>
            <a:gdLst/>
            <a:ahLst/>
            <a:cxnLst/>
            <a:rect l="l" t="t" r="r" b="b"/>
            <a:pathLst>
              <a:path w="523367" h="536100">
                <a:moveTo>
                  <a:pt x="0" y="0"/>
                </a:moveTo>
                <a:lnTo>
                  <a:pt x="523367" y="0"/>
                </a:lnTo>
                <a:lnTo>
                  <a:pt x="523367" y="536099"/>
                </a:lnTo>
                <a:lnTo>
                  <a:pt x="0" y="53609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nvGrpSpPr>
          <p:cNvPr id="24" name="Group 24"/>
          <p:cNvGrpSpPr/>
          <p:nvPr/>
        </p:nvGrpSpPr>
        <p:grpSpPr>
          <a:xfrm>
            <a:off x="2379101" y="3396228"/>
            <a:ext cx="1677003" cy="383772"/>
            <a:chOff x="0" y="0"/>
            <a:chExt cx="601000" cy="137535"/>
          </a:xfrm>
        </p:grpSpPr>
        <p:sp>
          <p:nvSpPr>
            <p:cNvPr id="25" name="Freeform 25"/>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6" name="TextBox 26"/>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30min training</a:t>
              </a:r>
            </a:p>
          </p:txBody>
        </p:sp>
      </p:grpSp>
      <p:grpSp>
        <p:nvGrpSpPr>
          <p:cNvPr id="27" name="Group 27"/>
          <p:cNvGrpSpPr/>
          <p:nvPr/>
        </p:nvGrpSpPr>
        <p:grpSpPr>
          <a:xfrm>
            <a:off x="2379101" y="6193906"/>
            <a:ext cx="1677003" cy="383772"/>
            <a:chOff x="0" y="0"/>
            <a:chExt cx="601000" cy="137535"/>
          </a:xfrm>
        </p:grpSpPr>
        <p:sp>
          <p:nvSpPr>
            <p:cNvPr id="28" name="Freeform 28"/>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9" name="TextBox 29"/>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10min reading</a:t>
              </a: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E6F3D1">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Communication in Palliative </a:t>
              </a: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&amp; </a:t>
              </a: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EOL Care</a:t>
              </a: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p:txBody>
        </p:sp>
      </p:grpSp>
      <p:grpSp>
        <p:nvGrpSpPr>
          <p:cNvPr id="5" name="Group 5"/>
          <p:cNvGrpSpPr/>
          <p:nvPr/>
        </p:nvGrpSpPr>
        <p:grpSpPr>
          <a:xfrm>
            <a:off x="2685768" y="1600843"/>
            <a:ext cx="7430123" cy="5572987"/>
            <a:chOff x="0" y="0"/>
            <a:chExt cx="2662788" cy="1997233"/>
          </a:xfrm>
        </p:grpSpPr>
        <p:sp>
          <p:nvSpPr>
            <p:cNvPr id="6" name="Freeform 6"/>
            <p:cNvSpPr/>
            <p:nvPr/>
          </p:nvSpPr>
          <p:spPr>
            <a:xfrm>
              <a:off x="0" y="0"/>
              <a:ext cx="2662788" cy="1997233"/>
            </a:xfrm>
            <a:custGeom>
              <a:avLst/>
              <a:gdLst/>
              <a:ahLst/>
              <a:cxnLst/>
              <a:rect l="l" t="t" r="r" b="b"/>
              <a:pathLst>
                <a:path w="2662788" h="1997233">
                  <a:moveTo>
                    <a:pt x="5210" y="0"/>
                  </a:moveTo>
                  <a:lnTo>
                    <a:pt x="2657578" y="0"/>
                  </a:lnTo>
                  <a:cubicBezTo>
                    <a:pt x="2658960" y="0"/>
                    <a:pt x="2660285" y="549"/>
                    <a:pt x="2661262" y="1526"/>
                  </a:cubicBezTo>
                  <a:cubicBezTo>
                    <a:pt x="2662239" y="2503"/>
                    <a:pt x="2662788" y="3828"/>
                    <a:pt x="2662788" y="5210"/>
                  </a:cubicBezTo>
                  <a:lnTo>
                    <a:pt x="2662788" y="1992023"/>
                  </a:lnTo>
                  <a:cubicBezTo>
                    <a:pt x="2662788" y="1993404"/>
                    <a:pt x="2662239" y="1994730"/>
                    <a:pt x="2661262" y="1995707"/>
                  </a:cubicBezTo>
                  <a:cubicBezTo>
                    <a:pt x="2660285" y="1996684"/>
                    <a:pt x="2658960" y="1997233"/>
                    <a:pt x="2657578" y="1997233"/>
                  </a:cubicBezTo>
                  <a:lnTo>
                    <a:pt x="5210" y="1997233"/>
                  </a:lnTo>
                  <a:cubicBezTo>
                    <a:pt x="3828" y="1997233"/>
                    <a:pt x="2503" y="1996684"/>
                    <a:pt x="1526" y="1995707"/>
                  </a:cubicBezTo>
                  <a:cubicBezTo>
                    <a:pt x="549" y="1994730"/>
                    <a:pt x="0" y="1993404"/>
                    <a:pt x="0" y="1992023"/>
                  </a:cubicBezTo>
                  <a:lnTo>
                    <a:pt x="0" y="5210"/>
                  </a:lnTo>
                  <a:cubicBezTo>
                    <a:pt x="0" y="3828"/>
                    <a:pt x="549" y="2503"/>
                    <a:pt x="1526" y="1526"/>
                  </a:cubicBezTo>
                  <a:cubicBezTo>
                    <a:pt x="2503" y="549"/>
                    <a:pt x="3828" y="0"/>
                    <a:pt x="5210" y="0"/>
                  </a:cubicBezTo>
                  <a:close/>
                </a:path>
              </a:pathLst>
            </a:custGeom>
            <a:solidFill>
              <a:srgbClr val="000000">
                <a:alpha val="0"/>
              </a:srgbClr>
            </a:solidFill>
            <a:ln cap="sq">
              <a:noFill/>
              <a:prstDash val="solid"/>
              <a:miter/>
            </a:ln>
          </p:spPr>
          <p:txBody>
            <a:bodyPr/>
            <a:lstStyle/>
            <a:p>
              <a:endParaRPr lang="en-GB"/>
            </a:p>
          </p:txBody>
        </p:sp>
        <p:sp>
          <p:nvSpPr>
            <p:cNvPr id="7" name="TextBox 7"/>
            <p:cNvSpPr txBox="1"/>
            <p:nvPr/>
          </p:nvSpPr>
          <p:spPr>
            <a:xfrm>
              <a:off x="0" y="-47625"/>
              <a:ext cx="2662788" cy="2044858"/>
            </a:xfrm>
            <a:prstGeom prst="rect">
              <a:avLst/>
            </a:prstGeom>
          </p:spPr>
          <p:txBody>
            <a:bodyPr lIns="50800" tIns="50800" rIns="50800" bIns="50800" rtlCol="0" anchor="ctr"/>
            <a:lstStyle/>
            <a:p>
              <a:pPr algn="ctr">
                <a:lnSpc>
                  <a:spcPts val="2519"/>
                </a:lnSpc>
              </a:pPr>
              <a:r>
                <a:rPr lang="en-US" sz="1799" b="1">
                  <a:solidFill>
                    <a:srgbClr val="000000"/>
                  </a:solidFill>
                  <a:latin typeface="Comfortaa Bold"/>
                  <a:ea typeface="Comfortaa Bold"/>
                  <a:cs typeface="Comfortaa Bold"/>
                  <a:sym typeface="Comfortaa Bold"/>
                </a:rPr>
                <a:t>Communication </a:t>
              </a:r>
              <a:r>
                <a:rPr lang="en-US" sz="1799">
                  <a:solidFill>
                    <a:srgbClr val="000000"/>
                  </a:solidFill>
                  <a:latin typeface="Comfortaa"/>
                  <a:ea typeface="Comfortaa"/>
                  <a:cs typeface="Comfortaa"/>
                  <a:sym typeface="Comfortaa"/>
                </a:rPr>
                <a:t>is at the heart of everything we do in palliative care and starting </a:t>
              </a:r>
              <a:r>
                <a:rPr lang="en-US" sz="1799" b="1">
                  <a:solidFill>
                    <a:srgbClr val="000000"/>
                  </a:solidFill>
                  <a:latin typeface="Comfortaa Bold"/>
                  <a:ea typeface="Comfortaa Bold"/>
                  <a:cs typeface="Comfortaa Bold"/>
                  <a:sym typeface="Comfortaa Bold"/>
                </a:rPr>
                <a:t>sensitive conversations</a:t>
              </a:r>
              <a:r>
                <a:rPr lang="en-US" sz="1799">
                  <a:solidFill>
                    <a:srgbClr val="000000"/>
                  </a:solidFill>
                  <a:latin typeface="Comfortaa"/>
                  <a:ea typeface="Comfortaa"/>
                  <a:cs typeface="Comfortaa"/>
                  <a:sym typeface="Comfortaa"/>
                </a:rPr>
                <a:t> about end of life can be difficult. </a:t>
              </a:r>
            </a:p>
            <a:p>
              <a:pPr algn="ctr">
                <a:lnSpc>
                  <a:spcPts val="2519"/>
                </a:lnSpc>
              </a:pPr>
              <a:endParaRPr lang="en-US" sz="1799">
                <a:solidFill>
                  <a:srgbClr val="000000"/>
                </a:solidFill>
                <a:latin typeface="Comfortaa"/>
                <a:ea typeface="Comfortaa"/>
                <a:cs typeface="Comfortaa"/>
                <a:sym typeface="Comfortaa"/>
              </a:endParaRPr>
            </a:p>
            <a:p>
              <a:pPr algn="ctr">
                <a:lnSpc>
                  <a:spcPts val="2519"/>
                </a:lnSpc>
              </a:pPr>
              <a:r>
                <a:rPr lang="en-US" sz="1799">
                  <a:solidFill>
                    <a:srgbClr val="000000"/>
                  </a:solidFill>
                  <a:latin typeface="Comfortaa"/>
                  <a:ea typeface="Comfortaa"/>
                  <a:cs typeface="Comfortaa"/>
                  <a:sym typeface="Comfortaa"/>
                </a:rPr>
                <a:t>Communication at end of life needs to be </a:t>
              </a:r>
              <a:r>
                <a:rPr lang="en-US" sz="1799" b="1">
                  <a:solidFill>
                    <a:srgbClr val="000000"/>
                  </a:solidFill>
                  <a:latin typeface="Comfortaa Bold"/>
                  <a:ea typeface="Comfortaa Bold"/>
                  <a:cs typeface="Comfortaa Bold"/>
                  <a:sym typeface="Comfortaa Bold"/>
                </a:rPr>
                <a:t>sensitive, open, honest</a:t>
              </a:r>
              <a:r>
                <a:rPr lang="en-US" sz="1799">
                  <a:solidFill>
                    <a:srgbClr val="000000"/>
                  </a:solidFill>
                  <a:latin typeface="Comfortaa"/>
                  <a:ea typeface="Comfortaa"/>
                  <a:cs typeface="Comfortaa"/>
                  <a:sym typeface="Comfortaa"/>
                </a:rPr>
                <a:t>, and given </a:t>
              </a:r>
              <a:r>
                <a:rPr lang="en-US" sz="1799" b="1">
                  <a:solidFill>
                    <a:srgbClr val="000000"/>
                  </a:solidFill>
                  <a:latin typeface="Comfortaa Bold"/>
                  <a:ea typeface="Comfortaa Bold"/>
                  <a:cs typeface="Comfortaa Bold"/>
                  <a:sym typeface="Comfortaa Bold"/>
                </a:rPr>
                <a:t>enough time</a:t>
              </a:r>
              <a:r>
                <a:rPr lang="en-US" sz="1799">
                  <a:solidFill>
                    <a:srgbClr val="000000"/>
                  </a:solidFill>
                  <a:latin typeface="Comfortaa"/>
                  <a:ea typeface="Comfortaa"/>
                  <a:cs typeface="Comfortaa"/>
                  <a:sym typeface="Comfortaa"/>
                </a:rPr>
                <a:t> for the patient and those important to them to </a:t>
              </a:r>
              <a:r>
                <a:rPr lang="en-US" sz="1799" b="1">
                  <a:solidFill>
                    <a:srgbClr val="000000"/>
                  </a:solidFill>
                  <a:latin typeface="Comfortaa Bold"/>
                  <a:ea typeface="Comfortaa Bold"/>
                  <a:cs typeface="Comfortaa Bold"/>
                  <a:sym typeface="Comfortaa Bold"/>
                </a:rPr>
                <a:t>express their feelings, plan</a:t>
              </a:r>
              <a:r>
                <a:rPr lang="en-US" sz="1799">
                  <a:solidFill>
                    <a:srgbClr val="000000"/>
                  </a:solidFill>
                  <a:latin typeface="Comfortaa"/>
                  <a:ea typeface="Comfortaa"/>
                  <a:cs typeface="Comfortaa"/>
                  <a:sym typeface="Comfortaa"/>
                </a:rPr>
                <a:t> for practical matters, as well as </a:t>
              </a:r>
              <a:r>
                <a:rPr lang="en-US" sz="1799" b="1">
                  <a:solidFill>
                    <a:srgbClr val="000000"/>
                  </a:solidFill>
                  <a:latin typeface="Comfortaa Bold"/>
                  <a:ea typeface="Comfortaa Bold"/>
                  <a:cs typeface="Comfortaa Bold"/>
                  <a:sym typeface="Comfortaa Bold"/>
                </a:rPr>
                <a:t>explore spiritual needs</a:t>
              </a:r>
              <a:r>
                <a:rPr lang="en-US" sz="1799">
                  <a:solidFill>
                    <a:srgbClr val="000000"/>
                  </a:solidFill>
                  <a:latin typeface="Comfortaa"/>
                  <a:ea typeface="Comfortaa"/>
                  <a:cs typeface="Comfortaa"/>
                  <a:sym typeface="Comfortaa"/>
                </a:rPr>
                <a:t>. </a:t>
              </a:r>
            </a:p>
            <a:p>
              <a:pPr algn="ctr">
                <a:lnSpc>
                  <a:spcPts val="2519"/>
                </a:lnSpc>
              </a:pPr>
              <a:endParaRPr lang="en-US" sz="1799">
                <a:solidFill>
                  <a:srgbClr val="000000"/>
                </a:solidFill>
                <a:latin typeface="Comfortaa"/>
                <a:ea typeface="Comfortaa"/>
                <a:cs typeface="Comfortaa"/>
                <a:sym typeface="Comfortaa"/>
              </a:endParaRPr>
            </a:p>
            <a:p>
              <a:pPr algn="ctr">
                <a:lnSpc>
                  <a:spcPts val="2519"/>
                </a:lnSpc>
              </a:pPr>
              <a:r>
                <a:rPr lang="en-US" sz="1799">
                  <a:solidFill>
                    <a:srgbClr val="000000"/>
                  </a:solidFill>
                  <a:latin typeface="Comfortaa"/>
                  <a:ea typeface="Comfortaa"/>
                  <a:cs typeface="Comfortaa"/>
                  <a:sym typeface="Comfortaa"/>
                </a:rPr>
                <a:t>Families and carers will also need </a:t>
              </a:r>
              <a:r>
                <a:rPr lang="en-US" sz="1799" b="1">
                  <a:solidFill>
                    <a:srgbClr val="000000"/>
                  </a:solidFill>
                  <a:latin typeface="Comfortaa Bold"/>
                  <a:ea typeface="Comfortaa Bold"/>
                  <a:cs typeface="Comfortaa Bold"/>
                  <a:sym typeface="Comfortaa Bold"/>
                </a:rPr>
                <a:t>support, information</a:t>
              </a:r>
              <a:r>
                <a:rPr lang="en-US" sz="1799">
                  <a:solidFill>
                    <a:srgbClr val="000000"/>
                  </a:solidFill>
                  <a:latin typeface="Comfortaa"/>
                  <a:ea typeface="Comfortaa"/>
                  <a:cs typeface="Comfortaa"/>
                  <a:sym typeface="Comfortaa"/>
                </a:rPr>
                <a:t>, and answers to hard questions. Communication with loved ones, to talk about </a:t>
              </a:r>
              <a:r>
                <a:rPr lang="en-US" sz="1799" b="1">
                  <a:solidFill>
                    <a:srgbClr val="000000"/>
                  </a:solidFill>
                  <a:latin typeface="Comfortaa Bold"/>
                  <a:ea typeface="Comfortaa Bold"/>
                  <a:cs typeface="Comfortaa Bold"/>
                  <a:sym typeface="Comfortaa Bold"/>
                </a:rPr>
                <a:t>what matters to each of them</a:t>
              </a:r>
              <a:r>
                <a:rPr lang="en-US" sz="1799">
                  <a:solidFill>
                    <a:srgbClr val="000000"/>
                  </a:solidFill>
                  <a:latin typeface="Comfortaa"/>
                  <a:ea typeface="Comfortaa"/>
                  <a:cs typeface="Comfortaa"/>
                  <a:sym typeface="Comfortaa"/>
                </a:rPr>
                <a:t> may also be needed.</a:t>
              </a:r>
            </a:p>
            <a:p>
              <a:pPr algn="ctr">
                <a:lnSpc>
                  <a:spcPts val="2519"/>
                </a:lnSpc>
              </a:pPr>
              <a:endParaRPr lang="en-US" sz="1799">
                <a:solidFill>
                  <a:srgbClr val="000000"/>
                </a:solidFill>
                <a:latin typeface="Comfortaa"/>
                <a:ea typeface="Comfortaa"/>
                <a:cs typeface="Comfortaa"/>
                <a:sym typeface="Comfortaa"/>
              </a:endParaRPr>
            </a:p>
            <a:p>
              <a:pPr algn="ctr">
                <a:lnSpc>
                  <a:spcPts val="2519"/>
                </a:lnSpc>
              </a:pPr>
              <a:r>
                <a:rPr lang="en-US" sz="1799">
                  <a:solidFill>
                    <a:srgbClr val="000000"/>
                  </a:solidFill>
                  <a:latin typeface="Comfortaa"/>
                  <a:ea typeface="Comfortaa"/>
                  <a:cs typeface="Comfortaa"/>
                  <a:sym typeface="Comfortaa"/>
                </a:rPr>
                <a:t>Professionals will also need to </a:t>
              </a:r>
              <a:r>
                <a:rPr lang="en-US" sz="1799" b="1">
                  <a:solidFill>
                    <a:srgbClr val="000000"/>
                  </a:solidFill>
                  <a:latin typeface="Comfortaa Bold"/>
                  <a:ea typeface="Comfortaa Bold"/>
                  <a:cs typeface="Comfortaa Bold"/>
                  <a:sym typeface="Comfortaa Bold"/>
                </a:rPr>
                <a:t>share information</a:t>
              </a:r>
              <a:r>
                <a:rPr lang="en-US" sz="1799">
                  <a:solidFill>
                    <a:srgbClr val="000000"/>
                  </a:solidFill>
                  <a:latin typeface="Comfortaa"/>
                  <a:ea typeface="Comfortaa"/>
                  <a:cs typeface="Comfortaa"/>
                  <a:sym typeface="Comfortaa"/>
                </a:rPr>
                <a:t> with each other effectively and in the </a:t>
              </a:r>
              <a:r>
                <a:rPr lang="en-US" sz="1799" b="1">
                  <a:solidFill>
                    <a:srgbClr val="000000"/>
                  </a:solidFill>
                  <a:latin typeface="Comfortaa Bold"/>
                  <a:ea typeface="Comfortaa Bold"/>
                  <a:cs typeface="Comfortaa Bold"/>
                  <a:sym typeface="Comfortaa Bold"/>
                </a:rPr>
                <a:t>best interest</a:t>
              </a:r>
              <a:r>
                <a:rPr lang="en-US" sz="1799">
                  <a:solidFill>
                    <a:srgbClr val="000000"/>
                  </a:solidFill>
                  <a:latin typeface="Comfortaa"/>
                  <a:ea typeface="Comfortaa"/>
                  <a:cs typeface="Comfortaa"/>
                  <a:sym typeface="Comfortaa"/>
                </a:rPr>
                <a:t> of the individuals and others.</a:t>
              </a:r>
            </a:p>
          </p:txBody>
        </p:sp>
      </p:grpSp>
      <p:grpSp>
        <p:nvGrpSpPr>
          <p:cNvPr id="8" name="Group 8"/>
          <p:cNvGrpSpPr/>
          <p:nvPr/>
        </p:nvGrpSpPr>
        <p:grpSpPr>
          <a:xfrm>
            <a:off x="405765" y="367964"/>
            <a:ext cx="9880470" cy="567841"/>
            <a:chOff x="0" y="0"/>
            <a:chExt cx="3540938" cy="203502"/>
          </a:xfrm>
        </p:grpSpPr>
        <p:sp>
          <p:nvSpPr>
            <p:cNvPr id="9" name="Freeform 9"/>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5FB339"/>
            </a:solidFill>
            <a:ln cap="sq">
              <a:noFill/>
              <a:prstDash val="solid"/>
              <a:miter/>
            </a:ln>
          </p:spPr>
          <p:txBody>
            <a:bodyPr/>
            <a:lstStyle/>
            <a:p>
              <a:endParaRPr lang="en-GB"/>
            </a:p>
          </p:txBody>
        </p:sp>
        <p:sp>
          <p:nvSpPr>
            <p:cNvPr id="10" name="TextBox 10"/>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1 - Topic 2</a:t>
              </a:r>
            </a:p>
          </p:txBody>
        </p:sp>
      </p:grpSp>
      <p:grpSp>
        <p:nvGrpSpPr>
          <p:cNvPr id="11" name="Group 11"/>
          <p:cNvGrpSpPr/>
          <p:nvPr/>
        </p:nvGrpSpPr>
        <p:grpSpPr>
          <a:xfrm>
            <a:off x="2685768" y="1005143"/>
            <a:ext cx="7600467" cy="529025"/>
            <a:chOff x="0" y="0"/>
            <a:chExt cx="2723836" cy="189591"/>
          </a:xfrm>
        </p:grpSpPr>
        <p:sp>
          <p:nvSpPr>
            <p:cNvPr id="12" name="Freeform 12"/>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ADD8A0"/>
            </a:solidFill>
            <a:ln cap="sq">
              <a:noFill/>
              <a:prstDash val="solid"/>
              <a:miter/>
            </a:ln>
          </p:spPr>
          <p:txBody>
            <a:bodyPr/>
            <a:lstStyle/>
            <a:p>
              <a:endParaRPr lang="en-GB"/>
            </a:p>
          </p:txBody>
        </p:sp>
        <p:sp>
          <p:nvSpPr>
            <p:cNvPr id="13" name="TextBox 13"/>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Introduction:</a:t>
              </a: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E6F3D1">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Communication in Palliative </a:t>
              </a: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&amp; </a:t>
              </a: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EOL Care</a:t>
              </a: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p:txBody>
        </p:sp>
      </p:grpSp>
      <p:grpSp>
        <p:nvGrpSpPr>
          <p:cNvPr id="5" name="Group 5"/>
          <p:cNvGrpSpPr/>
          <p:nvPr/>
        </p:nvGrpSpPr>
        <p:grpSpPr>
          <a:xfrm>
            <a:off x="2795585" y="1600843"/>
            <a:ext cx="7320305" cy="5572987"/>
            <a:chOff x="0" y="0"/>
            <a:chExt cx="2623432" cy="1997233"/>
          </a:xfrm>
        </p:grpSpPr>
        <p:sp>
          <p:nvSpPr>
            <p:cNvPr id="6" name="Freeform 6"/>
            <p:cNvSpPr/>
            <p:nvPr/>
          </p:nvSpPr>
          <p:spPr>
            <a:xfrm>
              <a:off x="0" y="0"/>
              <a:ext cx="2623432" cy="1997233"/>
            </a:xfrm>
            <a:custGeom>
              <a:avLst/>
              <a:gdLst/>
              <a:ahLst/>
              <a:cxnLst/>
              <a:rect l="l" t="t" r="r" b="b"/>
              <a:pathLst>
                <a:path w="2623432" h="1997233">
                  <a:moveTo>
                    <a:pt x="5288" y="0"/>
                  </a:moveTo>
                  <a:lnTo>
                    <a:pt x="2618144" y="0"/>
                  </a:lnTo>
                  <a:cubicBezTo>
                    <a:pt x="2619547" y="0"/>
                    <a:pt x="2620892" y="557"/>
                    <a:pt x="2621883" y="1549"/>
                  </a:cubicBezTo>
                  <a:cubicBezTo>
                    <a:pt x="2622875" y="2541"/>
                    <a:pt x="2623432" y="3886"/>
                    <a:pt x="2623432" y="5288"/>
                  </a:cubicBezTo>
                  <a:lnTo>
                    <a:pt x="2623432" y="1991944"/>
                  </a:lnTo>
                  <a:cubicBezTo>
                    <a:pt x="2623432" y="1993347"/>
                    <a:pt x="2622875" y="1994692"/>
                    <a:pt x="2621883" y="1995684"/>
                  </a:cubicBezTo>
                  <a:cubicBezTo>
                    <a:pt x="2620892" y="1996675"/>
                    <a:pt x="2619547" y="1997233"/>
                    <a:pt x="2618144" y="1997233"/>
                  </a:cubicBezTo>
                  <a:lnTo>
                    <a:pt x="5288" y="1997233"/>
                  </a:lnTo>
                  <a:cubicBezTo>
                    <a:pt x="3886" y="1997233"/>
                    <a:pt x="2541" y="1996675"/>
                    <a:pt x="1549" y="1995684"/>
                  </a:cubicBezTo>
                  <a:cubicBezTo>
                    <a:pt x="557" y="1994692"/>
                    <a:pt x="0" y="1993347"/>
                    <a:pt x="0" y="1991944"/>
                  </a:cubicBezTo>
                  <a:lnTo>
                    <a:pt x="0" y="5288"/>
                  </a:lnTo>
                  <a:cubicBezTo>
                    <a:pt x="0" y="3886"/>
                    <a:pt x="557" y="2541"/>
                    <a:pt x="1549" y="1549"/>
                  </a:cubicBezTo>
                  <a:cubicBezTo>
                    <a:pt x="2541" y="557"/>
                    <a:pt x="3886" y="0"/>
                    <a:pt x="5288" y="0"/>
                  </a:cubicBezTo>
                  <a:close/>
                </a:path>
              </a:pathLst>
            </a:custGeom>
            <a:solidFill>
              <a:srgbClr val="000000">
                <a:alpha val="0"/>
              </a:srgbClr>
            </a:solidFill>
            <a:ln cap="sq">
              <a:noFill/>
              <a:prstDash val="solid"/>
              <a:miter/>
            </a:ln>
          </p:spPr>
          <p:txBody>
            <a:bodyPr/>
            <a:lstStyle/>
            <a:p>
              <a:endParaRPr lang="en-GB"/>
            </a:p>
          </p:txBody>
        </p:sp>
        <p:sp>
          <p:nvSpPr>
            <p:cNvPr id="7" name="TextBox 7"/>
            <p:cNvSpPr txBox="1"/>
            <p:nvPr/>
          </p:nvSpPr>
          <p:spPr>
            <a:xfrm>
              <a:off x="0" y="-104775"/>
              <a:ext cx="2623432" cy="2102008"/>
            </a:xfrm>
            <a:prstGeom prst="rect">
              <a:avLst/>
            </a:prstGeom>
          </p:spPr>
          <p:txBody>
            <a:bodyPr lIns="50800" tIns="50800" rIns="50800" bIns="50800" rtlCol="0" anchor="ctr"/>
            <a:lstStyle/>
            <a:p>
              <a:pPr algn="l">
                <a:lnSpc>
                  <a:spcPts val="3149"/>
                </a:lnSpc>
              </a:pPr>
              <a:r>
                <a:rPr lang="en-US" sz="1799" b="1">
                  <a:solidFill>
                    <a:srgbClr val="000000"/>
                  </a:solidFill>
                  <a:latin typeface="Comfortaa Bold"/>
                  <a:ea typeface="Comfortaa Bold"/>
                  <a:cs typeface="Comfortaa Bold"/>
                  <a:sym typeface="Comfortaa Bold"/>
                </a:rPr>
                <a:t>1.1 </a:t>
              </a:r>
              <a:r>
                <a:rPr lang="en-US" sz="1799">
                  <a:solidFill>
                    <a:srgbClr val="000000"/>
                  </a:solidFill>
                  <a:latin typeface="Comfortaa"/>
                  <a:ea typeface="Comfortaa"/>
                  <a:cs typeface="Comfortaa"/>
                  <a:sym typeface="Comfortaa"/>
                </a:rPr>
                <a:t> Explain the importance of discussing dying, death and bereavement, and expressing wishes and preferences associated with this.</a:t>
              </a:r>
            </a:p>
            <a:p>
              <a:pPr algn="l">
                <a:lnSpc>
                  <a:spcPts val="3149"/>
                </a:lnSpc>
              </a:pPr>
              <a:r>
                <a:rPr lang="en-US" sz="1799" b="1">
                  <a:solidFill>
                    <a:srgbClr val="000000"/>
                  </a:solidFill>
                  <a:latin typeface="Comfortaa Bold"/>
                  <a:ea typeface="Comfortaa Bold"/>
                  <a:cs typeface="Comfortaa Bold"/>
                  <a:sym typeface="Comfortaa Bold"/>
                </a:rPr>
                <a:t>1.2</a:t>
              </a:r>
              <a:r>
                <a:rPr lang="en-US" sz="1799">
                  <a:solidFill>
                    <a:srgbClr val="000000"/>
                  </a:solidFill>
                  <a:latin typeface="Comfortaa"/>
                  <a:ea typeface="Comfortaa"/>
                  <a:cs typeface="Comfortaa"/>
                  <a:sym typeface="Comfortaa"/>
                </a:rPr>
                <a:t>  Talk about death, dying and bereavement and actively listen to others.</a:t>
              </a:r>
            </a:p>
            <a:p>
              <a:pPr algn="l">
                <a:lnSpc>
                  <a:spcPts val="3149"/>
                </a:lnSpc>
              </a:pPr>
              <a:r>
                <a:rPr lang="en-US" sz="1799" b="1">
                  <a:solidFill>
                    <a:srgbClr val="000000"/>
                  </a:solidFill>
                  <a:latin typeface="Comfortaa Bold"/>
                  <a:ea typeface="Comfortaa Bold"/>
                  <a:cs typeface="Comfortaa Bold"/>
                  <a:sym typeface="Comfortaa Bold"/>
                </a:rPr>
                <a:t>1.3</a:t>
              </a:r>
              <a:r>
                <a:rPr lang="en-US" sz="1799">
                  <a:solidFill>
                    <a:srgbClr val="000000"/>
                  </a:solidFill>
                  <a:latin typeface="Comfortaa"/>
                  <a:ea typeface="Comfortaa"/>
                  <a:cs typeface="Comfortaa"/>
                  <a:sym typeface="Comfortaa"/>
                </a:rPr>
                <a:t>  Demonstrate good listening skills in relation to end of life discussions.</a:t>
              </a:r>
            </a:p>
          </p:txBody>
        </p:sp>
      </p:grpSp>
      <p:grpSp>
        <p:nvGrpSpPr>
          <p:cNvPr id="8" name="Group 8"/>
          <p:cNvGrpSpPr/>
          <p:nvPr/>
        </p:nvGrpSpPr>
        <p:grpSpPr>
          <a:xfrm>
            <a:off x="405765" y="367964"/>
            <a:ext cx="9880470" cy="567841"/>
            <a:chOff x="0" y="0"/>
            <a:chExt cx="3540938" cy="203502"/>
          </a:xfrm>
        </p:grpSpPr>
        <p:sp>
          <p:nvSpPr>
            <p:cNvPr id="9" name="Freeform 9"/>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5FB339"/>
            </a:solidFill>
            <a:ln cap="sq">
              <a:noFill/>
              <a:prstDash val="solid"/>
              <a:miter/>
            </a:ln>
          </p:spPr>
          <p:txBody>
            <a:bodyPr/>
            <a:lstStyle/>
            <a:p>
              <a:endParaRPr lang="en-GB"/>
            </a:p>
          </p:txBody>
        </p:sp>
        <p:sp>
          <p:nvSpPr>
            <p:cNvPr id="10" name="TextBox 10"/>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1 - Topic 2</a:t>
              </a:r>
            </a:p>
          </p:txBody>
        </p:sp>
      </p:grpSp>
      <p:grpSp>
        <p:nvGrpSpPr>
          <p:cNvPr id="11" name="Group 11"/>
          <p:cNvGrpSpPr/>
          <p:nvPr/>
        </p:nvGrpSpPr>
        <p:grpSpPr>
          <a:xfrm>
            <a:off x="2685768" y="1005143"/>
            <a:ext cx="7600467" cy="529025"/>
            <a:chOff x="0" y="0"/>
            <a:chExt cx="2723836" cy="189591"/>
          </a:xfrm>
        </p:grpSpPr>
        <p:sp>
          <p:nvSpPr>
            <p:cNvPr id="12" name="Freeform 12"/>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ADD8A0"/>
            </a:solidFill>
            <a:ln cap="sq">
              <a:noFill/>
              <a:prstDash val="solid"/>
              <a:miter/>
            </a:ln>
          </p:spPr>
          <p:txBody>
            <a:bodyPr/>
            <a:lstStyle/>
            <a:p>
              <a:endParaRPr lang="en-GB"/>
            </a:p>
          </p:txBody>
        </p:sp>
        <p:sp>
          <p:nvSpPr>
            <p:cNvPr id="13" name="TextBox 13"/>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5FB339"/>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1 - Topic 2</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ADD8A0"/>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88241" y="1629418"/>
            <a:ext cx="7597994" cy="1558185"/>
            <a:chOff x="0" y="0"/>
            <a:chExt cx="2722949" cy="558418"/>
          </a:xfrm>
        </p:grpSpPr>
        <p:sp>
          <p:nvSpPr>
            <p:cNvPr id="9" name="Freeform 9"/>
            <p:cNvSpPr/>
            <p:nvPr/>
          </p:nvSpPr>
          <p:spPr>
            <a:xfrm>
              <a:off x="0" y="0"/>
              <a:ext cx="2722949" cy="558418"/>
            </a:xfrm>
            <a:custGeom>
              <a:avLst/>
              <a:gdLst/>
              <a:ahLst/>
              <a:cxnLst/>
              <a:rect l="l" t="t" r="r" b="b"/>
              <a:pathLst>
                <a:path w="2722949" h="558418">
                  <a:moveTo>
                    <a:pt x="14265" y="0"/>
                  </a:moveTo>
                  <a:lnTo>
                    <a:pt x="2708684" y="0"/>
                  </a:lnTo>
                  <a:cubicBezTo>
                    <a:pt x="2716563" y="0"/>
                    <a:pt x="2722949" y="6387"/>
                    <a:pt x="2722949" y="14265"/>
                  </a:cubicBezTo>
                  <a:lnTo>
                    <a:pt x="2722949" y="544153"/>
                  </a:lnTo>
                  <a:cubicBezTo>
                    <a:pt x="2722949" y="547936"/>
                    <a:pt x="2721446" y="551565"/>
                    <a:pt x="2718771" y="554240"/>
                  </a:cubicBezTo>
                  <a:cubicBezTo>
                    <a:pt x="2716096" y="556915"/>
                    <a:pt x="2712468" y="558418"/>
                    <a:pt x="2708684" y="558418"/>
                  </a:cubicBezTo>
                  <a:lnTo>
                    <a:pt x="14265" y="558418"/>
                  </a:lnTo>
                  <a:cubicBezTo>
                    <a:pt x="10482" y="558418"/>
                    <a:pt x="6853" y="556915"/>
                    <a:pt x="4178" y="554240"/>
                  </a:cubicBezTo>
                  <a:cubicBezTo>
                    <a:pt x="1503" y="551565"/>
                    <a:pt x="0" y="547936"/>
                    <a:pt x="0" y="544153"/>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586993"/>
            </a:xfrm>
            <a:prstGeom prst="rect">
              <a:avLst/>
            </a:prstGeom>
          </p:spPr>
          <p:txBody>
            <a:bodyPr lIns="50800" tIns="50800" rIns="50800" bIns="50800" rtlCol="0" anchor="ctr"/>
            <a:lstStyle/>
            <a:p>
              <a:pPr algn="l">
                <a:lnSpc>
                  <a:spcPts val="1679"/>
                </a:lnSpc>
              </a:pPr>
              <a:endParaRP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www.mariecurie.org.uk/professionals/palliative-care-knowledge-zone/individual-needs/good_communication#:~:text=There%20are%20skills%20you"/>
                </a:rPr>
                <a:t>Good communication at end of life </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www.mariecurie.org.uk/professionals/palliative-care-knowledge-zone/individual-needs/good_communication#:~:text=There%20are%20skills%20you"/>
                </a:rPr>
                <a:t>Marie Curie</a:t>
              </a:r>
              <a:r>
                <a:rPr lang="en-US" sz="1200">
                  <a:solidFill>
                    <a:srgbClr val="000000">
                      <a:alpha val="89804"/>
                    </a:srgbClr>
                  </a:solidFill>
                  <a:latin typeface="Comfortaa"/>
                  <a:ea typeface="Comfortaa"/>
                  <a:cs typeface="Comfortaa"/>
                  <a:sym typeface="Comfortaa"/>
                </a:rPr>
                <a:t> </a:t>
              </a:r>
            </a:p>
            <a:p>
              <a:pPr algn="l">
                <a:lnSpc>
                  <a:spcPts val="1679"/>
                </a:lnSpc>
              </a:pPr>
              <a:r>
                <a:rPr lang="en-US" sz="1200">
                  <a:solidFill>
                    <a:srgbClr val="000000">
                      <a:alpha val="89804"/>
                    </a:srgbClr>
                  </a:solidFill>
                  <a:latin typeface="Comfortaa"/>
                  <a:ea typeface="Comfortaa"/>
                  <a:cs typeface="Comfortaa"/>
                  <a:sym typeface="Comfortaa"/>
                </a:rPr>
                <a:t>  </a:t>
              </a:r>
            </a:p>
            <a:p>
              <a:pPr algn="l">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11" name="Group 11"/>
          <p:cNvGrpSpPr/>
          <p:nvPr/>
        </p:nvGrpSpPr>
        <p:grpSpPr>
          <a:xfrm>
            <a:off x="405765" y="1005143"/>
            <a:ext cx="2213069" cy="6168686"/>
            <a:chOff x="0" y="0"/>
            <a:chExt cx="793114" cy="2210718"/>
          </a:xfrm>
        </p:grpSpPr>
        <p:sp>
          <p:nvSpPr>
            <p:cNvPr id="12" name="Freeform 12"/>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E6F3D1">
                <a:alpha val="89804"/>
              </a:srgbClr>
            </a:solidFill>
            <a:ln cap="sq">
              <a:noFill/>
              <a:prstDash val="solid"/>
              <a:miter/>
            </a:ln>
          </p:spPr>
          <p:txBody>
            <a:bodyPr/>
            <a:lstStyle/>
            <a:p>
              <a:endParaRPr lang="en-GB"/>
            </a:p>
          </p:txBody>
        </p:sp>
        <p:sp>
          <p:nvSpPr>
            <p:cNvPr id="13" name="TextBox 13"/>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endParaRP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Communication in Palliative </a:t>
              </a: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&amp; </a:t>
              </a: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EOL Care</a:t>
              </a: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p:txBody>
        </p:sp>
      </p:grpSp>
      <p:grpSp>
        <p:nvGrpSpPr>
          <p:cNvPr id="14" name="Group 14"/>
          <p:cNvGrpSpPr/>
          <p:nvPr/>
        </p:nvGrpSpPr>
        <p:grpSpPr>
          <a:xfrm>
            <a:off x="2688241" y="3311489"/>
            <a:ext cx="7597994" cy="1558185"/>
            <a:chOff x="0" y="0"/>
            <a:chExt cx="2722949" cy="558418"/>
          </a:xfrm>
        </p:grpSpPr>
        <p:sp>
          <p:nvSpPr>
            <p:cNvPr id="15" name="Freeform 15"/>
            <p:cNvSpPr/>
            <p:nvPr/>
          </p:nvSpPr>
          <p:spPr>
            <a:xfrm>
              <a:off x="0" y="0"/>
              <a:ext cx="2722949" cy="558418"/>
            </a:xfrm>
            <a:custGeom>
              <a:avLst/>
              <a:gdLst/>
              <a:ahLst/>
              <a:cxnLst/>
              <a:rect l="l" t="t" r="r" b="b"/>
              <a:pathLst>
                <a:path w="2722949" h="558418">
                  <a:moveTo>
                    <a:pt x="14265" y="0"/>
                  </a:moveTo>
                  <a:lnTo>
                    <a:pt x="2708684" y="0"/>
                  </a:lnTo>
                  <a:cubicBezTo>
                    <a:pt x="2716563" y="0"/>
                    <a:pt x="2722949" y="6387"/>
                    <a:pt x="2722949" y="14265"/>
                  </a:cubicBezTo>
                  <a:lnTo>
                    <a:pt x="2722949" y="544153"/>
                  </a:lnTo>
                  <a:cubicBezTo>
                    <a:pt x="2722949" y="547936"/>
                    <a:pt x="2721446" y="551565"/>
                    <a:pt x="2718771" y="554240"/>
                  </a:cubicBezTo>
                  <a:cubicBezTo>
                    <a:pt x="2716096" y="556915"/>
                    <a:pt x="2712468" y="558418"/>
                    <a:pt x="2708684" y="558418"/>
                  </a:cubicBezTo>
                  <a:lnTo>
                    <a:pt x="14265" y="558418"/>
                  </a:lnTo>
                  <a:cubicBezTo>
                    <a:pt x="10482" y="558418"/>
                    <a:pt x="6853" y="556915"/>
                    <a:pt x="4178" y="554240"/>
                  </a:cubicBezTo>
                  <a:cubicBezTo>
                    <a:pt x="1503" y="551565"/>
                    <a:pt x="0" y="547936"/>
                    <a:pt x="0" y="544153"/>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6" name="TextBox 16"/>
            <p:cNvSpPr txBox="1"/>
            <p:nvPr/>
          </p:nvSpPr>
          <p:spPr>
            <a:xfrm>
              <a:off x="0" y="-28575"/>
              <a:ext cx="2722949" cy="586993"/>
            </a:xfrm>
            <a:prstGeom prst="rect">
              <a:avLst/>
            </a:prstGeom>
          </p:spPr>
          <p:txBody>
            <a:bodyPr lIns="50800" tIns="50800" rIns="50800" bIns="50800" rtlCol="0" anchor="ctr"/>
            <a:lstStyle/>
            <a:p>
              <a:pPr algn="ctr">
                <a:lnSpc>
                  <a:spcPts val="1679"/>
                </a:lnSpc>
              </a:pPr>
              <a:endParaRPr/>
            </a:p>
            <a:p>
              <a:pPr algn="ctr">
                <a:lnSpc>
                  <a:spcPts val="1679"/>
                </a:lnSpc>
              </a:pPr>
              <a:r>
                <a:rPr lang="en-US" sz="1200" u="sng">
                  <a:solidFill>
                    <a:srgbClr val="000000">
                      <a:alpha val="89804"/>
                    </a:srgbClr>
                  </a:solidFill>
                  <a:latin typeface="Comfortaa"/>
                  <a:ea typeface="Comfortaa"/>
                  <a:cs typeface="Comfortaa"/>
                  <a:sym typeface="Comfortaa"/>
                  <a:hlinkClick r:id="rId3" tooltip="https://portal.e-lfh.org.uk/Component/Details/719760"/>
                </a:rPr>
                <a:t>NHSE elfh Hub (e-lfh.</a:t>
              </a:r>
              <a:r>
                <a:rPr lang="en-US" sz="1200" u="sng">
                  <a:solidFill>
                    <a:srgbClr val="000000">
                      <a:alpha val="89804"/>
                    </a:srgbClr>
                  </a:solidFill>
                  <a:latin typeface="Comfortaa"/>
                  <a:ea typeface="Comfortaa"/>
                  <a:cs typeface="Comfortaa"/>
                  <a:sym typeface="Comfortaa"/>
                  <a:hlinkClick r:id="rId3" tooltip="https://portal.e-lfh.org.uk/Component/Details/719760"/>
                </a:rPr>
                <a:t>org.uk)</a:t>
              </a:r>
              <a:r>
                <a:rPr lang="en-US" sz="1200" u="sng">
                  <a:solidFill>
                    <a:srgbClr val="000000">
                      <a:alpha val="89804"/>
                    </a:srgbClr>
                  </a:solidFill>
                  <a:latin typeface="Comfortaa"/>
                  <a:ea typeface="Comfortaa"/>
                  <a:cs typeface="Comfortaa"/>
                  <a:sym typeface="Comfortaa"/>
                  <a:hlinkClick r:id="rId4" tooltip="https://portal.e-lfh.org.uk/LearningContent/Launch/719760"/>
                </a:rPr>
                <a:t> - Communication skills for administrative staff, volunteers and other non-clinical workers</a:t>
              </a:r>
              <a:r>
                <a:rPr lang="en-US" sz="1200">
                  <a:solidFill>
                    <a:srgbClr val="000000">
                      <a:alpha val="89804"/>
                    </a:srgbClr>
                  </a:solidFill>
                  <a:latin typeface="Comfortaa"/>
                  <a:ea typeface="Comfortaa"/>
                  <a:cs typeface="Comfortaa"/>
                  <a:sym typeface="Comfortaa"/>
                  <a:hlinkClick r:id="rId2" tooltip="https://www.mariecurie.org.uk/professionals/palliative-care-knowledge-zone/individual-needs/good_communication#:~:text=There%20are%20skills%20you"/>
                </a:rPr>
                <a:t> </a:t>
              </a:r>
            </a:p>
            <a:p>
              <a:pPr algn="ctr">
                <a:lnSpc>
                  <a:spcPts val="1679"/>
                </a:lnSpc>
              </a:pPr>
              <a:endParaRPr lang="en-US" sz="1200">
                <a:solidFill>
                  <a:srgbClr val="000000">
                    <a:alpha val="89804"/>
                  </a:srgbClr>
                </a:solidFill>
                <a:latin typeface="Comfortaa"/>
                <a:ea typeface="Comfortaa"/>
                <a:cs typeface="Comfortaa"/>
                <a:sym typeface="Comfortaa"/>
                <a:hlinkClick r:id="rId2" tooltip="https://www.mariecurie.org.uk/professionals/palliative-care-knowledge-zone/individual-needs/good_communication#:~:text=There%20are%20skills%20you"/>
              </a:endParaRPr>
            </a:p>
            <a:p>
              <a:pPr algn="ctr">
                <a:lnSpc>
                  <a:spcPts val="1679"/>
                </a:lnSpc>
              </a:pPr>
              <a:endParaRPr lang="en-US" sz="1200">
                <a:solidFill>
                  <a:srgbClr val="000000">
                    <a:alpha val="89804"/>
                  </a:srgbClr>
                </a:solidFill>
                <a:latin typeface="Comfortaa"/>
                <a:ea typeface="Comfortaa"/>
                <a:cs typeface="Comfortaa"/>
                <a:sym typeface="Comfortaa"/>
                <a:hlinkClick r:id="rId2" tooltip="https://www.mariecurie.org.uk/professionals/palliative-care-knowledge-zone/individual-needs/good_communication#:~:text=There%20are%20skills%20you"/>
              </a:endParaRPr>
            </a:p>
          </p:txBody>
        </p:sp>
      </p:grpSp>
      <p:grpSp>
        <p:nvGrpSpPr>
          <p:cNvPr id="17" name="Group 17"/>
          <p:cNvGrpSpPr/>
          <p:nvPr/>
        </p:nvGrpSpPr>
        <p:grpSpPr>
          <a:xfrm>
            <a:off x="2688241" y="5026435"/>
            <a:ext cx="7597994" cy="1513705"/>
            <a:chOff x="0" y="0"/>
            <a:chExt cx="2722949" cy="542478"/>
          </a:xfrm>
        </p:grpSpPr>
        <p:sp>
          <p:nvSpPr>
            <p:cNvPr id="18" name="Freeform 18"/>
            <p:cNvSpPr/>
            <p:nvPr/>
          </p:nvSpPr>
          <p:spPr>
            <a:xfrm>
              <a:off x="0" y="0"/>
              <a:ext cx="2722949" cy="542478"/>
            </a:xfrm>
            <a:custGeom>
              <a:avLst/>
              <a:gdLst/>
              <a:ahLst/>
              <a:cxnLst/>
              <a:rect l="l" t="t" r="r" b="b"/>
              <a:pathLst>
                <a:path w="2722949" h="542478">
                  <a:moveTo>
                    <a:pt x="14265" y="0"/>
                  </a:moveTo>
                  <a:lnTo>
                    <a:pt x="2708684" y="0"/>
                  </a:lnTo>
                  <a:cubicBezTo>
                    <a:pt x="2716563" y="0"/>
                    <a:pt x="2722949" y="6387"/>
                    <a:pt x="2722949" y="14265"/>
                  </a:cubicBezTo>
                  <a:lnTo>
                    <a:pt x="2722949" y="528212"/>
                  </a:lnTo>
                  <a:cubicBezTo>
                    <a:pt x="2722949" y="531996"/>
                    <a:pt x="2721446" y="535624"/>
                    <a:pt x="2718771" y="538300"/>
                  </a:cubicBezTo>
                  <a:cubicBezTo>
                    <a:pt x="2716096" y="540975"/>
                    <a:pt x="2712468" y="542478"/>
                    <a:pt x="2708684" y="542478"/>
                  </a:cubicBezTo>
                  <a:lnTo>
                    <a:pt x="14265" y="542478"/>
                  </a:lnTo>
                  <a:cubicBezTo>
                    <a:pt x="10482" y="542478"/>
                    <a:pt x="6853" y="540975"/>
                    <a:pt x="4178" y="538300"/>
                  </a:cubicBezTo>
                  <a:cubicBezTo>
                    <a:pt x="1503" y="535624"/>
                    <a:pt x="0" y="531996"/>
                    <a:pt x="0" y="528212"/>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9" name="TextBox 19"/>
            <p:cNvSpPr txBox="1"/>
            <p:nvPr/>
          </p:nvSpPr>
          <p:spPr>
            <a:xfrm>
              <a:off x="0" y="-28575"/>
              <a:ext cx="2722949" cy="571053"/>
            </a:xfrm>
            <a:prstGeom prst="rect">
              <a:avLst/>
            </a:prstGeom>
          </p:spPr>
          <p:txBody>
            <a:bodyPr lIns="50800" tIns="50800" rIns="50800" bIns="50800" rtlCol="0" anchor="ctr"/>
            <a:lstStyle/>
            <a:p>
              <a:pPr algn="just">
                <a:lnSpc>
                  <a:spcPts val="1679"/>
                </a:lnSpc>
              </a:pPr>
              <a:endParaRP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5" tooltip="https://www.hospiceuk.org/information-and-support/death-and-dying-what-expect/about-death-and-dying"/>
                </a:rPr>
                <a:t>Talking ab</a:t>
              </a:r>
              <a:r>
                <a:rPr lang="en-US" sz="1200" u="sng">
                  <a:solidFill>
                    <a:srgbClr val="000000">
                      <a:alpha val="89804"/>
                    </a:srgbClr>
                  </a:solidFill>
                  <a:latin typeface="Comfortaa"/>
                  <a:ea typeface="Comfortaa"/>
                  <a:cs typeface="Comfortaa"/>
                  <a:sym typeface="Comfortaa"/>
                  <a:hlinkClick r:id="rId5" tooltip="https://www.hospiceuk.org/information-and-support/death-and-dying-what-expect/about-death-and-dying"/>
                </a:rPr>
                <a:t>out death and dying - Hospice UK</a:t>
              </a:r>
              <a:r>
                <a:rPr lang="en-US" sz="1200">
                  <a:solidFill>
                    <a:srgbClr val="000000">
                      <a:alpha val="89804"/>
                    </a:srgbClr>
                  </a:solidFill>
                  <a:latin typeface="Comfortaa"/>
                  <a:ea typeface="Comfortaa"/>
                  <a:cs typeface="Comfortaa"/>
                  <a:sym typeface="Comfortaa"/>
                  <a:hlinkClick r:id="rId3" tooltip="https://portal.e-lfh.org.uk/Component/Details/719760"/>
                </a:rPr>
                <a:t> </a:t>
              </a:r>
            </a:p>
            <a:p>
              <a:pPr algn="l">
                <a:lnSpc>
                  <a:spcPts val="1679"/>
                </a:lnSpc>
              </a:pPr>
              <a:endParaRPr lang="en-US" sz="1200">
                <a:solidFill>
                  <a:srgbClr val="000000">
                    <a:alpha val="89804"/>
                  </a:srgbClr>
                </a:solidFill>
                <a:latin typeface="Comfortaa"/>
                <a:ea typeface="Comfortaa"/>
                <a:cs typeface="Comfortaa"/>
                <a:sym typeface="Comfortaa"/>
                <a:hlinkClick r:id="rId3" tooltip="https://portal.e-lfh.org.uk/Component/Details/719760"/>
              </a:endParaRPr>
            </a:p>
            <a:p>
              <a:pPr algn="l">
                <a:lnSpc>
                  <a:spcPts val="1679"/>
                </a:lnSpc>
              </a:pPr>
              <a:r>
                <a:rPr lang="en-US" sz="1200">
                  <a:solidFill>
                    <a:srgbClr val="000000">
                      <a:alpha val="89804"/>
                    </a:srgbClr>
                  </a:solidFill>
                  <a:latin typeface="Comfortaa"/>
                  <a:ea typeface="Comfortaa"/>
                  <a:cs typeface="Comfortaa"/>
                  <a:sym typeface="Comfortaa"/>
                  <a:hlinkClick r:id="rId3" tooltip="https://portal.e-lfh.org.uk/Component/Details/719760"/>
                </a:rPr>
                <a:t> </a:t>
              </a:r>
              <a:r>
                <a:rPr lang="en-US" sz="1200">
                  <a:solidFill>
                    <a:srgbClr val="000000">
                      <a:alpha val="89804"/>
                    </a:srgbClr>
                  </a:solidFill>
                  <a:latin typeface="Comfortaa"/>
                  <a:ea typeface="Comfortaa"/>
                  <a:cs typeface="Comfortaa"/>
                  <a:sym typeface="Comfortaa"/>
                </a:rPr>
                <a:t> </a:t>
              </a:r>
            </a:p>
          </p:txBody>
        </p:sp>
      </p:grpSp>
      <p:grpSp>
        <p:nvGrpSpPr>
          <p:cNvPr id="20" name="Group 20"/>
          <p:cNvGrpSpPr/>
          <p:nvPr/>
        </p:nvGrpSpPr>
        <p:grpSpPr>
          <a:xfrm>
            <a:off x="6849929" y="6804000"/>
            <a:ext cx="2766080" cy="567841"/>
            <a:chOff x="0" y="0"/>
            <a:chExt cx="991301" cy="203502"/>
          </a:xfrm>
        </p:grpSpPr>
        <p:sp>
          <p:nvSpPr>
            <p:cNvPr id="21" name="Freeform 21"/>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5FB339"/>
            </a:solidFill>
            <a:ln cap="sq">
              <a:noFill/>
              <a:prstDash val="solid"/>
              <a:miter/>
            </a:ln>
          </p:spPr>
          <p:txBody>
            <a:bodyPr/>
            <a:lstStyle/>
            <a:p>
              <a:endParaRPr lang="en-GB"/>
            </a:p>
          </p:txBody>
        </p:sp>
        <p:sp>
          <p:nvSpPr>
            <p:cNvPr id="22" name="TextBox 22"/>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6" action="ppaction://hlinksldjump"/>
                </a:rPr>
                <a:t>Next Topic</a:t>
              </a:r>
            </a:p>
          </p:txBody>
        </p:sp>
      </p:grpSp>
      <p:grpSp>
        <p:nvGrpSpPr>
          <p:cNvPr id="23" name="Group 23"/>
          <p:cNvGrpSpPr/>
          <p:nvPr/>
        </p:nvGrpSpPr>
        <p:grpSpPr>
          <a:xfrm>
            <a:off x="3157327" y="6804000"/>
            <a:ext cx="2766080" cy="567841"/>
            <a:chOff x="0" y="0"/>
            <a:chExt cx="991301" cy="203502"/>
          </a:xfrm>
        </p:grpSpPr>
        <p:sp>
          <p:nvSpPr>
            <p:cNvPr id="24" name="Freeform 24"/>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5FB339"/>
            </a:solidFill>
            <a:ln cap="sq">
              <a:noFill/>
              <a:prstDash val="solid"/>
              <a:miter/>
            </a:ln>
          </p:spPr>
          <p:txBody>
            <a:bodyPr/>
            <a:lstStyle/>
            <a:p>
              <a:endParaRPr lang="en-GB"/>
            </a:p>
          </p:txBody>
        </p:sp>
        <p:sp>
          <p:nvSpPr>
            <p:cNvPr id="25" name="TextBox 25"/>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7" action="ppaction://hlinksldjump"/>
                </a:rPr>
                <a:t>Back to </a:t>
              </a:r>
              <a:r>
                <a:rPr lang="en-US" sz="1199" b="1" strike="noStrike">
                  <a:solidFill>
                    <a:srgbClr val="000000"/>
                  </a:solidFill>
                  <a:latin typeface="Comfortaa Bold"/>
                  <a:ea typeface="Comfortaa Bold"/>
                  <a:cs typeface="Comfortaa Bold"/>
                  <a:sym typeface="Comfortaa Bold"/>
                  <a:hlinkClick r:id="rId7" action="ppaction://hlinksldjump"/>
                </a:rPr>
                <a:t>Tier 1 Summary</a:t>
              </a:r>
            </a:p>
          </p:txBody>
        </p:sp>
      </p:grpSp>
      <p:sp>
        <p:nvSpPr>
          <p:cNvPr id="26" name="Freeform 26"/>
          <p:cNvSpPr/>
          <p:nvPr/>
        </p:nvSpPr>
        <p:spPr>
          <a:xfrm>
            <a:off x="9762868" y="6835742"/>
            <a:ext cx="523367" cy="536100"/>
          </a:xfrm>
          <a:custGeom>
            <a:avLst/>
            <a:gdLst/>
            <a:ahLst/>
            <a:cxnLst/>
            <a:rect l="l" t="t" r="r" b="b"/>
            <a:pathLst>
              <a:path w="523367" h="536100">
                <a:moveTo>
                  <a:pt x="0" y="0"/>
                </a:moveTo>
                <a:lnTo>
                  <a:pt x="523367" y="0"/>
                </a:lnTo>
                <a:lnTo>
                  <a:pt x="523367" y="536099"/>
                </a:lnTo>
                <a:lnTo>
                  <a:pt x="0" y="536099"/>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GB"/>
          </a:p>
        </p:txBody>
      </p:sp>
      <p:grpSp>
        <p:nvGrpSpPr>
          <p:cNvPr id="27" name="Group 27"/>
          <p:cNvGrpSpPr/>
          <p:nvPr/>
        </p:nvGrpSpPr>
        <p:grpSpPr>
          <a:xfrm>
            <a:off x="2688241" y="2803831"/>
            <a:ext cx="1677003" cy="383772"/>
            <a:chOff x="0" y="0"/>
            <a:chExt cx="601000" cy="137535"/>
          </a:xfrm>
        </p:grpSpPr>
        <p:sp>
          <p:nvSpPr>
            <p:cNvPr id="28" name="Freeform 28"/>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9" name="TextBox 29"/>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5min reading</a:t>
              </a:r>
            </a:p>
          </p:txBody>
        </p:sp>
      </p:grpSp>
      <p:grpSp>
        <p:nvGrpSpPr>
          <p:cNvPr id="30" name="Group 30"/>
          <p:cNvGrpSpPr/>
          <p:nvPr/>
        </p:nvGrpSpPr>
        <p:grpSpPr>
          <a:xfrm>
            <a:off x="2688241" y="4480100"/>
            <a:ext cx="1677003" cy="383772"/>
            <a:chOff x="0" y="0"/>
            <a:chExt cx="601000" cy="137535"/>
          </a:xfrm>
        </p:grpSpPr>
        <p:sp>
          <p:nvSpPr>
            <p:cNvPr id="31" name="Freeform 31"/>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2" name="TextBox 32"/>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30min elearning</a:t>
              </a:r>
            </a:p>
          </p:txBody>
        </p:sp>
      </p:grpSp>
      <p:grpSp>
        <p:nvGrpSpPr>
          <p:cNvPr id="33" name="Group 33"/>
          <p:cNvGrpSpPr/>
          <p:nvPr/>
        </p:nvGrpSpPr>
        <p:grpSpPr>
          <a:xfrm>
            <a:off x="2688241" y="6156368"/>
            <a:ext cx="1677003" cy="383772"/>
            <a:chOff x="0" y="0"/>
            <a:chExt cx="601000" cy="137535"/>
          </a:xfrm>
        </p:grpSpPr>
        <p:sp>
          <p:nvSpPr>
            <p:cNvPr id="34" name="Freeform 3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5" name="TextBox 3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5min reading</a:t>
              </a: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5FB339"/>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1 - Topic 2</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ADD8A0"/>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405765" y="1005143"/>
            <a:ext cx="2213069" cy="6168686"/>
            <a:chOff x="0" y="0"/>
            <a:chExt cx="793114" cy="2210718"/>
          </a:xfrm>
        </p:grpSpPr>
        <p:sp>
          <p:nvSpPr>
            <p:cNvPr id="9" name="Freeform 9"/>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E6F3D1">
                <a:alpha val="89804"/>
              </a:srgbClr>
            </a:solidFill>
            <a:ln cap="sq">
              <a:noFill/>
              <a:prstDash val="solid"/>
              <a:miter/>
            </a:ln>
          </p:spPr>
          <p:txBody>
            <a:bodyPr/>
            <a:lstStyle/>
            <a:p>
              <a:endParaRPr lang="en-GB"/>
            </a:p>
          </p:txBody>
        </p:sp>
        <p:sp>
          <p:nvSpPr>
            <p:cNvPr id="10" name="TextBox 10"/>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endParaRP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Communication in Palliative </a:t>
              </a: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&amp; </a:t>
              </a: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EOL Care</a:t>
              </a: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p:txBody>
        </p:sp>
      </p:grpSp>
      <p:grpSp>
        <p:nvGrpSpPr>
          <p:cNvPr id="11" name="Group 11"/>
          <p:cNvGrpSpPr/>
          <p:nvPr/>
        </p:nvGrpSpPr>
        <p:grpSpPr>
          <a:xfrm>
            <a:off x="2688241" y="1777194"/>
            <a:ext cx="7597994" cy="2002806"/>
            <a:chOff x="0" y="0"/>
            <a:chExt cx="2722949" cy="717760"/>
          </a:xfrm>
        </p:grpSpPr>
        <p:sp>
          <p:nvSpPr>
            <p:cNvPr id="12" name="Freeform 12"/>
            <p:cNvSpPr/>
            <p:nvPr/>
          </p:nvSpPr>
          <p:spPr>
            <a:xfrm>
              <a:off x="0" y="0"/>
              <a:ext cx="2722949" cy="717760"/>
            </a:xfrm>
            <a:custGeom>
              <a:avLst/>
              <a:gdLst/>
              <a:ahLst/>
              <a:cxnLst/>
              <a:rect l="l" t="t" r="r" b="b"/>
              <a:pathLst>
                <a:path w="2722949" h="717760">
                  <a:moveTo>
                    <a:pt x="14265" y="0"/>
                  </a:moveTo>
                  <a:lnTo>
                    <a:pt x="2708684" y="0"/>
                  </a:lnTo>
                  <a:cubicBezTo>
                    <a:pt x="2716563" y="0"/>
                    <a:pt x="2722949" y="6387"/>
                    <a:pt x="2722949" y="14265"/>
                  </a:cubicBezTo>
                  <a:lnTo>
                    <a:pt x="2722949" y="703495"/>
                  </a:lnTo>
                  <a:cubicBezTo>
                    <a:pt x="2722949" y="711374"/>
                    <a:pt x="2716563" y="717760"/>
                    <a:pt x="2708684" y="717760"/>
                  </a:cubicBezTo>
                  <a:lnTo>
                    <a:pt x="14265" y="717760"/>
                  </a:lnTo>
                  <a:cubicBezTo>
                    <a:pt x="10482" y="717760"/>
                    <a:pt x="6853" y="716258"/>
                    <a:pt x="4178" y="713582"/>
                  </a:cubicBezTo>
                  <a:cubicBezTo>
                    <a:pt x="1503" y="710907"/>
                    <a:pt x="0" y="707279"/>
                    <a:pt x="0" y="703495"/>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3" name="TextBox 13"/>
            <p:cNvSpPr txBox="1"/>
            <p:nvPr/>
          </p:nvSpPr>
          <p:spPr>
            <a:xfrm>
              <a:off x="0" y="-28575"/>
              <a:ext cx="2722949" cy="746335"/>
            </a:xfrm>
            <a:prstGeom prst="rect">
              <a:avLst/>
            </a:prstGeom>
          </p:spPr>
          <p:txBody>
            <a:bodyPr lIns="50800" tIns="50800" rIns="50800" bIns="50800" rtlCol="0" anchor="ctr"/>
            <a:lstStyle/>
            <a:p>
              <a:pPr algn="ctr">
                <a:lnSpc>
                  <a:spcPts val="1679"/>
                </a:lnSpc>
              </a:pPr>
              <a:endParaRPr/>
            </a:p>
            <a:p>
              <a:pPr algn="ctr">
                <a:lnSpc>
                  <a:spcPts val="1679"/>
                </a:lnSpc>
              </a:pPr>
              <a:r>
                <a:rPr lang="en-US" sz="1200" u="sng">
                  <a:solidFill>
                    <a:srgbClr val="000000">
                      <a:alpha val="89804"/>
                    </a:srgbClr>
                  </a:solidFill>
                  <a:latin typeface="Comfortaa"/>
                  <a:ea typeface="Comfortaa"/>
                  <a:cs typeface="Comfortaa"/>
                  <a:sym typeface="Comfortaa"/>
                  <a:hlinkClick r:id="rId2" tooltip="https://www.england.nhs.uk/improvement-hub/wp-content/uploads/sites/44/2017/11/SBAR-Implementation-and-Training-Guide.pdf"/>
                </a:rPr>
                <a:t>SBAR-Implementation-and-Training-Guide.pdf (england.nhs.uk)</a:t>
              </a:r>
              <a:r>
                <a:rPr lang="en-US" sz="1200">
                  <a:solidFill>
                    <a:srgbClr val="000000">
                      <a:alpha val="89804"/>
                    </a:srgbClr>
                  </a:solidFill>
                  <a:latin typeface="Comfortaa"/>
                  <a:ea typeface="Comfortaa"/>
                  <a:cs typeface="Comfortaa"/>
                  <a:sym typeface="Comfortaa"/>
                </a:rPr>
                <a:t> </a:t>
              </a:r>
            </a:p>
            <a:p>
              <a:pPr algn="ctr">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14" name="Group 14"/>
          <p:cNvGrpSpPr/>
          <p:nvPr/>
        </p:nvGrpSpPr>
        <p:grpSpPr>
          <a:xfrm>
            <a:off x="6849929" y="6804000"/>
            <a:ext cx="2766080" cy="567841"/>
            <a:chOff x="0" y="0"/>
            <a:chExt cx="991301" cy="203502"/>
          </a:xfrm>
        </p:grpSpPr>
        <p:sp>
          <p:nvSpPr>
            <p:cNvPr id="15" name="Freeform 15"/>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5FB339"/>
            </a:solidFill>
            <a:ln cap="sq">
              <a:noFill/>
              <a:prstDash val="solid"/>
              <a:miter/>
            </a:ln>
          </p:spPr>
          <p:txBody>
            <a:bodyPr/>
            <a:lstStyle/>
            <a:p>
              <a:endParaRPr lang="en-GB"/>
            </a:p>
          </p:txBody>
        </p:sp>
        <p:sp>
          <p:nvSpPr>
            <p:cNvPr id="16" name="TextBox 16"/>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3" action="ppaction://hlinksldjump"/>
                </a:rPr>
                <a:t>Next Topic</a:t>
              </a:r>
            </a:p>
          </p:txBody>
        </p:sp>
      </p:grpSp>
      <p:grpSp>
        <p:nvGrpSpPr>
          <p:cNvPr id="17" name="Group 17"/>
          <p:cNvGrpSpPr/>
          <p:nvPr/>
        </p:nvGrpSpPr>
        <p:grpSpPr>
          <a:xfrm>
            <a:off x="3157327" y="6804000"/>
            <a:ext cx="2766080" cy="567841"/>
            <a:chOff x="0" y="0"/>
            <a:chExt cx="991301" cy="203502"/>
          </a:xfrm>
        </p:grpSpPr>
        <p:sp>
          <p:nvSpPr>
            <p:cNvPr id="18" name="Freeform 18"/>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5FB339"/>
            </a:solidFill>
            <a:ln cap="sq">
              <a:noFill/>
              <a:prstDash val="solid"/>
              <a:miter/>
            </a:ln>
          </p:spPr>
          <p:txBody>
            <a:bodyPr/>
            <a:lstStyle/>
            <a:p>
              <a:endParaRPr lang="en-GB"/>
            </a:p>
          </p:txBody>
        </p:sp>
        <p:sp>
          <p:nvSpPr>
            <p:cNvPr id="19" name="TextBox 19"/>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4" action="ppaction://hlinksldjump"/>
                </a:rPr>
                <a:t>Back to </a:t>
              </a:r>
              <a:r>
                <a:rPr lang="en-US" sz="1199" b="1" strike="noStrike">
                  <a:solidFill>
                    <a:srgbClr val="000000"/>
                  </a:solidFill>
                  <a:latin typeface="Comfortaa Bold"/>
                  <a:ea typeface="Comfortaa Bold"/>
                  <a:cs typeface="Comfortaa Bold"/>
                  <a:sym typeface="Comfortaa Bold"/>
                  <a:hlinkClick r:id="rId4" action="ppaction://hlinksldjump"/>
                </a:rPr>
                <a:t>Tier 1 Summary</a:t>
              </a:r>
            </a:p>
          </p:txBody>
        </p:sp>
      </p:grpSp>
      <p:sp>
        <p:nvSpPr>
          <p:cNvPr id="20" name="Freeform 20"/>
          <p:cNvSpPr/>
          <p:nvPr/>
        </p:nvSpPr>
        <p:spPr>
          <a:xfrm>
            <a:off x="9762868" y="6835742"/>
            <a:ext cx="523367" cy="536100"/>
          </a:xfrm>
          <a:custGeom>
            <a:avLst/>
            <a:gdLst/>
            <a:ahLst/>
            <a:cxnLst/>
            <a:rect l="l" t="t" r="r" b="b"/>
            <a:pathLst>
              <a:path w="523367" h="536100">
                <a:moveTo>
                  <a:pt x="0" y="0"/>
                </a:moveTo>
                <a:lnTo>
                  <a:pt x="523367" y="0"/>
                </a:lnTo>
                <a:lnTo>
                  <a:pt x="523367" y="536099"/>
                </a:lnTo>
                <a:lnTo>
                  <a:pt x="0" y="53609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grpSp>
        <p:nvGrpSpPr>
          <p:cNvPr id="21" name="Group 21"/>
          <p:cNvGrpSpPr/>
          <p:nvPr/>
        </p:nvGrpSpPr>
        <p:grpSpPr>
          <a:xfrm>
            <a:off x="2688241" y="3396228"/>
            <a:ext cx="1677003" cy="383772"/>
            <a:chOff x="0" y="0"/>
            <a:chExt cx="601000" cy="137535"/>
          </a:xfrm>
        </p:grpSpPr>
        <p:sp>
          <p:nvSpPr>
            <p:cNvPr id="22" name="Freeform 22"/>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3" name="TextBox 23"/>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10min reading</a:t>
              </a:r>
            </a:p>
          </p:txBody>
        </p:sp>
      </p:grpSp>
      <p:grpSp>
        <p:nvGrpSpPr>
          <p:cNvPr id="24" name="Group 24"/>
          <p:cNvGrpSpPr/>
          <p:nvPr/>
        </p:nvGrpSpPr>
        <p:grpSpPr>
          <a:xfrm>
            <a:off x="2688241" y="4206699"/>
            <a:ext cx="7597994" cy="2230202"/>
            <a:chOff x="0" y="0"/>
            <a:chExt cx="2722949" cy="799254"/>
          </a:xfrm>
        </p:grpSpPr>
        <p:sp>
          <p:nvSpPr>
            <p:cNvPr id="25" name="Freeform 25"/>
            <p:cNvSpPr/>
            <p:nvPr/>
          </p:nvSpPr>
          <p:spPr>
            <a:xfrm>
              <a:off x="0" y="0"/>
              <a:ext cx="2722949" cy="799254"/>
            </a:xfrm>
            <a:custGeom>
              <a:avLst/>
              <a:gdLst/>
              <a:ahLst/>
              <a:cxnLst/>
              <a:rect l="l" t="t" r="r" b="b"/>
              <a:pathLst>
                <a:path w="2722949" h="799254">
                  <a:moveTo>
                    <a:pt x="14265" y="0"/>
                  </a:moveTo>
                  <a:lnTo>
                    <a:pt x="2708684" y="0"/>
                  </a:lnTo>
                  <a:cubicBezTo>
                    <a:pt x="2716563" y="0"/>
                    <a:pt x="2722949" y="6387"/>
                    <a:pt x="2722949" y="14265"/>
                  </a:cubicBezTo>
                  <a:lnTo>
                    <a:pt x="2722949" y="784989"/>
                  </a:lnTo>
                  <a:cubicBezTo>
                    <a:pt x="2722949" y="788772"/>
                    <a:pt x="2721446" y="792401"/>
                    <a:pt x="2718771" y="795076"/>
                  </a:cubicBezTo>
                  <a:cubicBezTo>
                    <a:pt x="2716096" y="797751"/>
                    <a:pt x="2712468" y="799254"/>
                    <a:pt x="2708684" y="799254"/>
                  </a:cubicBezTo>
                  <a:lnTo>
                    <a:pt x="14265" y="799254"/>
                  </a:lnTo>
                  <a:cubicBezTo>
                    <a:pt x="10482" y="799254"/>
                    <a:pt x="6853" y="797751"/>
                    <a:pt x="4178" y="795076"/>
                  </a:cubicBezTo>
                  <a:cubicBezTo>
                    <a:pt x="1503" y="792401"/>
                    <a:pt x="0" y="788772"/>
                    <a:pt x="0" y="784989"/>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6" name="TextBox 26"/>
            <p:cNvSpPr txBox="1"/>
            <p:nvPr/>
          </p:nvSpPr>
          <p:spPr>
            <a:xfrm>
              <a:off x="0" y="-28575"/>
              <a:ext cx="2722949" cy="827829"/>
            </a:xfrm>
            <a:prstGeom prst="rect">
              <a:avLst/>
            </a:prstGeom>
          </p:spPr>
          <p:txBody>
            <a:bodyPr lIns="50800" tIns="50800" rIns="50800" bIns="50800" rtlCol="0" anchor="ctr"/>
            <a:lstStyle/>
            <a:p>
              <a:pPr algn="ctr">
                <a:lnSpc>
                  <a:spcPts val="1679"/>
                </a:lnSpc>
              </a:pPr>
              <a:r>
                <a:rPr lang="en-US" sz="1200">
                  <a:solidFill>
                    <a:srgbClr val="000000">
                      <a:alpha val="89804"/>
                    </a:srgbClr>
                  </a:solidFill>
                  <a:latin typeface="Comfortaa"/>
                  <a:ea typeface="Comfortaa"/>
                  <a:cs typeface="Comfortaa"/>
                  <a:sym typeface="Comfortaa"/>
                  <a:hlinkClick r:id="rId7" tooltip="https://www.bing.com/videos/riverview/relatedvideo?q=sbard+nhs+tool&amp;mid=80EC0C7AB6BEB50DDAFF80EC0C7AB6BEB50DDAFF&amp;mmscn=serpvidol&amp;FORM=VIRE&amp;ajaxhist=0&amp;ajaxserp=0"/>
                </a:rPr>
                <a:t> </a:t>
              </a:r>
              <a:r>
                <a:rPr lang="en-US" sz="1200" u="sng">
                  <a:solidFill>
                    <a:srgbClr val="000000">
                      <a:alpha val="89804"/>
                    </a:srgbClr>
                  </a:solidFill>
                  <a:latin typeface="Comfortaa"/>
                  <a:ea typeface="Comfortaa"/>
                  <a:cs typeface="Comfortaa"/>
                  <a:sym typeface="Comfortaa"/>
                  <a:hlinkClick r:id="rId7" tooltip="https://www.bing.com/videos/riverview/relatedvideo?q=sbard+nhs+tool&amp;mid=80EC0C7AB6BEB50DDAFF80EC0C7AB6BEB50DDAFF&amp;mmscn=serpvidol&amp;FORM=VIRE&amp;ajaxhist=0&amp;ajaxserp=0"/>
                </a:rPr>
                <a:t>SBARD</a:t>
              </a:r>
              <a:r>
                <a:rPr lang="en-US" sz="1200" u="sng">
                  <a:solidFill>
                    <a:srgbClr val="000000">
                      <a:alpha val="89804"/>
                    </a:srgbClr>
                  </a:solidFill>
                  <a:latin typeface="Comfortaa"/>
                  <a:ea typeface="Comfortaa"/>
                  <a:cs typeface="Comfortaa"/>
                  <a:sym typeface="Comfortaa"/>
                  <a:hlinkClick r:id="rId7" tooltip="https://www.bing.com/videos/riverview/relatedvideo?q=sbard+nhs+tool&amp;mid=80EC0C7AB6BEB50DDAFF80EC0C7AB6BEB50DDAFF&amp;mmscn=serpvidol&amp;FORM=VIRE&amp;ajaxhist=0&amp;ajaxserp=0"/>
                </a:rPr>
                <a:t> </a:t>
              </a:r>
              <a:r>
                <a:rPr lang="en-US" sz="1200" u="sng">
                  <a:solidFill>
                    <a:srgbClr val="000000">
                      <a:alpha val="89804"/>
                    </a:srgbClr>
                  </a:solidFill>
                  <a:latin typeface="Comfortaa"/>
                  <a:ea typeface="Comfortaa"/>
                  <a:cs typeface="Comfortaa"/>
                  <a:sym typeface="Comfortaa"/>
                  <a:hlinkClick r:id="rId7" tooltip="https://www.bing.com/videos/riverview/relatedvideo?q=sbard+nhs+tool&amp;mid=80EC0C7AB6BEB50DDAFF80EC0C7AB6BEB50DDAFF&amp;mmscn=serpvidol&amp;FORM=VIRE&amp;ajaxhist=0&amp;ajaxserp=0"/>
                </a:rPr>
                <a:t>NH</a:t>
              </a:r>
              <a:r>
                <a:rPr lang="en-US" sz="1200" u="sng">
                  <a:solidFill>
                    <a:srgbClr val="000000">
                      <a:alpha val="89804"/>
                    </a:srgbClr>
                  </a:solidFill>
                  <a:latin typeface="Comfortaa"/>
                  <a:ea typeface="Comfortaa"/>
                  <a:cs typeface="Comfortaa"/>
                  <a:sym typeface="Comfortaa"/>
                  <a:hlinkClick r:id="rId7" tooltip="https://www.bing.com/videos/riverview/relatedvideo?q=sbard+nhs+tool&amp;mid=80EC0C7AB6BEB50DDAFF80EC0C7AB6BEB50DDAFF&amp;mmscn=serpvidol&amp;FORM=VIRE&amp;ajaxhist=0&amp;ajaxserp=0"/>
                </a:rPr>
                <a:t>S </a:t>
              </a:r>
              <a:r>
                <a:rPr lang="en-US" sz="1200" u="sng">
                  <a:solidFill>
                    <a:srgbClr val="000000">
                      <a:alpha val="89804"/>
                    </a:srgbClr>
                  </a:solidFill>
                  <a:latin typeface="Comfortaa"/>
                  <a:ea typeface="Comfortaa"/>
                  <a:cs typeface="Comfortaa"/>
                  <a:sym typeface="Comfortaa"/>
                  <a:hlinkClick r:id="rId7" tooltip="https://www.bing.com/videos/riverview/relatedvideo?q=sbard+nhs+tool&amp;mid=80EC0C7AB6BEB50DDAFF80EC0C7AB6BEB50DDAFF&amp;mmscn=serpvidol&amp;FORM=VIRE&amp;ajaxhist=0&amp;ajaxserp=0"/>
                </a:rPr>
                <a:t>T</a:t>
              </a:r>
              <a:r>
                <a:rPr lang="en-US" sz="1200" u="sng">
                  <a:solidFill>
                    <a:srgbClr val="000000">
                      <a:alpha val="89804"/>
                    </a:srgbClr>
                  </a:solidFill>
                  <a:latin typeface="Comfortaa"/>
                  <a:ea typeface="Comfortaa"/>
                  <a:cs typeface="Comfortaa"/>
                  <a:sym typeface="Comfortaa"/>
                  <a:hlinkClick r:id="rId7" tooltip="https://www.bing.com/videos/riverview/relatedvideo?q=sbard+nhs+tool&amp;mid=80EC0C7AB6BEB50DDAFF80EC0C7AB6BEB50DDAFF&amp;mmscn=serpvidol&amp;FORM=VIRE&amp;ajaxhist=0&amp;ajaxserp=0"/>
                </a:rPr>
                <a:t>o</a:t>
              </a:r>
              <a:r>
                <a:rPr lang="en-US" sz="1200" u="sng">
                  <a:solidFill>
                    <a:srgbClr val="000000">
                      <a:alpha val="89804"/>
                    </a:srgbClr>
                  </a:solidFill>
                  <a:latin typeface="Comfortaa"/>
                  <a:ea typeface="Comfortaa"/>
                  <a:cs typeface="Comfortaa"/>
                  <a:sym typeface="Comfortaa"/>
                  <a:hlinkClick r:id="rId7" tooltip="https://www.bing.com/videos/riverview/relatedvideo?q=sbard+nhs+tool&amp;mid=80EC0C7AB6BEB50DDAFF80EC0C7AB6BEB50DDAFF&amp;mmscn=serpvidol&amp;FORM=VIRE&amp;ajaxhist=0&amp;ajaxserp=0"/>
                </a:rPr>
                <a:t>ol</a:t>
              </a:r>
            </a:p>
          </p:txBody>
        </p:sp>
      </p:grpSp>
      <p:grpSp>
        <p:nvGrpSpPr>
          <p:cNvPr id="27" name="Group 27"/>
          <p:cNvGrpSpPr/>
          <p:nvPr/>
        </p:nvGrpSpPr>
        <p:grpSpPr>
          <a:xfrm>
            <a:off x="2688241" y="6053129"/>
            <a:ext cx="1677003" cy="383772"/>
            <a:chOff x="0" y="0"/>
            <a:chExt cx="601000" cy="137535"/>
          </a:xfrm>
        </p:grpSpPr>
        <p:sp>
          <p:nvSpPr>
            <p:cNvPr id="28" name="Freeform 28"/>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9" name="TextBox 29"/>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12min video</a:t>
              </a: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E6F3D1">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Support for Carers</a:t>
              </a: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p:txBody>
        </p:sp>
      </p:grpSp>
      <p:grpSp>
        <p:nvGrpSpPr>
          <p:cNvPr id="5" name="Group 5"/>
          <p:cNvGrpSpPr/>
          <p:nvPr/>
        </p:nvGrpSpPr>
        <p:grpSpPr>
          <a:xfrm>
            <a:off x="2685768" y="1600843"/>
            <a:ext cx="7600467" cy="6130899"/>
            <a:chOff x="0" y="0"/>
            <a:chExt cx="2723836" cy="2197176"/>
          </a:xfrm>
        </p:grpSpPr>
        <p:sp>
          <p:nvSpPr>
            <p:cNvPr id="6" name="Freeform 6"/>
            <p:cNvSpPr/>
            <p:nvPr/>
          </p:nvSpPr>
          <p:spPr>
            <a:xfrm>
              <a:off x="0" y="0"/>
              <a:ext cx="2723836" cy="2197176"/>
            </a:xfrm>
            <a:custGeom>
              <a:avLst/>
              <a:gdLst/>
              <a:ahLst/>
              <a:cxnLst/>
              <a:rect l="l" t="t" r="r" b="b"/>
              <a:pathLst>
                <a:path w="2723836" h="2197176">
                  <a:moveTo>
                    <a:pt x="5093" y="0"/>
                  </a:moveTo>
                  <a:lnTo>
                    <a:pt x="2718743" y="0"/>
                  </a:lnTo>
                  <a:cubicBezTo>
                    <a:pt x="2721556" y="0"/>
                    <a:pt x="2723836" y="2280"/>
                    <a:pt x="2723836" y="5093"/>
                  </a:cubicBezTo>
                  <a:lnTo>
                    <a:pt x="2723836" y="2192083"/>
                  </a:lnTo>
                  <a:cubicBezTo>
                    <a:pt x="2723836" y="2193434"/>
                    <a:pt x="2723299" y="2194729"/>
                    <a:pt x="2722344" y="2195684"/>
                  </a:cubicBezTo>
                  <a:cubicBezTo>
                    <a:pt x="2721389" y="2196639"/>
                    <a:pt x="2720094" y="2197176"/>
                    <a:pt x="2718743" y="2197176"/>
                  </a:cubicBezTo>
                  <a:lnTo>
                    <a:pt x="5093" y="2197176"/>
                  </a:lnTo>
                  <a:cubicBezTo>
                    <a:pt x="2280" y="2197176"/>
                    <a:pt x="0" y="2194895"/>
                    <a:pt x="0" y="2192083"/>
                  </a:cubicBezTo>
                  <a:lnTo>
                    <a:pt x="0" y="5093"/>
                  </a:lnTo>
                  <a:cubicBezTo>
                    <a:pt x="0" y="2280"/>
                    <a:pt x="2280" y="0"/>
                    <a:pt x="5093" y="0"/>
                  </a:cubicBezTo>
                  <a:close/>
                </a:path>
              </a:pathLst>
            </a:custGeom>
            <a:solidFill>
              <a:srgbClr val="000000">
                <a:alpha val="0"/>
              </a:srgbClr>
            </a:solidFill>
            <a:ln cap="sq">
              <a:noFill/>
              <a:prstDash val="solid"/>
              <a:miter/>
            </a:ln>
          </p:spPr>
          <p:txBody>
            <a:bodyPr/>
            <a:lstStyle/>
            <a:p>
              <a:endParaRPr lang="en-GB"/>
            </a:p>
          </p:txBody>
        </p:sp>
        <p:sp>
          <p:nvSpPr>
            <p:cNvPr id="7" name="TextBox 7"/>
            <p:cNvSpPr txBox="1"/>
            <p:nvPr/>
          </p:nvSpPr>
          <p:spPr>
            <a:xfrm>
              <a:off x="0" y="-47625"/>
              <a:ext cx="2723836" cy="2244801"/>
            </a:xfrm>
            <a:prstGeom prst="rect">
              <a:avLst/>
            </a:prstGeom>
          </p:spPr>
          <p:txBody>
            <a:bodyPr lIns="50800" tIns="50800" rIns="50800" bIns="50800" rtlCol="0" anchor="ctr"/>
            <a:lstStyle/>
            <a:p>
              <a:pPr algn="ctr">
                <a:lnSpc>
                  <a:spcPts val="2519"/>
                </a:lnSpc>
              </a:pPr>
              <a:r>
                <a:rPr lang="en-US" sz="1799">
                  <a:solidFill>
                    <a:srgbClr val="000000"/>
                  </a:solidFill>
                  <a:latin typeface="Comfortaa"/>
                  <a:ea typeface="Comfortaa"/>
                  <a:cs typeface="Comfortaa"/>
                  <a:sym typeface="Comfortaa"/>
                </a:rPr>
                <a:t>Individuals who are supporting people approaching end of life should be a </a:t>
              </a:r>
              <a:r>
                <a:rPr lang="en-US" sz="1799" b="1">
                  <a:solidFill>
                    <a:srgbClr val="000000"/>
                  </a:solidFill>
                  <a:latin typeface="Comfortaa Bold"/>
                  <a:ea typeface="Comfortaa Bold"/>
                  <a:cs typeface="Comfortaa Bold"/>
                  <a:sym typeface="Comfortaa Bold"/>
                </a:rPr>
                <a:t>key element</a:t>
              </a:r>
              <a:r>
                <a:rPr lang="en-US" sz="1799">
                  <a:solidFill>
                    <a:srgbClr val="000000"/>
                  </a:solidFill>
                  <a:latin typeface="Comfortaa"/>
                  <a:ea typeface="Comfortaa"/>
                  <a:cs typeface="Comfortaa"/>
                  <a:sym typeface="Comfortaa"/>
                </a:rPr>
                <a:t> of their care, </a:t>
              </a:r>
              <a:r>
                <a:rPr lang="en-US" sz="1799" b="1">
                  <a:solidFill>
                    <a:srgbClr val="000000"/>
                  </a:solidFill>
                  <a:latin typeface="Comfortaa Bold"/>
                  <a:ea typeface="Comfortaa Bold"/>
                  <a:cs typeface="Comfortaa Bold"/>
                  <a:sym typeface="Comfortaa Bold"/>
                </a:rPr>
                <a:t>involving them</a:t>
              </a:r>
              <a:r>
                <a:rPr lang="en-US" sz="1799">
                  <a:solidFill>
                    <a:srgbClr val="000000"/>
                  </a:solidFill>
                  <a:latin typeface="Comfortaa"/>
                  <a:ea typeface="Comfortaa"/>
                  <a:cs typeface="Comfortaa"/>
                  <a:sym typeface="Comfortaa"/>
                </a:rPr>
                <a:t> in discussions around delivery of care, where the patient consents, and be </a:t>
              </a:r>
              <a:r>
                <a:rPr lang="en-US" sz="1799" b="1">
                  <a:solidFill>
                    <a:srgbClr val="000000"/>
                  </a:solidFill>
                  <a:latin typeface="Comfortaa Bold"/>
                  <a:ea typeface="Comfortaa Bold"/>
                  <a:cs typeface="Comfortaa Bold"/>
                  <a:sym typeface="Comfortaa Bold"/>
                </a:rPr>
                <a:t>given the opportunity to provide feedback</a:t>
              </a:r>
              <a:r>
                <a:rPr lang="en-US" sz="1799">
                  <a:solidFill>
                    <a:srgbClr val="000000"/>
                  </a:solidFill>
                  <a:latin typeface="Comfortaa"/>
                  <a:ea typeface="Comfortaa"/>
                  <a:cs typeface="Comfortaa"/>
                  <a:sym typeface="Comfortaa"/>
                </a:rPr>
                <a:t>.</a:t>
              </a:r>
            </a:p>
            <a:p>
              <a:pPr algn="ctr">
                <a:lnSpc>
                  <a:spcPts val="2519"/>
                </a:lnSpc>
              </a:pPr>
              <a:r>
                <a:rPr lang="en-US" sz="1799">
                  <a:solidFill>
                    <a:srgbClr val="000000"/>
                  </a:solidFill>
                  <a:latin typeface="Comfortaa"/>
                  <a:ea typeface="Comfortaa"/>
                  <a:cs typeface="Comfortaa"/>
                  <a:sym typeface="Comfortaa"/>
                </a:rPr>
                <a:t> </a:t>
              </a:r>
            </a:p>
            <a:p>
              <a:pPr algn="ctr">
                <a:lnSpc>
                  <a:spcPts val="2519"/>
                </a:lnSpc>
              </a:pPr>
              <a:r>
                <a:rPr lang="en-US" sz="1799">
                  <a:solidFill>
                    <a:srgbClr val="000000"/>
                  </a:solidFill>
                  <a:latin typeface="Comfortaa"/>
                  <a:ea typeface="Comfortaa"/>
                  <a:cs typeface="Comfortaa"/>
                  <a:sym typeface="Comfortaa"/>
                </a:rPr>
                <a:t>It is important to remember that families and loved ones also require and are </a:t>
              </a:r>
              <a:r>
                <a:rPr lang="en-US" sz="1799" b="1">
                  <a:solidFill>
                    <a:srgbClr val="000000"/>
                  </a:solidFill>
                  <a:latin typeface="Comfortaa Bold"/>
                  <a:ea typeface="Comfortaa Bold"/>
                  <a:cs typeface="Comfortaa Bold"/>
                  <a:sym typeface="Comfortaa Bold"/>
                </a:rPr>
                <a:t>entitled to support, both emotionally</a:t>
              </a:r>
              <a:r>
                <a:rPr lang="en-US" sz="1799">
                  <a:solidFill>
                    <a:srgbClr val="000000"/>
                  </a:solidFill>
                  <a:latin typeface="Comfortaa"/>
                  <a:ea typeface="Comfortaa"/>
                  <a:cs typeface="Comfortaa"/>
                  <a:sym typeface="Comfortaa"/>
                </a:rPr>
                <a:t> and </a:t>
              </a:r>
              <a:r>
                <a:rPr lang="en-US" sz="1799" b="1">
                  <a:solidFill>
                    <a:srgbClr val="000000"/>
                  </a:solidFill>
                  <a:latin typeface="Comfortaa Bold"/>
                  <a:ea typeface="Comfortaa Bold"/>
                  <a:cs typeface="Comfortaa Bold"/>
                  <a:sym typeface="Comfortaa Bold"/>
                </a:rPr>
                <a:t>practically </a:t>
              </a:r>
              <a:r>
                <a:rPr lang="en-US" sz="1799">
                  <a:solidFill>
                    <a:srgbClr val="000000"/>
                  </a:solidFill>
                  <a:latin typeface="Comfortaa"/>
                  <a:ea typeface="Comfortaa"/>
                  <a:cs typeface="Comfortaa"/>
                  <a:sym typeface="Comfortaa"/>
                </a:rPr>
                <a:t>and that should support should not stop when the person they are caring for, dies.</a:t>
              </a:r>
            </a:p>
            <a:p>
              <a:pPr algn="ctr">
                <a:lnSpc>
                  <a:spcPts val="2519"/>
                </a:lnSpc>
              </a:pPr>
              <a:endParaRPr lang="en-US" sz="1799">
                <a:solidFill>
                  <a:srgbClr val="000000"/>
                </a:solidFill>
                <a:latin typeface="Comfortaa"/>
                <a:ea typeface="Comfortaa"/>
                <a:cs typeface="Comfortaa"/>
                <a:sym typeface="Comfortaa"/>
              </a:endParaRPr>
            </a:p>
            <a:p>
              <a:pPr algn="ctr">
                <a:lnSpc>
                  <a:spcPts val="2519"/>
                </a:lnSpc>
              </a:pPr>
              <a:r>
                <a:rPr lang="en-US" sz="1799">
                  <a:solidFill>
                    <a:srgbClr val="000000"/>
                  </a:solidFill>
                  <a:latin typeface="Comfortaa"/>
                  <a:ea typeface="Comfortaa"/>
                  <a:cs typeface="Comfortaa"/>
                  <a:sym typeface="Comfortaa"/>
                </a:rPr>
                <a:t>Instead, families and carers may need time to explore their thoughts and feelings throughout their loved one’s end of life care and beyond and </a:t>
              </a:r>
              <a:r>
                <a:rPr lang="en-US" sz="1799" b="1">
                  <a:solidFill>
                    <a:srgbClr val="000000"/>
                  </a:solidFill>
                  <a:latin typeface="Comfortaa Bold"/>
                  <a:ea typeface="Comfortaa Bold"/>
                  <a:cs typeface="Comfortaa Bold"/>
                  <a:sym typeface="Comfortaa Bold"/>
                </a:rPr>
                <a:t>need guidance</a:t>
              </a:r>
              <a:r>
                <a:rPr lang="en-US" sz="1799">
                  <a:solidFill>
                    <a:srgbClr val="000000"/>
                  </a:solidFill>
                  <a:latin typeface="Comfortaa"/>
                  <a:ea typeface="Comfortaa"/>
                  <a:cs typeface="Comfortaa"/>
                  <a:sym typeface="Comfortaa"/>
                </a:rPr>
                <a:t> on what to do next. </a:t>
              </a:r>
            </a:p>
            <a:p>
              <a:pPr algn="ctr">
                <a:lnSpc>
                  <a:spcPts val="2519"/>
                </a:lnSpc>
              </a:pPr>
              <a:endParaRPr lang="en-US" sz="1799">
                <a:solidFill>
                  <a:srgbClr val="000000"/>
                </a:solidFill>
                <a:latin typeface="Comfortaa"/>
                <a:ea typeface="Comfortaa"/>
                <a:cs typeface="Comfortaa"/>
                <a:sym typeface="Comfortaa"/>
              </a:endParaRPr>
            </a:p>
            <a:p>
              <a:pPr algn="ctr">
                <a:lnSpc>
                  <a:spcPts val="2519"/>
                </a:lnSpc>
              </a:pPr>
              <a:r>
                <a:rPr lang="en-US" sz="1799">
                  <a:solidFill>
                    <a:srgbClr val="000000"/>
                  </a:solidFill>
                  <a:latin typeface="Comfortaa"/>
                  <a:ea typeface="Comfortaa"/>
                  <a:cs typeface="Comfortaa"/>
                  <a:sym typeface="Comfortaa"/>
                </a:rPr>
                <a:t>It is important to ensure that the individual and the people important to them are sensitively </a:t>
              </a:r>
              <a:r>
                <a:rPr lang="en-US" sz="1799" b="1">
                  <a:solidFill>
                    <a:srgbClr val="000000"/>
                  </a:solidFill>
                  <a:latin typeface="Comfortaa Bold"/>
                  <a:ea typeface="Comfortaa Bold"/>
                  <a:cs typeface="Comfortaa Bold"/>
                  <a:sym typeface="Comfortaa Bold"/>
                </a:rPr>
                <a:t>put in touch with other services</a:t>
              </a:r>
              <a:r>
                <a:rPr lang="en-US" sz="1799">
                  <a:solidFill>
                    <a:srgbClr val="000000"/>
                  </a:solidFill>
                  <a:latin typeface="Comfortaa"/>
                  <a:ea typeface="Comfortaa"/>
                  <a:cs typeface="Comfortaa"/>
                  <a:sym typeface="Comfortaa"/>
                </a:rPr>
                <a:t> and </a:t>
              </a:r>
              <a:r>
                <a:rPr lang="en-US" sz="1799" b="1">
                  <a:solidFill>
                    <a:srgbClr val="000000"/>
                  </a:solidFill>
                  <a:latin typeface="Comfortaa Bold"/>
                  <a:ea typeface="Comfortaa Bold"/>
                  <a:cs typeface="Comfortaa Bold"/>
                  <a:sym typeface="Comfortaa Bold"/>
                </a:rPr>
                <a:t>have information</a:t>
              </a:r>
              <a:r>
                <a:rPr lang="en-US" sz="1799">
                  <a:solidFill>
                    <a:srgbClr val="000000"/>
                  </a:solidFill>
                  <a:latin typeface="Comfortaa"/>
                  <a:ea typeface="Comfortaa"/>
                  <a:cs typeface="Comfortaa"/>
                  <a:sym typeface="Comfortaa"/>
                </a:rPr>
                <a:t> about where to go and what to do after death. </a:t>
              </a:r>
            </a:p>
            <a:p>
              <a:pPr algn="ctr">
                <a:lnSpc>
                  <a:spcPts val="2519"/>
                </a:lnSpc>
              </a:pPr>
              <a:endParaRPr lang="en-US" sz="1799">
                <a:solidFill>
                  <a:srgbClr val="000000"/>
                </a:solidFill>
                <a:latin typeface="Comfortaa"/>
                <a:ea typeface="Comfortaa"/>
                <a:cs typeface="Comfortaa"/>
                <a:sym typeface="Comfortaa"/>
              </a:endParaRPr>
            </a:p>
          </p:txBody>
        </p:sp>
      </p:grpSp>
      <p:grpSp>
        <p:nvGrpSpPr>
          <p:cNvPr id="8" name="Group 8"/>
          <p:cNvGrpSpPr/>
          <p:nvPr/>
        </p:nvGrpSpPr>
        <p:grpSpPr>
          <a:xfrm>
            <a:off x="405765" y="367964"/>
            <a:ext cx="9880470" cy="567841"/>
            <a:chOff x="0" y="0"/>
            <a:chExt cx="3540938" cy="203502"/>
          </a:xfrm>
        </p:grpSpPr>
        <p:sp>
          <p:nvSpPr>
            <p:cNvPr id="9" name="Freeform 9"/>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5FB339"/>
            </a:solidFill>
            <a:ln cap="sq">
              <a:noFill/>
              <a:prstDash val="solid"/>
              <a:miter/>
            </a:ln>
          </p:spPr>
          <p:txBody>
            <a:bodyPr/>
            <a:lstStyle/>
            <a:p>
              <a:endParaRPr lang="en-GB"/>
            </a:p>
          </p:txBody>
        </p:sp>
        <p:sp>
          <p:nvSpPr>
            <p:cNvPr id="10" name="TextBox 10"/>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1 - Topic 3</a:t>
              </a:r>
            </a:p>
          </p:txBody>
        </p:sp>
      </p:grpSp>
      <p:grpSp>
        <p:nvGrpSpPr>
          <p:cNvPr id="11" name="Group 11"/>
          <p:cNvGrpSpPr/>
          <p:nvPr/>
        </p:nvGrpSpPr>
        <p:grpSpPr>
          <a:xfrm>
            <a:off x="2685768" y="1005143"/>
            <a:ext cx="7600467" cy="529025"/>
            <a:chOff x="0" y="0"/>
            <a:chExt cx="2723836" cy="189591"/>
          </a:xfrm>
        </p:grpSpPr>
        <p:sp>
          <p:nvSpPr>
            <p:cNvPr id="12" name="Freeform 12"/>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ADD8A0"/>
            </a:solidFill>
            <a:ln cap="sq">
              <a:noFill/>
              <a:prstDash val="solid"/>
              <a:miter/>
            </a:ln>
          </p:spPr>
          <p:txBody>
            <a:bodyPr/>
            <a:lstStyle/>
            <a:p>
              <a:endParaRPr lang="en-GB"/>
            </a:p>
          </p:txBody>
        </p:sp>
        <p:sp>
          <p:nvSpPr>
            <p:cNvPr id="13" name="TextBox 13"/>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Introduction:</a:t>
              </a: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E6F3D1">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Support for Carers</a:t>
              </a: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p:txBody>
        </p:sp>
      </p:grpSp>
      <p:grpSp>
        <p:nvGrpSpPr>
          <p:cNvPr id="5" name="Group 5"/>
          <p:cNvGrpSpPr/>
          <p:nvPr/>
        </p:nvGrpSpPr>
        <p:grpSpPr>
          <a:xfrm>
            <a:off x="2795585" y="1600843"/>
            <a:ext cx="7320305" cy="5572987"/>
            <a:chOff x="0" y="0"/>
            <a:chExt cx="2623432" cy="1997233"/>
          </a:xfrm>
        </p:grpSpPr>
        <p:sp>
          <p:nvSpPr>
            <p:cNvPr id="6" name="Freeform 6"/>
            <p:cNvSpPr/>
            <p:nvPr/>
          </p:nvSpPr>
          <p:spPr>
            <a:xfrm>
              <a:off x="0" y="0"/>
              <a:ext cx="2623432" cy="1997233"/>
            </a:xfrm>
            <a:custGeom>
              <a:avLst/>
              <a:gdLst/>
              <a:ahLst/>
              <a:cxnLst/>
              <a:rect l="l" t="t" r="r" b="b"/>
              <a:pathLst>
                <a:path w="2623432" h="1997233">
                  <a:moveTo>
                    <a:pt x="5288" y="0"/>
                  </a:moveTo>
                  <a:lnTo>
                    <a:pt x="2618144" y="0"/>
                  </a:lnTo>
                  <a:cubicBezTo>
                    <a:pt x="2619547" y="0"/>
                    <a:pt x="2620892" y="557"/>
                    <a:pt x="2621883" y="1549"/>
                  </a:cubicBezTo>
                  <a:cubicBezTo>
                    <a:pt x="2622875" y="2541"/>
                    <a:pt x="2623432" y="3886"/>
                    <a:pt x="2623432" y="5288"/>
                  </a:cubicBezTo>
                  <a:lnTo>
                    <a:pt x="2623432" y="1991944"/>
                  </a:lnTo>
                  <a:cubicBezTo>
                    <a:pt x="2623432" y="1993347"/>
                    <a:pt x="2622875" y="1994692"/>
                    <a:pt x="2621883" y="1995684"/>
                  </a:cubicBezTo>
                  <a:cubicBezTo>
                    <a:pt x="2620892" y="1996675"/>
                    <a:pt x="2619547" y="1997233"/>
                    <a:pt x="2618144" y="1997233"/>
                  </a:cubicBezTo>
                  <a:lnTo>
                    <a:pt x="5288" y="1997233"/>
                  </a:lnTo>
                  <a:cubicBezTo>
                    <a:pt x="3886" y="1997233"/>
                    <a:pt x="2541" y="1996675"/>
                    <a:pt x="1549" y="1995684"/>
                  </a:cubicBezTo>
                  <a:cubicBezTo>
                    <a:pt x="557" y="1994692"/>
                    <a:pt x="0" y="1993347"/>
                    <a:pt x="0" y="1991944"/>
                  </a:cubicBezTo>
                  <a:lnTo>
                    <a:pt x="0" y="5288"/>
                  </a:lnTo>
                  <a:cubicBezTo>
                    <a:pt x="0" y="3886"/>
                    <a:pt x="557" y="2541"/>
                    <a:pt x="1549" y="1549"/>
                  </a:cubicBezTo>
                  <a:cubicBezTo>
                    <a:pt x="2541" y="557"/>
                    <a:pt x="3886" y="0"/>
                    <a:pt x="5288" y="0"/>
                  </a:cubicBezTo>
                  <a:close/>
                </a:path>
              </a:pathLst>
            </a:custGeom>
            <a:solidFill>
              <a:srgbClr val="000000">
                <a:alpha val="0"/>
              </a:srgbClr>
            </a:solidFill>
            <a:ln cap="sq">
              <a:noFill/>
              <a:prstDash val="solid"/>
              <a:miter/>
            </a:ln>
          </p:spPr>
          <p:txBody>
            <a:bodyPr/>
            <a:lstStyle/>
            <a:p>
              <a:endParaRPr lang="en-GB"/>
            </a:p>
          </p:txBody>
        </p:sp>
        <p:sp>
          <p:nvSpPr>
            <p:cNvPr id="7" name="TextBox 7"/>
            <p:cNvSpPr txBox="1"/>
            <p:nvPr/>
          </p:nvSpPr>
          <p:spPr>
            <a:xfrm>
              <a:off x="0" y="-171450"/>
              <a:ext cx="2623432" cy="2168683"/>
            </a:xfrm>
            <a:prstGeom prst="rect">
              <a:avLst/>
            </a:prstGeom>
          </p:spPr>
          <p:txBody>
            <a:bodyPr lIns="50800" tIns="50800" rIns="50800" bIns="50800" rtlCol="0" anchor="ctr"/>
            <a:lstStyle/>
            <a:p>
              <a:pPr algn="l">
                <a:lnSpc>
                  <a:spcPts val="3887"/>
                </a:lnSpc>
              </a:pPr>
              <a:r>
                <a:rPr lang="en-US" sz="1799" b="1">
                  <a:solidFill>
                    <a:srgbClr val="000000"/>
                  </a:solidFill>
                  <a:latin typeface="Comfortaa Bold"/>
                  <a:ea typeface="Comfortaa Bold"/>
                  <a:cs typeface="Comfortaa Bold"/>
                  <a:sym typeface="Comfortaa Bold"/>
                </a:rPr>
                <a:t>1.1</a:t>
              </a:r>
              <a:r>
                <a:rPr lang="en-US" sz="1799">
                  <a:solidFill>
                    <a:srgbClr val="000000"/>
                  </a:solidFill>
                  <a:latin typeface="Comfortaa"/>
                  <a:ea typeface="Comfortaa"/>
                  <a:cs typeface="Comfortaa"/>
                  <a:sym typeface="Comfortaa"/>
                </a:rPr>
                <a:t>  Explain what it means to be a ‘Carer’.</a:t>
              </a:r>
            </a:p>
            <a:p>
              <a:pPr algn="l">
                <a:lnSpc>
                  <a:spcPts val="3887"/>
                </a:lnSpc>
              </a:pPr>
              <a:r>
                <a:rPr lang="en-US" sz="1799" b="1">
                  <a:solidFill>
                    <a:srgbClr val="000000"/>
                  </a:solidFill>
                  <a:latin typeface="Comfortaa Bold"/>
                  <a:ea typeface="Comfortaa Bold"/>
                  <a:cs typeface="Comfortaa Bold"/>
                  <a:sym typeface="Comfortaa Bold"/>
                </a:rPr>
                <a:t>1.2</a:t>
              </a:r>
              <a:r>
                <a:rPr lang="en-US" sz="1799">
                  <a:solidFill>
                    <a:srgbClr val="000000"/>
                  </a:solidFill>
                  <a:latin typeface="Comfortaa"/>
                  <a:ea typeface="Comfortaa"/>
                  <a:cs typeface="Comfortaa"/>
                  <a:sym typeface="Comfortaa"/>
                </a:rPr>
                <a:t>  Discuss what support, services and resources are available, including practical and emotional support services, and demonstrate how to access them.</a:t>
              </a:r>
            </a:p>
            <a:p>
              <a:pPr algn="l">
                <a:lnSpc>
                  <a:spcPts val="3887"/>
                </a:lnSpc>
              </a:pPr>
              <a:r>
                <a:rPr lang="en-US" sz="1799" b="1">
                  <a:solidFill>
                    <a:srgbClr val="000000"/>
                  </a:solidFill>
                  <a:latin typeface="Comfortaa Bold"/>
                  <a:ea typeface="Comfortaa Bold"/>
                  <a:cs typeface="Comfortaa Bold"/>
                  <a:sym typeface="Comfortaa Bold"/>
                </a:rPr>
                <a:t>1.3</a:t>
              </a:r>
              <a:r>
                <a:rPr lang="en-US" sz="1799">
                  <a:solidFill>
                    <a:srgbClr val="000000"/>
                  </a:solidFill>
                  <a:latin typeface="Comfortaa"/>
                  <a:ea typeface="Comfortaa"/>
                  <a:cs typeface="Comfortaa"/>
                  <a:sym typeface="Comfortaa"/>
                </a:rPr>
                <a:t>  Describe how to access support for family conflicts.</a:t>
              </a:r>
            </a:p>
            <a:p>
              <a:pPr algn="l">
                <a:lnSpc>
                  <a:spcPts val="3887"/>
                </a:lnSpc>
              </a:pPr>
              <a:r>
                <a:rPr lang="en-US" sz="1799" b="1">
                  <a:solidFill>
                    <a:srgbClr val="000000"/>
                  </a:solidFill>
                  <a:latin typeface="Comfortaa Bold"/>
                  <a:ea typeface="Comfortaa Bold"/>
                  <a:cs typeface="Comfortaa Bold"/>
                  <a:sym typeface="Comfortaa Bold"/>
                </a:rPr>
                <a:t>1.4</a:t>
              </a:r>
              <a:r>
                <a:rPr lang="en-US" sz="1799">
                  <a:solidFill>
                    <a:srgbClr val="000000"/>
                  </a:solidFill>
                  <a:latin typeface="Comfortaa"/>
                  <a:ea typeface="Comfortaa"/>
                  <a:cs typeface="Comfortaa"/>
                  <a:sym typeface="Comfortaa"/>
                </a:rPr>
                <a:t>  Access a Carer’s Assessment and resultant support.</a:t>
              </a:r>
            </a:p>
            <a:p>
              <a:pPr algn="l">
                <a:lnSpc>
                  <a:spcPts val="3887"/>
                </a:lnSpc>
              </a:pPr>
              <a:r>
                <a:rPr lang="en-US" sz="1799">
                  <a:solidFill>
                    <a:srgbClr val="000000"/>
                  </a:solidFill>
                  <a:latin typeface="Comfortaa"/>
                  <a:ea typeface="Comfortaa"/>
                  <a:cs typeface="Comfortaa"/>
                  <a:sym typeface="Comfortaa"/>
                </a:rPr>
                <a:t>Offer support to someone who is bereaved and grieving.</a:t>
              </a:r>
            </a:p>
          </p:txBody>
        </p:sp>
      </p:grpSp>
      <p:grpSp>
        <p:nvGrpSpPr>
          <p:cNvPr id="8" name="Group 8"/>
          <p:cNvGrpSpPr/>
          <p:nvPr/>
        </p:nvGrpSpPr>
        <p:grpSpPr>
          <a:xfrm>
            <a:off x="405765" y="367964"/>
            <a:ext cx="9880470" cy="567841"/>
            <a:chOff x="0" y="0"/>
            <a:chExt cx="3540938" cy="203502"/>
          </a:xfrm>
        </p:grpSpPr>
        <p:sp>
          <p:nvSpPr>
            <p:cNvPr id="9" name="Freeform 9"/>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5FB339"/>
            </a:solidFill>
            <a:ln cap="sq">
              <a:noFill/>
              <a:prstDash val="solid"/>
              <a:miter/>
            </a:ln>
          </p:spPr>
          <p:txBody>
            <a:bodyPr/>
            <a:lstStyle/>
            <a:p>
              <a:endParaRPr lang="en-GB"/>
            </a:p>
          </p:txBody>
        </p:sp>
        <p:sp>
          <p:nvSpPr>
            <p:cNvPr id="10" name="TextBox 10"/>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1 - Topic 3</a:t>
              </a:r>
            </a:p>
          </p:txBody>
        </p:sp>
      </p:grpSp>
      <p:grpSp>
        <p:nvGrpSpPr>
          <p:cNvPr id="11" name="Group 11"/>
          <p:cNvGrpSpPr/>
          <p:nvPr/>
        </p:nvGrpSpPr>
        <p:grpSpPr>
          <a:xfrm>
            <a:off x="2685768" y="1005143"/>
            <a:ext cx="7600467" cy="529025"/>
            <a:chOff x="0" y="0"/>
            <a:chExt cx="2723836" cy="189591"/>
          </a:xfrm>
        </p:grpSpPr>
        <p:sp>
          <p:nvSpPr>
            <p:cNvPr id="12" name="Freeform 12"/>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ADD8A0"/>
            </a:solidFill>
            <a:ln cap="sq">
              <a:noFill/>
              <a:prstDash val="solid"/>
              <a:miter/>
            </a:ln>
          </p:spPr>
          <p:txBody>
            <a:bodyPr/>
            <a:lstStyle/>
            <a:p>
              <a:endParaRPr lang="en-GB"/>
            </a:p>
          </p:txBody>
        </p:sp>
        <p:sp>
          <p:nvSpPr>
            <p:cNvPr id="13" name="TextBox 13"/>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5FB339"/>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1 - Topic 3</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ADD8A0"/>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88241" y="1629418"/>
            <a:ext cx="7597994" cy="1023955"/>
            <a:chOff x="0" y="0"/>
            <a:chExt cx="2722949" cy="366962"/>
          </a:xfrm>
        </p:grpSpPr>
        <p:sp>
          <p:nvSpPr>
            <p:cNvPr id="9" name="Freeform 9"/>
            <p:cNvSpPr/>
            <p:nvPr/>
          </p:nvSpPr>
          <p:spPr>
            <a:xfrm>
              <a:off x="0" y="0"/>
              <a:ext cx="2722949" cy="366962"/>
            </a:xfrm>
            <a:custGeom>
              <a:avLst/>
              <a:gdLst/>
              <a:ahLst/>
              <a:cxnLst/>
              <a:rect l="l" t="t" r="r" b="b"/>
              <a:pathLst>
                <a:path w="2722949" h="366962">
                  <a:moveTo>
                    <a:pt x="14265" y="0"/>
                  </a:moveTo>
                  <a:lnTo>
                    <a:pt x="2708684" y="0"/>
                  </a:lnTo>
                  <a:cubicBezTo>
                    <a:pt x="2716563" y="0"/>
                    <a:pt x="2722949" y="6387"/>
                    <a:pt x="2722949" y="14265"/>
                  </a:cubicBezTo>
                  <a:lnTo>
                    <a:pt x="2722949" y="352697"/>
                  </a:lnTo>
                  <a:cubicBezTo>
                    <a:pt x="2722949" y="356481"/>
                    <a:pt x="2721446" y="360109"/>
                    <a:pt x="2718771" y="362784"/>
                  </a:cubicBezTo>
                  <a:cubicBezTo>
                    <a:pt x="2716096" y="365460"/>
                    <a:pt x="2712468" y="366962"/>
                    <a:pt x="2708684" y="366962"/>
                  </a:cubicBezTo>
                  <a:lnTo>
                    <a:pt x="14265" y="366962"/>
                  </a:lnTo>
                  <a:cubicBezTo>
                    <a:pt x="6387" y="366962"/>
                    <a:pt x="0" y="360576"/>
                    <a:pt x="0" y="35269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395537"/>
            </a:xfrm>
            <a:prstGeom prst="rect">
              <a:avLst/>
            </a:prstGeom>
          </p:spPr>
          <p:txBody>
            <a:bodyPr lIns="50800" tIns="50800" rIns="50800" bIns="50800" rtlCol="0" anchor="ctr"/>
            <a:lstStyle/>
            <a:p>
              <a:pPr algn="l">
                <a:lnSpc>
                  <a:spcPts val="1679"/>
                </a:lnSpc>
              </a:pPr>
              <a:endParaRP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www.hospiceuk.org/information-and-support/your-guide-hospice-and-end-life-care/support-carers"/>
                </a:rPr>
                <a:t>Support for carers | Hospice UK</a:t>
              </a:r>
              <a:r>
                <a:rPr lang="en-US" sz="1200">
                  <a:solidFill>
                    <a:srgbClr val="000000">
                      <a:alpha val="89804"/>
                    </a:srgbClr>
                  </a:solidFill>
                  <a:latin typeface="Comfortaa"/>
                  <a:ea typeface="Comfortaa"/>
                  <a:cs typeface="Comfortaa"/>
                  <a:sym typeface="Comfortaa"/>
                </a:rPr>
                <a:t> </a:t>
              </a:r>
            </a:p>
            <a:p>
              <a:pPr algn="l">
                <a:lnSpc>
                  <a:spcPts val="1679"/>
                </a:lnSpc>
              </a:pPr>
              <a:endParaRPr lang="en-US" sz="1200">
                <a:solidFill>
                  <a:srgbClr val="000000">
                    <a:alpha val="89804"/>
                  </a:srgbClr>
                </a:solidFill>
                <a:latin typeface="Comfortaa"/>
                <a:ea typeface="Comfortaa"/>
                <a:cs typeface="Comfortaa"/>
                <a:sym typeface="Comfortaa"/>
              </a:endParaRPr>
            </a:p>
            <a:p>
              <a:pPr algn="l">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11" name="Group 11"/>
          <p:cNvGrpSpPr/>
          <p:nvPr/>
        </p:nvGrpSpPr>
        <p:grpSpPr>
          <a:xfrm>
            <a:off x="405765" y="1005143"/>
            <a:ext cx="2213069" cy="6168686"/>
            <a:chOff x="0" y="0"/>
            <a:chExt cx="793114" cy="2210718"/>
          </a:xfrm>
        </p:grpSpPr>
        <p:sp>
          <p:nvSpPr>
            <p:cNvPr id="12" name="Freeform 12"/>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E6F3D1">
                <a:alpha val="89804"/>
              </a:srgbClr>
            </a:solidFill>
            <a:ln cap="sq">
              <a:noFill/>
              <a:prstDash val="solid"/>
              <a:miter/>
            </a:ln>
          </p:spPr>
          <p:txBody>
            <a:bodyPr/>
            <a:lstStyle/>
            <a:p>
              <a:endParaRPr lang="en-GB"/>
            </a:p>
          </p:txBody>
        </p:sp>
        <p:sp>
          <p:nvSpPr>
            <p:cNvPr id="13" name="TextBox 13"/>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Support for Carers</a:t>
              </a: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p:txBody>
        </p:sp>
      </p:grpSp>
      <p:grpSp>
        <p:nvGrpSpPr>
          <p:cNvPr id="14" name="Group 14"/>
          <p:cNvGrpSpPr/>
          <p:nvPr/>
        </p:nvGrpSpPr>
        <p:grpSpPr>
          <a:xfrm>
            <a:off x="2688241" y="5483570"/>
            <a:ext cx="7597994" cy="1184586"/>
            <a:chOff x="0" y="0"/>
            <a:chExt cx="2722949" cy="424529"/>
          </a:xfrm>
        </p:grpSpPr>
        <p:sp>
          <p:nvSpPr>
            <p:cNvPr id="15" name="Freeform 15"/>
            <p:cNvSpPr/>
            <p:nvPr/>
          </p:nvSpPr>
          <p:spPr>
            <a:xfrm>
              <a:off x="0" y="0"/>
              <a:ext cx="2722949" cy="424529"/>
            </a:xfrm>
            <a:custGeom>
              <a:avLst/>
              <a:gdLst/>
              <a:ahLst/>
              <a:cxnLst/>
              <a:rect l="l" t="t" r="r" b="b"/>
              <a:pathLst>
                <a:path w="2722949" h="424529">
                  <a:moveTo>
                    <a:pt x="14265" y="0"/>
                  </a:moveTo>
                  <a:lnTo>
                    <a:pt x="2708684" y="0"/>
                  </a:lnTo>
                  <a:cubicBezTo>
                    <a:pt x="2716563" y="0"/>
                    <a:pt x="2722949" y="6387"/>
                    <a:pt x="2722949" y="14265"/>
                  </a:cubicBezTo>
                  <a:lnTo>
                    <a:pt x="2722949" y="410264"/>
                  </a:lnTo>
                  <a:cubicBezTo>
                    <a:pt x="2722949" y="414047"/>
                    <a:pt x="2721446" y="417675"/>
                    <a:pt x="2718771" y="420351"/>
                  </a:cubicBezTo>
                  <a:cubicBezTo>
                    <a:pt x="2716096" y="423026"/>
                    <a:pt x="2712468" y="424529"/>
                    <a:pt x="2708684" y="424529"/>
                  </a:cubicBezTo>
                  <a:lnTo>
                    <a:pt x="14265" y="424529"/>
                  </a:lnTo>
                  <a:cubicBezTo>
                    <a:pt x="6387" y="424529"/>
                    <a:pt x="0" y="418142"/>
                    <a:pt x="0" y="410264"/>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6" name="TextBox 16"/>
            <p:cNvSpPr txBox="1"/>
            <p:nvPr/>
          </p:nvSpPr>
          <p:spPr>
            <a:xfrm>
              <a:off x="0" y="-28575"/>
              <a:ext cx="2722949" cy="453104"/>
            </a:xfrm>
            <a:prstGeom prst="rect">
              <a:avLst/>
            </a:prstGeom>
          </p:spPr>
          <p:txBody>
            <a:bodyPr lIns="50800" tIns="50800" rIns="50800" bIns="50800" rtlCol="0" anchor="ctr"/>
            <a:lstStyle/>
            <a:p>
              <a:pPr algn="ctr">
                <a:lnSpc>
                  <a:spcPts val="1679"/>
                </a:lnSpc>
              </a:pPr>
              <a:endParaRPr/>
            </a:p>
            <a:p>
              <a:pPr algn="ctr">
                <a:lnSpc>
                  <a:spcPts val="1679"/>
                </a:lnSpc>
              </a:pPr>
              <a:r>
                <a:rPr lang="en-US" sz="1200" u="sng">
                  <a:solidFill>
                    <a:srgbClr val="000000">
                      <a:alpha val="89804"/>
                    </a:srgbClr>
                  </a:solidFill>
                  <a:latin typeface="Comfortaa"/>
                  <a:ea typeface="Comfortaa"/>
                  <a:cs typeface="Comfortaa"/>
                  <a:sym typeface="Comfortaa"/>
                  <a:hlinkClick r:id="rId3" tooltip="https://www.england.nhs.uk/improvement-hub/wp-content/uploads/sites/44/2017/11/SBAR-Implementation-and-Training-Guide.pdf"/>
                </a:rPr>
                <a:t>SBAR-Implementation-and-Training-Guide.pdf (england.nhs.uk)</a:t>
              </a:r>
              <a:r>
                <a:rPr lang="en-US" sz="1200">
                  <a:solidFill>
                    <a:srgbClr val="000000">
                      <a:alpha val="89804"/>
                    </a:srgbClr>
                  </a:solidFill>
                  <a:latin typeface="Comfortaa"/>
                  <a:ea typeface="Comfortaa"/>
                  <a:cs typeface="Comfortaa"/>
                  <a:sym typeface="Comfortaa"/>
                </a:rPr>
                <a:t> </a:t>
              </a:r>
            </a:p>
            <a:p>
              <a:pPr algn="ctr">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17" name="Group 17"/>
          <p:cNvGrpSpPr/>
          <p:nvPr/>
        </p:nvGrpSpPr>
        <p:grpSpPr>
          <a:xfrm>
            <a:off x="2688241" y="2842356"/>
            <a:ext cx="7597994" cy="1156184"/>
            <a:chOff x="0" y="0"/>
            <a:chExt cx="2722949" cy="414350"/>
          </a:xfrm>
        </p:grpSpPr>
        <p:sp>
          <p:nvSpPr>
            <p:cNvPr id="18" name="Freeform 18"/>
            <p:cNvSpPr/>
            <p:nvPr/>
          </p:nvSpPr>
          <p:spPr>
            <a:xfrm>
              <a:off x="0" y="0"/>
              <a:ext cx="2722949" cy="414350"/>
            </a:xfrm>
            <a:custGeom>
              <a:avLst/>
              <a:gdLst/>
              <a:ahLst/>
              <a:cxnLst/>
              <a:rect l="l" t="t" r="r" b="b"/>
              <a:pathLst>
                <a:path w="2722949" h="414350">
                  <a:moveTo>
                    <a:pt x="14265" y="0"/>
                  </a:moveTo>
                  <a:lnTo>
                    <a:pt x="2708684" y="0"/>
                  </a:lnTo>
                  <a:cubicBezTo>
                    <a:pt x="2716563" y="0"/>
                    <a:pt x="2722949" y="6387"/>
                    <a:pt x="2722949" y="14265"/>
                  </a:cubicBezTo>
                  <a:lnTo>
                    <a:pt x="2722949" y="400085"/>
                  </a:lnTo>
                  <a:cubicBezTo>
                    <a:pt x="2722949" y="407964"/>
                    <a:pt x="2716563" y="414350"/>
                    <a:pt x="2708684" y="414350"/>
                  </a:cubicBezTo>
                  <a:lnTo>
                    <a:pt x="14265" y="414350"/>
                  </a:lnTo>
                  <a:cubicBezTo>
                    <a:pt x="10482" y="414350"/>
                    <a:pt x="6853" y="412847"/>
                    <a:pt x="4178" y="410172"/>
                  </a:cubicBezTo>
                  <a:cubicBezTo>
                    <a:pt x="1503" y="407497"/>
                    <a:pt x="0" y="403869"/>
                    <a:pt x="0" y="400085"/>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9" name="TextBox 19"/>
            <p:cNvSpPr txBox="1"/>
            <p:nvPr/>
          </p:nvSpPr>
          <p:spPr>
            <a:xfrm>
              <a:off x="0" y="-28575"/>
              <a:ext cx="2722949" cy="442925"/>
            </a:xfrm>
            <a:prstGeom prst="rect">
              <a:avLst/>
            </a:prstGeom>
          </p:spPr>
          <p:txBody>
            <a:bodyPr lIns="50800" tIns="50800" rIns="50800" bIns="50800" rtlCol="0" anchor="ctr"/>
            <a:lstStyle/>
            <a:p>
              <a:pPr algn="l">
                <a:lnSpc>
                  <a:spcPts val="1679"/>
                </a:lnSpc>
              </a:pPr>
              <a:endParaRP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4" tooltip="https://www.hospiceuk.org/information-and-support/i-need-support-bereavement"/>
                </a:rPr>
                <a:t>I need support with a bereavement | Hospice UK</a:t>
              </a:r>
              <a:r>
                <a:rPr lang="en-US" sz="1200">
                  <a:solidFill>
                    <a:srgbClr val="000000">
                      <a:alpha val="89804"/>
                    </a:srgbClr>
                  </a:solidFill>
                  <a:latin typeface="Comfortaa"/>
                  <a:ea typeface="Comfortaa"/>
                  <a:cs typeface="Comfortaa"/>
                  <a:sym typeface="Comfortaa"/>
                </a:rPr>
                <a:t> </a:t>
              </a:r>
            </a:p>
            <a:p>
              <a:pPr algn="l">
                <a:lnSpc>
                  <a:spcPts val="1679"/>
                </a:lnSpc>
              </a:pPr>
              <a:endParaRPr lang="en-US" sz="1200">
                <a:solidFill>
                  <a:srgbClr val="000000">
                    <a:alpha val="89804"/>
                  </a:srgbClr>
                </a:solidFill>
                <a:latin typeface="Comfortaa"/>
                <a:ea typeface="Comfortaa"/>
                <a:cs typeface="Comfortaa"/>
                <a:sym typeface="Comfortaa"/>
              </a:endParaRPr>
            </a:p>
            <a:p>
              <a:pPr algn="l">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20" name="Group 20"/>
          <p:cNvGrpSpPr/>
          <p:nvPr/>
        </p:nvGrpSpPr>
        <p:grpSpPr>
          <a:xfrm>
            <a:off x="2688241" y="4183236"/>
            <a:ext cx="7597994" cy="1115638"/>
            <a:chOff x="0" y="0"/>
            <a:chExt cx="2722949" cy="399820"/>
          </a:xfrm>
        </p:grpSpPr>
        <p:sp>
          <p:nvSpPr>
            <p:cNvPr id="21" name="Freeform 21"/>
            <p:cNvSpPr/>
            <p:nvPr/>
          </p:nvSpPr>
          <p:spPr>
            <a:xfrm>
              <a:off x="0" y="0"/>
              <a:ext cx="2722949" cy="399820"/>
            </a:xfrm>
            <a:custGeom>
              <a:avLst/>
              <a:gdLst/>
              <a:ahLst/>
              <a:cxnLst/>
              <a:rect l="l" t="t" r="r" b="b"/>
              <a:pathLst>
                <a:path w="2722949" h="399820">
                  <a:moveTo>
                    <a:pt x="14265" y="0"/>
                  </a:moveTo>
                  <a:lnTo>
                    <a:pt x="2708684" y="0"/>
                  </a:lnTo>
                  <a:cubicBezTo>
                    <a:pt x="2716563" y="0"/>
                    <a:pt x="2722949" y="6387"/>
                    <a:pt x="2722949" y="14265"/>
                  </a:cubicBezTo>
                  <a:lnTo>
                    <a:pt x="2722949" y="385554"/>
                  </a:lnTo>
                  <a:cubicBezTo>
                    <a:pt x="2722949" y="393433"/>
                    <a:pt x="2716563" y="399820"/>
                    <a:pt x="2708684" y="399820"/>
                  </a:cubicBezTo>
                  <a:lnTo>
                    <a:pt x="14265" y="399820"/>
                  </a:lnTo>
                  <a:cubicBezTo>
                    <a:pt x="10482" y="399820"/>
                    <a:pt x="6853" y="398317"/>
                    <a:pt x="4178" y="395641"/>
                  </a:cubicBezTo>
                  <a:cubicBezTo>
                    <a:pt x="1503" y="392966"/>
                    <a:pt x="0" y="389338"/>
                    <a:pt x="0" y="385554"/>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2" name="TextBox 22"/>
            <p:cNvSpPr txBox="1"/>
            <p:nvPr/>
          </p:nvSpPr>
          <p:spPr>
            <a:xfrm>
              <a:off x="0" y="-28575"/>
              <a:ext cx="2722949" cy="428395"/>
            </a:xfrm>
            <a:prstGeom prst="rect">
              <a:avLst/>
            </a:prstGeom>
          </p:spPr>
          <p:txBody>
            <a:bodyPr lIns="50800" tIns="50800" rIns="50800" bIns="50800" rtlCol="0" anchor="ctr"/>
            <a:lstStyle/>
            <a:p>
              <a:pPr algn="l">
                <a:lnSpc>
                  <a:spcPts val="1679"/>
                </a:lnSpc>
              </a:pPr>
              <a:endParaRP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5" tooltip="https://www.hospiceuk.org/information-and-support/death-and-dying-what-expect/about-death-and-dying"/>
                </a:rPr>
                <a:t>Talking ab</a:t>
              </a:r>
              <a:r>
                <a:rPr lang="en-US" sz="1200" u="sng">
                  <a:solidFill>
                    <a:srgbClr val="000000">
                      <a:alpha val="89804"/>
                    </a:srgbClr>
                  </a:solidFill>
                  <a:latin typeface="Comfortaa"/>
                  <a:ea typeface="Comfortaa"/>
                  <a:cs typeface="Comfortaa"/>
                  <a:sym typeface="Comfortaa"/>
                  <a:hlinkClick r:id="rId5" tooltip="https://www.hospiceuk.org/information-and-support/death-and-dying-what-expect/about-death-and-dying"/>
                </a:rPr>
                <a:t>out death and dying - Hospice UK</a:t>
              </a:r>
              <a:r>
                <a:rPr lang="en-US" sz="1200">
                  <a:solidFill>
                    <a:srgbClr val="000000">
                      <a:alpha val="89804"/>
                    </a:srgbClr>
                  </a:solidFill>
                  <a:latin typeface="Comfortaa"/>
                  <a:ea typeface="Comfortaa"/>
                  <a:cs typeface="Comfortaa"/>
                  <a:sym typeface="Comfortaa"/>
                  <a:hlinkClick r:id="rId6" tooltip="https://portal.e-lfh.org.uk/Component/Details/719760"/>
                </a:rPr>
                <a:t> </a:t>
              </a:r>
            </a:p>
            <a:p>
              <a:pPr algn="l">
                <a:lnSpc>
                  <a:spcPts val="1679"/>
                </a:lnSpc>
              </a:pPr>
              <a:endParaRPr lang="en-US" sz="1200">
                <a:solidFill>
                  <a:srgbClr val="000000">
                    <a:alpha val="89804"/>
                  </a:srgbClr>
                </a:solidFill>
                <a:latin typeface="Comfortaa"/>
                <a:ea typeface="Comfortaa"/>
                <a:cs typeface="Comfortaa"/>
                <a:sym typeface="Comfortaa"/>
                <a:hlinkClick r:id="rId6" tooltip="https://portal.e-lfh.org.uk/Component/Details/719760"/>
              </a:endParaRPr>
            </a:p>
            <a:p>
              <a:pPr algn="l">
                <a:lnSpc>
                  <a:spcPts val="1679"/>
                </a:lnSpc>
              </a:pPr>
              <a:endParaRPr lang="en-US" sz="1200">
                <a:solidFill>
                  <a:srgbClr val="000000">
                    <a:alpha val="89804"/>
                  </a:srgbClr>
                </a:solidFill>
                <a:latin typeface="Comfortaa"/>
                <a:ea typeface="Comfortaa"/>
                <a:cs typeface="Comfortaa"/>
                <a:sym typeface="Comfortaa"/>
                <a:hlinkClick r:id="rId6" tooltip="https://portal.e-lfh.org.uk/Component/Details/719760"/>
              </a:endParaRPr>
            </a:p>
          </p:txBody>
        </p:sp>
      </p:grpSp>
      <p:grpSp>
        <p:nvGrpSpPr>
          <p:cNvPr id="23" name="Group 23"/>
          <p:cNvGrpSpPr/>
          <p:nvPr/>
        </p:nvGrpSpPr>
        <p:grpSpPr>
          <a:xfrm>
            <a:off x="3157327" y="6804000"/>
            <a:ext cx="2766080" cy="567841"/>
            <a:chOff x="0" y="0"/>
            <a:chExt cx="991301" cy="203502"/>
          </a:xfrm>
        </p:grpSpPr>
        <p:sp>
          <p:nvSpPr>
            <p:cNvPr id="24" name="Freeform 24"/>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5FB339"/>
            </a:solidFill>
            <a:ln cap="sq">
              <a:noFill/>
              <a:prstDash val="solid"/>
              <a:miter/>
            </a:ln>
          </p:spPr>
          <p:txBody>
            <a:bodyPr/>
            <a:lstStyle/>
            <a:p>
              <a:endParaRPr lang="en-GB"/>
            </a:p>
          </p:txBody>
        </p:sp>
        <p:sp>
          <p:nvSpPr>
            <p:cNvPr id="25" name="TextBox 25"/>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Back to </a:t>
              </a:r>
              <a:r>
                <a:rPr lang="en-US" sz="1199" b="1" strike="noStrike">
                  <a:solidFill>
                    <a:srgbClr val="000000"/>
                  </a:solidFill>
                  <a:latin typeface="Comfortaa Bold"/>
                  <a:ea typeface="Comfortaa Bold"/>
                  <a:cs typeface="Comfortaa Bold"/>
                  <a:sym typeface="Comfortaa Bold"/>
                </a:rPr>
                <a:t>Tier 1 Summary</a:t>
              </a:r>
            </a:p>
          </p:txBody>
        </p:sp>
      </p:grpSp>
      <p:grpSp>
        <p:nvGrpSpPr>
          <p:cNvPr id="26" name="Group 26"/>
          <p:cNvGrpSpPr/>
          <p:nvPr/>
        </p:nvGrpSpPr>
        <p:grpSpPr>
          <a:xfrm>
            <a:off x="6849929" y="6804000"/>
            <a:ext cx="2766080" cy="567841"/>
            <a:chOff x="0" y="0"/>
            <a:chExt cx="991301" cy="203502"/>
          </a:xfrm>
        </p:grpSpPr>
        <p:sp>
          <p:nvSpPr>
            <p:cNvPr id="27" name="Freeform 27"/>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5FB339"/>
            </a:solidFill>
            <a:ln cap="sq">
              <a:noFill/>
              <a:prstDash val="solid"/>
              <a:miter/>
            </a:ln>
          </p:spPr>
          <p:txBody>
            <a:bodyPr/>
            <a:lstStyle/>
            <a:p>
              <a:endParaRPr lang="en-GB"/>
            </a:p>
          </p:txBody>
        </p:sp>
        <p:sp>
          <p:nvSpPr>
            <p:cNvPr id="28" name="TextBox 28"/>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7" action="ppaction://hlinksldjump"/>
                </a:rPr>
                <a:t>Next Topic</a:t>
              </a:r>
            </a:p>
          </p:txBody>
        </p:sp>
      </p:grpSp>
      <p:sp>
        <p:nvSpPr>
          <p:cNvPr id="29" name="Freeform 29"/>
          <p:cNvSpPr/>
          <p:nvPr/>
        </p:nvSpPr>
        <p:spPr>
          <a:xfrm>
            <a:off x="9762868" y="6835742"/>
            <a:ext cx="523367" cy="536100"/>
          </a:xfrm>
          <a:custGeom>
            <a:avLst/>
            <a:gdLst/>
            <a:ahLst/>
            <a:cxnLst/>
            <a:rect l="l" t="t" r="r" b="b"/>
            <a:pathLst>
              <a:path w="523367" h="536100">
                <a:moveTo>
                  <a:pt x="0" y="0"/>
                </a:moveTo>
                <a:lnTo>
                  <a:pt x="523367" y="0"/>
                </a:lnTo>
                <a:lnTo>
                  <a:pt x="523367" y="536099"/>
                </a:lnTo>
                <a:lnTo>
                  <a:pt x="0" y="536099"/>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GB"/>
          </a:p>
        </p:txBody>
      </p:sp>
      <p:grpSp>
        <p:nvGrpSpPr>
          <p:cNvPr id="30" name="Group 30"/>
          <p:cNvGrpSpPr/>
          <p:nvPr/>
        </p:nvGrpSpPr>
        <p:grpSpPr>
          <a:xfrm>
            <a:off x="2688241" y="2277609"/>
            <a:ext cx="1677003" cy="383772"/>
            <a:chOff x="0" y="0"/>
            <a:chExt cx="601000" cy="137535"/>
          </a:xfrm>
        </p:grpSpPr>
        <p:sp>
          <p:nvSpPr>
            <p:cNvPr id="31" name="Freeform 31"/>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2" name="TextBox 32"/>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resource</a:t>
              </a:r>
            </a:p>
          </p:txBody>
        </p:sp>
      </p:grpSp>
      <p:grpSp>
        <p:nvGrpSpPr>
          <p:cNvPr id="33" name="Group 33"/>
          <p:cNvGrpSpPr/>
          <p:nvPr/>
        </p:nvGrpSpPr>
        <p:grpSpPr>
          <a:xfrm>
            <a:off x="2688241" y="3618489"/>
            <a:ext cx="1677003" cy="383772"/>
            <a:chOff x="0" y="0"/>
            <a:chExt cx="601000" cy="137535"/>
          </a:xfrm>
        </p:grpSpPr>
        <p:sp>
          <p:nvSpPr>
            <p:cNvPr id="34" name="Freeform 3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5" name="TextBox 3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resource</a:t>
              </a:r>
            </a:p>
          </p:txBody>
        </p:sp>
      </p:grpSp>
      <p:grpSp>
        <p:nvGrpSpPr>
          <p:cNvPr id="36" name="Group 36"/>
          <p:cNvGrpSpPr/>
          <p:nvPr/>
        </p:nvGrpSpPr>
        <p:grpSpPr>
          <a:xfrm>
            <a:off x="2688241" y="4915102"/>
            <a:ext cx="1677003" cy="383772"/>
            <a:chOff x="0" y="0"/>
            <a:chExt cx="601000" cy="137535"/>
          </a:xfrm>
        </p:grpSpPr>
        <p:sp>
          <p:nvSpPr>
            <p:cNvPr id="37" name="Freeform 37"/>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8" name="TextBox 38"/>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5min reading</a:t>
              </a:r>
            </a:p>
          </p:txBody>
        </p:sp>
      </p:grpSp>
      <p:grpSp>
        <p:nvGrpSpPr>
          <p:cNvPr id="39" name="Group 39"/>
          <p:cNvGrpSpPr/>
          <p:nvPr/>
        </p:nvGrpSpPr>
        <p:grpSpPr>
          <a:xfrm>
            <a:off x="4401245" y="4915102"/>
            <a:ext cx="1767358" cy="387921"/>
            <a:chOff x="0" y="0"/>
            <a:chExt cx="633381" cy="139022"/>
          </a:xfrm>
        </p:grpSpPr>
        <p:sp>
          <p:nvSpPr>
            <p:cNvPr id="40" name="Freeform 40"/>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41" name="TextBox 41"/>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Topic2</a:t>
              </a:r>
            </a:p>
          </p:txBody>
        </p:sp>
      </p:grpSp>
      <p:grpSp>
        <p:nvGrpSpPr>
          <p:cNvPr id="42" name="Group 42"/>
          <p:cNvGrpSpPr/>
          <p:nvPr/>
        </p:nvGrpSpPr>
        <p:grpSpPr>
          <a:xfrm>
            <a:off x="4401245" y="6280235"/>
            <a:ext cx="1767358" cy="387921"/>
            <a:chOff x="0" y="0"/>
            <a:chExt cx="633381" cy="139022"/>
          </a:xfrm>
        </p:grpSpPr>
        <p:sp>
          <p:nvSpPr>
            <p:cNvPr id="43" name="Freeform 43"/>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44" name="TextBox 44"/>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Topic2</a:t>
              </a:r>
            </a:p>
          </p:txBody>
        </p:sp>
      </p:grpSp>
      <p:grpSp>
        <p:nvGrpSpPr>
          <p:cNvPr id="45" name="Group 45"/>
          <p:cNvGrpSpPr/>
          <p:nvPr/>
        </p:nvGrpSpPr>
        <p:grpSpPr>
          <a:xfrm>
            <a:off x="2688241" y="6284384"/>
            <a:ext cx="1677003" cy="383772"/>
            <a:chOff x="0" y="0"/>
            <a:chExt cx="601000" cy="137535"/>
          </a:xfrm>
        </p:grpSpPr>
        <p:sp>
          <p:nvSpPr>
            <p:cNvPr id="46" name="Freeform 46"/>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47" name="TextBox 47"/>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10min reading</a:t>
              </a: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E6F3D1">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Care After Death</a:t>
              </a: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p:txBody>
        </p:sp>
      </p:grpSp>
      <p:grpSp>
        <p:nvGrpSpPr>
          <p:cNvPr id="5" name="Group 5"/>
          <p:cNvGrpSpPr/>
          <p:nvPr/>
        </p:nvGrpSpPr>
        <p:grpSpPr>
          <a:xfrm>
            <a:off x="2685768" y="1600843"/>
            <a:ext cx="7600467" cy="5572987"/>
            <a:chOff x="0" y="0"/>
            <a:chExt cx="2723836" cy="1997233"/>
          </a:xfrm>
        </p:grpSpPr>
        <p:sp>
          <p:nvSpPr>
            <p:cNvPr id="6" name="Freeform 6"/>
            <p:cNvSpPr/>
            <p:nvPr/>
          </p:nvSpPr>
          <p:spPr>
            <a:xfrm>
              <a:off x="0" y="0"/>
              <a:ext cx="2723836" cy="1997233"/>
            </a:xfrm>
            <a:custGeom>
              <a:avLst/>
              <a:gdLst/>
              <a:ahLst/>
              <a:cxnLst/>
              <a:rect l="l" t="t" r="r" b="b"/>
              <a:pathLst>
                <a:path w="2723836" h="1997233">
                  <a:moveTo>
                    <a:pt x="5093" y="0"/>
                  </a:moveTo>
                  <a:lnTo>
                    <a:pt x="2718743" y="0"/>
                  </a:lnTo>
                  <a:cubicBezTo>
                    <a:pt x="2721556" y="0"/>
                    <a:pt x="2723836" y="2280"/>
                    <a:pt x="2723836" y="5093"/>
                  </a:cubicBezTo>
                  <a:lnTo>
                    <a:pt x="2723836" y="1992139"/>
                  </a:lnTo>
                  <a:cubicBezTo>
                    <a:pt x="2723836" y="1993490"/>
                    <a:pt x="2723299" y="1994786"/>
                    <a:pt x="2722344" y="1995741"/>
                  </a:cubicBezTo>
                  <a:cubicBezTo>
                    <a:pt x="2721389" y="1996696"/>
                    <a:pt x="2720094" y="1997233"/>
                    <a:pt x="2718743" y="1997233"/>
                  </a:cubicBezTo>
                  <a:lnTo>
                    <a:pt x="5093" y="1997233"/>
                  </a:lnTo>
                  <a:cubicBezTo>
                    <a:pt x="2280" y="1997233"/>
                    <a:pt x="0" y="1994952"/>
                    <a:pt x="0" y="1992139"/>
                  </a:cubicBezTo>
                  <a:lnTo>
                    <a:pt x="0" y="5093"/>
                  </a:lnTo>
                  <a:cubicBezTo>
                    <a:pt x="0" y="2280"/>
                    <a:pt x="2280" y="0"/>
                    <a:pt x="5093" y="0"/>
                  </a:cubicBezTo>
                  <a:close/>
                </a:path>
              </a:pathLst>
            </a:custGeom>
            <a:solidFill>
              <a:srgbClr val="000000">
                <a:alpha val="0"/>
              </a:srgbClr>
            </a:solidFill>
            <a:ln cap="sq">
              <a:noFill/>
              <a:prstDash val="solid"/>
              <a:miter/>
            </a:ln>
          </p:spPr>
          <p:txBody>
            <a:bodyPr/>
            <a:lstStyle/>
            <a:p>
              <a:endParaRPr lang="en-GB"/>
            </a:p>
          </p:txBody>
        </p:sp>
        <p:sp>
          <p:nvSpPr>
            <p:cNvPr id="7" name="TextBox 7"/>
            <p:cNvSpPr txBox="1"/>
            <p:nvPr/>
          </p:nvSpPr>
          <p:spPr>
            <a:xfrm>
              <a:off x="0" y="-104775"/>
              <a:ext cx="2723836" cy="2102008"/>
            </a:xfrm>
            <a:prstGeom prst="rect">
              <a:avLst/>
            </a:prstGeom>
          </p:spPr>
          <p:txBody>
            <a:bodyPr lIns="50800" tIns="50800" rIns="50800" bIns="50800" rtlCol="0" anchor="ctr"/>
            <a:lstStyle/>
            <a:p>
              <a:pPr algn="ctr">
                <a:lnSpc>
                  <a:spcPts val="3149"/>
                </a:lnSpc>
              </a:pPr>
              <a:r>
                <a:rPr lang="en-US" sz="1799">
                  <a:solidFill>
                    <a:srgbClr val="000000"/>
                  </a:solidFill>
                  <a:latin typeface="Comfortaa"/>
                  <a:ea typeface="Comfortaa"/>
                  <a:cs typeface="Comfortaa"/>
                  <a:sym typeface="Comfortaa"/>
                </a:rPr>
                <a:t>Care for an individual does not finish when they die, healthcare staff should take into consideration their preferences and wishes around death that they expressed before death. </a:t>
              </a:r>
            </a:p>
            <a:p>
              <a:pPr algn="ctr">
                <a:lnSpc>
                  <a:spcPts val="3149"/>
                </a:lnSpc>
              </a:pPr>
              <a:endParaRPr lang="en-US" sz="1799">
                <a:solidFill>
                  <a:srgbClr val="000000"/>
                </a:solidFill>
                <a:latin typeface="Comfortaa"/>
                <a:ea typeface="Comfortaa"/>
                <a:cs typeface="Comfortaa"/>
                <a:sym typeface="Comfortaa"/>
              </a:endParaRPr>
            </a:p>
            <a:p>
              <a:pPr algn="ctr">
                <a:lnSpc>
                  <a:spcPts val="3149"/>
                </a:lnSpc>
              </a:pPr>
              <a:r>
                <a:rPr lang="en-US" sz="1799">
                  <a:solidFill>
                    <a:srgbClr val="000000"/>
                  </a:solidFill>
                  <a:latin typeface="Comfortaa"/>
                  <a:ea typeface="Comfortaa"/>
                  <a:cs typeface="Comfortaa"/>
                  <a:sym typeface="Comfortaa"/>
                </a:rPr>
                <a:t>Health professionals have a responsibility to inform the relevant services, and people important to the individual of the death, in line with individual organisation agreed ways of working. </a:t>
              </a:r>
            </a:p>
            <a:p>
              <a:pPr algn="ctr">
                <a:lnSpc>
                  <a:spcPts val="3149"/>
                </a:lnSpc>
              </a:pPr>
              <a:endParaRPr lang="en-US" sz="1799">
                <a:solidFill>
                  <a:srgbClr val="000000"/>
                </a:solidFill>
                <a:latin typeface="Comfortaa"/>
                <a:ea typeface="Comfortaa"/>
                <a:cs typeface="Comfortaa"/>
                <a:sym typeface="Comfortaa"/>
              </a:endParaRPr>
            </a:p>
          </p:txBody>
        </p:sp>
      </p:grpSp>
      <p:grpSp>
        <p:nvGrpSpPr>
          <p:cNvPr id="8" name="Group 8"/>
          <p:cNvGrpSpPr/>
          <p:nvPr/>
        </p:nvGrpSpPr>
        <p:grpSpPr>
          <a:xfrm>
            <a:off x="405765" y="367964"/>
            <a:ext cx="9880470" cy="567841"/>
            <a:chOff x="0" y="0"/>
            <a:chExt cx="3540938" cy="203502"/>
          </a:xfrm>
        </p:grpSpPr>
        <p:sp>
          <p:nvSpPr>
            <p:cNvPr id="9" name="Freeform 9"/>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5FB339"/>
            </a:solidFill>
            <a:ln cap="sq">
              <a:noFill/>
              <a:prstDash val="solid"/>
              <a:miter/>
            </a:ln>
          </p:spPr>
          <p:txBody>
            <a:bodyPr/>
            <a:lstStyle/>
            <a:p>
              <a:endParaRPr lang="en-GB"/>
            </a:p>
          </p:txBody>
        </p:sp>
        <p:sp>
          <p:nvSpPr>
            <p:cNvPr id="10" name="TextBox 10"/>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1 - Topic 4</a:t>
              </a:r>
            </a:p>
          </p:txBody>
        </p:sp>
      </p:grpSp>
      <p:grpSp>
        <p:nvGrpSpPr>
          <p:cNvPr id="11" name="Group 11"/>
          <p:cNvGrpSpPr/>
          <p:nvPr/>
        </p:nvGrpSpPr>
        <p:grpSpPr>
          <a:xfrm>
            <a:off x="2685768" y="1005143"/>
            <a:ext cx="7600467" cy="529025"/>
            <a:chOff x="0" y="0"/>
            <a:chExt cx="2723836" cy="189591"/>
          </a:xfrm>
        </p:grpSpPr>
        <p:sp>
          <p:nvSpPr>
            <p:cNvPr id="12" name="Freeform 12"/>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ADD8A0"/>
            </a:solidFill>
            <a:ln cap="sq">
              <a:noFill/>
              <a:prstDash val="solid"/>
              <a:miter/>
            </a:ln>
          </p:spPr>
          <p:txBody>
            <a:bodyPr/>
            <a:lstStyle/>
            <a:p>
              <a:endParaRPr lang="en-GB"/>
            </a:p>
          </p:txBody>
        </p:sp>
        <p:sp>
          <p:nvSpPr>
            <p:cNvPr id="13" name="TextBox 13"/>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Introduction:</a:t>
              </a: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E6F3D1">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endParaRP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Care After Death</a:t>
              </a: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p:txBody>
        </p:sp>
      </p:grpSp>
      <p:grpSp>
        <p:nvGrpSpPr>
          <p:cNvPr id="5" name="Group 5"/>
          <p:cNvGrpSpPr/>
          <p:nvPr/>
        </p:nvGrpSpPr>
        <p:grpSpPr>
          <a:xfrm>
            <a:off x="2795585" y="1600843"/>
            <a:ext cx="7320305" cy="5572987"/>
            <a:chOff x="0" y="0"/>
            <a:chExt cx="2623432" cy="1997233"/>
          </a:xfrm>
        </p:grpSpPr>
        <p:sp>
          <p:nvSpPr>
            <p:cNvPr id="6" name="Freeform 6"/>
            <p:cNvSpPr/>
            <p:nvPr/>
          </p:nvSpPr>
          <p:spPr>
            <a:xfrm>
              <a:off x="0" y="0"/>
              <a:ext cx="2623432" cy="1997233"/>
            </a:xfrm>
            <a:custGeom>
              <a:avLst/>
              <a:gdLst/>
              <a:ahLst/>
              <a:cxnLst/>
              <a:rect l="l" t="t" r="r" b="b"/>
              <a:pathLst>
                <a:path w="2623432" h="1997233">
                  <a:moveTo>
                    <a:pt x="5288" y="0"/>
                  </a:moveTo>
                  <a:lnTo>
                    <a:pt x="2618144" y="0"/>
                  </a:lnTo>
                  <a:cubicBezTo>
                    <a:pt x="2619547" y="0"/>
                    <a:pt x="2620892" y="557"/>
                    <a:pt x="2621883" y="1549"/>
                  </a:cubicBezTo>
                  <a:cubicBezTo>
                    <a:pt x="2622875" y="2541"/>
                    <a:pt x="2623432" y="3886"/>
                    <a:pt x="2623432" y="5288"/>
                  </a:cubicBezTo>
                  <a:lnTo>
                    <a:pt x="2623432" y="1991944"/>
                  </a:lnTo>
                  <a:cubicBezTo>
                    <a:pt x="2623432" y="1993347"/>
                    <a:pt x="2622875" y="1994692"/>
                    <a:pt x="2621883" y="1995684"/>
                  </a:cubicBezTo>
                  <a:cubicBezTo>
                    <a:pt x="2620892" y="1996675"/>
                    <a:pt x="2619547" y="1997233"/>
                    <a:pt x="2618144" y="1997233"/>
                  </a:cubicBezTo>
                  <a:lnTo>
                    <a:pt x="5288" y="1997233"/>
                  </a:lnTo>
                  <a:cubicBezTo>
                    <a:pt x="3886" y="1997233"/>
                    <a:pt x="2541" y="1996675"/>
                    <a:pt x="1549" y="1995684"/>
                  </a:cubicBezTo>
                  <a:cubicBezTo>
                    <a:pt x="557" y="1994692"/>
                    <a:pt x="0" y="1993347"/>
                    <a:pt x="0" y="1991944"/>
                  </a:cubicBezTo>
                  <a:lnTo>
                    <a:pt x="0" y="5288"/>
                  </a:lnTo>
                  <a:cubicBezTo>
                    <a:pt x="0" y="3886"/>
                    <a:pt x="557" y="2541"/>
                    <a:pt x="1549" y="1549"/>
                  </a:cubicBezTo>
                  <a:cubicBezTo>
                    <a:pt x="2541" y="557"/>
                    <a:pt x="3886" y="0"/>
                    <a:pt x="5288" y="0"/>
                  </a:cubicBezTo>
                  <a:close/>
                </a:path>
              </a:pathLst>
            </a:custGeom>
            <a:solidFill>
              <a:srgbClr val="000000">
                <a:alpha val="0"/>
              </a:srgbClr>
            </a:solidFill>
            <a:ln cap="sq">
              <a:noFill/>
              <a:prstDash val="solid"/>
              <a:miter/>
            </a:ln>
          </p:spPr>
          <p:txBody>
            <a:bodyPr/>
            <a:lstStyle/>
            <a:p>
              <a:endParaRPr lang="en-GB"/>
            </a:p>
          </p:txBody>
        </p:sp>
        <p:sp>
          <p:nvSpPr>
            <p:cNvPr id="7" name="TextBox 7"/>
            <p:cNvSpPr txBox="1"/>
            <p:nvPr/>
          </p:nvSpPr>
          <p:spPr>
            <a:xfrm>
              <a:off x="0" y="-133350"/>
              <a:ext cx="2623432" cy="2130583"/>
            </a:xfrm>
            <a:prstGeom prst="rect">
              <a:avLst/>
            </a:prstGeom>
          </p:spPr>
          <p:txBody>
            <a:bodyPr lIns="50800" tIns="50800" rIns="50800" bIns="50800" rtlCol="0" anchor="ctr"/>
            <a:lstStyle/>
            <a:p>
              <a:pPr algn="l">
                <a:lnSpc>
                  <a:spcPts val="3419"/>
                </a:lnSpc>
              </a:pPr>
              <a:r>
                <a:rPr lang="en-US" sz="1799" b="1">
                  <a:solidFill>
                    <a:srgbClr val="000000"/>
                  </a:solidFill>
                  <a:latin typeface="Comfortaa Bold"/>
                  <a:ea typeface="Comfortaa Bold"/>
                  <a:cs typeface="Comfortaa Bold"/>
                  <a:sym typeface="Comfortaa Bold"/>
                </a:rPr>
                <a:t>1.1</a:t>
              </a:r>
              <a:r>
                <a:rPr lang="en-US" sz="1799">
                  <a:solidFill>
                    <a:srgbClr val="000000"/>
                  </a:solidFill>
                  <a:latin typeface="Comfortaa"/>
                  <a:ea typeface="Comfortaa"/>
                  <a:cs typeface="Comfortaa"/>
                  <a:sym typeface="Comfortaa"/>
                </a:rPr>
                <a:t>  Explain the difference between verification of death. </a:t>
              </a:r>
            </a:p>
            <a:p>
              <a:pPr algn="l">
                <a:lnSpc>
                  <a:spcPts val="3419"/>
                </a:lnSpc>
              </a:pPr>
              <a:r>
                <a:rPr lang="en-US" sz="1799" b="1">
                  <a:solidFill>
                    <a:srgbClr val="000000"/>
                  </a:solidFill>
                  <a:latin typeface="Comfortaa Bold"/>
                  <a:ea typeface="Comfortaa Bold"/>
                  <a:cs typeface="Comfortaa Bold"/>
                  <a:sym typeface="Comfortaa Bold"/>
                </a:rPr>
                <a:t>1.2</a:t>
              </a:r>
              <a:r>
                <a:rPr lang="en-US" sz="1799">
                  <a:solidFill>
                    <a:srgbClr val="000000"/>
                  </a:solidFill>
                  <a:latin typeface="Comfortaa"/>
                  <a:ea typeface="Comfortaa"/>
                  <a:cs typeface="Comfortaa"/>
                  <a:sym typeface="Comfortaa"/>
                </a:rPr>
                <a:t>  Discuss your role in the verification of death.</a:t>
              </a:r>
            </a:p>
            <a:p>
              <a:pPr algn="l">
                <a:lnSpc>
                  <a:spcPts val="3419"/>
                </a:lnSpc>
              </a:pPr>
              <a:r>
                <a:rPr lang="en-US" sz="1799" b="1">
                  <a:solidFill>
                    <a:srgbClr val="000000"/>
                  </a:solidFill>
                  <a:latin typeface="Comfortaa Bold"/>
                  <a:ea typeface="Comfortaa Bold"/>
                  <a:cs typeface="Comfortaa Bold"/>
                  <a:sym typeface="Comfortaa Bold"/>
                </a:rPr>
                <a:t>1.3</a:t>
              </a:r>
              <a:r>
                <a:rPr lang="en-US" sz="1799">
                  <a:solidFill>
                    <a:srgbClr val="000000"/>
                  </a:solidFill>
                  <a:latin typeface="Comfortaa"/>
                  <a:ea typeface="Comfortaa"/>
                  <a:cs typeface="Comfortaa"/>
                  <a:sym typeface="Comfortaa"/>
                </a:rPr>
                <a:t>  Discuss your role regarding certification (medical examiner).</a:t>
              </a:r>
            </a:p>
            <a:p>
              <a:pPr algn="l">
                <a:lnSpc>
                  <a:spcPts val="3419"/>
                </a:lnSpc>
              </a:pPr>
              <a:r>
                <a:rPr lang="en-US" sz="1799" b="1">
                  <a:solidFill>
                    <a:srgbClr val="000000"/>
                  </a:solidFill>
                  <a:latin typeface="Comfortaa Bold"/>
                  <a:ea typeface="Comfortaa Bold"/>
                  <a:cs typeface="Comfortaa Bold"/>
                  <a:sym typeface="Comfortaa Bold"/>
                </a:rPr>
                <a:t>1.4</a:t>
              </a:r>
              <a:r>
                <a:rPr lang="en-US" sz="1799">
                  <a:solidFill>
                    <a:srgbClr val="000000"/>
                  </a:solidFill>
                  <a:latin typeface="Comfortaa"/>
                  <a:ea typeface="Comfortaa"/>
                  <a:cs typeface="Comfortaa"/>
                  <a:sym typeface="Comfortaa"/>
                </a:rPr>
                <a:t>  Discuss your role in informing individuals in informing local services/central departments e.g., banks, DVLA, passport office.</a:t>
              </a:r>
            </a:p>
          </p:txBody>
        </p:sp>
      </p:grpSp>
      <p:grpSp>
        <p:nvGrpSpPr>
          <p:cNvPr id="8" name="Group 8"/>
          <p:cNvGrpSpPr/>
          <p:nvPr/>
        </p:nvGrpSpPr>
        <p:grpSpPr>
          <a:xfrm>
            <a:off x="405765" y="367964"/>
            <a:ext cx="9880470" cy="567841"/>
            <a:chOff x="0" y="0"/>
            <a:chExt cx="3540938" cy="203502"/>
          </a:xfrm>
        </p:grpSpPr>
        <p:sp>
          <p:nvSpPr>
            <p:cNvPr id="9" name="Freeform 9"/>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5FB339"/>
            </a:solidFill>
            <a:ln cap="sq">
              <a:noFill/>
              <a:prstDash val="solid"/>
              <a:miter/>
            </a:ln>
          </p:spPr>
          <p:txBody>
            <a:bodyPr/>
            <a:lstStyle/>
            <a:p>
              <a:endParaRPr lang="en-GB"/>
            </a:p>
          </p:txBody>
        </p:sp>
        <p:sp>
          <p:nvSpPr>
            <p:cNvPr id="10" name="TextBox 10"/>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1 - Topic 4</a:t>
              </a:r>
            </a:p>
          </p:txBody>
        </p:sp>
      </p:grpSp>
      <p:grpSp>
        <p:nvGrpSpPr>
          <p:cNvPr id="11" name="Group 11"/>
          <p:cNvGrpSpPr/>
          <p:nvPr/>
        </p:nvGrpSpPr>
        <p:grpSpPr>
          <a:xfrm>
            <a:off x="2685768" y="1005143"/>
            <a:ext cx="7600467" cy="529025"/>
            <a:chOff x="0" y="0"/>
            <a:chExt cx="2723836" cy="189591"/>
          </a:xfrm>
        </p:grpSpPr>
        <p:sp>
          <p:nvSpPr>
            <p:cNvPr id="12" name="Freeform 12"/>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ADD8A0"/>
            </a:solidFill>
            <a:ln cap="sq">
              <a:noFill/>
              <a:prstDash val="solid"/>
              <a:miter/>
            </a:ln>
          </p:spPr>
          <p:txBody>
            <a:bodyPr/>
            <a:lstStyle/>
            <a:p>
              <a:endParaRPr lang="en-GB"/>
            </a:p>
          </p:txBody>
        </p:sp>
        <p:sp>
          <p:nvSpPr>
            <p:cNvPr id="13" name="TextBox 13"/>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756000" y="1563621"/>
            <a:ext cx="9180000" cy="425780"/>
            <a:chOff x="0" y="0"/>
            <a:chExt cx="3289905" cy="152590"/>
          </a:xfrm>
        </p:grpSpPr>
        <p:sp>
          <p:nvSpPr>
            <p:cNvPr id="3" name="Freeform 3"/>
            <p:cNvSpPr/>
            <p:nvPr/>
          </p:nvSpPr>
          <p:spPr>
            <a:xfrm>
              <a:off x="0" y="0"/>
              <a:ext cx="3289905" cy="152590"/>
            </a:xfrm>
            <a:custGeom>
              <a:avLst/>
              <a:gdLst/>
              <a:ahLst/>
              <a:cxnLst/>
              <a:rect l="l" t="t" r="r" b="b"/>
              <a:pathLst>
                <a:path w="3289905" h="152590">
                  <a:moveTo>
                    <a:pt x="11807" y="0"/>
                  </a:moveTo>
                  <a:lnTo>
                    <a:pt x="3278098" y="0"/>
                  </a:lnTo>
                  <a:cubicBezTo>
                    <a:pt x="3281229" y="0"/>
                    <a:pt x="3284232" y="1244"/>
                    <a:pt x="3286446" y="3458"/>
                  </a:cubicBezTo>
                  <a:cubicBezTo>
                    <a:pt x="3288661" y="5672"/>
                    <a:pt x="3289905" y="8675"/>
                    <a:pt x="3289905" y="11807"/>
                  </a:cubicBezTo>
                  <a:lnTo>
                    <a:pt x="3289905" y="140783"/>
                  </a:lnTo>
                  <a:cubicBezTo>
                    <a:pt x="3289905" y="147304"/>
                    <a:pt x="3284619" y="152590"/>
                    <a:pt x="3278098" y="152590"/>
                  </a:cubicBezTo>
                  <a:lnTo>
                    <a:pt x="11807" y="152590"/>
                  </a:lnTo>
                  <a:cubicBezTo>
                    <a:pt x="8675" y="152590"/>
                    <a:pt x="5672" y="151346"/>
                    <a:pt x="3458" y="149132"/>
                  </a:cubicBezTo>
                  <a:cubicBezTo>
                    <a:pt x="1244" y="146917"/>
                    <a:pt x="0" y="143914"/>
                    <a:pt x="0" y="140783"/>
                  </a:cubicBezTo>
                  <a:lnTo>
                    <a:pt x="0" y="11807"/>
                  </a:lnTo>
                  <a:cubicBezTo>
                    <a:pt x="0" y="8675"/>
                    <a:pt x="1244" y="5672"/>
                    <a:pt x="3458" y="3458"/>
                  </a:cubicBezTo>
                  <a:cubicBezTo>
                    <a:pt x="5672" y="1244"/>
                    <a:pt x="8675" y="0"/>
                    <a:pt x="11807" y="0"/>
                  </a:cubicBezTo>
                  <a:close/>
                </a:path>
              </a:pathLst>
            </a:custGeom>
            <a:solidFill>
              <a:srgbClr val="262663"/>
            </a:solidFill>
            <a:ln cap="sq">
              <a:noFill/>
              <a:prstDash val="solid"/>
              <a:miter/>
            </a:ln>
          </p:spPr>
          <p:txBody>
            <a:bodyPr/>
            <a:lstStyle/>
            <a:p>
              <a:endParaRPr lang="en-GB"/>
            </a:p>
          </p:txBody>
        </p:sp>
        <p:sp>
          <p:nvSpPr>
            <p:cNvPr id="4" name="TextBox 4"/>
            <p:cNvSpPr txBox="1"/>
            <p:nvPr/>
          </p:nvSpPr>
          <p:spPr>
            <a:xfrm>
              <a:off x="0" y="-38100"/>
              <a:ext cx="3289905" cy="190690"/>
            </a:xfrm>
            <a:prstGeom prst="rect">
              <a:avLst/>
            </a:prstGeom>
          </p:spPr>
          <p:txBody>
            <a:bodyPr lIns="50800" tIns="50800" rIns="50800" bIns="50800" rtlCol="0" anchor="ctr"/>
            <a:lstStyle/>
            <a:p>
              <a:pPr marL="0" lvl="0" indent="0" algn="ctr">
                <a:lnSpc>
                  <a:spcPts val="2239"/>
                </a:lnSpc>
                <a:spcBef>
                  <a:spcPct val="0"/>
                </a:spcBef>
              </a:pPr>
              <a:r>
                <a:rPr lang="en-US" sz="1599" b="1">
                  <a:solidFill>
                    <a:srgbClr val="FFFFFF"/>
                  </a:solidFill>
                  <a:latin typeface="Comfortaa Bold"/>
                  <a:ea typeface="Comfortaa Bold"/>
                  <a:cs typeface="Comfortaa Bold"/>
                  <a:sym typeface="Comfortaa Bold"/>
                </a:rPr>
                <a:t>PEOL </a:t>
              </a:r>
              <a:r>
                <a:rPr lang="en-US" sz="1599" b="1" u="none" strike="noStrike">
                  <a:solidFill>
                    <a:srgbClr val="FFFFFF"/>
                  </a:solidFill>
                  <a:latin typeface="Comfortaa Bold"/>
                  <a:ea typeface="Comfortaa Bold"/>
                  <a:cs typeface="Comfortaa Bold"/>
                  <a:sym typeface="Comfortaa Bold"/>
                </a:rPr>
                <a:t>Definitions</a:t>
              </a:r>
            </a:p>
          </p:txBody>
        </p:sp>
      </p:grpSp>
      <p:grpSp>
        <p:nvGrpSpPr>
          <p:cNvPr id="5" name="Group 5"/>
          <p:cNvGrpSpPr/>
          <p:nvPr/>
        </p:nvGrpSpPr>
        <p:grpSpPr>
          <a:xfrm>
            <a:off x="756000" y="2041014"/>
            <a:ext cx="9180000" cy="4290898"/>
            <a:chOff x="0" y="0"/>
            <a:chExt cx="3289905" cy="1537761"/>
          </a:xfrm>
        </p:grpSpPr>
        <p:sp>
          <p:nvSpPr>
            <p:cNvPr id="6" name="Freeform 6"/>
            <p:cNvSpPr/>
            <p:nvPr/>
          </p:nvSpPr>
          <p:spPr>
            <a:xfrm>
              <a:off x="0" y="0"/>
              <a:ext cx="3289905" cy="1537761"/>
            </a:xfrm>
            <a:custGeom>
              <a:avLst/>
              <a:gdLst/>
              <a:ahLst/>
              <a:cxnLst/>
              <a:rect l="l" t="t" r="r" b="b"/>
              <a:pathLst>
                <a:path w="3289905" h="1537761">
                  <a:moveTo>
                    <a:pt x="11807" y="0"/>
                  </a:moveTo>
                  <a:lnTo>
                    <a:pt x="3278098" y="0"/>
                  </a:lnTo>
                  <a:cubicBezTo>
                    <a:pt x="3281229" y="0"/>
                    <a:pt x="3284232" y="1244"/>
                    <a:pt x="3286446" y="3458"/>
                  </a:cubicBezTo>
                  <a:cubicBezTo>
                    <a:pt x="3288661" y="5672"/>
                    <a:pt x="3289905" y="8675"/>
                    <a:pt x="3289905" y="11807"/>
                  </a:cubicBezTo>
                  <a:lnTo>
                    <a:pt x="3289905" y="1525954"/>
                  </a:lnTo>
                  <a:cubicBezTo>
                    <a:pt x="3289905" y="1529086"/>
                    <a:pt x="3288661" y="1532089"/>
                    <a:pt x="3286446" y="1534303"/>
                  </a:cubicBezTo>
                  <a:cubicBezTo>
                    <a:pt x="3284232" y="1536517"/>
                    <a:pt x="3281229" y="1537761"/>
                    <a:pt x="3278098" y="1537761"/>
                  </a:cubicBezTo>
                  <a:lnTo>
                    <a:pt x="11807" y="1537761"/>
                  </a:lnTo>
                  <a:cubicBezTo>
                    <a:pt x="8675" y="1537761"/>
                    <a:pt x="5672" y="1536517"/>
                    <a:pt x="3458" y="1534303"/>
                  </a:cubicBezTo>
                  <a:cubicBezTo>
                    <a:pt x="1244" y="1532089"/>
                    <a:pt x="0" y="1529086"/>
                    <a:pt x="0" y="1525954"/>
                  </a:cubicBezTo>
                  <a:lnTo>
                    <a:pt x="0" y="11807"/>
                  </a:lnTo>
                  <a:cubicBezTo>
                    <a:pt x="0" y="8675"/>
                    <a:pt x="1244" y="5672"/>
                    <a:pt x="3458" y="3458"/>
                  </a:cubicBezTo>
                  <a:cubicBezTo>
                    <a:pt x="5672" y="1244"/>
                    <a:pt x="8675" y="0"/>
                    <a:pt x="11807" y="0"/>
                  </a:cubicBezTo>
                  <a:close/>
                </a:path>
              </a:pathLst>
            </a:custGeom>
            <a:solidFill>
              <a:srgbClr val="B0D1E7">
                <a:alpha val="89804"/>
              </a:srgbClr>
            </a:solidFill>
            <a:ln cap="sq">
              <a:noFill/>
              <a:prstDash val="solid"/>
              <a:miter/>
            </a:ln>
          </p:spPr>
          <p:txBody>
            <a:bodyPr/>
            <a:lstStyle/>
            <a:p>
              <a:endParaRPr lang="en-GB"/>
            </a:p>
          </p:txBody>
        </p:sp>
        <p:sp>
          <p:nvSpPr>
            <p:cNvPr id="7" name="TextBox 7"/>
            <p:cNvSpPr txBox="1"/>
            <p:nvPr/>
          </p:nvSpPr>
          <p:spPr>
            <a:xfrm>
              <a:off x="0" y="-38100"/>
              <a:ext cx="3289905" cy="1575861"/>
            </a:xfrm>
            <a:prstGeom prst="rect">
              <a:avLst/>
            </a:prstGeom>
          </p:spPr>
          <p:txBody>
            <a:bodyPr lIns="50800" tIns="50800" rIns="50800" bIns="50800" rtlCol="0" anchor="ctr"/>
            <a:lstStyle/>
            <a:p>
              <a:pPr marL="0" lvl="0" indent="0" algn="ctr">
                <a:lnSpc>
                  <a:spcPts val="2239"/>
                </a:lnSpc>
                <a:spcBef>
                  <a:spcPct val="0"/>
                </a:spcBef>
              </a:pPr>
              <a:r>
                <a:rPr lang="en-US" sz="1599" b="1" u="none" strike="noStrike">
                  <a:solidFill>
                    <a:srgbClr val="000000">
                      <a:alpha val="89804"/>
                    </a:srgbClr>
                  </a:solidFill>
                  <a:latin typeface="Comfortaa Bold"/>
                  <a:ea typeface="Comfortaa Bold"/>
                  <a:cs typeface="Comfortaa Bold"/>
                  <a:sym typeface="Comfortaa Bold"/>
                </a:rPr>
                <a:t>Definitions are important to ensure a shared language across health and social care staff, enabling consistent understanding of palliative and end of life care stages.</a:t>
              </a:r>
            </a:p>
            <a:p>
              <a:pPr marL="0" lvl="0" indent="0" algn="ctr">
                <a:lnSpc>
                  <a:spcPts val="2239"/>
                </a:lnSpc>
                <a:spcBef>
                  <a:spcPct val="0"/>
                </a:spcBef>
              </a:pPr>
              <a:endParaRPr lang="en-US" sz="1599" b="1" u="none" strike="noStrike">
                <a:solidFill>
                  <a:srgbClr val="000000">
                    <a:alpha val="89804"/>
                  </a:srgbClr>
                </a:solidFill>
                <a:latin typeface="Comfortaa Bold"/>
                <a:ea typeface="Comfortaa Bold"/>
                <a:cs typeface="Comfortaa Bold"/>
                <a:sym typeface="Comfortaa Bold"/>
              </a:endParaRPr>
            </a:p>
            <a:p>
              <a:pPr marL="0" lvl="0" indent="0" algn="ctr">
                <a:lnSpc>
                  <a:spcPts val="2239"/>
                </a:lnSpc>
                <a:spcBef>
                  <a:spcPct val="0"/>
                </a:spcBef>
              </a:pPr>
              <a:r>
                <a:rPr lang="en-US" sz="1599" b="1" u="none" strike="noStrike">
                  <a:solidFill>
                    <a:srgbClr val="000000">
                      <a:alpha val="89804"/>
                    </a:srgbClr>
                  </a:solidFill>
                  <a:latin typeface="Comfortaa Bold"/>
                  <a:ea typeface="Comfortaa Bold"/>
                  <a:cs typeface="Comfortaa Bold"/>
                  <a:sym typeface="Comfortaa Bold"/>
                </a:rPr>
                <a:t>Palliative care is a holistic approach that aims to improve quality of life for patients and families facing life-limiting illness by preventing and relieving suffering through early, comprehensive support (WHO, 2020).</a:t>
              </a:r>
            </a:p>
            <a:p>
              <a:pPr marL="0" lvl="0" indent="0" algn="ctr">
                <a:lnSpc>
                  <a:spcPts val="2239"/>
                </a:lnSpc>
                <a:spcBef>
                  <a:spcPct val="0"/>
                </a:spcBef>
              </a:pPr>
              <a:endParaRPr lang="en-US" sz="1599" b="1" u="none" strike="noStrike">
                <a:solidFill>
                  <a:srgbClr val="000000">
                    <a:alpha val="89804"/>
                  </a:srgbClr>
                </a:solidFill>
                <a:latin typeface="Comfortaa Bold"/>
                <a:ea typeface="Comfortaa Bold"/>
                <a:cs typeface="Comfortaa Bold"/>
                <a:sym typeface="Comfortaa Bold"/>
              </a:endParaRPr>
            </a:p>
            <a:p>
              <a:pPr marL="0" lvl="0" indent="0" algn="ctr">
                <a:lnSpc>
                  <a:spcPts val="2239"/>
                </a:lnSpc>
                <a:spcBef>
                  <a:spcPct val="0"/>
                </a:spcBef>
              </a:pPr>
              <a:r>
                <a:rPr lang="en-US" sz="1599" b="1" u="none" strike="noStrike">
                  <a:solidFill>
                    <a:srgbClr val="000000">
                      <a:alpha val="89804"/>
                    </a:srgbClr>
                  </a:solidFill>
                  <a:latin typeface="Comfortaa Bold"/>
                  <a:ea typeface="Comfortaa Bold"/>
                  <a:cs typeface="Comfortaa Bold"/>
                  <a:sym typeface="Comfortaa Bold"/>
                </a:rPr>
                <a:t>For this strategy, end of life refers to adults likely to die within 12 months, including those with advanced illness, frailty, sudden acute crises, or life-threatening events (GMC, 2022).</a:t>
              </a:r>
            </a:p>
            <a:p>
              <a:pPr marL="0" lvl="0" indent="0" algn="ctr">
                <a:lnSpc>
                  <a:spcPts val="2239"/>
                </a:lnSpc>
                <a:spcBef>
                  <a:spcPct val="0"/>
                </a:spcBef>
              </a:pPr>
              <a:endParaRPr lang="en-US" sz="1599" b="1" u="none" strike="noStrike">
                <a:solidFill>
                  <a:srgbClr val="000000">
                    <a:alpha val="89804"/>
                  </a:srgbClr>
                </a:solidFill>
                <a:latin typeface="Comfortaa Bold"/>
                <a:ea typeface="Comfortaa Bold"/>
                <a:cs typeface="Comfortaa Bold"/>
                <a:sym typeface="Comfortaa Bold"/>
              </a:endParaRPr>
            </a:p>
            <a:p>
              <a:pPr marL="0" lvl="0" indent="0" algn="ctr">
                <a:lnSpc>
                  <a:spcPts val="2239"/>
                </a:lnSpc>
                <a:spcBef>
                  <a:spcPct val="0"/>
                </a:spcBef>
              </a:pPr>
              <a:r>
                <a:rPr lang="en-US" sz="1599" b="1" u="none" strike="noStrike">
                  <a:solidFill>
                    <a:srgbClr val="000000">
                      <a:alpha val="89804"/>
                    </a:srgbClr>
                  </a:solidFill>
                  <a:latin typeface="Comfortaa Bold"/>
                  <a:ea typeface="Comfortaa Bold"/>
                  <a:cs typeface="Comfortaa Bold"/>
                  <a:sym typeface="Comfortaa Bold"/>
                </a:rPr>
                <a:t>Care of the dying refers to the support provided when a person is believed to be in the final 2 to 3 days of life, as determined by the clinical team (NICE, 2015).</a:t>
              </a:r>
            </a:p>
          </p:txBody>
        </p:sp>
      </p:grpSp>
      <p:sp>
        <p:nvSpPr>
          <p:cNvPr id="8" name="Freeform 8"/>
          <p:cNvSpPr/>
          <p:nvPr/>
        </p:nvSpPr>
        <p:spPr>
          <a:xfrm>
            <a:off x="277482" y="1563621"/>
            <a:ext cx="334518" cy="334518"/>
          </a:xfrm>
          <a:custGeom>
            <a:avLst/>
            <a:gdLst/>
            <a:ahLst/>
            <a:cxnLst/>
            <a:rect l="l" t="t" r="r" b="b"/>
            <a:pathLst>
              <a:path w="334518" h="334518">
                <a:moveTo>
                  <a:pt x="0" y="0"/>
                </a:moveTo>
                <a:lnTo>
                  <a:pt x="334518" y="0"/>
                </a:lnTo>
                <a:lnTo>
                  <a:pt x="334518" y="334518"/>
                </a:lnTo>
                <a:lnTo>
                  <a:pt x="0" y="33451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9" name="TextBox 9"/>
          <p:cNvSpPr txBox="1"/>
          <p:nvPr/>
        </p:nvSpPr>
        <p:spPr>
          <a:xfrm>
            <a:off x="2749612" y="380103"/>
            <a:ext cx="5192776" cy="457581"/>
          </a:xfrm>
          <a:prstGeom prst="rect">
            <a:avLst/>
          </a:prstGeom>
        </p:spPr>
        <p:txBody>
          <a:bodyPr lIns="0" tIns="0" rIns="0" bIns="0" rtlCol="0" anchor="t">
            <a:spAutoFit/>
          </a:bodyPr>
          <a:lstStyle/>
          <a:p>
            <a:pPr algn="ctr">
              <a:lnSpc>
                <a:spcPts val="1781"/>
              </a:lnSpc>
            </a:pPr>
            <a:r>
              <a:rPr lang="en-US" sz="1799" b="1">
                <a:solidFill>
                  <a:srgbClr val="000000"/>
                </a:solidFill>
                <a:latin typeface="Comfortaa Bold"/>
                <a:ea typeface="Comfortaa Bold"/>
                <a:cs typeface="Comfortaa Bold"/>
                <a:sym typeface="Comfortaa Bold"/>
              </a:rPr>
              <a:t>Lincolnshire Palliative &amp; End of Life Care </a:t>
            </a:r>
            <a:r>
              <a:rPr lang="en-US" sz="1799">
                <a:solidFill>
                  <a:srgbClr val="000000"/>
                </a:solidFill>
                <a:latin typeface="Comfortaa"/>
                <a:ea typeface="Comfortaa"/>
                <a:cs typeface="Comfortaa"/>
                <a:sym typeface="Comfortaa"/>
              </a:rPr>
              <a:t>Education Strategy</a:t>
            </a:r>
          </a:p>
        </p:txBody>
      </p:sp>
      <p:grpSp>
        <p:nvGrpSpPr>
          <p:cNvPr id="10" name="Group 10"/>
          <p:cNvGrpSpPr/>
          <p:nvPr/>
        </p:nvGrpSpPr>
        <p:grpSpPr>
          <a:xfrm>
            <a:off x="3181829" y="6452714"/>
            <a:ext cx="4257686" cy="610137"/>
            <a:chOff x="0" y="-38100"/>
            <a:chExt cx="1525859" cy="218659"/>
          </a:xfrm>
        </p:grpSpPr>
        <p:sp>
          <p:nvSpPr>
            <p:cNvPr id="11" name="Freeform 11">
              <a:hlinkClick r:id="rId4"/>
            </p:cNvPr>
            <p:cNvSpPr/>
            <p:nvPr/>
          </p:nvSpPr>
          <p:spPr>
            <a:xfrm>
              <a:off x="0" y="0"/>
              <a:ext cx="1525859" cy="180559"/>
            </a:xfrm>
            <a:custGeom>
              <a:avLst/>
              <a:gdLst/>
              <a:ahLst/>
              <a:cxnLst/>
              <a:rect l="l" t="t" r="r" b="b"/>
              <a:pathLst>
                <a:path w="1525859" h="180559">
                  <a:moveTo>
                    <a:pt x="25457" y="0"/>
                  </a:moveTo>
                  <a:lnTo>
                    <a:pt x="1500402" y="0"/>
                  </a:lnTo>
                  <a:cubicBezTo>
                    <a:pt x="1507153" y="0"/>
                    <a:pt x="1513628" y="2682"/>
                    <a:pt x="1518402" y="7456"/>
                  </a:cubicBezTo>
                  <a:cubicBezTo>
                    <a:pt x="1523177" y="12230"/>
                    <a:pt x="1525859" y="18705"/>
                    <a:pt x="1525859" y="25457"/>
                  </a:cubicBezTo>
                  <a:lnTo>
                    <a:pt x="1525859" y="155102"/>
                  </a:lnTo>
                  <a:cubicBezTo>
                    <a:pt x="1525859" y="161854"/>
                    <a:pt x="1523177" y="168329"/>
                    <a:pt x="1518402" y="173103"/>
                  </a:cubicBezTo>
                  <a:cubicBezTo>
                    <a:pt x="1513628" y="177877"/>
                    <a:pt x="1507153" y="180559"/>
                    <a:pt x="1500402" y="180559"/>
                  </a:cubicBezTo>
                  <a:lnTo>
                    <a:pt x="25457" y="180559"/>
                  </a:lnTo>
                  <a:cubicBezTo>
                    <a:pt x="18705" y="180559"/>
                    <a:pt x="12230" y="177877"/>
                    <a:pt x="7456" y="173103"/>
                  </a:cubicBezTo>
                  <a:cubicBezTo>
                    <a:pt x="2682" y="168329"/>
                    <a:pt x="0" y="161854"/>
                    <a:pt x="0" y="155102"/>
                  </a:cubicBezTo>
                  <a:lnTo>
                    <a:pt x="0" y="25457"/>
                  </a:lnTo>
                  <a:cubicBezTo>
                    <a:pt x="0" y="18705"/>
                    <a:pt x="2682" y="12230"/>
                    <a:pt x="7456" y="7456"/>
                  </a:cubicBezTo>
                  <a:cubicBezTo>
                    <a:pt x="12230" y="2682"/>
                    <a:pt x="18705" y="0"/>
                    <a:pt x="25457" y="0"/>
                  </a:cubicBezTo>
                  <a:close/>
                </a:path>
              </a:pathLst>
            </a:custGeom>
            <a:solidFill>
              <a:srgbClr val="1777BF">
                <a:alpha val="89804"/>
              </a:srgbClr>
            </a:solidFill>
            <a:ln cap="sq">
              <a:noFill/>
              <a:prstDash val="solid"/>
              <a:miter/>
            </a:ln>
          </p:spPr>
          <p:txBody>
            <a:bodyPr/>
            <a:lstStyle/>
            <a:p>
              <a:endParaRPr lang="en-GB"/>
            </a:p>
          </p:txBody>
        </p:sp>
        <p:sp>
          <p:nvSpPr>
            <p:cNvPr id="12" name="TextBox 12"/>
            <p:cNvSpPr txBox="1"/>
            <p:nvPr/>
          </p:nvSpPr>
          <p:spPr>
            <a:xfrm>
              <a:off x="0" y="-38100"/>
              <a:ext cx="1525859" cy="218659"/>
            </a:xfrm>
            <a:prstGeom prst="rect">
              <a:avLst/>
            </a:prstGeom>
          </p:spPr>
          <p:txBody>
            <a:bodyPr lIns="50800" tIns="50800" rIns="50800" bIns="50800" rtlCol="0" anchor="ctr"/>
            <a:lstStyle/>
            <a:p>
              <a:pPr marL="0" lvl="0" indent="0" algn="ctr">
                <a:lnSpc>
                  <a:spcPts val="2239"/>
                </a:lnSpc>
                <a:spcBef>
                  <a:spcPct val="0"/>
                </a:spcBef>
              </a:pPr>
              <a:r>
                <a:rPr lang="en-US" sz="1599" b="1" dirty="0">
                  <a:solidFill>
                    <a:srgbClr val="FFFFFF">
                      <a:alpha val="89804"/>
                    </a:srgbClr>
                  </a:solidFill>
                  <a:latin typeface="Comfortaa Bold"/>
                  <a:ea typeface="Comfortaa Bold"/>
                  <a:cs typeface="Comfortaa Bold"/>
                  <a:sym typeface="Comfortaa Bold"/>
                </a:rPr>
                <a:t>Download Definitions</a:t>
              </a:r>
              <a:endParaRPr lang="en-US" sz="1599" b="1" dirty="0">
                <a:solidFill>
                  <a:srgbClr val="FFFFFF">
                    <a:alpha val="89804"/>
                  </a:srgbClr>
                </a:solidFill>
                <a:latin typeface="Comfortaa Bold"/>
                <a:ea typeface="Comfortaa Bold"/>
                <a:cs typeface="Comfortaa Bold"/>
                <a:sym typeface="Comfortaa Bold"/>
                <a:hlinkClick r:id="rId4" tooltip="https://lincolnshire.icb.nhs.uk/documents/your-health-and-services/palliative-and-end-of-life-training/palliative-and-end-of-life-definitions/?layout=file"/>
              </a:endParaRPr>
            </a:p>
          </p:txBody>
        </p:sp>
      </p:grpSp>
      <p:sp>
        <p:nvSpPr>
          <p:cNvPr id="13" name="Freeform 13"/>
          <p:cNvSpPr/>
          <p:nvPr/>
        </p:nvSpPr>
        <p:spPr>
          <a:xfrm>
            <a:off x="3543451" y="6649903"/>
            <a:ext cx="322072" cy="322072"/>
          </a:xfrm>
          <a:custGeom>
            <a:avLst/>
            <a:gdLst/>
            <a:ahLst/>
            <a:cxnLst/>
            <a:rect l="l" t="t" r="r" b="b"/>
            <a:pathLst>
              <a:path w="322072" h="322072">
                <a:moveTo>
                  <a:pt x="0" y="0"/>
                </a:moveTo>
                <a:lnTo>
                  <a:pt x="322072" y="0"/>
                </a:lnTo>
                <a:lnTo>
                  <a:pt x="322072" y="322072"/>
                </a:lnTo>
                <a:lnTo>
                  <a:pt x="0" y="32207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14" name="Freeform 14" descr="Palliative and End of Life Care logo"/>
          <p:cNvSpPr/>
          <p:nvPr/>
        </p:nvSpPr>
        <p:spPr>
          <a:xfrm>
            <a:off x="540000" y="144000"/>
            <a:ext cx="944904" cy="1275621"/>
          </a:xfrm>
          <a:custGeom>
            <a:avLst/>
            <a:gdLst/>
            <a:ahLst/>
            <a:cxnLst/>
            <a:rect l="l" t="t" r="r" b="b"/>
            <a:pathLst>
              <a:path w="944904" h="1275621">
                <a:moveTo>
                  <a:pt x="0" y="0"/>
                </a:moveTo>
                <a:lnTo>
                  <a:pt x="944904" y="0"/>
                </a:lnTo>
                <a:lnTo>
                  <a:pt x="944904" y="1275621"/>
                </a:lnTo>
                <a:lnTo>
                  <a:pt x="0" y="1275621"/>
                </a:lnTo>
                <a:lnTo>
                  <a:pt x="0" y="0"/>
                </a:lnTo>
                <a:close/>
              </a:path>
            </a:pathLst>
          </a:custGeom>
          <a:blipFill>
            <a:blip r:embed="rId7"/>
            <a:stretch>
              <a:fillRect/>
            </a:stretch>
          </a:blipFill>
        </p:spPr>
        <p:txBody>
          <a:bodyPr/>
          <a:lstStyle/>
          <a:p>
            <a:endParaRPr lang="en-GB"/>
          </a:p>
        </p:txBody>
      </p:sp>
      <p:sp>
        <p:nvSpPr>
          <p:cNvPr id="15" name="Freeform 15"/>
          <p:cNvSpPr/>
          <p:nvPr/>
        </p:nvSpPr>
        <p:spPr>
          <a:xfrm>
            <a:off x="8689025" y="144000"/>
            <a:ext cx="1786975" cy="886786"/>
          </a:xfrm>
          <a:custGeom>
            <a:avLst/>
            <a:gdLst/>
            <a:ahLst/>
            <a:cxnLst/>
            <a:rect l="l" t="t" r="r" b="b"/>
            <a:pathLst>
              <a:path w="1786975" h="886786">
                <a:moveTo>
                  <a:pt x="0" y="0"/>
                </a:moveTo>
                <a:lnTo>
                  <a:pt x="1786975" y="0"/>
                </a:lnTo>
                <a:lnTo>
                  <a:pt x="1786975" y="886786"/>
                </a:lnTo>
                <a:lnTo>
                  <a:pt x="0" y="886786"/>
                </a:lnTo>
                <a:lnTo>
                  <a:pt x="0" y="0"/>
                </a:lnTo>
                <a:close/>
              </a:path>
            </a:pathLst>
          </a:custGeom>
          <a:blipFill>
            <a:blip r:embed="rId8"/>
            <a:stretch>
              <a:fillRect/>
            </a:stretch>
          </a:blipFill>
        </p:spPr>
        <p:txBody>
          <a:bodyPr/>
          <a:lstStyle/>
          <a:p>
            <a:endParaRPr lang="en-GB"/>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5FB339"/>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1 - Topic 4</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ADD8A0"/>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88241" y="1629418"/>
            <a:ext cx="7597994" cy="1100872"/>
            <a:chOff x="0" y="0"/>
            <a:chExt cx="2722949" cy="394528"/>
          </a:xfrm>
        </p:grpSpPr>
        <p:sp>
          <p:nvSpPr>
            <p:cNvPr id="9" name="Freeform 9"/>
            <p:cNvSpPr/>
            <p:nvPr/>
          </p:nvSpPr>
          <p:spPr>
            <a:xfrm>
              <a:off x="0" y="0"/>
              <a:ext cx="2722949" cy="394528"/>
            </a:xfrm>
            <a:custGeom>
              <a:avLst/>
              <a:gdLst/>
              <a:ahLst/>
              <a:cxnLst/>
              <a:rect l="l" t="t" r="r" b="b"/>
              <a:pathLst>
                <a:path w="2722949" h="394528">
                  <a:moveTo>
                    <a:pt x="14265" y="0"/>
                  </a:moveTo>
                  <a:lnTo>
                    <a:pt x="2708684" y="0"/>
                  </a:lnTo>
                  <a:cubicBezTo>
                    <a:pt x="2716563" y="0"/>
                    <a:pt x="2722949" y="6387"/>
                    <a:pt x="2722949" y="14265"/>
                  </a:cubicBezTo>
                  <a:lnTo>
                    <a:pt x="2722949" y="380262"/>
                  </a:lnTo>
                  <a:cubicBezTo>
                    <a:pt x="2722949" y="388141"/>
                    <a:pt x="2716563" y="394528"/>
                    <a:pt x="2708684" y="394528"/>
                  </a:cubicBezTo>
                  <a:lnTo>
                    <a:pt x="14265" y="394528"/>
                  </a:lnTo>
                  <a:cubicBezTo>
                    <a:pt x="10482" y="394528"/>
                    <a:pt x="6853" y="393025"/>
                    <a:pt x="4178" y="390349"/>
                  </a:cubicBezTo>
                  <a:cubicBezTo>
                    <a:pt x="1503" y="387674"/>
                    <a:pt x="0" y="384046"/>
                    <a:pt x="0" y="380262"/>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423103"/>
            </a:xfrm>
            <a:prstGeom prst="rect">
              <a:avLst/>
            </a:prstGeom>
          </p:spPr>
          <p:txBody>
            <a:bodyPr lIns="50800" tIns="50800" rIns="50800" bIns="50800" rtlCol="0" anchor="ctr"/>
            <a:lstStyle/>
            <a:p>
              <a:pPr algn="ctr">
                <a:lnSpc>
                  <a:spcPts val="1679"/>
                </a:lnSpc>
              </a:pPr>
              <a:endParaRPr/>
            </a:p>
            <a:p>
              <a:pPr algn="ctr">
                <a:lnSpc>
                  <a:spcPts val="1679"/>
                </a:lnSpc>
              </a:pPr>
              <a:r>
                <a:rPr lang="en-US" sz="1200" u="sng">
                  <a:solidFill>
                    <a:srgbClr val="000000">
                      <a:alpha val="89804"/>
                    </a:srgbClr>
                  </a:solidFill>
                  <a:latin typeface="Comfortaa"/>
                  <a:ea typeface="Comfortaa"/>
                  <a:cs typeface="Comfortaa"/>
                  <a:sym typeface="Comfortaa"/>
                  <a:hlinkClick r:id="rId2" tooltip="https://eolc.co.uk/professionals/care-after-death"/>
                </a:rPr>
                <a:t>Care After Death :: Lincolnshire Palliative and End of Life (eolc.co.uk)</a:t>
              </a:r>
              <a:r>
                <a:rPr lang="en-US" sz="1200">
                  <a:solidFill>
                    <a:srgbClr val="000000">
                      <a:alpha val="89804"/>
                    </a:srgbClr>
                  </a:solidFill>
                  <a:latin typeface="Comfortaa"/>
                  <a:ea typeface="Comfortaa"/>
                  <a:cs typeface="Comfortaa"/>
                  <a:sym typeface="Comfortaa"/>
                </a:rPr>
                <a:t> </a:t>
              </a:r>
            </a:p>
            <a:p>
              <a:pPr algn="ctr">
                <a:lnSpc>
                  <a:spcPts val="1679"/>
                </a:lnSpc>
              </a:pPr>
              <a:endParaRPr lang="en-US" sz="1200">
                <a:solidFill>
                  <a:srgbClr val="000000">
                    <a:alpha val="89804"/>
                  </a:srgbClr>
                </a:solidFill>
                <a:latin typeface="Comfortaa"/>
                <a:ea typeface="Comfortaa"/>
                <a:cs typeface="Comfortaa"/>
                <a:sym typeface="Comfortaa"/>
              </a:endParaRPr>
            </a:p>
            <a:p>
              <a:pPr algn="ctr">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11" name="Group 11"/>
          <p:cNvGrpSpPr/>
          <p:nvPr/>
        </p:nvGrpSpPr>
        <p:grpSpPr>
          <a:xfrm>
            <a:off x="405765" y="1005143"/>
            <a:ext cx="2213069" cy="6168686"/>
            <a:chOff x="0" y="0"/>
            <a:chExt cx="793114" cy="2210718"/>
          </a:xfrm>
        </p:grpSpPr>
        <p:sp>
          <p:nvSpPr>
            <p:cNvPr id="12" name="Freeform 12"/>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E6F3D1">
                <a:alpha val="89804"/>
              </a:srgbClr>
            </a:solidFill>
            <a:ln cap="sq">
              <a:noFill/>
              <a:prstDash val="solid"/>
              <a:miter/>
            </a:ln>
          </p:spPr>
          <p:txBody>
            <a:bodyPr/>
            <a:lstStyle/>
            <a:p>
              <a:endParaRPr lang="en-GB"/>
            </a:p>
          </p:txBody>
        </p:sp>
        <p:sp>
          <p:nvSpPr>
            <p:cNvPr id="13" name="TextBox 13"/>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endParaRP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Care After Death</a:t>
              </a: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p:txBody>
        </p:sp>
      </p:grpSp>
      <p:grpSp>
        <p:nvGrpSpPr>
          <p:cNvPr id="14" name="Group 14"/>
          <p:cNvGrpSpPr/>
          <p:nvPr/>
        </p:nvGrpSpPr>
        <p:grpSpPr>
          <a:xfrm>
            <a:off x="2688241" y="5587201"/>
            <a:ext cx="7597994" cy="1042962"/>
            <a:chOff x="0" y="0"/>
            <a:chExt cx="2722949" cy="373774"/>
          </a:xfrm>
        </p:grpSpPr>
        <p:sp>
          <p:nvSpPr>
            <p:cNvPr id="15" name="Freeform 15"/>
            <p:cNvSpPr/>
            <p:nvPr/>
          </p:nvSpPr>
          <p:spPr>
            <a:xfrm>
              <a:off x="0" y="0"/>
              <a:ext cx="2722949" cy="373774"/>
            </a:xfrm>
            <a:custGeom>
              <a:avLst/>
              <a:gdLst/>
              <a:ahLst/>
              <a:cxnLst/>
              <a:rect l="l" t="t" r="r" b="b"/>
              <a:pathLst>
                <a:path w="2722949" h="373774">
                  <a:moveTo>
                    <a:pt x="14265" y="0"/>
                  </a:moveTo>
                  <a:lnTo>
                    <a:pt x="2708684" y="0"/>
                  </a:lnTo>
                  <a:cubicBezTo>
                    <a:pt x="2716563" y="0"/>
                    <a:pt x="2722949" y="6387"/>
                    <a:pt x="2722949" y="14265"/>
                  </a:cubicBezTo>
                  <a:lnTo>
                    <a:pt x="2722949" y="359509"/>
                  </a:lnTo>
                  <a:cubicBezTo>
                    <a:pt x="2722949" y="367387"/>
                    <a:pt x="2716563" y="373774"/>
                    <a:pt x="2708684" y="373774"/>
                  </a:cubicBezTo>
                  <a:lnTo>
                    <a:pt x="14265" y="373774"/>
                  </a:lnTo>
                  <a:cubicBezTo>
                    <a:pt x="10482" y="373774"/>
                    <a:pt x="6853" y="372271"/>
                    <a:pt x="4178" y="369596"/>
                  </a:cubicBezTo>
                  <a:cubicBezTo>
                    <a:pt x="1503" y="366921"/>
                    <a:pt x="0" y="363292"/>
                    <a:pt x="0" y="359509"/>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6" name="TextBox 16"/>
            <p:cNvSpPr txBox="1"/>
            <p:nvPr/>
          </p:nvSpPr>
          <p:spPr>
            <a:xfrm>
              <a:off x="0" y="-28575"/>
              <a:ext cx="2722949" cy="402349"/>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rPr>
                <a:t>Bereavement care: </a:t>
              </a:r>
              <a:r>
                <a:rPr lang="en-US" sz="1200" u="sng">
                  <a:solidFill>
                    <a:srgbClr val="000000">
                      <a:alpha val="89804"/>
                    </a:srgbClr>
                  </a:solidFill>
                  <a:latin typeface="Comfortaa"/>
                  <a:ea typeface="Comfortaa"/>
                  <a:cs typeface="Comfortaa"/>
                  <a:sym typeface="Comfortaa"/>
                  <a:hlinkClick r:id="rId3" tooltip="https://www.e-lfh.org.uk/programmes/end-of-life-care/"/>
                </a:rPr>
                <a:t>End-of-life Care For All (e-ELCA) - eLearning for healthcare (e-lfh.org.uk)</a:t>
              </a:r>
              <a:r>
                <a:rPr lang="en-US" sz="1200">
                  <a:solidFill>
                    <a:srgbClr val="000000">
                      <a:alpha val="89804"/>
                    </a:srgbClr>
                  </a:solidFill>
                  <a:latin typeface="Comfortaa"/>
                  <a:ea typeface="Comfortaa"/>
                  <a:cs typeface="Comfortaa"/>
                  <a:sym typeface="Comfortaa"/>
                </a:rPr>
                <a:t> </a:t>
              </a:r>
            </a:p>
            <a:p>
              <a:pPr algn="ctr">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17" name="Group 17"/>
          <p:cNvGrpSpPr/>
          <p:nvPr/>
        </p:nvGrpSpPr>
        <p:grpSpPr>
          <a:xfrm>
            <a:off x="2688241" y="2919445"/>
            <a:ext cx="7597994" cy="1170042"/>
            <a:chOff x="0" y="0"/>
            <a:chExt cx="2722949" cy="419317"/>
          </a:xfrm>
        </p:grpSpPr>
        <p:sp>
          <p:nvSpPr>
            <p:cNvPr id="18" name="Freeform 18"/>
            <p:cNvSpPr/>
            <p:nvPr/>
          </p:nvSpPr>
          <p:spPr>
            <a:xfrm>
              <a:off x="0" y="0"/>
              <a:ext cx="2722949" cy="419317"/>
            </a:xfrm>
            <a:custGeom>
              <a:avLst/>
              <a:gdLst/>
              <a:ahLst/>
              <a:cxnLst/>
              <a:rect l="l" t="t" r="r" b="b"/>
              <a:pathLst>
                <a:path w="2722949" h="419317">
                  <a:moveTo>
                    <a:pt x="14265" y="0"/>
                  </a:moveTo>
                  <a:lnTo>
                    <a:pt x="2708684" y="0"/>
                  </a:lnTo>
                  <a:cubicBezTo>
                    <a:pt x="2716563" y="0"/>
                    <a:pt x="2722949" y="6387"/>
                    <a:pt x="2722949" y="14265"/>
                  </a:cubicBezTo>
                  <a:lnTo>
                    <a:pt x="2722949" y="405051"/>
                  </a:lnTo>
                  <a:cubicBezTo>
                    <a:pt x="2722949" y="408835"/>
                    <a:pt x="2721446" y="412463"/>
                    <a:pt x="2718771" y="415138"/>
                  </a:cubicBezTo>
                  <a:cubicBezTo>
                    <a:pt x="2716096" y="417814"/>
                    <a:pt x="2712468" y="419317"/>
                    <a:pt x="2708684" y="419317"/>
                  </a:cubicBezTo>
                  <a:lnTo>
                    <a:pt x="14265" y="419317"/>
                  </a:lnTo>
                  <a:cubicBezTo>
                    <a:pt x="10482" y="419317"/>
                    <a:pt x="6853" y="417814"/>
                    <a:pt x="4178" y="415138"/>
                  </a:cubicBezTo>
                  <a:cubicBezTo>
                    <a:pt x="1503" y="412463"/>
                    <a:pt x="0" y="408835"/>
                    <a:pt x="0" y="405051"/>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9" name="TextBox 19"/>
            <p:cNvSpPr txBox="1"/>
            <p:nvPr/>
          </p:nvSpPr>
          <p:spPr>
            <a:xfrm>
              <a:off x="0" y="-28575"/>
              <a:ext cx="2722949" cy="447892"/>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4" tooltip="https://www.lincolnshire.gov.uk/deaths/bereavement-help-support/2"/>
                </a:rPr>
                <a:t>Bereavement help and support </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4" tooltip="https://www.lincolnshire.gov.uk/deaths/bereavement-help-support/2"/>
                </a:rPr>
                <a:t>Tell Us Once - Lincolnshire County Council</a:t>
              </a:r>
            </a:p>
            <a:p>
              <a:pPr algn="l">
                <a:lnSpc>
                  <a:spcPts val="1679"/>
                </a:lnSpc>
              </a:pPr>
              <a:endParaRPr lang="en-US" sz="1200" u="sng">
                <a:solidFill>
                  <a:srgbClr val="000000">
                    <a:alpha val="89804"/>
                  </a:srgbClr>
                </a:solidFill>
                <a:latin typeface="Comfortaa"/>
                <a:ea typeface="Comfortaa"/>
                <a:cs typeface="Comfortaa"/>
                <a:sym typeface="Comfortaa"/>
                <a:hlinkClick r:id="rId4" tooltip="https://www.lincolnshire.gov.uk/deaths/bereavement-help-support/2"/>
              </a:endParaRPr>
            </a:p>
          </p:txBody>
        </p:sp>
      </p:grpSp>
      <p:grpSp>
        <p:nvGrpSpPr>
          <p:cNvPr id="20" name="Group 20"/>
          <p:cNvGrpSpPr/>
          <p:nvPr/>
        </p:nvGrpSpPr>
        <p:grpSpPr>
          <a:xfrm>
            <a:off x="2688241" y="4279987"/>
            <a:ext cx="7597994" cy="1116714"/>
            <a:chOff x="0" y="0"/>
            <a:chExt cx="2722949" cy="400205"/>
          </a:xfrm>
        </p:grpSpPr>
        <p:sp>
          <p:nvSpPr>
            <p:cNvPr id="21" name="Freeform 21"/>
            <p:cNvSpPr/>
            <p:nvPr/>
          </p:nvSpPr>
          <p:spPr>
            <a:xfrm>
              <a:off x="0" y="0"/>
              <a:ext cx="2722949" cy="400205"/>
            </a:xfrm>
            <a:custGeom>
              <a:avLst/>
              <a:gdLst/>
              <a:ahLst/>
              <a:cxnLst/>
              <a:rect l="l" t="t" r="r" b="b"/>
              <a:pathLst>
                <a:path w="2722949" h="400205">
                  <a:moveTo>
                    <a:pt x="14265" y="0"/>
                  </a:moveTo>
                  <a:lnTo>
                    <a:pt x="2708684" y="0"/>
                  </a:lnTo>
                  <a:cubicBezTo>
                    <a:pt x="2716563" y="0"/>
                    <a:pt x="2722949" y="6387"/>
                    <a:pt x="2722949" y="14265"/>
                  </a:cubicBezTo>
                  <a:lnTo>
                    <a:pt x="2722949" y="385940"/>
                  </a:lnTo>
                  <a:cubicBezTo>
                    <a:pt x="2722949" y="393819"/>
                    <a:pt x="2716563" y="400205"/>
                    <a:pt x="2708684" y="400205"/>
                  </a:cubicBezTo>
                  <a:lnTo>
                    <a:pt x="14265" y="400205"/>
                  </a:lnTo>
                  <a:cubicBezTo>
                    <a:pt x="10482" y="400205"/>
                    <a:pt x="6853" y="398702"/>
                    <a:pt x="4178" y="396027"/>
                  </a:cubicBezTo>
                  <a:cubicBezTo>
                    <a:pt x="1503" y="393352"/>
                    <a:pt x="0" y="389723"/>
                    <a:pt x="0" y="385940"/>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2" name="TextBox 22"/>
            <p:cNvSpPr txBox="1"/>
            <p:nvPr/>
          </p:nvSpPr>
          <p:spPr>
            <a:xfrm>
              <a:off x="0" y="-28575"/>
              <a:ext cx="2722949" cy="428780"/>
            </a:xfrm>
            <a:prstGeom prst="rect">
              <a:avLst/>
            </a:prstGeom>
          </p:spPr>
          <p:txBody>
            <a:bodyPr lIns="50800" tIns="50800" rIns="50800" bIns="50800" rtlCol="0" anchor="ctr"/>
            <a:lstStyle/>
            <a:p>
              <a:pPr algn="just">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5" tooltip="https://www.hospiceuk.org/information-and-support/i-need-support-bereavement/what-do-when-someone-dies"/>
                </a:rPr>
                <a:t>What to do when someone dies | Hospice UK</a:t>
              </a:r>
            </a:p>
          </p:txBody>
        </p:sp>
      </p:grpSp>
      <p:grpSp>
        <p:nvGrpSpPr>
          <p:cNvPr id="23" name="Group 23"/>
          <p:cNvGrpSpPr/>
          <p:nvPr/>
        </p:nvGrpSpPr>
        <p:grpSpPr>
          <a:xfrm>
            <a:off x="3157327" y="6804000"/>
            <a:ext cx="2766080" cy="567841"/>
            <a:chOff x="0" y="0"/>
            <a:chExt cx="991301" cy="203502"/>
          </a:xfrm>
        </p:grpSpPr>
        <p:sp>
          <p:nvSpPr>
            <p:cNvPr id="24" name="Freeform 24"/>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5FB339"/>
            </a:solidFill>
            <a:ln cap="sq">
              <a:noFill/>
              <a:prstDash val="solid"/>
              <a:miter/>
            </a:ln>
          </p:spPr>
          <p:txBody>
            <a:bodyPr/>
            <a:lstStyle/>
            <a:p>
              <a:endParaRPr lang="en-GB"/>
            </a:p>
          </p:txBody>
        </p:sp>
        <p:sp>
          <p:nvSpPr>
            <p:cNvPr id="25" name="TextBox 25"/>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6" action="ppaction://hlinksldjump"/>
                </a:rPr>
                <a:t>Back to </a:t>
              </a:r>
              <a:r>
                <a:rPr lang="en-US" sz="1199" b="1" strike="noStrike">
                  <a:solidFill>
                    <a:srgbClr val="000000"/>
                  </a:solidFill>
                  <a:latin typeface="Comfortaa Bold"/>
                  <a:ea typeface="Comfortaa Bold"/>
                  <a:cs typeface="Comfortaa Bold"/>
                  <a:sym typeface="Comfortaa Bold"/>
                  <a:hlinkClick r:id="rId6" action="ppaction://hlinksldjump"/>
                </a:rPr>
                <a:t>Tier 1 Summary</a:t>
              </a:r>
            </a:p>
          </p:txBody>
        </p:sp>
      </p:grpSp>
      <p:grpSp>
        <p:nvGrpSpPr>
          <p:cNvPr id="26" name="Group 26"/>
          <p:cNvGrpSpPr/>
          <p:nvPr/>
        </p:nvGrpSpPr>
        <p:grpSpPr>
          <a:xfrm>
            <a:off x="6849929" y="6804000"/>
            <a:ext cx="2766080" cy="567841"/>
            <a:chOff x="0" y="0"/>
            <a:chExt cx="991301" cy="203502"/>
          </a:xfrm>
        </p:grpSpPr>
        <p:sp>
          <p:nvSpPr>
            <p:cNvPr id="27" name="Freeform 27"/>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5FB339"/>
            </a:solidFill>
            <a:ln cap="sq">
              <a:noFill/>
              <a:prstDash val="solid"/>
              <a:miter/>
            </a:ln>
          </p:spPr>
          <p:txBody>
            <a:bodyPr/>
            <a:lstStyle/>
            <a:p>
              <a:endParaRPr lang="en-GB"/>
            </a:p>
          </p:txBody>
        </p:sp>
        <p:sp>
          <p:nvSpPr>
            <p:cNvPr id="28" name="TextBox 28"/>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7" action="ppaction://hlinksldjump"/>
                </a:rPr>
                <a:t>Next Topic</a:t>
              </a:r>
            </a:p>
          </p:txBody>
        </p:sp>
      </p:grpSp>
      <p:sp>
        <p:nvSpPr>
          <p:cNvPr id="29" name="Freeform 29"/>
          <p:cNvSpPr/>
          <p:nvPr/>
        </p:nvSpPr>
        <p:spPr>
          <a:xfrm>
            <a:off x="9762868" y="6835742"/>
            <a:ext cx="523367" cy="536100"/>
          </a:xfrm>
          <a:custGeom>
            <a:avLst/>
            <a:gdLst/>
            <a:ahLst/>
            <a:cxnLst/>
            <a:rect l="l" t="t" r="r" b="b"/>
            <a:pathLst>
              <a:path w="523367" h="536100">
                <a:moveTo>
                  <a:pt x="0" y="0"/>
                </a:moveTo>
                <a:lnTo>
                  <a:pt x="523367" y="0"/>
                </a:lnTo>
                <a:lnTo>
                  <a:pt x="523367" y="536099"/>
                </a:lnTo>
                <a:lnTo>
                  <a:pt x="0" y="536099"/>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GB"/>
          </a:p>
        </p:txBody>
      </p:sp>
      <p:grpSp>
        <p:nvGrpSpPr>
          <p:cNvPr id="30" name="Group 30"/>
          <p:cNvGrpSpPr/>
          <p:nvPr/>
        </p:nvGrpSpPr>
        <p:grpSpPr>
          <a:xfrm>
            <a:off x="2688241" y="6246391"/>
            <a:ext cx="1677003" cy="383772"/>
            <a:chOff x="0" y="0"/>
            <a:chExt cx="601000" cy="137535"/>
          </a:xfrm>
        </p:grpSpPr>
        <p:sp>
          <p:nvSpPr>
            <p:cNvPr id="31" name="Freeform 31"/>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2" name="TextBox 32"/>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training</a:t>
              </a:r>
            </a:p>
          </p:txBody>
        </p:sp>
      </p:grpSp>
      <p:grpSp>
        <p:nvGrpSpPr>
          <p:cNvPr id="33" name="Group 33"/>
          <p:cNvGrpSpPr/>
          <p:nvPr/>
        </p:nvGrpSpPr>
        <p:grpSpPr>
          <a:xfrm>
            <a:off x="2688241" y="5012929"/>
            <a:ext cx="1677003" cy="383772"/>
            <a:chOff x="0" y="0"/>
            <a:chExt cx="601000" cy="137535"/>
          </a:xfrm>
        </p:grpSpPr>
        <p:sp>
          <p:nvSpPr>
            <p:cNvPr id="34" name="Freeform 3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5" name="TextBox 3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4min reading</a:t>
              </a:r>
            </a:p>
          </p:txBody>
        </p:sp>
      </p:grpSp>
      <p:grpSp>
        <p:nvGrpSpPr>
          <p:cNvPr id="36" name="Group 36"/>
          <p:cNvGrpSpPr/>
          <p:nvPr/>
        </p:nvGrpSpPr>
        <p:grpSpPr>
          <a:xfrm>
            <a:off x="2688241" y="3724764"/>
            <a:ext cx="1677003" cy="383772"/>
            <a:chOff x="0" y="0"/>
            <a:chExt cx="601000" cy="137535"/>
          </a:xfrm>
        </p:grpSpPr>
        <p:sp>
          <p:nvSpPr>
            <p:cNvPr id="37" name="Freeform 37"/>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8" name="TextBox 38"/>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resource</a:t>
              </a:r>
            </a:p>
          </p:txBody>
        </p:sp>
      </p:grpSp>
      <p:grpSp>
        <p:nvGrpSpPr>
          <p:cNvPr id="39" name="Group 39"/>
          <p:cNvGrpSpPr/>
          <p:nvPr/>
        </p:nvGrpSpPr>
        <p:grpSpPr>
          <a:xfrm>
            <a:off x="2688241" y="2345173"/>
            <a:ext cx="1677003" cy="383772"/>
            <a:chOff x="0" y="0"/>
            <a:chExt cx="601000" cy="137535"/>
          </a:xfrm>
        </p:grpSpPr>
        <p:sp>
          <p:nvSpPr>
            <p:cNvPr id="40" name="Freeform 40"/>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41" name="TextBox 41"/>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20min training</a:t>
              </a: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E6F3D1">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endParaRPr/>
            </a:p>
            <a:p>
              <a:pPr marL="0" lvl="0" indent="0" algn="ctr">
                <a:lnSpc>
                  <a:spcPts val="2799"/>
                </a:lnSpc>
                <a:spcBef>
                  <a:spcPct val="0"/>
                </a:spcBef>
              </a:pPr>
              <a:endParaRP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Maintaining own health and wellbeing</a:t>
              </a: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p:txBody>
        </p:sp>
      </p:grpSp>
      <p:grpSp>
        <p:nvGrpSpPr>
          <p:cNvPr id="5" name="Group 5"/>
          <p:cNvGrpSpPr/>
          <p:nvPr/>
        </p:nvGrpSpPr>
        <p:grpSpPr>
          <a:xfrm>
            <a:off x="2685768" y="1600843"/>
            <a:ext cx="7600467" cy="5572987"/>
            <a:chOff x="0" y="0"/>
            <a:chExt cx="2723836" cy="1997233"/>
          </a:xfrm>
        </p:grpSpPr>
        <p:sp>
          <p:nvSpPr>
            <p:cNvPr id="6" name="Freeform 6"/>
            <p:cNvSpPr/>
            <p:nvPr/>
          </p:nvSpPr>
          <p:spPr>
            <a:xfrm>
              <a:off x="0" y="0"/>
              <a:ext cx="2723836" cy="1997233"/>
            </a:xfrm>
            <a:custGeom>
              <a:avLst/>
              <a:gdLst/>
              <a:ahLst/>
              <a:cxnLst/>
              <a:rect l="l" t="t" r="r" b="b"/>
              <a:pathLst>
                <a:path w="2723836" h="1997233">
                  <a:moveTo>
                    <a:pt x="5093" y="0"/>
                  </a:moveTo>
                  <a:lnTo>
                    <a:pt x="2718743" y="0"/>
                  </a:lnTo>
                  <a:cubicBezTo>
                    <a:pt x="2721556" y="0"/>
                    <a:pt x="2723836" y="2280"/>
                    <a:pt x="2723836" y="5093"/>
                  </a:cubicBezTo>
                  <a:lnTo>
                    <a:pt x="2723836" y="1992139"/>
                  </a:lnTo>
                  <a:cubicBezTo>
                    <a:pt x="2723836" y="1993490"/>
                    <a:pt x="2723299" y="1994786"/>
                    <a:pt x="2722344" y="1995741"/>
                  </a:cubicBezTo>
                  <a:cubicBezTo>
                    <a:pt x="2721389" y="1996696"/>
                    <a:pt x="2720094" y="1997233"/>
                    <a:pt x="2718743" y="1997233"/>
                  </a:cubicBezTo>
                  <a:lnTo>
                    <a:pt x="5093" y="1997233"/>
                  </a:lnTo>
                  <a:cubicBezTo>
                    <a:pt x="2280" y="1997233"/>
                    <a:pt x="0" y="1994952"/>
                    <a:pt x="0" y="1992139"/>
                  </a:cubicBezTo>
                  <a:lnTo>
                    <a:pt x="0" y="5093"/>
                  </a:lnTo>
                  <a:cubicBezTo>
                    <a:pt x="0" y="2280"/>
                    <a:pt x="2280" y="0"/>
                    <a:pt x="5093" y="0"/>
                  </a:cubicBezTo>
                  <a:close/>
                </a:path>
              </a:pathLst>
            </a:custGeom>
            <a:solidFill>
              <a:srgbClr val="000000">
                <a:alpha val="0"/>
              </a:srgbClr>
            </a:solidFill>
            <a:ln cap="sq">
              <a:noFill/>
              <a:prstDash val="solid"/>
              <a:miter/>
            </a:ln>
          </p:spPr>
          <p:txBody>
            <a:bodyPr/>
            <a:lstStyle/>
            <a:p>
              <a:endParaRPr lang="en-GB"/>
            </a:p>
          </p:txBody>
        </p:sp>
        <p:sp>
          <p:nvSpPr>
            <p:cNvPr id="7" name="TextBox 7"/>
            <p:cNvSpPr txBox="1"/>
            <p:nvPr/>
          </p:nvSpPr>
          <p:spPr>
            <a:xfrm>
              <a:off x="0" y="-133350"/>
              <a:ext cx="2723836" cy="2130583"/>
            </a:xfrm>
            <a:prstGeom prst="rect">
              <a:avLst/>
            </a:prstGeom>
          </p:spPr>
          <p:txBody>
            <a:bodyPr lIns="50800" tIns="50800" rIns="50800" bIns="50800" rtlCol="0" anchor="ctr"/>
            <a:lstStyle/>
            <a:p>
              <a:pPr algn="ctr">
                <a:lnSpc>
                  <a:spcPts val="3473"/>
                </a:lnSpc>
              </a:pPr>
              <a:r>
                <a:rPr lang="en-US" sz="1799">
                  <a:solidFill>
                    <a:srgbClr val="000000"/>
                  </a:solidFill>
                  <a:latin typeface="Comfortaa"/>
                  <a:ea typeface="Comfortaa"/>
                  <a:cs typeface="Comfortaa"/>
                  <a:sym typeface="Comfortaa"/>
                </a:rPr>
                <a:t>Caring for someone at end of life can be </a:t>
              </a:r>
              <a:r>
                <a:rPr lang="en-US" sz="1799" b="1">
                  <a:solidFill>
                    <a:srgbClr val="000000"/>
                  </a:solidFill>
                  <a:latin typeface="Comfortaa Bold"/>
                  <a:ea typeface="Comfortaa Bold"/>
                  <a:cs typeface="Comfortaa Bold"/>
                  <a:sym typeface="Comfortaa Bold"/>
                </a:rPr>
                <a:t>physically</a:t>
              </a:r>
              <a:r>
                <a:rPr lang="en-US" sz="1799">
                  <a:solidFill>
                    <a:srgbClr val="000000"/>
                  </a:solidFill>
                  <a:latin typeface="Comfortaa"/>
                  <a:ea typeface="Comfortaa"/>
                  <a:cs typeface="Comfortaa"/>
                  <a:sym typeface="Comfortaa"/>
                </a:rPr>
                <a:t>, </a:t>
              </a:r>
              <a:r>
                <a:rPr lang="en-US" sz="1799" b="1">
                  <a:solidFill>
                    <a:srgbClr val="000000"/>
                  </a:solidFill>
                  <a:latin typeface="Comfortaa Bold"/>
                  <a:ea typeface="Comfortaa Bold"/>
                  <a:cs typeface="Comfortaa Bold"/>
                  <a:sym typeface="Comfortaa Bold"/>
                </a:rPr>
                <a:t>emotionally and psychological tiring</a:t>
              </a:r>
              <a:r>
                <a:rPr lang="en-US" sz="1799">
                  <a:solidFill>
                    <a:srgbClr val="000000"/>
                  </a:solidFill>
                  <a:latin typeface="Comfortaa"/>
                  <a:ea typeface="Comfortaa"/>
                  <a:cs typeface="Comfortaa"/>
                  <a:sym typeface="Comfortaa"/>
                </a:rPr>
                <a:t>. It is important to recognise the need to </a:t>
              </a:r>
              <a:r>
                <a:rPr lang="en-US" sz="1799" b="1">
                  <a:solidFill>
                    <a:srgbClr val="000000"/>
                  </a:solidFill>
                  <a:latin typeface="Comfortaa Bold"/>
                  <a:ea typeface="Comfortaa Bold"/>
                  <a:cs typeface="Comfortaa Bold"/>
                  <a:sym typeface="Comfortaa Bold"/>
                </a:rPr>
                <a:t>maintain your own health and wellbeing</a:t>
              </a:r>
              <a:r>
                <a:rPr lang="en-US" sz="1799">
                  <a:solidFill>
                    <a:srgbClr val="000000"/>
                  </a:solidFill>
                  <a:latin typeface="Comfortaa"/>
                  <a:ea typeface="Comfortaa"/>
                  <a:cs typeface="Comfortaa"/>
                  <a:sym typeface="Comfortaa"/>
                </a:rPr>
                <a:t> could make the difference in your ability to </a:t>
              </a:r>
              <a:r>
                <a:rPr lang="en-US" sz="1799" b="1">
                  <a:solidFill>
                    <a:srgbClr val="000000"/>
                  </a:solidFill>
                  <a:latin typeface="Comfortaa Bold"/>
                  <a:ea typeface="Comfortaa Bold"/>
                  <a:cs typeface="Comfortaa Bold"/>
                  <a:sym typeface="Comfortaa Bold"/>
                </a:rPr>
                <a:t>manage your own feelings </a:t>
              </a:r>
              <a:r>
                <a:rPr lang="en-US" sz="1799">
                  <a:solidFill>
                    <a:srgbClr val="000000"/>
                  </a:solidFill>
                  <a:latin typeface="Comfortaa"/>
                  <a:ea typeface="Comfortaa"/>
                  <a:cs typeface="Comfortaa"/>
                  <a:sym typeface="Comfortaa"/>
                </a:rPr>
                <a:t>when caring for someone at end of life. </a:t>
              </a:r>
            </a:p>
            <a:p>
              <a:pPr algn="ctr">
                <a:lnSpc>
                  <a:spcPts val="3473"/>
                </a:lnSpc>
              </a:pPr>
              <a:endParaRPr lang="en-US" sz="1799">
                <a:solidFill>
                  <a:srgbClr val="000000"/>
                </a:solidFill>
                <a:latin typeface="Comfortaa"/>
                <a:ea typeface="Comfortaa"/>
                <a:cs typeface="Comfortaa"/>
                <a:sym typeface="Comfortaa"/>
              </a:endParaRPr>
            </a:p>
            <a:p>
              <a:pPr algn="ctr">
                <a:lnSpc>
                  <a:spcPts val="3473"/>
                </a:lnSpc>
              </a:pPr>
              <a:r>
                <a:rPr lang="en-US" sz="1799" b="1">
                  <a:solidFill>
                    <a:srgbClr val="000000"/>
                  </a:solidFill>
                  <a:latin typeface="Comfortaa Bold"/>
                  <a:ea typeface="Comfortaa Bold"/>
                  <a:cs typeface="Comfortaa Bold"/>
                  <a:sym typeface="Comfortaa Bold"/>
                </a:rPr>
                <a:t>Support is available</a:t>
              </a:r>
              <a:r>
                <a:rPr lang="en-US" sz="1799">
                  <a:solidFill>
                    <a:srgbClr val="000000"/>
                  </a:solidFill>
                  <a:latin typeface="Comfortaa"/>
                  <a:ea typeface="Comfortaa"/>
                  <a:cs typeface="Comfortaa"/>
                  <a:sym typeface="Comfortaa"/>
                </a:rPr>
                <a:t> to families and loved ones, as well as for health and social care professionals working in end-of-life care. </a:t>
              </a:r>
              <a:r>
                <a:rPr lang="en-US" sz="1799" b="1">
                  <a:solidFill>
                    <a:srgbClr val="000000"/>
                  </a:solidFill>
                  <a:latin typeface="Comfortaa Bold"/>
                  <a:ea typeface="Comfortaa Bold"/>
                  <a:cs typeface="Comfortaa Bold"/>
                  <a:sym typeface="Comfortaa Bold"/>
                </a:rPr>
                <a:t>Knowing how to access</a:t>
              </a:r>
              <a:r>
                <a:rPr lang="en-US" sz="1799">
                  <a:solidFill>
                    <a:srgbClr val="000000"/>
                  </a:solidFill>
                  <a:latin typeface="Comfortaa"/>
                  <a:ea typeface="Comfortaa"/>
                  <a:cs typeface="Comfortaa"/>
                  <a:sym typeface="Comfortaa"/>
                </a:rPr>
                <a:t> this is important.</a:t>
              </a:r>
            </a:p>
            <a:p>
              <a:pPr algn="ctr">
                <a:lnSpc>
                  <a:spcPts val="3473"/>
                </a:lnSpc>
              </a:pPr>
              <a:endParaRPr lang="en-US" sz="1799">
                <a:solidFill>
                  <a:srgbClr val="000000"/>
                </a:solidFill>
                <a:latin typeface="Comfortaa"/>
                <a:ea typeface="Comfortaa"/>
                <a:cs typeface="Comfortaa"/>
                <a:sym typeface="Comfortaa"/>
              </a:endParaRPr>
            </a:p>
          </p:txBody>
        </p:sp>
      </p:grpSp>
      <p:grpSp>
        <p:nvGrpSpPr>
          <p:cNvPr id="8" name="Group 8"/>
          <p:cNvGrpSpPr/>
          <p:nvPr/>
        </p:nvGrpSpPr>
        <p:grpSpPr>
          <a:xfrm>
            <a:off x="405765" y="367964"/>
            <a:ext cx="9880470" cy="567841"/>
            <a:chOff x="0" y="0"/>
            <a:chExt cx="3540938" cy="203502"/>
          </a:xfrm>
        </p:grpSpPr>
        <p:sp>
          <p:nvSpPr>
            <p:cNvPr id="9" name="Freeform 9"/>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5FB339"/>
            </a:solidFill>
            <a:ln cap="sq">
              <a:noFill/>
              <a:prstDash val="solid"/>
              <a:miter/>
            </a:ln>
          </p:spPr>
          <p:txBody>
            <a:bodyPr/>
            <a:lstStyle/>
            <a:p>
              <a:endParaRPr lang="en-GB"/>
            </a:p>
          </p:txBody>
        </p:sp>
        <p:sp>
          <p:nvSpPr>
            <p:cNvPr id="10" name="TextBox 10"/>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1 - Topic 5</a:t>
              </a:r>
            </a:p>
          </p:txBody>
        </p:sp>
      </p:grpSp>
      <p:grpSp>
        <p:nvGrpSpPr>
          <p:cNvPr id="11" name="Group 11"/>
          <p:cNvGrpSpPr/>
          <p:nvPr/>
        </p:nvGrpSpPr>
        <p:grpSpPr>
          <a:xfrm>
            <a:off x="2685768" y="1005143"/>
            <a:ext cx="7600467" cy="529025"/>
            <a:chOff x="0" y="0"/>
            <a:chExt cx="2723836" cy="189591"/>
          </a:xfrm>
        </p:grpSpPr>
        <p:sp>
          <p:nvSpPr>
            <p:cNvPr id="12" name="Freeform 12"/>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ADD8A0"/>
            </a:solidFill>
            <a:ln cap="sq">
              <a:noFill/>
              <a:prstDash val="solid"/>
              <a:miter/>
            </a:ln>
          </p:spPr>
          <p:txBody>
            <a:bodyPr/>
            <a:lstStyle/>
            <a:p>
              <a:endParaRPr lang="en-GB"/>
            </a:p>
          </p:txBody>
        </p:sp>
        <p:sp>
          <p:nvSpPr>
            <p:cNvPr id="13" name="TextBox 13"/>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Introduction:</a:t>
              </a: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795585" y="1600843"/>
            <a:ext cx="7320305" cy="5572987"/>
            <a:chOff x="0" y="0"/>
            <a:chExt cx="2623432" cy="1997233"/>
          </a:xfrm>
        </p:grpSpPr>
        <p:sp>
          <p:nvSpPr>
            <p:cNvPr id="3" name="Freeform 3"/>
            <p:cNvSpPr/>
            <p:nvPr/>
          </p:nvSpPr>
          <p:spPr>
            <a:xfrm>
              <a:off x="0" y="0"/>
              <a:ext cx="2623432" cy="1997233"/>
            </a:xfrm>
            <a:custGeom>
              <a:avLst/>
              <a:gdLst/>
              <a:ahLst/>
              <a:cxnLst/>
              <a:rect l="l" t="t" r="r" b="b"/>
              <a:pathLst>
                <a:path w="2623432" h="1997233">
                  <a:moveTo>
                    <a:pt x="5288" y="0"/>
                  </a:moveTo>
                  <a:lnTo>
                    <a:pt x="2618144" y="0"/>
                  </a:lnTo>
                  <a:cubicBezTo>
                    <a:pt x="2619547" y="0"/>
                    <a:pt x="2620892" y="557"/>
                    <a:pt x="2621883" y="1549"/>
                  </a:cubicBezTo>
                  <a:cubicBezTo>
                    <a:pt x="2622875" y="2541"/>
                    <a:pt x="2623432" y="3886"/>
                    <a:pt x="2623432" y="5288"/>
                  </a:cubicBezTo>
                  <a:lnTo>
                    <a:pt x="2623432" y="1991944"/>
                  </a:lnTo>
                  <a:cubicBezTo>
                    <a:pt x="2623432" y="1993347"/>
                    <a:pt x="2622875" y="1994692"/>
                    <a:pt x="2621883" y="1995684"/>
                  </a:cubicBezTo>
                  <a:cubicBezTo>
                    <a:pt x="2620892" y="1996675"/>
                    <a:pt x="2619547" y="1997233"/>
                    <a:pt x="2618144" y="1997233"/>
                  </a:cubicBezTo>
                  <a:lnTo>
                    <a:pt x="5288" y="1997233"/>
                  </a:lnTo>
                  <a:cubicBezTo>
                    <a:pt x="3886" y="1997233"/>
                    <a:pt x="2541" y="1996675"/>
                    <a:pt x="1549" y="1995684"/>
                  </a:cubicBezTo>
                  <a:cubicBezTo>
                    <a:pt x="557" y="1994692"/>
                    <a:pt x="0" y="1993347"/>
                    <a:pt x="0" y="1991944"/>
                  </a:cubicBezTo>
                  <a:lnTo>
                    <a:pt x="0" y="5288"/>
                  </a:lnTo>
                  <a:cubicBezTo>
                    <a:pt x="0" y="3886"/>
                    <a:pt x="557" y="2541"/>
                    <a:pt x="1549" y="1549"/>
                  </a:cubicBezTo>
                  <a:cubicBezTo>
                    <a:pt x="2541" y="557"/>
                    <a:pt x="3886" y="0"/>
                    <a:pt x="5288" y="0"/>
                  </a:cubicBezTo>
                  <a:close/>
                </a:path>
              </a:pathLst>
            </a:custGeom>
            <a:solidFill>
              <a:srgbClr val="000000">
                <a:alpha val="0"/>
              </a:srgbClr>
            </a:solidFill>
            <a:ln cap="sq">
              <a:noFill/>
              <a:prstDash val="solid"/>
              <a:miter/>
            </a:ln>
          </p:spPr>
          <p:txBody>
            <a:bodyPr/>
            <a:lstStyle/>
            <a:p>
              <a:endParaRPr lang="en-GB"/>
            </a:p>
          </p:txBody>
        </p:sp>
        <p:sp>
          <p:nvSpPr>
            <p:cNvPr id="4" name="TextBox 4"/>
            <p:cNvSpPr txBox="1"/>
            <p:nvPr/>
          </p:nvSpPr>
          <p:spPr>
            <a:xfrm>
              <a:off x="0" y="-180975"/>
              <a:ext cx="2623432" cy="2178208"/>
            </a:xfrm>
            <a:prstGeom prst="rect">
              <a:avLst/>
            </a:prstGeom>
          </p:spPr>
          <p:txBody>
            <a:bodyPr lIns="50800" tIns="50800" rIns="50800" bIns="50800" rtlCol="0" anchor="ctr"/>
            <a:lstStyle/>
            <a:p>
              <a:pPr algn="l">
                <a:lnSpc>
                  <a:spcPts val="3905"/>
                </a:lnSpc>
              </a:pPr>
              <a:r>
                <a:rPr lang="en-US" sz="1799" b="1">
                  <a:solidFill>
                    <a:srgbClr val="000000"/>
                  </a:solidFill>
                  <a:latin typeface="Comfortaa Bold"/>
                  <a:ea typeface="Comfortaa Bold"/>
                  <a:cs typeface="Comfortaa Bold"/>
                  <a:sym typeface="Comfortaa Bold"/>
                </a:rPr>
                <a:t>1.1 </a:t>
              </a:r>
              <a:r>
                <a:rPr lang="en-US" sz="1799">
                  <a:solidFill>
                    <a:srgbClr val="000000"/>
                  </a:solidFill>
                  <a:latin typeface="Comfortaa"/>
                  <a:ea typeface="Comfortaa"/>
                  <a:cs typeface="Comfortaa"/>
                  <a:sym typeface="Comfortaa"/>
                </a:rPr>
                <a:t> Explain the importance of caring for yourself and others providing caring roles.</a:t>
              </a:r>
            </a:p>
            <a:p>
              <a:pPr algn="l">
                <a:lnSpc>
                  <a:spcPts val="3905"/>
                </a:lnSpc>
              </a:pPr>
              <a:r>
                <a:rPr lang="en-US" sz="1799" b="1">
                  <a:solidFill>
                    <a:srgbClr val="000000"/>
                  </a:solidFill>
                  <a:latin typeface="Comfortaa Bold"/>
                  <a:ea typeface="Comfortaa Bold"/>
                  <a:cs typeface="Comfortaa Bold"/>
                  <a:sym typeface="Comfortaa Bold"/>
                </a:rPr>
                <a:t>1.2</a:t>
              </a:r>
              <a:r>
                <a:rPr lang="en-US" sz="1799">
                  <a:solidFill>
                    <a:srgbClr val="000000"/>
                  </a:solidFill>
                  <a:latin typeface="Comfortaa"/>
                  <a:ea typeface="Comfortaa"/>
                  <a:cs typeface="Comfortaa"/>
                  <a:sym typeface="Comfortaa"/>
                </a:rPr>
                <a:t>  Identify the potential emotional impact of death and dying on oneself and others involved in caring for the person at end of life.</a:t>
              </a:r>
            </a:p>
            <a:p>
              <a:pPr algn="l">
                <a:lnSpc>
                  <a:spcPts val="3905"/>
                </a:lnSpc>
              </a:pPr>
              <a:r>
                <a:rPr lang="en-US" sz="1799" b="1">
                  <a:solidFill>
                    <a:srgbClr val="000000"/>
                  </a:solidFill>
                  <a:latin typeface="Comfortaa Bold"/>
                  <a:ea typeface="Comfortaa Bold"/>
                  <a:cs typeface="Comfortaa Bold"/>
                  <a:sym typeface="Comfortaa Bold"/>
                </a:rPr>
                <a:t>1.3</a:t>
              </a:r>
              <a:r>
                <a:rPr lang="en-US" sz="1799">
                  <a:solidFill>
                    <a:srgbClr val="000000"/>
                  </a:solidFill>
                  <a:latin typeface="Comfortaa"/>
                  <a:ea typeface="Comfortaa"/>
                  <a:cs typeface="Comfortaa"/>
                  <a:sym typeface="Comfortaa"/>
                </a:rPr>
                <a:t>  Demonstrate how to access support to help oneself and others involved in caring for the person at end of life, including accessing a caring network.</a:t>
              </a: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5FB339"/>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1 - Topic 5 </a:t>
              </a:r>
            </a:p>
          </p:txBody>
        </p:sp>
      </p:grpSp>
      <p:grpSp>
        <p:nvGrpSpPr>
          <p:cNvPr id="8" name="Group 8"/>
          <p:cNvGrpSpPr/>
          <p:nvPr/>
        </p:nvGrpSpPr>
        <p:grpSpPr>
          <a:xfrm>
            <a:off x="2685768" y="1005143"/>
            <a:ext cx="7600467" cy="529025"/>
            <a:chOff x="0" y="0"/>
            <a:chExt cx="2723836" cy="189591"/>
          </a:xfrm>
        </p:grpSpPr>
        <p:sp>
          <p:nvSpPr>
            <p:cNvPr id="9" name="Freeform 9"/>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ADD8A0"/>
            </a:solidFill>
            <a:ln cap="sq">
              <a:noFill/>
              <a:prstDash val="solid"/>
              <a:miter/>
            </a:ln>
          </p:spPr>
          <p:txBody>
            <a:bodyPr/>
            <a:lstStyle/>
            <a:p>
              <a:endParaRPr lang="en-GB"/>
            </a:p>
          </p:txBody>
        </p:sp>
        <p:sp>
          <p:nvSpPr>
            <p:cNvPr id="10" name="TextBox 10"/>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grpSp>
        <p:nvGrpSpPr>
          <p:cNvPr id="11" name="Group 11"/>
          <p:cNvGrpSpPr/>
          <p:nvPr/>
        </p:nvGrpSpPr>
        <p:grpSpPr>
          <a:xfrm>
            <a:off x="405765" y="1005143"/>
            <a:ext cx="2213069" cy="6168686"/>
            <a:chOff x="0" y="0"/>
            <a:chExt cx="793114" cy="2210718"/>
          </a:xfrm>
        </p:grpSpPr>
        <p:sp>
          <p:nvSpPr>
            <p:cNvPr id="12" name="Freeform 12"/>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E6F3D1">
                <a:alpha val="89804"/>
              </a:srgbClr>
            </a:solidFill>
            <a:ln cap="sq">
              <a:noFill/>
              <a:prstDash val="solid"/>
              <a:miter/>
            </a:ln>
          </p:spPr>
          <p:txBody>
            <a:bodyPr/>
            <a:lstStyle/>
            <a:p>
              <a:endParaRPr lang="en-GB"/>
            </a:p>
          </p:txBody>
        </p:sp>
        <p:sp>
          <p:nvSpPr>
            <p:cNvPr id="13" name="TextBox 13"/>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endParaRPr/>
            </a:p>
            <a:p>
              <a:pPr marL="0" lvl="0" indent="0" algn="ctr">
                <a:lnSpc>
                  <a:spcPts val="2799"/>
                </a:lnSpc>
                <a:spcBef>
                  <a:spcPct val="0"/>
                </a:spcBef>
              </a:pPr>
              <a:endParaRP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Maintaining own health and wellbeing</a:t>
              </a: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5FB339"/>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1 - Topic 5</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ADD8A0"/>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88241" y="1629418"/>
            <a:ext cx="7597994" cy="1403786"/>
            <a:chOff x="0" y="0"/>
            <a:chExt cx="2722949" cy="503085"/>
          </a:xfrm>
        </p:grpSpPr>
        <p:sp>
          <p:nvSpPr>
            <p:cNvPr id="9" name="Freeform 9"/>
            <p:cNvSpPr/>
            <p:nvPr/>
          </p:nvSpPr>
          <p:spPr>
            <a:xfrm>
              <a:off x="0" y="0"/>
              <a:ext cx="2722949" cy="503085"/>
            </a:xfrm>
            <a:custGeom>
              <a:avLst/>
              <a:gdLst/>
              <a:ahLst/>
              <a:cxnLst/>
              <a:rect l="l" t="t" r="r" b="b"/>
              <a:pathLst>
                <a:path w="2722949" h="503085">
                  <a:moveTo>
                    <a:pt x="14265" y="0"/>
                  </a:moveTo>
                  <a:lnTo>
                    <a:pt x="2708684" y="0"/>
                  </a:lnTo>
                  <a:cubicBezTo>
                    <a:pt x="2716563" y="0"/>
                    <a:pt x="2722949" y="6387"/>
                    <a:pt x="2722949" y="14265"/>
                  </a:cubicBezTo>
                  <a:lnTo>
                    <a:pt x="2722949" y="488820"/>
                  </a:lnTo>
                  <a:cubicBezTo>
                    <a:pt x="2722949" y="492604"/>
                    <a:pt x="2721446" y="496232"/>
                    <a:pt x="2718771" y="498907"/>
                  </a:cubicBezTo>
                  <a:cubicBezTo>
                    <a:pt x="2716096" y="501582"/>
                    <a:pt x="2712468" y="503085"/>
                    <a:pt x="2708684" y="503085"/>
                  </a:cubicBezTo>
                  <a:lnTo>
                    <a:pt x="14265" y="503085"/>
                  </a:lnTo>
                  <a:cubicBezTo>
                    <a:pt x="10482" y="503085"/>
                    <a:pt x="6853" y="501582"/>
                    <a:pt x="4178" y="498907"/>
                  </a:cubicBezTo>
                  <a:cubicBezTo>
                    <a:pt x="1503" y="496232"/>
                    <a:pt x="0" y="492604"/>
                    <a:pt x="0" y="488820"/>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531660"/>
            </a:xfrm>
            <a:prstGeom prst="rect">
              <a:avLst/>
            </a:prstGeom>
          </p:spPr>
          <p:txBody>
            <a:bodyPr lIns="50800" tIns="50800" rIns="50800" bIns="50800" rtlCol="0" anchor="ctr"/>
            <a:lstStyle/>
            <a:p>
              <a:pPr algn="ctr">
                <a:lnSpc>
                  <a:spcPts val="1679"/>
                </a:lnSpc>
              </a:pPr>
              <a:endParaRP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www.hospiceuk.org/information-and-support/your-guide-hospice-and-end-life-care/support-carers/looking-after-yourself"/>
                </a:rPr>
                <a:t>Looking after yourself when someone is dying | Hospice UK</a:t>
              </a:r>
              <a:r>
                <a:rPr lang="en-US" sz="1200">
                  <a:solidFill>
                    <a:srgbClr val="000000">
                      <a:alpha val="89804"/>
                    </a:srgbClr>
                  </a:solidFill>
                  <a:latin typeface="Comfortaa"/>
                  <a:ea typeface="Comfortaa"/>
                  <a:cs typeface="Comfortaa"/>
                  <a:sym typeface="Comfortaa"/>
                </a:rPr>
                <a:t> </a:t>
              </a:r>
            </a:p>
            <a:p>
              <a:pPr algn="l">
                <a:lnSpc>
                  <a:spcPts val="1679"/>
                </a:lnSpc>
              </a:pPr>
              <a:r>
                <a:rPr lang="en-US" sz="1200">
                  <a:solidFill>
                    <a:srgbClr val="000000">
                      <a:alpha val="89804"/>
                    </a:srgbClr>
                  </a:solidFill>
                  <a:latin typeface="Comfortaa"/>
                  <a:ea typeface="Comfortaa"/>
                  <a:cs typeface="Comfortaa"/>
                  <a:sym typeface="Comfortaa"/>
                </a:rPr>
                <a:t>  </a:t>
              </a:r>
            </a:p>
            <a:p>
              <a:pPr algn="l">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11" name="Group 11"/>
          <p:cNvGrpSpPr/>
          <p:nvPr/>
        </p:nvGrpSpPr>
        <p:grpSpPr>
          <a:xfrm>
            <a:off x="2688241" y="3299651"/>
            <a:ext cx="7597994" cy="1437360"/>
            <a:chOff x="0" y="0"/>
            <a:chExt cx="2722949" cy="515117"/>
          </a:xfrm>
        </p:grpSpPr>
        <p:sp>
          <p:nvSpPr>
            <p:cNvPr id="12" name="Freeform 12"/>
            <p:cNvSpPr/>
            <p:nvPr/>
          </p:nvSpPr>
          <p:spPr>
            <a:xfrm>
              <a:off x="0" y="0"/>
              <a:ext cx="2722949" cy="515117"/>
            </a:xfrm>
            <a:custGeom>
              <a:avLst/>
              <a:gdLst/>
              <a:ahLst/>
              <a:cxnLst/>
              <a:rect l="l" t="t" r="r" b="b"/>
              <a:pathLst>
                <a:path w="2722949" h="515117">
                  <a:moveTo>
                    <a:pt x="14265" y="0"/>
                  </a:moveTo>
                  <a:lnTo>
                    <a:pt x="2708684" y="0"/>
                  </a:lnTo>
                  <a:cubicBezTo>
                    <a:pt x="2716563" y="0"/>
                    <a:pt x="2722949" y="6387"/>
                    <a:pt x="2722949" y="14265"/>
                  </a:cubicBezTo>
                  <a:lnTo>
                    <a:pt x="2722949" y="500852"/>
                  </a:lnTo>
                  <a:cubicBezTo>
                    <a:pt x="2722949" y="504635"/>
                    <a:pt x="2721446" y="508264"/>
                    <a:pt x="2718771" y="510939"/>
                  </a:cubicBezTo>
                  <a:cubicBezTo>
                    <a:pt x="2716096" y="513614"/>
                    <a:pt x="2712468" y="515117"/>
                    <a:pt x="2708684" y="515117"/>
                  </a:cubicBezTo>
                  <a:lnTo>
                    <a:pt x="14265" y="515117"/>
                  </a:lnTo>
                  <a:cubicBezTo>
                    <a:pt x="10482" y="515117"/>
                    <a:pt x="6853" y="513614"/>
                    <a:pt x="4178" y="510939"/>
                  </a:cubicBezTo>
                  <a:cubicBezTo>
                    <a:pt x="1503" y="508264"/>
                    <a:pt x="0" y="504635"/>
                    <a:pt x="0" y="500852"/>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3" name="TextBox 13"/>
            <p:cNvSpPr txBox="1"/>
            <p:nvPr/>
          </p:nvSpPr>
          <p:spPr>
            <a:xfrm>
              <a:off x="0" y="-28575"/>
              <a:ext cx="2722949" cy="543692"/>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3" tooltip="https://www.hospiceuk.org/information-and-support/your-guide-hospice-and-end-life-care/support-carers/caring-someone-home"/>
                </a:rPr>
                <a:t>Caring for someone at home | Hospice UK</a:t>
              </a:r>
              <a:r>
                <a:rPr lang="en-US" sz="1200">
                  <a:solidFill>
                    <a:srgbClr val="000000">
                      <a:alpha val="89804"/>
                    </a:srgbClr>
                  </a:solidFill>
                  <a:latin typeface="Comfortaa"/>
                  <a:ea typeface="Comfortaa"/>
                  <a:cs typeface="Comfortaa"/>
                  <a:sym typeface="Comfortaa"/>
                </a:rPr>
                <a:t> </a:t>
              </a:r>
            </a:p>
            <a:p>
              <a:pPr algn="l">
                <a:lnSpc>
                  <a:spcPts val="1679"/>
                </a:lnSpc>
              </a:pPr>
              <a:r>
                <a:rPr lang="en-US" sz="1200">
                  <a:solidFill>
                    <a:srgbClr val="000000">
                      <a:alpha val="89804"/>
                    </a:srgbClr>
                  </a:solidFill>
                  <a:latin typeface="Comfortaa"/>
                  <a:ea typeface="Comfortaa"/>
                  <a:cs typeface="Comfortaa"/>
                  <a:sym typeface="Comfortaa"/>
                </a:rPr>
                <a:t>  </a:t>
              </a:r>
            </a:p>
          </p:txBody>
        </p:sp>
      </p:grpSp>
      <p:grpSp>
        <p:nvGrpSpPr>
          <p:cNvPr id="14" name="Group 14"/>
          <p:cNvGrpSpPr/>
          <p:nvPr/>
        </p:nvGrpSpPr>
        <p:grpSpPr>
          <a:xfrm>
            <a:off x="2688241" y="5023419"/>
            <a:ext cx="7597994" cy="1562713"/>
            <a:chOff x="0" y="0"/>
            <a:chExt cx="2722949" cy="560041"/>
          </a:xfrm>
        </p:grpSpPr>
        <p:sp>
          <p:nvSpPr>
            <p:cNvPr id="15" name="Freeform 15"/>
            <p:cNvSpPr/>
            <p:nvPr/>
          </p:nvSpPr>
          <p:spPr>
            <a:xfrm>
              <a:off x="0" y="0"/>
              <a:ext cx="2722949" cy="560041"/>
            </a:xfrm>
            <a:custGeom>
              <a:avLst/>
              <a:gdLst/>
              <a:ahLst/>
              <a:cxnLst/>
              <a:rect l="l" t="t" r="r" b="b"/>
              <a:pathLst>
                <a:path w="2722949" h="560041">
                  <a:moveTo>
                    <a:pt x="14265" y="0"/>
                  </a:moveTo>
                  <a:lnTo>
                    <a:pt x="2708684" y="0"/>
                  </a:lnTo>
                  <a:cubicBezTo>
                    <a:pt x="2716563" y="0"/>
                    <a:pt x="2722949" y="6387"/>
                    <a:pt x="2722949" y="14265"/>
                  </a:cubicBezTo>
                  <a:lnTo>
                    <a:pt x="2722949" y="545776"/>
                  </a:lnTo>
                  <a:cubicBezTo>
                    <a:pt x="2722949" y="553654"/>
                    <a:pt x="2716563" y="560041"/>
                    <a:pt x="2708684" y="560041"/>
                  </a:cubicBezTo>
                  <a:lnTo>
                    <a:pt x="14265" y="560041"/>
                  </a:lnTo>
                  <a:cubicBezTo>
                    <a:pt x="10482" y="560041"/>
                    <a:pt x="6853" y="558538"/>
                    <a:pt x="4178" y="555863"/>
                  </a:cubicBezTo>
                  <a:cubicBezTo>
                    <a:pt x="1503" y="553188"/>
                    <a:pt x="0" y="549559"/>
                    <a:pt x="0" y="545776"/>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6" name="TextBox 16"/>
            <p:cNvSpPr txBox="1"/>
            <p:nvPr/>
          </p:nvSpPr>
          <p:spPr>
            <a:xfrm>
              <a:off x="0" y="-28575"/>
              <a:ext cx="2722949" cy="588616"/>
            </a:xfrm>
            <a:prstGeom prst="rect">
              <a:avLst/>
            </a:prstGeom>
          </p:spPr>
          <p:txBody>
            <a:bodyPr lIns="50800" tIns="50800" rIns="50800" bIns="50800" rtlCol="0" anchor="ctr"/>
            <a:lstStyle/>
            <a:p>
              <a:pPr algn="ctr">
                <a:lnSpc>
                  <a:spcPts val="1679"/>
                </a:lnSpc>
              </a:pPr>
              <a:r>
                <a:rPr lang="en-US" sz="1200">
                  <a:solidFill>
                    <a:srgbClr val="000000">
                      <a:alpha val="89804"/>
                    </a:srgbClr>
                  </a:solidFill>
                  <a:latin typeface="Comfortaa"/>
                  <a:ea typeface="Comfortaa"/>
                  <a:cs typeface="Comfortaa"/>
                  <a:sym typeface="Comfortaa"/>
                </a:rPr>
                <a:t>Individual Trusts provide wellbeing support, please see your own Trust Intranet for wellbeing services.</a:t>
              </a:r>
            </a:p>
          </p:txBody>
        </p:sp>
      </p:grpSp>
      <p:grpSp>
        <p:nvGrpSpPr>
          <p:cNvPr id="17" name="Group 17"/>
          <p:cNvGrpSpPr/>
          <p:nvPr/>
        </p:nvGrpSpPr>
        <p:grpSpPr>
          <a:xfrm>
            <a:off x="405765" y="1005143"/>
            <a:ext cx="2213069" cy="6168686"/>
            <a:chOff x="0" y="0"/>
            <a:chExt cx="793114" cy="2210718"/>
          </a:xfrm>
        </p:grpSpPr>
        <p:sp>
          <p:nvSpPr>
            <p:cNvPr id="18" name="Freeform 18"/>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E6F3D1">
                <a:alpha val="89804"/>
              </a:srgbClr>
            </a:solidFill>
            <a:ln cap="sq">
              <a:noFill/>
              <a:prstDash val="solid"/>
              <a:miter/>
            </a:ln>
          </p:spPr>
          <p:txBody>
            <a:bodyPr/>
            <a:lstStyle/>
            <a:p>
              <a:endParaRPr lang="en-GB"/>
            </a:p>
          </p:txBody>
        </p:sp>
        <p:sp>
          <p:nvSpPr>
            <p:cNvPr id="19" name="TextBox 19"/>
            <p:cNvSpPr txBox="1"/>
            <p:nvPr/>
          </p:nvSpPr>
          <p:spPr>
            <a:xfrm>
              <a:off x="0" y="-47625"/>
              <a:ext cx="793114" cy="2258343"/>
            </a:xfrm>
            <a:prstGeom prst="rect">
              <a:avLst/>
            </a:prstGeom>
          </p:spPr>
          <p:txBody>
            <a:bodyPr lIns="50800" tIns="50800" rIns="50800" bIns="50800" rtlCol="0" anchor="ctr"/>
            <a:lstStyle/>
            <a:p>
              <a:pPr algn="ctr">
                <a:lnSpc>
                  <a:spcPts val="2799"/>
                </a:lnSpc>
              </a:pPr>
              <a:endParaRPr/>
            </a:p>
            <a:p>
              <a:pPr algn="ctr">
                <a:lnSpc>
                  <a:spcPts val="2799"/>
                </a:lnSpc>
              </a:pPr>
              <a:endParaRP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Maintaining own health and wellbeing</a:t>
              </a: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p:txBody>
        </p:sp>
      </p:grpSp>
      <p:grpSp>
        <p:nvGrpSpPr>
          <p:cNvPr id="20" name="Group 20"/>
          <p:cNvGrpSpPr/>
          <p:nvPr/>
        </p:nvGrpSpPr>
        <p:grpSpPr>
          <a:xfrm>
            <a:off x="3157327" y="6804000"/>
            <a:ext cx="2766080" cy="567841"/>
            <a:chOff x="0" y="0"/>
            <a:chExt cx="991301" cy="203502"/>
          </a:xfrm>
        </p:grpSpPr>
        <p:sp>
          <p:nvSpPr>
            <p:cNvPr id="21" name="Freeform 21"/>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5FB339"/>
            </a:solidFill>
            <a:ln cap="sq">
              <a:noFill/>
              <a:prstDash val="solid"/>
              <a:miter/>
            </a:ln>
          </p:spPr>
          <p:txBody>
            <a:bodyPr/>
            <a:lstStyle/>
            <a:p>
              <a:endParaRPr lang="en-GB"/>
            </a:p>
          </p:txBody>
        </p:sp>
        <p:sp>
          <p:nvSpPr>
            <p:cNvPr id="22" name="TextBox 22"/>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4" action="ppaction://hlinksldjump"/>
                </a:rPr>
                <a:t>Back to </a:t>
              </a:r>
              <a:r>
                <a:rPr lang="en-US" sz="1199" b="1" strike="noStrike">
                  <a:solidFill>
                    <a:srgbClr val="000000"/>
                  </a:solidFill>
                  <a:latin typeface="Comfortaa Bold"/>
                  <a:ea typeface="Comfortaa Bold"/>
                  <a:cs typeface="Comfortaa Bold"/>
                  <a:sym typeface="Comfortaa Bold"/>
                  <a:hlinkClick r:id="rId4" action="ppaction://hlinksldjump"/>
                </a:rPr>
                <a:t>Tier 1 Summary</a:t>
              </a:r>
            </a:p>
          </p:txBody>
        </p:sp>
      </p:grpSp>
      <p:grpSp>
        <p:nvGrpSpPr>
          <p:cNvPr id="23" name="Group 23"/>
          <p:cNvGrpSpPr/>
          <p:nvPr/>
        </p:nvGrpSpPr>
        <p:grpSpPr>
          <a:xfrm>
            <a:off x="6849929" y="6804000"/>
            <a:ext cx="2766080" cy="567841"/>
            <a:chOff x="0" y="0"/>
            <a:chExt cx="991301" cy="203502"/>
          </a:xfrm>
        </p:grpSpPr>
        <p:sp>
          <p:nvSpPr>
            <p:cNvPr id="24" name="Freeform 24"/>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EC6907"/>
            </a:solidFill>
            <a:ln cap="sq">
              <a:noFill/>
              <a:prstDash val="solid"/>
              <a:miter/>
            </a:ln>
          </p:spPr>
          <p:txBody>
            <a:bodyPr/>
            <a:lstStyle/>
            <a:p>
              <a:endParaRPr lang="en-GB"/>
            </a:p>
          </p:txBody>
        </p:sp>
        <p:sp>
          <p:nvSpPr>
            <p:cNvPr id="25" name="TextBox 25"/>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5" action="ppaction://hlinksldjump"/>
                </a:rPr>
                <a:t>Tier 2</a:t>
              </a:r>
            </a:p>
          </p:txBody>
        </p:sp>
      </p:grpSp>
      <p:sp>
        <p:nvSpPr>
          <p:cNvPr id="26" name="Freeform 26"/>
          <p:cNvSpPr/>
          <p:nvPr/>
        </p:nvSpPr>
        <p:spPr>
          <a:xfrm>
            <a:off x="9762868" y="6835742"/>
            <a:ext cx="523367" cy="536100"/>
          </a:xfrm>
          <a:custGeom>
            <a:avLst/>
            <a:gdLst/>
            <a:ahLst/>
            <a:cxnLst/>
            <a:rect l="l" t="t" r="r" b="b"/>
            <a:pathLst>
              <a:path w="523367" h="536100">
                <a:moveTo>
                  <a:pt x="0" y="0"/>
                </a:moveTo>
                <a:lnTo>
                  <a:pt x="523367" y="0"/>
                </a:lnTo>
                <a:lnTo>
                  <a:pt x="523367" y="536099"/>
                </a:lnTo>
                <a:lnTo>
                  <a:pt x="0" y="53609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nvGrpSpPr>
          <p:cNvPr id="27" name="Group 27"/>
          <p:cNvGrpSpPr/>
          <p:nvPr/>
        </p:nvGrpSpPr>
        <p:grpSpPr>
          <a:xfrm>
            <a:off x="2688241" y="6202360"/>
            <a:ext cx="1677003" cy="383772"/>
            <a:chOff x="0" y="0"/>
            <a:chExt cx="601000" cy="137535"/>
          </a:xfrm>
        </p:grpSpPr>
        <p:sp>
          <p:nvSpPr>
            <p:cNvPr id="28" name="Freeform 28"/>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9" name="TextBox 29"/>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resource</a:t>
              </a:r>
            </a:p>
          </p:txBody>
        </p:sp>
      </p:grpSp>
      <p:grpSp>
        <p:nvGrpSpPr>
          <p:cNvPr id="30" name="Group 30"/>
          <p:cNvGrpSpPr/>
          <p:nvPr/>
        </p:nvGrpSpPr>
        <p:grpSpPr>
          <a:xfrm>
            <a:off x="2688241" y="4353238"/>
            <a:ext cx="1677003" cy="383772"/>
            <a:chOff x="0" y="0"/>
            <a:chExt cx="601000" cy="137535"/>
          </a:xfrm>
        </p:grpSpPr>
        <p:sp>
          <p:nvSpPr>
            <p:cNvPr id="31" name="Freeform 31"/>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2" name="TextBox 32"/>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6min reading</a:t>
              </a:r>
            </a:p>
          </p:txBody>
        </p:sp>
      </p:grpSp>
      <p:grpSp>
        <p:nvGrpSpPr>
          <p:cNvPr id="33" name="Group 33"/>
          <p:cNvGrpSpPr/>
          <p:nvPr/>
        </p:nvGrpSpPr>
        <p:grpSpPr>
          <a:xfrm>
            <a:off x="2688241" y="2649432"/>
            <a:ext cx="1677003" cy="383772"/>
            <a:chOff x="0" y="0"/>
            <a:chExt cx="601000" cy="137535"/>
          </a:xfrm>
        </p:grpSpPr>
        <p:sp>
          <p:nvSpPr>
            <p:cNvPr id="34" name="Freeform 3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5" name="TextBox 3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6min reading</a:t>
              </a: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overview (Topics 1-4)</a:t>
              </a:r>
            </a:p>
          </p:txBody>
        </p:sp>
      </p:grpSp>
      <p:grpSp>
        <p:nvGrpSpPr>
          <p:cNvPr id="5" name="Group 5"/>
          <p:cNvGrpSpPr/>
          <p:nvPr/>
        </p:nvGrpSpPr>
        <p:grpSpPr>
          <a:xfrm>
            <a:off x="405765" y="1031064"/>
            <a:ext cx="2398324" cy="2388418"/>
            <a:chOff x="0" y="0"/>
            <a:chExt cx="859505" cy="855955"/>
          </a:xfrm>
        </p:grpSpPr>
        <p:sp>
          <p:nvSpPr>
            <p:cNvPr id="6" name="Freeform 6"/>
            <p:cNvSpPr/>
            <p:nvPr/>
          </p:nvSpPr>
          <p:spPr>
            <a:xfrm>
              <a:off x="0" y="0"/>
              <a:ext cx="859505" cy="855955"/>
            </a:xfrm>
            <a:custGeom>
              <a:avLst/>
              <a:gdLst/>
              <a:ahLst/>
              <a:cxnLst/>
              <a:rect l="l" t="t" r="r" b="b"/>
              <a:pathLst>
                <a:path w="859505" h="855955">
                  <a:moveTo>
                    <a:pt x="45193" y="0"/>
                  </a:moveTo>
                  <a:lnTo>
                    <a:pt x="814312" y="0"/>
                  </a:lnTo>
                  <a:cubicBezTo>
                    <a:pt x="826298" y="0"/>
                    <a:pt x="837793" y="4761"/>
                    <a:pt x="846268" y="13237"/>
                  </a:cubicBezTo>
                  <a:cubicBezTo>
                    <a:pt x="854744" y="21712"/>
                    <a:pt x="859505" y="33207"/>
                    <a:pt x="859505" y="45193"/>
                  </a:cubicBezTo>
                  <a:lnTo>
                    <a:pt x="859505" y="810762"/>
                  </a:lnTo>
                  <a:cubicBezTo>
                    <a:pt x="859505" y="835722"/>
                    <a:pt x="839272" y="855955"/>
                    <a:pt x="814312" y="855955"/>
                  </a:cubicBezTo>
                  <a:lnTo>
                    <a:pt x="45193" y="855955"/>
                  </a:lnTo>
                  <a:cubicBezTo>
                    <a:pt x="33207" y="855955"/>
                    <a:pt x="21712" y="851194"/>
                    <a:pt x="13237" y="842718"/>
                  </a:cubicBezTo>
                  <a:cubicBezTo>
                    <a:pt x="4761" y="834243"/>
                    <a:pt x="0" y="822748"/>
                    <a:pt x="0" y="810762"/>
                  </a:cubicBezTo>
                  <a:lnTo>
                    <a:pt x="0" y="45193"/>
                  </a:lnTo>
                  <a:cubicBezTo>
                    <a:pt x="0" y="33207"/>
                    <a:pt x="4761" y="21712"/>
                    <a:pt x="13237" y="13237"/>
                  </a:cubicBezTo>
                  <a:cubicBezTo>
                    <a:pt x="21712" y="4761"/>
                    <a:pt x="33207" y="0"/>
                    <a:pt x="45193" y="0"/>
                  </a:cubicBezTo>
                  <a:close/>
                </a:path>
              </a:pathLst>
            </a:custGeom>
            <a:solidFill>
              <a:srgbClr val="F1E2D9">
                <a:alpha val="89804"/>
              </a:srgbClr>
            </a:solidFill>
            <a:ln cap="sq">
              <a:noFill/>
              <a:prstDash val="solid"/>
              <a:miter/>
            </a:ln>
          </p:spPr>
          <p:txBody>
            <a:bodyPr/>
            <a:lstStyle/>
            <a:p>
              <a:endParaRPr lang="en-GB"/>
            </a:p>
          </p:txBody>
        </p:sp>
        <p:sp>
          <p:nvSpPr>
            <p:cNvPr id="7" name="TextBox 7"/>
            <p:cNvSpPr txBox="1"/>
            <p:nvPr/>
          </p:nvSpPr>
          <p:spPr>
            <a:xfrm>
              <a:off x="0" y="-28575"/>
              <a:ext cx="859505" cy="884530"/>
            </a:xfrm>
            <a:prstGeom prst="rect">
              <a:avLst/>
            </a:prstGeom>
          </p:spPr>
          <p:txBody>
            <a:bodyPr lIns="50800" tIns="50800" rIns="50800" bIns="50800" rtlCol="0" anchor="ctr"/>
            <a:lstStyle/>
            <a:p>
              <a:pPr marL="0" lvl="0" indent="0" algn="ctr">
                <a:lnSpc>
                  <a:spcPts val="2099"/>
                </a:lnSpc>
                <a:spcBef>
                  <a:spcPct val="0"/>
                </a:spcBef>
              </a:pPr>
              <a:r>
                <a:rPr lang="en-US" sz="1499">
                  <a:solidFill>
                    <a:srgbClr val="000000">
                      <a:alpha val="89804"/>
                    </a:srgbClr>
                  </a:solidFill>
                  <a:latin typeface="Comfortaa"/>
                  <a:ea typeface="Comfortaa"/>
                  <a:cs typeface="Comfortaa"/>
                  <a:sym typeface="Comfortaa"/>
                  <a:hlinkClick r:id="rId2" action="ppaction://hlinksldjump"/>
                </a:rPr>
                <a:t>Topic 1:</a:t>
              </a:r>
            </a:p>
            <a:p>
              <a:pPr marL="0" lvl="0" indent="0" algn="ctr">
                <a:lnSpc>
                  <a:spcPts val="2099"/>
                </a:lnSpc>
                <a:spcBef>
                  <a:spcPct val="0"/>
                </a:spcBef>
              </a:pPr>
              <a:endParaRPr lang="en-US" sz="1499">
                <a:solidFill>
                  <a:srgbClr val="000000">
                    <a:alpha val="89804"/>
                  </a:srgbClr>
                </a:solidFill>
                <a:latin typeface="Comfortaa"/>
                <a:ea typeface="Comfortaa"/>
                <a:cs typeface="Comfortaa"/>
                <a:sym typeface="Comfortaa"/>
                <a:hlinkClick r:id="rId2" action="ppaction://hlinksldjump"/>
              </a:endParaRP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hlinkClick r:id="rId2" action="ppaction://hlinksldjump"/>
                </a:rPr>
                <a:t>Person Centred Care</a:t>
              </a:r>
            </a:p>
            <a:p>
              <a:pPr marL="0" lvl="0" indent="0" algn="ctr">
                <a:lnSpc>
                  <a:spcPts val="2099"/>
                </a:lnSpc>
                <a:spcBef>
                  <a:spcPct val="0"/>
                </a:spcBef>
              </a:pPr>
              <a:endParaRPr lang="en-US" sz="1499" b="1" strike="noStrike">
                <a:solidFill>
                  <a:srgbClr val="000000">
                    <a:alpha val="89804"/>
                  </a:srgbClr>
                </a:solidFill>
                <a:latin typeface="Comfortaa Bold"/>
                <a:ea typeface="Comfortaa Bold"/>
                <a:cs typeface="Comfortaa Bold"/>
                <a:sym typeface="Comfortaa Bold"/>
                <a:hlinkClick r:id="rId2" action="ppaction://hlinksldjump"/>
              </a:endParaRPr>
            </a:p>
          </p:txBody>
        </p:sp>
      </p:grpSp>
      <p:grpSp>
        <p:nvGrpSpPr>
          <p:cNvPr id="8" name="Group 8"/>
          <p:cNvGrpSpPr/>
          <p:nvPr/>
        </p:nvGrpSpPr>
        <p:grpSpPr>
          <a:xfrm>
            <a:off x="2900400" y="1031064"/>
            <a:ext cx="2398324" cy="2388418"/>
            <a:chOff x="0" y="0"/>
            <a:chExt cx="859505" cy="855955"/>
          </a:xfrm>
        </p:grpSpPr>
        <p:sp>
          <p:nvSpPr>
            <p:cNvPr id="9" name="Freeform 9"/>
            <p:cNvSpPr/>
            <p:nvPr/>
          </p:nvSpPr>
          <p:spPr>
            <a:xfrm>
              <a:off x="0" y="0"/>
              <a:ext cx="859505" cy="855955"/>
            </a:xfrm>
            <a:custGeom>
              <a:avLst/>
              <a:gdLst/>
              <a:ahLst/>
              <a:cxnLst/>
              <a:rect l="l" t="t" r="r" b="b"/>
              <a:pathLst>
                <a:path w="859505" h="855955">
                  <a:moveTo>
                    <a:pt x="45193" y="0"/>
                  </a:moveTo>
                  <a:lnTo>
                    <a:pt x="814312" y="0"/>
                  </a:lnTo>
                  <a:cubicBezTo>
                    <a:pt x="826298" y="0"/>
                    <a:pt x="837793" y="4761"/>
                    <a:pt x="846268" y="13237"/>
                  </a:cubicBezTo>
                  <a:cubicBezTo>
                    <a:pt x="854744" y="21712"/>
                    <a:pt x="859505" y="33207"/>
                    <a:pt x="859505" y="45193"/>
                  </a:cubicBezTo>
                  <a:lnTo>
                    <a:pt x="859505" y="810762"/>
                  </a:lnTo>
                  <a:cubicBezTo>
                    <a:pt x="859505" y="835722"/>
                    <a:pt x="839272" y="855955"/>
                    <a:pt x="814312" y="855955"/>
                  </a:cubicBezTo>
                  <a:lnTo>
                    <a:pt x="45193" y="855955"/>
                  </a:lnTo>
                  <a:cubicBezTo>
                    <a:pt x="33207" y="855955"/>
                    <a:pt x="21712" y="851194"/>
                    <a:pt x="13237" y="842718"/>
                  </a:cubicBezTo>
                  <a:cubicBezTo>
                    <a:pt x="4761" y="834243"/>
                    <a:pt x="0" y="822748"/>
                    <a:pt x="0" y="810762"/>
                  </a:cubicBezTo>
                  <a:lnTo>
                    <a:pt x="0" y="45193"/>
                  </a:lnTo>
                  <a:cubicBezTo>
                    <a:pt x="0" y="33207"/>
                    <a:pt x="4761" y="21712"/>
                    <a:pt x="13237" y="13237"/>
                  </a:cubicBezTo>
                  <a:cubicBezTo>
                    <a:pt x="21712" y="4761"/>
                    <a:pt x="33207" y="0"/>
                    <a:pt x="45193" y="0"/>
                  </a:cubicBezTo>
                  <a:close/>
                </a:path>
              </a:pathLst>
            </a:custGeom>
            <a:solidFill>
              <a:srgbClr val="F1E2D9">
                <a:alpha val="89804"/>
              </a:srgbClr>
            </a:solidFill>
            <a:ln cap="sq">
              <a:noFill/>
              <a:prstDash val="solid"/>
              <a:miter/>
            </a:ln>
          </p:spPr>
          <p:txBody>
            <a:bodyPr/>
            <a:lstStyle/>
            <a:p>
              <a:endParaRPr lang="en-GB"/>
            </a:p>
          </p:txBody>
        </p:sp>
        <p:sp>
          <p:nvSpPr>
            <p:cNvPr id="10" name="TextBox 10"/>
            <p:cNvSpPr txBox="1"/>
            <p:nvPr/>
          </p:nvSpPr>
          <p:spPr>
            <a:xfrm>
              <a:off x="0" y="-28575"/>
              <a:ext cx="859505" cy="884530"/>
            </a:xfrm>
            <a:prstGeom prst="rect">
              <a:avLst/>
            </a:prstGeom>
          </p:spPr>
          <p:txBody>
            <a:bodyPr lIns="50800" tIns="50800" rIns="50800" bIns="50800" rtlCol="0" anchor="ctr"/>
            <a:lstStyle/>
            <a:p>
              <a:pPr algn="ctr">
                <a:lnSpc>
                  <a:spcPts val="2099"/>
                </a:lnSpc>
              </a:pPr>
              <a:endParaRPr/>
            </a:p>
            <a:p>
              <a:pPr marL="0" lvl="0" indent="0" algn="ctr">
                <a:lnSpc>
                  <a:spcPts val="2099"/>
                </a:lnSpc>
                <a:spcBef>
                  <a:spcPct val="0"/>
                </a:spcBef>
              </a:pPr>
              <a:r>
                <a:rPr lang="en-US" sz="1499" strike="noStrike">
                  <a:solidFill>
                    <a:srgbClr val="000000">
                      <a:alpha val="89804"/>
                    </a:srgbClr>
                  </a:solidFill>
                  <a:latin typeface="Comfortaa"/>
                  <a:ea typeface="Comfortaa"/>
                  <a:cs typeface="Comfortaa"/>
                  <a:sym typeface="Comfortaa"/>
                  <a:hlinkClick r:id="rId3" action="ppaction://hlinksldjump"/>
                </a:rPr>
                <a:t>Topic 2:</a:t>
              </a:r>
            </a:p>
            <a:p>
              <a:pPr marL="0" lvl="0" indent="0" algn="ctr">
                <a:lnSpc>
                  <a:spcPts val="2099"/>
                </a:lnSpc>
                <a:spcBef>
                  <a:spcPct val="0"/>
                </a:spcBef>
              </a:pPr>
              <a:endParaRPr lang="en-US" sz="1499" strike="noStrike">
                <a:solidFill>
                  <a:srgbClr val="000000">
                    <a:alpha val="89804"/>
                  </a:srgbClr>
                </a:solidFill>
                <a:latin typeface="Comfortaa"/>
                <a:ea typeface="Comfortaa"/>
                <a:cs typeface="Comfortaa"/>
                <a:sym typeface="Comfortaa"/>
                <a:hlinkClick r:id="rId3" action="ppaction://hlinksldjump"/>
              </a:endParaRP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hlinkClick r:id="rId3" action="ppaction://hlinksldjump"/>
                </a:rPr>
                <a:t>Communication in Palliative </a:t>
              </a: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hlinkClick r:id="rId3" action="ppaction://hlinksldjump"/>
                </a:rPr>
                <a:t>&amp; </a:t>
              </a: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hlinkClick r:id="rId3" action="ppaction://hlinksldjump"/>
                </a:rPr>
                <a:t>EOL Care</a:t>
              </a:r>
            </a:p>
          </p:txBody>
        </p:sp>
      </p:grpSp>
      <p:grpSp>
        <p:nvGrpSpPr>
          <p:cNvPr id="11" name="Group 11"/>
          <p:cNvGrpSpPr/>
          <p:nvPr/>
        </p:nvGrpSpPr>
        <p:grpSpPr>
          <a:xfrm>
            <a:off x="7887912" y="1066627"/>
            <a:ext cx="2398324" cy="2388418"/>
            <a:chOff x="0" y="0"/>
            <a:chExt cx="859505" cy="855955"/>
          </a:xfrm>
        </p:grpSpPr>
        <p:sp>
          <p:nvSpPr>
            <p:cNvPr id="12" name="Freeform 12"/>
            <p:cNvSpPr/>
            <p:nvPr/>
          </p:nvSpPr>
          <p:spPr>
            <a:xfrm>
              <a:off x="0" y="0"/>
              <a:ext cx="859505" cy="855955"/>
            </a:xfrm>
            <a:custGeom>
              <a:avLst/>
              <a:gdLst/>
              <a:ahLst/>
              <a:cxnLst/>
              <a:rect l="l" t="t" r="r" b="b"/>
              <a:pathLst>
                <a:path w="859505" h="855955">
                  <a:moveTo>
                    <a:pt x="45193" y="0"/>
                  </a:moveTo>
                  <a:lnTo>
                    <a:pt x="814312" y="0"/>
                  </a:lnTo>
                  <a:cubicBezTo>
                    <a:pt x="826298" y="0"/>
                    <a:pt x="837793" y="4761"/>
                    <a:pt x="846268" y="13237"/>
                  </a:cubicBezTo>
                  <a:cubicBezTo>
                    <a:pt x="854744" y="21712"/>
                    <a:pt x="859505" y="33207"/>
                    <a:pt x="859505" y="45193"/>
                  </a:cubicBezTo>
                  <a:lnTo>
                    <a:pt x="859505" y="810762"/>
                  </a:lnTo>
                  <a:cubicBezTo>
                    <a:pt x="859505" y="835722"/>
                    <a:pt x="839272" y="855955"/>
                    <a:pt x="814312" y="855955"/>
                  </a:cubicBezTo>
                  <a:lnTo>
                    <a:pt x="45193" y="855955"/>
                  </a:lnTo>
                  <a:cubicBezTo>
                    <a:pt x="33207" y="855955"/>
                    <a:pt x="21712" y="851194"/>
                    <a:pt x="13237" y="842718"/>
                  </a:cubicBezTo>
                  <a:cubicBezTo>
                    <a:pt x="4761" y="834243"/>
                    <a:pt x="0" y="822748"/>
                    <a:pt x="0" y="810762"/>
                  </a:cubicBezTo>
                  <a:lnTo>
                    <a:pt x="0" y="45193"/>
                  </a:lnTo>
                  <a:cubicBezTo>
                    <a:pt x="0" y="33207"/>
                    <a:pt x="4761" y="21712"/>
                    <a:pt x="13237" y="13237"/>
                  </a:cubicBezTo>
                  <a:cubicBezTo>
                    <a:pt x="21712" y="4761"/>
                    <a:pt x="33207" y="0"/>
                    <a:pt x="45193" y="0"/>
                  </a:cubicBezTo>
                  <a:close/>
                </a:path>
              </a:pathLst>
            </a:custGeom>
            <a:solidFill>
              <a:srgbClr val="F1E2D9">
                <a:alpha val="89804"/>
              </a:srgbClr>
            </a:solidFill>
            <a:ln cap="sq">
              <a:noFill/>
              <a:prstDash val="solid"/>
              <a:miter/>
            </a:ln>
          </p:spPr>
          <p:txBody>
            <a:bodyPr/>
            <a:lstStyle/>
            <a:p>
              <a:endParaRPr lang="en-GB"/>
            </a:p>
          </p:txBody>
        </p:sp>
        <p:sp>
          <p:nvSpPr>
            <p:cNvPr id="13" name="TextBox 13"/>
            <p:cNvSpPr txBox="1"/>
            <p:nvPr/>
          </p:nvSpPr>
          <p:spPr>
            <a:xfrm>
              <a:off x="0" y="-28575"/>
              <a:ext cx="859505" cy="884530"/>
            </a:xfrm>
            <a:prstGeom prst="rect">
              <a:avLst/>
            </a:prstGeom>
          </p:spPr>
          <p:txBody>
            <a:bodyPr lIns="50800" tIns="50800" rIns="50800" bIns="50800" rtlCol="0" anchor="ctr"/>
            <a:lstStyle/>
            <a:p>
              <a:pPr algn="ctr">
                <a:lnSpc>
                  <a:spcPts val="2099"/>
                </a:lnSpc>
              </a:pPr>
              <a:endParaRPr/>
            </a:p>
            <a:p>
              <a:pPr marL="0" lvl="0" indent="0" algn="ctr">
                <a:lnSpc>
                  <a:spcPts val="2099"/>
                </a:lnSpc>
                <a:spcBef>
                  <a:spcPct val="0"/>
                </a:spcBef>
              </a:pPr>
              <a:r>
                <a:rPr lang="en-US" sz="1499" strike="noStrike">
                  <a:solidFill>
                    <a:srgbClr val="000000">
                      <a:alpha val="89804"/>
                    </a:srgbClr>
                  </a:solidFill>
                  <a:latin typeface="Comfortaa"/>
                  <a:ea typeface="Comfortaa"/>
                  <a:cs typeface="Comfortaa"/>
                  <a:sym typeface="Comfortaa"/>
                  <a:hlinkClick r:id="rId4" action="ppaction://hlinksldjump"/>
                </a:rPr>
                <a:t>Topic 4:</a:t>
              </a:r>
            </a:p>
            <a:p>
              <a:pPr marL="0" lvl="0" indent="0" algn="ctr">
                <a:lnSpc>
                  <a:spcPts val="2099"/>
                </a:lnSpc>
                <a:spcBef>
                  <a:spcPct val="0"/>
                </a:spcBef>
              </a:pPr>
              <a:endParaRPr lang="en-US" sz="1499" strike="noStrike">
                <a:solidFill>
                  <a:srgbClr val="000000">
                    <a:alpha val="89804"/>
                  </a:srgbClr>
                </a:solidFill>
                <a:latin typeface="Comfortaa"/>
                <a:ea typeface="Comfortaa"/>
                <a:cs typeface="Comfortaa"/>
                <a:sym typeface="Comfortaa"/>
                <a:hlinkClick r:id="rId4" action="ppaction://hlinksldjump"/>
              </a:endParaRP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hlinkClick r:id="rId4" action="ppaction://hlinksldjump"/>
                </a:rPr>
                <a:t>Assessment and Care Planning in palliative and end of life care</a:t>
              </a:r>
            </a:p>
            <a:p>
              <a:pPr marL="0" lvl="0" indent="0" algn="ctr">
                <a:lnSpc>
                  <a:spcPts val="2099"/>
                </a:lnSpc>
                <a:spcBef>
                  <a:spcPct val="0"/>
                </a:spcBef>
              </a:pPr>
              <a:endParaRPr lang="en-US" sz="1499" b="1" strike="noStrike">
                <a:solidFill>
                  <a:srgbClr val="000000">
                    <a:alpha val="89804"/>
                  </a:srgbClr>
                </a:solidFill>
                <a:latin typeface="Comfortaa Bold"/>
                <a:ea typeface="Comfortaa Bold"/>
                <a:cs typeface="Comfortaa Bold"/>
                <a:sym typeface="Comfortaa Bold"/>
                <a:hlinkClick r:id="rId4" action="ppaction://hlinksldjump"/>
              </a:endParaRPr>
            </a:p>
          </p:txBody>
        </p:sp>
      </p:grpSp>
      <p:grpSp>
        <p:nvGrpSpPr>
          <p:cNvPr id="14" name="Group 14"/>
          <p:cNvGrpSpPr/>
          <p:nvPr/>
        </p:nvGrpSpPr>
        <p:grpSpPr>
          <a:xfrm>
            <a:off x="5394156" y="1031064"/>
            <a:ext cx="2398324" cy="2388418"/>
            <a:chOff x="0" y="0"/>
            <a:chExt cx="859505" cy="855955"/>
          </a:xfrm>
        </p:grpSpPr>
        <p:sp>
          <p:nvSpPr>
            <p:cNvPr id="15" name="Freeform 15"/>
            <p:cNvSpPr/>
            <p:nvPr/>
          </p:nvSpPr>
          <p:spPr>
            <a:xfrm>
              <a:off x="0" y="0"/>
              <a:ext cx="859505" cy="855955"/>
            </a:xfrm>
            <a:custGeom>
              <a:avLst/>
              <a:gdLst/>
              <a:ahLst/>
              <a:cxnLst/>
              <a:rect l="l" t="t" r="r" b="b"/>
              <a:pathLst>
                <a:path w="859505" h="855955">
                  <a:moveTo>
                    <a:pt x="45193" y="0"/>
                  </a:moveTo>
                  <a:lnTo>
                    <a:pt x="814312" y="0"/>
                  </a:lnTo>
                  <a:cubicBezTo>
                    <a:pt x="826298" y="0"/>
                    <a:pt x="837793" y="4761"/>
                    <a:pt x="846268" y="13237"/>
                  </a:cubicBezTo>
                  <a:cubicBezTo>
                    <a:pt x="854744" y="21712"/>
                    <a:pt x="859505" y="33207"/>
                    <a:pt x="859505" y="45193"/>
                  </a:cubicBezTo>
                  <a:lnTo>
                    <a:pt x="859505" y="810762"/>
                  </a:lnTo>
                  <a:cubicBezTo>
                    <a:pt x="859505" y="835722"/>
                    <a:pt x="839272" y="855955"/>
                    <a:pt x="814312" y="855955"/>
                  </a:cubicBezTo>
                  <a:lnTo>
                    <a:pt x="45193" y="855955"/>
                  </a:lnTo>
                  <a:cubicBezTo>
                    <a:pt x="33207" y="855955"/>
                    <a:pt x="21712" y="851194"/>
                    <a:pt x="13237" y="842718"/>
                  </a:cubicBezTo>
                  <a:cubicBezTo>
                    <a:pt x="4761" y="834243"/>
                    <a:pt x="0" y="822748"/>
                    <a:pt x="0" y="810762"/>
                  </a:cubicBezTo>
                  <a:lnTo>
                    <a:pt x="0" y="45193"/>
                  </a:lnTo>
                  <a:cubicBezTo>
                    <a:pt x="0" y="33207"/>
                    <a:pt x="4761" y="21712"/>
                    <a:pt x="13237" y="13237"/>
                  </a:cubicBezTo>
                  <a:cubicBezTo>
                    <a:pt x="21712" y="4761"/>
                    <a:pt x="33207" y="0"/>
                    <a:pt x="45193" y="0"/>
                  </a:cubicBezTo>
                  <a:close/>
                </a:path>
              </a:pathLst>
            </a:custGeom>
            <a:solidFill>
              <a:srgbClr val="F1E2D9">
                <a:alpha val="89804"/>
              </a:srgbClr>
            </a:solidFill>
            <a:ln cap="sq">
              <a:noFill/>
              <a:prstDash val="solid"/>
              <a:miter/>
            </a:ln>
          </p:spPr>
          <p:txBody>
            <a:bodyPr/>
            <a:lstStyle/>
            <a:p>
              <a:endParaRPr lang="en-GB"/>
            </a:p>
          </p:txBody>
        </p:sp>
        <p:sp>
          <p:nvSpPr>
            <p:cNvPr id="16" name="TextBox 16"/>
            <p:cNvSpPr txBox="1"/>
            <p:nvPr/>
          </p:nvSpPr>
          <p:spPr>
            <a:xfrm>
              <a:off x="0" y="-28575"/>
              <a:ext cx="859505" cy="884530"/>
            </a:xfrm>
            <a:prstGeom prst="rect">
              <a:avLst/>
            </a:prstGeom>
          </p:spPr>
          <p:txBody>
            <a:bodyPr lIns="50800" tIns="50800" rIns="50800" bIns="50800" rtlCol="0" anchor="ctr"/>
            <a:lstStyle/>
            <a:p>
              <a:pPr marL="0" lvl="0" indent="0" algn="ctr">
                <a:lnSpc>
                  <a:spcPts val="2099"/>
                </a:lnSpc>
                <a:spcBef>
                  <a:spcPct val="0"/>
                </a:spcBef>
              </a:pPr>
              <a:r>
                <a:rPr lang="en-US" sz="1499" strike="noStrike">
                  <a:solidFill>
                    <a:srgbClr val="000000">
                      <a:alpha val="89804"/>
                    </a:srgbClr>
                  </a:solidFill>
                  <a:latin typeface="Comfortaa"/>
                  <a:ea typeface="Comfortaa"/>
                  <a:cs typeface="Comfortaa"/>
                  <a:sym typeface="Comfortaa"/>
                  <a:hlinkClick r:id="rId5" action="ppaction://hlinksldjump"/>
                </a:rPr>
                <a:t>Topic 3:</a:t>
              </a:r>
            </a:p>
            <a:p>
              <a:pPr marL="0" lvl="0" indent="0" algn="ctr">
                <a:lnSpc>
                  <a:spcPts val="2099"/>
                </a:lnSpc>
                <a:spcBef>
                  <a:spcPct val="0"/>
                </a:spcBef>
              </a:pPr>
              <a:endParaRPr lang="en-US" sz="1499" strike="noStrike">
                <a:solidFill>
                  <a:srgbClr val="000000">
                    <a:alpha val="89804"/>
                  </a:srgbClr>
                </a:solidFill>
                <a:latin typeface="Comfortaa"/>
                <a:ea typeface="Comfortaa"/>
                <a:cs typeface="Comfortaa"/>
                <a:sym typeface="Comfortaa"/>
                <a:hlinkClick r:id="rId5" action="ppaction://hlinksldjump"/>
              </a:endParaRP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hlinkClick r:id="rId5" action="ppaction://hlinksldjump"/>
                </a:rPr>
                <a:t>Recognition and Identification of  Deterioration</a:t>
              </a:r>
            </a:p>
          </p:txBody>
        </p:sp>
      </p:grpSp>
      <p:grpSp>
        <p:nvGrpSpPr>
          <p:cNvPr id="17" name="Group 17"/>
          <p:cNvGrpSpPr/>
          <p:nvPr/>
        </p:nvGrpSpPr>
        <p:grpSpPr>
          <a:xfrm>
            <a:off x="405765" y="3514731"/>
            <a:ext cx="2398324" cy="1043501"/>
            <a:chOff x="0" y="0"/>
            <a:chExt cx="859505" cy="373967"/>
          </a:xfrm>
        </p:grpSpPr>
        <p:sp>
          <p:nvSpPr>
            <p:cNvPr id="18" name="Freeform 18"/>
            <p:cNvSpPr/>
            <p:nvPr/>
          </p:nvSpPr>
          <p:spPr>
            <a:xfrm>
              <a:off x="0" y="0"/>
              <a:ext cx="859505" cy="373967"/>
            </a:xfrm>
            <a:custGeom>
              <a:avLst/>
              <a:gdLst/>
              <a:ahLst/>
              <a:cxnLst/>
              <a:rect l="l" t="t" r="r" b="b"/>
              <a:pathLst>
                <a:path w="859505" h="373967">
                  <a:moveTo>
                    <a:pt x="45193" y="0"/>
                  </a:moveTo>
                  <a:lnTo>
                    <a:pt x="814312" y="0"/>
                  </a:lnTo>
                  <a:cubicBezTo>
                    <a:pt x="826298" y="0"/>
                    <a:pt x="837793" y="4761"/>
                    <a:pt x="846268" y="13237"/>
                  </a:cubicBezTo>
                  <a:cubicBezTo>
                    <a:pt x="854744" y="21712"/>
                    <a:pt x="859505" y="33207"/>
                    <a:pt x="859505" y="45193"/>
                  </a:cubicBezTo>
                  <a:lnTo>
                    <a:pt x="859505" y="328775"/>
                  </a:lnTo>
                  <a:cubicBezTo>
                    <a:pt x="859505" y="353734"/>
                    <a:pt x="839272" y="373967"/>
                    <a:pt x="814312" y="373967"/>
                  </a:cubicBezTo>
                  <a:lnTo>
                    <a:pt x="45193" y="373967"/>
                  </a:lnTo>
                  <a:cubicBezTo>
                    <a:pt x="33207" y="373967"/>
                    <a:pt x="21712" y="369206"/>
                    <a:pt x="13237" y="360731"/>
                  </a:cubicBezTo>
                  <a:cubicBezTo>
                    <a:pt x="4761" y="352255"/>
                    <a:pt x="0" y="340760"/>
                    <a:pt x="0" y="328775"/>
                  </a:cubicBezTo>
                  <a:lnTo>
                    <a:pt x="0" y="45193"/>
                  </a:lnTo>
                  <a:cubicBezTo>
                    <a:pt x="0" y="33207"/>
                    <a:pt x="4761" y="21712"/>
                    <a:pt x="13237" y="13237"/>
                  </a:cubicBezTo>
                  <a:cubicBezTo>
                    <a:pt x="21712" y="4761"/>
                    <a:pt x="33207" y="0"/>
                    <a:pt x="45193" y="0"/>
                  </a:cubicBezTo>
                  <a:close/>
                </a:path>
              </a:pathLst>
            </a:custGeom>
            <a:solidFill>
              <a:srgbClr val="EECDB9">
                <a:alpha val="89804"/>
              </a:srgbClr>
            </a:solidFill>
            <a:ln cap="sq">
              <a:noFill/>
              <a:prstDash val="solid"/>
              <a:miter/>
            </a:ln>
          </p:spPr>
          <p:txBody>
            <a:bodyPr/>
            <a:lstStyle/>
            <a:p>
              <a:endParaRPr lang="en-GB"/>
            </a:p>
          </p:txBody>
        </p:sp>
        <p:sp>
          <p:nvSpPr>
            <p:cNvPr id="19" name="TextBox 19"/>
            <p:cNvSpPr txBox="1"/>
            <p:nvPr/>
          </p:nvSpPr>
          <p:spPr>
            <a:xfrm>
              <a:off x="0" y="-28575"/>
              <a:ext cx="859505" cy="402542"/>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2" action="ppaction://hlinksldjump"/>
                </a:rPr>
                <a:t>Outcomes</a:t>
              </a:r>
            </a:p>
          </p:txBody>
        </p:sp>
      </p:grpSp>
      <p:grpSp>
        <p:nvGrpSpPr>
          <p:cNvPr id="20" name="Group 20"/>
          <p:cNvGrpSpPr/>
          <p:nvPr/>
        </p:nvGrpSpPr>
        <p:grpSpPr>
          <a:xfrm>
            <a:off x="405765" y="4653483"/>
            <a:ext cx="2398324" cy="1347189"/>
            <a:chOff x="0" y="0"/>
            <a:chExt cx="859505" cy="482802"/>
          </a:xfrm>
        </p:grpSpPr>
        <p:sp>
          <p:nvSpPr>
            <p:cNvPr id="21" name="Freeform 21"/>
            <p:cNvSpPr/>
            <p:nvPr/>
          </p:nvSpPr>
          <p:spPr>
            <a:xfrm>
              <a:off x="0" y="0"/>
              <a:ext cx="859505" cy="482802"/>
            </a:xfrm>
            <a:custGeom>
              <a:avLst/>
              <a:gdLst/>
              <a:ahLst/>
              <a:cxnLst/>
              <a:rect l="l" t="t" r="r" b="b"/>
              <a:pathLst>
                <a:path w="859505" h="482802">
                  <a:moveTo>
                    <a:pt x="45193" y="0"/>
                  </a:moveTo>
                  <a:lnTo>
                    <a:pt x="814312" y="0"/>
                  </a:lnTo>
                  <a:cubicBezTo>
                    <a:pt x="826298" y="0"/>
                    <a:pt x="837793" y="4761"/>
                    <a:pt x="846268" y="13237"/>
                  </a:cubicBezTo>
                  <a:cubicBezTo>
                    <a:pt x="854744" y="21712"/>
                    <a:pt x="859505" y="33207"/>
                    <a:pt x="859505" y="45193"/>
                  </a:cubicBezTo>
                  <a:lnTo>
                    <a:pt x="859505" y="437609"/>
                  </a:lnTo>
                  <a:cubicBezTo>
                    <a:pt x="859505" y="462569"/>
                    <a:pt x="839272" y="482802"/>
                    <a:pt x="814312" y="482802"/>
                  </a:cubicBezTo>
                  <a:lnTo>
                    <a:pt x="45193" y="482802"/>
                  </a:lnTo>
                  <a:cubicBezTo>
                    <a:pt x="33207" y="482802"/>
                    <a:pt x="21712" y="478041"/>
                    <a:pt x="13237" y="469566"/>
                  </a:cubicBezTo>
                  <a:cubicBezTo>
                    <a:pt x="4761" y="461090"/>
                    <a:pt x="0" y="449595"/>
                    <a:pt x="0" y="437609"/>
                  </a:cubicBezTo>
                  <a:lnTo>
                    <a:pt x="0" y="45193"/>
                  </a:lnTo>
                  <a:cubicBezTo>
                    <a:pt x="0" y="33207"/>
                    <a:pt x="4761" y="21712"/>
                    <a:pt x="13237" y="13237"/>
                  </a:cubicBezTo>
                  <a:cubicBezTo>
                    <a:pt x="21712" y="4761"/>
                    <a:pt x="33207" y="0"/>
                    <a:pt x="45193" y="0"/>
                  </a:cubicBezTo>
                  <a:close/>
                </a:path>
              </a:pathLst>
            </a:custGeom>
            <a:solidFill>
              <a:srgbClr val="EECDB9">
                <a:alpha val="89804"/>
              </a:srgbClr>
            </a:solidFill>
            <a:ln cap="sq">
              <a:noFill/>
              <a:prstDash val="solid"/>
              <a:miter/>
            </a:ln>
          </p:spPr>
          <p:txBody>
            <a:bodyPr/>
            <a:lstStyle/>
            <a:p>
              <a:endParaRPr lang="en-GB"/>
            </a:p>
          </p:txBody>
        </p:sp>
        <p:sp>
          <p:nvSpPr>
            <p:cNvPr id="22" name="TextBox 22"/>
            <p:cNvSpPr txBox="1"/>
            <p:nvPr/>
          </p:nvSpPr>
          <p:spPr>
            <a:xfrm>
              <a:off x="0" y="-28575"/>
              <a:ext cx="859505" cy="511377"/>
            </a:xfrm>
            <a:prstGeom prst="rect">
              <a:avLst/>
            </a:prstGeom>
          </p:spPr>
          <p:txBody>
            <a:bodyPr lIns="50800" tIns="50800" rIns="50800" bIns="50800" rtlCol="0" anchor="ctr"/>
            <a:lstStyle/>
            <a:p>
              <a:pPr algn="ctr">
                <a:lnSpc>
                  <a:spcPts val="2099"/>
                </a:lnSpc>
              </a:pPr>
              <a:r>
                <a:rPr lang="en-US" sz="1499" b="1">
                  <a:solidFill>
                    <a:srgbClr val="000000">
                      <a:alpha val="89804"/>
                    </a:srgbClr>
                  </a:solidFill>
                  <a:latin typeface="Comfortaa Bold"/>
                  <a:ea typeface="Comfortaa Bold"/>
                  <a:cs typeface="Comfortaa Bold"/>
                  <a:sym typeface="Comfortaa Bold"/>
                  <a:hlinkClick r:id="rId6" action="ppaction://hlinksldjump"/>
                </a:rPr>
                <a:t>Training </a:t>
              </a:r>
            </a:p>
            <a:p>
              <a:pPr algn="ctr">
                <a:lnSpc>
                  <a:spcPts val="2099"/>
                </a:lnSpc>
              </a:pPr>
              <a:r>
                <a:rPr lang="en-US" sz="1499" b="1">
                  <a:solidFill>
                    <a:srgbClr val="000000">
                      <a:alpha val="89804"/>
                    </a:srgbClr>
                  </a:solidFill>
                  <a:latin typeface="Comfortaa Bold"/>
                  <a:ea typeface="Comfortaa Bold"/>
                  <a:cs typeface="Comfortaa Bold"/>
                  <a:sym typeface="Comfortaa Bold"/>
                  <a:hlinkClick r:id="rId6" action="ppaction://hlinksldjump"/>
                </a:rPr>
                <a:t>&amp;</a:t>
              </a:r>
            </a:p>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6" action="ppaction://hlinksldjump"/>
                </a:rPr>
                <a:t>Resources</a:t>
              </a:r>
            </a:p>
          </p:txBody>
        </p:sp>
      </p:grpSp>
      <p:grpSp>
        <p:nvGrpSpPr>
          <p:cNvPr id="23" name="Group 23"/>
          <p:cNvGrpSpPr/>
          <p:nvPr/>
        </p:nvGrpSpPr>
        <p:grpSpPr>
          <a:xfrm>
            <a:off x="2900400" y="3529298"/>
            <a:ext cx="2398324" cy="1043501"/>
            <a:chOff x="0" y="0"/>
            <a:chExt cx="859505" cy="373967"/>
          </a:xfrm>
        </p:grpSpPr>
        <p:sp>
          <p:nvSpPr>
            <p:cNvPr id="24" name="Freeform 24"/>
            <p:cNvSpPr/>
            <p:nvPr/>
          </p:nvSpPr>
          <p:spPr>
            <a:xfrm>
              <a:off x="0" y="0"/>
              <a:ext cx="859505" cy="373967"/>
            </a:xfrm>
            <a:custGeom>
              <a:avLst/>
              <a:gdLst/>
              <a:ahLst/>
              <a:cxnLst/>
              <a:rect l="l" t="t" r="r" b="b"/>
              <a:pathLst>
                <a:path w="859505" h="373967">
                  <a:moveTo>
                    <a:pt x="45193" y="0"/>
                  </a:moveTo>
                  <a:lnTo>
                    <a:pt x="814312" y="0"/>
                  </a:lnTo>
                  <a:cubicBezTo>
                    <a:pt x="826298" y="0"/>
                    <a:pt x="837793" y="4761"/>
                    <a:pt x="846268" y="13237"/>
                  </a:cubicBezTo>
                  <a:cubicBezTo>
                    <a:pt x="854744" y="21712"/>
                    <a:pt x="859505" y="33207"/>
                    <a:pt x="859505" y="45193"/>
                  </a:cubicBezTo>
                  <a:lnTo>
                    <a:pt x="859505" y="328775"/>
                  </a:lnTo>
                  <a:cubicBezTo>
                    <a:pt x="859505" y="353734"/>
                    <a:pt x="839272" y="373967"/>
                    <a:pt x="814312" y="373967"/>
                  </a:cubicBezTo>
                  <a:lnTo>
                    <a:pt x="45193" y="373967"/>
                  </a:lnTo>
                  <a:cubicBezTo>
                    <a:pt x="33207" y="373967"/>
                    <a:pt x="21712" y="369206"/>
                    <a:pt x="13237" y="360731"/>
                  </a:cubicBezTo>
                  <a:cubicBezTo>
                    <a:pt x="4761" y="352255"/>
                    <a:pt x="0" y="340760"/>
                    <a:pt x="0" y="328775"/>
                  </a:cubicBezTo>
                  <a:lnTo>
                    <a:pt x="0" y="45193"/>
                  </a:lnTo>
                  <a:cubicBezTo>
                    <a:pt x="0" y="33207"/>
                    <a:pt x="4761" y="21712"/>
                    <a:pt x="13237" y="13237"/>
                  </a:cubicBezTo>
                  <a:cubicBezTo>
                    <a:pt x="21712" y="4761"/>
                    <a:pt x="33207" y="0"/>
                    <a:pt x="45193" y="0"/>
                  </a:cubicBezTo>
                  <a:close/>
                </a:path>
              </a:pathLst>
            </a:custGeom>
            <a:solidFill>
              <a:srgbClr val="EECDB9">
                <a:alpha val="89804"/>
              </a:srgbClr>
            </a:solidFill>
            <a:ln cap="sq">
              <a:noFill/>
              <a:prstDash val="solid"/>
              <a:miter/>
            </a:ln>
          </p:spPr>
          <p:txBody>
            <a:bodyPr/>
            <a:lstStyle/>
            <a:p>
              <a:endParaRPr lang="en-GB"/>
            </a:p>
          </p:txBody>
        </p:sp>
        <p:sp>
          <p:nvSpPr>
            <p:cNvPr id="25" name="TextBox 25"/>
            <p:cNvSpPr txBox="1"/>
            <p:nvPr/>
          </p:nvSpPr>
          <p:spPr>
            <a:xfrm>
              <a:off x="0" y="-28575"/>
              <a:ext cx="859505" cy="402542"/>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3" action="ppaction://hlinksldjump"/>
                </a:rPr>
                <a:t>Outcomes</a:t>
              </a:r>
            </a:p>
          </p:txBody>
        </p:sp>
      </p:grpSp>
      <p:grpSp>
        <p:nvGrpSpPr>
          <p:cNvPr id="26" name="Group 26"/>
          <p:cNvGrpSpPr/>
          <p:nvPr/>
        </p:nvGrpSpPr>
        <p:grpSpPr>
          <a:xfrm>
            <a:off x="2900400" y="4666543"/>
            <a:ext cx="2398324" cy="1347189"/>
            <a:chOff x="0" y="0"/>
            <a:chExt cx="859505" cy="482802"/>
          </a:xfrm>
        </p:grpSpPr>
        <p:sp>
          <p:nvSpPr>
            <p:cNvPr id="27" name="Freeform 27"/>
            <p:cNvSpPr/>
            <p:nvPr/>
          </p:nvSpPr>
          <p:spPr>
            <a:xfrm>
              <a:off x="0" y="0"/>
              <a:ext cx="859505" cy="482802"/>
            </a:xfrm>
            <a:custGeom>
              <a:avLst/>
              <a:gdLst/>
              <a:ahLst/>
              <a:cxnLst/>
              <a:rect l="l" t="t" r="r" b="b"/>
              <a:pathLst>
                <a:path w="859505" h="482802">
                  <a:moveTo>
                    <a:pt x="45193" y="0"/>
                  </a:moveTo>
                  <a:lnTo>
                    <a:pt x="814312" y="0"/>
                  </a:lnTo>
                  <a:cubicBezTo>
                    <a:pt x="826298" y="0"/>
                    <a:pt x="837793" y="4761"/>
                    <a:pt x="846268" y="13237"/>
                  </a:cubicBezTo>
                  <a:cubicBezTo>
                    <a:pt x="854744" y="21712"/>
                    <a:pt x="859505" y="33207"/>
                    <a:pt x="859505" y="45193"/>
                  </a:cubicBezTo>
                  <a:lnTo>
                    <a:pt x="859505" y="437609"/>
                  </a:lnTo>
                  <a:cubicBezTo>
                    <a:pt x="859505" y="462569"/>
                    <a:pt x="839272" y="482802"/>
                    <a:pt x="814312" y="482802"/>
                  </a:cubicBezTo>
                  <a:lnTo>
                    <a:pt x="45193" y="482802"/>
                  </a:lnTo>
                  <a:cubicBezTo>
                    <a:pt x="33207" y="482802"/>
                    <a:pt x="21712" y="478041"/>
                    <a:pt x="13237" y="469566"/>
                  </a:cubicBezTo>
                  <a:cubicBezTo>
                    <a:pt x="4761" y="461090"/>
                    <a:pt x="0" y="449595"/>
                    <a:pt x="0" y="437609"/>
                  </a:cubicBezTo>
                  <a:lnTo>
                    <a:pt x="0" y="45193"/>
                  </a:lnTo>
                  <a:cubicBezTo>
                    <a:pt x="0" y="33207"/>
                    <a:pt x="4761" y="21712"/>
                    <a:pt x="13237" y="13237"/>
                  </a:cubicBezTo>
                  <a:cubicBezTo>
                    <a:pt x="21712" y="4761"/>
                    <a:pt x="33207" y="0"/>
                    <a:pt x="45193" y="0"/>
                  </a:cubicBezTo>
                  <a:close/>
                </a:path>
              </a:pathLst>
            </a:custGeom>
            <a:solidFill>
              <a:srgbClr val="EECDB9">
                <a:alpha val="89804"/>
              </a:srgbClr>
            </a:solidFill>
            <a:ln cap="sq">
              <a:noFill/>
              <a:prstDash val="solid"/>
              <a:miter/>
            </a:ln>
          </p:spPr>
          <p:txBody>
            <a:bodyPr/>
            <a:lstStyle/>
            <a:p>
              <a:endParaRPr lang="en-GB"/>
            </a:p>
          </p:txBody>
        </p:sp>
        <p:sp>
          <p:nvSpPr>
            <p:cNvPr id="28" name="TextBox 28"/>
            <p:cNvSpPr txBox="1"/>
            <p:nvPr/>
          </p:nvSpPr>
          <p:spPr>
            <a:xfrm>
              <a:off x="0" y="-28575"/>
              <a:ext cx="859505" cy="511377"/>
            </a:xfrm>
            <a:prstGeom prst="rect">
              <a:avLst/>
            </a:prstGeom>
          </p:spPr>
          <p:txBody>
            <a:bodyPr lIns="50800" tIns="50800" rIns="50800" bIns="50800" rtlCol="0" anchor="ctr"/>
            <a:lstStyle/>
            <a:p>
              <a:pPr algn="ctr">
                <a:lnSpc>
                  <a:spcPts val="2099"/>
                </a:lnSpc>
              </a:pPr>
              <a:r>
                <a:rPr lang="en-US" sz="1499" b="1">
                  <a:solidFill>
                    <a:srgbClr val="000000">
                      <a:alpha val="89804"/>
                    </a:srgbClr>
                  </a:solidFill>
                  <a:latin typeface="Comfortaa Bold"/>
                  <a:ea typeface="Comfortaa Bold"/>
                  <a:cs typeface="Comfortaa Bold"/>
                  <a:sym typeface="Comfortaa Bold"/>
                  <a:hlinkClick r:id="rId7" action="ppaction://hlinksldjump"/>
                </a:rPr>
                <a:t>Training </a:t>
              </a:r>
            </a:p>
            <a:p>
              <a:pPr algn="ctr">
                <a:lnSpc>
                  <a:spcPts val="2099"/>
                </a:lnSpc>
              </a:pPr>
              <a:r>
                <a:rPr lang="en-US" sz="1499" b="1">
                  <a:solidFill>
                    <a:srgbClr val="000000">
                      <a:alpha val="89804"/>
                    </a:srgbClr>
                  </a:solidFill>
                  <a:latin typeface="Comfortaa Bold"/>
                  <a:ea typeface="Comfortaa Bold"/>
                  <a:cs typeface="Comfortaa Bold"/>
                  <a:sym typeface="Comfortaa Bold"/>
                  <a:hlinkClick r:id="rId7" action="ppaction://hlinksldjump"/>
                </a:rPr>
                <a:t>&amp;</a:t>
              </a:r>
            </a:p>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7" action="ppaction://hlinksldjump"/>
                </a:rPr>
                <a:t>Resources</a:t>
              </a:r>
            </a:p>
          </p:txBody>
        </p:sp>
      </p:grpSp>
      <p:grpSp>
        <p:nvGrpSpPr>
          <p:cNvPr id="29" name="Group 29"/>
          <p:cNvGrpSpPr/>
          <p:nvPr/>
        </p:nvGrpSpPr>
        <p:grpSpPr>
          <a:xfrm>
            <a:off x="7887912" y="4429530"/>
            <a:ext cx="2398324" cy="781885"/>
            <a:chOff x="0" y="0"/>
            <a:chExt cx="859505" cy="280210"/>
          </a:xfrm>
        </p:grpSpPr>
        <p:sp>
          <p:nvSpPr>
            <p:cNvPr id="30" name="Freeform 30"/>
            <p:cNvSpPr/>
            <p:nvPr/>
          </p:nvSpPr>
          <p:spPr>
            <a:xfrm>
              <a:off x="0" y="0"/>
              <a:ext cx="859505" cy="280210"/>
            </a:xfrm>
            <a:custGeom>
              <a:avLst/>
              <a:gdLst/>
              <a:ahLst/>
              <a:cxnLst/>
              <a:rect l="l" t="t" r="r" b="b"/>
              <a:pathLst>
                <a:path w="859505" h="280210">
                  <a:moveTo>
                    <a:pt x="45193" y="0"/>
                  </a:moveTo>
                  <a:lnTo>
                    <a:pt x="814312" y="0"/>
                  </a:lnTo>
                  <a:cubicBezTo>
                    <a:pt x="826298" y="0"/>
                    <a:pt x="837793" y="4761"/>
                    <a:pt x="846268" y="13237"/>
                  </a:cubicBezTo>
                  <a:cubicBezTo>
                    <a:pt x="854744" y="21712"/>
                    <a:pt x="859505" y="33207"/>
                    <a:pt x="859505" y="45193"/>
                  </a:cubicBezTo>
                  <a:lnTo>
                    <a:pt x="859505" y="235017"/>
                  </a:lnTo>
                  <a:cubicBezTo>
                    <a:pt x="859505" y="247003"/>
                    <a:pt x="854744" y="258498"/>
                    <a:pt x="846268" y="266973"/>
                  </a:cubicBezTo>
                  <a:cubicBezTo>
                    <a:pt x="837793" y="275448"/>
                    <a:pt x="826298" y="280210"/>
                    <a:pt x="814312" y="280210"/>
                  </a:cubicBezTo>
                  <a:lnTo>
                    <a:pt x="45193" y="280210"/>
                  </a:lnTo>
                  <a:cubicBezTo>
                    <a:pt x="33207" y="280210"/>
                    <a:pt x="21712" y="275448"/>
                    <a:pt x="13237" y="266973"/>
                  </a:cubicBezTo>
                  <a:cubicBezTo>
                    <a:pt x="4761" y="258498"/>
                    <a:pt x="0" y="247003"/>
                    <a:pt x="0" y="235017"/>
                  </a:cubicBezTo>
                  <a:lnTo>
                    <a:pt x="0" y="45193"/>
                  </a:lnTo>
                  <a:cubicBezTo>
                    <a:pt x="0" y="33207"/>
                    <a:pt x="4761" y="21712"/>
                    <a:pt x="13237" y="13237"/>
                  </a:cubicBezTo>
                  <a:cubicBezTo>
                    <a:pt x="21712" y="4761"/>
                    <a:pt x="33207" y="0"/>
                    <a:pt x="45193" y="0"/>
                  </a:cubicBezTo>
                  <a:close/>
                </a:path>
              </a:pathLst>
            </a:custGeom>
            <a:solidFill>
              <a:srgbClr val="EECDB9">
                <a:alpha val="89804"/>
              </a:srgbClr>
            </a:solidFill>
            <a:ln cap="sq">
              <a:noFill/>
              <a:prstDash val="solid"/>
              <a:miter/>
            </a:ln>
          </p:spPr>
          <p:txBody>
            <a:bodyPr/>
            <a:lstStyle/>
            <a:p>
              <a:endParaRPr lang="en-GB"/>
            </a:p>
          </p:txBody>
        </p:sp>
        <p:sp>
          <p:nvSpPr>
            <p:cNvPr id="31" name="TextBox 31"/>
            <p:cNvSpPr txBox="1"/>
            <p:nvPr/>
          </p:nvSpPr>
          <p:spPr>
            <a:xfrm>
              <a:off x="0" y="-28575"/>
              <a:ext cx="859505" cy="308785"/>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8" action="ppaction://hlinksldjump"/>
                </a:rPr>
                <a:t>Outcomes</a:t>
              </a:r>
            </a:p>
          </p:txBody>
        </p:sp>
      </p:grpSp>
      <p:grpSp>
        <p:nvGrpSpPr>
          <p:cNvPr id="32" name="Group 32"/>
          <p:cNvGrpSpPr/>
          <p:nvPr/>
        </p:nvGrpSpPr>
        <p:grpSpPr>
          <a:xfrm>
            <a:off x="7887912" y="5305442"/>
            <a:ext cx="2398324" cy="1255480"/>
            <a:chOff x="0" y="0"/>
            <a:chExt cx="859505" cy="449936"/>
          </a:xfrm>
        </p:grpSpPr>
        <p:sp>
          <p:nvSpPr>
            <p:cNvPr id="33" name="Freeform 33"/>
            <p:cNvSpPr/>
            <p:nvPr/>
          </p:nvSpPr>
          <p:spPr>
            <a:xfrm>
              <a:off x="0" y="0"/>
              <a:ext cx="859505" cy="449936"/>
            </a:xfrm>
            <a:custGeom>
              <a:avLst/>
              <a:gdLst/>
              <a:ahLst/>
              <a:cxnLst/>
              <a:rect l="l" t="t" r="r" b="b"/>
              <a:pathLst>
                <a:path w="859505" h="449936">
                  <a:moveTo>
                    <a:pt x="45193" y="0"/>
                  </a:moveTo>
                  <a:lnTo>
                    <a:pt x="814312" y="0"/>
                  </a:lnTo>
                  <a:cubicBezTo>
                    <a:pt x="826298" y="0"/>
                    <a:pt x="837793" y="4761"/>
                    <a:pt x="846268" y="13237"/>
                  </a:cubicBezTo>
                  <a:cubicBezTo>
                    <a:pt x="854744" y="21712"/>
                    <a:pt x="859505" y="33207"/>
                    <a:pt x="859505" y="45193"/>
                  </a:cubicBezTo>
                  <a:lnTo>
                    <a:pt x="859505" y="404743"/>
                  </a:lnTo>
                  <a:cubicBezTo>
                    <a:pt x="859505" y="416729"/>
                    <a:pt x="854744" y="428224"/>
                    <a:pt x="846268" y="436699"/>
                  </a:cubicBezTo>
                  <a:cubicBezTo>
                    <a:pt x="837793" y="445174"/>
                    <a:pt x="826298" y="449936"/>
                    <a:pt x="814312" y="449936"/>
                  </a:cubicBezTo>
                  <a:lnTo>
                    <a:pt x="45193" y="449936"/>
                  </a:lnTo>
                  <a:cubicBezTo>
                    <a:pt x="33207" y="449936"/>
                    <a:pt x="21712" y="445174"/>
                    <a:pt x="13237" y="436699"/>
                  </a:cubicBezTo>
                  <a:cubicBezTo>
                    <a:pt x="4761" y="428224"/>
                    <a:pt x="0" y="416729"/>
                    <a:pt x="0" y="404743"/>
                  </a:cubicBezTo>
                  <a:lnTo>
                    <a:pt x="0" y="45193"/>
                  </a:lnTo>
                  <a:cubicBezTo>
                    <a:pt x="0" y="33207"/>
                    <a:pt x="4761" y="21712"/>
                    <a:pt x="13237" y="13237"/>
                  </a:cubicBezTo>
                  <a:cubicBezTo>
                    <a:pt x="21712" y="4761"/>
                    <a:pt x="33207" y="0"/>
                    <a:pt x="45193" y="0"/>
                  </a:cubicBezTo>
                  <a:close/>
                </a:path>
              </a:pathLst>
            </a:custGeom>
            <a:solidFill>
              <a:srgbClr val="EECDB9">
                <a:alpha val="89804"/>
              </a:srgbClr>
            </a:solidFill>
            <a:ln cap="sq">
              <a:noFill/>
              <a:prstDash val="solid"/>
              <a:miter/>
            </a:ln>
          </p:spPr>
          <p:txBody>
            <a:bodyPr/>
            <a:lstStyle/>
            <a:p>
              <a:endParaRPr lang="en-GB"/>
            </a:p>
          </p:txBody>
        </p:sp>
        <p:sp>
          <p:nvSpPr>
            <p:cNvPr id="34" name="TextBox 34"/>
            <p:cNvSpPr txBox="1"/>
            <p:nvPr/>
          </p:nvSpPr>
          <p:spPr>
            <a:xfrm>
              <a:off x="0" y="-28575"/>
              <a:ext cx="859505" cy="478511"/>
            </a:xfrm>
            <a:prstGeom prst="rect">
              <a:avLst/>
            </a:prstGeom>
          </p:spPr>
          <p:txBody>
            <a:bodyPr lIns="50800" tIns="50800" rIns="50800" bIns="50800" rtlCol="0" anchor="ctr"/>
            <a:lstStyle/>
            <a:p>
              <a:pPr algn="ctr">
                <a:lnSpc>
                  <a:spcPts val="2099"/>
                </a:lnSpc>
              </a:pPr>
              <a:r>
                <a:rPr lang="en-US" sz="1499" b="1">
                  <a:solidFill>
                    <a:srgbClr val="000000">
                      <a:alpha val="89804"/>
                    </a:srgbClr>
                  </a:solidFill>
                  <a:latin typeface="Comfortaa Bold"/>
                  <a:ea typeface="Comfortaa Bold"/>
                  <a:cs typeface="Comfortaa Bold"/>
                  <a:sym typeface="Comfortaa Bold"/>
                  <a:hlinkClick r:id="rId9" action="ppaction://hlinksldjump"/>
                </a:rPr>
                <a:t>Training </a:t>
              </a:r>
            </a:p>
            <a:p>
              <a:pPr algn="ctr">
                <a:lnSpc>
                  <a:spcPts val="2099"/>
                </a:lnSpc>
              </a:pPr>
              <a:r>
                <a:rPr lang="en-US" sz="1499" b="1">
                  <a:solidFill>
                    <a:srgbClr val="000000">
                      <a:alpha val="89804"/>
                    </a:srgbClr>
                  </a:solidFill>
                  <a:latin typeface="Comfortaa Bold"/>
                  <a:ea typeface="Comfortaa Bold"/>
                  <a:cs typeface="Comfortaa Bold"/>
                  <a:sym typeface="Comfortaa Bold"/>
                  <a:hlinkClick r:id="rId9" action="ppaction://hlinksldjump"/>
                </a:rPr>
                <a:t>&amp;</a:t>
              </a:r>
            </a:p>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9" action="ppaction://hlinksldjump"/>
                </a:rPr>
                <a:t>Resources</a:t>
              </a:r>
            </a:p>
          </p:txBody>
        </p:sp>
      </p:grpSp>
      <p:sp>
        <p:nvSpPr>
          <p:cNvPr id="35" name="TextBox 35"/>
          <p:cNvSpPr txBox="1"/>
          <p:nvPr/>
        </p:nvSpPr>
        <p:spPr>
          <a:xfrm>
            <a:off x="185325" y="6768812"/>
            <a:ext cx="5192776" cy="457581"/>
          </a:xfrm>
          <a:prstGeom prst="rect">
            <a:avLst/>
          </a:prstGeom>
        </p:spPr>
        <p:txBody>
          <a:bodyPr lIns="0" tIns="0" rIns="0" bIns="0" rtlCol="0" anchor="t">
            <a:spAutoFit/>
          </a:bodyPr>
          <a:lstStyle/>
          <a:p>
            <a:pPr algn="ctr">
              <a:lnSpc>
                <a:spcPts val="1781"/>
              </a:lnSpc>
            </a:pPr>
            <a:r>
              <a:rPr lang="en-US" sz="1799" b="1">
                <a:solidFill>
                  <a:srgbClr val="000000"/>
                </a:solidFill>
                <a:latin typeface="Comfortaa Bold"/>
                <a:ea typeface="Comfortaa Bold"/>
                <a:cs typeface="Comfortaa Bold"/>
                <a:sym typeface="Comfortaa Bold"/>
              </a:rPr>
              <a:t>Click on the chosen tile </a:t>
            </a:r>
          </a:p>
          <a:p>
            <a:pPr algn="ctr">
              <a:lnSpc>
                <a:spcPts val="1781"/>
              </a:lnSpc>
            </a:pPr>
            <a:r>
              <a:rPr lang="en-US" sz="1799" b="1">
                <a:solidFill>
                  <a:srgbClr val="000000"/>
                </a:solidFill>
                <a:latin typeface="Comfortaa Bold"/>
                <a:ea typeface="Comfortaa Bold"/>
                <a:cs typeface="Comfortaa Bold"/>
                <a:sym typeface="Comfortaa Bold"/>
              </a:rPr>
              <a:t>for further detail</a:t>
            </a:r>
          </a:p>
        </p:txBody>
      </p:sp>
      <p:sp>
        <p:nvSpPr>
          <p:cNvPr id="36" name="Freeform 36"/>
          <p:cNvSpPr/>
          <p:nvPr/>
        </p:nvSpPr>
        <p:spPr>
          <a:xfrm>
            <a:off x="4388503" y="6740237"/>
            <a:ext cx="523367" cy="536100"/>
          </a:xfrm>
          <a:custGeom>
            <a:avLst/>
            <a:gdLst/>
            <a:ahLst/>
            <a:cxnLst/>
            <a:rect l="l" t="t" r="r" b="b"/>
            <a:pathLst>
              <a:path w="523367" h="536100">
                <a:moveTo>
                  <a:pt x="0" y="0"/>
                </a:moveTo>
                <a:lnTo>
                  <a:pt x="523368" y="0"/>
                </a:lnTo>
                <a:lnTo>
                  <a:pt x="523368" y="536100"/>
                </a:lnTo>
                <a:lnTo>
                  <a:pt x="0" y="536100"/>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en-GB"/>
          </a:p>
        </p:txBody>
      </p:sp>
      <p:grpSp>
        <p:nvGrpSpPr>
          <p:cNvPr id="37" name="Group 37"/>
          <p:cNvGrpSpPr/>
          <p:nvPr/>
        </p:nvGrpSpPr>
        <p:grpSpPr>
          <a:xfrm>
            <a:off x="7887912" y="3552395"/>
            <a:ext cx="2398324" cy="781885"/>
            <a:chOff x="0" y="0"/>
            <a:chExt cx="859505" cy="280210"/>
          </a:xfrm>
        </p:grpSpPr>
        <p:sp>
          <p:nvSpPr>
            <p:cNvPr id="38" name="Freeform 38"/>
            <p:cNvSpPr/>
            <p:nvPr/>
          </p:nvSpPr>
          <p:spPr>
            <a:xfrm>
              <a:off x="0" y="0"/>
              <a:ext cx="859505" cy="280210"/>
            </a:xfrm>
            <a:custGeom>
              <a:avLst/>
              <a:gdLst/>
              <a:ahLst/>
              <a:cxnLst/>
              <a:rect l="l" t="t" r="r" b="b"/>
              <a:pathLst>
                <a:path w="859505" h="280210">
                  <a:moveTo>
                    <a:pt x="45193" y="0"/>
                  </a:moveTo>
                  <a:lnTo>
                    <a:pt x="814312" y="0"/>
                  </a:lnTo>
                  <a:cubicBezTo>
                    <a:pt x="826298" y="0"/>
                    <a:pt x="837793" y="4761"/>
                    <a:pt x="846268" y="13237"/>
                  </a:cubicBezTo>
                  <a:cubicBezTo>
                    <a:pt x="854744" y="21712"/>
                    <a:pt x="859505" y="33207"/>
                    <a:pt x="859505" y="45193"/>
                  </a:cubicBezTo>
                  <a:lnTo>
                    <a:pt x="859505" y="235017"/>
                  </a:lnTo>
                  <a:cubicBezTo>
                    <a:pt x="859505" y="247003"/>
                    <a:pt x="854744" y="258498"/>
                    <a:pt x="846268" y="266973"/>
                  </a:cubicBezTo>
                  <a:cubicBezTo>
                    <a:pt x="837793" y="275448"/>
                    <a:pt x="826298" y="280210"/>
                    <a:pt x="814312" y="280210"/>
                  </a:cubicBezTo>
                  <a:lnTo>
                    <a:pt x="45193" y="280210"/>
                  </a:lnTo>
                  <a:cubicBezTo>
                    <a:pt x="33207" y="280210"/>
                    <a:pt x="21712" y="275448"/>
                    <a:pt x="13237" y="266973"/>
                  </a:cubicBezTo>
                  <a:cubicBezTo>
                    <a:pt x="4761" y="258498"/>
                    <a:pt x="0" y="247003"/>
                    <a:pt x="0" y="235017"/>
                  </a:cubicBezTo>
                  <a:lnTo>
                    <a:pt x="0" y="45193"/>
                  </a:lnTo>
                  <a:cubicBezTo>
                    <a:pt x="0" y="33207"/>
                    <a:pt x="4761" y="21712"/>
                    <a:pt x="13237" y="13237"/>
                  </a:cubicBezTo>
                  <a:cubicBezTo>
                    <a:pt x="21712" y="4761"/>
                    <a:pt x="33207" y="0"/>
                    <a:pt x="45193" y="0"/>
                  </a:cubicBezTo>
                  <a:close/>
                </a:path>
              </a:pathLst>
            </a:custGeom>
            <a:solidFill>
              <a:srgbClr val="EECDB9">
                <a:alpha val="89804"/>
              </a:srgbClr>
            </a:solidFill>
            <a:ln cap="sq">
              <a:noFill/>
              <a:prstDash val="solid"/>
              <a:miter/>
            </a:ln>
          </p:spPr>
          <p:txBody>
            <a:bodyPr/>
            <a:lstStyle/>
            <a:p>
              <a:endParaRPr lang="en-GB"/>
            </a:p>
          </p:txBody>
        </p:sp>
        <p:sp>
          <p:nvSpPr>
            <p:cNvPr id="39" name="TextBox 39"/>
            <p:cNvSpPr txBox="1"/>
            <p:nvPr/>
          </p:nvSpPr>
          <p:spPr>
            <a:xfrm>
              <a:off x="0" y="-28575"/>
              <a:ext cx="859505" cy="308785"/>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rPr>
                <a:t>Introduction</a:t>
              </a:r>
            </a:p>
          </p:txBody>
        </p:sp>
      </p:grpSp>
      <p:grpSp>
        <p:nvGrpSpPr>
          <p:cNvPr id="40" name="Group 40"/>
          <p:cNvGrpSpPr/>
          <p:nvPr/>
        </p:nvGrpSpPr>
        <p:grpSpPr>
          <a:xfrm>
            <a:off x="5394156" y="4429530"/>
            <a:ext cx="2398324" cy="781885"/>
            <a:chOff x="0" y="0"/>
            <a:chExt cx="859505" cy="280210"/>
          </a:xfrm>
        </p:grpSpPr>
        <p:sp>
          <p:nvSpPr>
            <p:cNvPr id="41" name="Freeform 41"/>
            <p:cNvSpPr/>
            <p:nvPr/>
          </p:nvSpPr>
          <p:spPr>
            <a:xfrm>
              <a:off x="0" y="0"/>
              <a:ext cx="859505" cy="280210"/>
            </a:xfrm>
            <a:custGeom>
              <a:avLst/>
              <a:gdLst/>
              <a:ahLst/>
              <a:cxnLst/>
              <a:rect l="l" t="t" r="r" b="b"/>
              <a:pathLst>
                <a:path w="859505" h="280210">
                  <a:moveTo>
                    <a:pt x="45193" y="0"/>
                  </a:moveTo>
                  <a:lnTo>
                    <a:pt x="814312" y="0"/>
                  </a:lnTo>
                  <a:cubicBezTo>
                    <a:pt x="826298" y="0"/>
                    <a:pt x="837793" y="4761"/>
                    <a:pt x="846268" y="13237"/>
                  </a:cubicBezTo>
                  <a:cubicBezTo>
                    <a:pt x="854744" y="21712"/>
                    <a:pt x="859505" y="33207"/>
                    <a:pt x="859505" y="45193"/>
                  </a:cubicBezTo>
                  <a:lnTo>
                    <a:pt x="859505" y="235017"/>
                  </a:lnTo>
                  <a:cubicBezTo>
                    <a:pt x="859505" y="247003"/>
                    <a:pt x="854744" y="258498"/>
                    <a:pt x="846268" y="266973"/>
                  </a:cubicBezTo>
                  <a:cubicBezTo>
                    <a:pt x="837793" y="275448"/>
                    <a:pt x="826298" y="280210"/>
                    <a:pt x="814312" y="280210"/>
                  </a:cubicBezTo>
                  <a:lnTo>
                    <a:pt x="45193" y="280210"/>
                  </a:lnTo>
                  <a:cubicBezTo>
                    <a:pt x="33207" y="280210"/>
                    <a:pt x="21712" y="275448"/>
                    <a:pt x="13237" y="266973"/>
                  </a:cubicBezTo>
                  <a:cubicBezTo>
                    <a:pt x="4761" y="258498"/>
                    <a:pt x="0" y="247003"/>
                    <a:pt x="0" y="235017"/>
                  </a:cubicBezTo>
                  <a:lnTo>
                    <a:pt x="0" y="45193"/>
                  </a:lnTo>
                  <a:cubicBezTo>
                    <a:pt x="0" y="33207"/>
                    <a:pt x="4761" y="21712"/>
                    <a:pt x="13237" y="13237"/>
                  </a:cubicBezTo>
                  <a:cubicBezTo>
                    <a:pt x="21712" y="4761"/>
                    <a:pt x="33207" y="0"/>
                    <a:pt x="45193" y="0"/>
                  </a:cubicBezTo>
                  <a:close/>
                </a:path>
              </a:pathLst>
            </a:custGeom>
            <a:solidFill>
              <a:srgbClr val="EECDB9">
                <a:alpha val="89804"/>
              </a:srgbClr>
            </a:solidFill>
            <a:ln cap="sq">
              <a:noFill/>
              <a:prstDash val="solid"/>
              <a:miter/>
            </a:ln>
          </p:spPr>
          <p:txBody>
            <a:bodyPr/>
            <a:lstStyle/>
            <a:p>
              <a:endParaRPr lang="en-GB"/>
            </a:p>
          </p:txBody>
        </p:sp>
        <p:sp>
          <p:nvSpPr>
            <p:cNvPr id="42" name="TextBox 42"/>
            <p:cNvSpPr txBox="1"/>
            <p:nvPr/>
          </p:nvSpPr>
          <p:spPr>
            <a:xfrm>
              <a:off x="0" y="-28575"/>
              <a:ext cx="859505" cy="308785"/>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12" action="ppaction://hlinksldjump"/>
                </a:rPr>
                <a:t>Outcomes</a:t>
              </a:r>
            </a:p>
          </p:txBody>
        </p:sp>
      </p:grpSp>
      <p:grpSp>
        <p:nvGrpSpPr>
          <p:cNvPr id="43" name="Group 43"/>
          <p:cNvGrpSpPr/>
          <p:nvPr/>
        </p:nvGrpSpPr>
        <p:grpSpPr>
          <a:xfrm>
            <a:off x="5394156" y="5305442"/>
            <a:ext cx="2398324" cy="1255480"/>
            <a:chOff x="0" y="0"/>
            <a:chExt cx="859505" cy="449936"/>
          </a:xfrm>
        </p:grpSpPr>
        <p:sp>
          <p:nvSpPr>
            <p:cNvPr id="44" name="Freeform 44"/>
            <p:cNvSpPr/>
            <p:nvPr/>
          </p:nvSpPr>
          <p:spPr>
            <a:xfrm>
              <a:off x="0" y="0"/>
              <a:ext cx="859505" cy="449936"/>
            </a:xfrm>
            <a:custGeom>
              <a:avLst/>
              <a:gdLst/>
              <a:ahLst/>
              <a:cxnLst/>
              <a:rect l="l" t="t" r="r" b="b"/>
              <a:pathLst>
                <a:path w="859505" h="449936">
                  <a:moveTo>
                    <a:pt x="45193" y="0"/>
                  </a:moveTo>
                  <a:lnTo>
                    <a:pt x="814312" y="0"/>
                  </a:lnTo>
                  <a:cubicBezTo>
                    <a:pt x="826298" y="0"/>
                    <a:pt x="837793" y="4761"/>
                    <a:pt x="846268" y="13237"/>
                  </a:cubicBezTo>
                  <a:cubicBezTo>
                    <a:pt x="854744" y="21712"/>
                    <a:pt x="859505" y="33207"/>
                    <a:pt x="859505" y="45193"/>
                  </a:cubicBezTo>
                  <a:lnTo>
                    <a:pt x="859505" y="404743"/>
                  </a:lnTo>
                  <a:cubicBezTo>
                    <a:pt x="859505" y="416729"/>
                    <a:pt x="854744" y="428224"/>
                    <a:pt x="846268" y="436699"/>
                  </a:cubicBezTo>
                  <a:cubicBezTo>
                    <a:pt x="837793" y="445174"/>
                    <a:pt x="826298" y="449936"/>
                    <a:pt x="814312" y="449936"/>
                  </a:cubicBezTo>
                  <a:lnTo>
                    <a:pt x="45193" y="449936"/>
                  </a:lnTo>
                  <a:cubicBezTo>
                    <a:pt x="33207" y="449936"/>
                    <a:pt x="21712" y="445174"/>
                    <a:pt x="13237" y="436699"/>
                  </a:cubicBezTo>
                  <a:cubicBezTo>
                    <a:pt x="4761" y="428224"/>
                    <a:pt x="0" y="416729"/>
                    <a:pt x="0" y="404743"/>
                  </a:cubicBezTo>
                  <a:lnTo>
                    <a:pt x="0" y="45193"/>
                  </a:lnTo>
                  <a:cubicBezTo>
                    <a:pt x="0" y="33207"/>
                    <a:pt x="4761" y="21712"/>
                    <a:pt x="13237" y="13237"/>
                  </a:cubicBezTo>
                  <a:cubicBezTo>
                    <a:pt x="21712" y="4761"/>
                    <a:pt x="33207" y="0"/>
                    <a:pt x="45193" y="0"/>
                  </a:cubicBezTo>
                  <a:close/>
                </a:path>
              </a:pathLst>
            </a:custGeom>
            <a:solidFill>
              <a:srgbClr val="EECDB9">
                <a:alpha val="89804"/>
              </a:srgbClr>
            </a:solidFill>
            <a:ln cap="sq">
              <a:noFill/>
              <a:prstDash val="solid"/>
              <a:miter/>
            </a:ln>
          </p:spPr>
          <p:txBody>
            <a:bodyPr/>
            <a:lstStyle/>
            <a:p>
              <a:endParaRPr lang="en-GB"/>
            </a:p>
          </p:txBody>
        </p:sp>
        <p:sp>
          <p:nvSpPr>
            <p:cNvPr id="45" name="TextBox 45"/>
            <p:cNvSpPr txBox="1"/>
            <p:nvPr/>
          </p:nvSpPr>
          <p:spPr>
            <a:xfrm>
              <a:off x="0" y="-28575"/>
              <a:ext cx="859505" cy="478511"/>
            </a:xfrm>
            <a:prstGeom prst="rect">
              <a:avLst/>
            </a:prstGeom>
          </p:spPr>
          <p:txBody>
            <a:bodyPr lIns="50800" tIns="50800" rIns="50800" bIns="50800" rtlCol="0" anchor="ctr"/>
            <a:lstStyle/>
            <a:p>
              <a:pPr algn="ctr">
                <a:lnSpc>
                  <a:spcPts val="2099"/>
                </a:lnSpc>
              </a:pPr>
              <a:r>
                <a:rPr lang="en-US" sz="1499" b="1">
                  <a:solidFill>
                    <a:srgbClr val="000000">
                      <a:alpha val="89804"/>
                    </a:srgbClr>
                  </a:solidFill>
                  <a:latin typeface="Comfortaa Bold"/>
                  <a:ea typeface="Comfortaa Bold"/>
                  <a:cs typeface="Comfortaa Bold"/>
                  <a:sym typeface="Comfortaa Bold"/>
                  <a:hlinkClick r:id="rId13" action="ppaction://hlinksldjump"/>
                </a:rPr>
                <a:t>Training </a:t>
              </a:r>
            </a:p>
            <a:p>
              <a:pPr algn="ctr">
                <a:lnSpc>
                  <a:spcPts val="2099"/>
                </a:lnSpc>
              </a:pPr>
              <a:r>
                <a:rPr lang="en-US" sz="1499" b="1">
                  <a:solidFill>
                    <a:srgbClr val="000000">
                      <a:alpha val="89804"/>
                    </a:srgbClr>
                  </a:solidFill>
                  <a:latin typeface="Comfortaa Bold"/>
                  <a:ea typeface="Comfortaa Bold"/>
                  <a:cs typeface="Comfortaa Bold"/>
                  <a:sym typeface="Comfortaa Bold"/>
                  <a:hlinkClick r:id="rId13" action="ppaction://hlinksldjump"/>
                </a:rPr>
                <a:t>&amp;</a:t>
              </a:r>
            </a:p>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13" action="ppaction://hlinksldjump"/>
                </a:rPr>
                <a:t>Resources</a:t>
              </a:r>
            </a:p>
          </p:txBody>
        </p:sp>
      </p:grpSp>
      <p:grpSp>
        <p:nvGrpSpPr>
          <p:cNvPr id="46" name="Group 46"/>
          <p:cNvGrpSpPr/>
          <p:nvPr/>
        </p:nvGrpSpPr>
        <p:grpSpPr>
          <a:xfrm>
            <a:off x="5394156" y="3552395"/>
            <a:ext cx="2398324" cy="781885"/>
            <a:chOff x="0" y="0"/>
            <a:chExt cx="859505" cy="280210"/>
          </a:xfrm>
        </p:grpSpPr>
        <p:sp>
          <p:nvSpPr>
            <p:cNvPr id="47" name="Freeform 47"/>
            <p:cNvSpPr/>
            <p:nvPr/>
          </p:nvSpPr>
          <p:spPr>
            <a:xfrm>
              <a:off x="0" y="0"/>
              <a:ext cx="859505" cy="280210"/>
            </a:xfrm>
            <a:custGeom>
              <a:avLst/>
              <a:gdLst/>
              <a:ahLst/>
              <a:cxnLst/>
              <a:rect l="l" t="t" r="r" b="b"/>
              <a:pathLst>
                <a:path w="859505" h="280210">
                  <a:moveTo>
                    <a:pt x="45193" y="0"/>
                  </a:moveTo>
                  <a:lnTo>
                    <a:pt x="814312" y="0"/>
                  </a:lnTo>
                  <a:cubicBezTo>
                    <a:pt x="826298" y="0"/>
                    <a:pt x="837793" y="4761"/>
                    <a:pt x="846268" y="13237"/>
                  </a:cubicBezTo>
                  <a:cubicBezTo>
                    <a:pt x="854744" y="21712"/>
                    <a:pt x="859505" y="33207"/>
                    <a:pt x="859505" y="45193"/>
                  </a:cubicBezTo>
                  <a:lnTo>
                    <a:pt x="859505" y="235017"/>
                  </a:lnTo>
                  <a:cubicBezTo>
                    <a:pt x="859505" y="247003"/>
                    <a:pt x="854744" y="258498"/>
                    <a:pt x="846268" y="266973"/>
                  </a:cubicBezTo>
                  <a:cubicBezTo>
                    <a:pt x="837793" y="275448"/>
                    <a:pt x="826298" y="280210"/>
                    <a:pt x="814312" y="280210"/>
                  </a:cubicBezTo>
                  <a:lnTo>
                    <a:pt x="45193" y="280210"/>
                  </a:lnTo>
                  <a:cubicBezTo>
                    <a:pt x="33207" y="280210"/>
                    <a:pt x="21712" y="275448"/>
                    <a:pt x="13237" y="266973"/>
                  </a:cubicBezTo>
                  <a:cubicBezTo>
                    <a:pt x="4761" y="258498"/>
                    <a:pt x="0" y="247003"/>
                    <a:pt x="0" y="235017"/>
                  </a:cubicBezTo>
                  <a:lnTo>
                    <a:pt x="0" y="45193"/>
                  </a:lnTo>
                  <a:cubicBezTo>
                    <a:pt x="0" y="33207"/>
                    <a:pt x="4761" y="21712"/>
                    <a:pt x="13237" y="13237"/>
                  </a:cubicBezTo>
                  <a:cubicBezTo>
                    <a:pt x="21712" y="4761"/>
                    <a:pt x="33207" y="0"/>
                    <a:pt x="45193" y="0"/>
                  </a:cubicBezTo>
                  <a:close/>
                </a:path>
              </a:pathLst>
            </a:custGeom>
            <a:solidFill>
              <a:srgbClr val="EECDB9">
                <a:alpha val="89804"/>
              </a:srgbClr>
            </a:solidFill>
            <a:ln cap="sq">
              <a:noFill/>
              <a:prstDash val="solid"/>
              <a:miter/>
            </a:ln>
          </p:spPr>
          <p:txBody>
            <a:bodyPr/>
            <a:lstStyle/>
            <a:p>
              <a:endParaRPr lang="en-GB"/>
            </a:p>
          </p:txBody>
        </p:sp>
        <p:sp>
          <p:nvSpPr>
            <p:cNvPr id="48" name="TextBox 48"/>
            <p:cNvSpPr txBox="1"/>
            <p:nvPr/>
          </p:nvSpPr>
          <p:spPr>
            <a:xfrm>
              <a:off x="0" y="-28575"/>
              <a:ext cx="859505" cy="308785"/>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5" action="ppaction://hlinksldjump"/>
                </a:rPr>
                <a:t>Introduction</a:t>
              </a:r>
            </a:p>
          </p:txBody>
        </p:sp>
      </p:grpSp>
      <p:grpSp>
        <p:nvGrpSpPr>
          <p:cNvPr id="49" name="Group 49"/>
          <p:cNvGrpSpPr/>
          <p:nvPr/>
        </p:nvGrpSpPr>
        <p:grpSpPr>
          <a:xfrm>
            <a:off x="756000" y="6070513"/>
            <a:ext cx="1677003" cy="383772"/>
            <a:chOff x="0" y="0"/>
            <a:chExt cx="601000" cy="137535"/>
          </a:xfrm>
        </p:grpSpPr>
        <p:sp>
          <p:nvSpPr>
            <p:cNvPr id="50" name="Freeform 50"/>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51" name="TextBox 51"/>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total</a:t>
              </a:r>
            </a:p>
          </p:txBody>
        </p:sp>
      </p:grpSp>
      <p:grpSp>
        <p:nvGrpSpPr>
          <p:cNvPr id="52" name="Group 52"/>
          <p:cNvGrpSpPr/>
          <p:nvPr/>
        </p:nvGrpSpPr>
        <p:grpSpPr>
          <a:xfrm>
            <a:off x="3261060" y="6070513"/>
            <a:ext cx="1677003" cy="383772"/>
            <a:chOff x="0" y="0"/>
            <a:chExt cx="601000" cy="137535"/>
          </a:xfrm>
        </p:grpSpPr>
        <p:sp>
          <p:nvSpPr>
            <p:cNvPr id="53" name="Freeform 53"/>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54" name="TextBox 54"/>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total</a:t>
              </a:r>
            </a:p>
          </p:txBody>
        </p:sp>
      </p:grpSp>
      <p:grpSp>
        <p:nvGrpSpPr>
          <p:cNvPr id="55" name="Group 55"/>
          <p:cNvGrpSpPr/>
          <p:nvPr/>
        </p:nvGrpSpPr>
        <p:grpSpPr>
          <a:xfrm>
            <a:off x="8248572" y="6635713"/>
            <a:ext cx="1677003" cy="336575"/>
            <a:chOff x="0" y="0"/>
            <a:chExt cx="601000" cy="120621"/>
          </a:xfrm>
        </p:grpSpPr>
        <p:sp>
          <p:nvSpPr>
            <p:cNvPr id="56" name="Freeform 56"/>
            <p:cNvSpPr/>
            <p:nvPr/>
          </p:nvSpPr>
          <p:spPr>
            <a:xfrm>
              <a:off x="0" y="0"/>
              <a:ext cx="601000" cy="120621"/>
            </a:xfrm>
            <a:custGeom>
              <a:avLst/>
              <a:gdLst/>
              <a:ahLst/>
              <a:cxnLst/>
              <a:rect l="l" t="t" r="r" b="b"/>
              <a:pathLst>
                <a:path w="601000" h="120621">
                  <a:moveTo>
                    <a:pt x="60310" y="0"/>
                  </a:moveTo>
                  <a:lnTo>
                    <a:pt x="540690" y="0"/>
                  </a:lnTo>
                  <a:cubicBezTo>
                    <a:pt x="573998" y="0"/>
                    <a:pt x="601000" y="27002"/>
                    <a:pt x="601000" y="60310"/>
                  </a:cubicBezTo>
                  <a:lnTo>
                    <a:pt x="601000" y="60310"/>
                  </a:lnTo>
                  <a:cubicBezTo>
                    <a:pt x="601000" y="93619"/>
                    <a:pt x="573998" y="120621"/>
                    <a:pt x="540690" y="120621"/>
                  </a:cubicBezTo>
                  <a:lnTo>
                    <a:pt x="60310" y="120621"/>
                  </a:lnTo>
                  <a:cubicBezTo>
                    <a:pt x="27002" y="120621"/>
                    <a:pt x="0" y="93619"/>
                    <a:pt x="0" y="60310"/>
                  </a:cubicBezTo>
                  <a:lnTo>
                    <a:pt x="0" y="60310"/>
                  </a:lnTo>
                  <a:cubicBezTo>
                    <a:pt x="0" y="27002"/>
                    <a:pt x="27002" y="0"/>
                    <a:pt x="60310" y="0"/>
                  </a:cubicBezTo>
                  <a:close/>
                </a:path>
              </a:pathLst>
            </a:custGeom>
            <a:solidFill>
              <a:srgbClr val="A6A6A6"/>
            </a:solidFill>
            <a:ln cap="sq">
              <a:noFill/>
              <a:prstDash val="solid"/>
              <a:miter/>
            </a:ln>
          </p:spPr>
          <p:txBody>
            <a:bodyPr/>
            <a:lstStyle/>
            <a:p>
              <a:endParaRPr lang="en-GB"/>
            </a:p>
          </p:txBody>
        </p:sp>
        <p:sp>
          <p:nvSpPr>
            <p:cNvPr id="57" name="TextBox 57"/>
            <p:cNvSpPr txBox="1"/>
            <p:nvPr/>
          </p:nvSpPr>
          <p:spPr>
            <a:xfrm>
              <a:off x="0" y="19050"/>
              <a:ext cx="601000" cy="101571"/>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total</a:t>
              </a:r>
            </a:p>
          </p:txBody>
        </p:sp>
      </p:grpSp>
      <p:grpSp>
        <p:nvGrpSpPr>
          <p:cNvPr id="58" name="Group 58"/>
          <p:cNvGrpSpPr/>
          <p:nvPr/>
        </p:nvGrpSpPr>
        <p:grpSpPr>
          <a:xfrm>
            <a:off x="5754816" y="6635713"/>
            <a:ext cx="1677003" cy="336575"/>
            <a:chOff x="0" y="0"/>
            <a:chExt cx="601000" cy="120621"/>
          </a:xfrm>
        </p:grpSpPr>
        <p:sp>
          <p:nvSpPr>
            <p:cNvPr id="59" name="Freeform 59"/>
            <p:cNvSpPr/>
            <p:nvPr/>
          </p:nvSpPr>
          <p:spPr>
            <a:xfrm>
              <a:off x="0" y="0"/>
              <a:ext cx="601000" cy="120621"/>
            </a:xfrm>
            <a:custGeom>
              <a:avLst/>
              <a:gdLst/>
              <a:ahLst/>
              <a:cxnLst/>
              <a:rect l="l" t="t" r="r" b="b"/>
              <a:pathLst>
                <a:path w="601000" h="120621">
                  <a:moveTo>
                    <a:pt x="60310" y="0"/>
                  </a:moveTo>
                  <a:lnTo>
                    <a:pt x="540690" y="0"/>
                  </a:lnTo>
                  <a:cubicBezTo>
                    <a:pt x="573998" y="0"/>
                    <a:pt x="601000" y="27002"/>
                    <a:pt x="601000" y="60310"/>
                  </a:cubicBezTo>
                  <a:lnTo>
                    <a:pt x="601000" y="60310"/>
                  </a:lnTo>
                  <a:cubicBezTo>
                    <a:pt x="601000" y="93619"/>
                    <a:pt x="573998" y="120621"/>
                    <a:pt x="540690" y="120621"/>
                  </a:cubicBezTo>
                  <a:lnTo>
                    <a:pt x="60310" y="120621"/>
                  </a:lnTo>
                  <a:cubicBezTo>
                    <a:pt x="27002" y="120621"/>
                    <a:pt x="0" y="93619"/>
                    <a:pt x="0" y="60310"/>
                  </a:cubicBezTo>
                  <a:lnTo>
                    <a:pt x="0" y="60310"/>
                  </a:lnTo>
                  <a:cubicBezTo>
                    <a:pt x="0" y="27002"/>
                    <a:pt x="27002" y="0"/>
                    <a:pt x="60310" y="0"/>
                  </a:cubicBezTo>
                  <a:close/>
                </a:path>
              </a:pathLst>
            </a:custGeom>
            <a:solidFill>
              <a:srgbClr val="A6A6A6"/>
            </a:solidFill>
            <a:ln cap="sq">
              <a:noFill/>
              <a:prstDash val="solid"/>
              <a:miter/>
            </a:ln>
          </p:spPr>
          <p:txBody>
            <a:bodyPr/>
            <a:lstStyle/>
            <a:p>
              <a:endParaRPr lang="en-GB"/>
            </a:p>
          </p:txBody>
        </p:sp>
        <p:sp>
          <p:nvSpPr>
            <p:cNvPr id="60" name="TextBox 60"/>
            <p:cNvSpPr txBox="1"/>
            <p:nvPr/>
          </p:nvSpPr>
          <p:spPr>
            <a:xfrm>
              <a:off x="0" y="19050"/>
              <a:ext cx="601000" cy="101571"/>
            </a:xfrm>
            <a:prstGeom prst="rect">
              <a:avLst/>
            </a:prstGeom>
          </p:spPr>
          <p:txBody>
            <a:bodyPr lIns="50800" tIns="50800" rIns="50800" bIns="50800" rtlCol="0" anchor="ctr"/>
            <a:lstStyle/>
            <a:p>
              <a:pPr algn="ctr">
                <a:lnSpc>
                  <a:spcPts val="1187"/>
                </a:lnSpc>
                <a:spcBef>
                  <a:spcPct val="0"/>
                </a:spcBef>
              </a:pPr>
              <a:r>
                <a:rPr lang="en-US" sz="1199" b="1">
                  <a:solidFill>
                    <a:srgbClr val="000000"/>
                  </a:solidFill>
                  <a:latin typeface="Comfortaa Bold"/>
                  <a:ea typeface="Comfortaa Bold"/>
                  <a:cs typeface="Comfortaa Bold"/>
                  <a:sym typeface="Comfortaa Bold"/>
                </a:rPr>
                <a:t>min total</a:t>
              </a:r>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overview (Topics 5-8)</a:t>
              </a:r>
            </a:p>
          </p:txBody>
        </p:sp>
      </p:grpSp>
      <p:grpSp>
        <p:nvGrpSpPr>
          <p:cNvPr id="5" name="Group 5"/>
          <p:cNvGrpSpPr/>
          <p:nvPr/>
        </p:nvGrpSpPr>
        <p:grpSpPr>
          <a:xfrm>
            <a:off x="405765" y="1031064"/>
            <a:ext cx="2388710" cy="2388418"/>
            <a:chOff x="0" y="0"/>
            <a:chExt cx="856060" cy="855955"/>
          </a:xfrm>
        </p:grpSpPr>
        <p:sp>
          <p:nvSpPr>
            <p:cNvPr id="6" name="Freeform 6"/>
            <p:cNvSpPr/>
            <p:nvPr/>
          </p:nvSpPr>
          <p:spPr>
            <a:xfrm>
              <a:off x="0" y="0"/>
              <a:ext cx="856060" cy="855955"/>
            </a:xfrm>
            <a:custGeom>
              <a:avLst/>
              <a:gdLst/>
              <a:ahLst/>
              <a:cxnLst/>
              <a:rect l="l" t="t" r="r" b="b"/>
              <a:pathLst>
                <a:path w="856060" h="855955">
                  <a:moveTo>
                    <a:pt x="45375" y="0"/>
                  </a:moveTo>
                  <a:lnTo>
                    <a:pt x="810685" y="0"/>
                  </a:lnTo>
                  <a:cubicBezTo>
                    <a:pt x="822719" y="0"/>
                    <a:pt x="834261" y="4781"/>
                    <a:pt x="842770" y="13290"/>
                  </a:cubicBezTo>
                  <a:cubicBezTo>
                    <a:pt x="851279" y="21799"/>
                    <a:pt x="856060" y="33341"/>
                    <a:pt x="856060" y="45375"/>
                  </a:cubicBezTo>
                  <a:lnTo>
                    <a:pt x="856060" y="810580"/>
                  </a:lnTo>
                  <a:cubicBezTo>
                    <a:pt x="856060" y="835640"/>
                    <a:pt x="835745" y="855955"/>
                    <a:pt x="810685" y="855955"/>
                  </a:cubicBezTo>
                  <a:lnTo>
                    <a:pt x="45375" y="855955"/>
                  </a:lnTo>
                  <a:cubicBezTo>
                    <a:pt x="33341" y="855955"/>
                    <a:pt x="21799" y="851174"/>
                    <a:pt x="13290" y="842665"/>
                  </a:cubicBezTo>
                  <a:cubicBezTo>
                    <a:pt x="4781" y="834156"/>
                    <a:pt x="0" y="822615"/>
                    <a:pt x="0" y="810580"/>
                  </a:cubicBezTo>
                  <a:lnTo>
                    <a:pt x="0" y="45375"/>
                  </a:lnTo>
                  <a:cubicBezTo>
                    <a:pt x="0" y="33341"/>
                    <a:pt x="4781" y="21799"/>
                    <a:pt x="13290" y="13290"/>
                  </a:cubicBezTo>
                  <a:cubicBezTo>
                    <a:pt x="21799" y="4781"/>
                    <a:pt x="33341" y="0"/>
                    <a:pt x="45375" y="0"/>
                  </a:cubicBezTo>
                  <a:close/>
                </a:path>
              </a:pathLst>
            </a:custGeom>
            <a:solidFill>
              <a:srgbClr val="F1E2D9">
                <a:alpha val="89804"/>
              </a:srgbClr>
            </a:solidFill>
            <a:ln cap="sq">
              <a:noFill/>
              <a:prstDash val="solid"/>
              <a:miter/>
            </a:ln>
          </p:spPr>
          <p:txBody>
            <a:bodyPr/>
            <a:lstStyle/>
            <a:p>
              <a:endParaRPr lang="en-GB"/>
            </a:p>
          </p:txBody>
        </p:sp>
        <p:sp>
          <p:nvSpPr>
            <p:cNvPr id="7" name="TextBox 7"/>
            <p:cNvSpPr txBox="1"/>
            <p:nvPr/>
          </p:nvSpPr>
          <p:spPr>
            <a:xfrm>
              <a:off x="0" y="-28575"/>
              <a:ext cx="856060" cy="884530"/>
            </a:xfrm>
            <a:prstGeom prst="rect">
              <a:avLst/>
            </a:prstGeom>
          </p:spPr>
          <p:txBody>
            <a:bodyPr lIns="50800" tIns="50800" rIns="50800" bIns="50800" rtlCol="0" anchor="ctr"/>
            <a:lstStyle/>
            <a:p>
              <a:pPr algn="ctr">
                <a:lnSpc>
                  <a:spcPts val="2099"/>
                </a:lnSpc>
              </a:pPr>
              <a:endParaRPr/>
            </a:p>
            <a:p>
              <a:pPr algn="ctr">
                <a:lnSpc>
                  <a:spcPts val="2099"/>
                </a:lnSpc>
              </a:pPr>
              <a:endParaRPr/>
            </a:p>
            <a:p>
              <a:pPr marL="0" lvl="0" indent="0" algn="ctr">
                <a:lnSpc>
                  <a:spcPts val="2099"/>
                </a:lnSpc>
                <a:spcBef>
                  <a:spcPct val="0"/>
                </a:spcBef>
              </a:pPr>
              <a:r>
                <a:rPr lang="en-US" sz="1499">
                  <a:solidFill>
                    <a:srgbClr val="000000">
                      <a:alpha val="89804"/>
                    </a:srgbClr>
                  </a:solidFill>
                  <a:latin typeface="Comfortaa"/>
                  <a:ea typeface="Comfortaa"/>
                  <a:cs typeface="Comfortaa"/>
                  <a:sym typeface="Comfortaa"/>
                  <a:hlinkClick r:id="rId2" action="ppaction://hlinksldjump"/>
                </a:rPr>
                <a:t>Topic 5:</a:t>
              </a:r>
            </a:p>
            <a:p>
              <a:pPr marL="0" lvl="0" indent="0" algn="ctr">
                <a:lnSpc>
                  <a:spcPts val="2099"/>
                </a:lnSpc>
                <a:spcBef>
                  <a:spcPct val="0"/>
                </a:spcBef>
              </a:pPr>
              <a:endParaRPr lang="en-US" sz="1499">
                <a:solidFill>
                  <a:srgbClr val="000000">
                    <a:alpha val="89804"/>
                  </a:srgbClr>
                </a:solidFill>
                <a:latin typeface="Comfortaa"/>
                <a:ea typeface="Comfortaa"/>
                <a:cs typeface="Comfortaa"/>
                <a:sym typeface="Comfortaa"/>
                <a:hlinkClick r:id="rId2" action="ppaction://hlinksldjump"/>
              </a:endParaRP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hlinkClick r:id="rId2" action="ppaction://hlinksldjump"/>
                </a:rPr>
                <a:t>Symptom Management in palliative and </a:t>
              </a: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hlinkClick r:id="rId2" action="ppaction://hlinksldjump"/>
                </a:rPr>
                <a:t>end of life care</a:t>
              </a:r>
            </a:p>
            <a:p>
              <a:pPr marL="0" lvl="0" indent="0" algn="ctr">
                <a:lnSpc>
                  <a:spcPts val="2099"/>
                </a:lnSpc>
                <a:spcBef>
                  <a:spcPct val="0"/>
                </a:spcBef>
              </a:pPr>
              <a:endParaRPr lang="en-US" sz="1499" b="1" strike="noStrike">
                <a:solidFill>
                  <a:srgbClr val="000000">
                    <a:alpha val="89804"/>
                  </a:srgbClr>
                </a:solidFill>
                <a:latin typeface="Comfortaa Bold"/>
                <a:ea typeface="Comfortaa Bold"/>
                <a:cs typeface="Comfortaa Bold"/>
                <a:sym typeface="Comfortaa Bold"/>
                <a:hlinkClick r:id="rId2" action="ppaction://hlinksldjump"/>
              </a:endParaRPr>
            </a:p>
          </p:txBody>
        </p:sp>
      </p:grpSp>
      <p:grpSp>
        <p:nvGrpSpPr>
          <p:cNvPr id="8" name="Group 8"/>
          <p:cNvGrpSpPr/>
          <p:nvPr/>
        </p:nvGrpSpPr>
        <p:grpSpPr>
          <a:xfrm>
            <a:off x="2890401" y="1031064"/>
            <a:ext cx="2388710" cy="2388418"/>
            <a:chOff x="0" y="0"/>
            <a:chExt cx="856060" cy="855955"/>
          </a:xfrm>
        </p:grpSpPr>
        <p:sp>
          <p:nvSpPr>
            <p:cNvPr id="9" name="Freeform 9"/>
            <p:cNvSpPr/>
            <p:nvPr/>
          </p:nvSpPr>
          <p:spPr>
            <a:xfrm>
              <a:off x="0" y="0"/>
              <a:ext cx="856060" cy="855955"/>
            </a:xfrm>
            <a:custGeom>
              <a:avLst/>
              <a:gdLst/>
              <a:ahLst/>
              <a:cxnLst/>
              <a:rect l="l" t="t" r="r" b="b"/>
              <a:pathLst>
                <a:path w="856060" h="855955">
                  <a:moveTo>
                    <a:pt x="45375" y="0"/>
                  </a:moveTo>
                  <a:lnTo>
                    <a:pt x="810685" y="0"/>
                  </a:lnTo>
                  <a:cubicBezTo>
                    <a:pt x="822719" y="0"/>
                    <a:pt x="834261" y="4781"/>
                    <a:pt x="842770" y="13290"/>
                  </a:cubicBezTo>
                  <a:cubicBezTo>
                    <a:pt x="851279" y="21799"/>
                    <a:pt x="856060" y="33341"/>
                    <a:pt x="856060" y="45375"/>
                  </a:cubicBezTo>
                  <a:lnTo>
                    <a:pt x="856060" y="810580"/>
                  </a:lnTo>
                  <a:cubicBezTo>
                    <a:pt x="856060" y="835640"/>
                    <a:pt x="835745" y="855955"/>
                    <a:pt x="810685" y="855955"/>
                  </a:cubicBezTo>
                  <a:lnTo>
                    <a:pt x="45375" y="855955"/>
                  </a:lnTo>
                  <a:cubicBezTo>
                    <a:pt x="33341" y="855955"/>
                    <a:pt x="21799" y="851174"/>
                    <a:pt x="13290" y="842665"/>
                  </a:cubicBezTo>
                  <a:cubicBezTo>
                    <a:pt x="4781" y="834156"/>
                    <a:pt x="0" y="822615"/>
                    <a:pt x="0" y="810580"/>
                  </a:cubicBezTo>
                  <a:lnTo>
                    <a:pt x="0" y="45375"/>
                  </a:lnTo>
                  <a:cubicBezTo>
                    <a:pt x="0" y="33341"/>
                    <a:pt x="4781" y="21799"/>
                    <a:pt x="13290" y="13290"/>
                  </a:cubicBezTo>
                  <a:cubicBezTo>
                    <a:pt x="21799" y="4781"/>
                    <a:pt x="33341" y="0"/>
                    <a:pt x="45375" y="0"/>
                  </a:cubicBezTo>
                  <a:close/>
                </a:path>
              </a:pathLst>
            </a:custGeom>
            <a:solidFill>
              <a:srgbClr val="F1E2D9">
                <a:alpha val="89804"/>
              </a:srgbClr>
            </a:solidFill>
            <a:ln cap="sq">
              <a:noFill/>
              <a:prstDash val="solid"/>
              <a:miter/>
            </a:ln>
          </p:spPr>
          <p:txBody>
            <a:bodyPr/>
            <a:lstStyle/>
            <a:p>
              <a:endParaRPr lang="en-GB"/>
            </a:p>
          </p:txBody>
        </p:sp>
        <p:sp>
          <p:nvSpPr>
            <p:cNvPr id="10" name="TextBox 10"/>
            <p:cNvSpPr txBox="1"/>
            <p:nvPr/>
          </p:nvSpPr>
          <p:spPr>
            <a:xfrm>
              <a:off x="0" y="-28575"/>
              <a:ext cx="856060" cy="884530"/>
            </a:xfrm>
            <a:prstGeom prst="rect">
              <a:avLst/>
            </a:prstGeom>
          </p:spPr>
          <p:txBody>
            <a:bodyPr lIns="50800" tIns="50800" rIns="50800" bIns="50800" rtlCol="0" anchor="ctr"/>
            <a:lstStyle/>
            <a:p>
              <a:pPr marL="0" lvl="0" indent="0" algn="ctr">
                <a:lnSpc>
                  <a:spcPts val="2099"/>
                </a:lnSpc>
                <a:spcBef>
                  <a:spcPct val="0"/>
                </a:spcBef>
              </a:pPr>
              <a:r>
                <a:rPr lang="en-US" sz="1499" strike="noStrike">
                  <a:solidFill>
                    <a:srgbClr val="000000">
                      <a:alpha val="89804"/>
                    </a:srgbClr>
                  </a:solidFill>
                  <a:latin typeface="Comfortaa"/>
                  <a:ea typeface="Comfortaa"/>
                  <a:cs typeface="Comfortaa"/>
                  <a:sym typeface="Comfortaa"/>
                  <a:hlinkClick r:id="rId3" action="ppaction://hlinksldjump"/>
                </a:rPr>
                <a:t>Topic 6:</a:t>
              </a:r>
            </a:p>
            <a:p>
              <a:pPr marL="0" lvl="0" indent="0" algn="ctr">
                <a:lnSpc>
                  <a:spcPts val="2099"/>
                </a:lnSpc>
                <a:spcBef>
                  <a:spcPct val="0"/>
                </a:spcBef>
              </a:pPr>
              <a:endParaRPr lang="en-US" sz="1499" strike="noStrike">
                <a:solidFill>
                  <a:srgbClr val="000000">
                    <a:alpha val="89804"/>
                  </a:srgbClr>
                </a:solidFill>
                <a:latin typeface="Comfortaa"/>
                <a:ea typeface="Comfortaa"/>
                <a:cs typeface="Comfortaa"/>
                <a:sym typeface="Comfortaa"/>
                <a:hlinkClick r:id="rId3" action="ppaction://hlinksldjump"/>
              </a:endParaRP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hlinkClick r:id="rId3" action="ppaction://hlinksldjump"/>
                </a:rPr>
                <a:t>Support for Carers</a:t>
              </a:r>
            </a:p>
          </p:txBody>
        </p:sp>
      </p:grpSp>
      <p:grpSp>
        <p:nvGrpSpPr>
          <p:cNvPr id="11" name="Group 11"/>
          <p:cNvGrpSpPr/>
          <p:nvPr/>
        </p:nvGrpSpPr>
        <p:grpSpPr>
          <a:xfrm>
            <a:off x="7897525" y="1031064"/>
            <a:ext cx="2388710" cy="2388418"/>
            <a:chOff x="0" y="0"/>
            <a:chExt cx="856060" cy="855955"/>
          </a:xfrm>
        </p:grpSpPr>
        <p:sp>
          <p:nvSpPr>
            <p:cNvPr id="12" name="Freeform 12"/>
            <p:cNvSpPr/>
            <p:nvPr/>
          </p:nvSpPr>
          <p:spPr>
            <a:xfrm>
              <a:off x="0" y="0"/>
              <a:ext cx="856060" cy="855955"/>
            </a:xfrm>
            <a:custGeom>
              <a:avLst/>
              <a:gdLst/>
              <a:ahLst/>
              <a:cxnLst/>
              <a:rect l="l" t="t" r="r" b="b"/>
              <a:pathLst>
                <a:path w="856060" h="855955">
                  <a:moveTo>
                    <a:pt x="45375" y="0"/>
                  </a:moveTo>
                  <a:lnTo>
                    <a:pt x="810685" y="0"/>
                  </a:lnTo>
                  <a:cubicBezTo>
                    <a:pt x="822719" y="0"/>
                    <a:pt x="834261" y="4781"/>
                    <a:pt x="842770" y="13290"/>
                  </a:cubicBezTo>
                  <a:cubicBezTo>
                    <a:pt x="851279" y="21799"/>
                    <a:pt x="856060" y="33341"/>
                    <a:pt x="856060" y="45375"/>
                  </a:cubicBezTo>
                  <a:lnTo>
                    <a:pt x="856060" y="810580"/>
                  </a:lnTo>
                  <a:cubicBezTo>
                    <a:pt x="856060" y="835640"/>
                    <a:pt x="835745" y="855955"/>
                    <a:pt x="810685" y="855955"/>
                  </a:cubicBezTo>
                  <a:lnTo>
                    <a:pt x="45375" y="855955"/>
                  </a:lnTo>
                  <a:cubicBezTo>
                    <a:pt x="33341" y="855955"/>
                    <a:pt x="21799" y="851174"/>
                    <a:pt x="13290" y="842665"/>
                  </a:cubicBezTo>
                  <a:cubicBezTo>
                    <a:pt x="4781" y="834156"/>
                    <a:pt x="0" y="822615"/>
                    <a:pt x="0" y="810580"/>
                  </a:cubicBezTo>
                  <a:lnTo>
                    <a:pt x="0" y="45375"/>
                  </a:lnTo>
                  <a:cubicBezTo>
                    <a:pt x="0" y="33341"/>
                    <a:pt x="4781" y="21799"/>
                    <a:pt x="13290" y="13290"/>
                  </a:cubicBezTo>
                  <a:cubicBezTo>
                    <a:pt x="21799" y="4781"/>
                    <a:pt x="33341" y="0"/>
                    <a:pt x="45375" y="0"/>
                  </a:cubicBezTo>
                  <a:close/>
                </a:path>
              </a:pathLst>
            </a:custGeom>
            <a:solidFill>
              <a:srgbClr val="F1E2D9">
                <a:alpha val="89804"/>
              </a:srgbClr>
            </a:solidFill>
            <a:ln cap="sq">
              <a:noFill/>
              <a:prstDash val="solid"/>
              <a:miter/>
            </a:ln>
          </p:spPr>
          <p:txBody>
            <a:bodyPr/>
            <a:lstStyle/>
            <a:p>
              <a:endParaRPr lang="en-GB"/>
            </a:p>
          </p:txBody>
        </p:sp>
        <p:sp>
          <p:nvSpPr>
            <p:cNvPr id="13" name="TextBox 13"/>
            <p:cNvSpPr txBox="1"/>
            <p:nvPr/>
          </p:nvSpPr>
          <p:spPr>
            <a:xfrm>
              <a:off x="0" y="-28575"/>
              <a:ext cx="856060" cy="884530"/>
            </a:xfrm>
            <a:prstGeom prst="rect">
              <a:avLst/>
            </a:prstGeom>
          </p:spPr>
          <p:txBody>
            <a:bodyPr lIns="50800" tIns="50800" rIns="50800" bIns="50800" rtlCol="0" anchor="ctr"/>
            <a:lstStyle/>
            <a:p>
              <a:pPr algn="ctr">
                <a:lnSpc>
                  <a:spcPts val="2099"/>
                </a:lnSpc>
              </a:pPr>
              <a:endParaRPr/>
            </a:p>
            <a:p>
              <a:pPr marL="0" lvl="0" indent="0" algn="ctr">
                <a:lnSpc>
                  <a:spcPts val="2099"/>
                </a:lnSpc>
                <a:spcBef>
                  <a:spcPct val="0"/>
                </a:spcBef>
              </a:pPr>
              <a:r>
                <a:rPr lang="en-US" sz="1499" strike="noStrike">
                  <a:solidFill>
                    <a:srgbClr val="000000">
                      <a:alpha val="89804"/>
                    </a:srgbClr>
                  </a:solidFill>
                  <a:latin typeface="Comfortaa"/>
                  <a:ea typeface="Comfortaa"/>
                  <a:cs typeface="Comfortaa"/>
                  <a:sym typeface="Comfortaa"/>
                  <a:hlinkClick r:id="rId4" action="ppaction://hlinksldjump"/>
                </a:rPr>
                <a:t>Topic 8:</a:t>
              </a:r>
            </a:p>
            <a:p>
              <a:pPr marL="0" lvl="0" indent="0" algn="ctr">
                <a:lnSpc>
                  <a:spcPts val="2099"/>
                </a:lnSpc>
                <a:spcBef>
                  <a:spcPct val="0"/>
                </a:spcBef>
              </a:pPr>
              <a:endParaRPr lang="en-US" sz="1499" strike="noStrike">
                <a:solidFill>
                  <a:srgbClr val="000000">
                    <a:alpha val="89804"/>
                  </a:srgbClr>
                </a:solidFill>
                <a:latin typeface="Comfortaa"/>
                <a:ea typeface="Comfortaa"/>
                <a:cs typeface="Comfortaa"/>
                <a:sym typeface="Comfortaa"/>
                <a:hlinkClick r:id="rId4" action="ppaction://hlinksldjump"/>
              </a:endParaRP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rPr>
                <a:t>Maintaining o</a:t>
              </a:r>
              <a:r>
                <a:rPr lang="en-US" sz="1499" b="1" strike="noStrike">
                  <a:solidFill>
                    <a:srgbClr val="000000">
                      <a:alpha val="89804"/>
                    </a:srgbClr>
                  </a:solidFill>
                  <a:latin typeface="Comfortaa Bold"/>
                  <a:ea typeface="Comfortaa Bold"/>
                  <a:cs typeface="Comfortaa Bold"/>
                  <a:sym typeface="Comfortaa Bold"/>
                  <a:hlinkClick r:id="rId4" action="ppaction://hlinksldjump"/>
                </a:rPr>
                <a:t>wn Health and Wellbeing</a:t>
              </a:r>
            </a:p>
            <a:p>
              <a:pPr marL="0" lvl="0" indent="0" algn="ctr">
                <a:lnSpc>
                  <a:spcPts val="2099"/>
                </a:lnSpc>
                <a:spcBef>
                  <a:spcPct val="0"/>
                </a:spcBef>
              </a:pPr>
              <a:endParaRPr lang="en-US" sz="1499" b="1" strike="noStrike">
                <a:solidFill>
                  <a:srgbClr val="000000">
                    <a:alpha val="89804"/>
                  </a:srgbClr>
                </a:solidFill>
                <a:latin typeface="Comfortaa Bold"/>
                <a:ea typeface="Comfortaa Bold"/>
                <a:cs typeface="Comfortaa Bold"/>
                <a:sym typeface="Comfortaa Bold"/>
                <a:hlinkClick r:id="rId4" action="ppaction://hlinksldjump"/>
              </a:endParaRPr>
            </a:p>
          </p:txBody>
        </p:sp>
      </p:grpSp>
      <p:grpSp>
        <p:nvGrpSpPr>
          <p:cNvPr id="14" name="Group 14"/>
          <p:cNvGrpSpPr/>
          <p:nvPr/>
        </p:nvGrpSpPr>
        <p:grpSpPr>
          <a:xfrm>
            <a:off x="2890401" y="3529298"/>
            <a:ext cx="2388710" cy="1043501"/>
            <a:chOff x="0" y="0"/>
            <a:chExt cx="856060" cy="373967"/>
          </a:xfrm>
        </p:grpSpPr>
        <p:sp>
          <p:nvSpPr>
            <p:cNvPr id="15" name="Freeform 15"/>
            <p:cNvSpPr/>
            <p:nvPr/>
          </p:nvSpPr>
          <p:spPr>
            <a:xfrm>
              <a:off x="0" y="0"/>
              <a:ext cx="856060" cy="373967"/>
            </a:xfrm>
            <a:custGeom>
              <a:avLst/>
              <a:gdLst/>
              <a:ahLst/>
              <a:cxnLst/>
              <a:rect l="l" t="t" r="r" b="b"/>
              <a:pathLst>
                <a:path w="856060" h="373967">
                  <a:moveTo>
                    <a:pt x="45375" y="0"/>
                  </a:moveTo>
                  <a:lnTo>
                    <a:pt x="810685" y="0"/>
                  </a:lnTo>
                  <a:cubicBezTo>
                    <a:pt x="822719" y="0"/>
                    <a:pt x="834261" y="4781"/>
                    <a:pt x="842770" y="13290"/>
                  </a:cubicBezTo>
                  <a:cubicBezTo>
                    <a:pt x="851279" y="21799"/>
                    <a:pt x="856060" y="33341"/>
                    <a:pt x="856060" y="45375"/>
                  </a:cubicBezTo>
                  <a:lnTo>
                    <a:pt x="856060" y="328593"/>
                  </a:lnTo>
                  <a:cubicBezTo>
                    <a:pt x="856060" y="353652"/>
                    <a:pt x="835745" y="373967"/>
                    <a:pt x="810685" y="373967"/>
                  </a:cubicBezTo>
                  <a:lnTo>
                    <a:pt x="45375" y="373967"/>
                  </a:lnTo>
                  <a:cubicBezTo>
                    <a:pt x="33341" y="373967"/>
                    <a:pt x="21799" y="369187"/>
                    <a:pt x="13290" y="360677"/>
                  </a:cubicBezTo>
                  <a:cubicBezTo>
                    <a:pt x="4781" y="352168"/>
                    <a:pt x="0" y="340627"/>
                    <a:pt x="0" y="328593"/>
                  </a:cubicBezTo>
                  <a:lnTo>
                    <a:pt x="0" y="45375"/>
                  </a:lnTo>
                  <a:cubicBezTo>
                    <a:pt x="0" y="33341"/>
                    <a:pt x="4781" y="21799"/>
                    <a:pt x="13290" y="13290"/>
                  </a:cubicBezTo>
                  <a:cubicBezTo>
                    <a:pt x="21799" y="4781"/>
                    <a:pt x="33341" y="0"/>
                    <a:pt x="45375" y="0"/>
                  </a:cubicBezTo>
                  <a:close/>
                </a:path>
              </a:pathLst>
            </a:custGeom>
            <a:solidFill>
              <a:srgbClr val="EECDB9">
                <a:alpha val="89804"/>
              </a:srgbClr>
            </a:solidFill>
            <a:ln cap="sq">
              <a:noFill/>
              <a:prstDash val="solid"/>
              <a:miter/>
            </a:ln>
          </p:spPr>
          <p:txBody>
            <a:bodyPr/>
            <a:lstStyle/>
            <a:p>
              <a:endParaRPr lang="en-GB"/>
            </a:p>
          </p:txBody>
        </p:sp>
        <p:sp>
          <p:nvSpPr>
            <p:cNvPr id="16" name="TextBox 16"/>
            <p:cNvSpPr txBox="1"/>
            <p:nvPr/>
          </p:nvSpPr>
          <p:spPr>
            <a:xfrm>
              <a:off x="0" y="-28575"/>
              <a:ext cx="856060" cy="402542"/>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3" action="ppaction://hlinksldjump"/>
                </a:rPr>
                <a:t>Outcomes</a:t>
              </a:r>
            </a:p>
          </p:txBody>
        </p:sp>
      </p:grpSp>
      <p:grpSp>
        <p:nvGrpSpPr>
          <p:cNvPr id="17" name="Group 17"/>
          <p:cNvGrpSpPr/>
          <p:nvPr/>
        </p:nvGrpSpPr>
        <p:grpSpPr>
          <a:xfrm>
            <a:off x="2890401" y="4666543"/>
            <a:ext cx="2388710" cy="1347189"/>
            <a:chOff x="0" y="0"/>
            <a:chExt cx="856060" cy="482802"/>
          </a:xfrm>
        </p:grpSpPr>
        <p:sp>
          <p:nvSpPr>
            <p:cNvPr id="18" name="Freeform 18"/>
            <p:cNvSpPr/>
            <p:nvPr/>
          </p:nvSpPr>
          <p:spPr>
            <a:xfrm>
              <a:off x="0" y="0"/>
              <a:ext cx="856060" cy="482802"/>
            </a:xfrm>
            <a:custGeom>
              <a:avLst/>
              <a:gdLst/>
              <a:ahLst/>
              <a:cxnLst/>
              <a:rect l="l" t="t" r="r" b="b"/>
              <a:pathLst>
                <a:path w="856060" h="482802">
                  <a:moveTo>
                    <a:pt x="45375" y="0"/>
                  </a:moveTo>
                  <a:lnTo>
                    <a:pt x="810685" y="0"/>
                  </a:lnTo>
                  <a:cubicBezTo>
                    <a:pt x="822719" y="0"/>
                    <a:pt x="834261" y="4781"/>
                    <a:pt x="842770" y="13290"/>
                  </a:cubicBezTo>
                  <a:cubicBezTo>
                    <a:pt x="851279" y="21799"/>
                    <a:pt x="856060" y="33341"/>
                    <a:pt x="856060" y="45375"/>
                  </a:cubicBezTo>
                  <a:lnTo>
                    <a:pt x="856060" y="437428"/>
                  </a:lnTo>
                  <a:cubicBezTo>
                    <a:pt x="856060" y="462487"/>
                    <a:pt x="835745" y="482802"/>
                    <a:pt x="810685" y="482802"/>
                  </a:cubicBezTo>
                  <a:lnTo>
                    <a:pt x="45375" y="482802"/>
                  </a:lnTo>
                  <a:cubicBezTo>
                    <a:pt x="33341" y="482802"/>
                    <a:pt x="21799" y="478022"/>
                    <a:pt x="13290" y="469512"/>
                  </a:cubicBezTo>
                  <a:cubicBezTo>
                    <a:pt x="4781" y="461003"/>
                    <a:pt x="0" y="449462"/>
                    <a:pt x="0" y="437428"/>
                  </a:cubicBezTo>
                  <a:lnTo>
                    <a:pt x="0" y="45375"/>
                  </a:lnTo>
                  <a:cubicBezTo>
                    <a:pt x="0" y="33341"/>
                    <a:pt x="4781" y="21799"/>
                    <a:pt x="13290" y="13290"/>
                  </a:cubicBezTo>
                  <a:cubicBezTo>
                    <a:pt x="21799" y="4781"/>
                    <a:pt x="33341" y="0"/>
                    <a:pt x="45375" y="0"/>
                  </a:cubicBezTo>
                  <a:close/>
                </a:path>
              </a:pathLst>
            </a:custGeom>
            <a:solidFill>
              <a:srgbClr val="EECDB9">
                <a:alpha val="89804"/>
              </a:srgbClr>
            </a:solidFill>
            <a:ln cap="sq">
              <a:noFill/>
              <a:prstDash val="solid"/>
              <a:miter/>
            </a:ln>
          </p:spPr>
          <p:txBody>
            <a:bodyPr/>
            <a:lstStyle/>
            <a:p>
              <a:endParaRPr lang="en-GB"/>
            </a:p>
          </p:txBody>
        </p:sp>
        <p:sp>
          <p:nvSpPr>
            <p:cNvPr id="19" name="TextBox 19"/>
            <p:cNvSpPr txBox="1"/>
            <p:nvPr/>
          </p:nvSpPr>
          <p:spPr>
            <a:xfrm>
              <a:off x="0" y="-28575"/>
              <a:ext cx="856060" cy="511377"/>
            </a:xfrm>
            <a:prstGeom prst="rect">
              <a:avLst/>
            </a:prstGeom>
          </p:spPr>
          <p:txBody>
            <a:bodyPr lIns="50800" tIns="50800" rIns="50800" bIns="50800" rtlCol="0" anchor="ctr"/>
            <a:lstStyle/>
            <a:p>
              <a:pPr algn="ctr">
                <a:lnSpc>
                  <a:spcPts val="2099"/>
                </a:lnSpc>
              </a:pPr>
              <a:r>
                <a:rPr lang="en-US" sz="1499" b="1">
                  <a:solidFill>
                    <a:srgbClr val="000000">
                      <a:alpha val="89804"/>
                    </a:srgbClr>
                  </a:solidFill>
                  <a:latin typeface="Comfortaa Bold"/>
                  <a:ea typeface="Comfortaa Bold"/>
                  <a:cs typeface="Comfortaa Bold"/>
                  <a:sym typeface="Comfortaa Bold"/>
                  <a:hlinkClick r:id="rId5" action="ppaction://hlinksldjump"/>
                </a:rPr>
                <a:t>Training </a:t>
              </a:r>
            </a:p>
            <a:p>
              <a:pPr algn="ctr">
                <a:lnSpc>
                  <a:spcPts val="2099"/>
                </a:lnSpc>
              </a:pPr>
              <a:r>
                <a:rPr lang="en-US" sz="1499" b="1">
                  <a:solidFill>
                    <a:srgbClr val="000000">
                      <a:alpha val="89804"/>
                    </a:srgbClr>
                  </a:solidFill>
                  <a:latin typeface="Comfortaa Bold"/>
                  <a:ea typeface="Comfortaa Bold"/>
                  <a:cs typeface="Comfortaa Bold"/>
                  <a:sym typeface="Comfortaa Bold"/>
                  <a:hlinkClick r:id="rId5" action="ppaction://hlinksldjump"/>
                </a:rPr>
                <a:t>&amp;</a:t>
              </a:r>
            </a:p>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5" action="ppaction://hlinksldjump"/>
                </a:rPr>
                <a:t>Resources</a:t>
              </a:r>
            </a:p>
          </p:txBody>
        </p:sp>
      </p:grpSp>
      <p:grpSp>
        <p:nvGrpSpPr>
          <p:cNvPr id="20" name="Group 20"/>
          <p:cNvGrpSpPr/>
          <p:nvPr/>
        </p:nvGrpSpPr>
        <p:grpSpPr>
          <a:xfrm>
            <a:off x="5373723" y="3529298"/>
            <a:ext cx="2388710" cy="1043501"/>
            <a:chOff x="0" y="0"/>
            <a:chExt cx="856060" cy="373967"/>
          </a:xfrm>
        </p:grpSpPr>
        <p:sp>
          <p:nvSpPr>
            <p:cNvPr id="21" name="Freeform 21"/>
            <p:cNvSpPr/>
            <p:nvPr/>
          </p:nvSpPr>
          <p:spPr>
            <a:xfrm>
              <a:off x="0" y="0"/>
              <a:ext cx="856060" cy="373967"/>
            </a:xfrm>
            <a:custGeom>
              <a:avLst/>
              <a:gdLst/>
              <a:ahLst/>
              <a:cxnLst/>
              <a:rect l="l" t="t" r="r" b="b"/>
              <a:pathLst>
                <a:path w="856060" h="373967">
                  <a:moveTo>
                    <a:pt x="45375" y="0"/>
                  </a:moveTo>
                  <a:lnTo>
                    <a:pt x="810685" y="0"/>
                  </a:lnTo>
                  <a:cubicBezTo>
                    <a:pt x="822719" y="0"/>
                    <a:pt x="834261" y="4781"/>
                    <a:pt x="842770" y="13290"/>
                  </a:cubicBezTo>
                  <a:cubicBezTo>
                    <a:pt x="851279" y="21799"/>
                    <a:pt x="856060" y="33341"/>
                    <a:pt x="856060" y="45375"/>
                  </a:cubicBezTo>
                  <a:lnTo>
                    <a:pt x="856060" y="328593"/>
                  </a:lnTo>
                  <a:cubicBezTo>
                    <a:pt x="856060" y="353652"/>
                    <a:pt x="835745" y="373967"/>
                    <a:pt x="810685" y="373967"/>
                  </a:cubicBezTo>
                  <a:lnTo>
                    <a:pt x="45375" y="373967"/>
                  </a:lnTo>
                  <a:cubicBezTo>
                    <a:pt x="33341" y="373967"/>
                    <a:pt x="21799" y="369187"/>
                    <a:pt x="13290" y="360677"/>
                  </a:cubicBezTo>
                  <a:cubicBezTo>
                    <a:pt x="4781" y="352168"/>
                    <a:pt x="0" y="340627"/>
                    <a:pt x="0" y="328593"/>
                  </a:cubicBezTo>
                  <a:lnTo>
                    <a:pt x="0" y="45375"/>
                  </a:lnTo>
                  <a:cubicBezTo>
                    <a:pt x="0" y="33341"/>
                    <a:pt x="4781" y="21799"/>
                    <a:pt x="13290" y="13290"/>
                  </a:cubicBezTo>
                  <a:cubicBezTo>
                    <a:pt x="21799" y="4781"/>
                    <a:pt x="33341" y="0"/>
                    <a:pt x="45375" y="0"/>
                  </a:cubicBezTo>
                  <a:close/>
                </a:path>
              </a:pathLst>
            </a:custGeom>
            <a:solidFill>
              <a:srgbClr val="EECDB9">
                <a:alpha val="89804"/>
              </a:srgbClr>
            </a:solidFill>
            <a:ln cap="sq">
              <a:noFill/>
              <a:prstDash val="solid"/>
              <a:miter/>
            </a:ln>
          </p:spPr>
          <p:txBody>
            <a:bodyPr/>
            <a:lstStyle/>
            <a:p>
              <a:endParaRPr lang="en-GB"/>
            </a:p>
          </p:txBody>
        </p:sp>
        <p:sp>
          <p:nvSpPr>
            <p:cNvPr id="22" name="TextBox 22"/>
            <p:cNvSpPr txBox="1"/>
            <p:nvPr/>
          </p:nvSpPr>
          <p:spPr>
            <a:xfrm>
              <a:off x="0" y="-28575"/>
              <a:ext cx="856060" cy="402542"/>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6" action="ppaction://hlinksldjump"/>
                </a:rPr>
                <a:t>Outcomes</a:t>
              </a:r>
            </a:p>
          </p:txBody>
        </p:sp>
      </p:grpSp>
      <p:grpSp>
        <p:nvGrpSpPr>
          <p:cNvPr id="23" name="Group 23"/>
          <p:cNvGrpSpPr/>
          <p:nvPr/>
        </p:nvGrpSpPr>
        <p:grpSpPr>
          <a:xfrm>
            <a:off x="5373723" y="4666543"/>
            <a:ext cx="2388710" cy="1347189"/>
            <a:chOff x="0" y="0"/>
            <a:chExt cx="856060" cy="482802"/>
          </a:xfrm>
        </p:grpSpPr>
        <p:sp>
          <p:nvSpPr>
            <p:cNvPr id="24" name="Freeform 24"/>
            <p:cNvSpPr/>
            <p:nvPr/>
          </p:nvSpPr>
          <p:spPr>
            <a:xfrm>
              <a:off x="0" y="0"/>
              <a:ext cx="856060" cy="482802"/>
            </a:xfrm>
            <a:custGeom>
              <a:avLst/>
              <a:gdLst/>
              <a:ahLst/>
              <a:cxnLst/>
              <a:rect l="l" t="t" r="r" b="b"/>
              <a:pathLst>
                <a:path w="856060" h="482802">
                  <a:moveTo>
                    <a:pt x="45375" y="0"/>
                  </a:moveTo>
                  <a:lnTo>
                    <a:pt x="810685" y="0"/>
                  </a:lnTo>
                  <a:cubicBezTo>
                    <a:pt x="822719" y="0"/>
                    <a:pt x="834261" y="4781"/>
                    <a:pt x="842770" y="13290"/>
                  </a:cubicBezTo>
                  <a:cubicBezTo>
                    <a:pt x="851279" y="21799"/>
                    <a:pt x="856060" y="33341"/>
                    <a:pt x="856060" y="45375"/>
                  </a:cubicBezTo>
                  <a:lnTo>
                    <a:pt x="856060" y="437428"/>
                  </a:lnTo>
                  <a:cubicBezTo>
                    <a:pt x="856060" y="462487"/>
                    <a:pt x="835745" y="482802"/>
                    <a:pt x="810685" y="482802"/>
                  </a:cubicBezTo>
                  <a:lnTo>
                    <a:pt x="45375" y="482802"/>
                  </a:lnTo>
                  <a:cubicBezTo>
                    <a:pt x="33341" y="482802"/>
                    <a:pt x="21799" y="478022"/>
                    <a:pt x="13290" y="469512"/>
                  </a:cubicBezTo>
                  <a:cubicBezTo>
                    <a:pt x="4781" y="461003"/>
                    <a:pt x="0" y="449462"/>
                    <a:pt x="0" y="437428"/>
                  </a:cubicBezTo>
                  <a:lnTo>
                    <a:pt x="0" y="45375"/>
                  </a:lnTo>
                  <a:cubicBezTo>
                    <a:pt x="0" y="33341"/>
                    <a:pt x="4781" y="21799"/>
                    <a:pt x="13290" y="13290"/>
                  </a:cubicBezTo>
                  <a:cubicBezTo>
                    <a:pt x="21799" y="4781"/>
                    <a:pt x="33341" y="0"/>
                    <a:pt x="45375" y="0"/>
                  </a:cubicBezTo>
                  <a:close/>
                </a:path>
              </a:pathLst>
            </a:custGeom>
            <a:solidFill>
              <a:srgbClr val="EECDB9">
                <a:alpha val="89804"/>
              </a:srgbClr>
            </a:solidFill>
            <a:ln cap="sq">
              <a:noFill/>
              <a:prstDash val="solid"/>
              <a:miter/>
            </a:ln>
          </p:spPr>
          <p:txBody>
            <a:bodyPr/>
            <a:lstStyle/>
            <a:p>
              <a:endParaRPr lang="en-GB"/>
            </a:p>
          </p:txBody>
        </p:sp>
        <p:sp>
          <p:nvSpPr>
            <p:cNvPr id="25" name="TextBox 25"/>
            <p:cNvSpPr txBox="1"/>
            <p:nvPr/>
          </p:nvSpPr>
          <p:spPr>
            <a:xfrm>
              <a:off x="0" y="-28575"/>
              <a:ext cx="856060" cy="511377"/>
            </a:xfrm>
            <a:prstGeom prst="rect">
              <a:avLst/>
            </a:prstGeom>
          </p:spPr>
          <p:txBody>
            <a:bodyPr lIns="50800" tIns="50800" rIns="50800" bIns="50800" rtlCol="0" anchor="ctr"/>
            <a:lstStyle/>
            <a:p>
              <a:pPr algn="ctr">
                <a:lnSpc>
                  <a:spcPts val="2099"/>
                </a:lnSpc>
              </a:pPr>
              <a:r>
                <a:rPr lang="en-US" sz="1499" b="1">
                  <a:solidFill>
                    <a:srgbClr val="000000">
                      <a:alpha val="89804"/>
                    </a:srgbClr>
                  </a:solidFill>
                  <a:latin typeface="Comfortaa Bold"/>
                  <a:ea typeface="Comfortaa Bold"/>
                  <a:cs typeface="Comfortaa Bold"/>
                  <a:sym typeface="Comfortaa Bold"/>
                  <a:hlinkClick r:id="rId7" action="ppaction://hlinksldjump"/>
                </a:rPr>
                <a:t>Training </a:t>
              </a:r>
            </a:p>
            <a:p>
              <a:pPr algn="ctr">
                <a:lnSpc>
                  <a:spcPts val="2099"/>
                </a:lnSpc>
              </a:pPr>
              <a:r>
                <a:rPr lang="en-US" sz="1499" b="1">
                  <a:solidFill>
                    <a:srgbClr val="000000">
                      <a:alpha val="89804"/>
                    </a:srgbClr>
                  </a:solidFill>
                  <a:latin typeface="Comfortaa Bold"/>
                  <a:ea typeface="Comfortaa Bold"/>
                  <a:cs typeface="Comfortaa Bold"/>
                  <a:sym typeface="Comfortaa Bold"/>
                  <a:hlinkClick r:id="rId7" action="ppaction://hlinksldjump"/>
                </a:rPr>
                <a:t>&amp;</a:t>
              </a:r>
            </a:p>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7" action="ppaction://hlinksldjump"/>
                </a:rPr>
                <a:t>Resources</a:t>
              </a:r>
            </a:p>
          </p:txBody>
        </p:sp>
      </p:grpSp>
      <p:grpSp>
        <p:nvGrpSpPr>
          <p:cNvPr id="26" name="Group 26"/>
          <p:cNvGrpSpPr/>
          <p:nvPr/>
        </p:nvGrpSpPr>
        <p:grpSpPr>
          <a:xfrm>
            <a:off x="7857921" y="3529298"/>
            <a:ext cx="2388710" cy="1043501"/>
            <a:chOff x="0" y="0"/>
            <a:chExt cx="856060" cy="373967"/>
          </a:xfrm>
        </p:grpSpPr>
        <p:sp>
          <p:nvSpPr>
            <p:cNvPr id="27" name="Freeform 27"/>
            <p:cNvSpPr/>
            <p:nvPr/>
          </p:nvSpPr>
          <p:spPr>
            <a:xfrm>
              <a:off x="0" y="0"/>
              <a:ext cx="856060" cy="373967"/>
            </a:xfrm>
            <a:custGeom>
              <a:avLst/>
              <a:gdLst/>
              <a:ahLst/>
              <a:cxnLst/>
              <a:rect l="l" t="t" r="r" b="b"/>
              <a:pathLst>
                <a:path w="856060" h="373967">
                  <a:moveTo>
                    <a:pt x="45375" y="0"/>
                  </a:moveTo>
                  <a:lnTo>
                    <a:pt x="810685" y="0"/>
                  </a:lnTo>
                  <a:cubicBezTo>
                    <a:pt x="822719" y="0"/>
                    <a:pt x="834261" y="4781"/>
                    <a:pt x="842770" y="13290"/>
                  </a:cubicBezTo>
                  <a:cubicBezTo>
                    <a:pt x="851279" y="21799"/>
                    <a:pt x="856060" y="33341"/>
                    <a:pt x="856060" y="45375"/>
                  </a:cubicBezTo>
                  <a:lnTo>
                    <a:pt x="856060" y="328593"/>
                  </a:lnTo>
                  <a:cubicBezTo>
                    <a:pt x="856060" y="353652"/>
                    <a:pt x="835745" y="373967"/>
                    <a:pt x="810685" y="373967"/>
                  </a:cubicBezTo>
                  <a:lnTo>
                    <a:pt x="45375" y="373967"/>
                  </a:lnTo>
                  <a:cubicBezTo>
                    <a:pt x="33341" y="373967"/>
                    <a:pt x="21799" y="369187"/>
                    <a:pt x="13290" y="360677"/>
                  </a:cubicBezTo>
                  <a:cubicBezTo>
                    <a:pt x="4781" y="352168"/>
                    <a:pt x="0" y="340627"/>
                    <a:pt x="0" y="328593"/>
                  </a:cubicBezTo>
                  <a:lnTo>
                    <a:pt x="0" y="45375"/>
                  </a:lnTo>
                  <a:cubicBezTo>
                    <a:pt x="0" y="33341"/>
                    <a:pt x="4781" y="21799"/>
                    <a:pt x="13290" y="13290"/>
                  </a:cubicBezTo>
                  <a:cubicBezTo>
                    <a:pt x="21799" y="4781"/>
                    <a:pt x="33341" y="0"/>
                    <a:pt x="45375" y="0"/>
                  </a:cubicBezTo>
                  <a:close/>
                </a:path>
              </a:pathLst>
            </a:custGeom>
            <a:solidFill>
              <a:srgbClr val="EECDB9">
                <a:alpha val="89804"/>
              </a:srgbClr>
            </a:solidFill>
            <a:ln cap="sq">
              <a:noFill/>
              <a:prstDash val="solid"/>
              <a:miter/>
            </a:ln>
          </p:spPr>
          <p:txBody>
            <a:bodyPr/>
            <a:lstStyle/>
            <a:p>
              <a:endParaRPr lang="en-GB"/>
            </a:p>
          </p:txBody>
        </p:sp>
        <p:sp>
          <p:nvSpPr>
            <p:cNvPr id="28" name="TextBox 28"/>
            <p:cNvSpPr txBox="1"/>
            <p:nvPr/>
          </p:nvSpPr>
          <p:spPr>
            <a:xfrm>
              <a:off x="0" y="-28575"/>
              <a:ext cx="856060" cy="402542"/>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4" action="ppaction://hlinksldjump"/>
                </a:rPr>
                <a:t>Outcomes</a:t>
              </a:r>
            </a:p>
          </p:txBody>
        </p:sp>
      </p:grpSp>
      <p:grpSp>
        <p:nvGrpSpPr>
          <p:cNvPr id="29" name="Group 29"/>
          <p:cNvGrpSpPr/>
          <p:nvPr/>
        </p:nvGrpSpPr>
        <p:grpSpPr>
          <a:xfrm>
            <a:off x="7857921" y="4666543"/>
            <a:ext cx="2388710" cy="1347189"/>
            <a:chOff x="0" y="0"/>
            <a:chExt cx="856060" cy="482802"/>
          </a:xfrm>
        </p:grpSpPr>
        <p:sp>
          <p:nvSpPr>
            <p:cNvPr id="30" name="Freeform 30"/>
            <p:cNvSpPr/>
            <p:nvPr/>
          </p:nvSpPr>
          <p:spPr>
            <a:xfrm>
              <a:off x="0" y="0"/>
              <a:ext cx="856060" cy="482802"/>
            </a:xfrm>
            <a:custGeom>
              <a:avLst/>
              <a:gdLst/>
              <a:ahLst/>
              <a:cxnLst/>
              <a:rect l="l" t="t" r="r" b="b"/>
              <a:pathLst>
                <a:path w="856060" h="482802">
                  <a:moveTo>
                    <a:pt x="45375" y="0"/>
                  </a:moveTo>
                  <a:lnTo>
                    <a:pt x="810685" y="0"/>
                  </a:lnTo>
                  <a:cubicBezTo>
                    <a:pt x="822719" y="0"/>
                    <a:pt x="834261" y="4781"/>
                    <a:pt x="842770" y="13290"/>
                  </a:cubicBezTo>
                  <a:cubicBezTo>
                    <a:pt x="851279" y="21799"/>
                    <a:pt x="856060" y="33341"/>
                    <a:pt x="856060" y="45375"/>
                  </a:cubicBezTo>
                  <a:lnTo>
                    <a:pt x="856060" y="437428"/>
                  </a:lnTo>
                  <a:cubicBezTo>
                    <a:pt x="856060" y="462487"/>
                    <a:pt x="835745" y="482802"/>
                    <a:pt x="810685" y="482802"/>
                  </a:cubicBezTo>
                  <a:lnTo>
                    <a:pt x="45375" y="482802"/>
                  </a:lnTo>
                  <a:cubicBezTo>
                    <a:pt x="33341" y="482802"/>
                    <a:pt x="21799" y="478022"/>
                    <a:pt x="13290" y="469512"/>
                  </a:cubicBezTo>
                  <a:cubicBezTo>
                    <a:pt x="4781" y="461003"/>
                    <a:pt x="0" y="449462"/>
                    <a:pt x="0" y="437428"/>
                  </a:cubicBezTo>
                  <a:lnTo>
                    <a:pt x="0" y="45375"/>
                  </a:lnTo>
                  <a:cubicBezTo>
                    <a:pt x="0" y="33341"/>
                    <a:pt x="4781" y="21799"/>
                    <a:pt x="13290" y="13290"/>
                  </a:cubicBezTo>
                  <a:cubicBezTo>
                    <a:pt x="21799" y="4781"/>
                    <a:pt x="33341" y="0"/>
                    <a:pt x="45375" y="0"/>
                  </a:cubicBezTo>
                  <a:close/>
                </a:path>
              </a:pathLst>
            </a:custGeom>
            <a:solidFill>
              <a:srgbClr val="EECDB9">
                <a:alpha val="89804"/>
              </a:srgbClr>
            </a:solidFill>
            <a:ln cap="sq">
              <a:noFill/>
              <a:prstDash val="solid"/>
              <a:miter/>
            </a:ln>
          </p:spPr>
          <p:txBody>
            <a:bodyPr/>
            <a:lstStyle/>
            <a:p>
              <a:endParaRPr lang="en-GB"/>
            </a:p>
          </p:txBody>
        </p:sp>
        <p:sp>
          <p:nvSpPr>
            <p:cNvPr id="31" name="TextBox 31"/>
            <p:cNvSpPr txBox="1"/>
            <p:nvPr/>
          </p:nvSpPr>
          <p:spPr>
            <a:xfrm>
              <a:off x="0" y="-28575"/>
              <a:ext cx="856060" cy="511377"/>
            </a:xfrm>
            <a:prstGeom prst="rect">
              <a:avLst/>
            </a:prstGeom>
          </p:spPr>
          <p:txBody>
            <a:bodyPr lIns="50800" tIns="50800" rIns="50800" bIns="50800" rtlCol="0" anchor="ctr"/>
            <a:lstStyle/>
            <a:p>
              <a:pPr algn="ctr">
                <a:lnSpc>
                  <a:spcPts val="2099"/>
                </a:lnSpc>
              </a:pPr>
              <a:r>
                <a:rPr lang="en-US" sz="1499" b="1">
                  <a:solidFill>
                    <a:srgbClr val="000000">
                      <a:alpha val="89804"/>
                    </a:srgbClr>
                  </a:solidFill>
                  <a:latin typeface="Comfortaa Bold"/>
                  <a:ea typeface="Comfortaa Bold"/>
                  <a:cs typeface="Comfortaa Bold"/>
                  <a:sym typeface="Comfortaa Bold"/>
                  <a:hlinkClick r:id="rId8" action="ppaction://hlinksldjump"/>
                </a:rPr>
                <a:t>Training </a:t>
              </a:r>
            </a:p>
            <a:p>
              <a:pPr algn="ctr">
                <a:lnSpc>
                  <a:spcPts val="2099"/>
                </a:lnSpc>
              </a:pPr>
              <a:r>
                <a:rPr lang="en-US" sz="1499" b="1">
                  <a:solidFill>
                    <a:srgbClr val="000000">
                      <a:alpha val="89804"/>
                    </a:srgbClr>
                  </a:solidFill>
                  <a:latin typeface="Comfortaa Bold"/>
                  <a:ea typeface="Comfortaa Bold"/>
                  <a:cs typeface="Comfortaa Bold"/>
                  <a:sym typeface="Comfortaa Bold"/>
                  <a:hlinkClick r:id="rId8" action="ppaction://hlinksldjump"/>
                </a:rPr>
                <a:t>&amp;</a:t>
              </a:r>
            </a:p>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8" action="ppaction://hlinksldjump"/>
                </a:rPr>
                <a:t>Resources</a:t>
              </a:r>
            </a:p>
          </p:txBody>
        </p:sp>
      </p:grpSp>
      <p:grpSp>
        <p:nvGrpSpPr>
          <p:cNvPr id="32" name="Group 32"/>
          <p:cNvGrpSpPr/>
          <p:nvPr/>
        </p:nvGrpSpPr>
        <p:grpSpPr>
          <a:xfrm>
            <a:off x="5413765" y="1031064"/>
            <a:ext cx="2388710" cy="2388418"/>
            <a:chOff x="0" y="0"/>
            <a:chExt cx="856060" cy="855955"/>
          </a:xfrm>
        </p:grpSpPr>
        <p:sp>
          <p:nvSpPr>
            <p:cNvPr id="33" name="Freeform 33"/>
            <p:cNvSpPr/>
            <p:nvPr/>
          </p:nvSpPr>
          <p:spPr>
            <a:xfrm>
              <a:off x="0" y="0"/>
              <a:ext cx="856060" cy="855955"/>
            </a:xfrm>
            <a:custGeom>
              <a:avLst/>
              <a:gdLst/>
              <a:ahLst/>
              <a:cxnLst/>
              <a:rect l="l" t="t" r="r" b="b"/>
              <a:pathLst>
                <a:path w="856060" h="855955">
                  <a:moveTo>
                    <a:pt x="45375" y="0"/>
                  </a:moveTo>
                  <a:lnTo>
                    <a:pt x="810685" y="0"/>
                  </a:lnTo>
                  <a:cubicBezTo>
                    <a:pt x="822719" y="0"/>
                    <a:pt x="834261" y="4781"/>
                    <a:pt x="842770" y="13290"/>
                  </a:cubicBezTo>
                  <a:cubicBezTo>
                    <a:pt x="851279" y="21799"/>
                    <a:pt x="856060" y="33341"/>
                    <a:pt x="856060" y="45375"/>
                  </a:cubicBezTo>
                  <a:lnTo>
                    <a:pt x="856060" y="810580"/>
                  </a:lnTo>
                  <a:cubicBezTo>
                    <a:pt x="856060" y="835640"/>
                    <a:pt x="835745" y="855955"/>
                    <a:pt x="810685" y="855955"/>
                  </a:cubicBezTo>
                  <a:lnTo>
                    <a:pt x="45375" y="855955"/>
                  </a:lnTo>
                  <a:cubicBezTo>
                    <a:pt x="33341" y="855955"/>
                    <a:pt x="21799" y="851174"/>
                    <a:pt x="13290" y="842665"/>
                  </a:cubicBezTo>
                  <a:cubicBezTo>
                    <a:pt x="4781" y="834156"/>
                    <a:pt x="0" y="822615"/>
                    <a:pt x="0" y="810580"/>
                  </a:cubicBezTo>
                  <a:lnTo>
                    <a:pt x="0" y="45375"/>
                  </a:lnTo>
                  <a:cubicBezTo>
                    <a:pt x="0" y="33341"/>
                    <a:pt x="4781" y="21799"/>
                    <a:pt x="13290" y="13290"/>
                  </a:cubicBezTo>
                  <a:cubicBezTo>
                    <a:pt x="21799" y="4781"/>
                    <a:pt x="33341" y="0"/>
                    <a:pt x="45375" y="0"/>
                  </a:cubicBezTo>
                  <a:close/>
                </a:path>
              </a:pathLst>
            </a:custGeom>
            <a:solidFill>
              <a:srgbClr val="F1E2D9">
                <a:alpha val="89804"/>
              </a:srgbClr>
            </a:solidFill>
            <a:ln cap="sq">
              <a:noFill/>
              <a:prstDash val="solid"/>
              <a:miter/>
            </a:ln>
          </p:spPr>
          <p:txBody>
            <a:bodyPr/>
            <a:lstStyle/>
            <a:p>
              <a:endParaRPr lang="en-GB"/>
            </a:p>
          </p:txBody>
        </p:sp>
        <p:sp>
          <p:nvSpPr>
            <p:cNvPr id="34" name="TextBox 34"/>
            <p:cNvSpPr txBox="1"/>
            <p:nvPr/>
          </p:nvSpPr>
          <p:spPr>
            <a:xfrm>
              <a:off x="0" y="-28575"/>
              <a:ext cx="856060" cy="884530"/>
            </a:xfrm>
            <a:prstGeom prst="rect">
              <a:avLst/>
            </a:prstGeom>
          </p:spPr>
          <p:txBody>
            <a:bodyPr lIns="50800" tIns="50800" rIns="50800" bIns="50800" rtlCol="0" anchor="ctr"/>
            <a:lstStyle/>
            <a:p>
              <a:pPr algn="ctr">
                <a:lnSpc>
                  <a:spcPts val="2099"/>
                </a:lnSpc>
              </a:pPr>
              <a:endParaRPr/>
            </a:p>
            <a:p>
              <a:pPr marL="0" lvl="0" indent="0" algn="ctr">
                <a:lnSpc>
                  <a:spcPts val="2099"/>
                </a:lnSpc>
                <a:spcBef>
                  <a:spcPct val="0"/>
                </a:spcBef>
              </a:pPr>
              <a:r>
                <a:rPr lang="en-US" sz="1499" strike="noStrike">
                  <a:solidFill>
                    <a:srgbClr val="000000">
                      <a:alpha val="89804"/>
                    </a:srgbClr>
                  </a:solidFill>
                  <a:latin typeface="Comfortaa"/>
                  <a:ea typeface="Comfortaa"/>
                  <a:cs typeface="Comfortaa"/>
                  <a:sym typeface="Comfortaa"/>
                  <a:hlinkClick r:id="rId6" action="ppaction://hlinksldjump"/>
                </a:rPr>
                <a:t>Topic 7:</a:t>
              </a:r>
            </a:p>
            <a:p>
              <a:pPr marL="0" lvl="0" indent="0" algn="ctr">
                <a:lnSpc>
                  <a:spcPts val="2099"/>
                </a:lnSpc>
                <a:spcBef>
                  <a:spcPct val="0"/>
                </a:spcBef>
              </a:pPr>
              <a:endParaRPr lang="en-US" sz="1499" strike="noStrike">
                <a:solidFill>
                  <a:srgbClr val="000000">
                    <a:alpha val="89804"/>
                  </a:srgbClr>
                </a:solidFill>
                <a:latin typeface="Comfortaa"/>
                <a:ea typeface="Comfortaa"/>
                <a:cs typeface="Comfortaa"/>
                <a:sym typeface="Comfortaa"/>
                <a:hlinkClick r:id="rId6" action="ppaction://hlinksldjump"/>
              </a:endParaRP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hlinkClick r:id="rId6" action="ppaction://hlinksldjump"/>
                </a:rPr>
                <a:t>Care After Death</a:t>
              </a:r>
            </a:p>
            <a:p>
              <a:pPr marL="0" lvl="0" indent="0" algn="ctr">
                <a:lnSpc>
                  <a:spcPts val="2099"/>
                </a:lnSpc>
                <a:spcBef>
                  <a:spcPct val="0"/>
                </a:spcBef>
              </a:pPr>
              <a:endParaRPr lang="en-US" sz="1499" b="1" strike="noStrike">
                <a:solidFill>
                  <a:srgbClr val="000000">
                    <a:alpha val="89804"/>
                  </a:srgbClr>
                </a:solidFill>
                <a:latin typeface="Comfortaa Bold"/>
                <a:ea typeface="Comfortaa Bold"/>
                <a:cs typeface="Comfortaa Bold"/>
                <a:sym typeface="Comfortaa Bold"/>
                <a:hlinkClick r:id="rId6" action="ppaction://hlinksldjump"/>
              </a:endParaRPr>
            </a:p>
            <a:p>
              <a:pPr marL="0" lvl="0" indent="0" algn="ctr">
                <a:lnSpc>
                  <a:spcPts val="2099"/>
                </a:lnSpc>
                <a:spcBef>
                  <a:spcPct val="0"/>
                </a:spcBef>
              </a:pPr>
              <a:endParaRPr lang="en-US" sz="1499" b="1" strike="noStrike">
                <a:solidFill>
                  <a:srgbClr val="000000">
                    <a:alpha val="89804"/>
                  </a:srgbClr>
                </a:solidFill>
                <a:latin typeface="Comfortaa Bold"/>
                <a:ea typeface="Comfortaa Bold"/>
                <a:cs typeface="Comfortaa Bold"/>
                <a:sym typeface="Comfortaa Bold"/>
                <a:hlinkClick r:id="rId6" action="ppaction://hlinksldjump"/>
              </a:endParaRPr>
            </a:p>
          </p:txBody>
        </p:sp>
      </p:grpSp>
      <p:sp>
        <p:nvSpPr>
          <p:cNvPr id="35" name="TextBox 35"/>
          <p:cNvSpPr txBox="1"/>
          <p:nvPr/>
        </p:nvSpPr>
        <p:spPr>
          <a:xfrm>
            <a:off x="3859500" y="6832575"/>
            <a:ext cx="5192776" cy="457581"/>
          </a:xfrm>
          <a:prstGeom prst="rect">
            <a:avLst/>
          </a:prstGeom>
        </p:spPr>
        <p:txBody>
          <a:bodyPr lIns="0" tIns="0" rIns="0" bIns="0" rtlCol="0" anchor="t">
            <a:spAutoFit/>
          </a:bodyPr>
          <a:lstStyle/>
          <a:p>
            <a:pPr algn="ctr">
              <a:lnSpc>
                <a:spcPts val="1781"/>
              </a:lnSpc>
            </a:pPr>
            <a:r>
              <a:rPr lang="en-US" sz="1799" b="1">
                <a:solidFill>
                  <a:srgbClr val="000000"/>
                </a:solidFill>
                <a:latin typeface="Comfortaa Bold"/>
                <a:ea typeface="Comfortaa Bold"/>
                <a:cs typeface="Comfortaa Bold"/>
                <a:sym typeface="Comfortaa Bold"/>
              </a:rPr>
              <a:t>Click on the chosen tile </a:t>
            </a:r>
          </a:p>
          <a:p>
            <a:pPr algn="ctr">
              <a:lnSpc>
                <a:spcPts val="1781"/>
              </a:lnSpc>
            </a:pPr>
            <a:r>
              <a:rPr lang="en-US" sz="1799" b="1">
                <a:solidFill>
                  <a:srgbClr val="000000"/>
                </a:solidFill>
                <a:latin typeface="Comfortaa Bold"/>
                <a:ea typeface="Comfortaa Bold"/>
                <a:cs typeface="Comfortaa Bold"/>
                <a:sym typeface="Comfortaa Bold"/>
              </a:rPr>
              <a:t>for further detail</a:t>
            </a:r>
          </a:p>
        </p:txBody>
      </p:sp>
      <p:sp>
        <p:nvSpPr>
          <p:cNvPr id="36" name="Freeform 36"/>
          <p:cNvSpPr/>
          <p:nvPr/>
        </p:nvSpPr>
        <p:spPr>
          <a:xfrm>
            <a:off x="8062678" y="6804000"/>
            <a:ext cx="523367" cy="536100"/>
          </a:xfrm>
          <a:custGeom>
            <a:avLst/>
            <a:gdLst/>
            <a:ahLst/>
            <a:cxnLst/>
            <a:rect l="l" t="t" r="r" b="b"/>
            <a:pathLst>
              <a:path w="523367" h="536100">
                <a:moveTo>
                  <a:pt x="0" y="0"/>
                </a:moveTo>
                <a:lnTo>
                  <a:pt x="523368" y="0"/>
                </a:lnTo>
                <a:lnTo>
                  <a:pt x="523368" y="536100"/>
                </a:lnTo>
                <a:lnTo>
                  <a:pt x="0" y="536100"/>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p>
        </p:txBody>
      </p:sp>
      <p:grpSp>
        <p:nvGrpSpPr>
          <p:cNvPr id="37" name="Group 37"/>
          <p:cNvGrpSpPr/>
          <p:nvPr/>
        </p:nvGrpSpPr>
        <p:grpSpPr>
          <a:xfrm>
            <a:off x="405765" y="4391866"/>
            <a:ext cx="2398324" cy="781885"/>
            <a:chOff x="0" y="0"/>
            <a:chExt cx="859505" cy="280210"/>
          </a:xfrm>
        </p:grpSpPr>
        <p:sp>
          <p:nvSpPr>
            <p:cNvPr id="38" name="Freeform 38"/>
            <p:cNvSpPr/>
            <p:nvPr/>
          </p:nvSpPr>
          <p:spPr>
            <a:xfrm>
              <a:off x="0" y="0"/>
              <a:ext cx="859505" cy="280210"/>
            </a:xfrm>
            <a:custGeom>
              <a:avLst/>
              <a:gdLst/>
              <a:ahLst/>
              <a:cxnLst/>
              <a:rect l="l" t="t" r="r" b="b"/>
              <a:pathLst>
                <a:path w="859505" h="280210">
                  <a:moveTo>
                    <a:pt x="45193" y="0"/>
                  </a:moveTo>
                  <a:lnTo>
                    <a:pt x="814312" y="0"/>
                  </a:lnTo>
                  <a:cubicBezTo>
                    <a:pt x="826298" y="0"/>
                    <a:pt x="837793" y="4761"/>
                    <a:pt x="846268" y="13237"/>
                  </a:cubicBezTo>
                  <a:cubicBezTo>
                    <a:pt x="854744" y="21712"/>
                    <a:pt x="859505" y="33207"/>
                    <a:pt x="859505" y="45193"/>
                  </a:cubicBezTo>
                  <a:lnTo>
                    <a:pt x="859505" y="235017"/>
                  </a:lnTo>
                  <a:cubicBezTo>
                    <a:pt x="859505" y="247003"/>
                    <a:pt x="854744" y="258498"/>
                    <a:pt x="846268" y="266973"/>
                  </a:cubicBezTo>
                  <a:cubicBezTo>
                    <a:pt x="837793" y="275448"/>
                    <a:pt x="826298" y="280210"/>
                    <a:pt x="814312" y="280210"/>
                  </a:cubicBezTo>
                  <a:lnTo>
                    <a:pt x="45193" y="280210"/>
                  </a:lnTo>
                  <a:cubicBezTo>
                    <a:pt x="33207" y="280210"/>
                    <a:pt x="21712" y="275448"/>
                    <a:pt x="13237" y="266973"/>
                  </a:cubicBezTo>
                  <a:cubicBezTo>
                    <a:pt x="4761" y="258498"/>
                    <a:pt x="0" y="247003"/>
                    <a:pt x="0" y="235017"/>
                  </a:cubicBezTo>
                  <a:lnTo>
                    <a:pt x="0" y="45193"/>
                  </a:lnTo>
                  <a:cubicBezTo>
                    <a:pt x="0" y="33207"/>
                    <a:pt x="4761" y="21712"/>
                    <a:pt x="13237" y="13237"/>
                  </a:cubicBezTo>
                  <a:cubicBezTo>
                    <a:pt x="21712" y="4761"/>
                    <a:pt x="33207" y="0"/>
                    <a:pt x="45193" y="0"/>
                  </a:cubicBezTo>
                  <a:close/>
                </a:path>
              </a:pathLst>
            </a:custGeom>
            <a:solidFill>
              <a:srgbClr val="EECDB9">
                <a:alpha val="89804"/>
              </a:srgbClr>
            </a:solidFill>
            <a:ln cap="sq">
              <a:noFill/>
              <a:prstDash val="solid"/>
              <a:miter/>
            </a:ln>
          </p:spPr>
          <p:txBody>
            <a:bodyPr/>
            <a:lstStyle/>
            <a:p>
              <a:endParaRPr lang="en-GB"/>
            </a:p>
          </p:txBody>
        </p:sp>
        <p:sp>
          <p:nvSpPr>
            <p:cNvPr id="39" name="TextBox 39"/>
            <p:cNvSpPr txBox="1"/>
            <p:nvPr/>
          </p:nvSpPr>
          <p:spPr>
            <a:xfrm>
              <a:off x="0" y="-28575"/>
              <a:ext cx="859505" cy="308785"/>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11" action="ppaction://hlinksldjump"/>
                </a:rPr>
                <a:t>Outcomes</a:t>
              </a:r>
            </a:p>
          </p:txBody>
        </p:sp>
      </p:grpSp>
      <p:grpSp>
        <p:nvGrpSpPr>
          <p:cNvPr id="40" name="Group 40"/>
          <p:cNvGrpSpPr/>
          <p:nvPr/>
        </p:nvGrpSpPr>
        <p:grpSpPr>
          <a:xfrm>
            <a:off x="405765" y="5267779"/>
            <a:ext cx="2398324" cy="1255480"/>
            <a:chOff x="0" y="0"/>
            <a:chExt cx="859505" cy="449936"/>
          </a:xfrm>
        </p:grpSpPr>
        <p:sp>
          <p:nvSpPr>
            <p:cNvPr id="41" name="Freeform 41"/>
            <p:cNvSpPr/>
            <p:nvPr/>
          </p:nvSpPr>
          <p:spPr>
            <a:xfrm>
              <a:off x="0" y="0"/>
              <a:ext cx="859505" cy="449936"/>
            </a:xfrm>
            <a:custGeom>
              <a:avLst/>
              <a:gdLst/>
              <a:ahLst/>
              <a:cxnLst/>
              <a:rect l="l" t="t" r="r" b="b"/>
              <a:pathLst>
                <a:path w="859505" h="449936">
                  <a:moveTo>
                    <a:pt x="45193" y="0"/>
                  </a:moveTo>
                  <a:lnTo>
                    <a:pt x="814312" y="0"/>
                  </a:lnTo>
                  <a:cubicBezTo>
                    <a:pt x="826298" y="0"/>
                    <a:pt x="837793" y="4761"/>
                    <a:pt x="846268" y="13237"/>
                  </a:cubicBezTo>
                  <a:cubicBezTo>
                    <a:pt x="854744" y="21712"/>
                    <a:pt x="859505" y="33207"/>
                    <a:pt x="859505" y="45193"/>
                  </a:cubicBezTo>
                  <a:lnTo>
                    <a:pt x="859505" y="404743"/>
                  </a:lnTo>
                  <a:cubicBezTo>
                    <a:pt x="859505" y="416729"/>
                    <a:pt x="854744" y="428224"/>
                    <a:pt x="846268" y="436699"/>
                  </a:cubicBezTo>
                  <a:cubicBezTo>
                    <a:pt x="837793" y="445174"/>
                    <a:pt x="826298" y="449936"/>
                    <a:pt x="814312" y="449936"/>
                  </a:cubicBezTo>
                  <a:lnTo>
                    <a:pt x="45193" y="449936"/>
                  </a:lnTo>
                  <a:cubicBezTo>
                    <a:pt x="33207" y="449936"/>
                    <a:pt x="21712" y="445174"/>
                    <a:pt x="13237" y="436699"/>
                  </a:cubicBezTo>
                  <a:cubicBezTo>
                    <a:pt x="4761" y="428224"/>
                    <a:pt x="0" y="416729"/>
                    <a:pt x="0" y="404743"/>
                  </a:cubicBezTo>
                  <a:lnTo>
                    <a:pt x="0" y="45193"/>
                  </a:lnTo>
                  <a:cubicBezTo>
                    <a:pt x="0" y="33207"/>
                    <a:pt x="4761" y="21712"/>
                    <a:pt x="13237" y="13237"/>
                  </a:cubicBezTo>
                  <a:cubicBezTo>
                    <a:pt x="21712" y="4761"/>
                    <a:pt x="33207" y="0"/>
                    <a:pt x="45193" y="0"/>
                  </a:cubicBezTo>
                  <a:close/>
                </a:path>
              </a:pathLst>
            </a:custGeom>
            <a:solidFill>
              <a:srgbClr val="EECDB9">
                <a:alpha val="89804"/>
              </a:srgbClr>
            </a:solidFill>
            <a:ln cap="sq">
              <a:noFill/>
              <a:prstDash val="solid"/>
              <a:miter/>
            </a:ln>
          </p:spPr>
          <p:txBody>
            <a:bodyPr/>
            <a:lstStyle/>
            <a:p>
              <a:endParaRPr lang="en-GB"/>
            </a:p>
          </p:txBody>
        </p:sp>
        <p:sp>
          <p:nvSpPr>
            <p:cNvPr id="42" name="TextBox 42"/>
            <p:cNvSpPr txBox="1"/>
            <p:nvPr/>
          </p:nvSpPr>
          <p:spPr>
            <a:xfrm>
              <a:off x="0" y="-28575"/>
              <a:ext cx="859505" cy="478511"/>
            </a:xfrm>
            <a:prstGeom prst="rect">
              <a:avLst/>
            </a:prstGeom>
          </p:spPr>
          <p:txBody>
            <a:bodyPr lIns="50800" tIns="50800" rIns="50800" bIns="50800" rtlCol="0" anchor="ctr"/>
            <a:lstStyle/>
            <a:p>
              <a:pPr algn="ctr">
                <a:lnSpc>
                  <a:spcPts val="2099"/>
                </a:lnSpc>
              </a:pPr>
              <a:r>
                <a:rPr lang="en-US" sz="1499" b="1">
                  <a:solidFill>
                    <a:srgbClr val="000000">
                      <a:alpha val="89804"/>
                    </a:srgbClr>
                  </a:solidFill>
                  <a:latin typeface="Comfortaa Bold"/>
                  <a:ea typeface="Comfortaa Bold"/>
                  <a:cs typeface="Comfortaa Bold"/>
                  <a:sym typeface="Comfortaa Bold"/>
                  <a:hlinkClick r:id="rId12" action="ppaction://hlinksldjump"/>
                </a:rPr>
                <a:t>Training </a:t>
              </a:r>
            </a:p>
            <a:p>
              <a:pPr algn="ctr">
                <a:lnSpc>
                  <a:spcPts val="2099"/>
                </a:lnSpc>
              </a:pPr>
              <a:r>
                <a:rPr lang="en-US" sz="1499" b="1">
                  <a:solidFill>
                    <a:srgbClr val="000000">
                      <a:alpha val="89804"/>
                    </a:srgbClr>
                  </a:solidFill>
                  <a:latin typeface="Comfortaa Bold"/>
                  <a:ea typeface="Comfortaa Bold"/>
                  <a:cs typeface="Comfortaa Bold"/>
                  <a:sym typeface="Comfortaa Bold"/>
                  <a:hlinkClick r:id="rId12" action="ppaction://hlinksldjump"/>
                </a:rPr>
                <a:t>&amp;</a:t>
              </a:r>
            </a:p>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12" action="ppaction://hlinksldjump"/>
                </a:rPr>
                <a:t>Resources</a:t>
              </a:r>
            </a:p>
          </p:txBody>
        </p:sp>
      </p:grpSp>
      <p:grpSp>
        <p:nvGrpSpPr>
          <p:cNvPr id="43" name="Group 43"/>
          <p:cNvGrpSpPr/>
          <p:nvPr/>
        </p:nvGrpSpPr>
        <p:grpSpPr>
          <a:xfrm>
            <a:off x="405765" y="3514731"/>
            <a:ext cx="2398324" cy="781885"/>
            <a:chOff x="0" y="0"/>
            <a:chExt cx="859505" cy="280210"/>
          </a:xfrm>
        </p:grpSpPr>
        <p:sp>
          <p:nvSpPr>
            <p:cNvPr id="44" name="Freeform 44"/>
            <p:cNvSpPr/>
            <p:nvPr/>
          </p:nvSpPr>
          <p:spPr>
            <a:xfrm>
              <a:off x="0" y="0"/>
              <a:ext cx="859505" cy="280210"/>
            </a:xfrm>
            <a:custGeom>
              <a:avLst/>
              <a:gdLst/>
              <a:ahLst/>
              <a:cxnLst/>
              <a:rect l="l" t="t" r="r" b="b"/>
              <a:pathLst>
                <a:path w="859505" h="280210">
                  <a:moveTo>
                    <a:pt x="45193" y="0"/>
                  </a:moveTo>
                  <a:lnTo>
                    <a:pt x="814312" y="0"/>
                  </a:lnTo>
                  <a:cubicBezTo>
                    <a:pt x="826298" y="0"/>
                    <a:pt x="837793" y="4761"/>
                    <a:pt x="846268" y="13237"/>
                  </a:cubicBezTo>
                  <a:cubicBezTo>
                    <a:pt x="854744" y="21712"/>
                    <a:pt x="859505" y="33207"/>
                    <a:pt x="859505" y="45193"/>
                  </a:cubicBezTo>
                  <a:lnTo>
                    <a:pt x="859505" y="235017"/>
                  </a:lnTo>
                  <a:cubicBezTo>
                    <a:pt x="859505" y="247003"/>
                    <a:pt x="854744" y="258498"/>
                    <a:pt x="846268" y="266973"/>
                  </a:cubicBezTo>
                  <a:cubicBezTo>
                    <a:pt x="837793" y="275448"/>
                    <a:pt x="826298" y="280210"/>
                    <a:pt x="814312" y="280210"/>
                  </a:cubicBezTo>
                  <a:lnTo>
                    <a:pt x="45193" y="280210"/>
                  </a:lnTo>
                  <a:cubicBezTo>
                    <a:pt x="33207" y="280210"/>
                    <a:pt x="21712" y="275448"/>
                    <a:pt x="13237" y="266973"/>
                  </a:cubicBezTo>
                  <a:cubicBezTo>
                    <a:pt x="4761" y="258498"/>
                    <a:pt x="0" y="247003"/>
                    <a:pt x="0" y="235017"/>
                  </a:cubicBezTo>
                  <a:lnTo>
                    <a:pt x="0" y="45193"/>
                  </a:lnTo>
                  <a:cubicBezTo>
                    <a:pt x="0" y="33207"/>
                    <a:pt x="4761" y="21712"/>
                    <a:pt x="13237" y="13237"/>
                  </a:cubicBezTo>
                  <a:cubicBezTo>
                    <a:pt x="21712" y="4761"/>
                    <a:pt x="33207" y="0"/>
                    <a:pt x="45193" y="0"/>
                  </a:cubicBezTo>
                  <a:close/>
                </a:path>
              </a:pathLst>
            </a:custGeom>
            <a:solidFill>
              <a:srgbClr val="EECDB9">
                <a:alpha val="89804"/>
              </a:srgbClr>
            </a:solidFill>
            <a:ln cap="sq">
              <a:noFill/>
              <a:prstDash val="solid"/>
              <a:miter/>
            </a:ln>
          </p:spPr>
          <p:txBody>
            <a:bodyPr/>
            <a:lstStyle/>
            <a:p>
              <a:endParaRPr lang="en-GB"/>
            </a:p>
          </p:txBody>
        </p:sp>
        <p:sp>
          <p:nvSpPr>
            <p:cNvPr id="45" name="TextBox 45"/>
            <p:cNvSpPr txBox="1"/>
            <p:nvPr/>
          </p:nvSpPr>
          <p:spPr>
            <a:xfrm>
              <a:off x="0" y="-28575"/>
              <a:ext cx="859505" cy="308785"/>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2" action="ppaction://hlinksldjump"/>
                </a:rPr>
                <a:t>Introduction</a:t>
              </a:r>
            </a:p>
          </p:txBody>
        </p:sp>
      </p:grpSp>
      <p:grpSp>
        <p:nvGrpSpPr>
          <p:cNvPr id="46" name="Group 46"/>
          <p:cNvGrpSpPr/>
          <p:nvPr/>
        </p:nvGrpSpPr>
        <p:grpSpPr>
          <a:xfrm>
            <a:off x="721526" y="6612114"/>
            <a:ext cx="1677003" cy="383772"/>
            <a:chOff x="0" y="0"/>
            <a:chExt cx="601000" cy="137535"/>
          </a:xfrm>
        </p:grpSpPr>
        <p:sp>
          <p:nvSpPr>
            <p:cNvPr id="47" name="Freeform 47"/>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48" name="TextBox 48"/>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total</a:t>
              </a:r>
            </a:p>
          </p:txBody>
        </p:sp>
      </p:grpSp>
      <p:grpSp>
        <p:nvGrpSpPr>
          <p:cNvPr id="49" name="Group 49"/>
          <p:cNvGrpSpPr/>
          <p:nvPr/>
        </p:nvGrpSpPr>
        <p:grpSpPr>
          <a:xfrm>
            <a:off x="8213775" y="6070513"/>
            <a:ext cx="1677003" cy="383772"/>
            <a:chOff x="0" y="0"/>
            <a:chExt cx="601000" cy="137535"/>
          </a:xfrm>
        </p:grpSpPr>
        <p:sp>
          <p:nvSpPr>
            <p:cNvPr id="50" name="Freeform 50"/>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51" name="TextBox 51"/>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total</a:t>
              </a:r>
            </a:p>
          </p:txBody>
        </p:sp>
      </p:grpSp>
      <p:grpSp>
        <p:nvGrpSpPr>
          <p:cNvPr id="52" name="Group 52"/>
          <p:cNvGrpSpPr/>
          <p:nvPr/>
        </p:nvGrpSpPr>
        <p:grpSpPr>
          <a:xfrm>
            <a:off x="5769619" y="6080408"/>
            <a:ext cx="1677003" cy="336575"/>
            <a:chOff x="0" y="0"/>
            <a:chExt cx="601000" cy="120621"/>
          </a:xfrm>
        </p:grpSpPr>
        <p:sp>
          <p:nvSpPr>
            <p:cNvPr id="53" name="Freeform 53"/>
            <p:cNvSpPr/>
            <p:nvPr/>
          </p:nvSpPr>
          <p:spPr>
            <a:xfrm>
              <a:off x="0" y="0"/>
              <a:ext cx="601000" cy="120621"/>
            </a:xfrm>
            <a:custGeom>
              <a:avLst/>
              <a:gdLst/>
              <a:ahLst/>
              <a:cxnLst/>
              <a:rect l="l" t="t" r="r" b="b"/>
              <a:pathLst>
                <a:path w="601000" h="120621">
                  <a:moveTo>
                    <a:pt x="60310" y="0"/>
                  </a:moveTo>
                  <a:lnTo>
                    <a:pt x="540690" y="0"/>
                  </a:lnTo>
                  <a:cubicBezTo>
                    <a:pt x="573998" y="0"/>
                    <a:pt x="601000" y="27002"/>
                    <a:pt x="601000" y="60310"/>
                  </a:cubicBezTo>
                  <a:lnTo>
                    <a:pt x="601000" y="60310"/>
                  </a:lnTo>
                  <a:cubicBezTo>
                    <a:pt x="601000" y="93619"/>
                    <a:pt x="573998" y="120621"/>
                    <a:pt x="540690" y="120621"/>
                  </a:cubicBezTo>
                  <a:lnTo>
                    <a:pt x="60310" y="120621"/>
                  </a:lnTo>
                  <a:cubicBezTo>
                    <a:pt x="27002" y="120621"/>
                    <a:pt x="0" y="93619"/>
                    <a:pt x="0" y="60310"/>
                  </a:cubicBezTo>
                  <a:lnTo>
                    <a:pt x="0" y="60310"/>
                  </a:lnTo>
                  <a:cubicBezTo>
                    <a:pt x="0" y="27002"/>
                    <a:pt x="27002" y="0"/>
                    <a:pt x="60310" y="0"/>
                  </a:cubicBezTo>
                  <a:close/>
                </a:path>
              </a:pathLst>
            </a:custGeom>
            <a:solidFill>
              <a:srgbClr val="A6A6A6"/>
            </a:solidFill>
            <a:ln cap="sq">
              <a:noFill/>
              <a:prstDash val="solid"/>
              <a:miter/>
            </a:ln>
          </p:spPr>
          <p:txBody>
            <a:bodyPr/>
            <a:lstStyle/>
            <a:p>
              <a:endParaRPr lang="en-GB"/>
            </a:p>
          </p:txBody>
        </p:sp>
        <p:sp>
          <p:nvSpPr>
            <p:cNvPr id="54" name="TextBox 54"/>
            <p:cNvSpPr txBox="1"/>
            <p:nvPr/>
          </p:nvSpPr>
          <p:spPr>
            <a:xfrm>
              <a:off x="0" y="19050"/>
              <a:ext cx="601000" cy="101571"/>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total</a:t>
              </a:r>
            </a:p>
          </p:txBody>
        </p:sp>
      </p:grpSp>
      <p:grpSp>
        <p:nvGrpSpPr>
          <p:cNvPr id="55" name="Group 55"/>
          <p:cNvGrpSpPr/>
          <p:nvPr/>
        </p:nvGrpSpPr>
        <p:grpSpPr>
          <a:xfrm>
            <a:off x="3246254" y="6080408"/>
            <a:ext cx="1677003" cy="336575"/>
            <a:chOff x="0" y="0"/>
            <a:chExt cx="601000" cy="120621"/>
          </a:xfrm>
        </p:grpSpPr>
        <p:sp>
          <p:nvSpPr>
            <p:cNvPr id="56" name="Freeform 56"/>
            <p:cNvSpPr/>
            <p:nvPr/>
          </p:nvSpPr>
          <p:spPr>
            <a:xfrm>
              <a:off x="0" y="0"/>
              <a:ext cx="601000" cy="120621"/>
            </a:xfrm>
            <a:custGeom>
              <a:avLst/>
              <a:gdLst/>
              <a:ahLst/>
              <a:cxnLst/>
              <a:rect l="l" t="t" r="r" b="b"/>
              <a:pathLst>
                <a:path w="601000" h="120621">
                  <a:moveTo>
                    <a:pt x="60310" y="0"/>
                  </a:moveTo>
                  <a:lnTo>
                    <a:pt x="540690" y="0"/>
                  </a:lnTo>
                  <a:cubicBezTo>
                    <a:pt x="573998" y="0"/>
                    <a:pt x="601000" y="27002"/>
                    <a:pt x="601000" y="60310"/>
                  </a:cubicBezTo>
                  <a:lnTo>
                    <a:pt x="601000" y="60310"/>
                  </a:lnTo>
                  <a:cubicBezTo>
                    <a:pt x="601000" y="93619"/>
                    <a:pt x="573998" y="120621"/>
                    <a:pt x="540690" y="120621"/>
                  </a:cubicBezTo>
                  <a:lnTo>
                    <a:pt x="60310" y="120621"/>
                  </a:lnTo>
                  <a:cubicBezTo>
                    <a:pt x="27002" y="120621"/>
                    <a:pt x="0" y="93619"/>
                    <a:pt x="0" y="60310"/>
                  </a:cubicBezTo>
                  <a:lnTo>
                    <a:pt x="0" y="60310"/>
                  </a:lnTo>
                  <a:cubicBezTo>
                    <a:pt x="0" y="27002"/>
                    <a:pt x="27002" y="0"/>
                    <a:pt x="60310" y="0"/>
                  </a:cubicBezTo>
                  <a:close/>
                </a:path>
              </a:pathLst>
            </a:custGeom>
            <a:solidFill>
              <a:srgbClr val="A6A6A6"/>
            </a:solidFill>
            <a:ln cap="sq">
              <a:noFill/>
              <a:prstDash val="solid"/>
              <a:miter/>
            </a:ln>
          </p:spPr>
          <p:txBody>
            <a:bodyPr/>
            <a:lstStyle/>
            <a:p>
              <a:endParaRPr lang="en-GB"/>
            </a:p>
          </p:txBody>
        </p:sp>
        <p:sp>
          <p:nvSpPr>
            <p:cNvPr id="57" name="TextBox 57"/>
            <p:cNvSpPr txBox="1"/>
            <p:nvPr/>
          </p:nvSpPr>
          <p:spPr>
            <a:xfrm>
              <a:off x="0" y="19050"/>
              <a:ext cx="601000" cy="101571"/>
            </a:xfrm>
            <a:prstGeom prst="rect">
              <a:avLst/>
            </a:prstGeom>
          </p:spPr>
          <p:txBody>
            <a:bodyPr lIns="50800" tIns="50800" rIns="50800" bIns="50800" rtlCol="0" anchor="ctr"/>
            <a:lstStyle/>
            <a:p>
              <a:pPr algn="ctr">
                <a:lnSpc>
                  <a:spcPts val="1187"/>
                </a:lnSpc>
                <a:spcBef>
                  <a:spcPct val="0"/>
                </a:spcBef>
              </a:pPr>
              <a:r>
                <a:rPr lang="en-US" sz="1199" b="1">
                  <a:solidFill>
                    <a:srgbClr val="000000"/>
                  </a:solidFill>
                  <a:latin typeface="Comfortaa Bold"/>
                  <a:ea typeface="Comfortaa Bold"/>
                  <a:cs typeface="Comfortaa Bold"/>
                  <a:sym typeface="Comfortaa Bold"/>
                </a:rPr>
                <a:t>min total</a:t>
              </a:r>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algn="ctr">
                <a:lnSpc>
                  <a:spcPts val="2799"/>
                </a:lnSpc>
              </a:pPr>
              <a:endParaRP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Person Centred Care</a:t>
              </a: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1</a:t>
              </a:r>
            </a:p>
          </p:txBody>
        </p:sp>
      </p:grpSp>
      <p:grpSp>
        <p:nvGrpSpPr>
          <p:cNvPr id="8" name="Group 8"/>
          <p:cNvGrpSpPr/>
          <p:nvPr/>
        </p:nvGrpSpPr>
        <p:grpSpPr>
          <a:xfrm>
            <a:off x="2685768" y="1005143"/>
            <a:ext cx="4770726" cy="567841"/>
            <a:chOff x="0" y="0"/>
            <a:chExt cx="1709720" cy="203502"/>
          </a:xfrm>
        </p:grpSpPr>
        <p:sp>
          <p:nvSpPr>
            <p:cNvPr id="9" name="Freeform 9"/>
            <p:cNvSpPr/>
            <p:nvPr/>
          </p:nvSpPr>
          <p:spPr>
            <a:xfrm>
              <a:off x="0" y="0"/>
              <a:ext cx="1709720" cy="203502"/>
            </a:xfrm>
            <a:custGeom>
              <a:avLst/>
              <a:gdLst/>
              <a:ahLst/>
              <a:cxnLst/>
              <a:rect l="l" t="t" r="r" b="b"/>
              <a:pathLst>
                <a:path w="1709720" h="203502">
                  <a:moveTo>
                    <a:pt x="22719" y="0"/>
                  </a:moveTo>
                  <a:lnTo>
                    <a:pt x="1687001" y="0"/>
                  </a:lnTo>
                  <a:cubicBezTo>
                    <a:pt x="1693027" y="0"/>
                    <a:pt x="1698805" y="2394"/>
                    <a:pt x="1703066" y="6654"/>
                  </a:cubicBezTo>
                  <a:cubicBezTo>
                    <a:pt x="1707327" y="10915"/>
                    <a:pt x="1709720" y="16694"/>
                    <a:pt x="1709720" y="22719"/>
                  </a:cubicBezTo>
                  <a:lnTo>
                    <a:pt x="1709720" y="180782"/>
                  </a:lnTo>
                  <a:cubicBezTo>
                    <a:pt x="1709720" y="193330"/>
                    <a:pt x="1699549" y="203502"/>
                    <a:pt x="1687001" y="203502"/>
                  </a:cubicBezTo>
                  <a:lnTo>
                    <a:pt x="22719" y="203502"/>
                  </a:lnTo>
                  <a:cubicBezTo>
                    <a:pt x="16694" y="203502"/>
                    <a:pt x="10915" y="201108"/>
                    <a:pt x="6654" y="196847"/>
                  </a:cubicBezTo>
                  <a:cubicBezTo>
                    <a:pt x="2394" y="192587"/>
                    <a:pt x="0" y="186808"/>
                    <a:pt x="0" y="180782"/>
                  </a:cubicBezTo>
                  <a:lnTo>
                    <a:pt x="0" y="22719"/>
                  </a:lnTo>
                  <a:cubicBezTo>
                    <a:pt x="0" y="16694"/>
                    <a:pt x="2394" y="10915"/>
                    <a:pt x="6654" y="6654"/>
                  </a:cubicBezTo>
                  <a:cubicBezTo>
                    <a:pt x="10915" y="2394"/>
                    <a:pt x="16694" y="0"/>
                    <a:pt x="22719" y="0"/>
                  </a:cubicBezTo>
                  <a:close/>
                </a:path>
              </a:pathLst>
            </a:custGeom>
            <a:solidFill>
              <a:srgbClr val="EECDB9"/>
            </a:solidFill>
            <a:ln cap="sq">
              <a:noFill/>
              <a:prstDash val="solid"/>
              <a:miter/>
            </a:ln>
          </p:spPr>
          <p:txBody>
            <a:bodyPr/>
            <a:lstStyle/>
            <a:p>
              <a:endParaRPr lang="en-GB"/>
            </a:p>
          </p:txBody>
        </p:sp>
        <p:sp>
          <p:nvSpPr>
            <p:cNvPr id="10" name="TextBox 10"/>
            <p:cNvSpPr txBox="1"/>
            <p:nvPr/>
          </p:nvSpPr>
          <p:spPr>
            <a:xfrm>
              <a:off x="0" y="-28575"/>
              <a:ext cx="1709720" cy="232077"/>
            </a:xfrm>
            <a:prstGeom prst="rect">
              <a:avLst/>
            </a:prstGeom>
          </p:spPr>
          <p:txBody>
            <a:bodyPr lIns="50800" tIns="50800" rIns="50800" bIns="50800" rtlCol="0" anchor="ctr"/>
            <a:lstStyle/>
            <a:p>
              <a:pPr marL="0" lvl="0" indent="0" algn="ctr">
                <a:lnSpc>
                  <a:spcPts val="2099"/>
                </a:lnSpc>
                <a:spcBef>
                  <a:spcPct val="0"/>
                </a:spcBef>
              </a:pPr>
              <a:r>
                <a:rPr lang="en-US" sz="1499">
                  <a:solidFill>
                    <a:srgbClr val="000000"/>
                  </a:solidFill>
                  <a:latin typeface="Comfortaa"/>
                  <a:ea typeface="Comfortaa"/>
                  <a:cs typeface="Comfortaa"/>
                  <a:sym typeface="Comfortaa"/>
                </a:rPr>
                <a:t>Introduction &amp; Outcomes as per Tier 1, plus:</a:t>
              </a:r>
            </a:p>
          </p:txBody>
        </p:sp>
      </p:grpSp>
      <p:grpSp>
        <p:nvGrpSpPr>
          <p:cNvPr id="11" name="Group 11"/>
          <p:cNvGrpSpPr/>
          <p:nvPr/>
        </p:nvGrpSpPr>
        <p:grpSpPr>
          <a:xfrm>
            <a:off x="2685768" y="1639660"/>
            <a:ext cx="7600467" cy="529025"/>
            <a:chOff x="0" y="0"/>
            <a:chExt cx="2723836" cy="189591"/>
          </a:xfrm>
        </p:grpSpPr>
        <p:sp>
          <p:nvSpPr>
            <p:cNvPr id="12" name="Freeform 12"/>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EECDB9"/>
            </a:solidFill>
            <a:ln cap="sq">
              <a:noFill/>
              <a:prstDash val="solid"/>
              <a:miter/>
            </a:ln>
          </p:spPr>
          <p:txBody>
            <a:bodyPr/>
            <a:lstStyle/>
            <a:p>
              <a:endParaRPr lang="en-GB"/>
            </a:p>
          </p:txBody>
        </p:sp>
        <p:sp>
          <p:nvSpPr>
            <p:cNvPr id="13" name="TextBox 13"/>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grpSp>
        <p:nvGrpSpPr>
          <p:cNvPr id="14" name="Group 14"/>
          <p:cNvGrpSpPr/>
          <p:nvPr/>
        </p:nvGrpSpPr>
        <p:grpSpPr>
          <a:xfrm>
            <a:off x="2654834" y="2235360"/>
            <a:ext cx="7631401" cy="4938470"/>
            <a:chOff x="0" y="0"/>
            <a:chExt cx="2734922" cy="1769836"/>
          </a:xfrm>
        </p:grpSpPr>
        <p:sp>
          <p:nvSpPr>
            <p:cNvPr id="15" name="Freeform 15"/>
            <p:cNvSpPr/>
            <p:nvPr/>
          </p:nvSpPr>
          <p:spPr>
            <a:xfrm>
              <a:off x="0" y="0"/>
              <a:ext cx="2734922" cy="1769836"/>
            </a:xfrm>
            <a:custGeom>
              <a:avLst/>
              <a:gdLst/>
              <a:ahLst/>
              <a:cxnLst/>
              <a:rect l="l" t="t" r="r" b="b"/>
              <a:pathLst>
                <a:path w="2734922" h="1769836">
                  <a:moveTo>
                    <a:pt x="5072" y="0"/>
                  </a:moveTo>
                  <a:lnTo>
                    <a:pt x="2729849" y="0"/>
                  </a:lnTo>
                  <a:cubicBezTo>
                    <a:pt x="2732651" y="0"/>
                    <a:pt x="2734922" y="2271"/>
                    <a:pt x="2734922" y="5072"/>
                  </a:cubicBezTo>
                  <a:lnTo>
                    <a:pt x="2734922" y="1764764"/>
                  </a:lnTo>
                  <a:cubicBezTo>
                    <a:pt x="2734922" y="1767565"/>
                    <a:pt x="2732651" y="1769836"/>
                    <a:pt x="2729849" y="1769836"/>
                  </a:cubicBezTo>
                  <a:lnTo>
                    <a:pt x="5072" y="1769836"/>
                  </a:lnTo>
                  <a:cubicBezTo>
                    <a:pt x="2271" y="1769836"/>
                    <a:pt x="0" y="1767565"/>
                    <a:pt x="0" y="1764764"/>
                  </a:cubicBezTo>
                  <a:lnTo>
                    <a:pt x="0" y="5072"/>
                  </a:lnTo>
                  <a:cubicBezTo>
                    <a:pt x="0" y="2271"/>
                    <a:pt x="2271" y="0"/>
                    <a:pt x="5072" y="0"/>
                  </a:cubicBezTo>
                  <a:close/>
                </a:path>
              </a:pathLst>
            </a:custGeom>
            <a:solidFill>
              <a:srgbClr val="000000">
                <a:alpha val="0"/>
              </a:srgbClr>
            </a:solidFill>
            <a:ln cap="sq">
              <a:noFill/>
              <a:prstDash val="solid"/>
              <a:miter/>
            </a:ln>
          </p:spPr>
          <p:txBody>
            <a:bodyPr/>
            <a:lstStyle/>
            <a:p>
              <a:endParaRPr lang="en-GB"/>
            </a:p>
          </p:txBody>
        </p:sp>
        <p:sp>
          <p:nvSpPr>
            <p:cNvPr id="16" name="TextBox 16"/>
            <p:cNvSpPr txBox="1"/>
            <p:nvPr/>
          </p:nvSpPr>
          <p:spPr>
            <a:xfrm>
              <a:off x="0" y="-152400"/>
              <a:ext cx="2734922" cy="1922236"/>
            </a:xfrm>
            <a:prstGeom prst="rect">
              <a:avLst/>
            </a:prstGeom>
          </p:spPr>
          <p:txBody>
            <a:bodyPr lIns="50800" tIns="50800" rIns="50800" bIns="50800" rtlCol="0" anchor="ctr"/>
            <a:lstStyle/>
            <a:p>
              <a:pPr algn="l">
                <a:lnSpc>
                  <a:spcPts val="3654"/>
                </a:lnSpc>
              </a:pPr>
              <a:r>
                <a:rPr lang="en-US" sz="1800" b="1">
                  <a:solidFill>
                    <a:srgbClr val="000000"/>
                  </a:solidFill>
                  <a:latin typeface="Comfortaa Bold"/>
                  <a:ea typeface="Comfortaa Bold"/>
                  <a:cs typeface="Comfortaa Bold"/>
                  <a:sym typeface="Comfortaa Bold"/>
                </a:rPr>
                <a:t>2.1</a:t>
              </a:r>
              <a:r>
                <a:rPr lang="en-US" sz="1800">
                  <a:solidFill>
                    <a:srgbClr val="000000"/>
                  </a:solidFill>
                  <a:latin typeface="Comfortaa"/>
                  <a:ea typeface="Comfortaa"/>
                  <a:cs typeface="Comfortaa"/>
                  <a:sym typeface="Comfortaa"/>
                </a:rPr>
                <a:t>  Explain the importance of assessment and care planning being a ‘holistic’ and person-centred process.</a:t>
              </a:r>
            </a:p>
            <a:p>
              <a:pPr algn="l">
                <a:lnSpc>
                  <a:spcPts val="3654"/>
                </a:lnSpc>
              </a:pPr>
              <a:r>
                <a:rPr lang="en-US" sz="1800" b="1">
                  <a:solidFill>
                    <a:srgbClr val="000000"/>
                  </a:solidFill>
                  <a:latin typeface="Comfortaa Bold"/>
                  <a:ea typeface="Comfortaa Bold"/>
                  <a:cs typeface="Comfortaa Bold"/>
                  <a:sym typeface="Comfortaa Bold"/>
                </a:rPr>
                <a:t>2.2 </a:t>
              </a:r>
              <a:r>
                <a:rPr lang="en-US" sz="1800">
                  <a:solidFill>
                    <a:srgbClr val="000000"/>
                  </a:solidFill>
                  <a:latin typeface="Comfortaa"/>
                  <a:ea typeface="Comfortaa"/>
                  <a:cs typeface="Comfortaa"/>
                  <a:sym typeface="Comfortaa"/>
                </a:rPr>
                <a:t> Discuss how to make the individual the focal point of their own care and support, prioritising individual wishes and beliefs to support them to retain independence, choice, and dignity.</a:t>
              </a:r>
            </a:p>
            <a:p>
              <a:pPr algn="l">
                <a:lnSpc>
                  <a:spcPts val="3654"/>
                </a:lnSpc>
              </a:pPr>
              <a:r>
                <a:rPr lang="en-US" sz="1800" b="1">
                  <a:solidFill>
                    <a:srgbClr val="000000"/>
                  </a:solidFill>
                  <a:latin typeface="Comfortaa Bold"/>
                  <a:ea typeface="Comfortaa Bold"/>
                  <a:cs typeface="Comfortaa Bold"/>
                  <a:sym typeface="Comfortaa Bold"/>
                </a:rPr>
                <a:t>2.3</a:t>
              </a:r>
              <a:r>
                <a:rPr lang="en-US" sz="1800">
                  <a:solidFill>
                    <a:srgbClr val="000000"/>
                  </a:solidFill>
                  <a:latin typeface="Comfortaa"/>
                  <a:ea typeface="Comfortaa"/>
                  <a:cs typeface="Comfortaa"/>
                  <a:sym typeface="Comfortaa"/>
                </a:rPr>
                <a:t>  Empower and support individuals manage their care and support and to make decisions based on their own experience, utilising professional support and guidance. </a:t>
              </a:r>
            </a:p>
          </p:txBody>
        </p:sp>
      </p:grpSp>
      <p:grpSp>
        <p:nvGrpSpPr>
          <p:cNvPr id="17" name="Group 17"/>
          <p:cNvGrpSpPr/>
          <p:nvPr/>
        </p:nvGrpSpPr>
        <p:grpSpPr>
          <a:xfrm>
            <a:off x="7520155" y="1005143"/>
            <a:ext cx="2766080" cy="567841"/>
            <a:chOff x="0" y="0"/>
            <a:chExt cx="991301" cy="203502"/>
          </a:xfrm>
        </p:grpSpPr>
        <p:sp>
          <p:nvSpPr>
            <p:cNvPr id="18" name="Freeform 18"/>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5FB339"/>
            </a:solidFill>
            <a:ln cap="sq">
              <a:noFill/>
              <a:prstDash val="solid"/>
              <a:miter/>
            </a:ln>
          </p:spPr>
          <p:txBody>
            <a:bodyPr/>
            <a:lstStyle/>
            <a:p>
              <a:endParaRPr lang="en-GB"/>
            </a:p>
          </p:txBody>
        </p:sp>
        <p:sp>
          <p:nvSpPr>
            <p:cNvPr id="19" name="TextBox 19"/>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2" action="ppaction://hlinksldjump"/>
                </a:rPr>
                <a:t>Tier 1 Introduction reminder</a:t>
              </a:r>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endParaRP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Person Centred Care</a:t>
              </a: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7" name="TextBox 7"/>
            <p:cNvSpPr txBox="1"/>
            <p:nvPr/>
          </p:nvSpPr>
          <p:spPr>
            <a:xfrm>
              <a:off x="0" y="28575"/>
              <a:ext cx="3540938" cy="174927"/>
            </a:xfrm>
            <a:prstGeom prst="rect">
              <a:avLst/>
            </a:prstGeom>
          </p:spPr>
          <p:txBody>
            <a:bodyPr lIns="50800" tIns="50800" rIns="50800" bIns="50800" rtlCol="0" anchor="ctr"/>
            <a:lstStyle/>
            <a:p>
              <a:pPr marL="0" lvl="0" indent="0" algn="ctr">
                <a:lnSpc>
                  <a:spcPts val="1782"/>
                </a:lnSpc>
                <a:spcBef>
                  <a:spcPct val="0"/>
                </a:spcBef>
              </a:pPr>
              <a:r>
                <a:rPr lang="en-US" sz="1800" b="1" u="none" strike="noStrike">
                  <a:solidFill>
                    <a:srgbClr val="000000"/>
                  </a:solidFill>
                  <a:latin typeface="Comfortaa Bold"/>
                  <a:ea typeface="Comfortaa Bold"/>
                  <a:cs typeface="Comfortaa Bold"/>
                  <a:sym typeface="Comfortaa Bold"/>
                </a:rPr>
                <a:t>Tier 2 - Topic 1 cd</a:t>
              </a:r>
            </a:p>
          </p:txBody>
        </p:sp>
      </p:grpSp>
      <p:grpSp>
        <p:nvGrpSpPr>
          <p:cNvPr id="8" name="Group 8"/>
          <p:cNvGrpSpPr/>
          <p:nvPr/>
        </p:nvGrpSpPr>
        <p:grpSpPr>
          <a:xfrm>
            <a:off x="2685768" y="1005143"/>
            <a:ext cx="4770726" cy="567841"/>
            <a:chOff x="0" y="0"/>
            <a:chExt cx="1709720" cy="203502"/>
          </a:xfrm>
        </p:grpSpPr>
        <p:sp>
          <p:nvSpPr>
            <p:cNvPr id="9" name="Freeform 9"/>
            <p:cNvSpPr/>
            <p:nvPr/>
          </p:nvSpPr>
          <p:spPr>
            <a:xfrm>
              <a:off x="0" y="0"/>
              <a:ext cx="1709720" cy="203502"/>
            </a:xfrm>
            <a:custGeom>
              <a:avLst/>
              <a:gdLst/>
              <a:ahLst/>
              <a:cxnLst/>
              <a:rect l="l" t="t" r="r" b="b"/>
              <a:pathLst>
                <a:path w="1709720" h="203502">
                  <a:moveTo>
                    <a:pt x="22719" y="0"/>
                  </a:moveTo>
                  <a:lnTo>
                    <a:pt x="1687001" y="0"/>
                  </a:lnTo>
                  <a:cubicBezTo>
                    <a:pt x="1693027" y="0"/>
                    <a:pt x="1698805" y="2394"/>
                    <a:pt x="1703066" y="6654"/>
                  </a:cubicBezTo>
                  <a:cubicBezTo>
                    <a:pt x="1707327" y="10915"/>
                    <a:pt x="1709720" y="16694"/>
                    <a:pt x="1709720" y="22719"/>
                  </a:cubicBezTo>
                  <a:lnTo>
                    <a:pt x="1709720" y="180782"/>
                  </a:lnTo>
                  <a:cubicBezTo>
                    <a:pt x="1709720" y="193330"/>
                    <a:pt x="1699549" y="203502"/>
                    <a:pt x="1687001" y="203502"/>
                  </a:cubicBezTo>
                  <a:lnTo>
                    <a:pt x="22719" y="203502"/>
                  </a:lnTo>
                  <a:cubicBezTo>
                    <a:pt x="16694" y="203502"/>
                    <a:pt x="10915" y="201108"/>
                    <a:pt x="6654" y="196847"/>
                  </a:cubicBezTo>
                  <a:cubicBezTo>
                    <a:pt x="2394" y="192587"/>
                    <a:pt x="0" y="186808"/>
                    <a:pt x="0" y="180782"/>
                  </a:cubicBezTo>
                  <a:lnTo>
                    <a:pt x="0" y="22719"/>
                  </a:lnTo>
                  <a:cubicBezTo>
                    <a:pt x="0" y="16694"/>
                    <a:pt x="2394" y="10915"/>
                    <a:pt x="6654" y="6654"/>
                  </a:cubicBezTo>
                  <a:cubicBezTo>
                    <a:pt x="10915" y="2394"/>
                    <a:pt x="16694" y="0"/>
                    <a:pt x="22719" y="0"/>
                  </a:cubicBezTo>
                  <a:close/>
                </a:path>
              </a:pathLst>
            </a:custGeom>
            <a:solidFill>
              <a:srgbClr val="EECDB9"/>
            </a:solidFill>
            <a:ln cap="sq">
              <a:noFill/>
              <a:prstDash val="solid"/>
              <a:miter/>
            </a:ln>
          </p:spPr>
          <p:txBody>
            <a:bodyPr/>
            <a:lstStyle/>
            <a:p>
              <a:endParaRPr lang="en-GB"/>
            </a:p>
          </p:txBody>
        </p:sp>
        <p:sp>
          <p:nvSpPr>
            <p:cNvPr id="10" name="TextBox 10"/>
            <p:cNvSpPr txBox="1"/>
            <p:nvPr/>
          </p:nvSpPr>
          <p:spPr>
            <a:xfrm>
              <a:off x="0" y="-28575"/>
              <a:ext cx="1709720" cy="232077"/>
            </a:xfrm>
            <a:prstGeom prst="rect">
              <a:avLst/>
            </a:prstGeom>
          </p:spPr>
          <p:txBody>
            <a:bodyPr lIns="50800" tIns="50800" rIns="50800" bIns="50800" rtlCol="0" anchor="ctr"/>
            <a:lstStyle/>
            <a:p>
              <a:pPr marL="0" lvl="0" indent="0" algn="ctr">
                <a:lnSpc>
                  <a:spcPts val="2099"/>
                </a:lnSpc>
                <a:spcBef>
                  <a:spcPct val="0"/>
                </a:spcBef>
              </a:pPr>
              <a:r>
                <a:rPr lang="en-US" sz="1499">
                  <a:solidFill>
                    <a:srgbClr val="000000"/>
                  </a:solidFill>
                  <a:latin typeface="Comfortaa"/>
                  <a:ea typeface="Comfortaa"/>
                  <a:cs typeface="Comfortaa"/>
                  <a:sym typeface="Comfortaa"/>
                </a:rPr>
                <a:t>Introduction &amp; Outcomes as per Tier 1, plus:</a:t>
              </a:r>
            </a:p>
          </p:txBody>
        </p:sp>
      </p:grpSp>
      <p:grpSp>
        <p:nvGrpSpPr>
          <p:cNvPr id="11" name="Group 11"/>
          <p:cNvGrpSpPr/>
          <p:nvPr/>
        </p:nvGrpSpPr>
        <p:grpSpPr>
          <a:xfrm>
            <a:off x="2685768" y="1639660"/>
            <a:ext cx="7600467" cy="529025"/>
            <a:chOff x="0" y="0"/>
            <a:chExt cx="2723836" cy="189591"/>
          </a:xfrm>
        </p:grpSpPr>
        <p:sp>
          <p:nvSpPr>
            <p:cNvPr id="12" name="Freeform 12"/>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EECDB9"/>
            </a:solidFill>
            <a:ln cap="sq">
              <a:noFill/>
              <a:prstDash val="solid"/>
              <a:miter/>
            </a:ln>
          </p:spPr>
          <p:txBody>
            <a:bodyPr/>
            <a:lstStyle/>
            <a:p>
              <a:endParaRPr lang="en-GB"/>
            </a:p>
          </p:txBody>
        </p:sp>
        <p:sp>
          <p:nvSpPr>
            <p:cNvPr id="13" name="TextBox 13"/>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grpSp>
        <p:nvGrpSpPr>
          <p:cNvPr id="14" name="Group 14"/>
          <p:cNvGrpSpPr/>
          <p:nvPr/>
        </p:nvGrpSpPr>
        <p:grpSpPr>
          <a:xfrm>
            <a:off x="2654834" y="2235360"/>
            <a:ext cx="7631401" cy="4938470"/>
            <a:chOff x="0" y="0"/>
            <a:chExt cx="2734922" cy="1769836"/>
          </a:xfrm>
        </p:grpSpPr>
        <p:sp>
          <p:nvSpPr>
            <p:cNvPr id="15" name="Freeform 15"/>
            <p:cNvSpPr/>
            <p:nvPr/>
          </p:nvSpPr>
          <p:spPr>
            <a:xfrm>
              <a:off x="0" y="0"/>
              <a:ext cx="2734922" cy="1769836"/>
            </a:xfrm>
            <a:custGeom>
              <a:avLst/>
              <a:gdLst/>
              <a:ahLst/>
              <a:cxnLst/>
              <a:rect l="l" t="t" r="r" b="b"/>
              <a:pathLst>
                <a:path w="2734922" h="1769836">
                  <a:moveTo>
                    <a:pt x="5072" y="0"/>
                  </a:moveTo>
                  <a:lnTo>
                    <a:pt x="2729849" y="0"/>
                  </a:lnTo>
                  <a:cubicBezTo>
                    <a:pt x="2732651" y="0"/>
                    <a:pt x="2734922" y="2271"/>
                    <a:pt x="2734922" y="5072"/>
                  </a:cubicBezTo>
                  <a:lnTo>
                    <a:pt x="2734922" y="1764764"/>
                  </a:lnTo>
                  <a:cubicBezTo>
                    <a:pt x="2734922" y="1767565"/>
                    <a:pt x="2732651" y="1769836"/>
                    <a:pt x="2729849" y="1769836"/>
                  </a:cubicBezTo>
                  <a:lnTo>
                    <a:pt x="5072" y="1769836"/>
                  </a:lnTo>
                  <a:cubicBezTo>
                    <a:pt x="2271" y="1769836"/>
                    <a:pt x="0" y="1767565"/>
                    <a:pt x="0" y="1764764"/>
                  </a:cubicBezTo>
                  <a:lnTo>
                    <a:pt x="0" y="5072"/>
                  </a:lnTo>
                  <a:cubicBezTo>
                    <a:pt x="0" y="2271"/>
                    <a:pt x="2271" y="0"/>
                    <a:pt x="5072" y="0"/>
                  </a:cubicBezTo>
                  <a:close/>
                </a:path>
              </a:pathLst>
            </a:custGeom>
            <a:solidFill>
              <a:srgbClr val="000000">
                <a:alpha val="0"/>
              </a:srgbClr>
            </a:solidFill>
            <a:ln cap="sq">
              <a:noFill/>
              <a:prstDash val="solid"/>
              <a:miter/>
            </a:ln>
          </p:spPr>
          <p:txBody>
            <a:bodyPr/>
            <a:lstStyle/>
            <a:p>
              <a:endParaRPr lang="en-GB"/>
            </a:p>
          </p:txBody>
        </p:sp>
        <p:sp>
          <p:nvSpPr>
            <p:cNvPr id="16" name="TextBox 16"/>
            <p:cNvSpPr txBox="1"/>
            <p:nvPr/>
          </p:nvSpPr>
          <p:spPr>
            <a:xfrm>
              <a:off x="0" y="-152400"/>
              <a:ext cx="2734922" cy="1922236"/>
            </a:xfrm>
            <a:prstGeom prst="rect">
              <a:avLst/>
            </a:prstGeom>
          </p:spPr>
          <p:txBody>
            <a:bodyPr lIns="50800" tIns="50800" rIns="50800" bIns="50800" rtlCol="0" anchor="ctr"/>
            <a:lstStyle/>
            <a:p>
              <a:pPr algn="l">
                <a:lnSpc>
                  <a:spcPts val="3672"/>
                </a:lnSpc>
              </a:pPr>
              <a:r>
                <a:rPr lang="en-US" sz="1800" b="1">
                  <a:solidFill>
                    <a:srgbClr val="000000"/>
                  </a:solidFill>
                  <a:latin typeface="Comfortaa Bold"/>
                  <a:ea typeface="Comfortaa Bold"/>
                  <a:cs typeface="Comfortaa Bold"/>
                  <a:sym typeface="Comfortaa Bold"/>
                </a:rPr>
                <a:t>2.4</a:t>
              </a:r>
              <a:r>
                <a:rPr lang="en-US" sz="1800">
                  <a:solidFill>
                    <a:srgbClr val="000000"/>
                  </a:solidFill>
                  <a:latin typeface="Comfortaa"/>
                  <a:ea typeface="Comfortaa"/>
                  <a:cs typeface="Comfortaa"/>
                  <a:sym typeface="Comfortaa"/>
                </a:rPr>
                <a:t>  Assess the needs, concerns, and priorities of individuals and those important to them in a person-centred way and support them to meet these needs. </a:t>
              </a:r>
            </a:p>
            <a:p>
              <a:pPr algn="l">
                <a:lnSpc>
                  <a:spcPts val="3672"/>
                </a:lnSpc>
              </a:pPr>
              <a:r>
                <a:rPr lang="en-US" sz="1800" b="1">
                  <a:solidFill>
                    <a:srgbClr val="000000"/>
                  </a:solidFill>
                  <a:latin typeface="Comfortaa Bold"/>
                  <a:ea typeface="Comfortaa Bold"/>
                  <a:cs typeface="Comfortaa Bold"/>
                  <a:sym typeface="Comfortaa Bold"/>
                </a:rPr>
                <a:t>2.5</a:t>
              </a:r>
              <a:r>
                <a:rPr lang="en-US" sz="1800">
                  <a:solidFill>
                    <a:srgbClr val="000000"/>
                  </a:solidFill>
                  <a:latin typeface="Comfortaa"/>
                  <a:ea typeface="Comfortaa"/>
                  <a:cs typeface="Comfortaa"/>
                  <a:sym typeface="Comfortaa"/>
                </a:rPr>
                <a:t>  Support individuals to identify and manage risk. i.e. risk feeding and take appropriate action to rectify problems individuals may have with eating and drinking.</a:t>
              </a:r>
            </a:p>
            <a:p>
              <a:pPr algn="l">
                <a:lnSpc>
                  <a:spcPts val="3672"/>
                </a:lnSpc>
              </a:pPr>
              <a:r>
                <a:rPr lang="en-US" sz="1800" b="1">
                  <a:solidFill>
                    <a:srgbClr val="000000"/>
                  </a:solidFill>
                  <a:latin typeface="Comfortaa Bold"/>
                  <a:ea typeface="Comfortaa Bold"/>
                  <a:cs typeface="Comfortaa Bold"/>
                  <a:sym typeface="Comfortaa Bold"/>
                </a:rPr>
                <a:t>2.6</a:t>
              </a:r>
              <a:r>
                <a:rPr lang="en-US" sz="1800">
                  <a:solidFill>
                    <a:srgbClr val="000000"/>
                  </a:solidFill>
                  <a:latin typeface="Comfortaa"/>
                  <a:ea typeface="Comfortaa"/>
                  <a:cs typeface="Comfortaa"/>
                  <a:sym typeface="Comfortaa"/>
                </a:rPr>
                <a:t>  Work with individuals and others to develop a person-centred end of life care plan that balances disease-specific treatment with care and support needs and wishes of the individual.</a:t>
              </a:r>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1</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EECDB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88241" y="1629418"/>
            <a:ext cx="7597994" cy="1180866"/>
            <a:chOff x="0" y="0"/>
            <a:chExt cx="2722949" cy="423196"/>
          </a:xfrm>
        </p:grpSpPr>
        <p:sp>
          <p:nvSpPr>
            <p:cNvPr id="9" name="Freeform 9"/>
            <p:cNvSpPr/>
            <p:nvPr/>
          </p:nvSpPr>
          <p:spPr>
            <a:xfrm>
              <a:off x="0" y="0"/>
              <a:ext cx="2722949" cy="423196"/>
            </a:xfrm>
            <a:custGeom>
              <a:avLst/>
              <a:gdLst/>
              <a:ahLst/>
              <a:cxnLst/>
              <a:rect l="l" t="t" r="r" b="b"/>
              <a:pathLst>
                <a:path w="2722949" h="423196">
                  <a:moveTo>
                    <a:pt x="14265" y="0"/>
                  </a:moveTo>
                  <a:lnTo>
                    <a:pt x="2708684" y="0"/>
                  </a:lnTo>
                  <a:cubicBezTo>
                    <a:pt x="2716563" y="0"/>
                    <a:pt x="2722949" y="6387"/>
                    <a:pt x="2722949" y="14265"/>
                  </a:cubicBezTo>
                  <a:lnTo>
                    <a:pt x="2722949" y="408930"/>
                  </a:lnTo>
                  <a:cubicBezTo>
                    <a:pt x="2722949" y="416809"/>
                    <a:pt x="2716563" y="423196"/>
                    <a:pt x="2708684" y="423196"/>
                  </a:cubicBezTo>
                  <a:lnTo>
                    <a:pt x="14265" y="423196"/>
                  </a:lnTo>
                  <a:cubicBezTo>
                    <a:pt x="10482" y="423196"/>
                    <a:pt x="6853" y="421693"/>
                    <a:pt x="4178" y="419017"/>
                  </a:cubicBezTo>
                  <a:cubicBezTo>
                    <a:pt x="1503" y="416342"/>
                    <a:pt x="0" y="412714"/>
                    <a:pt x="0" y="408930"/>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451771"/>
            </a:xfrm>
            <a:prstGeom prst="rect">
              <a:avLst/>
            </a:prstGeom>
          </p:spPr>
          <p:txBody>
            <a:bodyPr lIns="50800" tIns="50800" rIns="50800" bIns="50800" rtlCol="0" anchor="ctr"/>
            <a:lstStyle/>
            <a:p>
              <a:pPr algn="ctr">
                <a:lnSpc>
                  <a:spcPts val="1679"/>
                </a:lnSpc>
              </a:pPr>
              <a:endParaRPr/>
            </a:p>
            <a:p>
              <a:pPr algn="ctr">
                <a:lnSpc>
                  <a:spcPts val="1679"/>
                </a:lnSpc>
              </a:pPr>
              <a:r>
                <a:rPr lang="en-US" sz="1200" u="sng">
                  <a:solidFill>
                    <a:srgbClr val="000000">
                      <a:alpha val="89804"/>
                    </a:srgbClr>
                  </a:solidFill>
                  <a:latin typeface="Comfortaa"/>
                  <a:ea typeface="Comfortaa"/>
                  <a:cs typeface="Comfortaa"/>
                  <a:sym typeface="Comfortaa"/>
                  <a:hlinkClick r:id="rId2" tooltip="https://learn.personalisedcareinstitute.org.uk/course/view.php?id=7"/>
                </a:rPr>
                <a:t>Course: Personalised Care and Support Planning | PCI (personalisedcareinstitute.org.uk)</a:t>
              </a:r>
              <a:r>
                <a:rPr lang="en-US" sz="1200">
                  <a:solidFill>
                    <a:srgbClr val="000000">
                      <a:alpha val="89804"/>
                    </a:srgbClr>
                  </a:solidFill>
                  <a:latin typeface="Comfortaa"/>
                  <a:ea typeface="Comfortaa"/>
                  <a:cs typeface="Comfortaa"/>
                  <a:sym typeface="Comfortaa"/>
                </a:rPr>
                <a:t> </a:t>
              </a:r>
            </a:p>
            <a:p>
              <a:pPr algn="ctr">
                <a:lnSpc>
                  <a:spcPts val="1679"/>
                </a:lnSpc>
              </a:pPr>
              <a:endParaRPr lang="en-US" sz="1200">
                <a:solidFill>
                  <a:srgbClr val="000000">
                    <a:alpha val="89804"/>
                  </a:srgbClr>
                </a:solidFill>
                <a:latin typeface="Comfortaa"/>
                <a:ea typeface="Comfortaa"/>
                <a:cs typeface="Comfortaa"/>
                <a:sym typeface="Comfortaa"/>
              </a:endParaRPr>
            </a:p>
            <a:p>
              <a:pPr algn="ctr">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11" name="Group 11"/>
          <p:cNvGrpSpPr/>
          <p:nvPr/>
        </p:nvGrpSpPr>
        <p:grpSpPr>
          <a:xfrm>
            <a:off x="405765" y="1005143"/>
            <a:ext cx="2213069" cy="6168686"/>
            <a:chOff x="0" y="0"/>
            <a:chExt cx="793114" cy="2210718"/>
          </a:xfrm>
        </p:grpSpPr>
        <p:sp>
          <p:nvSpPr>
            <p:cNvPr id="12" name="Freeform 12"/>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13" name="TextBox 13"/>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endParaRP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Person Centred Care</a:t>
              </a: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p:txBody>
        </p:sp>
      </p:grpSp>
      <p:grpSp>
        <p:nvGrpSpPr>
          <p:cNvPr id="14" name="Group 14"/>
          <p:cNvGrpSpPr/>
          <p:nvPr/>
        </p:nvGrpSpPr>
        <p:grpSpPr>
          <a:xfrm>
            <a:off x="2688241" y="2882721"/>
            <a:ext cx="7597994" cy="1209107"/>
            <a:chOff x="0" y="0"/>
            <a:chExt cx="2722949" cy="433317"/>
          </a:xfrm>
        </p:grpSpPr>
        <p:sp>
          <p:nvSpPr>
            <p:cNvPr id="15" name="Freeform 15"/>
            <p:cNvSpPr/>
            <p:nvPr/>
          </p:nvSpPr>
          <p:spPr>
            <a:xfrm>
              <a:off x="0" y="0"/>
              <a:ext cx="2722949" cy="433317"/>
            </a:xfrm>
            <a:custGeom>
              <a:avLst/>
              <a:gdLst/>
              <a:ahLst/>
              <a:cxnLst/>
              <a:rect l="l" t="t" r="r" b="b"/>
              <a:pathLst>
                <a:path w="2722949" h="433317">
                  <a:moveTo>
                    <a:pt x="14265" y="0"/>
                  </a:moveTo>
                  <a:lnTo>
                    <a:pt x="2708684" y="0"/>
                  </a:lnTo>
                  <a:cubicBezTo>
                    <a:pt x="2716563" y="0"/>
                    <a:pt x="2722949" y="6387"/>
                    <a:pt x="2722949" y="14265"/>
                  </a:cubicBezTo>
                  <a:lnTo>
                    <a:pt x="2722949" y="419052"/>
                  </a:lnTo>
                  <a:cubicBezTo>
                    <a:pt x="2722949" y="422835"/>
                    <a:pt x="2721446" y="426463"/>
                    <a:pt x="2718771" y="429139"/>
                  </a:cubicBezTo>
                  <a:cubicBezTo>
                    <a:pt x="2716096" y="431814"/>
                    <a:pt x="2712468" y="433317"/>
                    <a:pt x="2708684" y="433317"/>
                  </a:cubicBezTo>
                  <a:lnTo>
                    <a:pt x="14265" y="433317"/>
                  </a:lnTo>
                  <a:cubicBezTo>
                    <a:pt x="6387" y="433317"/>
                    <a:pt x="0" y="426930"/>
                    <a:pt x="0" y="419052"/>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6" name="TextBox 16"/>
            <p:cNvSpPr txBox="1"/>
            <p:nvPr/>
          </p:nvSpPr>
          <p:spPr>
            <a:xfrm>
              <a:off x="0" y="-28575"/>
              <a:ext cx="2722949" cy="461892"/>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3" tooltip="https://eolc.co.uk/professionals/respect"/>
                </a:rPr>
                <a:t>ReSPECT :: Lincolnshire Palliative and End of Life (eolc.co.uk)</a:t>
              </a:r>
              <a:r>
                <a:rPr lang="en-US" sz="1200">
                  <a:solidFill>
                    <a:srgbClr val="000000">
                      <a:alpha val="89804"/>
                    </a:srgbClr>
                  </a:solidFill>
                  <a:latin typeface="Comfortaa"/>
                  <a:ea typeface="Comfortaa"/>
                  <a:cs typeface="Comfortaa"/>
                  <a:sym typeface="Comfortaa"/>
                </a:rPr>
                <a:t> (Tiers 2 &amp; 3) </a:t>
              </a:r>
            </a:p>
            <a:p>
              <a:pPr algn="ctr">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17" name="Group 17"/>
          <p:cNvGrpSpPr/>
          <p:nvPr/>
        </p:nvGrpSpPr>
        <p:grpSpPr>
          <a:xfrm>
            <a:off x="3157327" y="6804000"/>
            <a:ext cx="2766080" cy="567841"/>
            <a:chOff x="0" y="0"/>
            <a:chExt cx="991301" cy="203502"/>
          </a:xfrm>
        </p:grpSpPr>
        <p:sp>
          <p:nvSpPr>
            <p:cNvPr id="18" name="Freeform 18"/>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EC6907"/>
            </a:solidFill>
            <a:ln cap="sq">
              <a:noFill/>
              <a:prstDash val="solid"/>
              <a:miter/>
            </a:ln>
          </p:spPr>
          <p:txBody>
            <a:bodyPr/>
            <a:lstStyle/>
            <a:p>
              <a:endParaRPr lang="en-GB"/>
            </a:p>
          </p:txBody>
        </p:sp>
        <p:sp>
          <p:nvSpPr>
            <p:cNvPr id="19" name="TextBox 19"/>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4" action="ppaction://hlinksldjump"/>
                </a:rPr>
                <a:t>Back to </a:t>
              </a:r>
              <a:r>
                <a:rPr lang="en-US" sz="1199" b="1" strike="noStrike">
                  <a:solidFill>
                    <a:srgbClr val="000000"/>
                  </a:solidFill>
                  <a:latin typeface="Comfortaa Bold"/>
                  <a:ea typeface="Comfortaa Bold"/>
                  <a:cs typeface="Comfortaa Bold"/>
                  <a:sym typeface="Comfortaa Bold"/>
                  <a:hlinkClick r:id="rId4" action="ppaction://hlinksldjump"/>
                </a:rPr>
                <a:t>Tier 2 Summary</a:t>
              </a:r>
            </a:p>
          </p:txBody>
        </p:sp>
      </p:grpSp>
      <p:grpSp>
        <p:nvGrpSpPr>
          <p:cNvPr id="20" name="Group 20"/>
          <p:cNvGrpSpPr/>
          <p:nvPr/>
        </p:nvGrpSpPr>
        <p:grpSpPr>
          <a:xfrm>
            <a:off x="6849929" y="6804000"/>
            <a:ext cx="2766080" cy="567841"/>
            <a:chOff x="0" y="0"/>
            <a:chExt cx="991301" cy="203502"/>
          </a:xfrm>
        </p:grpSpPr>
        <p:sp>
          <p:nvSpPr>
            <p:cNvPr id="21" name="Freeform 21"/>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EC6907"/>
            </a:solidFill>
            <a:ln cap="sq">
              <a:noFill/>
              <a:prstDash val="solid"/>
              <a:miter/>
            </a:ln>
          </p:spPr>
          <p:txBody>
            <a:bodyPr/>
            <a:lstStyle/>
            <a:p>
              <a:endParaRPr lang="en-GB"/>
            </a:p>
          </p:txBody>
        </p:sp>
        <p:sp>
          <p:nvSpPr>
            <p:cNvPr id="22" name="TextBox 22"/>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5" action="ppaction://hlinksldjump"/>
                </a:rPr>
                <a:t>Next Topic</a:t>
              </a:r>
            </a:p>
          </p:txBody>
        </p:sp>
      </p:grpSp>
      <p:sp>
        <p:nvSpPr>
          <p:cNvPr id="23" name="Freeform 23"/>
          <p:cNvSpPr/>
          <p:nvPr/>
        </p:nvSpPr>
        <p:spPr>
          <a:xfrm>
            <a:off x="9762868" y="6835742"/>
            <a:ext cx="523367" cy="536100"/>
          </a:xfrm>
          <a:custGeom>
            <a:avLst/>
            <a:gdLst/>
            <a:ahLst/>
            <a:cxnLst/>
            <a:rect l="l" t="t" r="r" b="b"/>
            <a:pathLst>
              <a:path w="523367" h="536100">
                <a:moveTo>
                  <a:pt x="0" y="0"/>
                </a:moveTo>
                <a:lnTo>
                  <a:pt x="523367" y="0"/>
                </a:lnTo>
                <a:lnTo>
                  <a:pt x="523367" y="536099"/>
                </a:lnTo>
                <a:lnTo>
                  <a:pt x="0" y="53609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nvGrpSpPr>
          <p:cNvPr id="24" name="Group 24"/>
          <p:cNvGrpSpPr/>
          <p:nvPr/>
        </p:nvGrpSpPr>
        <p:grpSpPr>
          <a:xfrm>
            <a:off x="2688241" y="4153819"/>
            <a:ext cx="7597994" cy="1180866"/>
            <a:chOff x="0" y="0"/>
            <a:chExt cx="2722949" cy="423196"/>
          </a:xfrm>
        </p:grpSpPr>
        <p:sp>
          <p:nvSpPr>
            <p:cNvPr id="25" name="Freeform 25">
              <a:hlinkClick r:id="rId8" tooltip="https://www.england.nhs.uk/personalisedcare/pcsp/"/>
            </p:cNvPr>
            <p:cNvSpPr/>
            <p:nvPr/>
          </p:nvSpPr>
          <p:spPr>
            <a:xfrm>
              <a:off x="0" y="0"/>
              <a:ext cx="2722949" cy="423196"/>
            </a:xfrm>
            <a:custGeom>
              <a:avLst/>
              <a:gdLst/>
              <a:ahLst/>
              <a:cxnLst/>
              <a:rect l="l" t="t" r="r" b="b"/>
              <a:pathLst>
                <a:path w="2722949" h="423196">
                  <a:moveTo>
                    <a:pt x="14265" y="0"/>
                  </a:moveTo>
                  <a:lnTo>
                    <a:pt x="2708684" y="0"/>
                  </a:lnTo>
                  <a:cubicBezTo>
                    <a:pt x="2716563" y="0"/>
                    <a:pt x="2722949" y="6387"/>
                    <a:pt x="2722949" y="14265"/>
                  </a:cubicBezTo>
                  <a:lnTo>
                    <a:pt x="2722949" y="408930"/>
                  </a:lnTo>
                  <a:cubicBezTo>
                    <a:pt x="2722949" y="416809"/>
                    <a:pt x="2716563" y="423196"/>
                    <a:pt x="2708684" y="423196"/>
                  </a:cubicBezTo>
                  <a:lnTo>
                    <a:pt x="14265" y="423196"/>
                  </a:lnTo>
                  <a:cubicBezTo>
                    <a:pt x="10482" y="423196"/>
                    <a:pt x="6853" y="421693"/>
                    <a:pt x="4178" y="419017"/>
                  </a:cubicBezTo>
                  <a:cubicBezTo>
                    <a:pt x="1503" y="416342"/>
                    <a:pt x="0" y="412714"/>
                    <a:pt x="0" y="408930"/>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6" name="TextBox 26"/>
            <p:cNvSpPr txBox="1"/>
            <p:nvPr/>
          </p:nvSpPr>
          <p:spPr>
            <a:xfrm>
              <a:off x="0" y="-28575"/>
              <a:ext cx="2722949" cy="451771"/>
            </a:xfrm>
            <a:prstGeom prst="rect">
              <a:avLst/>
            </a:prstGeom>
          </p:spPr>
          <p:txBody>
            <a:bodyPr lIns="50800" tIns="50800" rIns="50800" bIns="50800" rtlCol="0" anchor="ctr"/>
            <a:lstStyle/>
            <a:p>
              <a:pPr algn="l">
                <a:lnSpc>
                  <a:spcPts val="1679"/>
                </a:lnSpc>
              </a:pPr>
              <a:r>
                <a:rPr lang="en-US" sz="1200" u="sng">
                  <a:solidFill>
                    <a:srgbClr val="000000">
                      <a:alpha val="89804"/>
                    </a:srgbClr>
                  </a:solidFill>
                  <a:latin typeface="Comfortaa"/>
                  <a:ea typeface="Comfortaa"/>
                  <a:cs typeface="Comfortaa"/>
                  <a:sym typeface="Comfortaa"/>
                  <a:hlinkClick r:id="rId8" tooltip="https://www.england.nhs.uk/personalisedcare/pcsp/"/>
                </a:rPr>
                <a:t>NHS England » Personalised care and support planning</a:t>
              </a:r>
              <a:r>
                <a:rPr lang="en-US" sz="1200" u="sng">
                  <a:solidFill>
                    <a:srgbClr val="000000">
                      <a:alpha val="89804"/>
                    </a:srgbClr>
                  </a:solidFill>
                  <a:latin typeface="Comfortaa"/>
                  <a:ea typeface="Comfortaa"/>
                  <a:cs typeface="Comfortaa"/>
                  <a:sym typeface="Comfortaa"/>
                </a:rPr>
                <a:t> </a:t>
              </a:r>
            </a:p>
            <a:p>
              <a:pPr algn="l">
                <a:lnSpc>
                  <a:spcPts val="1679"/>
                </a:lnSpc>
              </a:pPr>
              <a:endParaRPr lang="en-US" sz="1200" u="sng">
                <a:solidFill>
                  <a:srgbClr val="000000">
                    <a:alpha val="89804"/>
                  </a:srgbClr>
                </a:solidFill>
                <a:latin typeface="Comfortaa"/>
                <a:ea typeface="Comfortaa"/>
                <a:cs typeface="Comfortaa"/>
                <a:sym typeface="Comfortaa"/>
              </a:endParaRPr>
            </a:p>
            <a:p>
              <a:pPr algn="l">
                <a:lnSpc>
                  <a:spcPts val="1679"/>
                </a:lnSpc>
              </a:pPr>
              <a:endParaRPr lang="en-US" sz="1200" u="sng">
                <a:solidFill>
                  <a:srgbClr val="000000">
                    <a:alpha val="89804"/>
                  </a:srgbClr>
                </a:solidFill>
                <a:latin typeface="Comfortaa"/>
                <a:ea typeface="Comfortaa"/>
                <a:cs typeface="Comfortaa"/>
                <a:sym typeface="Comfortaa"/>
              </a:endParaRPr>
            </a:p>
          </p:txBody>
        </p:sp>
      </p:grpSp>
      <p:grpSp>
        <p:nvGrpSpPr>
          <p:cNvPr id="27" name="Group 27"/>
          <p:cNvGrpSpPr/>
          <p:nvPr/>
        </p:nvGrpSpPr>
        <p:grpSpPr>
          <a:xfrm>
            <a:off x="2688241" y="5455164"/>
            <a:ext cx="7597994" cy="1209107"/>
            <a:chOff x="0" y="0"/>
            <a:chExt cx="2722949" cy="433317"/>
          </a:xfrm>
        </p:grpSpPr>
        <p:sp>
          <p:nvSpPr>
            <p:cNvPr id="28" name="Freeform 28"/>
            <p:cNvSpPr/>
            <p:nvPr/>
          </p:nvSpPr>
          <p:spPr>
            <a:xfrm>
              <a:off x="0" y="0"/>
              <a:ext cx="2722949" cy="433317"/>
            </a:xfrm>
            <a:custGeom>
              <a:avLst/>
              <a:gdLst/>
              <a:ahLst/>
              <a:cxnLst/>
              <a:rect l="l" t="t" r="r" b="b"/>
              <a:pathLst>
                <a:path w="2722949" h="433317">
                  <a:moveTo>
                    <a:pt x="14265" y="0"/>
                  </a:moveTo>
                  <a:lnTo>
                    <a:pt x="2708684" y="0"/>
                  </a:lnTo>
                  <a:cubicBezTo>
                    <a:pt x="2716563" y="0"/>
                    <a:pt x="2722949" y="6387"/>
                    <a:pt x="2722949" y="14265"/>
                  </a:cubicBezTo>
                  <a:lnTo>
                    <a:pt x="2722949" y="419052"/>
                  </a:lnTo>
                  <a:cubicBezTo>
                    <a:pt x="2722949" y="422835"/>
                    <a:pt x="2721446" y="426463"/>
                    <a:pt x="2718771" y="429139"/>
                  </a:cubicBezTo>
                  <a:cubicBezTo>
                    <a:pt x="2716096" y="431814"/>
                    <a:pt x="2712468" y="433317"/>
                    <a:pt x="2708684" y="433317"/>
                  </a:cubicBezTo>
                  <a:lnTo>
                    <a:pt x="14265" y="433317"/>
                  </a:lnTo>
                  <a:cubicBezTo>
                    <a:pt x="6387" y="433317"/>
                    <a:pt x="0" y="426930"/>
                    <a:pt x="0" y="419052"/>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9" name="TextBox 29"/>
            <p:cNvSpPr txBox="1"/>
            <p:nvPr/>
          </p:nvSpPr>
          <p:spPr>
            <a:xfrm>
              <a:off x="0" y="-28575"/>
              <a:ext cx="2722949" cy="461892"/>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9" tooltip="https://www.england.nhs.uk/eolc/personalised-care/"/>
                </a:rPr>
                <a:t>NHS England » Personalised palliative and end of life care</a:t>
              </a:r>
            </a:p>
            <a:p>
              <a:pPr algn="just">
                <a:lnSpc>
                  <a:spcPts val="1679"/>
                </a:lnSpc>
              </a:pPr>
              <a:endParaRPr lang="en-US" sz="1200" u="sng">
                <a:solidFill>
                  <a:srgbClr val="000000">
                    <a:alpha val="89804"/>
                  </a:srgbClr>
                </a:solidFill>
                <a:latin typeface="Comfortaa"/>
                <a:ea typeface="Comfortaa"/>
                <a:cs typeface="Comfortaa"/>
                <a:sym typeface="Comfortaa"/>
                <a:hlinkClick r:id="rId9" tooltip="https://www.england.nhs.uk/eolc/personalised-care/"/>
              </a:endParaRPr>
            </a:p>
          </p:txBody>
        </p:sp>
      </p:grpSp>
      <p:grpSp>
        <p:nvGrpSpPr>
          <p:cNvPr id="30" name="Group 30"/>
          <p:cNvGrpSpPr/>
          <p:nvPr/>
        </p:nvGrpSpPr>
        <p:grpSpPr>
          <a:xfrm>
            <a:off x="2688241" y="6284384"/>
            <a:ext cx="1677003" cy="383772"/>
            <a:chOff x="0" y="0"/>
            <a:chExt cx="601000" cy="137535"/>
          </a:xfrm>
        </p:grpSpPr>
        <p:sp>
          <p:nvSpPr>
            <p:cNvPr id="31" name="Freeform 31"/>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2" name="TextBox 32"/>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reading</a:t>
              </a:r>
            </a:p>
          </p:txBody>
        </p:sp>
      </p:grpSp>
      <p:grpSp>
        <p:nvGrpSpPr>
          <p:cNvPr id="33" name="Group 33"/>
          <p:cNvGrpSpPr/>
          <p:nvPr/>
        </p:nvGrpSpPr>
        <p:grpSpPr>
          <a:xfrm>
            <a:off x="4401245" y="6280235"/>
            <a:ext cx="1767358" cy="387921"/>
            <a:chOff x="0" y="0"/>
            <a:chExt cx="633381" cy="139022"/>
          </a:xfrm>
        </p:grpSpPr>
        <p:sp>
          <p:nvSpPr>
            <p:cNvPr id="34" name="Freeform 34"/>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35" name="TextBox 35"/>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Tier1</a:t>
              </a:r>
            </a:p>
          </p:txBody>
        </p:sp>
      </p:grpSp>
      <p:grpSp>
        <p:nvGrpSpPr>
          <p:cNvPr id="36" name="Group 36"/>
          <p:cNvGrpSpPr/>
          <p:nvPr/>
        </p:nvGrpSpPr>
        <p:grpSpPr>
          <a:xfrm>
            <a:off x="4401245" y="4950913"/>
            <a:ext cx="1767358" cy="387921"/>
            <a:chOff x="0" y="0"/>
            <a:chExt cx="633381" cy="139022"/>
          </a:xfrm>
        </p:grpSpPr>
        <p:sp>
          <p:nvSpPr>
            <p:cNvPr id="37" name="Freeform 37"/>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38" name="TextBox 38"/>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Tier1</a:t>
              </a:r>
            </a:p>
          </p:txBody>
        </p:sp>
      </p:grpSp>
      <p:grpSp>
        <p:nvGrpSpPr>
          <p:cNvPr id="39" name="Group 39"/>
          <p:cNvGrpSpPr/>
          <p:nvPr/>
        </p:nvGrpSpPr>
        <p:grpSpPr>
          <a:xfrm>
            <a:off x="2688241" y="4950913"/>
            <a:ext cx="1677003" cy="383772"/>
            <a:chOff x="0" y="0"/>
            <a:chExt cx="601000" cy="137535"/>
          </a:xfrm>
        </p:grpSpPr>
        <p:sp>
          <p:nvSpPr>
            <p:cNvPr id="40" name="Freeform 40"/>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41" name="TextBox 41"/>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10min reading</a:t>
              </a:r>
            </a:p>
          </p:txBody>
        </p:sp>
      </p:grpSp>
      <p:grpSp>
        <p:nvGrpSpPr>
          <p:cNvPr id="42" name="Group 42"/>
          <p:cNvGrpSpPr/>
          <p:nvPr/>
        </p:nvGrpSpPr>
        <p:grpSpPr>
          <a:xfrm>
            <a:off x="2618834" y="1150396"/>
            <a:ext cx="2091159" cy="383772"/>
            <a:chOff x="0" y="0"/>
            <a:chExt cx="749424" cy="137535"/>
          </a:xfrm>
        </p:grpSpPr>
        <p:sp>
          <p:nvSpPr>
            <p:cNvPr id="43" name="Freeform 43"/>
            <p:cNvSpPr/>
            <p:nvPr/>
          </p:nvSpPr>
          <p:spPr>
            <a:xfrm>
              <a:off x="0" y="0"/>
              <a:ext cx="749424" cy="137535"/>
            </a:xfrm>
            <a:custGeom>
              <a:avLst/>
              <a:gdLst/>
              <a:ahLst/>
              <a:cxnLst/>
              <a:rect l="l" t="t" r="r" b="b"/>
              <a:pathLst>
                <a:path w="749424" h="137535">
                  <a:moveTo>
                    <a:pt x="51831" y="0"/>
                  </a:moveTo>
                  <a:lnTo>
                    <a:pt x="697593" y="0"/>
                  </a:lnTo>
                  <a:cubicBezTo>
                    <a:pt x="711340" y="0"/>
                    <a:pt x="724523" y="5461"/>
                    <a:pt x="734243" y="15181"/>
                  </a:cubicBezTo>
                  <a:cubicBezTo>
                    <a:pt x="743963" y="24901"/>
                    <a:pt x="749424" y="38085"/>
                    <a:pt x="749424" y="51831"/>
                  </a:cubicBezTo>
                  <a:lnTo>
                    <a:pt x="749424" y="85704"/>
                  </a:lnTo>
                  <a:cubicBezTo>
                    <a:pt x="749424" y="99451"/>
                    <a:pt x="743963" y="112634"/>
                    <a:pt x="734243" y="122354"/>
                  </a:cubicBezTo>
                  <a:cubicBezTo>
                    <a:pt x="724523" y="132074"/>
                    <a:pt x="711340" y="137535"/>
                    <a:pt x="697593" y="137535"/>
                  </a:cubicBezTo>
                  <a:lnTo>
                    <a:pt x="51831" y="137535"/>
                  </a:lnTo>
                  <a:cubicBezTo>
                    <a:pt x="38085" y="137535"/>
                    <a:pt x="24901" y="132074"/>
                    <a:pt x="15181" y="122354"/>
                  </a:cubicBezTo>
                  <a:cubicBezTo>
                    <a:pt x="5461" y="112634"/>
                    <a:pt x="0" y="99451"/>
                    <a:pt x="0" y="85704"/>
                  </a:cubicBezTo>
                  <a:lnTo>
                    <a:pt x="0" y="51831"/>
                  </a:lnTo>
                  <a:cubicBezTo>
                    <a:pt x="0" y="38085"/>
                    <a:pt x="5461" y="24901"/>
                    <a:pt x="15181" y="15181"/>
                  </a:cubicBezTo>
                  <a:cubicBezTo>
                    <a:pt x="24901" y="5461"/>
                    <a:pt x="38085" y="0"/>
                    <a:pt x="51831" y="0"/>
                  </a:cubicBezTo>
                  <a:close/>
                </a:path>
              </a:pathLst>
            </a:custGeom>
            <a:solidFill>
              <a:srgbClr val="A6A6A6"/>
            </a:solidFill>
            <a:ln cap="sq">
              <a:noFill/>
              <a:prstDash val="solid"/>
              <a:miter/>
            </a:ln>
          </p:spPr>
          <p:txBody>
            <a:bodyPr/>
            <a:lstStyle/>
            <a:p>
              <a:endParaRPr lang="en-GB"/>
            </a:p>
          </p:txBody>
        </p:sp>
        <p:sp>
          <p:nvSpPr>
            <p:cNvPr id="44" name="TextBox 44"/>
            <p:cNvSpPr txBox="1"/>
            <p:nvPr/>
          </p:nvSpPr>
          <p:spPr>
            <a:xfrm>
              <a:off x="0" y="19050"/>
              <a:ext cx="749424"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45min training (all Tiers)</a:t>
              </a:r>
            </a:p>
          </p:txBody>
        </p:sp>
      </p:grpSp>
      <p:grpSp>
        <p:nvGrpSpPr>
          <p:cNvPr id="45" name="Group 45"/>
          <p:cNvGrpSpPr/>
          <p:nvPr/>
        </p:nvGrpSpPr>
        <p:grpSpPr>
          <a:xfrm>
            <a:off x="2688241" y="2453146"/>
            <a:ext cx="1677003" cy="383772"/>
            <a:chOff x="0" y="0"/>
            <a:chExt cx="601000" cy="137535"/>
          </a:xfrm>
        </p:grpSpPr>
        <p:sp>
          <p:nvSpPr>
            <p:cNvPr id="46" name="Freeform 46"/>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47" name="TextBox 47"/>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x min training</a:t>
              </a:r>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algn="ctr">
                <a:lnSpc>
                  <a:spcPts val="2799"/>
                </a:lnSpc>
              </a:pPr>
              <a:endParaRPr/>
            </a:p>
            <a:p>
              <a:pPr algn="ctr">
                <a:lnSpc>
                  <a:spcPts val="2799"/>
                </a:lnSpc>
              </a:pPr>
              <a:endParaRPr/>
            </a:p>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Communicati</a:t>
              </a:r>
              <a:r>
                <a:rPr lang="en-US" sz="1999" b="1" u="none" strike="noStrike">
                  <a:solidFill>
                    <a:srgbClr val="000000">
                      <a:alpha val="89804"/>
                    </a:srgbClr>
                  </a:solidFill>
                  <a:latin typeface="Comfortaa Bold"/>
                  <a:ea typeface="Comfortaa Bold"/>
                  <a:cs typeface="Comfortaa Bold"/>
                  <a:sym typeface="Comfortaa Bold"/>
                </a:rPr>
                <a:t>on in Palliative </a:t>
              </a: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&amp; </a:t>
              </a: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EOL Care</a:t>
              </a: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2</a:t>
              </a:r>
            </a:p>
          </p:txBody>
        </p:sp>
      </p:grpSp>
      <p:grpSp>
        <p:nvGrpSpPr>
          <p:cNvPr id="8" name="Group 8"/>
          <p:cNvGrpSpPr/>
          <p:nvPr/>
        </p:nvGrpSpPr>
        <p:grpSpPr>
          <a:xfrm>
            <a:off x="2685768" y="1005143"/>
            <a:ext cx="4770726" cy="567841"/>
            <a:chOff x="0" y="0"/>
            <a:chExt cx="1709720" cy="203502"/>
          </a:xfrm>
        </p:grpSpPr>
        <p:sp>
          <p:nvSpPr>
            <p:cNvPr id="9" name="Freeform 9"/>
            <p:cNvSpPr/>
            <p:nvPr/>
          </p:nvSpPr>
          <p:spPr>
            <a:xfrm>
              <a:off x="0" y="0"/>
              <a:ext cx="1709720" cy="203502"/>
            </a:xfrm>
            <a:custGeom>
              <a:avLst/>
              <a:gdLst/>
              <a:ahLst/>
              <a:cxnLst/>
              <a:rect l="l" t="t" r="r" b="b"/>
              <a:pathLst>
                <a:path w="1709720" h="203502">
                  <a:moveTo>
                    <a:pt x="22719" y="0"/>
                  </a:moveTo>
                  <a:lnTo>
                    <a:pt x="1687001" y="0"/>
                  </a:lnTo>
                  <a:cubicBezTo>
                    <a:pt x="1693027" y="0"/>
                    <a:pt x="1698805" y="2394"/>
                    <a:pt x="1703066" y="6654"/>
                  </a:cubicBezTo>
                  <a:cubicBezTo>
                    <a:pt x="1707327" y="10915"/>
                    <a:pt x="1709720" y="16694"/>
                    <a:pt x="1709720" y="22719"/>
                  </a:cubicBezTo>
                  <a:lnTo>
                    <a:pt x="1709720" y="180782"/>
                  </a:lnTo>
                  <a:cubicBezTo>
                    <a:pt x="1709720" y="193330"/>
                    <a:pt x="1699549" y="203502"/>
                    <a:pt x="1687001" y="203502"/>
                  </a:cubicBezTo>
                  <a:lnTo>
                    <a:pt x="22719" y="203502"/>
                  </a:lnTo>
                  <a:cubicBezTo>
                    <a:pt x="16694" y="203502"/>
                    <a:pt x="10915" y="201108"/>
                    <a:pt x="6654" y="196847"/>
                  </a:cubicBezTo>
                  <a:cubicBezTo>
                    <a:pt x="2394" y="192587"/>
                    <a:pt x="0" y="186808"/>
                    <a:pt x="0" y="180782"/>
                  </a:cubicBezTo>
                  <a:lnTo>
                    <a:pt x="0" y="22719"/>
                  </a:lnTo>
                  <a:cubicBezTo>
                    <a:pt x="0" y="16694"/>
                    <a:pt x="2394" y="10915"/>
                    <a:pt x="6654" y="6654"/>
                  </a:cubicBezTo>
                  <a:cubicBezTo>
                    <a:pt x="10915" y="2394"/>
                    <a:pt x="16694" y="0"/>
                    <a:pt x="22719" y="0"/>
                  </a:cubicBezTo>
                  <a:close/>
                </a:path>
              </a:pathLst>
            </a:custGeom>
            <a:solidFill>
              <a:srgbClr val="EECDB9"/>
            </a:solidFill>
            <a:ln cap="sq">
              <a:noFill/>
              <a:prstDash val="solid"/>
              <a:miter/>
            </a:ln>
          </p:spPr>
          <p:txBody>
            <a:bodyPr/>
            <a:lstStyle/>
            <a:p>
              <a:endParaRPr lang="en-GB"/>
            </a:p>
          </p:txBody>
        </p:sp>
        <p:sp>
          <p:nvSpPr>
            <p:cNvPr id="10" name="TextBox 10"/>
            <p:cNvSpPr txBox="1"/>
            <p:nvPr/>
          </p:nvSpPr>
          <p:spPr>
            <a:xfrm>
              <a:off x="0" y="-28575"/>
              <a:ext cx="1709720" cy="232077"/>
            </a:xfrm>
            <a:prstGeom prst="rect">
              <a:avLst/>
            </a:prstGeom>
          </p:spPr>
          <p:txBody>
            <a:bodyPr lIns="50800" tIns="50800" rIns="50800" bIns="50800" rtlCol="0" anchor="ctr"/>
            <a:lstStyle/>
            <a:p>
              <a:pPr marL="0" lvl="0" indent="0" algn="ctr">
                <a:lnSpc>
                  <a:spcPts val="2099"/>
                </a:lnSpc>
                <a:spcBef>
                  <a:spcPct val="0"/>
                </a:spcBef>
              </a:pPr>
              <a:r>
                <a:rPr lang="en-US" sz="1499">
                  <a:solidFill>
                    <a:srgbClr val="000000"/>
                  </a:solidFill>
                  <a:latin typeface="Comfortaa"/>
                  <a:ea typeface="Comfortaa"/>
                  <a:cs typeface="Comfortaa"/>
                  <a:sym typeface="Comfortaa"/>
                </a:rPr>
                <a:t>Introduction &amp; Outcomes as per Tier 1, plus:</a:t>
              </a:r>
            </a:p>
          </p:txBody>
        </p:sp>
      </p:grpSp>
      <p:grpSp>
        <p:nvGrpSpPr>
          <p:cNvPr id="11" name="Group 11"/>
          <p:cNvGrpSpPr/>
          <p:nvPr/>
        </p:nvGrpSpPr>
        <p:grpSpPr>
          <a:xfrm>
            <a:off x="2685768" y="1639660"/>
            <a:ext cx="7600467" cy="529025"/>
            <a:chOff x="0" y="0"/>
            <a:chExt cx="2723836" cy="189591"/>
          </a:xfrm>
        </p:grpSpPr>
        <p:sp>
          <p:nvSpPr>
            <p:cNvPr id="12" name="Freeform 12"/>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EECDB9"/>
            </a:solidFill>
            <a:ln cap="sq">
              <a:noFill/>
              <a:prstDash val="solid"/>
              <a:miter/>
            </a:ln>
          </p:spPr>
          <p:txBody>
            <a:bodyPr/>
            <a:lstStyle/>
            <a:p>
              <a:endParaRPr lang="en-GB"/>
            </a:p>
          </p:txBody>
        </p:sp>
        <p:sp>
          <p:nvSpPr>
            <p:cNvPr id="13" name="TextBox 13"/>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grpSp>
        <p:nvGrpSpPr>
          <p:cNvPr id="14" name="Group 14"/>
          <p:cNvGrpSpPr/>
          <p:nvPr/>
        </p:nvGrpSpPr>
        <p:grpSpPr>
          <a:xfrm>
            <a:off x="2654834" y="2168685"/>
            <a:ext cx="8037166" cy="5840920"/>
            <a:chOff x="0" y="0"/>
            <a:chExt cx="2880339" cy="2093254"/>
          </a:xfrm>
        </p:grpSpPr>
        <p:sp>
          <p:nvSpPr>
            <p:cNvPr id="15" name="Freeform 15"/>
            <p:cNvSpPr/>
            <p:nvPr/>
          </p:nvSpPr>
          <p:spPr>
            <a:xfrm>
              <a:off x="0" y="0"/>
              <a:ext cx="2880339" cy="2093254"/>
            </a:xfrm>
            <a:custGeom>
              <a:avLst/>
              <a:gdLst/>
              <a:ahLst/>
              <a:cxnLst/>
              <a:rect l="l" t="t" r="r" b="b"/>
              <a:pathLst>
                <a:path w="2880339" h="2093254">
                  <a:moveTo>
                    <a:pt x="4816" y="0"/>
                  </a:moveTo>
                  <a:lnTo>
                    <a:pt x="2875522" y="0"/>
                  </a:lnTo>
                  <a:cubicBezTo>
                    <a:pt x="2878182" y="0"/>
                    <a:pt x="2880339" y="2156"/>
                    <a:pt x="2880339" y="4816"/>
                  </a:cubicBezTo>
                  <a:lnTo>
                    <a:pt x="2880339" y="2088438"/>
                  </a:lnTo>
                  <a:cubicBezTo>
                    <a:pt x="2880339" y="2091098"/>
                    <a:pt x="2878182" y="2093254"/>
                    <a:pt x="2875522" y="2093254"/>
                  </a:cubicBezTo>
                  <a:lnTo>
                    <a:pt x="4816" y="2093254"/>
                  </a:lnTo>
                  <a:cubicBezTo>
                    <a:pt x="2156" y="2093254"/>
                    <a:pt x="0" y="2091098"/>
                    <a:pt x="0" y="2088438"/>
                  </a:cubicBezTo>
                  <a:lnTo>
                    <a:pt x="0" y="4816"/>
                  </a:lnTo>
                  <a:cubicBezTo>
                    <a:pt x="0" y="2156"/>
                    <a:pt x="2156" y="0"/>
                    <a:pt x="4816" y="0"/>
                  </a:cubicBezTo>
                  <a:close/>
                </a:path>
              </a:pathLst>
            </a:custGeom>
            <a:solidFill>
              <a:srgbClr val="000000">
                <a:alpha val="0"/>
              </a:srgbClr>
            </a:solidFill>
            <a:ln cap="sq">
              <a:noFill/>
              <a:prstDash val="solid"/>
              <a:miter/>
            </a:ln>
          </p:spPr>
          <p:txBody>
            <a:bodyPr/>
            <a:lstStyle/>
            <a:p>
              <a:endParaRPr lang="en-GB"/>
            </a:p>
          </p:txBody>
        </p:sp>
        <p:sp>
          <p:nvSpPr>
            <p:cNvPr id="16" name="TextBox 16"/>
            <p:cNvSpPr txBox="1"/>
            <p:nvPr/>
          </p:nvSpPr>
          <p:spPr>
            <a:xfrm>
              <a:off x="0" y="-104775"/>
              <a:ext cx="2880339" cy="2198029"/>
            </a:xfrm>
            <a:prstGeom prst="rect">
              <a:avLst/>
            </a:prstGeom>
          </p:spPr>
          <p:txBody>
            <a:bodyPr lIns="50800" tIns="50800" rIns="50800" bIns="50800" rtlCol="0" anchor="ctr"/>
            <a:lstStyle/>
            <a:p>
              <a:pPr algn="l">
                <a:lnSpc>
                  <a:spcPts val="2850"/>
                </a:lnSpc>
              </a:pPr>
              <a:r>
                <a:rPr lang="en-US" sz="1500" b="1">
                  <a:solidFill>
                    <a:srgbClr val="000000"/>
                  </a:solidFill>
                  <a:latin typeface="Comfortaa Bold"/>
                  <a:ea typeface="Comfortaa Bold"/>
                  <a:cs typeface="Comfortaa Bold"/>
                  <a:sym typeface="Comfortaa Bold"/>
                </a:rPr>
                <a:t>2.1</a:t>
              </a:r>
              <a:r>
                <a:rPr lang="en-US" sz="1500">
                  <a:solidFill>
                    <a:srgbClr val="000000"/>
                  </a:solidFill>
                  <a:latin typeface="Comfortaa"/>
                  <a:ea typeface="Comfortaa"/>
                  <a:cs typeface="Comfortaa"/>
                  <a:sym typeface="Comfortaa"/>
                </a:rPr>
                <a:t>  Communicate sensitively with individuals and those important to them on a range of complex matters relating to end-of-life care, in a non-judgemental, empathetic, genuine, collaborative, and supportive manner that is appropriate to them and the situation.</a:t>
              </a:r>
            </a:p>
            <a:p>
              <a:pPr algn="l">
                <a:lnSpc>
                  <a:spcPts val="2850"/>
                </a:lnSpc>
              </a:pPr>
              <a:r>
                <a:rPr lang="en-US" sz="1500" b="1">
                  <a:solidFill>
                    <a:srgbClr val="000000"/>
                  </a:solidFill>
                  <a:latin typeface="Comfortaa Bold"/>
                  <a:ea typeface="Comfortaa Bold"/>
                  <a:cs typeface="Comfortaa Bold"/>
                  <a:sym typeface="Comfortaa Bold"/>
                </a:rPr>
                <a:t>2.2</a:t>
              </a:r>
              <a:r>
                <a:rPr lang="en-US" sz="1500">
                  <a:solidFill>
                    <a:srgbClr val="000000"/>
                  </a:solidFill>
                  <a:latin typeface="Comfortaa"/>
                  <a:ea typeface="Comfortaa"/>
                  <a:cs typeface="Comfortaa"/>
                  <a:sym typeface="Comfortaa"/>
                </a:rPr>
                <a:t>  Use active listening skills and open questions to support individuals and those important to them to express their feelings, preferences and needs alongside their strengths and abilities and understand why silence is an important part of communication in end-of-life care and feel confident in the value of silence.</a:t>
              </a:r>
            </a:p>
            <a:p>
              <a:pPr algn="l">
                <a:lnSpc>
                  <a:spcPts val="2850"/>
                </a:lnSpc>
              </a:pPr>
              <a:r>
                <a:rPr lang="en-US" sz="1500" b="1">
                  <a:solidFill>
                    <a:srgbClr val="000000"/>
                  </a:solidFill>
                  <a:latin typeface="Comfortaa Bold"/>
                  <a:ea typeface="Comfortaa Bold"/>
                  <a:cs typeface="Comfortaa Bold"/>
                  <a:sym typeface="Comfortaa Bold"/>
                </a:rPr>
                <a:t>2.3</a:t>
              </a:r>
              <a:r>
                <a:rPr lang="en-US" sz="1500">
                  <a:solidFill>
                    <a:srgbClr val="000000"/>
                  </a:solidFill>
                  <a:latin typeface="Comfortaa"/>
                  <a:ea typeface="Comfortaa"/>
                  <a:cs typeface="Comfortaa"/>
                  <a:sym typeface="Comfortaa"/>
                </a:rPr>
                <a:t>  Identify the different barriers to communication at end of life, including where someone has additional care, support or communicate needs e.g., learning disabilities, cognitive impairment, sensory impairment, or where a situation makes it difficult to communication effectively e.g., noisy, distressing, emergency environments, and have strategies in place to overcome these barriers.</a:t>
              </a:r>
            </a:p>
            <a:p>
              <a:pPr algn="l">
                <a:lnSpc>
                  <a:spcPts val="2850"/>
                </a:lnSpc>
              </a:pPr>
              <a:endParaRPr lang="en-US" sz="1500">
                <a:solidFill>
                  <a:srgbClr val="000000"/>
                </a:solidFill>
                <a:latin typeface="Comfortaa"/>
                <a:ea typeface="Comfortaa"/>
                <a:cs typeface="Comfortaa"/>
                <a:sym typeface="Comfortaa"/>
              </a:endParaRPr>
            </a:p>
          </p:txBody>
        </p:sp>
      </p:grpSp>
      <p:grpSp>
        <p:nvGrpSpPr>
          <p:cNvPr id="17" name="Group 17"/>
          <p:cNvGrpSpPr/>
          <p:nvPr/>
        </p:nvGrpSpPr>
        <p:grpSpPr>
          <a:xfrm>
            <a:off x="7520155" y="1005143"/>
            <a:ext cx="2766080" cy="567841"/>
            <a:chOff x="0" y="0"/>
            <a:chExt cx="991301" cy="203502"/>
          </a:xfrm>
        </p:grpSpPr>
        <p:sp>
          <p:nvSpPr>
            <p:cNvPr id="18" name="Freeform 18"/>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5FB339"/>
            </a:solidFill>
            <a:ln cap="sq">
              <a:noFill/>
              <a:prstDash val="solid"/>
              <a:miter/>
            </a:ln>
          </p:spPr>
          <p:txBody>
            <a:bodyPr/>
            <a:lstStyle/>
            <a:p>
              <a:endParaRPr lang="en-GB"/>
            </a:p>
          </p:txBody>
        </p:sp>
        <p:sp>
          <p:nvSpPr>
            <p:cNvPr id="19" name="TextBox 19"/>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2" action="ppaction://hlinksldjump"/>
                </a:rPr>
                <a:t>Tier 1 Introduction reminder</a:t>
              </a: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132919" y="3728592"/>
            <a:ext cx="6261505" cy="1299278"/>
            <a:chOff x="0" y="0"/>
            <a:chExt cx="2243982" cy="465632"/>
          </a:xfrm>
        </p:grpSpPr>
        <p:sp>
          <p:nvSpPr>
            <p:cNvPr id="3" name="Freeform 3"/>
            <p:cNvSpPr/>
            <p:nvPr/>
          </p:nvSpPr>
          <p:spPr>
            <a:xfrm>
              <a:off x="0" y="0"/>
              <a:ext cx="2243982" cy="465632"/>
            </a:xfrm>
            <a:custGeom>
              <a:avLst/>
              <a:gdLst/>
              <a:ahLst/>
              <a:cxnLst/>
              <a:rect l="l" t="t" r="r" b="b"/>
              <a:pathLst>
                <a:path w="2243982" h="465632">
                  <a:moveTo>
                    <a:pt x="23492" y="0"/>
                  </a:moveTo>
                  <a:lnTo>
                    <a:pt x="2220490" y="0"/>
                  </a:lnTo>
                  <a:cubicBezTo>
                    <a:pt x="2233464" y="0"/>
                    <a:pt x="2243982" y="10518"/>
                    <a:pt x="2243982" y="23492"/>
                  </a:cubicBezTo>
                  <a:lnTo>
                    <a:pt x="2243982" y="442140"/>
                  </a:lnTo>
                  <a:cubicBezTo>
                    <a:pt x="2243982" y="455114"/>
                    <a:pt x="2233464" y="465632"/>
                    <a:pt x="2220490" y="465632"/>
                  </a:cubicBezTo>
                  <a:lnTo>
                    <a:pt x="23492" y="465632"/>
                  </a:lnTo>
                  <a:cubicBezTo>
                    <a:pt x="17262" y="465632"/>
                    <a:pt x="11286" y="463157"/>
                    <a:pt x="6881" y="458751"/>
                  </a:cubicBezTo>
                  <a:cubicBezTo>
                    <a:pt x="2475" y="454346"/>
                    <a:pt x="0" y="448370"/>
                    <a:pt x="0" y="442140"/>
                  </a:cubicBezTo>
                  <a:lnTo>
                    <a:pt x="0" y="23492"/>
                  </a:lnTo>
                  <a:cubicBezTo>
                    <a:pt x="0" y="17262"/>
                    <a:pt x="2475" y="11286"/>
                    <a:pt x="6881" y="6881"/>
                  </a:cubicBezTo>
                  <a:cubicBezTo>
                    <a:pt x="11286" y="2475"/>
                    <a:pt x="17262" y="0"/>
                    <a:pt x="23492" y="0"/>
                  </a:cubicBezTo>
                  <a:close/>
                </a:path>
              </a:pathLst>
            </a:custGeom>
            <a:solidFill>
              <a:srgbClr val="000000">
                <a:alpha val="0"/>
              </a:srgbClr>
            </a:solidFill>
            <a:ln w="9525" cap="sq">
              <a:solidFill>
                <a:srgbClr val="000000"/>
              </a:solidFill>
              <a:prstDash val="solid"/>
              <a:miter/>
            </a:ln>
          </p:spPr>
          <p:txBody>
            <a:bodyPr/>
            <a:lstStyle/>
            <a:p>
              <a:endParaRPr lang="en-GB"/>
            </a:p>
          </p:txBody>
        </p:sp>
        <p:sp>
          <p:nvSpPr>
            <p:cNvPr id="4" name="TextBox 4"/>
            <p:cNvSpPr txBox="1"/>
            <p:nvPr/>
          </p:nvSpPr>
          <p:spPr>
            <a:xfrm>
              <a:off x="0" y="-28575"/>
              <a:ext cx="2243982" cy="494207"/>
            </a:xfrm>
            <a:prstGeom prst="rect">
              <a:avLst/>
            </a:prstGeom>
          </p:spPr>
          <p:txBody>
            <a:bodyPr lIns="50800" tIns="50800" rIns="50800" bIns="50800" rtlCol="0" anchor="ctr"/>
            <a:lstStyle/>
            <a:p>
              <a:pPr algn="ctr">
                <a:lnSpc>
                  <a:spcPts val="2099"/>
                </a:lnSpc>
              </a:pPr>
              <a:r>
                <a:rPr lang="en-US" sz="1499">
                  <a:solidFill>
                    <a:srgbClr val="000000"/>
                  </a:solidFill>
                  <a:latin typeface="Comfortaa"/>
                  <a:ea typeface="Comfortaa"/>
                  <a:cs typeface="Comfortaa"/>
                  <a:sym typeface="Comfortaa"/>
                </a:rPr>
                <a:t>Click on linked tiles to be taken to a specific </a:t>
              </a:r>
            </a:p>
            <a:p>
              <a:pPr algn="ctr">
                <a:lnSpc>
                  <a:spcPts val="2099"/>
                </a:lnSpc>
              </a:pPr>
              <a:r>
                <a:rPr lang="en-US" sz="1499">
                  <a:solidFill>
                    <a:srgbClr val="000000"/>
                  </a:solidFill>
                  <a:latin typeface="Comfortaa"/>
                  <a:ea typeface="Comfortaa"/>
                  <a:cs typeface="Comfortaa"/>
                  <a:sym typeface="Comfortaa"/>
                </a:rPr>
                <a:t>part of the package/ Tier where indicated</a:t>
              </a:r>
            </a:p>
          </p:txBody>
        </p:sp>
      </p:grpSp>
      <p:grpSp>
        <p:nvGrpSpPr>
          <p:cNvPr id="5" name="Group 5"/>
          <p:cNvGrpSpPr/>
          <p:nvPr/>
        </p:nvGrpSpPr>
        <p:grpSpPr>
          <a:xfrm>
            <a:off x="4132919" y="5053513"/>
            <a:ext cx="6261505" cy="678370"/>
            <a:chOff x="0" y="0"/>
            <a:chExt cx="2243982" cy="243113"/>
          </a:xfrm>
        </p:grpSpPr>
        <p:sp>
          <p:nvSpPr>
            <p:cNvPr id="6" name="Freeform 6"/>
            <p:cNvSpPr/>
            <p:nvPr/>
          </p:nvSpPr>
          <p:spPr>
            <a:xfrm>
              <a:off x="0" y="0"/>
              <a:ext cx="2243982" cy="243113"/>
            </a:xfrm>
            <a:custGeom>
              <a:avLst/>
              <a:gdLst/>
              <a:ahLst/>
              <a:cxnLst/>
              <a:rect l="l" t="t" r="r" b="b"/>
              <a:pathLst>
                <a:path w="2243982" h="243113">
                  <a:moveTo>
                    <a:pt x="23492" y="0"/>
                  </a:moveTo>
                  <a:lnTo>
                    <a:pt x="2220490" y="0"/>
                  </a:lnTo>
                  <a:cubicBezTo>
                    <a:pt x="2233464" y="0"/>
                    <a:pt x="2243982" y="10518"/>
                    <a:pt x="2243982" y="23492"/>
                  </a:cubicBezTo>
                  <a:lnTo>
                    <a:pt x="2243982" y="219620"/>
                  </a:lnTo>
                  <a:cubicBezTo>
                    <a:pt x="2243982" y="225851"/>
                    <a:pt x="2241507" y="231826"/>
                    <a:pt x="2237101" y="236232"/>
                  </a:cubicBezTo>
                  <a:cubicBezTo>
                    <a:pt x="2232696" y="240637"/>
                    <a:pt x="2226720" y="243113"/>
                    <a:pt x="2220490" y="243113"/>
                  </a:cubicBezTo>
                  <a:lnTo>
                    <a:pt x="23492" y="243113"/>
                  </a:lnTo>
                  <a:cubicBezTo>
                    <a:pt x="17262" y="243113"/>
                    <a:pt x="11286" y="240637"/>
                    <a:pt x="6881" y="236232"/>
                  </a:cubicBezTo>
                  <a:cubicBezTo>
                    <a:pt x="2475" y="231826"/>
                    <a:pt x="0" y="225851"/>
                    <a:pt x="0" y="219620"/>
                  </a:cubicBezTo>
                  <a:lnTo>
                    <a:pt x="0" y="23492"/>
                  </a:lnTo>
                  <a:cubicBezTo>
                    <a:pt x="0" y="17262"/>
                    <a:pt x="2475" y="11286"/>
                    <a:pt x="6881" y="6881"/>
                  </a:cubicBezTo>
                  <a:cubicBezTo>
                    <a:pt x="11286" y="2475"/>
                    <a:pt x="17262" y="0"/>
                    <a:pt x="23492" y="0"/>
                  </a:cubicBezTo>
                  <a:close/>
                </a:path>
              </a:pathLst>
            </a:custGeom>
            <a:solidFill>
              <a:srgbClr val="000000">
                <a:alpha val="0"/>
              </a:srgbClr>
            </a:solidFill>
            <a:ln w="9525" cap="sq">
              <a:solidFill>
                <a:srgbClr val="000000"/>
              </a:solidFill>
              <a:prstDash val="solid"/>
              <a:miter/>
            </a:ln>
          </p:spPr>
          <p:txBody>
            <a:bodyPr/>
            <a:lstStyle/>
            <a:p>
              <a:endParaRPr lang="en-GB"/>
            </a:p>
          </p:txBody>
        </p:sp>
        <p:sp>
          <p:nvSpPr>
            <p:cNvPr id="7" name="TextBox 7"/>
            <p:cNvSpPr txBox="1"/>
            <p:nvPr/>
          </p:nvSpPr>
          <p:spPr>
            <a:xfrm>
              <a:off x="0" y="-28575"/>
              <a:ext cx="2243982" cy="271688"/>
            </a:xfrm>
            <a:prstGeom prst="rect">
              <a:avLst/>
            </a:prstGeom>
          </p:spPr>
          <p:txBody>
            <a:bodyPr lIns="50800" tIns="50800" rIns="50800" bIns="50800" rtlCol="0" anchor="ctr"/>
            <a:lstStyle/>
            <a:p>
              <a:pPr algn="ctr">
                <a:lnSpc>
                  <a:spcPts val="2099"/>
                </a:lnSpc>
              </a:pPr>
              <a:r>
                <a:rPr lang="en-US" sz="1499">
                  <a:solidFill>
                    <a:srgbClr val="000000"/>
                  </a:solidFill>
                  <a:latin typeface="Comfortaa"/>
                  <a:ea typeface="Comfortaa"/>
                  <a:cs typeface="Comfortaa"/>
                  <a:sym typeface="Comfortaa"/>
                </a:rPr>
                <a:t>To move to the next slide, click anywhere in the presentation when you see this arrow OR use arrow on your keyboard</a:t>
              </a:r>
            </a:p>
          </p:txBody>
        </p:sp>
      </p:grpSp>
      <p:grpSp>
        <p:nvGrpSpPr>
          <p:cNvPr id="8" name="Group 8"/>
          <p:cNvGrpSpPr/>
          <p:nvPr/>
        </p:nvGrpSpPr>
        <p:grpSpPr>
          <a:xfrm>
            <a:off x="4132919" y="5757525"/>
            <a:ext cx="6261505" cy="683112"/>
            <a:chOff x="0" y="0"/>
            <a:chExt cx="2243982" cy="244812"/>
          </a:xfrm>
        </p:grpSpPr>
        <p:sp>
          <p:nvSpPr>
            <p:cNvPr id="9" name="Freeform 9"/>
            <p:cNvSpPr/>
            <p:nvPr/>
          </p:nvSpPr>
          <p:spPr>
            <a:xfrm>
              <a:off x="0" y="0"/>
              <a:ext cx="2243982" cy="244812"/>
            </a:xfrm>
            <a:custGeom>
              <a:avLst/>
              <a:gdLst/>
              <a:ahLst/>
              <a:cxnLst/>
              <a:rect l="l" t="t" r="r" b="b"/>
              <a:pathLst>
                <a:path w="2243982" h="244812">
                  <a:moveTo>
                    <a:pt x="23492" y="0"/>
                  </a:moveTo>
                  <a:lnTo>
                    <a:pt x="2220490" y="0"/>
                  </a:lnTo>
                  <a:cubicBezTo>
                    <a:pt x="2233464" y="0"/>
                    <a:pt x="2243982" y="10518"/>
                    <a:pt x="2243982" y="23492"/>
                  </a:cubicBezTo>
                  <a:lnTo>
                    <a:pt x="2243982" y="221320"/>
                  </a:lnTo>
                  <a:cubicBezTo>
                    <a:pt x="2243982" y="227550"/>
                    <a:pt x="2241507" y="233526"/>
                    <a:pt x="2237101" y="237931"/>
                  </a:cubicBezTo>
                  <a:cubicBezTo>
                    <a:pt x="2232696" y="242337"/>
                    <a:pt x="2226720" y="244812"/>
                    <a:pt x="2220490" y="244812"/>
                  </a:cubicBezTo>
                  <a:lnTo>
                    <a:pt x="23492" y="244812"/>
                  </a:lnTo>
                  <a:cubicBezTo>
                    <a:pt x="17262" y="244812"/>
                    <a:pt x="11286" y="242337"/>
                    <a:pt x="6881" y="237931"/>
                  </a:cubicBezTo>
                  <a:cubicBezTo>
                    <a:pt x="2475" y="233526"/>
                    <a:pt x="0" y="227550"/>
                    <a:pt x="0" y="221320"/>
                  </a:cubicBezTo>
                  <a:lnTo>
                    <a:pt x="0" y="23492"/>
                  </a:lnTo>
                  <a:cubicBezTo>
                    <a:pt x="0" y="17262"/>
                    <a:pt x="2475" y="11286"/>
                    <a:pt x="6881" y="6881"/>
                  </a:cubicBezTo>
                  <a:cubicBezTo>
                    <a:pt x="11286" y="2475"/>
                    <a:pt x="17262" y="0"/>
                    <a:pt x="23492" y="0"/>
                  </a:cubicBezTo>
                  <a:close/>
                </a:path>
              </a:pathLst>
            </a:custGeom>
            <a:solidFill>
              <a:srgbClr val="000000">
                <a:alpha val="0"/>
              </a:srgbClr>
            </a:solidFill>
            <a:ln w="9525" cap="sq">
              <a:solidFill>
                <a:srgbClr val="000000"/>
              </a:solidFill>
              <a:prstDash val="solid"/>
              <a:miter/>
            </a:ln>
          </p:spPr>
          <p:txBody>
            <a:bodyPr/>
            <a:lstStyle/>
            <a:p>
              <a:endParaRPr lang="en-GB"/>
            </a:p>
          </p:txBody>
        </p:sp>
        <p:sp>
          <p:nvSpPr>
            <p:cNvPr id="10" name="TextBox 10"/>
            <p:cNvSpPr txBox="1"/>
            <p:nvPr/>
          </p:nvSpPr>
          <p:spPr>
            <a:xfrm>
              <a:off x="0" y="-28575"/>
              <a:ext cx="2243982" cy="273387"/>
            </a:xfrm>
            <a:prstGeom prst="rect">
              <a:avLst/>
            </a:prstGeom>
          </p:spPr>
          <p:txBody>
            <a:bodyPr lIns="50800" tIns="50800" rIns="50800" bIns="50800" rtlCol="0" anchor="ctr"/>
            <a:lstStyle/>
            <a:p>
              <a:pPr algn="ctr">
                <a:lnSpc>
                  <a:spcPts val="2099"/>
                </a:lnSpc>
              </a:pPr>
              <a:r>
                <a:rPr lang="en-US" sz="1499">
                  <a:solidFill>
                    <a:srgbClr val="000000"/>
                  </a:solidFill>
                  <a:latin typeface="Comfortaa"/>
                  <a:ea typeface="Comfortaa"/>
                  <a:cs typeface="Comfortaa"/>
                  <a:sym typeface="Comfortaa"/>
                </a:rPr>
                <a:t>Hover over links/embedded resources until you see a hand pointer and click to open link in a separate tab</a:t>
              </a:r>
            </a:p>
          </p:txBody>
        </p:sp>
      </p:grpSp>
      <p:grpSp>
        <p:nvGrpSpPr>
          <p:cNvPr id="11" name="Group 11"/>
          <p:cNvGrpSpPr/>
          <p:nvPr/>
        </p:nvGrpSpPr>
        <p:grpSpPr>
          <a:xfrm>
            <a:off x="4132919" y="6466869"/>
            <a:ext cx="6261505" cy="688327"/>
            <a:chOff x="0" y="0"/>
            <a:chExt cx="2243982" cy="246681"/>
          </a:xfrm>
        </p:grpSpPr>
        <p:sp>
          <p:nvSpPr>
            <p:cNvPr id="12" name="Freeform 12"/>
            <p:cNvSpPr/>
            <p:nvPr/>
          </p:nvSpPr>
          <p:spPr>
            <a:xfrm>
              <a:off x="0" y="0"/>
              <a:ext cx="2243982" cy="246681"/>
            </a:xfrm>
            <a:custGeom>
              <a:avLst/>
              <a:gdLst/>
              <a:ahLst/>
              <a:cxnLst/>
              <a:rect l="l" t="t" r="r" b="b"/>
              <a:pathLst>
                <a:path w="2243982" h="246681">
                  <a:moveTo>
                    <a:pt x="23492" y="0"/>
                  </a:moveTo>
                  <a:lnTo>
                    <a:pt x="2220490" y="0"/>
                  </a:lnTo>
                  <a:cubicBezTo>
                    <a:pt x="2233464" y="0"/>
                    <a:pt x="2243982" y="10518"/>
                    <a:pt x="2243982" y="23492"/>
                  </a:cubicBezTo>
                  <a:lnTo>
                    <a:pt x="2243982" y="223189"/>
                  </a:lnTo>
                  <a:cubicBezTo>
                    <a:pt x="2243982" y="236163"/>
                    <a:pt x="2233464" y="246681"/>
                    <a:pt x="2220490" y="246681"/>
                  </a:cubicBezTo>
                  <a:lnTo>
                    <a:pt x="23492" y="246681"/>
                  </a:lnTo>
                  <a:cubicBezTo>
                    <a:pt x="17262" y="246681"/>
                    <a:pt x="11286" y="244206"/>
                    <a:pt x="6881" y="239800"/>
                  </a:cubicBezTo>
                  <a:cubicBezTo>
                    <a:pt x="2475" y="235394"/>
                    <a:pt x="0" y="229419"/>
                    <a:pt x="0" y="223189"/>
                  </a:cubicBezTo>
                  <a:lnTo>
                    <a:pt x="0" y="23492"/>
                  </a:lnTo>
                  <a:cubicBezTo>
                    <a:pt x="0" y="17262"/>
                    <a:pt x="2475" y="11286"/>
                    <a:pt x="6881" y="6881"/>
                  </a:cubicBezTo>
                  <a:cubicBezTo>
                    <a:pt x="11286" y="2475"/>
                    <a:pt x="17262" y="0"/>
                    <a:pt x="23492" y="0"/>
                  </a:cubicBezTo>
                  <a:close/>
                </a:path>
              </a:pathLst>
            </a:custGeom>
            <a:solidFill>
              <a:srgbClr val="000000">
                <a:alpha val="0"/>
              </a:srgbClr>
            </a:solidFill>
            <a:ln w="9525" cap="sq">
              <a:solidFill>
                <a:srgbClr val="000000"/>
              </a:solidFill>
              <a:prstDash val="solid"/>
              <a:miter/>
            </a:ln>
          </p:spPr>
          <p:txBody>
            <a:bodyPr/>
            <a:lstStyle/>
            <a:p>
              <a:endParaRPr lang="en-GB"/>
            </a:p>
          </p:txBody>
        </p:sp>
        <p:sp>
          <p:nvSpPr>
            <p:cNvPr id="13" name="TextBox 13"/>
            <p:cNvSpPr txBox="1"/>
            <p:nvPr/>
          </p:nvSpPr>
          <p:spPr>
            <a:xfrm>
              <a:off x="0" y="-28575"/>
              <a:ext cx="2243982" cy="275256"/>
            </a:xfrm>
            <a:prstGeom prst="rect">
              <a:avLst/>
            </a:prstGeom>
          </p:spPr>
          <p:txBody>
            <a:bodyPr lIns="50800" tIns="50800" rIns="50800" bIns="50800" rtlCol="0" anchor="ctr"/>
            <a:lstStyle/>
            <a:p>
              <a:pPr algn="ctr">
                <a:lnSpc>
                  <a:spcPts val="2099"/>
                </a:lnSpc>
              </a:pPr>
              <a:r>
                <a:rPr lang="en-US" sz="1499">
                  <a:solidFill>
                    <a:srgbClr val="000000"/>
                  </a:solidFill>
                  <a:latin typeface="Comfortaa"/>
                  <a:ea typeface="Comfortaa"/>
                  <a:cs typeface="Comfortaa"/>
                  <a:sym typeface="Comfortaa"/>
                </a:rPr>
                <a:t>Grey tiles indicate the approximate time required to complete each resource/video/training</a:t>
              </a:r>
            </a:p>
          </p:txBody>
        </p:sp>
      </p:grpSp>
      <p:sp>
        <p:nvSpPr>
          <p:cNvPr id="14" name="Freeform 14"/>
          <p:cNvSpPr/>
          <p:nvPr/>
        </p:nvSpPr>
        <p:spPr>
          <a:xfrm>
            <a:off x="1307207" y="4944323"/>
            <a:ext cx="1221608" cy="1095235"/>
          </a:xfrm>
          <a:custGeom>
            <a:avLst/>
            <a:gdLst/>
            <a:ahLst/>
            <a:cxnLst/>
            <a:rect l="l" t="t" r="r" b="b"/>
            <a:pathLst>
              <a:path w="1221608" h="1095235">
                <a:moveTo>
                  <a:pt x="0" y="0"/>
                </a:moveTo>
                <a:lnTo>
                  <a:pt x="1221608" y="0"/>
                </a:lnTo>
                <a:lnTo>
                  <a:pt x="1221608" y="1095235"/>
                </a:lnTo>
                <a:lnTo>
                  <a:pt x="0" y="1095235"/>
                </a:lnTo>
                <a:lnTo>
                  <a:pt x="0" y="0"/>
                </a:lnTo>
                <a:close/>
              </a:path>
            </a:pathLst>
          </a:custGeom>
          <a:blipFill>
            <a:blip r:embed="rId2"/>
            <a:stretch>
              <a:fillRect l="-70742" t="-36521" r="-61714" b="-35060"/>
            </a:stretch>
          </a:blipFill>
        </p:spPr>
        <p:txBody>
          <a:bodyPr/>
          <a:lstStyle/>
          <a:p>
            <a:endParaRPr lang="en-GB"/>
          </a:p>
        </p:txBody>
      </p:sp>
      <p:sp>
        <p:nvSpPr>
          <p:cNvPr id="15" name="Freeform 15"/>
          <p:cNvSpPr/>
          <p:nvPr/>
        </p:nvSpPr>
        <p:spPr>
          <a:xfrm>
            <a:off x="2998091" y="4518181"/>
            <a:ext cx="523367" cy="536100"/>
          </a:xfrm>
          <a:custGeom>
            <a:avLst/>
            <a:gdLst/>
            <a:ahLst/>
            <a:cxnLst/>
            <a:rect l="l" t="t" r="r" b="b"/>
            <a:pathLst>
              <a:path w="523367" h="536100">
                <a:moveTo>
                  <a:pt x="0" y="0"/>
                </a:moveTo>
                <a:lnTo>
                  <a:pt x="523367" y="0"/>
                </a:lnTo>
                <a:lnTo>
                  <a:pt x="523367" y="536100"/>
                </a:lnTo>
                <a:lnTo>
                  <a:pt x="0" y="5361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16" name="TextBox 16"/>
          <p:cNvSpPr txBox="1"/>
          <p:nvPr/>
        </p:nvSpPr>
        <p:spPr>
          <a:xfrm>
            <a:off x="180000" y="3863516"/>
            <a:ext cx="2194061" cy="462065"/>
          </a:xfrm>
          <a:prstGeom prst="rect">
            <a:avLst/>
          </a:prstGeom>
        </p:spPr>
        <p:txBody>
          <a:bodyPr lIns="0" tIns="0" rIns="0" bIns="0" rtlCol="0" anchor="t">
            <a:spAutoFit/>
          </a:bodyPr>
          <a:lstStyle/>
          <a:p>
            <a:pPr algn="ctr">
              <a:lnSpc>
                <a:spcPts val="3362"/>
              </a:lnSpc>
            </a:pPr>
            <a:r>
              <a:rPr lang="en-US" sz="3396" b="1">
                <a:solidFill>
                  <a:srgbClr val="000000"/>
                </a:solidFill>
                <a:latin typeface="Comfortaa Bold"/>
                <a:ea typeface="Comfortaa Bold"/>
                <a:cs typeface="Comfortaa Bold"/>
                <a:sym typeface="Comfortaa Bold"/>
                <a:hlinkClick r:id="rId5" action="ppaction://hlinksldjump"/>
              </a:rPr>
              <a:t>TIER 1</a:t>
            </a:r>
          </a:p>
        </p:txBody>
      </p:sp>
      <p:sp>
        <p:nvSpPr>
          <p:cNvPr id="17" name="TextBox 17"/>
          <p:cNvSpPr txBox="1"/>
          <p:nvPr/>
        </p:nvSpPr>
        <p:spPr>
          <a:xfrm>
            <a:off x="1899122" y="3863516"/>
            <a:ext cx="2233797" cy="462065"/>
          </a:xfrm>
          <a:prstGeom prst="rect">
            <a:avLst/>
          </a:prstGeom>
        </p:spPr>
        <p:txBody>
          <a:bodyPr lIns="0" tIns="0" rIns="0" bIns="0" rtlCol="0" anchor="t">
            <a:spAutoFit/>
          </a:bodyPr>
          <a:lstStyle/>
          <a:p>
            <a:pPr marL="0" lvl="0" indent="0" algn="ctr">
              <a:lnSpc>
                <a:spcPts val="3362"/>
              </a:lnSpc>
              <a:spcBef>
                <a:spcPct val="0"/>
              </a:spcBef>
            </a:pPr>
            <a:r>
              <a:rPr lang="en-US" sz="3396" b="1" strike="noStrike">
                <a:solidFill>
                  <a:srgbClr val="000000"/>
                </a:solidFill>
                <a:latin typeface="Comfortaa Bold"/>
                <a:ea typeface="Comfortaa Bold"/>
                <a:cs typeface="Comfortaa Bold"/>
                <a:sym typeface="Comfortaa Bold"/>
                <a:hlinkClick r:id="rId6" action="ppaction://hlinksldjump"/>
              </a:rPr>
              <a:t>TIER 2</a:t>
            </a:r>
          </a:p>
        </p:txBody>
      </p:sp>
      <p:sp>
        <p:nvSpPr>
          <p:cNvPr id="18" name="TextBox 18"/>
          <p:cNvSpPr txBox="1"/>
          <p:nvPr/>
        </p:nvSpPr>
        <p:spPr>
          <a:xfrm>
            <a:off x="1343207" y="4563706"/>
            <a:ext cx="1375668" cy="462065"/>
          </a:xfrm>
          <a:prstGeom prst="rect">
            <a:avLst/>
          </a:prstGeom>
        </p:spPr>
        <p:txBody>
          <a:bodyPr lIns="0" tIns="0" rIns="0" bIns="0" rtlCol="0" anchor="t">
            <a:spAutoFit/>
          </a:bodyPr>
          <a:lstStyle/>
          <a:p>
            <a:pPr marL="0" lvl="0" indent="0" algn="ctr">
              <a:lnSpc>
                <a:spcPts val="3362"/>
              </a:lnSpc>
              <a:spcBef>
                <a:spcPct val="0"/>
              </a:spcBef>
            </a:pPr>
            <a:r>
              <a:rPr lang="en-US" sz="3396" b="1" strike="noStrike">
                <a:solidFill>
                  <a:srgbClr val="000000"/>
                </a:solidFill>
                <a:latin typeface="Comfortaa Bold"/>
                <a:ea typeface="Comfortaa Bold"/>
                <a:cs typeface="Comfortaa Bold"/>
                <a:sym typeface="Comfortaa Bold"/>
                <a:hlinkClick r:id="rId7" action="ppaction://hlinksldjump"/>
              </a:rPr>
              <a:t>TIER 3</a:t>
            </a:r>
          </a:p>
        </p:txBody>
      </p:sp>
      <p:grpSp>
        <p:nvGrpSpPr>
          <p:cNvPr id="19" name="Group 19"/>
          <p:cNvGrpSpPr/>
          <p:nvPr/>
        </p:nvGrpSpPr>
        <p:grpSpPr>
          <a:xfrm>
            <a:off x="756000" y="424612"/>
            <a:ext cx="9180000" cy="425780"/>
            <a:chOff x="0" y="0"/>
            <a:chExt cx="3289905" cy="152590"/>
          </a:xfrm>
        </p:grpSpPr>
        <p:sp>
          <p:nvSpPr>
            <p:cNvPr id="20" name="Freeform 20"/>
            <p:cNvSpPr/>
            <p:nvPr/>
          </p:nvSpPr>
          <p:spPr>
            <a:xfrm>
              <a:off x="0" y="0"/>
              <a:ext cx="3289905" cy="152590"/>
            </a:xfrm>
            <a:custGeom>
              <a:avLst/>
              <a:gdLst/>
              <a:ahLst/>
              <a:cxnLst/>
              <a:rect l="l" t="t" r="r" b="b"/>
              <a:pathLst>
                <a:path w="3289905" h="152590">
                  <a:moveTo>
                    <a:pt x="11807" y="0"/>
                  </a:moveTo>
                  <a:lnTo>
                    <a:pt x="3278098" y="0"/>
                  </a:lnTo>
                  <a:cubicBezTo>
                    <a:pt x="3281229" y="0"/>
                    <a:pt x="3284232" y="1244"/>
                    <a:pt x="3286446" y="3458"/>
                  </a:cubicBezTo>
                  <a:cubicBezTo>
                    <a:pt x="3288661" y="5672"/>
                    <a:pt x="3289905" y="8675"/>
                    <a:pt x="3289905" y="11807"/>
                  </a:cubicBezTo>
                  <a:lnTo>
                    <a:pt x="3289905" y="140783"/>
                  </a:lnTo>
                  <a:cubicBezTo>
                    <a:pt x="3289905" y="147304"/>
                    <a:pt x="3284619" y="152590"/>
                    <a:pt x="3278098" y="152590"/>
                  </a:cubicBezTo>
                  <a:lnTo>
                    <a:pt x="11807" y="152590"/>
                  </a:lnTo>
                  <a:cubicBezTo>
                    <a:pt x="8675" y="152590"/>
                    <a:pt x="5672" y="151346"/>
                    <a:pt x="3458" y="149132"/>
                  </a:cubicBezTo>
                  <a:cubicBezTo>
                    <a:pt x="1244" y="146917"/>
                    <a:pt x="0" y="143914"/>
                    <a:pt x="0" y="140783"/>
                  </a:cubicBezTo>
                  <a:lnTo>
                    <a:pt x="0" y="11807"/>
                  </a:lnTo>
                  <a:cubicBezTo>
                    <a:pt x="0" y="8675"/>
                    <a:pt x="1244" y="5672"/>
                    <a:pt x="3458" y="3458"/>
                  </a:cubicBezTo>
                  <a:cubicBezTo>
                    <a:pt x="5672" y="1244"/>
                    <a:pt x="8675" y="0"/>
                    <a:pt x="11807" y="0"/>
                  </a:cubicBezTo>
                  <a:close/>
                </a:path>
              </a:pathLst>
            </a:custGeom>
            <a:solidFill>
              <a:srgbClr val="262663"/>
            </a:solidFill>
            <a:ln cap="sq">
              <a:noFill/>
              <a:prstDash val="solid"/>
              <a:miter/>
            </a:ln>
          </p:spPr>
          <p:txBody>
            <a:bodyPr/>
            <a:lstStyle/>
            <a:p>
              <a:endParaRPr lang="en-GB"/>
            </a:p>
          </p:txBody>
        </p:sp>
        <p:sp>
          <p:nvSpPr>
            <p:cNvPr id="21" name="TextBox 21"/>
            <p:cNvSpPr txBox="1"/>
            <p:nvPr/>
          </p:nvSpPr>
          <p:spPr>
            <a:xfrm>
              <a:off x="0" y="-38100"/>
              <a:ext cx="3289905" cy="190690"/>
            </a:xfrm>
            <a:prstGeom prst="rect">
              <a:avLst/>
            </a:prstGeom>
          </p:spPr>
          <p:txBody>
            <a:bodyPr lIns="50800" tIns="50800" rIns="50800" bIns="50800" rtlCol="0" anchor="ctr"/>
            <a:lstStyle/>
            <a:p>
              <a:pPr marL="0" lvl="0" indent="0" algn="ctr">
                <a:lnSpc>
                  <a:spcPts val="2239"/>
                </a:lnSpc>
                <a:spcBef>
                  <a:spcPct val="0"/>
                </a:spcBef>
              </a:pPr>
              <a:r>
                <a:rPr lang="en-US" sz="1599" b="1" u="none" strike="noStrike">
                  <a:solidFill>
                    <a:srgbClr val="FFFFFF"/>
                  </a:solidFill>
                  <a:latin typeface="Comfortaa Bold"/>
                  <a:ea typeface="Comfortaa Bold"/>
                  <a:cs typeface="Comfortaa Bold"/>
                  <a:sym typeface="Comfortaa Bold"/>
                </a:rPr>
                <a:t>Tier 1-3 Learning Outcomes</a:t>
              </a:r>
            </a:p>
          </p:txBody>
        </p:sp>
      </p:grpSp>
      <p:grpSp>
        <p:nvGrpSpPr>
          <p:cNvPr id="22" name="Group 22"/>
          <p:cNvGrpSpPr/>
          <p:nvPr/>
        </p:nvGrpSpPr>
        <p:grpSpPr>
          <a:xfrm>
            <a:off x="756000" y="926592"/>
            <a:ext cx="9194628" cy="1551304"/>
            <a:chOff x="0" y="0"/>
            <a:chExt cx="3295147" cy="555952"/>
          </a:xfrm>
        </p:grpSpPr>
        <p:sp>
          <p:nvSpPr>
            <p:cNvPr id="23" name="Freeform 23"/>
            <p:cNvSpPr/>
            <p:nvPr/>
          </p:nvSpPr>
          <p:spPr>
            <a:xfrm>
              <a:off x="0" y="0"/>
              <a:ext cx="3295147" cy="555952"/>
            </a:xfrm>
            <a:custGeom>
              <a:avLst/>
              <a:gdLst/>
              <a:ahLst/>
              <a:cxnLst/>
              <a:rect l="l" t="t" r="r" b="b"/>
              <a:pathLst>
                <a:path w="3295147" h="555952">
                  <a:moveTo>
                    <a:pt x="11788" y="0"/>
                  </a:moveTo>
                  <a:lnTo>
                    <a:pt x="3283359" y="0"/>
                  </a:lnTo>
                  <a:cubicBezTo>
                    <a:pt x="3289869" y="0"/>
                    <a:pt x="3295147" y="5278"/>
                    <a:pt x="3295147" y="11788"/>
                  </a:cubicBezTo>
                  <a:lnTo>
                    <a:pt x="3295147" y="544164"/>
                  </a:lnTo>
                  <a:cubicBezTo>
                    <a:pt x="3295147" y="550674"/>
                    <a:pt x="3289869" y="555952"/>
                    <a:pt x="3283359" y="555952"/>
                  </a:cubicBezTo>
                  <a:lnTo>
                    <a:pt x="11788" y="555952"/>
                  </a:lnTo>
                  <a:cubicBezTo>
                    <a:pt x="5278" y="555952"/>
                    <a:pt x="0" y="550674"/>
                    <a:pt x="0" y="544164"/>
                  </a:cubicBezTo>
                  <a:lnTo>
                    <a:pt x="0" y="11788"/>
                  </a:lnTo>
                  <a:cubicBezTo>
                    <a:pt x="0" y="5278"/>
                    <a:pt x="5278" y="0"/>
                    <a:pt x="11788" y="0"/>
                  </a:cubicBezTo>
                  <a:close/>
                </a:path>
              </a:pathLst>
            </a:custGeom>
            <a:solidFill>
              <a:srgbClr val="B0D1E7">
                <a:alpha val="89804"/>
              </a:srgbClr>
            </a:solidFill>
            <a:ln cap="sq">
              <a:noFill/>
              <a:prstDash val="solid"/>
              <a:miter/>
            </a:ln>
          </p:spPr>
          <p:txBody>
            <a:bodyPr/>
            <a:lstStyle/>
            <a:p>
              <a:endParaRPr lang="en-GB"/>
            </a:p>
          </p:txBody>
        </p:sp>
        <p:sp>
          <p:nvSpPr>
            <p:cNvPr id="24" name="TextBox 24"/>
            <p:cNvSpPr txBox="1"/>
            <p:nvPr/>
          </p:nvSpPr>
          <p:spPr>
            <a:xfrm>
              <a:off x="0" y="-38100"/>
              <a:ext cx="3295147" cy="594052"/>
            </a:xfrm>
            <a:prstGeom prst="rect">
              <a:avLst/>
            </a:prstGeom>
          </p:spPr>
          <p:txBody>
            <a:bodyPr lIns="50800" tIns="50800" rIns="50800" bIns="50800" rtlCol="0" anchor="t"/>
            <a:lstStyle/>
            <a:p>
              <a:pPr marL="0" lvl="0" indent="0" algn="ctr">
                <a:lnSpc>
                  <a:spcPts val="2239"/>
                </a:lnSpc>
                <a:spcBef>
                  <a:spcPct val="0"/>
                </a:spcBef>
              </a:pPr>
              <a:r>
                <a:rPr lang="en-US" sz="1599" b="1" u="none" strike="noStrike">
                  <a:solidFill>
                    <a:srgbClr val="000000">
                      <a:alpha val="89804"/>
                    </a:srgbClr>
                  </a:solidFill>
                  <a:latin typeface="Comfortaa Bold"/>
                  <a:ea typeface="Comfortaa Bold"/>
                  <a:cs typeface="Comfortaa Bold"/>
                  <a:sym typeface="Comfortaa Bold"/>
                </a:rPr>
                <a:t>Below is a file containing Learning Outcomes for all Tiers, </a:t>
              </a:r>
            </a:p>
            <a:p>
              <a:pPr marL="0" lvl="0" indent="0" algn="ctr">
                <a:lnSpc>
                  <a:spcPts val="2239"/>
                </a:lnSpc>
                <a:spcBef>
                  <a:spcPct val="0"/>
                </a:spcBef>
              </a:pPr>
              <a:r>
                <a:rPr lang="en-US" sz="1599" b="1" u="none" strike="noStrike">
                  <a:solidFill>
                    <a:srgbClr val="000000">
                      <a:alpha val="89804"/>
                    </a:srgbClr>
                  </a:solidFill>
                  <a:latin typeface="Comfortaa Bold"/>
                  <a:ea typeface="Comfortaa Bold"/>
                  <a:cs typeface="Comfortaa Bold"/>
                  <a:sym typeface="Comfortaa Bold"/>
                </a:rPr>
                <a:t>with each tier building upon the former in terms of depth of information.</a:t>
              </a:r>
            </a:p>
            <a:p>
              <a:pPr marL="0" lvl="0" indent="0" algn="ctr">
                <a:lnSpc>
                  <a:spcPts val="2239"/>
                </a:lnSpc>
                <a:spcBef>
                  <a:spcPct val="0"/>
                </a:spcBef>
              </a:pPr>
              <a:endParaRPr lang="en-US" sz="1599" b="1" u="none" strike="noStrike">
                <a:solidFill>
                  <a:srgbClr val="000000">
                    <a:alpha val="89804"/>
                  </a:srgbClr>
                </a:solidFill>
                <a:latin typeface="Comfortaa Bold"/>
                <a:ea typeface="Comfortaa Bold"/>
                <a:cs typeface="Comfortaa Bold"/>
                <a:sym typeface="Comfortaa Bold"/>
              </a:endParaRPr>
            </a:p>
            <a:p>
              <a:pPr marL="0" lvl="0" indent="0" algn="ctr">
                <a:lnSpc>
                  <a:spcPts val="2239"/>
                </a:lnSpc>
                <a:spcBef>
                  <a:spcPct val="0"/>
                </a:spcBef>
              </a:pPr>
              <a:r>
                <a:rPr lang="en-US" sz="1599" b="1" u="none" strike="noStrike">
                  <a:solidFill>
                    <a:srgbClr val="000000">
                      <a:alpha val="89804"/>
                    </a:srgbClr>
                  </a:solidFill>
                  <a:latin typeface="Comfortaa Bold"/>
                  <a:ea typeface="Comfortaa Bold"/>
                  <a:cs typeface="Comfortaa Bold"/>
                  <a:sym typeface="Comfortaa Bold"/>
                </a:rPr>
                <a:t>NOTE: To complete Tier 2, you must first have completed Tier 1 training.</a:t>
              </a:r>
            </a:p>
            <a:p>
              <a:pPr marL="0" lvl="0" indent="0" algn="ctr">
                <a:lnSpc>
                  <a:spcPts val="2239"/>
                </a:lnSpc>
                <a:spcBef>
                  <a:spcPct val="0"/>
                </a:spcBef>
              </a:pPr>
              <a:r>
                <a:rPr lang="en-US" sz="1599" b="1" u="none" strike="noStrike">
                  <a:solidFill>
                    <a:srgbClr val="000000">
                      <a:alpha val="89804"/>
                    </a:srgbClr>
                  </a:solidFill>
                  <a:latin typeface="Comfortaa Bold"/>
                  <a:ea typeface="Comfortaa Bold"/>
                  <a:cs typeface="Comfortaa Bold"/>
                  <a:sym typeface="Comfortaa Bold"/>
                </a:rPr>
                <a:t>                  To complete Tier 3 you must first have completed Tier 1 &amp; 2 training.</a:t>
              </a:r>
            </a:p>
          </p:txBody>
        </p:sp>
      </p:grpSp>
      <p:sp>
        <p:nvSpPr>
          <p:cNvPr id="25" name="Freeform 25">
            <a:extLst>
              <a:ext uri="{C183D7F6-B498-43B3-948B-1728B52AA6E4}">
                <adec:decorative xmlns:adec="http://schemas.microsoft.com/office/drawing/2017/decorative" val="1"/>
              </a:ext>
            </a:extLst>
          </p:cNvPr>
          <p:cNvSpPr/>
          <p:nvPr/>
        </p:nvSpPr>
        <p:spPr>
          <a:xfrm>
            <a:off x="304817" y="467038"/>
            <a:ext cx="307183" cy="295280"/>
          </a:xfrm>
          <a:custGeom>
            <a:avLst/>
            <a:gdLst/>
            <a:ahLst/>
            <a:cxnLst/>
            <a:rect l="l" t="t" r="r" b="b"/>
            <a:pathLst>
              <a:path w="307183" h="295280">
                <a:moveTo>
                  <a:pt x="0" y="0"/>
                </a:moveTo>
                <a:lnTo>
                  <a:pt x="307183" y="0"/>
                </a:lnTo>
                <a:lnTo>
                  <a:pt x="307183" y="295280"/>
                </a:lnTo>
                <a:lnTo>
                  <a:pt x="0" y="295280"/>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GB"/>
          </a:p>
        </p:txBody>
      </p:sp>
      <p:grpSp>
        <p:nvGrpSpPr>
          <p:cNvPr id="26" name="Group 26"/>
          <p:cNvGrpSpPr/>
          <p:nvPr/>
        </p:nvGrpSpPr>
        <p:grpSpPr>
          <a:xfrm>
            <a:off x="1079509" y="6610104"/>
            <a:ext cx="1677003" cy="383772"/>
            <a:chOff x="0" y="0"/>
            <a:chExt cx="601000" cy="137535"/>
          </a:xfrm>
        </p:grpSpPr>
        <p:sp>
          <p:nvSpPr>
            <p:cNvPr id="27" name="Freeform 27"/>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8" name="TextBox 28"/>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30min training</a:t>
              </a:r>
            </a:p>
          </p:txBody>
        </p:sp>
      </p:grpSp>
      <p:sp>
        <p:nvSpPr>
          <p:cNvPr id="29" name="Freeform 29"/>
          <p:cNvSpPr/>
          <p:nvPr/>
        </p:nvSpPr>
        <p:spPr>
          <a:xfrm>
            <a:off x="1485331" y="5747902"/>
            <a:ext cx="865359" cy="824103"/>
          </a:xfrm>
          <a:custGeom>
            <a:avLst/>
            <a:gdLst/>
            <a:ahLst/>
            <a:cxnLst/>
            <a:rect l="l" t="t" r="r" b="b"/>
            <a:pathLst>
              <a:path w="865359" h="824103">
                <a:moveTo>
                  <a:pt x="0" y="0"/>
                </a:moveTo>
                <a:lnTo>
                  <a:pt x="865359" y="0"/>
                </a:lnTo>
                <a:lnTo>
                  <a:pt x="865359" y="824102"/>
                </a:lnTo>
                <a:lnTo>
                  <a:pt x="0" y="824102"/>
                </a:lnTo>
                <a:lnTo>
                  <a:pt x="0" y="0"/>
                </a:lnTo>
                <a:close/>
              </a:path>
            </a:pathLst>
          </a:custGeom>
          <a:blipFill>
            <a:blip r:embed="rId10"/>
            <a:stretch>
              <a:fillRect l="-84006" t="-59729" r="-90028" b="-77726"/>
            </a:stretch>
          </a:blipFill>
        </p:spPr>
        <p:txBody>
          <a:bodyPr/>
          <a:lstStyle/>
          <a:p>
            <a:endParaRPr lang="en-GB"/>
          </a:p>
        </p:txBody>
      </p:sp>
      <p:grpSp>
        <p:nvGrpSpPr>
          <p:cNvPr id="30" name="Group 30"/>
          <p:cNvGrpSpPr/>
          <p:nvPr/>
        </p:nvGrpSpPr>
        <p:grpSpPr>
          <a:xfrm>
            <a:off x="2613526" y="2603820"/>
            <a:ext cx="5151914" cy="503824"/>
            <a:chOff x="0" y="0"/>
            <a:chExt cx="1846330" cy="180559"/>
          </a:xfrm>
        </p:grpSpPr>
        <p:sp>
          <p:nvSpPr>
            <p:cNvPr id="31" name="Freeform 31">
              <a:hlinkClick r:id="rId11" tooltip="https://lincolnshire.icb.nhs.uk/documents/your-health-and-services/palliative-and-end-of-life-training/palliative-and-end-of-life-te-learning-outcomes/?layout=file"/>
              <a:extLst>
                <a:ext uri="{C183D7F6-B498-43B3-948B-1728B52AA6E4}">
                  <adec:decorative xmlns:adec="http://schemas.microsoft.com/office/drawing/2017/decorative" val="1"/>
                </a:ext>
              </a:extLst>
            </p:cNvPr>
            <p:cNvSpPr/>
            <p:nvPr/>
          </p:nvSpPr>
          <p:spPr>
            <a:xfrm>
              <a:off x="0" y="0"/>
              <a:ext cx="1846330" cy="180559"/>
            </a:xfrm>
            <a:custGeom>
              <a:avLst/>
              <a:gdLst/>
              <a:ahLst/>
              <a:cxnLst/>
              <a:rect l="l" t="t" r="r" b="b"/>
              <a:pathLst>
                <a:path w="1846330" h="180559">
                  <a:moveTo>
                    <a:pt x="21038" y="0"/>
                  </a:moveTo>
                  <a:lnTo>
                    <a:pt x="1825291" y="0"/>
                  </a:lnTo>
                  <a:cubicBezTo>
                    <a:pt x="1836910" y="0"/>
                    <a:pt x="1846330" y="9419"/>
                    <a:pt x="1846330" y="21038"/>
                  </a:cubicBezTo>
                  <a:lnTo>
                    <a:pt x="1846330" y="159521"/>
                  </a:lnTo>
                  <a:cubicBezTo>
                    <a:pt x="1846330" y="171140"/>
                    <a:pt x="1836910" y="180559"/>
                    <a:pt x="1825291" y="180559"/>
                  </a:cubicBezTo>
                  <a:lnTo>
                    <a:pt x="21038" y="180559"/>
                  </a:lnTo>
                  <a:cubicBezTo>
                    <a:pt x="9419" y="180559"/>
                    <a:pt x="0" y="171140"/>
                    <a:pt x="0" y="159521"/>
                  </a:cubicBezTo>
                  <a:lnTo>
                    <a:pt x="0" y="21038"/>
                  </a:lnTo>
                  <a:cubicBezTo>
                    <a:pt x="0" y="9419"/>
                    <a:pt x="9419" y="0"/>
                    <a:pt x="21038" y="0"/>
                  </a:cubicBezTo>
                  <a:close/>
                </a:path>
              </a:pathLst>
            </a:custGeom>
            <a:solidFill>
              <a:srgbClr val="1777BF">
                <a:alpha val="89804"/>
              </a:srgbClr>
            </a:solidFill>
            <a:ln cap="sq">
              <a:noFill/>
              <a:prstDash val="solid"/>
              <a:miter/>
            </a:ln>
          </p:spPr>
          <p:txBody>
            <a:bodyPr/>
            <a:lstStyle/>
            <a:p>
              <a:endParaRPr lang="en-GB"/>
            </a:p>
          </p:txBody>
        </p:sp>
        <p:sp>
          <p:nvSpPr>
            <p:cNvPr id="32" name="TextBox 32"/>
            <p:cNvSpPr txBox="1"/>
            <p:nvPr/>
          </p:nvSpPr>
          <p:spPr>
            <a:xfrm>
              <a:off x="0" y="-28575"/>
              <a:ext cx="1846330" cy="209134"/>
            </a:xfrm>
            <a:prstGeom prst="rect">
              <a:avLst/>
            </a:prstGeom>
          </p:spPr>
          <p:txBody>
            <a:bodyPr lIns="50800" tIns="50800" rIns="50800" bIns="50800" rtlCol="0" anchor="ctr"/>
            <a:lstStyle/>
            <a:p>
              <a:pPr marL="0" lvl="0" indent="0" algn="ctr">
                <a:lnSpc>
                  <a:spcPts val="2099"/>
                </a:lnSpc>
                <a:spcBef>
                  <a:spcPct val="0"/>
                </a:spcBef>
              </a:pPr>
              <a:endParaRPr/>
            </a:p>
          </p:txBody>
        </p:sp>
      </p:grpSp>
      <p:sp>
        <p:nvSpPr>
          <p:cNvPr id="33" name="TextBox 33"/>
          <p:cNvSpPr txBox="1"/>
          <p:nvPr/>
        </p:nvSpPr>
        <p:spPr>
          <a:xfrm>
            <a:off x="3317532" y="2699840"/>
            <a:ext cx="4447907" cy="273685"/>
          </a:xfrm>
          <a:prstGeom prst="rect">
            <a:avLst/>
          </a:prstGeom>
        </p:spPr>
        <p:txBody>
          <a:bodyPr lIns="0" tIns="0" rIns="0" bIns="0" rtlCol="0" anchor="t">
            <a:spAutoFit/>
          </a:bodyPr>
          <a:lstStyle/>
          <a:p>
            <a:pPr algn="l">
              <a:lnSpc>
                <a:spcPts val="2239"/>
              </a:lnSpc>
            </a:pPr>
            <a:r>
              <a:rPr lang="en-US" sz="1599" dirty="0">
                <a:solidFill>
                  <a:srgbClr val="FFFFFF"/>
                </a:solidFill>
                <a:latin typeface="Comfortaa"/>
                <a:ea typeface="Comfortaa"/>
                <a:cs typeface="Comfortaa"/>
                <a:sym typeface="Comfortaa"/>
              </a:rPr>
              <a:t>Download Learning Outcomes Summary</a:t>
            </a:r>
          </a:p>
        </p:txBody>
      </p:sp>
      <p:sp>
        <p:nvSpPr>
          <p:cNvPr id="34" name="Freeform 34">
            <a:extLst>
              <a:ext uri="{C183D7F6-B498-43B3-948B-1728B52AA6E4}">
                <adec:decorative xmlns:adec="http://schemas.microsoft.com/office/drawing/2017/decorative" val="1"/>
              </a:ext>
            </a:extLst>
          </p:cNvPr>
          <p:cNvSpPr/>
          <p:nvPr/>
        </p:nvSpPr>
        <p:spPr>
          <a:xfrm>
            <a:off x="2835041" y="2694696"/>
            <a:ext cx="322072" cy="322072"/>
          </a:xfrm>
          <a:custGeom>
            <a:avLst/>
            <a:gdLst/>
            <a:ahLst/>
            <a:cxnLst/>
            <a:rect l="l" t="t" r="r" b="b"/>
            <a:pathLst>
              <a:path w="322072" h="322072">
                <a:moveTo>
                  <a:pt x="0" y="0"/>
                </a:moveTo>
                <a:lnTo>
                  <a:pt x="322072" y="0"/>
                </a:lnTo>
                <a:lnTo>
                  <a:pt x="322072" y="322072"/>
                </a:lnTo>
                <a:lnTo>
                  <a:pt x="0" y="322072"/>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endParaRPr lang="en-GB"/>
          </a:p>
        </p:txBody>
      </p:sp>
      <p:grpSp>
        <p:nvGrpSpPr>
          <p:cNvPr id="35" name="Group 35"/>
          <p:cNvGrpSpPr/>
          <p:nvPr/>
        </p:nvGrpSpPr>
        <p:grpSpPr>
          <a:xfrm>
            <a:off x="756000" y="3202894"/>
            <a:ext cx="9180000" cy="426248"/>
            <a:chOff x="0" y="0"/>
            <a:chExt cx="3289905" cy="152758"/>
          </a:xfrm>
        </p:grpSpPr>
        <p:sp>
          <p:nvSpPr>
            <p:cNvPr id="36" name="Freeform 36"/>
            <p:cNvSpPr/>
            <p:nvPr/>
          </p:nvSpPr>
          <p:spPr>
            <a:xfrm>
              <a:off x="0" y="0"/>
              <a:ext cx="3289905" cy="152758"/>
            </a:xfrm>
            <a:custGeom>
              <a:avLst/>
              <a:gdLst/>
              <a:ahLst/>
              <a:cxnLst/>
              <a:rect l="l" t="t" r="r" b="b"/>
              <a:pathLst>
                <a:path w="3289905" h="152758">
                  <a:moveTo>
                    <a:pt x="11807" y="0"/>
                  </a:moveTo>
                  <a:lnTo>
                    <a:pt x="3278098" y="0"/>
                  </a:lnTo>
                  <a:cubicBezTo>
                    <a:pt x="3281229" y="0"/>
                    <a:pt x="3284232" y="1244"/>
                    <a:pt x="3286446" y="3458"/>
                  </a:cubicBezTo>
                  <a:cubicBezTo>
                    <a:pt x="3288661" y="5672"/>
                    <a:pt x="3289905" y="8675"/>
                    <a:pt x="3289905" y="11807"/>
                  </a:cubicBezTo>
                  <a:lnTo>
                    <a:pt x="3289905" y="140951"/>
                  </a:lnTo>
                  <a:cubicBezTo>
                    <a:pt x="3289905" y="144082"/>
                    <a:pt x="3288661" y="147085"/>
                    <a:pt x="3286446" y="149300"/>
                  </a:cubicBezTo>
                  <a:cubicBezTo>
                    <a:pt x="3284232" y="151514"/>
                    <a:pt x="3281229" y="152758"/>
                    <a:pt x="3278098" y="152758"/>
                  </a:cubicBezTo>
                  <a:lnTo>
                    <a:pt x="11807" y="152758"/>
                  </a:lnTo>
                  <a:cubicBezTo>
                    <a:pt x="8675" y="152758"/>
                    <a:pt x="5672" y="151514"/>
                    <a:pt x="3458" y="149300"/>
                  </a:cubicBezTo>
                  <a:cubicBezTo>
                    <a:pt x="1244" y="147085"/>
                    <a:pt x="0" y="144082"/>
                    <a:pt x="0" y="140951"/>
                  </a:cubicBezTo>
                  <a:lnTo>
                    <a:pt x="0" y="11807"/>
                  </a:lnTo>
                  <a:cubicBezTo>
                    <a:pt x="0" y="8675"/>
                    <a:pt x="1244" y="5672"/>
                    <a:pt x="3458" y="3458"/>
                  </a:cubicBezTo>
                  <a:cubicBezTo>
                    <a:pt x="5672" y="1244"/>
                    <a:pt x="8675" y="0"/>
                    <a:pt x="11807" y="0"/>
                  </a:cubicBezTo>
                  <a:close/>
                </a:path>
              </a:pathLst>
            </a:custGeom>
            <a:solidFill>
              <a:srgbClr val="262663"/>
            </a:solidFill>
            <a:ln cap="sq">
              <a:noFill/>
              <a:prstDash val="solid"/>
              <a:miter/>
            </a:ln>
          </p:spPr>
          <p:txBody>
            <a:bodyPr/>
            <a:lstStyle/>
            <a:p>
              <a:endParaRPr lang="en-GB"/>
            </a:p>
          </p:txBody>
        </p:sp>
        <p:sp>
          <p:nvSpPr>
            <p:cNvPr id="37" name="TextBox 37"/>
            <p:cNvSpPr txBox="1"/>
            <p:nvPr/>
          </p:nvSpPr>
          <p:spPr>
            <a:xfrm>
              <a:off x="0" y="-38100"/>
              <a:ext cx="3289905" cy="190858"/>
            </a:xfrm>
            <a:prstGeom prst="rect">
              <a:avLst/>
            </a:prstGeom>
          </p:spPr>
          <p:txBody>
            <a:bodyPr lIns="50800" tIns="50800" rIns="50800" bIns="50800" rtlCol="0" anchor="ctr"/>
            <a:lstStyle/>
            <a:p>
              <a:pPr marL="0" lvl="0" indent="0" algn="ctr">
                <a:lnSpc>
                  <a:spcPts val="2239"/>
                </a:lnSpc>
                <a:spcBef>
                  <a:spcPct val="0"/>
                </a:spcBef>
              </a:pPr>
              <a:r>
                <a:rPr lang="en-US" sz="1599" b="1">
                  <a:solidFill>
                    <a:srgbClr val="FFFFFF"/>
                  </a:solidFill>
                  <a:latin typeface="Comfortaa Bold"/>
                  <a:ea typeface="Comfortaa Bold"/>
                  <a:cs typeface="Comfortaa Bold"/>
                  <a:sym typeface="Comfortaa Bold"/>
                </a:rPr>
                <a:t>How to use this training package</a:t>
              </a:r>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algn="ctr">
                <a:lnSpc>
                  <a:spcPts val="2799"/>
                </a:lnSpc>
              </a:pPr>
              <a:endParaRPr/>
            </a:p>
            <a:p>
              <a:pPr algn="ctr">
                <a:lnSpc>
                  <a:spcPts val="2799"/>
                </a:lnSpc>
              </a:pPr>
              <a:endParaRPr/>
            </a:p>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Communicati</a:t>
              </a:r>
              <a:r>
                <a:rPr lang="en-US" sz="1999" b="1" u="none" strike="noStrike">
                  <a:solidFill>
                    <a:srgbClr val="000000">
                      <a:alpha val="89804"/>
                    </a:srgbClr>
                  </a:solidFill>
                  <a:latin typeface="Comfortaa Bold"/>
                  <a:ea typeface="Comfortaa Bold"/>
                  <a:cs typeface="Comfortaa Bold"/>
                  <a:sym typeface="Comfortaa Bold"/>
                </a:rPr>
                <a:t>on in Palliative </a:t>
              </a: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&amp; </a:t>
              </a: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EOL Care</a:t>
              </a: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2 cd</a:t>
              </a:r>
            </a:p>
          </p:txBody>
        </p:sp>
      </p:grpSp>
      <p:grpSp>
        <p:nvGrpSpPr>
          <p:cNvPr id="8" name="Group 8"/>
          <p:cNvGrpSpPr/>
          <p:nvPr/>
        </p:nvGrpSpPr>
        <p:grpSpPr>
          <a:xfrm>
            <a:off x="2685768" y="1005143"/>
            <a:ext cx="4770726" cy="567841"/>
            <a:chOff x="0" y="0"/>
            <a:chExt cx="1709720" cy="203502"/>
          </a:xfrm>
        </p:grpSpPr>
        <p:sp>
          <p:nvSpPr>
            <p:cNvPr id="9" name="Freeform 9"/>
            <p:cNvSpPr/>
            <p:nvPr/>
          </p:nvSpPr>
          <p:spPr>
            <a:xfrm>
              <a:off x="0" y="0"/>
              <a:ext cx="1709720" cy="203502"/>
            </a:xfrm>
            <a:custGeom>
              <a:avLst/>
              <a:gdLst/>
              <a:ahLst/>
              <a:cxnLst/>
              <a:rect l="l" t="t" r="r" b="b"/>
              <a:pathLst>
                <a:path w="1709720" h="203502">
                  <a:moveTo>
                    <a:pt x="22719" y="0"/>
                  </a:moveTo>
                  <a:lnTo>
                    <a:pt x="1687001" y="0"/>
                  </a:lnTo>
                  <a:cubicBezTo>
                    <a:pt x="1693027" y="0"/>
                    <a:pt x="1698805" y="2394"/>
                    <a:pt x="1703066" y="6654"/>
                  </a:cubicBezTo>
                  <a:cubicBezTo>
                    <a:pt x="1707327" y="10915"/>
                    <a:pt x="1709720" y="16694"/>
                    <a:pt x="1709720" y="22719"/>
                  </a:cubicBezTo>
                  <a:lnTo>
                    <a:pt x="1709720" y="180782"/>
                  </a:lnTo>
                  <a:cubicBezTo>
                    <a:pt x="1709720" y="193330"/>
                    <a:pt x="1699549" y="203502"/>
                    <a:pt x="1687001" y="203502"/>
                  </a:cubicBezTo>
                  <a:lnTo>
                    <a:pt x="22719" y="203502"/>
                  </a:lnTo>
                  <a:cubicBezTo>
                    <a:pt x="16694" y="203502"/>
                    <a:pt x="10915" y="201108"/>
                    <a:pt x="6654" y="196847"/>
                  </a:cubicBezTo>
                  <a:cubicBezTo>
                    <a:pt x="2394" y="192587"/>
                    <a:pt x="0" y="186808"/>
                    <a:pt x="0" y="180782"/>
                  </a:cubicBezTo>
                  <a:lnTo>
                    <a:pt x="0" y="22719"/>
                  </a:lnTo>
                  <a:cubicBezTo>
                    <a:pt x="0" y="16694"/>
                    <a:pt x="2394" y="10915"/>
                    <a:pt x="6654" y="6654"/>
                  </a:cubicBezTo>
                  <a:cubicBezTo>
                    <a:pt x="10915" y="2394"/>
                    <a:pt x="16694" y="0"/>
                    <a:pt x="22719" y="0"/>
                  </a:cubicBezTo>
                  <a:close/>
                </a:path>
              </a:pathLst>
            </a:custGeom>
            <a:solidFill>
              <a:srgbClr val="EECDB9"/>
            </a:solidFill>
            <a:ln cap="sq">
              <a:noFill/>
              <a:prstDash val="solid"/>
              <a:miter/>
            </a:ln>
          </p:spPr>
          <p:txBody>
            <a:bodyPr/>
            <a:lstStyle/>
            <a:p>
              <a:endParaRPr lang="en-GB"/>
            </a:p>
          </p:txBody>
        </p:sp>
        <p:sp>
          <p:nvSpPr>
            <p:cNvPr id="10" name="TextBox 10"/>
            <p:cNvSpPr txBox="1"/>
            <p:nvPr/>
          </p:nvSpPr>
          <p:spPr>
            <a:xfrm>
              <a:off x="0" y="-28575"/>
              <a:ext cx="1709720" cy="232077"/>
            </a:xfrm>
            <a:prstGeom prst="rect">
              <a:avLst/>
            </a:prstGeom>
          </p:spPr>
          <p:txBody>
            <a:bodyPr lIns="50800" tIns="50800" rIns="50800" bIns="50800" rtlCol="0" anchor="ctr"/>
            <a:lstStyle/>
            <a:p>
              <a:pPr marL="0" lvl="0" indent="0" algn="ctr">
                <a:lnSpc>
                  <a:spcPts val="2099"/>
                </a:lnSpc>
                <a:spcBef>
                  <a:spcPct val="0"/>
                </a:spcBef>
              </a:pPr>
              <a:r>
                <a:rPr lang="en-US" sz="1499">
                  <a:solidFill>
                    <a:srgbClr val="000000"/>
                  </a:solidFill>
                  <a:latin typeface="Comfortaa"/>
                  <a:ea typeface="Comfortaa"/>
                  <a:cs typeface="Comfortaa"/>
                  <a:sym typeface="Comfortaa"/>
                </a:rPr>
                <a:t>Introduction &amp; Outcomes as per Tier 1, plus:</a:t>
              </a:r>
            </a:p>
          </p:txBody>
        </p:sp>
      </p:grpSp>
      <p:grpSp>
        <p:nvGrpSpPr>
          <p:cNvPr id="11" name="Group 11"/>
          <p:cNvGrpSpPr/>
          <p:nvPr/>
        </p:nvGrpSpPr>
        <p:grpSpPr>
          <a:xfrm>
            <a:off x="2685768" y="1639660"/>
            <a:ext cx="7600467" cy="529025"/>
            <a:chOff x="0" y="0"/>
            <a:chExt cx="2723836" cy="189591"/>
          </a:xfrm>
        </p:grpSpPr>
        <p:sp>
          <p:nvSpPr>
            <p:cNvPr id="12" name="Freeform 12"/>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EECDB9"/>
            </a:solidFill>
            <a:ln cap="sq">
              <a:noFill/>
              <a:prstDash val="solid"/>
              <a:miter/>
            </a:ln>
          </p:spPr>
          <p:txBody>
            <a:bodyPr/>
            <a:lstStyle/>
            <a:p>
              <a:endParaRPr lang="en-GB"/>
            </a:p>
          </p:txBody>
        </p:sp>
        <p:sp>
          <p:nvSpPr>
            <p:cNvPr id="13" name="TextBox 13"/>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grpSp>
        <p:nvGrpSpPr>
          <p:cNvPr id="14" name="Group 14"/>
          <p:cNvGrpSpPr/>
          <p:nvPr/>
        </p:nvGrpSpPr>
        <p:grpSpPr>
          <a:xfrm>
            <a:off x="2654834" y="2235360"/>
            <a:ext cx="8037166" cy="5287588"/>
            <a:chOff x="0" y="0"/>
            <a:chExt cx="2880339" cy="1894952"/>
          </a:xfrm>
        </p:grpSpPr>
        <p:sp>
          <p:nvSpPr>
            <p:cNvPr id="15" name="Freeform 15"/>
            <p:cNvSpPr/>
            <p:nvPr/>
          </p:nvSpPr>
          <p:spPr>
            <a:xfrm>
              <a:off x="0" y="0"/>
              <a:ext cx="2880339" cy="1894952"/>
            </a:xfrm>
            <a:custGeom>
              <a:avLst/>
              <a:gdLst/>
              <a:ahLst/>
              <a:cxnLst/>
              <a:rect l="l" t="t" r="r" b="b"/>
              <a:pathLst>
                <a:path w="2880339" h="1894952">
                  <a:moveTo>
                    <a:pt x="4816" y="0"/>
                  </a:moveTo>
                  <a:lnTo>
                    <a:pt x="2875522" y="0"/>
                  </a:lnTo>
                  <a:cubicBezTo>
                    <a:pt x="2878182" y="0"/>
                    <a:pt x="2880339" y="2156"/>
                    <a:pt x="2880339" y="4816"/>
                  </a:cubicBezTo>
                  <a:lnTo>
                    <a:pt x="2880339" y="1890136"/>
                  </a:lnTo>
                  <a:cubicBezTo>
                    <a:pt x="2880339" y="1892796"/>
                    <a:pt x="2878182" y="1894952"/>
                    <a:pt x="2875522" y="1894952"/>
                  </a:cubicBezTo>
                  <a:lnTo>
                    <a:pt x="4816" y="1894952"/>
                  </a:lnTo>
                  <a:cubicBezTo>
                    <a:pt x="2156" y="1894952"/>
                    <a:pt x="0" y="1892796"/>
                    <a:pt x="0" y="1890136"/>
                  </a:cubicBezTo>
                  <a:lnTo>
                    <a:pt x="0" y="4816"/>
                  </a:lnTo>
                  <a:cubicBezTo>
                    <a:pt x="0" y="2156"/>
                    <a:pt x="2156" y="0"/>
                    <a:pt x="4816" y="0"/>
                  </a:cubicBezTo>
                  <a:close/>
                </a:path>
              </a:pathLst>
            </a:custGeom>
            <a:solidFill>
              <a:srgbClr val="000000">
                <a:alpha val="0"/>
              </a:srgbClr>
            </a:solidFill>
            <a:ln cap="sq">
              <a:noFill/>
              <a:prstDash val="solid"/>
              <a:miter/>
            </a:ln>
          </p:spPr>
          <p:txBody>
            <a:bodyPr/>
            <a:lstStyle/>
            <a:p>
              <a:endParaRPr lang="en-GB"/>
            </a:p>
          </p:txBody>
        </p:sp>
        <p:sp>
          <p:nvSpPr>
            <p:cNvPr id="16" name="TextBox 16"/>
            <p:cNvSpPr txBox="1"/>
            <p:nvPr/>
          </p:nvSpPr>
          <p:spPr>
            <a:xfrm>
              <a:off x="0" y="-114300"/>
              <a:ext cx="2880339" cy="2009252"/>
            </a:xfrm>
            <a:prstGeom prst="rect">
              <a:avLst/>
            </a:prstGeom>
          </p:spPr>
          <p:txBody>
            <a:bodyPr lIns="76200" tIns="76200" rIns="76200" bIns="76200" rtlCol="0" anchor="ctr"/>
            <a:lstStyle/>
            <a:p>
              <a:pPr algn="l">
                <a:lnSpc>
                  <a:spcPts val="2945"/>
                </a:lnSpc>
              </a:pPr>
              <a:r>
                <a:rPr lang="en-US" sz="1550" b="1">
                  <a:solidFill>
                    <a:srgbClr val="000000"/>
                  </a:solidFill>
                  <a:latin typeface="Comfortaa Bold"/>
                  <a:ea typeface="Comfortaa Bold"/>
                  <a:cs typeface="Comfortaa Bold"/>
                  <a:sym typeface="Comfortaa Bold"/>
                </a:rPr>
                <a:t>2.4</a:t>
              </a:r>
              <a:r>
                <a:rPr lang="en-US" sz="1550">
                  <a:solidFill>
                    <a:srgbClr val="000000"/>
                  </a:solidFill>
                  <a:latin typeface="Comfortaa"/>
                  <a:ea typeface="Comfortaa"/>
                  <a:cs typeface="Comfortaa"/>
                  <a:sym typeface="Comfortaa"/>
                </a:rPr>
                <a:t>  Identify where to seek advice about difficult and complex matters or situations and be able to manage conflict where it arises between the individual and those important to them regarding end-of-life care or advance care planning choices, work sensitively with all parties towards a resolution and access mediation and advocacy services where appropriate.</a:t>
              </a:r>
            </a:p>
            <a:p>
              <a:pPr algn="l">
                <a:lnSpc>
                  <a:spcPts val="2945"/>
                </a:lnSpc>
              </a:pPr>
              <a:r>
                <a:rPr lang="en-US" sz="1550" b="1">
                  <a:solidFill>
                    <a:srgbClr val="000000"/>
                  </a:solidFill>
                  <a:latin typeface="Comfortaa Bold"/>
                  <a:ea typeface="Comfortaa Bold"/>
                  <a:cs typeface="Comfortaa Bold"/>
                  <a:sym typeface="Comfortaa Bold"/>
                </a:rPr>
                <a:t>2.5</a:t>
              </a:r>
              <a:r>
                <a:rPr lang="en-US" sz="1550">
                  <a:solidFill>
                    <a:srgbClr val="000000"/>
                  </a:solidFill>
                  <a:latin typeface="Comfortaa"/>
                  <a:ea typeface="Comfortaa"/>
                  <a:cs typeface="Comfortaa"/>
                  <a:sym typeface="Comfortaa"/>
                </a:rPr>
                <a:t>  Discuss how sensitive communication includes the need to respect wishes of those who do not want to have open discussions about their condition or end of life and that the ability and desire of individuals and those important to them to discuss end of life care issues may change over time.</a:t>
              </a:r>
            </a:p>
            <a:p>
              <a:pPr algn="l">
                <a:lnSpc>
                  <a:spcPts val="2945"/>
                </a:lnSpc>
              </a:pPr>
              <a:r>
                <a:rPr lang="en-US" sz="1550" b="1">
                  <a:solidFill>
                    <a:srgbClr val="000000"/>
                  </a:solidFill>
                  <a:latin typeface="Comfortaa Bold"/>
                  <a:ea typeface="Comfortaa Bold"/>
                  <a:cs typeface="Comfortaa Bold"/>
                  <a:sym typeface="Comfortaa Bold"/>
                </a:rPr>
                <a:t>2.6</a:t>
              </a:r>
              <a:r>
                <a:rPr lang="en-US" sz="1550">
                  <a:solidFill>
                    <a:srgbClr val="000000"/>
                  </a:solidFill>
                  <a:latin typeface="Comfortaa"/>
                  <a:ea typeface="Comfortaa"/>
                  <a:cs typeface="Comfortaa"/>
                  <a:sym typeface="Comfortaa"/>
                </a:rPr>
                <a:t>  Use communication skills to ensure end of life care plans, and advance care plans, are understood and shared and be able to share information about the illness, its prognosis and support available to make informed decisions in a way that is accessible and uses appropriate language</a:t>
              </a:r>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2</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EECDB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88241" y="1629418"/>
            <a:ext cx="7597994" cy="1215638"/>
            <a:chOff x="0" y="0"/>
            <a:chExt cx="2722949" cy="435657"/>
          </a:xfrm>
        </p:grpSpPr>
        <p:sp>
          <p:nvSpPr>
            <p:cNvPr id="9" name="Freeform 9"/>
            <p:cNvSpPr/>
            <p:nvPr/>
          </p:nvSpPr>
          <p:spPr>
            <a:xfrm>
              <a:off x="0" y="0"/>
              <a:ext cx="2722949" cy="435657"/>
            </a:xfrm>
            <a:custGeom>
              <a:avLst/>
              <a:gdLst/>
              <a:ahLst/>
              <a:cxnLst/>
              <a:rect l="l" t="t" r="r" b="b"/>
              <a:pathLst>
                <a:path w="2722949" h="435657">
                  <a:moveTo>
                    <a:pt x="14265" y="0"/>
                  </a:moveTo>
                  <a:lnTo>
                    <a:pt x="2708684" y="0"/>
                  </a:lnTo>
                  <a:cubicBezTo>
                    <a:pt x="2716563" y="0"/>
                    <a:pt x="2722949" y="6387"/>
                    <a:pt x="2722949" y="14265"/>
                  </a:cubicBezTo>
                  <a:lnTo>
                    <a:pt x="2722949" y="421392"/>
                  </a:lnTo>
                  <a:cubicBezTo>
                    <a:pt x="2722949" y="425175"/>
                    <a:pt x="2721446" y="428804"/>
                    <a:pt x="2718771" y="431479"/>
                  </a:cubicBezTo>
                  <a:cubicBezTo>
                    <a:pt x="2716096" y="434154"/>
                    <a:pt x="2712468" y="435657"/>
                    <a:pt x="2708684" y="435657"/>
                  </a:cubicBezTo>
                  <a:lnTo>
                    <a:pt x="14265" y="435657"/>
                  </a:lnTo>
                  <a:cubicBezTo>
                    <a:pt x="10482" y="435657"/>
                    <a:pt x="6853" y="434154"/>
                    <a:pt x="4178" y="431479"/>
                  </a:cubicBezTo>
                  <a:cubicBezTo>
                    <a:pt x="1503" y="428804"/>
                    <a:pt x="0" y="425175"/>
                    <a:pt x="0" y="421392"/>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464232"/>
            </a:xfrm>
            <a:prstGeom prst="rect">
              <a:avLst/>
            </a:prstGeom>
          </p:spPr>
          <p:txBody>
            <a:bodyPr lIns="50800" tIns="50800" rIns="50800" bIns="50800" rtlCol="0" anchor="ctr"/>
            <a:lstStyle/>
            <a:p>
              <a:pPr algn="ctr">
                <a:lnSpc>
                  <a:spcPts val="1679"/>
                </a:lnSpc>
              </a:pPr>
              <a:endParaRPr/>
            </a:p>
            <a:p>
              <a:pPr algn="ctr">
                <a:lnSpc>
                  <a:spcPts val="1679"/>
                </a:lnSpc>
              </a:pPr>
              <a:r>
                <a:rPr lang="en-US" sz="1200" u="sng">
                  <a:solidFill>
                    <a:srgbClr val="000000">
                      <a:alpha val="89804"/>
                    </a:srgbClr>
                  </a:solidFill>
                  <a:latin typeface="Comfortaa"/>
                  <a:ea typeface="Comfortaa"/>
                  <a:cs typeface="Comfortaa"/>
                  <a:sym typeface="Comfortaa"/>
                  <a:hlinkClick r:id="rId2" tooltip="https://portal.e-lfh.org.uk/LearningContent/Launch/718370"/>
                </a:rPr>
                <a:t>e-LfH- Communicating with ill people</a:t>
              </a:r>
            </a:p>
            <a:p>
              <a:pPr algn="ctr">
                <a:lnSpc>
                  <a:spcPts val="1679"/>
                </a:lnSpc>
              </a:pPr>
              <a:endParaRPr lang="en-US" sz="1200" u="sng">
                <a:solidFill>
                  <a:srgbClr val="000000">
                    <a:alpha val="89804"/>
                  </a:srgbClr>
                </a:solidFill>
                <a:latin typeface="Comfortaa"/>
                <a:ea typeface="Comfortaa"/>
                <a:cs typeface="Comfortaa"/>
                <a:sym typeface="Comfortaa"/>
                <a:hlinkClick r:id="rId2" tooltip="https://portal.e-lfh.org.uk/LearningContent/Launch/718370"/>
              </a:endParaRPr>
            </a:p>
          </p:txBody>
        </p:sp>
      </p:grpSp>
      <p:grpSp>
        <p:nvGrpSpPr>
          <p:cNvPr id="11" name="Group 11"/>
          <p:cNvGrpSpPr/>
          <p:nvPr/>
        </p:nvGrpSpPr>
        <p:grpSpPr>
          <a:xfrm>
            <a:off x="2688241" y="3156651"/>
            <a:ext cx="7597994" cy="1563759"/>
            <a:chOff x="0" y="0"/>
            <a:chExt cx="2722949" cy="560416"/>
          </a:xfrm>
        </p:grpSpPr>
        <p:sp>
          <p:nvSpPr>
            <p:cNvPr id="12" name="Freeform 12"/>
            <p:cNvSpPr/>
            <p:nvPr/>
          </p:nvSpPr>
          <p:spPr>
            <a:xfrm>
              <a:off x="0" y="0"/>
              <a:ext cx="2722949" cy="560416"/>
            </a:xfrm>
            <a:custGeom>
              <a:avLst/>
              <a:gdLst/>
              <a:ahLst/>
              <a:cxnLst/>
              <a:rect l="l" t="t" r="r" b="b"/>
              <a:pathLst>
                <a:path w="2722949" h="560416">
                  <a:moveTo>
                    <a:pt x="14265" y="0"/>
                  </a:moveTo>
                  <a:lnTo>
                    <a:pt x="2708684" y="0"/>
                  </a:lnTo>
                  <a:cubicBezTo>
                    <a:pt x="2716563" y="0"/>
                    <a:pt x="2722949" y="6387"/>
                    <a:pt x="2722949" y="14265"/>
                  </a:cubicBezTo>
                  <a:lnTo>
                    <a:pt x="2722949" y="546151"/>
                  </a:lnTo>
                  <a:cubicBezTo>
                    <a:pt x="2722949" y="549934"/>
                    <a:pt x="2721446" y="553562"/>
                    <a:pt x="2718771" y="556238"/>
                  </a:cubicBezTo>
                  <a:cubicBezTo>
                    <a:pt x="2716096" y="558913"/>
                    <a:pt x="2712468" y="560416"/>
                    <a:pt x="2708684" y="560416"/>
                  </a:cubicBezTo>
                  <a:lnTo>
                    <a:pt x="14265" y="560416"/>
                  </a:lnTo>
                  <a:cubicBezTo>
                    <a:pt x="6387" y="560416"/>
                    <a:pt x="0" y="554029"/>
                    <a:pt x="0" y="546151"/>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3" name="TextBox 13"/>
            <p:cNvSpPr txBox="1"/>
            <p:nvPr/>
          </p:nvSpPr>
          <p:spPr>
            <a:xfrm>
              <a:off x="0" y="-28575"/>
              <a:ext cx="2722949" cy="588991"/>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3" tooltip="https://portal.e-lfh.org.uk/LearningContent/Launch/718967"/>
                </a:rPr>
                <a:t>e-LfH- Am I dying? How long have I got?: Handling challenging questions</a:t>
              </a:r>
            </a:p>
          </p:txBody>
        </p:sp>
      </p:grpSp>
      <p:grpSp>
        <p:nvGrpSpPr>
          <p:cNvPr id="14" name="Group 14"/>
          <p:cNvGrpSpPr/>
          <p:nvPr/>
        </p:nvGrpSpPr>
        <p:grpSpPr>
          <a:xfrm>
            <a:off x="2688241" y="5032005"/>
            <a:ext cx="7597994" cy="1410090"/>
            <a:chOff x="0" y="0"/>
            <a:chExt cx="2722949" cy="505345"/>
          </a:xfrm>
        </p:grpSpPr>
        <p:sp>
          <p:nvSpPr>
            <p:cNvPr id="15" name="Freeform 15"/>
            <p:cNvSpPr/>
            <p:nvPr/>
          </p:nvSpPr>
          <p:spPr>
            <a:xfrm>
              <a:off x="0" y="0"/>
              <a:ext cx="2722949" cy="505344"/>
            </a:xfrm>
            <a:custGeom>
              <a:avLst/>
              <a:gdLst/>
              <a:ahLst/>
              <a:cxnLst/>
              <a:rect l="l" t="t" r="r" b="b"/>
              <a:pathLst>
                <a:path w="2722949" h="505344">
                  <a:moveTo>
                    <a:pt x="14265" y="0"/>
                  </a:moveTo>
                  <a:lnTo>
                    <a:pt x="2708684" y="0"/>
                  </a:lnTo>
                  <a:cubicBezTo>
                    <a:pt x="2716563" y="0"/>
                    <a:pt x="2722949" y="6387"/>
                    <a:pt x="2722949" y="14265"/>
                  </a:cubicBezTo>
                  <a:lnTo>
                    <a:pt x="2722949" y="491079"/>
                  </a:lnTo>
                  <a:cubicBezTo>
                    <a:pt x="2722949" y="494863"/>
                    <a:pt x="2721446" y="498491"/>
                    <a:pt x="2718771" y="501166"/>
                  </a:cubicBezTo>
                  <a:cubicBezTo>
                    <a:pt x="2716096" y="503842"/>
                    <a:pt x="2712468" y="505344"/>
                    <a:pt x="2708684" y="505344"/>
                  </a:cubicBezTo>
                  <a:lnTo>
                    <a:pt x="14265" y="505344"/>
                  </a:lnTo>
                  <a:cubicBezTo>
                    <a:pt x="6387" y="505344"/>
                    <a:pt x="0" y="498958"/>
                    <a:pt x="0" y="491079"/>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6" name="TextBox 16"/>
            <p:cNvSpPr txBox="1"/>
            <p:nvPr/>
          </p:nvSpPr>
          <p:spPr>
            <a:xfrm>
              <a:off x="0" y="-28575"/>
              <a:ext cx="2722949" cy="533920"/>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4" tooltip="https://portal.e-lfh.org.uk/LearningContent/Launch/719639"/>
                </a:rPr>
                <a:t>e-LfH- Dealing with challenging relatives</a:t>
              </a:r>
            </a:p>
          </p:txBody>
        </p:sp>
      </p:grpSp>
      <p:grpSp>
        <p:nvGrpSpPr>
          <p:cNvPr id="17" name="Group 17"/>
          <p:cNvGrpSpPr/>
          <p:nvPr/>
        </p:nvGrpSpPr>
        <p:grpSpPr>
          <a:xfrm>
            <a:off x="3157327" y="6804000"/>
            <a:ext cx="2766080" cy="567841"/>
            <a:chOff x="0" y="0"/>
            <a:chExt cx="991301" cy="203502"/>
          </a:xfrm>
        </p:grpSpPr>
        <p:sp>
          <p:nvSpPr>
            <p:cNvPr id="18" name="Freeform 18"/>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EC6907"/>
            </a:solidFill>
            <a:ln cap="sq">
              <a:noFill/>
              <a:prstDash val="solid"/>
              <a:miter/>
            </a:ln>
          </p:spPr>
          <p:txBody>
            <a:bodyPr/>
            <a:lstStyle/>
            <a:p>
              <a:endParaRPr lang="en-GB"/>
            </a:p>
          </p:txBody>
        </p:sp>
        <p:sp>
          <p:nvSpPr>
            <p:cNvPr id="19" name="TextBox 19"/>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5" action="ppaction://hlinksldjump"/>
                </a:rPr>
                <a:t>Back to </a:t>
              </a:r>
              <a:r>
                <a:rPr lang="en-US" sz="1199" b="1" strike="noStrike">
                  <a:solidFill>
                    <a:srgbClr val="000000"/>
                  </a:solidFill>
                  <a:latin typeface="Comfortaa Bold"/>
                  <a:ea typeface="Comfortaa Bold"/>
                  <a:cs typeface="Comfortaa Bold"/>
                  <a:sym typeface="Comfortaa Bold"/>
                  <a:hlinkClick r:id="rId5" action="ppaction://hlinksldjump"/>
                </a:rPr>
                <a:t>Tier 2 Summary</a:t>
              </a:r>
            </a:p>
          </p:txBody>
        </p:sp>
      </p:grpSp>
      <p:grpSp>
        <p:nvGrpSpPr>
          <p:cNvPr id="20" name="Group 20"/>
          <p:cNvGrpSpPr/>
          <p:nvPr/>
        </p:nvGrpSpPr>
        <p:grpSpPr>
          <a:xfrm>
            <a:off x="6849929" y="6804000"/>
            <a:ext cx="2766080" cy="567841"/>
            <a:chOff x="0" y="0"/>
            <a:chExt cx="991301" cy="203502"/>
          </a:xfrm>
        </p:grpSpPr>
        <p:sp>
          <p:nvSpPr>
            <p:cNvPr id="21" name="Freeform 21"/>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EC6907"/>
            </a:solidFill>
            <a:ln cap="sq">
              <a:noFill/>
              <a:prstDash val="solid"/>
              <a:miter/>
            </a:ln>
          </p:spPr>
          <p:txBody>
            <a:bodyPr/>
            <a:lstStyle/>
            <a:p>
              <a:endParaRPr lang="en-GB"/>
            </a:p>
          </p:txBody>
        </p:sp>
        <p:sp>
          <p:nvSpPr>
            <p:cNvPr id="22" name="TextBox 22"/>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6" action="ppaction://hlinksldjump"/>
                </a:rPr>
                <a:t>Next Topic</a:t>
              </a:r>
            </a:p>
          </p:txBody>
        </p:sp>
      </p:grpSp>
      <p:sp>
        <p:nvSpPr>
          <p:cNvPr id="23" name="Freeform 23"/>
          <p:cNvSpPr/>
          <p:nvPr/>
        </p:nvSpPr>
        <p:spPr>
          <a:xfrm>
            <a:off x="9762868" y="6835742"/>
            <a:ext cx="523367" cy="536100"/>
          </a:xfrm>
          <a:custGeom>
            <a:avLst/>
            <a:gdLst/>
            <a:ahLst/>
            <a:cxnLst/>
            <a:rect l="l" t="t" r="r" b="b"/>
            <a:pathLst>
              <a:path w="523367" h="536100">
                <a:moveTo>
                  <a:pt x="0" y="0"/>
                </a:moveTo>
                <a:lnTo>
                  <a:pt x="523367" y="0"/>
                </a:lnTo>
                <a:lnTo>
                  <a:pt x="523367" y="536099"/>
                </a:lnTo>
                <a:lnTo>
                  <a:pt x="0" y="53609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grpSp>
        <p:nvGrpSpPr>
          <p:cNvPr id="24" name="Group 24"/>
          <p:cNvGrpSpPr/>
          <p:nvPr/>
        </p:nvGrpSpPr>
        <p:grpSpPr>
          <a:xfrm>
            <a:off x="405765" y="1005143"/>
            <a:ext cx="2213069" cy="6168686"/>
            <a:chOff x="0" y="0"/>
            <a:chExt cx="793114" cy="2210718"/>
          </a:xfrm>
        </p:grpSpPr>
        <p:sp>
          <p:nvSpPr>
            <p:cNvPr id="25" name="Freeform 25"/>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26" name="TextBox 26"/>
            <p:cNvSpPr txBox="1"/>
            <p:nvPr/>
          </p:nvSpPr>
          <p:spPr>
            <a:xfrm>
              <a:off x="0" y="-47625"/>
              <a:ext cx="793114" cy="2258343"/>
            </a:xfrm>
            <a:prstGeom prst="rect">
              <a:avLst/>
            </a:prstGeom>
          </p:spPr>
          <p:txBody>
            <a:bodyPr lIns="50800" tIns="50800" rIns="50800" bIns="50800" rtlCol="0" anchor="ctr"/>
            <a:lstStyle/>
            <a:p>
              <a:pPr algn="ctr">
                <a:lnSpc>
                  <a:spcPts val="2799"/>
                </a:lnSpc>
              </a:pPr>
              <a:endParaRPr/>
            </a:p>
            <a:p>
              <a:pPr algn="ctr">
                <a:lnSpc>
                  <a:spcPts val="2799"/>
                </a:lnSpc>
              </a:pPr>
              <a:endParaRPr/>
            </a:p>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Communicati</a:t>
              </a:r>
              <a:r>
                <a:rPr lang="en-US" sz="1999" b="1" u="none" strike="noStrike">
                  <a:solidFill>
                    <a:srgbClr val="000000">
                      <a:alpha val="89804"/>
                    </a:srgbClr>
                  </a:solidFill>
                  <a:latin typeface="Comfortaa Bold"/>
                  <a:ea typeface="Comfortaa Bold"/>
                  <a:cs typeface="Comfortaa Bold"/>
                  <a:sym typeface="Comfortaa Bold"/>
                </a:rPr>
                <a:t>on in Palliative </a:t>
              </a: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&amp; </a:t>
              </a: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EOL Care</a:t>
              </a: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p:txBody>
        </p:sp>
      </p:grpSp>
      <p:grpSp>
        <p:nvGrpSpPr>
          <p:cNvPr id="27" name="Group 27"/>
          <p:cNvGrpSpPr/>
          <p:nvPr/>
        </p:nvGrpSpPr>
        <p:grpSpPr>
          <a:xfrm>
            <a:off x="2688241" y="6058323"/>
            <a:ext cx="1677003" cy="383772"/>
            <a:chOff x="0" y="0"/>
            <a:chExt cx="601000" cy="137535"/>
          </a:xfrm>
        </p:grpSpPr>
        <p:sp>
          <p:nvSpPr>
            <p:cNvPr id="28" name="Freeform 28"/>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9" name="TextBox 29"/>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elearning</a:t>
              </a:r>
            </a:p>
          </p:txBody>
        </p:sp>
      </p:grpSp>
      <p:grpSp>
        <p:nvGrpSpPr>
          <p:cNvPr id="30" name="Group 30"/>
          <p:cNvGrpSpPr/>
          <p:nvPr/>
        </p:nvGrpSpPr>
        <p:grpSpPr>
          <a:xfrm>
            <a:off x="2688241" y="4336638"/>
            <a:ext cx="1677003" cy="383772"/>
            <a:chOff x="0" y="0"/>
            <a:chExt cx="601000" cy="137535"/>
          </a:xfrm>
        </p:grpSpPr>
        <p:sp>
          <p:nvSpPr>
            <p:cNvPr id="31" name="Freeform 31"/>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2" name="TextBox 32"/>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elearning</a:t>
              </a:r>
            </a:p>
          </p:txBody>
        </p:sp>
      </p:grpSp>
      <p:grpSp>
        <p:nvGrpSpPr>
          <p:cNvPr id="33" name="Group 33"/>
          <p:cNvGrpSpPr/>
          <p:nvPr/>
        </p:nvGrpSpPr>
        <p:grpSpPr>
          <a:xfrm>
            <a:off x="2688241" y="2461284"/>
            <a:ext cx="1677003" cy="383772"/>
            <a:chOff x="0" y="0"/>
            <a:chExt cx="601000" cy="137535"/>
          </a:xfrm>
        </p:grpSpPr>
        <p:sp>
          <p:nvSpPr>
            <p:cNvPr id="34" name="Freeform 3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5" name="TextBox 3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elearning</a:t>
              </a:r>
            </a:p>
          </p:txBody>
        </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2</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EECDB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3157327" y="6804000"/>
            <a:ext cx="2766080" cy="567841"/>
            <a:chOff x="0" y="0"/>
            <a:chExt cx="991301" cy="203502"/>
          </a:xfrm>
        </p:grpSpPr>
        <p:sp>
          <p:nvSpPr>
            <p:cNvPr id="9" name="Freeform 9"/>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EC6907"/>
            </a:solidFill>
            <a:ln cap="sq">
              <a:noFill/>
              <a:prstDash val="solid"/>
              <a:miter/>
            </a:ln>
          </p:spPr>
          <p:txBody>
            <a:bodyPr/>
            <a:lstStyle/>
            <a:p>
              <a:endParaRPr lang="en-GB"/>
            </a:p>
          </p:txBody>
        </p:sp>
        <p:sp>
          <p:nvSpPr>
            <p:cNvPr id="10" name="TextBox 10"/>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2" action="ppaction://hlinksldjump"/>
                </a:rPr>
                <a:t>Back to </a:t>
              </a:r>
              <a:r>
                <a:rPr lang="en-US" sz="1199" b="1" strike="noStrike">
                  <a:solidFill>
                    <a:srgbClr val="000000"/>
                  </a:solidFill>
                  <a:latin typeface="Comfortaa Bold"/>
                  <a:ea typeface="Comfortaa Bold"/>
                  <a:cs typeface="Comfortaa Bold"/>
                  <a:sym typeface="Comfortaa Bold"/>
                  <a:hlinkClick r:id="rId2" action="ppaction://hlinksldjump"/>
                </a:rPr>
                <a:t>Tier 2 Summary</a:t>
              </a:r>
            </a:p>
          </p:txBody>
        </p:sp>
      </p:grpSp>
      <p:grpSp>
        <p:nvGrpSpPr>
          <p:cNvPr id="11" name="Group 11"/>
          <p:cNvGrpSpPr/>
          <p:nvPr/>
        </p:nvGrpSpPr>
        <p:grpSpPr>
          <a:xfrm>
            <a:off x="6849929" y="6804000"/>
            <a:ext cx="2766080" cy="567841"/>
            <a:chOff x="0" y="0"/>
            <a:chExt cx="991301" cy="203502"/>
          </a:xfrm>
        </p:grpSpPr>
        <p:sp>
          <p:nvSpPr>
            <p:cNvPr id="12" name="Freeform 12"/>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EC6907"/>
            </a:solidFill>
            <a:ln cap="sq">
              <a:noFill/>
              <a:prstDash val="solid"/>
              <a:miter/>
            </a:ln>
          </p:spPr>
          <p:txBody>
            <a:bodyPr/>
            <a:lstStyle/>
            <a:p>
              <a:endParaRPr lang="en-GB"/>
            </a:p>
          </p:txBody>
        </p:sp>
        <p:sp>
          <p:nvSpPr>
            <p:cNvPr id="13" name="TextBox 13"/>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3" action="ppaction://hlinksldjump"/>
                </a:rPr>
                <a:t>Next Topic</a:t>
              </a:r>
            </a:p>
          </p:txBody>
        </p:sp>
      </p:grpSp>
      <p:sp>
        <p:nvSpPr>
          <p:cNvPr id="14" name="Freeform 14"/>
          <p:cNvSpPr/>
          <p:nvPr/>
        </p:nvSpPr>
        <p:spPr>
          <a:xfrm>
            <a:off x="9762868" y="6835742"/>
            <a:ext cx="523367" cy="536100"/>
          </a:xfrm>
          <a:custGeom>
            <a:avLst/>
            <a:gdLst/>
            <a:ahLst/>
            <a:cxnLst/>
            <a:rect l="l" t="t" r="r" b="b"/>
            <a:pathLst>
              <a:path w="523367" h="536100">
                <a:moveTo>
                  <a:pt x="0" y="0"/>
                </a:moveTo>
                <a:lnTo>
                  <a:pt x="523367" y="0"/>
                </a:lnTo>
                <a:lnTo>
                  <a:pt x="523367" y="536099"/>
                </a:lnTo>
                <a:lnTo>
                  <a:pt x="0" y="53609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grpSp>
        <p:nvGrpSpPr>
          <p:cNvPr id="15" name="Group 15"/>
          <p:cNvGrpSpPr/>
          <p:nvPr/>
        </p:nvGrpSpPr>
        <p:grpSpPr>
          <a:xfrm>
            <a:off x="405765" y="1005143"/>
            <a:ext cx="2213069" cy="6168686"/>
            <a:chOff x="0" y="0"/>
            <a:chExt cx="793114" cy="2210718"/>
          </a:xfrm>
        </p:grpSpPr>
        <p:sp>
          <p:nvSpPr>
            <p:cNvPr id="16" name="Freeform 16"/>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17" name="TextBox 17"/>
            <p:cNvSpPr txBox="1"/>
            <p:nvPr/>
          </p:nvSpPr>
          <p:spPr>
            <a:xfrm>
              <a:off x="0" y="-47625"/>
              <a:ext cx="793114" cy="2258343"/>
            </a:xfrm>
            <a:prstGeom prst="rect">
              <a:avLst/>
            </a:prstGeom>
          </p:spPr>
          <p:txBody>
            <a:bodyPr lIns="50800" tIns="50800" rIns="50800" bIns="50800" rtlCol="0" anchor="ctr"/>
            <a:lstStyle/>
            <a:p>
              <a:pPr algn="ctr">
                <a:lnSpc>
                  <a:spcPts val="2799"/>
                </a:lnSpc>
              </a:pPr>
              <a:endParaRPr/>
            </a:p>
            <a:p>
              <a:pPr algn="ctr">
                <a:lnSpc>
                  <a:spcPts val="2799"/>
                </a:lnSpc>
              </a:pPr>
              <a:endParaRPr/>
            </a:p>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Communicati</a:t>
              </a:r>
              <a:r>
                <a:rPr lang="en-US" sz="1999" b="1" u="none" strike="noStrike">
                  <a:solidFill>
                    <a:srgbClr val="000000">
                      <a:alpha val="89804"/>
                    </a:srgbClr>
                  </a:solidFill>
                  <a:latin typeface="Comfortaa Bold"/>
                  <a:ea typeface="Comfortaa Bold"/>
                  <a:cs typeface="Comfortaa Bold"/>
                  <a:sym typeface="Comfortaa Bold"/>
                </a:rPr>
                <a:t>on in Palliative </a:t>
              </a: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&amp; </a:t>
              </a: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EOL Care</a:t>
              </a: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p:txBody>
        </p:sp>
      </p:grpSp>
      <p:grpSp>
        <p:nvGrpSpPr>
          <p:cNvPr id="18" name="Group 18"/>
          <p:cNvGrpSpPr/>
          <p:nvPr/>
        </p:nvGrpSpPr>
        <p:grpSpPr>
          <a:xfrm>
            <a:off x="2688241" y="1629418"/>
            <a:ext cx="7597994" cy="1198016"/>
            <a:chOff x="0" y="0"/>
            <a:chExt cx="2722949" cy="429342"/>
          </a:xfrm>
        </p:grpSpPr>
        <p:sp>
          <p:nvSpPr>
            <p:cNvPr id="19" name="Freeform 19"/>
            <p:cNvSpPr/>
            <p:nvPr/>
          </p:nvSpPr>
          <p:spPr>
            <a:xfrm>
              <a:off x="0" y="0"/>
              <a:ext cx="2722949" cy="429342"/>
            </a:xfrm>
            <a:custGeom>
              <a:avLst/>
              <a:gdLst/>
              <a:ahLst/>
              <a:cxnLst/>
              <a:rect l="l" t="t" r="r" b="b"/>
              <a:pathLst>
                <a:path w="2722949" h="429342">
                  <a:moveTo>
                    <a:pt x="14265" y="0"/>
                  </a:moveTo>
                  <a:lnTo>
                    <a:pt x="2708684" y="0"/>
                  </a:lnTo>
                  <a:cubicBezTo>
                    <a:pt x="2716563" y="0"/>
                    <a:pt x="2722949" y="6387"/>
                    <a:pt x="2722949" y="14265"/>
                  </a:cubicBezTo>
                  <a:lnTo>
                    <a:pt x="2722949" y="415077"/>
                  </a:lnTo>
                  <a:cubicBezTo>
                    <a:pt x="2722949" y="418860"/>
                    <a:pt x="2721446" y="422489"/>
                    <a:pt x="2718771" y="425164"/>
                  </a:cubicBezTo>
                  <a:cubicBezTo>
                    <a:pt x="2716096" y="427839"/>
                    <a:pt x="2712468" y="429342"/>
                    <a:pt x="2708684" y="429342"/>
                  </a:cubicBezTo>
                  <a:lnTo>
                    <a:pt x="14265" y="429342"/>
                  </a:lnTo>
                  <a:cubicBezTo>
                    <a:pt x="10482" y="429342"/>
                    <a:pt x="6853" y="427839"/>
                    <a:pt x="4178" y="425164"/>
                  </a:cubicBezTo>
                  <a:cubicBezTo>
                    <a:pt x="1503" y="422489"/>
                    <a:pt x="0" y="418860"/>
                    <a:pt x="0" y="41507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0" name="TextBox 20"/>
            <p:cNvSpPr txBox="1"/>
            <p:nvPr/>
          </p:nvSpPr>
          <p:spPr>
            <a:xfrm>
              <a:off x="0" y="-28575"/>
              <a:ext cx="2722949" cy="457917"/>
            </a:xfrm>
            <a:prstGeom prst="rect">
              <a:avLst/>
            </a:prstGeom>
          </p:spPr>
          <p:txBody>
            <a:bodyPr lIns="50800" tIns="50800" rIns="50800" bIns="50800" rtlCol="0" anchor="ctr"/>
            <a:lstStyle/>
            <a:p>
              <a:pPr algn="l">
                <a:lnSpc>
                  <a:spcPts val="1679"/>
                </a:lnSpc>
              </a:pPr>
              <a:endParaRP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6" tooltip="https://www.mariecurie.org.uk/professionals/palliative-care-knowledge-zone/individual-needs/good_communication#:~:text=There%20are%20skills%20you"/>
                </a:rPr>
                <a:t>Good communication at end of life </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6" tooltip="https://www.mariecurie.org.uk/professionals/palliative-care-knowledge-zone/individual-needs/good_communication#:~:text=There%20are%20skills%20you"/>
                </a:rPr>
                <a:t>Marie Curie</a:t>
              </a:r>
              <a:r>
                <a:rPr lang="en-US" sz="1200">
                  <a:solidFill>
                    <a:srgbClr val="000000">
                      <a:alpha val="89804"/>
                    </a:srgbClr>
                  </a:solidFill>
                  <a:latin typeface="Comfortaa"/>
                  <a:ea typeface="Comfortaa"/>
                  <a:cs typeface="Comfortaa"/>
                  <a:sym typeface="Comfortaa"/>
                </a:rPr>
                <a:t> </a:t>
              </a:r>
            </a:p>
            <a:p>
              <a:pPr algn="l">
                <a:lnSpc>
                  <a:spcPts val="1679"/>
                </a:lnSpc>
              </a:pPr>
              <a:r>
                <a:rPr lang="en-US" sz="1200">
                  <a:solidFill>
                    <a:srgbClr val="000000">
                      <a:alpha val="89804"/>
                    </a:srgbClr>
                  </a:solidFill>
                  <a:latin typeface="Comfortaa"/>
                  <a:ea typeface="Comfortaa"/>
                  <a:cs typeface="Comfortaa"/>
                  <a:sym typeface="Comfortaa"/>
                </a:rPr>
                <a:t>  </a:t>
              </a:r>
            </a:p>
            <a:p>
              <a:pPr algn="l">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21" name="Group 21"/>
          <p:cNvGrpSpPr/>
          <p:nvPr/>
        </p:nvGrpSpPr>
        <p:grpSpPr>
          <a:xfrm>
            <a:off x="2688241" y="5481256"/>
            <a:ext cx="7597994" cy="1137169"/>
            <a:chOff x="0" y="0"/>
            <a:chExt cx="2722949" cy="407536"/>
          </a:xfrm>
        </p:grpSpPr>
        <p:sp>
          <p:nvSpPr>
            <p:cNvPr id="22" name="Freeform 22"/>
            <p:cNvSpPr/>
            <p:nvPr/>
          </p:nvSpPr>
          <p:spPr>
            <a:xfrm>
              <a:off x="0" y="0"/>
              <a:ext cx="2722949" cy="407536"/>
            </a:xfrm>
            <a:custGeom>
              <a:avLst/>
              <a:gdLst/>
              <a:ahLst/>
              <a:cxnLst/>
              <a:rect l="l" t="t" r="r" b="b"/>
              <a:pathLst>
                <a:path w="2722949" h="407536">
                  <a:moveTo>
                    <a:pt x="14265" y="0"/>
                  </a:moveTo>
                  <a:lnTo>
                    <a:pt x="2708684" y="0"/>
                  </a:lnTo>
                  <a:cubicBezTo>
                    <a:pt x="2716563" y="0"/>
                    <a:pt x="2722949" y="6387"/>
                    <a:pt x="2722949" y="14265"/>
                  </a:cubicBezTo>
                  <a:lnTo>
                    <a:pt x="2722949" y="393271"/>
                  </a:lnTo>
                  <a:cubicBezTo>
                    <a:pt x="2722949" y="397054"/>
                    <a:pt x="2721446" y="400682"/>
                    <a:pt x="2718771" y="403358"/>
                  </a:cubicBezTo>
                  <a:cubicBezTo>
                    <a:pt x="2716096" y="406033"/>
                    <a:pt x="2712468" y="407536"/>
                    <a:pt x="2708684" y="407536"/>
                  </a:cubicBezTo>
                  <a:lnTo>
                    <a:pt x="14265" y="407536"/>
                  </a:lnTo>
                  <a:cubicBezTo>
                    <a:pt x="6387" y="407536"/>
                    <a:pt x="0" y="401149"/>
                    <a:pt x="0" y="393271"/>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3" name="TextBox 23"/>
            <p:cNvSpPr txBox="1"/>
            <p:nvPr/>
          </p:nvSpPr>
          <p:spPr>
            <a:xfrm>
              <a:off x="0" y="-28575"/>
              <a:ext cx="2722949" cy="436111"/>
            </a:xfrm>
            <a:prstGeom prst="rect">
              <a:avLst/>
            </a:prstGeom>
          </p:spPr>
          <p:txBody>
            <a:bodyPr lIns="50800" tIns="50800" rIns="50800" bIns="50800" rtlCol="0" anchor="ctr"/>
            <a:lstStyle/>
            <a:p>
              <a:pPr algn="ctr">
                <a:lnSpc>
                  <a:spcPts val="1679"/>
                </a:lnSpc>
              </a:pPr>
              <a:endParaRPr/>
            </a:p>
            <a:p>
              <a:pPr algn="ctr">
                <a:lnSpc>
                  <a:spcPts val="1679"/>
                </a:lnSpc>
              </a:pPr>
              <a:r>
                <a:rPr lang="en-US" sz="1200" u="sng">
                  <a:solidFill>
                    <a:srgbClr val="000000">
                      <a:alpha val="89804"/>
                    </a:srgbClr>
                  </a:solidFill>
                  <a:latin typeface="Comfortaa"/>
                  <a:ea typeface="Comfortaa"/>
                  <a:cs typeface="Comfortaa"/>
                  <a:sym typeface="Comfortaa"/>
                  <a:hlinkClick r:id="rId7" tooltip="https://www.england.nhs.uk/improvement-hub/wp-content/uploads/sites/44/2017/11/SBAR-Implementation-and-Training-Guide.pdf"/>
                </a:rPr>
                <a:t>SBAR-Implementation-and-Training-Guide.pdf (england.nhs.uk)</a:t>
              </a:r>
              <a:r>
                <a:rPr lang="en-US" sz="1200">
                  <a:solidFill>
                    <a:srgbClr val="000000">
                      <a:alpha val="89804"/>
                    </a:srgbClr>
                  </a:solidFill>
                  <a:latin typeface="Comfortaa"/>
                  <a:ea typeface="Comfortaa"/>
                  <a:cs typeface="Comfortaa"/>
                  <a:sym typeface="Comfortaa"/>
                </a:rPr>
                <a:t> </a:t>
              </a:r>
            </a:p>
            <a:p>
              <a:pPr algn="ctr">
                <a:lnSpc>
                  <a:spcPts val="1679"/>
                </a:lnSpc>
              </a:pPr>
              <a:endParaRPr lang="en-US" sz="1200">
                <a:solidFill>
                  <a:srgbClr val="000000">
                    <a:alpha val="89804"/>
                  </a:srgbClr>
                </a:solidFill>
                <a:latin typeface="Comfortaa"/>
                <a:ea typeface="Comfortaa"/>
                <a:cs typeface="Comfortaa"/>
                <a:sym typeface="Comfortaa"/>
              </a:endParaRPr>
            </a:p>
            <a:p>
              <a:pPr algn="ctr">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24" name="Group 24"/>
          <p:cNvGrpSpPr/>
          <p:nvPr/>
        </p:nvGrpSpPr>
        <p:grpSpPr>
          <a:xfrm>
            <a:off x="2688241" y="4206699"/>
            <a:ext cx="7597994" cy="1125786"/>
            <a:chOff x="0" y="0"/>
            <a:chExt cx="2722949" cy="403456"/>
          </a:xfrm>
        </p:grpSpPr>
        <p:sp>
          <p:nvSpPr>
            <p:cNvPr id="25" name="Freeform 25"/>
            <p:cNvSpPr/>
            <p:nvPr/>
          </p:nvSpPr>
          <p:spPr>
            <a:xfrm>
              <a:off x="0" y="0"/>
              <a:ext cx="2722949" cy="403456"/>
            </a:xfrm>
            <a:custGeom>
              <a:avLst/>
              <a:gdLst/>
              <a:ahLst/>
              <a:cxnLst/>
              <a:rect l="l" t="t" r="r" b="b"/>
              <a:pathLst>
                <a:path w="2722949" h="403456">
                  <a:moveTo>
                    <a:pt x="14265" y="0"/>
                  </a:moveTo>
                  <a:lnTo>
                    <a:pt x="2708684" y="0"/>
                  </a:lnTo>
                  <a:cubicBezTo>
                    <a:pt x="2716563" y="0"/>
                    <a:pt x="2722949" y="6387"/>
                    <a:pt x="2722949" y="14265"/>
                  </a:cubicBezTo>
                  <a:lnTo>
                    <a:pt x="2722949" y="389191"/>
                  </a:lnTo>
                  <a:cubicBezTo>
                    <a:pt x="2722949" y="392974"/>
                    <a:pt x="2721446" y="396603"/>
                    <a:pt x="2718771" y="399278"/>
                  </a:cubicBezTo>
                  <a:cubicBezTo>
                    <a:pt x="2716096" y="401953"/>
                    <a:pt x="2712468" y="403456"/>
                    <a:pt x="2708684" y="403456"/>
                  </a:cubicBezTo>
                  <a:lnTo>
                    <a:pt x="14265" y="403456"/>
                  </a:lnTo>
                  <a:cubicBezTo>
                    <a:pt x="10482" y="403456"/>
                    <a:pt x="6853" y="401953"/>
                    <a:pt x="4178" y="399278"/>
                  </a:cubicBezTo>
                  <a:cubicBezTo>
                    <a:pt x="1503" y="396603"/>
                    <a:pt x="0" y="392974"/>
                    <a:pt x="0" y="389191"/>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6" name="TextBox 26"/>
            <p:cNvSpPr txBox="1"/>
            <p:nvPr/>
          </p:nvSpPr>
          <p:spPr>
            <a:xfrm>
              <a:off x="0" y="-28575"/>
              <a:ext cx="2722949" cy="432031"/>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8" tooltip="https://www.bing.com/videos/riverview/relatedvideo?q=sbard+nhs+tool&amp;mid=80EC0C7AB6BEB50DDAFF80EC0C7AB6BEB50DDAFF&amp;mmscn=serpvidol&amp;FORM=VIRE&amp;ajaxhist=0&amp;ajaxserp=0"/>
                </a:rPr>
                <a:t> </a:t>
              </a:r>
              <a:r>
                <a:rPr lang="en-US" sz="1200" u="sng">
                  <a:solidFill>
                    <a:srgbClr val="000000">
                      <a:alpha val="89804"/>
                    </a:srgbClr>
                  </a:solidFill>
                  <a:latin typeface="Comfortaa"/>
                  <a:ea typeface="Comfortaa"/>
                  <a:cs typeface="Comfortaa"/>
                  <a:sym typeface="Comfortaa"/>
                  <a:hlinkClick r:id="rId8" tooltip="https://www.bing.com/videos/riverview/relatedvideo?q=sbard+nhs+tool&amp;mid=80EC0C7AB6BEB50DDAFF80EC0C7AB6BEB50DDAFF&amp;mmscn=serpvidol&amp;FORM=VIRE&amp;ajaxhist=0&amp;ajaxserp=0"/>
                </a:rPr>
                <a:t>SBARD</a:t>
              </a:r>
              <a:r>
                <a:rPr lang="en-US" sz="1200" u="sng">
                  <a:solidFill>
                    <a:srgbClr val="000000">
                      <a:alpha val="89804"/>
                    </a:srgbClr>
                  </a:solidFill>
                  <a:latin typeface="Comfortaa"/>
                  <a:ea typeface="Comfortaa"/>
                  <a:cs typeface="Comfortaa"/>
                  <a:sym typeface="Comfortaa"/>
                  <a:hlinkClick r:id="rId8" tooltip="https://www.bing.com/videos/riverview/relatedvideo?q=sbard+nhs+tool&amp;mid=80EC0C7AB6BEB50DDAFF80EC0C7AB6BEB50DDAFF&amp;mmscn=serpvidol&amp;FORM=VIRE&amp;ajaxhist=0&amp;ajaxserp=0"/>
                </a:rPr>
                <a:t> </a:t>
              </a:r>
              <a:r>
                <a:rPr lang="en-US" sz="1200" u="sng">
                  <a:solidFill>
                    <a:srgbClr val="000000">
                      <a:alpha val="89804"/>
                    </a:srgbClr>
                  </a:solidFill>
                  <a:latin typeface="Comfortaa"/>
                  <a:ea typeface="Comfortaa"/>
                  <a:cs typeface="Comfortaa"/>
                  <a:sym typeface="Comfortaa"/>
                  <a:hlinkClick r:id="rId8" tooltip="https://www.bing.com/videos/riverview/relatedvideo?q=sbard+nhs+tool&amp;mid=80EC0C7AB6BEB50DDAFF80EC0C7AB6BEB50DDAFF&amp;mmscn=serpvidol&amp;FORM=VIRE&amp;ajaxhist=0&amp;ajaxserp=0"/>
                </a:rPr>
                <a:t>NHS</a:t>
              </a:r>
              <a:r>
                <a:rPr lang="en-US" sz="1200" u="sng">
                  <a:solidFill>
                    <a:srgbClr val="000000">
                      <a:alpha val="89804"/>
                    </a:srgbClr>
                  </a:solidFill>
                  <a:latin typeface="Comfortaa"/>
                  <a:ea typeface="Comfortaa"/>
                  <a:cs typeface="Comfortaa"/>
                  <a:sym typeface="Comfortaa"/>
                  <a:hlinkClick r:id="rId8" tooltip="https://www.bing.com/videos/riverview/relatedvideo?q=sbard+nhs+tool&amp;mid=80EC0C7AB6BEB50DDAFF80EC0C7AB6BEB50DDAFF&amp;mmscn=serpvidol&amp;FORM=VIRE&amp;ajaxhist=0&amp;ajaxserp=0"/>
                </a:rPr>
                <a:t> </a:t>
              </a:r>
              <a:r>
                <a:rPr lang="en-US" sz="1200" u="sng">
                  <a:solidFill>
                    <a:srgbClr val="000000">
                      <a:alpha val="89804"/>
                    </a:srgbClr>
                  </a:solidFill>
                  <a:latin typeface="Comfortaa"/>
                  <a:ea typeface="Comfortaa"/>
                  <a:cs typeface="Comfortaa"/>
                  <a:sym typeface="Comfortaa"/>
                  <a:hlinkClick r:id="rId8" tooltip="https://www.bing.com/videos/riverview/relatedvideo?q=sbard+nhs+tool&amp;mid=80EC0C7AB6BEB50DDAFF80EC0C7AB6BEB50DDAFF&amp;mmscn=serpvidol&amp;FORM=VIRE&amp;ajaxhist=0&amp;ajaxserp=0"/>
                </a:rPr>
                <a:t>T</a:t>
              </a:r>
              <a:r>
                <a:rPr lang="en-US" sz="1200" u="sng">
                  <a:solidFill>
                    <a:srgbClr val="000000">
                      <a:alpha val="89804"/>
                    </a:srgbClr>
                  </a:solidFill>
                  <a:latin typeface="Comfortaa"/>
                  <a:ea typeface="Comfortaa"/>
                  <a:cs typeface="Comfortaa"/>
                  <a:sym typeface="Comfortaa"/>
                  <a:hlinkClick r:id="rId8" tooltip="https://www.bing.com/videos/riverview/relatedvideo?q=sbard+nhs+tool&amp;mid=80EC0C7AB6BEB50DDAFF80EC0C7AB6BEB50DDAFF&amp;mmscn=serpvidol&amp;FORM=VIRE&amp;ajaxhist=0&amp;ajaxserp=0"/>
                </a:rPr>
                <a:t>ool</a:t>
              </a:r>
              <a:r>
                <a:rPr lang="en-US" sz="1200" u="sng">
                  <a:solidFill>
                    <a:srgbClr val="000000">
                      <a:alpha val="89804"/>
                    </a:srgbClr>
                  </a:solidFill>
                  <a:latin typeface="Comfortaa"/>
                  <a:ea typeface="Comfortaa"/>
                  <a:cs typeface="Comfortaa"/>
                  <a:sym typeface="Comfortaa"/>
                  <a:hlinkClick r:id="rId8" tooltip="https://www.bing.com/videos/riverview/relatedvideo?q=sbard+nhs+tool&amp;mid=80EC0C7AB6BEB50DDAFF80EC0C7AB6BEB50DDAFF&amp;mmscn=serpvidol&amp;FORM=VIRE&amp;ajaxhist=0&amp;ajaxserp=0"/>
                </a:rPr>
                <a:t> </a:t>
              </a:r>
            </a:p>
            <a:p>
              <a:pPr algn="ctr">
                <a:lnSpc>
                  <a:spcPts val="1679"/>
                </a:lnSpc>
              </a:pPr>
              <a:endParaRPr lang="en-US" sz="1200" u="sng">
                <a:solidFill>
                  <a:srgbClr val="000000">
                    <a:alpha val="89804"/>
                  </a:srgbClr>
                </a:solidFill>
                <a:latin typeface="Comfortaa"/>
                <a:ea typeface="Comfortaa"/>
                <a:cs typeface="Comfortaa"/>
                <a:sym typeface="Comfortaa"/>
                <a:hlinkClick r:id="rId8" tooltip="https://www.bing.com/videos/riverview/relatedvideo?q=sbard+nhs+tool&amp;mid=80EC0C7AB6BEB50DDAFF80EC0C7AB6BEB50DDAFF&amp;mmscn=serpvidol&amp;FORM=VIRE&amp;ajaxhist=0&amp;ajaxserp=0"/>
              </a:endParaRPr>
            </a:p>
          </p:txBody>
        </p:sp>
      </p:grpSp>
      <p:grpSp>
        <p:nvGrpSpPr>
          <p:cNvPr id="27" name="Group 27"/>
          <p:cNvGrpSpPr/>
          <p:nvPr/>
        </p:nvGrpSpPr>
        <p:grpSpPr>
          <a:xfrm>
            <a:off x="2688241" y="2894110"/>
            <a:ext cx="7597994" cy="1163818"/>
            <a:chOff x="0" y="0"/>
            <a:chExt cx="2722949" cy="417086"/>
          </a:xfrm>
        </p:grpSpPr>
        <p:sp>
          <p:nvSpPr>
            <p:cNvPr id="28" name="Freeform 28"/>
            <p:cNvSpPr/>
            <p:nvPr/>
          </p:nvSpPr>
          <p:spPr>
            <a:xfrm>
              <a:off x="0" y="0"/>
              <a:ext cx="2722949" cy="417086"/>
            </a:xfrm>
            <a:custGeom>
              <a:avLst/>
              <a:gdLst/>
              <a:ahLst/>
              <a:cxnLst/>
              <a:rect l="l" t="t" r="r" b="b"/>
              <a:pathLst>
                <a:path w="2722949" h="417086">
                  <a:moveTo>
                    <a:pt x="14265" y="0"/>
                  </a:moveTo>
                  <a:lnTo>
                    <a:pt x="2708684" y="0"/>
                  </a:lnTo>
                  <a:cubicBezTo>
                    <a:pt x="2716563" y="0"/>
                    <a:pt x="2722949" y="6387"/>
                    <a:pt x="2722949" y="14265"/>
                  </a:cubicBezTo>
                  <a:lnTo>
                    <a:pt x="2722949" y="402821"/>
                  </a:lnTo>
                  <a:cubicBezTo>
                    <a:pt x="2722949" y="410699"/>
                    <a:pt x="2716563" y="417086"/>
                    <a:pt x="2708684" y="417086"/>
                  </a:cubicBezTo>
                  <a:lnTo>
                    <a:pt x="14265" y="417086"/>
                  </a:lnTo>
                  <a:cubicBezTo>
                    <a:pt x="10482" y="417086"/>
                    <a:pt x="6853" y="415583"/>
                    <a:pt x="4178" y="412908"/>
                  </a:cubicBezTo>
                  <a:cubicBezTo>
                    <a:pt x="1503" y="410233"/>
                    <a:pt x="0" y="406604"/>
                    <a:pt x="0" y="402821"/>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9" name="TextBox 29"/>
            <p:cNvSpPr txBox="1"/>
            <p:nvPr/>
          </p:nvSpPr>
          <p:spPr>
            <a:xfrm>
              <a:off x="0" y="-28575"/>
              <a:ext cx="2722949" cy="445661"/>
            </a:xfrm>
            <a:prstGeom prst="rect">
              <a:avLst/>
            </a:prstGeom>
          </p:spPr>
          <p:txBody>
            <a:bodyPr lIns="50800" tIns="50800" rIns="50800" bIns="50800" rtlCol="0" anchor="ctr"/>
            <a:lstStyle/>
            <a:p>
              <a:pPr algn="just">
                <a:lnSpc>
                  <a:spcPts val="1679"/>
                </a:lnSpc>
              </a:pPr>
              <a:endParaRP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9" tooltip="https://www.hospiceuk.org/information-and-support/death-and-dying-what-expect/about-death-and-dying"/>
                </a:rPr>
                <a:t>Talking ab</a:t>
              </a:r>
              <a:r>
                <a:rPr lang="en-US" sz="1200" u="sng">
                  <a:solidFill>
                    <a:srgbClr val="000000">
                      <a:alpha val="89804"/>
                    </a:srgbClr>
                  </a:solidFill>
                  <a:latin typeface="Comfortaa"/>
                  <a:ea typeface="Comfortaa"/>
                  <a:cs typeface="Comfortaa"/>
                  <a:sym typeface="Comfortaa"/>
                  <a:hlinkClick r:id="rId9" tooltip="https://www.hospiceuk.org/information-and-support/death-and-dying-what-expect/about-death-and-dying"/>
                </a:rPr>
                <a:t>out death and dying - Hospice UK</a:t>
              </a:r>
              <a:r>
                <a:rPr lang="en-US" sz="1200">
                  <a:solidFill>
                    <a:srgbClr val="000000">
                      <a:alpha val="89804"/>
                    </a:srgbClr>
                  </a:solidFill>
                  <a:latin typeface="Comfortaa"/>
                  <a:ea typeface="Comfortaa"/>
                  <a:cs typeface="Comfortaa"/>
                  <a:sym typeface="Comfortaa"/>
                  <a:hlinkClick r:id="rId10" tooltip="https://portal.e-lfh.org.uk/Component/Details/719760"/>
                </a:rPr>
                <a:t> </a:t>
              </a:r>
            </a:p>
            <a:p>
              <a:pPr algn="l">
                <a:lnSpc>
                  <a:spcPts val="1679"/>
                </a:lnSpc>
              </a:pPr>
              <a:r>
                <a:rPr lang="en-US" sz="1200">
                  <a:solidFill>
                    <a:srgbClr val="000000">
                      <a:alpha val="89804"/>
                    </a:srgbClr>
                  </a:solidFill>
                  <a:latin typeface="Comfortaa"/>
                  <a:ea typeface="Comfortaa"/>
                  <a:cs typeface="Comfortaa"/>
                  <a:sym typeface="Comfortaa"/>
                  <a:hlinkClick r:id="rId10" tooltip="https://portal.e-lfh.org.uk/Component/Details/719760"/>
                </a:rPr>
                <a:t> </a:t>
              </a:r>
              <a:r>
                <a:rPr lang="en-US" sz="1200">
                  <a:solidFill>
                    <a:srgbClr val="000000">
                      <a:alpha val="89804"/>
                    </a:srgbClr>
                  </a:solidFill>
                  <a:latin typeface="Comfortaa"/>
                  <a:ea typeface="Comfortaa"/>
                  <a:cs typeface="Comfortaa"/>
                  <a:sym typeface="Comfortaa"/>
                </a:rPr>
                <a:t> </a:t>
              </a:r>
            </a:p>
          </p:txBody>
        </p:sp>
      </p:grpSp>
      <p:grpSp>
        <p:nvGrpSpPr>
          <p:cNvPr id="30" name="Group 30"/>
          <p:cNvGrpSpPr/>
          <p:nvPr/>
        </p:nvGrpSpPr>
        <p:grpSpPr>
          <a:xfrm>
            <a:off x="2688241" y="2435534"/>
            <a:ext cx="1677003" cy="383772"/>
            <a:chOff x="0" y="0"/>
            <a:chExt cx="601000" cy="137535"/>
          </a:xfrm>
        </p:grpSpPr>
        <p:sp>
          <p:nvSpPr>
            <p:cNvPr id="31" name="Freeform 31"/>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2" name="TextBox 32"/>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5min reading</a:t>
              </a:r>
            </a:p>
          </p:txBody>
        </p:sp>
      </p:grpSp>
      <p:grpSp>
        <p:nvGrpSpPr>
          <p:cNvPr id="33" name="Group 33"/>
          <p:cNvGrpSpPr/>
          <p:nvPr/>
        </p:nvGrpSpPr>
        <p:grpSpPr>
          <a:xfrm>
            <a:off x="2688241" y="3678017"/>
            <a:ext cx="1677003" cy="383772"/>
            <a:chOff x="0" y="0"/>
            <a:chExt cx="601000" cy="137535"/>
          </a:xfrm>
        </p:grpSpPr>
        <p:sp>
          <p:nvSpPr>
            <p:cNvPr id="34" name="Freeform 3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5" name="TextBox 3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5min reading</a:t>
              </a:r>
            </a:p>
          </p:txBody>
        </p:sp>
      </p:grpSp>
      <p:grpSp>
        <p:nvGrpSpPr>
          <p:cNvPr id="36" name="Group 36"/>
          <p:cNvGrpSpPr/>
          <p:nvPr/>
        </p:nvGrpSpPr>
        <p:grpSpPr>
          <a:xfrm>
            <a:off x="4401245" y="4950913"/>
            <a:ext cx="1767358" cy="387921"/>
            <a:chOff x="0" y="0"/>
            <a:chExt cx="633381" cy="139022"/>
          </a:xfrm>
        </p:grpSpPr>
        <p:sp>
          <p:nvSpPr>
            <p:cNvPr id="37" name="Freeform 37"/>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38" name="TextBox 38"/>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Tier1</a:t>
              </a:r>
            </a:p>
          </p:txBody>
        </p:sp>
      </p:grpSp>
      <p:grpSp>
        <p:nvGrpSpPr>
          <p:cNvPr id="39" name="Group 39"/>
          <p:cNvGrpSpPr/>
          <p:nvPr/>
        </p:nvGrpSpPr>
        <p:grpSpPr>
          <a:xfrm>
            <a:off x="2688241" y="4950913"/>
            <a:ext cx="1677003" cy="383772"/>
            <a:chOff x="0" y="0"/>
            <a:chExt cx="601000" cy="137535"/>
          </a:xfrm>
        </p:grpSpPr>
        <p:sp>
          <p:nvSpPr>
            <p:cNvPr id="40" name="Freeform 40"/>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41" name="TextBox 41"/>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12min video</a:t>
              </a:r>
            </a:p>
          </p:txBody>
        </p:sp>
      </p:grpSp>
      <p:grpSp>
        <p:nvGrpSpPr>
          <p:cNvPr id="42" name="Group 42"/>
          <p:cNvGrpSpPr/>
          <p:nvPr/>
        </p:nvGrpSpPr>
        <p:grpSpPr>
          <a:xfrm>
            <a:off x="2688241" y="6239560"/>
            <a:ext cx="1677003" cy="383772"/>
            <a:chOff x="0" y="0"/>
            <a:chExt cx="601000" cy="137535"/>
          </a:xfrm>
        </p:grpSpPr>
        <p:sp>
          <p:nvSpPr>
            <p:cNvPr id="43" name="Freeform 43"/>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44" name="TextBox 44"/>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10min reading</a:t>
              </a:r>
            </a:p>
          </p:txBody>
        </p:sp>
      </p:grpSp>
      <p:grpSp>
        <p:nvGrpSpPr>
          <p:cNvPr id="45" name="Group 45"/>
          <p:cNvGrpSpPr/>
          <p:nvPr/>
        </p:nvGrpSpPr>
        <p:grpSpPr>
          <a:xfrm>
            <a:off x="4401245" y="6230505"/>
            <a:ext cx="1767358" cy="387921"/>
            <a:chOff x="0" y="0"/>
            <a:chExt cx="633381" cy="139022"/>
          </a:xfrm>
        </p:grpSpPr>
        <p:sp>
          <p:nvSpPr>
            <p:cNvPr id="46" name="Freeform 46"/>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47" name="TextBox 47"/>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Tier1</a:t>
              </a:r>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Recognition and identification of deterioration</a:t>
              </a: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3</a:t>
              </a:r>
            </a:p>
          </p:txBody>
        </p:sp>
      </p:grpSp>
      <p:grpSp>
        <p:nvGrpSpPr>
          <p:cNvPr id="8" name="Group 8"/>
          <p:cNvGrpSpPr/>
          <p:nvPr/>
        </p:nvGrpSpPr>
        <p:grpSpPr>
          <a:xfrm>
            <a:off x="2685768" y="1005143"/>
            <a:ext cx="7600467" cy="529025"/>
            <a:chOff x="0" y="0"/>
            <a:chExt cx="2723836" cy="189591"/>
          </a:xfrm>
        </p:grpSpPr>
        <p:sp>
          <p:nvSpPr>
            <p:cNvPr id="9" name="Freeform 9"/>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EECDB9"/>
            </a:solidFill>
            <a:ln cap="sq">
              <a:noFill/>
              <a:prstDash val="solid"/>
              <a:miter/>
            </a:ln>
          </p:spPr>
          <p:txBody>
            <a:bodyPr/>
            <a:lstStyle/>
            <a:p>
              <a:endParaRPr lang="en-GB"/>
            </a:p>
          </p:txBody>
        </p:sp>
        <p:sp>
          <p:nvSpPr>
            <p:cNvPr id="10" name="TextBox 10"/>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Introduction:</a:t>
              </a:r>
            </a:p>
          </p:txBody>
        </p:sp>
      </p:grpSp>
      <p:grpSp>
        <p:nvGrpSpPr>
          <p:cNvPr id="11" name="Group 11"/>
          <p:cNvGrpSpPr/>
          <p:nvPr/>
        </p:nvGrpSpPr>
        <p:grpSpPr>
          <a:xfrm>
            <a:off x="2654834" y="1534168"/>
            <a:ext cx="7631401" cy="6317741"/>
            <a:chOff x="0" y="0"/>
            <a:chExt cx="2734922" cy="2264136"/>
          </a:xfrm>
        </p:grpSpPr>
        <p:sp>
          <p:nvSpPr>
            <p:cNvPr id="12" name="Freeform 12"/>
            <p:cNvSpPr/>
            <p:nvPr/>
          </p:nvSpPr>
          <p:spPr>
            <a:xfrm>
              <a:off x="0" y="0"/>
              <a:ext cx="2734922" cy="2264136"/>
            </a:xfrm>
            <a:custGeom>
              <a:avLst/>
              <a:gdLst/>
              <a:ahLst/>
              <a:cxnLst/>
              <a:rect l="l" t="t" r="r" b="b"/>
              <a:pathLst>
                <a:path w="2734922" h="2264136">
                  <a:moveTo>
                    <a:pt x="5072" y="0"/>
                  </a:moveTo>
                  <a:lnTo>
                    <a:pt x="2729849" y="0"/>
                  </a:lnTo>
                  <a:cubicBezTo>
                    <a:pt x="2732651" y="0"/>
                    <a:pt x="2734922" y="2271"/>
                    <a:pt x="2734922" y="5072"/>
                  </a:cubicBezTo>
                  <a:lnTo>
                    <a:pt x="2734922" y="2259063"/>
                  </a:lnTo>
                  <a:cubicBezTo>
                    <a:pt x="2734922" y="2260409"/>
                    <a:pt x="2734387" y="2261699"/>
                    <a:pt x="2733436" y="2262650"/>
                  </a:cubicBezTo>
                  <a:cubicBezTo>
                    <a:pt x="2732485" y="2263601"/>
                    <a:pt x="2731195" y="2264136"/>
                    <a:pt x="2729849" y="2264136"/>
                  </a:cubicBezTo>
                  <a:lnTo>
                    <a:pt x="5072" y="2264136"/>
                  </a:lnTo>
                  <a:cubicBezTo>
                    <a:pt x="2271" y="2264136"/>
                    <a:pt x="0" y="2261865"/>
                    <a:pt x="0" y="2259063"/>
                  </a:cubicBezTo>
                  <a:lnTo>
                    <a:pt x="0" y="5072"/>
                  </a:lnTo>
                  <a:cubicBezTo>
                    <a:pt x="0" y="2271"/>
                    <a:pt x="2271" y="0"/>
                    <a:pt x="5072" y="0"/>
                  </a:cubicBezTo>
                  <a:close/>
                </a:path>
              </a:pathLst>
            </a:custGeom>
            <a:solidFill>
              <a:srgbClr val="000000">
                <a:alpha val="0"/>
              </a:srgbClr>
            </a:solidFill>
            <a:ln cap="sq">
              <a:noFill/>
              <a:prstDash val="solid"/>
              <a:miter/>
            </a:ln>
          </p:spPr>
          <p:txBody>
            <a:bodyPr/>
            <a:lstStyle/>
            <a:p>
              <a:endParaRPr lang="en-GB"/>
            </a:p>
          </p:txBody>
        </p:sp>
        <p:sp>
          <p:nvSpPr>
            <p:cNvPr id="13" name="TextBox 13"/>
            <p:cNvSpPr txBox="1"/>
            <p:nvPr/>
          </p:nvSpPr>
          <p:spPr>
            <a:xfrm>
              <a:off x="0" y="-180975"/>
              <a:ext cx="2734922" cy="2445111"/>
            </a:xfrm>
            <a:prstGeom prst="rect">
              <a:avLst/>
            </a:prstGeom>
          </p:spPr>
          <p:txBody>
            <a:bodyPr lIns="50800" tIns="50800" rIns="50800" bIns="50800" rtlCol="0" anchor="ctr"/>
            <a:lstStyle/>
            <a:p>
              <a:pPr algn="ctr">
                <a:lnSpc>
                  <a:spcPts val="3924"/>
                </a:lnSpc>
              </a:pPr>
              <a:r>
                <a:rPr lang="en-US" sz="1800">
                  <a:solidFill>
                    <a:srgbClr val="000000"/>
                  </a:solidFill>
                  <a:latin typeface="Comfortaa"/>
                  <a:ea typeface="Comfortaa"/>
                  <a:cs typeface="Comfortaa"/>
                  <a:sym typeface="Comfortaa"/>
                </a:rPr>
                <a:t>The </a:t>
              </a:r>
              <a:r>
                <a:rPr lang="en-US" sz="1800" b="1">
                  <a:solidFill>
                    <a:srgbClr val="000000"/>
                  </a:solidFill>
                  <a:latin typeface="Comfortaa Bold"/>
                  <a:ea typeface="Comfortaa Bold"/>
                  <a:cs typeface="Comfortaa Bold"/>
                  <a:sym typeface="Comfortaa Bold"/>
                </a:rPr>
                <a:t>NHSE Long Term Plan (2019)</a:t>
              </a:r>
              <a:r>
                <a:rPr lang="en-US" sz="1800">
                  <a:solidFill>
                    <a:srgbClr val="000000"/>
                  </a:solidFill>
                  <a:latin typeface="Comfortaa"/>
                  <a:ea typeface="Comfortaa"/>
                  <a:cs typeface="Comfortaa"/>
                  <a:sym typeface="Comfortaa"/>
                </a:rPr>
                <a:t> and the </a:t>
              </a:r>
              <a:r>
                <a:rPr lang="en-US" sz="1800" b="1">
                  <a:solidFill>
                    <a:srgbClr val="000000"/>
                  </a:solidFill>
                  <a:latin typeface="Comfortaa Bold"/>
                  <a:ea typeface="Comfortaa Bold"/>
                  <a:cs typeface="Comfortaa Bold"/>
                  <a:sym typeface="Comfortaa Bold"/>
                </a:rPr>
                <a:t>NICE guidance (2021)</a:t>
              </a:r>
              <a:r>
                <a:rPr lang="en-US" sz="1800">
                  <a:solidFill>
                    <a:srgbClr val="000000"/>
                  </a:solidFill>
                  <a:latin typeface="Comfortaa"/>
                  <a:ea typeface="Comfortaa"/>
                  <a:cs typeface="Comfortaa"/>
                  <a:sym typeface="Comfortaa"/>
                </a:rPr>
                <a:t> state that earlier identification of people who may be in their final stage of life leads to more proactive person-centred care. Recognising deterioration early, leads to better planning, fewer crisis hospital admissions and care enables better outcomes for individuals who are then more likely to live and die where they choose (</a:t>
              </a:r>
              <a:r>
                <a:rPr lang="en-US" sz="1800" b="1">
                  <a:solidFill>
                    <a:srgbClr val="000000"/>
                  </a:solidFill>
                  <a:latin typeface="Comfortaa Bold"/>
                  <a:ea typeface="Comfortaa Bold"/>
                  <a:cs typeface="Comfortaa Bold"/>
                  <a:sym typeface="Comfortaa Bold"/>
                </a:rPr>
                <a:t>GSF, 2022</a:t>
              </a:r>
              <a:r>
                <a:rPr lang="en-US" sz="1800">
                  <a:solidFill>
                    <a:srgbClr val="000000"/>
                  </a:solidFill>
                  <a:latin typeface="Comfortaa"/>
                  <a:ea typeface="Comfortaa"/>
                  <a:cs typeface="Comfortaa"/>
                  <a:sym typeface="Comfortaa"/>
                </a:rPr>
                <a:t>). </a:t>
              </a:r>
            </a:p>
            <a:p>
              <a:pPr algn="ctr">
                <a:lnSpc>
                  <a:spcPts val="3924"/>
                </a:lnSpc>
              </a:pPr>
              <a:endParaRPr lang="en-US" sz="1800">
                <a:solidFill>
                  <a:srgbClr val="000000"/>
                </a:solidFill>
                <a:latin typeface="Comfortaa"/>
                <a:ea typeface="Comfortaa"/>
                <a:cs typeface="Comfortaa"/>
                <a:sym typeface="Comfortaa"/>
              </a:endParaRPr>
            </a:p>
          </p:txBody>
        </p:sp>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Recognition and identification of deterioration</a:t>
              </a: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3</a:t>
              </a:r>
            </a:p>
          </p:txBody>
        </p:sp>
      </p:grpSp>
      <p:grpSp>
        <p:nvGrpSpPr>
          <p:cNvPr id="8" name="Group 8"/>
          <p:cNvGrpSpPr/>
          <p:nvPr/>
        </p:nvGrpSpPr>
        <p:grpSpPr>
          <a:xfrm>
            <a:off x="2685768" y="1005143"/>
            <a:ext cx="7600467" cy="529025"/>
            <a:chOff x="0" y="0"/>
            <a:chExt cx="2723836" cy="189591"/>
          </a:xfrm>
        </p:grpSpPr>
        <p:sp>
          <p:nvSpPr>
            <p:cNvPr id="9" name="Freeform 9"/>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EECDB9"/>
            </a:solidFill>
            <a:ln cap="sq">
              <a:noFill/>
              <a:prstDash val="solid"/>
              <a:miter/>
            </a:ln>
          </p:spPr>
          <p:txBody>
            <a:bodyPr/>
            <a:lstStyle/>
            <a:p>
              <a:endParaRPr lang="en-GB"/>
            </a:p>
          </p:txBody>
        </p:sp>
        <p:sp>
          <p:nvSpPr>
            <p:cNvPr id="10" name="TextBox 10"/>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grpSp>
        <p:nvGrpSpPr>
          <p:cNvPr id="11" name="Group 11"/>
          <p:cNvGrpSpPr/>
          <p:nvPr/>
        </p:nvGrpSpPr>
        <p:grpSpPr>
          <a:xfrm>
            <a:off x="2654834" y="1600843"/>
            <a:ext cx="7631401" cy="5572987"/>
            <a:chOff x="0" y="0"/>
            <a:chExt cx="2734922" cy="1997233"/>
          </a:xfrm>
        </p:grpSpPr>
        <p:sp>
          <p:nvSpPr>
            <p:cNvPr id="12" name="Freeform 12"/>
            <p:cNvSpPr/>
            <p:nvPr/>
          </p:nvSpPr>
          <p:spPr>
            <a:xfrm>
              <a:off x="0" y="0"/>
              <a:ext cx="2734922" cy="1997233"/>
            </a:xfrm>
            <a:custGeom>
              <a:avLst/>
              <a:gdLst/>
              <a:ahLst/>
              <a:cxnLst/>
              <a:rect l="l" t="t" r="r" b="b"/>
              <a:pathLst>
                <a:path w="2734922" h="1997233">
                  <a:moveTo>
                    <a:pt x="5072" y="0"/>
                  </a:moveTo>
                  <a:lnTo>
                    <a:pt x="2729849" y="0"/>
                  </a:lnTo>
                  <a:cubicBezTo>
                    <a:pt x="2732651" y="0"/>
                    <a:pt x="2734922" y="2271"/>
                    <a:pt x="2734922" y="5072"/>
                  </a:cubicBezTo>
                  <a:lnTo>
                    <a:pt x="2734922" y="1992160"/>
                  </a:lnTo>
                  <a:cubicBezTo>
                    <a:pt x="2734922" y="1994962"/>
                    <a:pt x="2732651" y="1997233"/>
                    <a:pt x="2729849" y="1997233"/>
                  </a:cubicBezTo>
                  <a:lnTo>
                    <a:pt x="5072" y="1997233"/>
                  </a:lnTo>
                  <a:cubicBezTo>
                    <a:pt x="2271" y="1997233"/>
                    <a:pt x="0" y="1994962"/>
                    <a:pt x="0" y="1992160"/>
                  </a:cubicBezTo>
                  <a:lnTo>
                    <a:pt x="0" y="5072"/>
                  </a:lnTo>
                  <a:cubicBezTo>
                    <a:pt x="0" y="2271"/>
                    <a:pt x="2271" y="0"/>
                    <a:pt x="5072" y="0"/>
                  </a:cubicBezTo>
                  <a:close/>
                </a:path>
              </a:pathLst>
            </a:custGeom>
            <a:solidFill>
              <a:srgbClr val="000000">
                <a:alpha val="0"/>
              </a:srgbClr>
            </a:solidFill>
            <a:ln cap="sq">
              <a:noFill/>
              <a:prstDash val="solid"/>
              <a:miter/>
            </a:ln>
          </p:spPr>
          <p:txBody>
            <a:bodyPr/>
            <a:lstStyle/>
            <a:p>
              <a:endParaRPr lang="en-GB"/>
            </a:p>
          </p:txBody>
        </p:sp>
        <p:sp>
          <p:nvSpPr>
            <p:cNvPr id="13" name="TextBox 13"/>
            <p:cNvSpPr txBox="1"/>
            <p:nvPr/>
          </p:nvSpPr>
          <p:spPr>
            <a:xfrm>
              <a:off x="0" y="-161925"/>
              <a:ext cx="2734922" cy="2159158"/>
            </a:xfrm>
            <a:prstGeom prst="rect">
              <a:avLst/>
            </a:prstGeom>
          </p:spPr>
          <p:txBody>
            <a:bodyPr lIns="50800" tIns="50800" rIns="50800" bIns="50800" rtlCol="0" anchor="ctr"/>
            <a:lstStyle/>
            <a:p>
              <a:pPr algn="l">
                <a:lnSpc>
                  <a:spcPts val="3797"/>
                </a:lnSpc>
              </a:pPr>
              <a:r>
                <a:rPr lang="en-US" sz="1800" b="1">
                  <a:solidFill>
                    <a:srgbClr val="000000"/>
                  </a:solidFill>
                  <a:latin typeface="Comfortaa Bold"/>
                  <a:ea typeface="Comfortaa Bold"/>
                  <a:cs typeface="Comfortaa Bold"/>
                  <a:sym typeface="Comfortaa Bold"/>
                </a:rPr>
                <a:t>2.1</a:t>
              </a:r>
              <a:r>
                <a:rPr lang="en-US" sz="1800">
                  <a:solidFill>
                    <a:srgbClr val="000000"/>
                  </a:solidFill>
                  <a:latin typeface="Comfortaa"/>
                  <a:ea typeface="Comfortaa"/>
                  <a:cs typeface="Comfortaa"/>
                  <a:sym typeface="Comfortaa"/>
                </a:rPr>
                <a:t>   Use appropriate assessment tools to aid in the early identification of the deteriorating patient e.g., SBARD, Restore2 mini, SPICT, Karnofsky, phase of illness.</a:t>
              </a:r>
            </a:p>
            <a:p>
              <a:pPr algn="l">
                <a:lnSpc>
                  <a:spcPts val="3419"/>
                </a:lnSpc>
              </a:pPr>
              <a:r>
                <a:rPr lang="en-US" sz="1800" b="1">
                  <a:solidFill>
                    <a:srgbClr val="000000"/>
                  </a:solidFill>
                  <a:latin typeface="Comfortaa Bold"/>
                  <a:ea typeface="Comfortaa Bold"/>
                  <a:cs typeface="Comfortaa Bold"/>
                  <a:sym typeface="Comfortaa Bold"/>
                </a:rPr>
                <a:t>2.2</a:t>
              </a:r>
              <a:r>
                <a:rPr lang="en-US" sz="1800">
                  <a:solidFill>
                    <a:srgbClr val="000000"/>
                  </a:solidFill>
                  <a:latin typeface="Comfortaa"/>
                  <a:ea typeface="Comfortaa"/>
                  <a:cs typeface="Comfortaa"/>
                  <a:sym typeface="Comfortaa"/>
                </a:rPr>
                <a:t>  Distinguish between an acute and end of life deterioration.</a:t>
              </a:r>
            </a:p>
            <a:p>
              <a:pPr algn="l">
                <a:lnSpc>
                  <a:spcPts val="3419"/>
                </a:lnSpc>
              </a:pPr>
              <a:r>
                <a:rPr lang="en-US" sz="1800" b="1">
                  <a:solidFill>
                    <a:srgbClr val="000000"/>
                  </a:solidFill>
                  <a:latin typeface="Comfortaa Bold"/>
                  <a:ea typeface="Comfortaa Bold"/>
                  <a:cs typeface="Comfortaa Bold"/>
                  <a:sym typeface="Comfortaa Bold"/>
                </a:rPr>
                <a:t>2.3</a:t>
              </a:r>
              <a:r>
                <a:rPr lang="en-US" sz="1800">
                  <a:solidFill>
                    <a:srgbClr val="000000"/>
                  </a:solidFill>
                  <a:latin typeface="Comfortaa"/>
                  <a:ea typeface="Comfortaa"/>
                  <a:cs typeface="Comfortaa"/>
                  <a:sym typeface="Comfortaa"/>
                </a:rPr>
                <a:t>  Recognise and manage the deterioration confidently and competently.</a:t>
              </a:r>
            </a:p>
            <a:p>
              <a:pPr algn="l">
                <a:lnSpc>
                  <a:spcPts val="3419"/>
                </a:lnSpc>
              </a:pPr>
              <a:r>
                <a:rPr lang="en-US" sz="1800" b="1">
                  <a:solidFill>
                    <a:srgbClr val="000000"/>
                  </a:solidFill>
                  <a:latin typeface="Comfortaa Bold"/>
                  <a:ea typeface="Comfortaa Bold"/>
                  <a:cs typeface="Comfortaa Bold"/>
                  <a:sym typeface="Comfortaa Bold"/>
                </a:rPr>
                <a:t>2.4</a:t>
              </a:r>
              <a:r>
                <a:rPr lang="en-US" sz="1800">
                  <a:solidFill>
                    <a:srgbClr val="000000"/>
                  </a:solidFill>
                  <a:latin typeface="Comfortaa"/>
                  <a:ea typeface="Comfortaa"/>
                  <a:cs typeface="Comfortaa"/>
                  <a:sym typeface="Comfortaa"/>
                </a:rPr>
                <a:t>   Discuss the PIER (Prevention, Identification, Escalation, Response) framework and identify when to appropriately escalate patients.</a:t>
              </a:r>
            </a:p>
            <a:p>
              <a:pPr algn="l">
                <a:lnSpc>
                  <a:spcPts val="3419"/>
                </a:lnSpc>
              </a:pPr>
              <a:r>
                <a:rPr lang="en-US" sz="1800" b="1">
                  <a:solidFill>
                    <a:srgbClr val="000000"/>
                  </a:solidFill>
                  <a:latin typeface="Comfortaa Bold"/>
                  <a:ea typeface="Comfortaa Bold"/>
                  <a:cs typeface="Comfortaa Bold"/>
                  <a:sym typeface="Comfortaa Bold"/>
                </a:rPr>
                <a:t>2.5</a:t>
              </a:r>
              <a:r>
                <a:rPr lang="en-US" sz="1800">
                  <a:solidFill>
                    <a:srgbClr val="000000"/>
                  </a:solidFill>
                  <a:latin typeface="Comfortaa"/>
                  <a:ea typeface="Comfortaa"/>
                  <a:cs typeface="Comfortaa"/>
                  <a:sym typeface="Comfortaa"/>
                </a:rPr>
                <a:t>  Sensitively communicate deterioration to individuals and those important to them.</a:t>
              </a:r>
            </a:p>
          </p:txBody>
        </p:sp>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1 - Topic 3</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EECDB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88241" y="1629418"/>
            <a:ext cx="7597994" cy="979253"/>
            <a:chOff x="0" y="0"/>
            <a:chExt cx="2722949" cy="350942"/>
          </a:xfrm>
        </p:grpSpPr>
        <p:sp>
          <p:nvSpPr>
            <p:cNvPr id="9" name="Freeform 9"/>
            <p:cNvSpPr/>
            <p:nvPr/>
          </p:nvSpPr>
          <p:spPr>
            <a:xfrm>
              <a:off x="0" y="0"/>
              <a:ext cx="2722949" cy="350942"/>
            </a:xfrm>
            <a:custGeom>
              <a:avLst/>
              <a:gdLst/>
              <a:ahLst/>
              <a:cxnLst/>
              <a:rect l="l" t="t" r="r" b="b"/>
              <a:pathLst>
                <a:path w="2722949" h="350942">
                  <a:moveTo>
                    <a:pt x="14265" y="0"/>
                  </a:moveTo>
                  <a:lnTo>
                    <a:pt x="2708684" y="0"/>
                  </a:lnTo>
                  <a:cubicBezTo>
                    <a:pt x="2716563" y="0"/>
                    <a:pt x="2722949" y="6387"/>
                    <a:pt x="2722949" y="14265"/>
                  </a:cubicBezTo>
                  <a:lnTo>
                    <a:pt x="2722949" y="336677"/>
                  </a:lnTo>
                  <a:cubicBezTo>
                    <a:pt x="2722949" y="340460"/>
                    <a:pt x="2721446" y="344089"/>
                    <a:pt x="2718771" y="346764"/>
                  </a:cubicBezTo>
                  <a:cubicBezTo>
                    <a:pt x="2716096" y="349439"/>
                    <a:pt x="2712468" y="350942"/>
                    <a:pt x="2708684" y="350942"/>
                  </a:cubicBezTo>
                  <a:lnTo>
                    <a:pt x="14265" y="350942"/>
                  </a:lnTo>
                  <a:cubicBezTo>
                    <a:pt x="6387" y="350942"/>
                    <a:pt x="0" y="344555"/>
                    <a:pt x="0" y="33667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379517"/>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www.hospiceuk.org/latest-from-hospice-uk/dying-not-bad-youre-expecting"/>
                </a:rPr>
                <a:t>Dying is not as bad as you're expecting | Hospice UK</a:t>
              </a:r>
            </a:p>
            <a:p>
              <a:pPr algn="l">
                <a:lnSpc>
                  <a:spcPts val="1679"/>
                </a:lnSpc>
              </a:pPr>
              <a:endParaRPr lang="en-US" sz="1200" u="sng">
                <a:solidFill>
                  <a:srgbClr val="000000">
                    <a:alpha val="89804"/>
                  </a:srgbClr>
                </a:solidFill>
                <a:latin typeface="Comfortaa"/>
                <a:ea typeface="Comfortaa"/>
                <a:cs typeface="Comfortaa"/>
                <a:sym typeface="Comfortaa"/>
                <a:hlinkClick r:id="rId2" tooltip="https://www.hospiceuk.org/latest-from-hospice-uk/dying-not-bad-youre-expecting"/>
              </a:endParaRPr>
            </a:p>
          </p:txBody>
        </p:sp>
      </p:grpSp>
      <p:grpSp>
        <p:nvGrpSpPr>
          <p:cNvPr id="11" name="Group 11"/>
          <p:cNvGrpSpPr/>
          <p:nvPr/>
        </p:nvGrpSpPr>
        <p:grpSpPr>
          <a:xfrm>
            <a:off x="2688241" y="5339246"/>
            <a:ext cx="7597994" cy="1304340"/>
            <a:chOff x="0" y="0"/>
            <a:chExt cx="2722949" cy="467446"/>
          </a:xfrm>
        </p:grpSpPr>
        <p:sp>
          <p:nvSpPr>
            <p:cNvPr id="12" name="Freeform 12"/>
            <p:cNvSpPr/>
            <p:nvPr/>
          </p:nvSpPr>
          <p:spPr>
            <a:xfrm>
              <a:off x="0" y="0"/>
              <a:ext cx="2722949" cy="467446"/>
            </a:xfrm>
            <a:custGeom>
              <a:avLst/>
              <a:gdLst/>
              <a:ahLst/>
              <a:cxnLst/>
              <a:rect l="l" t="t" r="r" b="b"/>
              <a:pathLst>
                <a:path w="2722949" h="467446">
                  <a:moveTo>
                    <a:pt x="14265" y="0"/>
                  </a:moveTo>
                  <a:lnTo>
                    <a:pt x="2708684" y="0"/>
                  </a:lnTo>
                  <a:cubicBezTo>
                    <a:pt x="2716563" y="0"/>
                    <a:pt x="2722949" y="6387"/>
                    <a:pt x="2722949" y="14265"/>
                  </a:cubicBezTo>
                  <a:lnTo>
                    <a:pt x="2722949" y="453181"/>
                  </a:lnTo>
                  <a:cubicBezTo>
                    <a:pt x="2722949" y="456964"/>
                    <a:pt x="2721446" y="460592"/>
                    <a:pt x="2718771" y="463268"/>
                  </a:cubicBezTo>
                  <a:cubicBezTo>
                    <a:pt x="2716096" y="465943"/>
                    <a:pt x="2712468" y="467446"/>
                    <a:pt x="2708684" y="467446"/>
                  </a:cubicBezTo>
                  <a:lnTo>
                    <a:pt x="14265" y="467446"/>
                  </a:lnTo>
                  <a:cubicBezTo>
                    <a:pt x="10482" y="467446"/>
                    <a:pt x="6853" y="465943"/>
                    <a:pt x="4178" y="463268"/>
                  </a:cubicBezTo>
                  <a:cubicBezTo>
                    <a:pt x="1503" y="460592"/>
                    <a:pt x="0" y="456964"/>
                    <a:pt x="0" y="453181"/>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3" name="TextBox 13"/>
            <p:cNvSpPr txBox="1"/>
            <p:nvPr/>
          </p:nvSpPr>
          <p:spPr>
            <a:xfrm>
              <a:off x="0" y="-28575"/>
              <a:ext cx="2722949" cy="496021"/>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3" tooltip="https://www.england.nhs.uk/patient-safety/managing-acute-physical-deterioration-through-the-prevention-ide"/>
                </a:rPr>
                <a:t>https://www.england.nhs.uk/patient-safety/</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3" tooltip="https://www.england.nhs.uk/patient-safety/managing-acute-physical-deterioration-through-the-prevention-ide"/>
                </a:rPr>
                <a:t>managing-acute-physical-deterioration-through-the-prevention-ide </a:t>
              </a:r>
            </a:p>
            <a:p>
              <a:pPr algn="l">
                <a:lnSpc>
                  <a:spcPts val="1679"/>
                </a:lnSpc>
              </a:pPr>
              <a:r>
                <a:rPr lang="en-US" sz="1200">
                  <a:solidFill>
                    <a:srgbClr val="000000">
                      <a:alpha val="89804"/>
                    </a:srgbClr>
                  </a:solidFill>
                  <a:latin typeface="Comfortaa"/>
                  <a:ea typeface="Comfortaa"/>
                  <a:cs typeface="Comfortaa"/>
                  <a:sym typeface="Comfortaa"/>
                </a:rPr>
                <a:t>  </a:t>
              </a:r>
            </a:p>
          </p:txBody>
        </p:sp>
      </p:grpSp>
      <p:grpSp>
        <p:nvGrpSpPr>
          <p:cNvPr id="14" name="Group 14"/>
          <p:cNvGrpSpPr/>
          <p:nvPr/>
        </p:nvGrpSpPr>
        <p:grpSpPr>
          <a:xfrm>
            <a:off x="2688241" y="2716699"/>
            <a:ext cx="7597994" cy="1205455"/>
            <a:chOff x="0" y="0"/>
            <a:chExt cx="2722949" cy="432008"/>
          </a:xfrm>
        </p:grpSpPr>
        <p:sp>
          <p:nvSpPr>
            <p:cNvPr id="15" name="Freeform 15"/>
            <p:cNvSpPr/>
            <p:nvPr/>
          </p:nvSpPr>
          <p:spPr>
            <a:xfrm>
              <a:off x="0" y="0"/>
              <a:ext cx="2722949" cy="432008"/>
            </a:xfrm>
            <a:custGeom>
              <a:avLst/>
              <a:gdLst/>
              <a:ahLst/>
              <a:cxnLst/>
              <a:rect l="l" t="t" r="r" b="b"/>
              <a:pathLst>
                <a:path w="2722949" h="432008">
                  <a:moveTo>
                    <a:pt x="14265" y="0"/>
                  </a:moveTo>
                  <a:lnTo>
                    <a:pt x="2708684" y="0"/>
                  </a:lnTo>
                  <a:cubicBezTo>
                    <a:pt x="2716563" y="0"/>
                    <a:pt x="2722949" y="6387"/>
                    <a:pt x="2722949" y="14265"/>
                  </a:cubicBezTo>
                  <a:lnTo>
                    <a:pt x="2722949" y="417743"/>
                  </a:lnTo>
                  <a:cubicBezTo>
                    <a:pt x="2722949" y="421526"/>
                    <a:pt x="2721446" y="425154"/>
                    <a:pt x="2718771" y="427830"/>
                  </a:cubicBezTo>
                  <a:cubicBezTo>
                    <a:pt x="2716096" y="430505"/>
                    <a:pt x="2712468" y="432008"/>
                    <a:pt x="2708684" y="432008"/>
                  </a:cubicBezTo>
                  <a:lnTo>
                    <a:pt x="14265" y="432008"/>
                  </a:lnTo>
                  <a:cubicBezTo>
                    <a:pt x="10482" y="432008"/>
                    <a:pt x="6853" y="430505"/>
                    <a:pt x="4178" y="427830"/>
                  </a:cubicBezTo>
                  <a:cubicBezTo>
                    <a:pt x="1503" y="425154"/>
                    <a:pt x="0" y="421526"/>
                    <a:pt x="0" y="417743"/>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6" name="TextBox 16"/>
            <p:cNvSpPr txBox="1"/>
            <p:nvPr/>
          </p:nvSpPr>
          <p:spPr>
            <a:xfrm>
              <a:off x="0" y="-28575"/>
              <a:ext cx="2722949" cy="460583"/>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4" tooltip="https://www.guysandstthomas.nhs.uk/health-information/amber-care-bundle"/>
                </a:rPr>
                <a:t>AMBER care bundle when recovery is uncertain</a:t>
              </a: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4" tooltip="https://www.guysandstthomas.nhs.uk/health-information/amber-care-bundle"/>
                </a:rPr>
                <a:t>| Overview | </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4" tooltip="https://www.guysandstthomas.nhs.uk/health-information/amber-care-bundle"/>
                </a:rPr>
                <a:t>Guy's and St Thomas' NHS Foundation Trust </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4" tooltip="https://www.guysandstthomas.nhs.uk/health-information/amber-care-bundle"/>
                </a:rPr>
                <a:t>(guysandstthomas.nhs.uk)</a:t>
              </a:r>
              <a:r>
                <a:rPr lang="en-US" sz="1200">
                  <a:solidFill>
                    <a:srgbClr val="000000">
                      <a:alpha val="89804"/>
                    </a:srgbClr>
                  </a:solidFill>
                  <a:latin typeface="Comfortaa"/>
                  <a:ea typeface="Comfortaa"/>
                  <a:cs typeface="Comfortaa"/>
                  <a:sym typeface="Comfortaa"/>
                </a:rPr>
                <a:t> </a:t>
              </a:r>
            </a:p>
            <a:p>
              <a:pPr algn="l">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17" name="Group 17"/>
          <p:cNvGrpSpPr/>
          <p:nvPr/>
        </p:nvGrpSpPr>
        <p:grpSpPr>
          <a:xfrm>
            <a:off x="2688241" y="4036454"/>
            <a:ext cx="7597994" cy="1198016"/>
            <a:chOff x="0" y="0"/>
            <a:chExt cx="2722949" cy="429342"/>
          </a:xfrm>
        </p:grpSpPr>
        <p:sp>
          <p:nvSpPr>
            <p:cNvPr id="18" name="Freeform 18"/>
            <p:cNvSpPr/>
            <p:nvPr/>
          </p:nvSpPr>
          <p:spPr>
            <a:xfrm>
              <a:off x="0" y="0"/>
              <a:ext cx="2722949" cy="429342"/>
            </a:xfrm>
            <a:custGeom>
              <a:avLst/>
              <a:gdLst/>
              <a:ahLst/>
              <a:cxnLst/>
              <a:rect l="l" t="t" r="r" b="b"/>
              <a:pathLst>
                <a:path w="2722949" h="429342">
                  <a:moveTo>
                    <a:pt x="14265" y="0"/>
                  </a:moveTo>
                  <a:lnTo>
                    <a:pt x="2708684" y="0"/>
                  </a:lnTo>
                  <a:cubicBezTo>
                    <a:pt x="2716563" y="0"/>
                    <a:pt x="2722949" y="6387"/>
                    <a:pt x="2722949" y="14265"/>
                  </a:cubicBezTo>
                  <a:lnTo>
                    <a:pt x="2722949" y="415077"/>
                  </a:lnTo>
                  <a:cubicBezTo>
                    <a:pt x="2722949" y="418860"/>
                    <a:pt x="2721446" y="422489"/>
                    <a:pt x="2718771" y="425164"/>
                  </a:cubicBezTo>
                  <a:cubicBezTo>
                    <a:pt x="2716096" y="427839"/>
                    <a:pt x="2712468" y="429342"/>
                    <a:pt x="2708684" y="429342"/>
                  </a:cubicBezTo>
                  <a:lnTo>
                    <a:pt x="14265" y="429342"/>
                  </a:lnTo>
                  <a:cubicBezTo>
                    <a:pt x="10482" y="429342"/>
                    <a:pt x="6853" y="427839"/>
                    <a:pt x="4178" y="425164"/>
                  </a:cubicBezTo>
                  <a:cubicBezTo>
                    <a:pt x="1503" y="422489"/>
                    <a:pt x="0" y="418860"/>
                    <a:pt x="0" y="41507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9" name="TextBox 19"/>
            <p:cNvSpPr txBox="1"/>
            <p:nvPr/>
          </p:nvSpPr>
          <p:spPr>
            <a:xfrm>
              <a:off x="0" y="-28575"/>
              <a:ext cx="2722949" cy="457917"/>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5" tooltip="https://www.nice.org.uk/guidance/ng142/chapter/Recommendations#identifying-adults-who-may-be-approaching-the-end-of-their-life-their-carers-and-other-people"/>
                </a:rPr>
                <a:t>Recommendations</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5" tooltip="https://www.nice.org.uk/guidance/ng142/chapter/Recommendations#identifying-adults-who-may-be-approaching-the-end-of-their-life-their-carers-and-other-people"/>
                </a:rPr>
                <a:t>End of life care for adults: service </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5" tooltip="https://www.nice.org.uk/guidance/ng142/chapter/Recommendations#identifying-adults-who-may-be-approaching-the-end-of-their-life-their-carers-and-other-people"/>
                </a:rPr>
                <a:t>delivery | Guidance | NICE</a:t>
              </a:r>
              <a:r>
                <a:rPr lang="en-US" sz="1200">
                  <a:solidFill>
                    <a:srgbClr val="000000">
                      <a:alpha val="89804"/>
                    </a:srgbClr>
                  </a:solidFill>
                  <a:latin typeface="Comfortaa"/>
                  <a:ea typeface="Comfortaa"/>
                  <a:cs typeface="Comfortaa"/>
                  <a:sym typeface="Comfortaa"/>
                </a:rPr>
                <a:t> </a:t>
              </a:r>
            </a:p>
            <a:p>
              <a:pPr algn="l">
                <a:lnSpc>
                  <a:spcPts val="1679"/>
                </a:lnSpc>
              </a:pPr>
              <a:endParaRPr lang="en-US" sz="1200">
                <a:solidFill>
                  <a:srgbClr val="000000">
                    <a:alpha val="89804"/>
                  </a:srgbClr>
                </a:solidFill>
                <a:latin typeface="Comfortaa"/>
                <a:ea typeface="Comfortaa"/>
                <a:cs typeface="Comfortaa"/>
                <a:sym typeface="Comfortaa"/>
              </a:endParaRPr>
            </a:p>
            <a:p>
              <a:pPr algn="l">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20" name="Group 20"/>
          <p:cNvGrpSpPr/>
          <p:nvPr/>
        </p:nvGrpSpPr>
        <p:grpSpPr>
          <a:xfrm>
            <a:off x="3157327" y="6804000"/>
            <a:ext cx="2766080" cy="567841"/>
            <a:chOff x="0" y="0"/>
            <a:chExt cx="991301" cy="203502"/>
          </a:xfrm>
        </p:grpSpPr>
        <p:sp>
          <p:nvSpPr>
            <p:cNvPr id="21" name="Freeform 21"/>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EC6907"/>
            </a:solidFill>
            <a:ln cap="sq">
              <a:noFill/>
              <a:prstDash val="solid"/>
              <a:miter/>
            </a:ln>
          </p:spPr>
          <p:txBody>
            <a:bodyPr/>
            <a:lstStyle/>
            <a:p>
              <a:endParaRPr lang="en-GB"/>
            </a:p>
          </p:txBody>
        </p:sp>
        <p:sp>
          <p:nvSpPr>
            <p:cNvPr id="22" name="TextBox 22"/>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6" action="ppaction://hlinksldjump"/>
                </a:rPr>
                <a:t>Back to </a:t>
              </a:r>
              <a:r>
                <a:rPr lang="en-US" sz="1199" b="1" strike="noStrike">
                  <a:solidFill>
                    <a:srgbClr val="000000"/>
                  </a:solidFill>
                  <a:latin typeface="Comfortaa Bold"/>
                  <a:ea typeface="Comfortaa Bold"/>
                  <a:cs typeface="Comfortaa Bold"/>
                  <a:sym typeface="Comfortaa Bold"/>
                  <a:hlinkClick r:id="rId6" action="ppaction://hlinksldjump"/>
                </a:rPr>
                <a:t>Tier 2 Summary</a:t>
              </a:r>
            </a:p>
          </p:txBody>
        </p:sp>
      </p:grpSp>
      <p:grpSp>
        <p:nvGrpSpPr>
          <p:cNvPr id="23" name="Group 23"/>
          <p:cNvGrpSpPr/>
          <p:nvPr/>
        </p:nvGrpSpPr>
        <p:grpSpPr>
          <a:xfrm>
            <a:off x="6849929" y="6804000"/>
            <a:ext cx="2766080" cy="567841"/>
            <a:chOff x="0" y="0"/>
            <a:chExt cx="991301" cy="203502"/>
          </a:xfrm>
        </p:grpSpPr>
        <p:sp>
          <p:nvSpPr>
            <p:cNvPr id="24" name="Freeform 24"/>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EC6907"/>
            </a:solidFill>
            <a:ln cap="sq">
              <a:noFill/>
              <a:prstDash val="solid"/>
              <a:miter/>
            </a:ln>
          </p:spPr>
          <p:txBody>
            <a:bodyPr/>
            <a:lstStyle/>
            <a:p>
              <a:endParaRPr lang="en-GB"/>
            </a:p>
          </p:txBody>
        </p:sp>
        <p:sp>
          <p:nvSpPr>
            <p:cNvPr id="25" name="TextBox 25"/>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7" action="ppaction://hlinksldjump"/>
                </a:rPr>
                <a:t>Next Topic</a:t>
              </a:r>
            </a:p>
          </p:txBody>
        </p:sp>
      </p:grpSp>
      <p:sp>
        <p:nvSpPr>
          <p:cNvPr id="26" name="Freeform 26"/>
          <p:cNvSpPr/>
          <p:nvPr/>
        </p:nvSpPr>
        <p:spPr>
          <a:xfrm>
            <a:off x="9762868" y="6835742"/>
            <a:ext cx="523367" cy="536100"/>
          </a:xfrm>
          <a:custGeom>
            <a:avLst/>
            <a:gdLst/>
            <a:ahLst/>
            <a:cxnLst/>
            <a:rect l="l" t="t" r="r" b="b"/>
            <a:pathLst>
              <a:path w="523367" h="536100">
                <a:moveTo>
                  <a:pt x="0" y="0"/>
                </a:moveTo>
                <a:lnTo>
                  <a:pt x="523367" y="0"/>
                </a:lnTo>
                <a:lnTo>
                  <a:pt x="523367" y="536099"/>
                </a:lnTo>
                <a:lnTo>
                  <a:pt x="0" y="536099"/>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GB"/>
          </a:p>
        </p:txBody>
      </p:sp>
      <p:grpSp>
        <p:nvGrpSpPr>
          <p:cNvPr id="27" name="Group 27"/>
          <p:cNvGrpSpPr/>
          <p:nvPr/>
        </p:nvGrpSpPr>
        <p:grpSpPr>
          <a:xfrm>
            <a:off x="405765" y="1005143"/>
            <a:ext cx="2213069" cy="6168686"/>
            <a:chOff x="0" y="0"/>
            <a:chExt cx="793114" cy="2210718"/>
          </a:xfrm>
        </p:grpSpPr>
        <p:sp>
          <p:nvSpPr>
            <p:cNvPr id="28" name="Freeform 28"/>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29" name="TextBox 29"/>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Recognition and identification of deterioration</a:t>
              </a:r>
            </a:p>
          </p:txBody>
        </p:sp>
      </p:grpSp>
      <p:grpSp>
        <p:nvGrpSpPr>
          <p:cNvPr id="30" name="Group 30"/>
          <p:cNvGrpSpPr/>
          <p:nvPr/>
        </p:nvGrpSpPr>
        <p:grpSpPr>
          <a:xfrm>
            <a:off x="2688241" y="2218627"/>
            <a:ext cx="1677003" cy="383772"/>
            <a:chOff x="0" y="0"/>
            <a:chExt cx="601000" cy="137535"/>
          </a:xfrm>
        </p:grpSpPr>
        <p:sp>
          <p:nvSpPr>
            <p:cNvPr id="31" name="Freeform 31"/>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2" name="TextBox 32"/>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4min video</a:t>
              </a:r>
            </a:p>
          </p:txBody>
        </p:sp>
      </p:grpSp>
      <p:grpSp>
        <p:nvGrpSpPr>
          <p:cNvPr id="33" name="Group 33"/>
          <p:cNvGrpSpPr/>
          <p:nvPr/>
        </p:nvGrpSpPr>
        <p:grpSpPr>
          <a:xfrm>
            <a:off x="2688241" y="3547907"/>
            <a:ext cx="1677003" cy="383772"/>
            <a:chOff x="0" y="0"/>
            <a:chExt cx="601000" cy="137535"/>
          </a:xfrm>
        </p:grpSpPr>
        <p:sp>
          <p:nvSpPr>
            <p:cNvPr id="34" name="Freeform 3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5" name="TextBox 3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5min reading</a:t>
              </a:r>
            </a:p>
          </p:txBody>
        </p:sp>
      </p:grpSp>
      <p:grpSp>
        <p:nvGrpSpPr>
          <p:cNvPr id="36" name="Group 36"/>
          <p:cNvGrpSpPr/>
          <p:nvPr/>
        </p:nvGrpSpPr>
        <p:grpSpPr>
          <a:xfrm>
            <a:off x="2688241" y="4850699"/>
            <a:ext cx="1677003" cy="383772"/>
            <a:chOff x="0" y="0"/>
            <a:chExt cx="601000" cy="137535"/>
          </a:xfrm>
        </p:grpSpPr>
        <p:sp>
          <p:nvSpPr>
            <p:cNvPr id="37" name="Freeform 37"/>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8" name="TextBox 38"/>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reading</a:t>
              </a:r>
            </a:p>
          </p:txBody>
        </p:sp>
      </p:grpSp>
      <p:grpSp>
        <p:nvGrpSpPr>
          <p:cNvPr id="39" name="Group 39"/>
          <p:cNvGrpSpPr/>
          <p:nvPr/>
        </p:nvGrpSpPr>
        <p:grpSpPr>
          <a:xfrm>
            <a:off x="2688241" y="6259813"/>
            <a:ext cx="1677003" cy="383772"/>
            <a:chOff x="0" y="0"/>
            <a:chExt cx="601000" cy="137535"/>
          </a:xfrm>
        </p:grpSpPr>
        <p:sp>
          <p:nvSpPr>
            <p:cNvPr id="40" name="Freeform 40"/>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41" name="TextBox 41"/>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10min reading</a:t>
              </a:r>
            </a:p>
          </p:txBody>
        </p:sp>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1 - Topic 3</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EECDB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88241" y="1629418"/>
            <a:ext cx="7597994" cy="979253"/>
            <a:chOff x="0" y="0"/>
            <a:chExt cx="2722949" cy="350942"/>
          </a:xfrm>
        </p:grpSpPr>
        <p:sp>
          <p:nvSpPr>
            <p:cNvPr id="9" name="Freeform 9"/>
            <p:cNvSpPr/>
            <p:nvPr/>
          </p:nvSpPr>
          <p:spPr>
            <a:xfrm>
              <a:off x="0" y="0"/>
              <a:ext cx="2722949" cy="350942"/>
            </a:xfrm>
            <a:custGeom>
              <a:avLst/>
              <a:gdLst/>
              <a:ahLst/>
              <a:cxnLst/>
              <a:rect l="l" t="t" r="r" b="b"/>
              <a:pathLst>
                <a:path w="2722949" h="350942">
                  <a:moveTo>
                    <a:pt x="14265" y="0"/>
                  </a:moveTo>
                  <a:lnTo>
                    <a:pt x="2708684" y="0"/>
                  </a:lnTo>
                  <a:cubicBezTo>
                    <a:pt x="2716563" y="0"/>
                    <a:pt x="2722949" y="6387"/>
                    <a:pt x="2722949" y="14265"/>
                  </a:cubicBezTo>
                  <a:lnTo>
                    <a:pt x="2722949" y="336677"/>
                  </a:lnTo>
                  <a:cubicBezTo>
                    <a:pt x="2722949" y="340460"/>
                    <a:pt x="2721446" y="344089"/>
                    <a:pt x="2718771" y="346764"/>
                  </a:cubicBezTo>
                  <a:cubicBezTo>
                    <a:pt x="2716096" y="349439"/>
                    <a:pt x="2712468" y="350942"/>
                    <a:pt x="2708684" y="350942"/>
                  </a:cubicBezTo>
                  <a:lnTo>
                    <a:pt x="14265" y="350942"/>
                  </a:lnTo>
                  <a:cubicBezTo>
                    <a:pt x="6387" y="350942"/>
                    <a:pt x="0" y="344555"/>
                    <a:pt x="0" y="33667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379517"/>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www.mariecurie.org.uk/professionals/palliative-care-knowledge-zone/final-days/recognising-deterioration-dying-phase"/>
                </a:rPr>
                <a:t>Signs that someone is dying </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www.mariecurie.org.uk/professionals/palliative-care-knowledge-zone/final-days/recognising-deterioration-dying-phase"/>
                </a:rPr>
                <a:t>(mariecurie.org.uk)</a:t>
              </a:r>
            </a:p>
            <a:p>
              <a:pPr algn="l">
                <a:lnSpc>
                  <a:spcPts val="1679"/>
                </a:lnSpc>
              </a:pPr>
              <a:r>
                <a:rPr lang="en-US" sz="1200">
                  <a:solidFill>
                    <a:srgbClr val="000000">
                      <a:alpha val="89804"/>
                    </a:srgbClr>
                  </a:solidFill>
                  <a:latin typeface="Comfortaa"/>
                  <a:ea typeface="Comfortaa"/>
                  <a:cs typeface="Comfortaa"/>
                  <a:sym typeface="Comfortaa"/>
                </a:rPr>
                <a:t>   </a:t>
              </a:r>
            </a:p>
          </p:txBody>
        </p:sp>
      </p:grpSp>
      <p:grpSp>
        <p:nvGrpSpPr>
          <p:cNvPr id="11" name="Group 11"/>
          <p:cNvGrpSpPr/>
          <p:nvPr/>
        </p:nvGrpSpPr>
        <p:grpSpPr>
          <a:xfrm>
            <a:off x="2688241" y="5271135"/>
            <a:ext cx="7597994" cy="1304340"/>
            <a:chOff x="0" y="0"/>
            <a:chExt cx="2722949" cy="467446"/>
          </a:xfrm>
        </p:grpSpPr>
        <p:sp>
          <p:nvSpPr>
            <p:cNvPr id="12" name="Freeform 12"/>
            <p:cNvSpPr/>
            <p:nvPr/>
          </p:nvSpPr>
          <p:spPr>
            <a:xfrm>
              <a:off x="0" y="0"/>
              <a:ext cx="2722949" cy="467446"/>
            </a:xfrm>
            <a:custGeom>
              <a:avLst/>
              <a:gdLst/>
              <a:ahLst/>
              <a:cxnLst/>
              <a:rect l="l" t="t" r="r" b="b"/>
              <a:pathLst>
                <a:path w="2722949" h="467446">
                  <a:moveTo>
                    <a:pt x="14265" y="0"/>
                  </a:moveTo>
                  <a:lnTo>
                    <a:pt x="2708684" y="0"/>
                  </a:lnTo>
                  <a:cubicBezTo>
                    <a:pt x="2716563" y="0"/>
                    <a:pt x="2722949" y="6387"/>
                    <a:pt x="2722949" y="14265"/>
                  </a:cubicBezTo>
                  <a:lnTo>
                    <a:pt x="2722949" y="453181"/>
                  </a:lnTo>
                  <a:cubicBezTo>
                    <a:pt x="2722949" y="456964"/>
                    <a:pt x="2721446" y="460592"/>
                    <a:pt x="2718771" y="463268"/>
                  </a:cubicBezTo>
                  <a:cubicBezTo>
                    <a:pt x="2716096" y="465943"/>
                    <a:pt x="2712468" y="467446"/>
                    <a:pt x="2708684" y="467446"/>
                  </a:cubicBezTo>
                  <a:lnTo>
                    <a:pt x="14265" y="467446"/>
                  </a:lnTo>
                  <a:cubicBezTo>
                    <a:pt x="10482" y="467446"/>
                    <a:pt x="6853" y="465943"/>
                    <a:pt x="4178" y="463268"/>
                  </a:cubicBezTo>
                  <a:cubicBezTo>
                    <a:pt x="1503" y="460592"/>
                    <a:pt x="0" y="456964"/>
                    <a:pt x="0" y="453181"/>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3" name="TextBox 13"/>
            <p:cNvSpPr txBox="1"/>
            <p:nvPr/>
          </p:nvSpPr>
          <p:spPr>
            <a:xfrm>
              <a:off x="0" y="-28575"/>
              <a:ext cx="2722949" cy="496021"/>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3" tooltip="https://www.hospiceuk.org/latest-from-hospice-uk/what-happens-when-someone-dying"/>
                </a:rPr>
                <a:t>Dying for Beginners: what happens </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3" tooltip="https://www.hospiceuk.org/latest-from-hospice-uk/what-happens-when-someone-dying"/>
                </a:rPr>
                <a:t>when someone is dying | Hospice UK</a:t>
              </a:r>
              <a:r>
                <a:rPr lang="en-US" sz="1200">
                  <a:solidFill>
                    <a:srgbClr val="000000">
                      <a:alpha val="89804"/>
                    </a:srgbClr>
                  </a:solidFill>
                  <a:latin typeface="Comfortaa"/>
                  <a:ea typeface="Comfortaa"/>
                  <a:cs typeface="Comfortaa"/>
                  <a:sym typeface="Comfortaa"/>
                </a:rPr>
                <a:t> </a:t>
              </a:r>
            </a:p>
            <a:p>
              <a:pPr algn="l">
                <a:lnSpc>
                  <a:spcPts val="1679"/>
                </a:lnSpc>
              </a:pPr>
              <a:endParaRPr lang="en-US" sz="1200">
                <a:solidFill>
                  <a:srgbClr val="000000">
                    <a:alpha val="89804"/>
                  </a:srgbClr>
                </a:solidFill>
                <a:latin typeface="Comfortaa"/>
                <a:ea typeface="Comfortaa"/>
                <a:cs typeface="Comfortaa"/>
                <a:sym typeface="Comfortaa"/>
              </a:endParaRPr>
            </a:p>
            <a:p>
              <a:pPr algn="l">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14" name="Group 14"/>
          <p:cNvGrpSpPr/>
          <p:nvPr/>
        </p:nvGrpSpPr>
        <p:grpSpPr>
          <a:xfrm>
            <a:off x="2688241" y="2716699"/>
            <a:ext cx="7597994" cy="1205455"/>
            <a:chOff x="0" y="0"/>
            <a:chExt cx="2722949" cy="432008"/>
          </a:xfrm>
        </p:grpSpPr>
        <p:sp>
          <p:nvSpPr>
            <p:cNvPr id="15" name="Freeform 15"/>
            <p:cNvSpPr/>
            <p:nvPr/>
          </p:nvSpPr>
          <p:spPr>
            <a:xfrm>
              <a:off x="0" y="0"/>
              <a:ext cx="2722949" cy="432008"/>
            </a:xfrm>
            <a:custGeom>
              <a:avLst/>
              <a:gdLst/>
              <a:ahLst/>
              <a:cxnLst/>
              <a:rect l="l" t="t" r="r" b="b"/>
              <a:pathLst>
                <a:path w="2722949" h="432008">
                  <a:moveTo>
                    <a:pt x="14265" y="0"/>
                  </a:moveTo>
                  <a:lnTo>
                    <a:pt x="2708684" y="0"/>
                  </a:lnTo>
                  <a:cubicBezTo>
                    <a:pt x="2716563" y="0"/>
                    <a:pt x="2722949" y="6387"/>
                    <a:pt x="2722949" y="14265"/>
                  </a:cubicBezTo>
                  <a:lnTo>
                    <a:pt x="2722949" y="417743"/>
                  </a:lnTo>
                  <a:cubicBezTo>
                    <a:pt x="2722949" y="421526"/>
                    <a:pt x="2721446" y="425154"/>
                    <a:pt x="2718771" y="427830"/>
                  </a:cubicBezTo>
                  <a:cubicBezTo>
                    <a:pt x="2716096" y="430505"/>
                    <a:pt x="2712468" y="432008"/>
                    <a:pt x="2708684" y="432008"/>
                  </a:cubicBezTo>
                  <a:lnTo>
                    <a:pt x="14265" y="432008"/>
                  </a:lnTo>
                  <a:cubicBezTo>
                    <a:pt x="10482" y="432008"/>
                    <a:pt x="6853" y="430505"/>
                    <a:pt x="4178" y="427830"/>
                  </a:cubicBezTo>
                  <a:cubicBezTo>
                    <a:pt x="1503" y="425154"/>
                    <a:pt x="0" y="421526"/>
                    <a:pt x="0" y="417743"/>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6" name="TextBox 16"/>
            <p:cNvSpPr txBox="1"/>
            <p:nvPr/>
          </p:nvSpPr>
          <p:spPr>
            <a:xfrm>
              <a:off x="0" y="-28575"/>
              <a:ext cx="2722949" cy="460583"/>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4" tooltip="https://www.spict.org.uk/spict-4all/"/>
                </a:rPr>
                <a:t>https://www.spict.org.uk/spict-4all/</a:t>
              </a:r>
              <a:r>
                <a:rPr lang="en-US" sz="1200">
                  <a:solidFill>
                    <a:srgbClr val="000000">
                      <a:alpha val="89804"/>
                    </a:srgbClr>
                  </a:solidFill>
                  <a:latin typeface="Comfortaa"/>
                  <a:ea typeface="Comfortaa"/>
                  <a:cs typeface="Comfortaa"/>
                  <a:sym typeface="Comfortaa"/>
                </a:rPr>
                <a:t> </a:t>
              </a:r>
            </a:p>
          </p:txBody>
        </p:sp>
      </p:grpSp>
      <p:grpSp>
        <p:nvGrpSpPr>
          <p:cNvPr id="17" name="Group 17"/>
          <p:cNvGrpSpPr/>
          <p:nvPr/>
        </p:nvGrpSpPr>
        <p:grpSpPr>
          <a:xfrm>
            <a:off x="2688241" y="4036454"/>
            <a:ext cx="7597994" cy="1129905"/>
            <a:chOff x="0" y="0"/>
            <a:chExt cx="2722949" cy="404933"/>
          </a:xfrm>
        </p:grpSpPr>
        <p:sp>
          <p:nvSpPr>
            <p:cNvPr id="18" name="Freeform 18"/>
            <p:cNvSpPr/>
            <p:nvPr/>
          </p:nvSpPr>
          <p:spPr>
            <a:xfrm>
              <a:off x="0" y="0"/>
              <a:ext cx="2722949" cy="404933"/>
            </a:xfrm>
            <a:custGeom>
              <a:avLst/>
              <a:gdLst/>
              <a:ahLst/>
              <a:cxnLst/>
              <a:rect l="l" t="t" r="r" b="b"/>
              <a:pathLst>
                <a:path w="2722949" h="404933">
                  <a:moveTo>
                    <a:pt x="14265" y="0"/>
                  </a:moveTo>
                  <a:lnTo>
                    <a:pt x="2708684" y="0"/>
                  </a:lnTo>
                  <a:cubicBezTo>
                    <a:pt x="2716563" y="0"/>
                    <a:pt x="2722949" y="6387"/>
                    <a:pt x="2722949" y="14265"/>
                  </a:cubicBezTo>
                  <a:lnTo>
                    <a:pt x="2722949" y="390667"/>
                  </a:lnTo>
                  <a:cubicBezTo>
                    <a:pt x="2722949" y="394451"/>
                    <a:pt x="2721446" y="398079"/>
                    <a:pt x="2718771" y="400754"/>
                  </a:cubicBezTo>
                  <a:cubicBezTo>
                    <a:pt x="2716096" y="403430"/>
                    <a:pt x="2712468" y="404933"/>
                    <a:pt x="2708684" y="404933"/>
                  </a:cubicBezTo>
                  <a:lnTo>
                    <a:pt x="14265" y="404933"/>
                  </a:lnTo>
                  <a:cubicBezTo>
                    <a:pt x="10482" y="404933"/>
                    <a:pt x="6853" y="403430"/>
                    <a:pt x="4178" y="400754"/>
                  </a:cubicBezTo>
                  <a:cubicBezTo>
                    <a:pt x="1503" y="398079"/>
                    <a:pt x="0" y="394451"/>
                    <a:pt x="0" y="39066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9" name="TextBox 19"/>
            <p:cNvSpPr txBox="1"/>
            <p:nvPr/>
          </p:nvSpPr>
          <p:spPr>
            <a:xfrm>
              <a:off x="0" y="-28575"/>
              <a:ext cx="2722949" cy="433508"/>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5" tooltip="https://www.hospiceuk.org/information-and-support/death-and-dying-what-expect/last-moments"/>
                </a:rPr>
                <a:t>What to expect in the last moments before death | Hospice UK</a:t>
              </a:r>
              <a:r>
                <a:rPr lang="en-US" sz="1200">
                  <a:solidFill>
                    <a:srgbClr val="000000">
                      <a:alpha val="89804"/>
                    </a:srgbClr>
                  </a:solidFill>
                  <a:latin typeface="Comfortaa"/>
                  <a:ea typeface="Comfortaa"/>
                  <a:cs typeface="Comfortaa"/>
                  <a:sym typeface="Comfortaa"/>
                </a:rPr>
                <a:t> </a:t>
              </a:r>
            </a:p>
            <a:p>
              <a:pPr algn="l">
                <a:lnSpc>
                  <a:spcPts val="1679"/>
                </a:lnSpc>
              </a:pPr>
              <a:r>
                <a:rPr lang="en-US" sz="1200">
                  <a:solidFill>
                    <a:srgbClr val="000000">
                      <a:alpha val="89804"/>
                    </a:srgbClr>
                  </a:solidFill>
                  <a:latin typeface="Comfortaa"/>
                  <a:ea typeface="Comfortaa"/>
                  <a:cs typeface="Comfortaa"/>
                  <a:sym typeface="Comfortaa"/>
                </a:rPr>
                <a:t> </a:t>
              </a:r>
            </a:p>
            <a:p>
              <a:pPr algn="l">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20" name="Group 20"/>
          <p:cNvGrpSpPr/>
          <p:nvPr/>
        </p:nvGrpSpPr>
        <p:grpSpPr>
          <a:xfrm>
            <a:off x="3157327" y="6804000"/>
            <a:ext cx="2766080" cy="567841"/>
            <a:chOff x="0" y="0"/>
            <a:chExt cx="991301" cy="203502"/>
          </a:xfrm>
        </p:grpSpPr>
        <p:sp>
          <p:nvSpPr>
            <p:cNvPr id="21" name="Freeform 21"/>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EC6907"/>
            </a:solidFill>
            <a:ln cap="sq">
              <a:noFill/>
              <a:prstDash val="solid"/>
              <a:miter/>
            </a:ln>
          </p:spPr>
          <p:txBody>
            <a:bodyPr/>
            <a:lstStyle/>
            <a:p>
              <a:endParaRPr lang="en-GB"/>
            </a:p>
          </p:txBody>
        </p:sp>
        <p:sp>
          <p:nvSpPr>
            <p:cNvPr id="22" name="TextBox 22"/>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6" action="ppaction://hlinksldjump"/>
                </a:rPr>
                <a:t>Back to </a:t>
              </a:r>
              <a:r>
                <a:rPr lang="en-US" sz="1199" b="1" strike="noStrike">
                  <a:solidFill>
                    <a:srgbClr val="000000"/>
                  </a:solidFill>
                  <a:latin typeface="Comfortaa Bold"/>
                  <a:ea typeface="Comfortaa Bold"/>
                  <a:cs typeface="Comfortaa Bold"/>
                  <a:sym typeface="Comfortaa Bold"/>
                  <a:hlinkClick r:id="rId6" action="ppaction://hlinksldjump"/>
                </a:rPr>
                <a:t>Tier 2 Summary</a:t>
              </a:r>
            </a:p>
          </p:txBody>
        </p:sp>
      </p:grpSp>
      <p:grpSp>
        <p:nvGrpSpPr>
          <p:cNvPr id="23" name="Group 23"/>
          <p:cNvGrpSpPr/>
          <p:nvPr/>
        </p:nvGrpSpPr>
        <p:grpSpPr>
          <a:xfrm>
            <a:off x="6849929" y="6804000"/>
            <a:ext cx="2766080" cy="567841"/>
            <a:chOff x="0" y="0"/>
            <a:chExt cx="991301" cy="203502"/>
          </a:xfrm>
        </p:grpSpPr>
        <p:sp>
          <p:nvSpPr>
            <p:cNvPr id="24" name="Freeform 24"/>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EC6907"/>
            </a:solidFill>
            <a:ln cap="sq">
              <a:noFill/>
              <a:prstDash val="solid"/>
              <a:miter/>
            </a:ln>
          </p:spPr>
          <p:txBody>
            <a:bodyPr/>
            <a:lstStyle/>
            <a:p>
              <a:endParaRPr lang="en-GB"/>
            </a:p>
          </p:txBody>
        </p:sp>
        <p:sp>
          <p:nvSpPr>
            <p:cNvPr id="25" name="TextBox 25"/>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7" action="ppaction://hlinksldjump"/>
                </a:rPr>
                <a:t>Next Topic</a:t>
              </a:r>
            </a:p>
          </p:txBody>
        </p:sp>
      </p:grpSp>
      <p:sp>
        <p:nvSpPr>
          <p:cNvPr id="26" name="Freeform 26"/>
          <p:cNvSpPr/>
          <p:nvPr/>
        </p:nvSpPr>
        <p:spPr>
          <a:xfrm>
            <a:off x="9762868" y="6835742"/>
            <a:ext cx="523367" cy="536100"/>
          </a:xfrm>
          <a:custGeom>
            <a:avLst/>
            <a:gdLst/>
            <a:ahLst/>
            <a:cxnLst/>
            <a:rect l="l" t="t" r="r" b="b"/>
            <a:pathLst>
              <a:path w="523367" h="536100">
                <a:moveTo>
                  <a:pt x="0" y="0"/>
                </a:moveTo>
                <a:lnTo>
                  <a:pt x="523367" y="0"/>
                </a:lnTo>
                <a:lnTo>
                  <a:pt x="523367" y="536099"/>
                </a:lnTo>
                <a:lnTo>
                  <a:pt x="0" y="536099"/>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GB"/>
          </a:p>
        </p:txBody>
      </p:sp>
      <p:grpSp>
        <p:nvGrpSpPr>
          <p:cNvPr id="27" name="Group 27"/>
          <p:cNvGrpSpPr/>
          <p:nvPr/>
        </p:nvGrpSpPr>
        <p:grpSpPr>
          <a:xfrm>
            <a:off x="405765" y="1005143"/>
            <a:ext cx="2213069" cy="6168686"/>
            <a:chOff x="0" y="0"/>
            <a:chExt cx="793114" cy="2210718"/>
          </a:xfrm>
        </p:grpSpPr>
        <p:sp>
          <p:nvSpPr>
            <p:cNvPr id="28" name="Freeform 28"/>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29" name="TextBox 29"/>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Recognition and identification of deterioration</a:t>
              </a:r>
            </a:p>
          </p:txBody>
        </p:sp>
      </p:grpSp>
      <p:grpSp>
        <p:nvGrpSpPr>
          <p:cNvPr id="30" name="Group 30"/>
          <p:cNvGrpSpPr/>
          <p:nvPr/>
        </p:nvGrpSpPr>
        <p:grpSpPr>
          <a:xfrm>
            <a:off x="2688241" y="3547907"/>
            <a:ext cx="1677003" cy="383772"/>
            <a:chOff x="0" y="0"/>
            <a:chExt cx="601000" cy="137535"/>
          </a:xfrm>
        </p:grpSpPr>
        <p:sp>
          <p:nvSpPr>
            <p:cNvPr id="31" name="Freeform 31"/>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2" name="TextBox 32"/>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3min reading</a:t>
              </a:r>
            </a:p>
          </p:txBody>
        </p:sp>
      </p:grpSp>
      <p:grpSp>
        <p:nvGrpSpPr>
          <p:cNvPr id="33" name="Group 33"/>
          <p:cNvGrpSpPr/>
          <p:nvPr/>
        </p:nvGrpSpPr>
        <p:grpSpPr>
          <a:xfrm>
            <a:off x="2688241" y="4782587"/>
            <a:ext cx="1677003" cy="383772"/>
            <a:chOff x="0" y="0"/>
            <a:chExt cx="601000" cy="137535"/>
          </a:xfrm>
        </p:grpSpPr>
        <p:sp>
          <p:nvSpPr>
            <p:cNvPr id="34" name="Freeform 3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5" name="TextBox 3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2min reading</a:t>
              </a:r>
            </a:p>
          </p:txBody>
        </p:sp>
      </p:grpSp>
      <p:grpSp>
        <p:nvGrpSpPr>
          <p:cNvPr id="36" name="Group 36"/>
          <p:cNvGrpSpPr/>
          <p:nvPr/>
        </p:nvGrpSpPr>
        <p:grpSpPr>
          <a:xfrm>
            <a:off x="2688241" y="2228152"/>
            <a:ext cx="1677003" cy="383772"/>
            <a:chOff x="0" y="0"/>
            <a:chExt cx="601000" cy="137535"/>
          </a:xfrm>
        </p:grpSpPr>
        <p:sp>
          <p:nvSpPr>
            <p:cNvPr id="37" name="Freeform 37"/>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8" name="TextBox 38"/>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reading</a:t>
              </a:r>
            </a:p>
          </p:txBody>
        </p:sp>
      </p:grpSp>
      <p:grpSp>
        <p:nvGrpSpPr>
          <p:cNvPr id="39" name="Group 39"/>
          <p:cNvGrpSpPr/>
          <p:nvPr/>
        </p:nvGrpSpPr>
        <p:grpSpPr>
          <a:xfrm>
            <a:off x="2688241" y="6191702"/>
            <a:ext cx="1677003" cy="383772"/>
            <a:chOff x="0" y="0"/>
            <a:chExt cx="601000" cy="137535"/>
          </a:xfrm>
        </p:grpSpPr>
        <p:sp>
          <p:nvSpPr>
            <p:cNvPr id="40" name="Freeform 40"/>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41" name="TextBox 41"/>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4min reading</a:t>
              </a:r>
            </a:p>
          </p:txBody>
        </p:sp>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1 - Topic 3</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EECDB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88241" y="1629418"/>
            <a:ext cx="7597994" cy="1067119"/>
            <a:chOff x="0" y="0"/>
            <a:chExt cx="2722949" cy="382431"/>
          </a:xfrm>
        </p:grpSpPr>
        <p:sp>
          <p:nvSpPr>
            <p:cNvPr id="9" name="Freeform 9"/>
            <p:cNvSpPr/>
            <p:nvPr/>
          </p:nvSpPr>
          <p:spPr>
            <a:xfrm>
              <a:off x="0" y="0"/>
              <a:ext cx="2722949" cy="382431"/>
            </a:xfrm>
            <a:custGeom>
              <a:avLst/>
              <a:gdLst/>
              <a:ahLst/>
              <a:cxnLst/>
              <a:rect l="l" t="t" r="r" b="b"/>
              <a:pathLst>
                <a:path w="2722949" h="382431">
                  <a:moveTo>
                    <a:pt x="14265" y="0"/>
                  </a:moveTo>
                  <a:lnTo>
                    <a:pt x="2708684" y="0"/>
                  </a:lnTo>
                  <a:cubicBezTo>
                    <a:pt x="2716563" y="0"/>
                    <a:pt x="2722949" y="6387"/>
                    <a:pt x="2722949" y="14265"/>
                  </a:cubicBezTo>
                  <a:lnTo>
                    <a:pt x="2722949" y="368166"/>
                  </a:lnTo>
                  <a:cubicBezTo>
                    <a:pt x="2722949" y="371950"/>
                    <a:pt x="2721446" y="375578"/>
                    <a:pt x="2718771" y="378253"/>
                  </a:cubicBezTo>
                  <a:cubicBezTo>
                    <a:pt x="2716096" y="380928"/>
                    <a:pt x="2712468" y="382431"/>
                    <a:pt x="2708684" y="382431"/>
                  </a:cubicBezTo>
                  <a:lnTo>
                    <a:pt x="14265" y="382431"/>
                  </a:lnTo>
                  <a:cubicBezTo>
                    <a:pt x="10482" y="382431"/>
                    <a:pt x="6853" y="380928"/>
                    <a:pt x="4178" y="378253"/>
                  </a:cubicBezTo>
                  <a:cubicBezTo>
                    <a:pt x="1503" y="375578"/>
                    <a:pt x="0" y="371950"/>
                    <a:pt x="0" y="368166"/>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411006"/>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www.hospiceuk.org/information-and-support/death-and-dying-what-expect/about-death-and-dying"/>
                </a:rPr>
                <a:t>Talk</a:t>
              </a:r>
              <a:r>
                <a:rPr lang="en-US" sz="1200" u="sng">
                  <a:solidFill>
                    <a:srgbClr val="000000">
                      <a:alpha val="89804"/>
                    </a:srgbClr>
                  </a:solidFill>
                  <a:latin typeface="Comfortaa"/>
                  <a:ea typeface="Comfortaa"/>
                  <a:cs typeface="Comfortaa"/>
                  <a:sym typeface="Comfortaa"/>
                  <a:hlinkClick r:id="rId2" tooltip="https://www.hospiceuk.org/information-and-support/death-and-dying-what-expect/about-death-and-dying"/>
                </a:rPr>
                <a:t>i</a:t>
              </a:r>
              <a:r>
                <a:rPr lang="en-US" sz="1200" u="sng">
                  <a:solidFill>
                    <a:srgbClr val="000000">
                      <a:alpha val="89804"/>
                    </a:srgbClr>
                  </a:solidFill>
                  <a:latin typeface="Comfortaa"/>
                  <a:ea typeface="Comfortaa"/>
                  <a:cs typeface="Comfortaa"/>
                  <a:sym typeface="Comfortaa"/>
                  <a:hlinkClick r:id="rId2" tooltip="https://www.hospiceuk.org/information-and-support/death-and-dying-what-expect/about-death-and-dying"/>
                </a:rPr>
                <a:t>n</a:t>
              </a:r>
              <a:r>
                <a:rPr lang="en-US" sz="1200" u="sng">
                  <a:solidFill>
                    <a:srgbClr val="000000">
                      <a:alpha val="89804"/>
                    </a:srgbClr>
                  </a:solidFill>
                  <a:latin typeface="Comfortaa"/>
                  <a:ea typeface="Comfortaa"/>
                  <a:cs typeface="Comfortaa"/>
                  <a:sym typeface="Comfortaa"/>
                  <a:hlinkClick r:id="rId2" tooltip="https://www.hospiceuk.org/information-and-support/death-and-dying-what-expect/about-death-and-dying"/>
                </a:rPr>
                <a:t>g </a:t>
              </a:r>
              <a:r>
                <a:rPr lang="en-US" sz="1200" u="sng">
                  <a:solidFill>
                    <a:srgbClr val="000000">
                      <a:alpha val="89804"/>
                    </a:srgbClr>
                  </a:solidFill>
                  <a:latin typeface="Comfortaa"/>
                  <a:ea typeface="Comfortaa"/>
                  <a:cs typeface="Comfortaa"/>
                  <a:sym typeface="Comfortaa"/>
                  <a:hlinkClick r:id="rId2" tooltip="https://www.hospiceuk.org/information-and-support/death-and-dying-what-expect/about-death-and-dying"/>
                </a:rPr>
                <a:t>abou</a:t>
              </a:r>
              <a:r>
                <a:rPr lang="en-US" sz="1200" u="sng">
                  <a:solidFill>
                    <a:srgbClr val="000000">
                      <a:alpha val="89804"/>
                    </a:srgbClr>
                  </a:solidFill>
                  <a:latin typeface="Comfortaa"/>
                  <a:ea typeface="Comfortaa"/>
                  <a:cs typeface="Comfortaa"/>
                  <a:sym typeface="Comfortaa"/>
                  <a:hlinkClick r:id="rId2" tooltip="https://www.hospiceuk.org/information-and-support/death-and-dying-what-expect/about-death-and-dying"/>
                </a:rPr>
                <a:t>t</a:t>
              </a:r>
              <a:r>
                <a:rPr lang="en-US" sz="1200" u="sng">
                  <a:solidFill>
                    <a:srgbClr val="000000">
                      <a:alpha val="89804"/>
                    </a:srgbClr>
                  </a:solidFill>
                  <a:latin typeface="Comfortaa"/>
                  <a:ea typeface="Comfortaa"/>
                  <a:cs typeface="Comfortaa"/>
                  <a:sym typeface="Comfortaa"/>
                  <a:hlinkClick r:id="rId2" tooltip="https://www.hospiceuk.org/information-and-support/death-and-dying-what-expect/about-death-and-dying"/>
                </a:rPr>
                <a:t> de</a:t>
              </a:r>
              <a:r>
                <a:rPr lang="en-US" sz="1200" u="sng">
                  <a:solidFill>
                    <a:srgbClr val="000000">
                      <a:alpha val="89804"/>
                    </a:srgbClr>
                  </a:solidFill>
                  <a:latin typeface="Comfortaa"/>
                  <a:ea typeface="Comfortaa"/>
                  <a:cs typeface="Comfortaa"/>
                  <a:sym typeface="Comfortaa"/>
                  <a:hlinkClick r:id="rId2" tooltip="https://www.hospiceuk.org/information-and-support/death-and-dying-what-expect/about-death-and-dying"/>
                </a:rPr>
                <a:t>at</a:t>
              </a:r>
              <a:r>
                <a:rPr lang="en-US" sz="1200" u="sng">
                  <a:solidFill>
                    <a:srgbClr val="000000">
                      <a:alpha val="89804"/>
                    </a:srgbClr>
                  </a:solidFill>
                  <a:latin typeface="Comfortaa"/>
                  <a:ea typeface="Comfortaa"/>
                  <a:cs typeface="Comfortaa"/>
                  <a:sym typeface="Comfortaa"/>
                  <a:hlinkClick r:id="rId2" tooltip="https://www.hospiceuk.org/information-and-support/death-and-dying-what-expect/about-death-and-dying"/>
                </a:rPr>
                <a:t>h</a:t>
              </a:r>
              <a:r>
                <a:rPr lang="en-US" sz="1200" u="sng">
                  <a:solidFill>
                    <a:srgbClr val="000000">
                      <a:alpha val="89804"/>
                    </a:srgbClr>
                  </a:solidFill>
                  <a:latin typeface="Comfortaa"/>
                  <a:ea typeface="Comfortaa"/>
                  <a:cs typeface="Comfortaa"/>
                  <a:sym typeface="Comfortaa"/>
                  <a:hlinkClick r:id="rId2" tooltip="https://www.hospiceuk.org/information-and-support/death-and-dying-what-expect/about-death-and-dying"/>
                </a:rPr>
                <a:t> </a:t>
              </a:r>
              <a:r>
                <a:rPr lang="en-US" sz="1200" u="sng">
                  <a:solidFill>
                    <a:srgbClr val="000000">
                      <a:alpha val="89804"/>
                    </a:srgbClr>
                  </a:solidFill>
                  <a:latin typeface="Comfortaa"/>
                  <a:ea typeface="Comfortaa"/>
                  <a:cs typeface="Comfortaa"/>
                  <a:sym typeface="Comfortaa"/>
                  <a:hlinkClick r:id="rId2" tooltip="https://www.hospiceuk.org/information-and-support/death-and-dying-what-expect/about-death-and-dying"/>
                </a:rPr>
                <a:t>a</a:t>
              </a:r>
              <a:r>
                <a:rPr lang="en-US" sz="1200" u="sng">
                  <a:solidFill>
                    <a:srgbClr val="000000">
                      <a:alpha val="89804"/>
                    </a:srgbClr>
                  </a:solidFill>
                  <a:latin typeface="Comfortaa"/>
                  <a:ea typeface="Comfortaa"/>
                  <a:cs typeface="Comfortaa"/>
                  <a:sym typeface="Comfortaa"/>
                  <a:hlinkClick r:id="rId2" tooltip="https://www.hospiceuk.org/information-and-support/death-and-dying-what-expect/about-death-and-dying"/>
                </a:rPr>
                <a:t>n</a:t>
              </a:r>
              <a:r>
                <a:rPr lang="en-US" sz="1200" u="sng">
                  <a:solidFill>
                    <a:srgbClr val="000000">
                      <a:alpha val="89804"/>
                    </a:srgbClr>
                  </a:solidFill>
                  <a:latin typeface="Comfortaa"/>
                  <a:ea typeface="Comfortaa"/>
                  <a:cs typeface="Comfortaa"/>
                  <a:sym typeface="Comfortaa"/>
                  <a:hlinkClick r:id="rId2" tooltip="https://www.hospiceuk.org/information-and-support/death-and-dying-what-expect/about-death-and-dying"/>
                </a:rPr>
                <a:t>d</a:t>
              </a:r>
              <a:r>
                <a:rPr lang="en-US" sz="1200" u="sng">
                  <a:solidFill>
                    <a:srgbClr val="000000">
                      <a:alpha val="89804"/>
                    </a:srgbClr>
                  </a:solidFill>
                  <a:latin typeface="Comfortaa"/>
                  <a:ea typeface="Comfortaa"/>
                  <a:cs typeface="Comfortaa"/>
                  <a:sym typeface="Comfortaa"/>
                  <a:hlinkClick r:id="rId2" tooltip="https://www.hospiceuk.org/information-and-support/death-and-dying-what-expect/about-death-and-dying"/>
                </a:rPr>
                <a:t> dying </a:t>
              </a:r>
            </a:p>
            <a:p>
              <a:pPr algn="l">
                <a:lnSpc>
                  <a:spcPts val="1679"/>
                </a:lnSpc>
              </a:pPr>
              <a:endParaRPr lang="en-US" sz="1200" u="sng">
                <a:solidFill>
                  <a:srgbClr val="000000">
                    <a:alpha val="89804"/>
                  </a:srgbClr>
                </a:solidFill>
                <a:latin typeface="Comfortaa"/>
                <a:ea typeface="Comfortaa"/>
                <a:cs typeface="Comfortaa"/>
                <a:sym typeface="Comfortaa"/>
                <a:hlinkClick r:id="rId2" tooltip="https://www.hospiceuk.org/information-and-support/death-and-dying-what-expect/about-death-and-dying"/>
              </a:endParaRPr>
            </a:p>
          </p:txBody>
        </p:sp>
      </p:grpSp>
      <p:grpSp>
        <p:nvGrpSpPr>
          <p:cNvPr id="11" name="Group 11"/>
          <p:cNvGrpSpPr/>
          <p:nvPr/>
        </p:nvGrpSpPr>
        <p:grpSpPr>
          <a:xfrm>
            <a:off x="2688241" y="4909306"/>
            <a:ext cx="7597994" cy="840455"/>
            <a:chOff x="0" y="0"/>
            <a:chExt cx="2722949" cy="301200"/>
          </a:xfrm>
        </p:grpSpPr>
        <p:sp>
          <p:nvSpPr>
            <p:cNvPr id="12" name="Freeform 12"/>
            <p:cNvSpPr/>
            <p:nvPr/>
          </p:nvSpPr>
          <p:spPr>
            <a:xfrm>
              <a:off x="0" y="0"/>
              <a:ext cx="2722949" cy="301200"/>
            </a:xfrm>
            <a:custGeom>
              <a:avLst/>
              <a:gdLst/>
              <a:ahLst/>
              <a:cxnLst/>
              <a:rect l="l" t="t" r="r" b="b"/>
              <a:pathLst>
                <a:path w="2722949" h="301200">
                  <a:moveTo>
                    <a:pt x="14265" y="0"/>
                  </a:moveTo>
                  <a:lnTo>
                    <a:pt x="2708684" y="0"/>
                  </a:lnTo>
                  <a:cubicBezTo>
                    <a:pt x="2716563" y="0"/>
                    <a:pt x="2722949" y="6387"/>
                    <a:pt x="2722949" y="14265"/>
                  </a:cubicBezTo>
                  <a:lnTo>
                    <a:pt x="2722949" y="286935"/>
                  </a:lnTo>
                  <a:cubicBezTo>
                    <a:pt x="2722949" y="290718"/>
                    <a:pt x="2721446" y="294347"/>
                    <a:pt x="2718771" y="297022"/>
                  </a:cubicBezTo>
                  <a:cubicBezTo>
                    <a:pt x="2716096" y="299697"/>
                    <a:pt x="2712468" y="301200"/>
                    <a:pt x="2708684" y="301200"/>
                  </a:cubicBezTo>
                  <a:lnTo>
                    <a:pt x="14265" y="301200"/>
                  </a:lnTo>
                  <a:cubicBezTo>
                    <a:pt x="10482" y="301200"/>
                    <a:pt x="6853" y="299697"/>
                    <a:pt x="4178" y="297022"/>
                  </a:cubicBezTo>
                  <a:cubicBezTo>
                    <a:pt x="1503" y="294347"/>
                    <a:pt x="0" y="290718"/>
                    <a:pt x="0" y="286935"/>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3" name="TextBox 13"/>
            <p:cNvSpPr txBox="1"/>
            <p:nvPr/>
          </p:nvSpPr>
          <p:spPr>
            <a:xfrm>
              <a:off x="0" y="-28575"/>
              <a:ext cx="2722949" cy="329775"/>
            </a:xfrm>
            <a:prstGeom prst="rect">
              <a:avLst/>
            </a:prstGeom>
          </p:spPr>
          <p:txBody>
            <a:bodyPr lIns="50800" tIns="50800" rIns="50800" bIns="50800" rtlCol="0" anchor="ctr"/>
            <a:lstStyle/>
            <a:p>
              <a:pPr algn="ctr">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3" tooltip="https://www.bing.com/videos/riverview/relatedvideo?q=sbard+nhs+tool&amp;mid=80EC0C7AB6BEB50DDAFF80EC0C7AB6BEB50DDAFF&amp;mmscn=serpvidol&amp;FORM=VIRE&amp;ajaxhist=0&amp;ajaxserp=0"/>
                </a:rPr>
                <a:t>SBARD NHS Tool</a:t>
              </a:r>
              <a:r>
                <a:rPr lang="en-US" sz="1200">
                  <a:solidFill>
                    <a:srgbClr val="000000">
                      <a:alpha val="89804"/>
                    </a:srgbClr>
                  </a:solidFill>
                  <a:latin typeface="Comfortaa"/>
                  <a:ea typeface="Comfortaa"/>
                  <a:cs typeface="Comfortaa"/>
                  <a:sym typeface="Comfortaa"/>
                </a:rPr>
                <a:t> </a:t>
              </a:r>
            </a:p>
            <a:p>
              <a:pPr algn="ctr">
                <a:lnSpc>
                  <a:spcPts val="1679"/>
                </a:lnSpc>
              </a:pPr>
              <a:r>
                <a:rPr lang="en-US" sz="1200">
                  <a:solidFill>
                    <a:srgbClr val="000000">
                      <a:alpha val="89804"/>
                    </a:srgbClr>
                  </a:solidFill>
                  <a:latin typeface="Comfortaa"/>
                  <a:ea typeface="Comfortaa"/>
                  <a:cs typeface="Comfortaa"/>
                  <a:sym typeface="Comfortaa"/>
                </a:rPr>
                <a:t>  </a:t>
              </a:r>
            </a:p>
          </p:txBody>
        </p:sp>
      </p:grpSp>
      <p:grpSp>
        <p:nvGrpSpPr>
          <p:cNvPr id="14" name="Group 14"/>
          <p:cNvGrpSpPr/>
          <p:nvPr/>
        </p:nvGrpSpPr>
        <p:grpSpPr>
          <a:xfrm>
            <a:off x="2688241" y="2839412"/>
            <a:ext cx="7597994" cy="940588"/>
            <a:chOff x="0" y="0"/>
            <a:chExt cx="2722949" cy="337085"/>
          </a:xfrm>
        </p:grpSpPr>
        <p:sp>
          <p:nvSpPr>
            <p:cNvPr id="15" name="Freeform 15"/>
            <p:cNvSpPr/>
            <p:nvPr/>
          </p:nvSpPr>
          <p:spPr>
            <a:xfrm>
              <a:off x="0" y="0"/>
              <a:ext cx="2722949" cy="337085"/>
            </a:xfrm>
            <a:custGeom>
              <a:avLst/>
              <a:gdLst/>
              <a:ahLst/>
              <a:cxnLst/>
              <a:rect l="l" t="t" r="r" b="b"/>
              <a:pathLst>
                <a:path w="2722949" h="337085">
                  <a:moveTo>
                    <a:pt x="14265" y="0"/>
                  </a:moveTo>
                  <a:lnTo>
                    <a:pt x="2708684" y="0"/>
                  </a:lnTo>
                  <a:cubicBezTo>
                    <a:pt x="2716563" y="0"/>
                    <a:pt x="2722949" y="6387"/>
                    <a:pt x="2722949" y="14265"/>
                  </a:cubicBezTo>
                  <a:lnTo>
                    <a:pt x="2722949" y="322820"/>
                  </a:lnTo>
                  <a:cubicBezTo>
                    <a:pt x="2722949" y="330699"/>
                    <a:pt x="2716563" y="337085"/>
                    <a:pt x="2708684" y="337085"/>
                  </a:cubicBezTo>
                  <a:lnTo>
                    <a:pt x="14265" y="337085"/>
                  </a:lnTo>
                  <a:cubicBezTo>
                    <a:pt x="10482" y="337085"/>
                    <a:pt x="6853" y="335582"/>
                    <a:pt x="4178" y="332907"/>
                  </a:cubicBezTo>
                  <a:cubicBezTo>
                    <a:pt x="1503" y="330232"/>
                    <a:pt x="0" y="326604"/>
                    <a:pt x="0" y="322820"/>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6" name="TextBox 16"/>
            <p:cNvSpPr txBox="1"/>
            <p:nvPr/>
          </p:nvSpPr>
          <p:spPr>
            <a:xfrm>
              <a:off x="0" y="-28575"/>
              <a:ext cx="2722949" cy="365660"/>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4" tooltip="https://www.skillsforcare.org.uk/Developing-your-workforce/Care-topics/Spotting-the-signs-when-a-person-becomes-unwell/Spotting-the-signs-when-a-person-becomes-unwell.aspx"/>
                </a:rPr>
                <a:t>Spotting the signs when a person becomes unwell (skillsforcare.org.uk)</a:t>
              </a:r>
              <a:r>
                <a:rPr lang="en-US" sz="1200">
                  <a:solidFill>
                    <a:srgbClr val="000000">
                      <a:alpha val="89804"/>
                    </a:srgbClr>
                  </a:solidFill>
                  <a:latin typeface="Comfortaa"/>
                  <a:ea typeface="Comfortaa"/>
                  <a:cs typeface="Comfortaa"/>
                  <a:sym typeface="Comfortaa"/>
                </a:rPr>
                <a:t> </a:t>
              </a:r>
            </a:p>
            <a:p>
              <a:pPr algn="ctr">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17" name="Group 17"/>
          <p:cNvGrpSpPr/>
          <p:nvPr/>
        </p:nvGrpSpPr>
        <p:grpSpPr>
          <a:xfrm>
            <a:off x="2688241" y="3912629"/>
            <a:ext cx="7597994" cy="853801"/>
            <a:chOff x="0" y="0"/>
            <a:chExt cx="2722949" cy="305983"/>
          </a:xfrm>
        </p:grpSpPr>
        <p:sp>
          <p:nvSpPr>
            <p:cNvPr id="18" name="Freeform 18"/>
            <p:cNvSpPr/>
            <p:nvPr/>
          </p:nvSpPr>
          <p:spPr>
            <a:xfrm>
              <a:off x="0" y="0"/>
              <a:ext cx="2722949" cy="305983"/>
            </a:xfrm>
            <a:custGeom>
              <a:avLst/>
              <a:gdLst/>
              <a:ahLst/>
              <a:cxnLst/>
              <a:rect l="l" t="t" r="r" b="b"/>
              <a:pathLst>
                <a:path w="2722949" h="305983">
                  <a:moveTo>
                    <a:pt x="14265" y="0"/>
                  </a:moveTo>
                  <a:lnTo>
                    <a:pt x="2708684" y="0"/>
                  </a:lnTo>
                  <a:cubicBezTo>
                    <a:pt x="2716563" y="0"/>
                    <a:pt x="2722949" y="6387"/>
                    <a:pt x="2722949" y="14265"/>
                  </a:cubicBezTo>
                  <a:lnTo>
                    <a:pt x="2722949" y="291718"/>
                  </a:lnTo>
                  <a:cubicBezTo>
                    <a:pt x="2722949" y="295501"/>
                    <a:pt x="2721446" y="299130"/>
                    <a:pt x="2718771" y="301805"/>
                  </a:cubicBezTo>
                  <a:cubicBezTo>
                    <a:pt x="2716096" y="304480"/>
                    <a:pt x="2712468" y="305983"/>
                    <a:pt x="2708684" y="305983"/>
                  </a:cubicBezTo>
                  <a:lnTo>
                    <a:pt x="14265" y="305983"/>
                  </a:lnTo>
                  <a:cubicBezTo>
                    <a:pt x="10482" y="305983"/>
                    <a:pt x="6853" y="304480"/>
                    <a:pt x="4178" y="301805"/>
                  </a:cubicBezTo>
                  <a:cubicBezTo>
                    <a:pt x="1503" y="299130"/>
                    <a:pt x="0" y="295501"/>
                    <a:pt x="0" y="291718"/>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9" name="TextBox 19"/>
            <p:cNvSpPr txBox="1"/>
            <p:nvPr/>
          </p:nvSpPr>
          <p:spPr>
            <a:xfrm>
              <a:off x="0" y="-28575"/>
              <a:ext cx="2722949" cy="334558"/>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5" tooltip="https://eolc.co.uk/professionals/respect"/>
                </a:rPr>
                <a:t>ReSPECT :: Linc</a:t>
              </a:r>
              <a:r>
                <a:rPr lang="en-US" sz="1200" u="sng">
                  <a:solidFill>
                    <a:srgbClr val="000000">
                      <a:alpha val="89804"/>
                    </a:srgbClr>
                  </a:solidFill>
                  <a:latin typeface="Comfortaa"/>
                  <a:ea typeface="Comfortaa"/>
                  <a:cs typeface="Comfortaa"/>
                  <a:sym typeface="Comfortaa"/>
                  <a:hlinkClick r:id="rId5" tooltip="https://eolc.co.uk/professionals/respect"/>
                </a:rPr>
                <a:t>o</a:t>
              </a:r>
              <a:r>
                <a:rPr lang="en-US" sz="1200" u="sng">
                  <a:solidFill>
                    <a:srgbClr val="000000">
                      <a:alpha val="89804"/>
                    </a:srgbClr>
                  </a:solidFill>
                  <a:latin typeface="Comfortaa"/>
                  <a:ea typeface="Comfortaa"/>
                  <a:cs typeface="Comfortaa"/>
                  <a:sym typeface="Comfortaa"/>
                  <a:hlinkClick r:id="rId5" tooltip="https://eolc.co.uk/professionals/respect"/>
                </a:rPr>
                <a:t>l</a:t>
              </a:r>
              <a:r>
                <a:rPr lang="en-US" sz="1200" u="sng">
                  <a:solidFill>
                    <a:srgbClr val="000000">
                      <a:alpha val="89804"/>
                    </a:srgbClr>
                  </a:solidFill>
                  <a:latin typeface="Comfortaa"/>
                  <a:ea typeface="Comfortaa"/>
                  <a:cs typeface="Comfortaa"/>
                  <a:sym typeface="Comfortaa"/>
                  <a:hlinkClick r:id="rId5" tooltip="https://eolc.co.uk/professionals/respect"/>
                </a:rPr>
                <a:t>n</a:t>
              </a:r>
              <a:r>
                <a:rPr lang="en-US" sz="1200" u="sng">
                  <a:solidFill>
                    <a:srgbClr val="000000">
                      <a:alpha val="89804"/>
                    </a:srgbClr>
                  </a:solidFill>
                  <a:latin typeface="Comfortaa"/>
                  <a:ea typeface="Comfortaa"/>
                  <a:cs typeface="Comfortaa"/>
                  <a:sym typeface="Comfortaa"/>
                  <a:hlinkClick r:id="rId5" tooltip="https://eolc.co.uk/professionals/respect"/>
                </a:rPr>
                <a:t>s</a:t>
              </a:r>
              <a:r>
                <a:rPr lang="en-US" sz="1200" u="sng">
                  <a:solidFill>
                    <a:srgbClr val="000000">
                      <a:alpha val="89804"/>
                    </a:srgbClr>
                  </a:solidFill>
                  <a:latin typeface="Comfortaa"/>
                  <a:ea typeface="Comfortaa"/>
                  <a:cs typeface="Comfortaa"/>
                  <a:sym typeface="Comfortaa"/>
                  <a:hlinkClick r:id="rId5" tooltip="https://eolc.co.uk/professionals/respect"/>
                </a:rPr>
                <a:t>h</a:t>
              </a:r>
              <a:r>
                <a:rPr lang="en-US" sz="1200" u="sng">
                  <a:solidFill>
                    <a:srgbClr val="000000">
                      <a:alpha val="89804"/>
                    </a:srgbClr>
                  </a:solidFill>
                  <a:latin typeface="Comfortaa"/>
                  <a:ea typeface="Comfortaa"/>
                  <a:cs typeface="Comfortaa"/>
                  <a:sym typeface="Comfortaa"/>
                  <a:hlinkClick r:id="rId5" tooltip="https://eolc.co.uk/professionals/respect"/>
                </a:rPr>
                <a:t>ir</a:t>
              </a:r>
              <a:r>
                <a:rPr lang="en-US" sz="1200" u="sng">
                  <a:solidFill>
                    <a:srgbClr val="000000">
                      <a:alpha val="89804"/>
                    </a:srgbClr>
                  </a:solidFill>
                  <a:latin typeface="Comfortaa"/>
                  <a:ea typeface="Comfortaa"/>
                  <a:cs typeface="Comfortaa"/>
                  <a:sym typeface="Comfortaa"/>
                  <a:hlinkClick r:id="rId5" tooltip="https://eolc.co.uk/professionals/respect"/>
                </a:rPr>
                <a:t>e </a:t>
              </a:r>
              <a:r>
                <a:rPr lang="en-US" sz="1200" u="sng">
                  <a:solidFill>
                    <a:srgbClr val="000000">
                      <a:alpha val="89804"/>
                    </a:srgbClr>
                  </a:solidFill>
                  <a:latin typeface="Comfortaa"/>
                  <a:ea typeface="Comfortaa"/>
                  <a:cs typeface="Comfortaa"/>
                  <a:sym typeface="Comfortaa"/>
                  <a:hlinkClick r:id="rId5" tooltip="https://eolc.co.uk/professionals/respect"/>
                </a:rPr>
                <a:t>Pal</a:t>
              </a:r>
              <a:r>
                <a:rPr lang="en-US" sz="1200" u="sng">
                  <a:solidFill>
                    <a:srgbClr val="000000">
                      <a:alpha val="89804"/>
                    </a:srgbClr>
                  </a:solidFill>
                  <a:latin typeface="Comfortaa"/>
                  <a:ea typeface="Comfortaa"/>
                  <a:cs typeface="Comfortaa"/>
                  <a:sym typeface="Comfortaa"/>
                  <a:hlinkClick r:id="rId5" tooltip="https://eolc.co.uk/professionals/respect"/>
                </a:rPr>
                <a:t>l</a:t>
              </a:r>
              <a:r>
                <a:rPr lang="en-US" sz="1200" u="sng">
                  <a:solidFill>
                    <a:srgbClr val="000000">
                      <a:alpha val="89804"/>
                    </a:srgbClr>
                  </a:solidFill>
                  <a:latin typeface="Comfortaa"/>
                  <a:ea typeface="Comfortaa"/>
                  <a:cs typeface="Comfortaa"/>
                  <a:sym typeface="Comfortaa"/>
                  <a:hlinkClick r:id="rId5" tooltip="https://eolc.co.uk/professionals/respect"/>
                </a:rPr>
                <a:t>i</a:t>
              </a:r>
              <a:r>
                <a:rPr lang="en-US" sz="1200" u="sng">
                  <a:solidFill>
                    <a:srgbClr val="000000">
                      <a:alpha val="89804"/>
                    </a:srgbClr>
                  </a:solidFill>
                  <a:latin typeface="Comfortaa"/>
                  <a:ea typeface="Comfortaa"/>
                  <a:cs typeface="Comfortaa"/>
                  <a:sym typeface="Comfortaa"/>
                  <a:hlinkClick r:id="rId5" tooltip="https://eolc.co.uk/professionals/respect"/>
                </a:rPr>
                <a:t>at</a:t>
              </a:r>
              <a:r>
                <a:rPr lang="en-US" sz="1200" u="sng">
                  <a:solidFill>
                    <a:srgbClr val="000000">
                      <a:alpha val="89804"/>
                    </a:srgbClr>
                  </a:solidFill>
                  <a:latin typeface="Comfortaa"/>
                  <a:ea typeface="Comfortaa"/>
                  <a:cs typeface="Comfortaa"/>
                  <a:sym typeface="Comfortaa"/>
                  <a:hlinkClick r:id="rId5" tooltip="https://eolc.co.uk/professionals/respect"/>
                </a:rPr>
                <a:t>ive</a:t>
              </a:r>
              <a:r>
                <a:rPr lang="en-US" sz="1200" u="sng">
                  <a:solidFill>
                    <a:srgbClr val="000000">
                      <a:alpha val="89804"/>
                    </a:srgbClr>
                  </a:solidFill>
                  <a:latin typeface="Comfortaa"/>
                  <a:ea typeface="Comfortaa"/>
                  <a:cs typeface="Comfortaa"/>
                  <a:sym typeface="Comfortaa"/>
                  <a:hlinkClick r:id="rId5" tooltip="https://eolc.co.uk/professionals/respect"/>
                </a:rPr>
                <a:t> </a:t>
              </a:r>
              <a:r>
                <a:rPr lang="en-US" sz="1200" u="sng">
                  <a:solidFill>
                    <a:srgbClr val="000000">
                      <a:alpha val="89804"/>
                    </a:srgbClr>
                  </a:solidFill>
                  <a:latin typeface="Comfortaa"/>
                  <a:ea typeface="Comfortaa"/>
                  <a:cs typeface="Comfortaa"/>
                  <a:sym typeface="Comfortaa"/>
                  <a:hlinkClick r:id="rId5" tooltip="https://eolc.co.uk/professionals/respect"/>
                </a:rPr>
                <a:t>and E</a:t>
              </a:r>
              <a:r>
                <a:rPr lang="en-US" sz="1200" u="sng">
                  <a:solidFill>
                    <a:srgbClr val="000000">
                      <a:alpha val="89804"/>
                    </a:srgbClr>
                  </a:solidFill>
                  <a:latin typeface="Comfortaa"/>
                  <a:ea typeface="Comfortaa"/>
                  <a:cs typeface="Comfortaa"/>
                  <a:sym typeface="Comfortaa"/>
                  <a:hlinkClick r:id="rId5" tooltip="https://eolc.co.uk/professionals/respect"/>
                </a:rPr>
                <a:t>n</a:t>
              </a:r>
              <a:r>
                <a:rPr lang="en-US" sz="1200" u="sng">
                  <a:solidFill>
                    <a:srgbClr val="000000">
                      <a:alpha val="89804"/>
                    </a:srgbClr>
                  </a:solidFill>
                  <a:latin typeface="Comfortaa"/>
                  <a:ea typeface="Comfortaa"/>
                  <a:cs typeface="Comfortaa"/>
                  <a:sym typeface="Comfortaa"/>
                  <a:hlinkClick r:id="rId5" tooltip="https://eolc.co.uk/professionals/respect"/>
                </a:rPr>
                <a:t>d</a:t>
              </a:r>
              <a:r>
                <a:rPr lang="en-US" sz="1200" u="sng">
                  <a:solidFill>
                    <a:srgbClr val="000000">
                      <a:alpha val="89804"/>
                    </a:srgbClr>
                  </a:solidFill>
                  <a:latin typeface="Comfortaa"/>
                  <a:ea typeface="Comfortaa"/>
                  <a:cs typeface="Comfortaa"/>
                  <a:sym typeface="Comfortaa"/>
                  <a:hlinkClick r:id="rId5" tooltip="https://eolc.co.uk/professionals/respect"/>
                </a:rPr>
                <a:t> </a:t>
              </a:r>
              <a:r>
                <a:rPr lang="en-US" sz="1200" u="sng">
                  <a:solidFill>
                    <a:srgbClr val="000000">
                      <a:alpha val="89804"/>
                    </a:srgbClr>
                  </a:solidFill>
                  <a:latin typeface="Comfortaa"/>
                  <a:ea typeface="Comfortaa"/>
                  <a:cs typeface="Comfortaa"/>
                  <a:sym typeface="Comfortaa"/>
                  <a:hlinkClick r:id="rId5" tooltip="https://eolc.co.uk/professionals/respect"/>
                </a:rPr>
                <a:t>o</a:t>
              </a:r>
              <a:r>
                <a:rPr lang="en-US" sz="1200" u="sng">
                  <a:solidFill>
                    <a:srgbClr val="000000">
                      <a:alpha val="89804"/>
                    </a:srgbClr>
                  </a:solidFill>
                  <a:latin typeface="Comfortaa"/>
                  <a:ea typeface="Comfortaa"/>
                  <a:cs typeface="Comfortaa"/>
                  <a:sym typeface="Comfortaa"/>
                  <a:hlinkClick r:id="rId5" tooltip="https://eolc.co.uk/professionals/respect"/>
                </a:rPr>
                <a:t>f </a:t>
              </a:r>
              <a:r>
                <a:rPr lang="en-US" sz="1200" u="sng">
                  <a:solidFill>
                    <a:srgbClr val="000000">
                      <a:alpha val="89804"/>
                    </a:srgbClr>
                  </a:solidFill>
                  <a:latin typeface="Comfortaa"/>
                  <a:ea typeface="Comfortaa"/>
                  <a:cs typeface="Comfortaa"/>
                  <a:sym typeface="Comfortaa"/>
                  <a:hlinkClick r:id="rId5" tooltip="https://eolc.co.uk/professionals/respect"/>
                </a:rPr>
                <a:t>Lif</a:t>
              </a:r>
              <a:r>
                <a:rPr lang="en-US" sz="1200" u="sng">
                  <a:solidFill>
                    <a:srgbClr val="000000">
                      <a:alpha val="89804"/>
                    </a:srgbClr>
                  </a:solidFill>
                  <a:latin typeface="Comfortaa"/>
                  <a:ea typeface="Comfortaa"/>
                  <a:cs typeface="Comfortaa"/>
                  <a:sym typeface="Comfortaa"/>
                  <a:hlinkClick r:id="rId5" tooltip="https://eolc.co.uk/professionals/respect"/>
                </a:rPr>
                <a:t>e </a:t>
              </a:r>
              <a:r>
                <a:rPr lang="en-US" sz="1200" u="sng">
                  <a:solidFill>
                    <a:srgbClr val="000000">
                      <a:alpha val="89804"/>
                    </a:srgbClr>
                  </a:solidFill>
                  <a:latin typeface="Comfortaa"/>
                  <a:ea typeface="Comfortaa"/>
                  <a:cs typeface="Comfortaa"/>
                  <a:sym typeface="Comfortaa"/>
                  <a:hlinkClick r:id="rId5" tooltip="https://eolc.co.uk/professionals/respect"/>
                </a:rPr>
                <a:t>(e</a:t>
              </a:r>
              <a:r>
                <a:rPr lang="en-US" sz="1200" u="sng">
                  <a:solidFill>
                    <a:srgbClr val="000000">
                      <a:alpha val="89804"/>
                    </a:srgbClr>
                  </a:solidFill>
                  <a:latin typeface="Comfortaa"/>
                  <a:ea typeface="Comfortaa"/>
                  <a:cs typeface="Comfortaa"/>
                  <a:sym typeface="Comfortaa"/>
                  <a:hlinkClick r:id="rId5" tooltip="https://eolc.co.uk/professionals/respect"/>
                </a:rPr>
                <a:t>o</a:t>
              </a:r>
              <a:r>
                <a:rPr lang="en-US" sz="1200" u="sng">
                  <a:solidFill>
                    <a:srgbClr val="000000">
                      <a:alpha val="89804"/>
                    </a:srgbClr>
                  </a:solidFill>
                  <a:latin typeface="Comfortaa"/>
                  <a:ea typeface="Comfortaa"/>
                  <a:cs typeface="Comfortaa"/>
                  <a:sym typeface="Comfortaa"/>
                  <a:hlinkClick r:id="rId5" tooltip="https://eolc.co.uk/professionals/respect"/>
                </a:rPr>
                <a:t>lc.co.uk)</a:t>
              </a:r>
              <a:r>
                <a:rPr lang="en-US" sz="1200">
                  <a:solidFill>
                    <a:srgbClr val="000000">
                      <a:alpha val="89804"/>
                    </a:srgbClr>
                  </a:solidFill>
                  <a:latin typeface="Comfortaa"/>
                  <a:ea typeface="Comfortaa"/>
                  <a:cs typeface="Comfortaa"/>
                  <a:sym typeface="Comfortaa"/>
                </a:rPr>
                <a:t> </a:t>
              </a:r>
            </a:p>
            <a:p>
              <a:pPr algn="ctr">
                <a:lnSpc>
                  <a:spcPts val="1679"/>
                </a:lnSpc>
              </a:pPr>
              <a:r>
                <a:rPr lang="en-US" sz="1200">
                  <a:solidFill>
                    <a:srgbClr val="000000">
                      <a:alpha val="89804"/>
                    </a:srgbClr>
                  </a:solidFill>
                  <a:latin typeface="Comfortaa"/>
                  <a:ea typeface="Comfortaa"/>
                  <a:cs typeface="Comfortaa"/>
                  <a:sym typeface="Comfortaa"/>
                </a:rPr>
                <a:t>(T</a:t>
              </a:r>
              <a:r>
                <a:rPr lang="en-US" sz="1200" u="none">
                  <a:solidFill>
                    <a:srgbClr val="000000">
                      <a:alpha val="89804"/>
                    </a:srgbClr>
                  </a:solidFill>
                  <a:latin typeface="Comfortaa"/>
                  <a:ea typeface="Comfortaa"/>
                  <a:cs typeface="Comfortaa"/>
                  <a:sym typeface="Comfortaa"/>
                </a:rPr>
                <a:t>ie</a:t>
              </a:r>
              <a:r>
                <a:rPr lang="en-US" sz="1200">
                  <a:solidFill>
                    <a:srgbClr val="000000">
                      <a:alpha val="89804"/>
                    </a:srgbClr>
                  </a:solidFill>
                  <a:latin typeface="Comfortaa"/>
                  <a:ea typeface="Comfortaa"/>
                  <a:cs typeface="Comfortaa"/>
                  <a:sym typeface="Comfortaa"/>
                </a:rPr>
                <a:t>r</a:t>
              </a:r>
              <a:r>
                <a:rPr lang="en-US" sz="1200" u="none">
                  <a:solidFill>
                    <a:srgbClr val="000000">
                      <a:alpha val="89804"/>
                    </a:srgbClr>
                  </a:solidFill>
                  <a:latin typeface="Comfortaa"/>
                  <a:ea typeface="Comfortaa"/>
                  <a:cs typeface="Comfortaa"/>
                  <a:sym typeface="Comfortaa"/>
                </a:rPr>
                <a:t> </a:t>
              </a:r>
              <a:r>
                <a:rPr lang="en-US" sz="1200">
                  <a:solidFill>
                    <a:srgbClr val="000000">
                      <a:alpha val="89804"/>
                    </a:srgbClr>
                  </a:solidFill>
                  <a:latin typeface="Comfortaa"/>
                  <a:ea typeface="Comfortaa"/>
                  <a:cs typeface="Comfortaa"/>
                  <a:sym typeface="Comfortaa"/>
                </a:rPr>
                <a:t>2 and 3)</a:t>
              </a:r>
            </a:p>
            <a:p>
              <a:pPr algn="l">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20" name="Group 20"/>
          <p:cNvGrpSpPr/>
          <p:nvPr/>
        </p:nvGrpSpPr>
        <p:grpSpPr>
          <a:xfrm>
            <a:off x="3157327" y="6804000"/>
            <a:ext cx="2766080" cy="567841"/>
            <a:chOff x="0" y="0"/>
            <a:chExt cx="991301" cy="203502"/>
          </a:xfrm>
        </p:grpSpPr>
        <p:sp>
          <p:nvSpPr>
            <p:cNvPr id="21" name="Freeform 21"/>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EC6907"/>
            </a:solidFill>
            <a:ln cap="sq">
              <a:noFill/>
              <a:prstDash val="solid"/>
              <a:miter/>
            </a:ln>
          </p:spPr>
          <p:txBody>
            <a:bodyPr/>
            <a:lstStyle/>
            <a:p>
              <a:endParaRPr lang="en-GB"/>
            </a:p>
          </p:txBody>
        </p:sp>
        <p:sp>
          <p:nvSpPr>
            <p:cNvPr id="22" name="TextBox 22"/>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6" action="ppaction://hlinksldjump"/>
                </a:rPr>
                <a:t>Back to </a:t>
              </a:r>
              <a:r>
                <a:rPr lang="en-US" sz="1199" b="1" strike="noStrike">
                  <a:solidFill>
                    <a:srgbClr val="000000"/>
                  </a:solidFill>
                  <a:latin typeface="Comfortaa Bold"/>
                  <a:ea typeface="Comfortaa Bold"/>
                  <a:cs typeface="Comfortaa Bold"/>
                  <a:sym typeface="Comfortaa Bold"/>
                  <a:hlinkClick r:id="rId6" action="ppaction://hlinksldjump"/>
                </a:rPr>
                <a:t>Tier 2 Summary</a:t>
              </a:r>
            </a:p>
          </p:txBody>
        </p:sp>
      </p:grpSp>
      <p:grpSp>
        <p:nvGrpSpPr>
          <p:cNvPr id="23" name="Group 23"/>
          <p:cNvGrpSpPr/>
          <p:nvPr/>
        </p:nvGrpSpPr>
        <p:grpSpPr>
          <a:xfrm>
            <a:off x="6849929" y="6804000"/>
            <a:ext cx="2766080" cy="567841"/>
            <a:chOff x="0" y="0"/>
            <a:chExt cx="991301" cy="203502"/>
          </a:xfrm>
        </p:grpSpPr>
        <p:sp>
          <p:nvSpPr>
            <p:cNvPr id="24" name="Freeform 24"/>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EC6907"/>
            </a:solidFill>
            <a:ln cap="sq">
              <a:noFill/>
              <a:prstDash val="solid"/>
              <a:miter/>
            </a:ln>
          </p:spPr>
          <p:txBody>
            <a:bodyPr/>
            <a:lstStyle/>
            <a:p>
              <a:endParaRPr lang="en-GB"/>
            </a:p>
          </p:txBody>
        </p:sp>
        <p:sp>
          <p:nvSpPr>
            <p:cNvPr id="25" name="TextBox 25"/>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7" action="ppaction://hlinksldjump"/>
                </a:rPr>
                <a:t>Next Topic</a:t>
              </a:r>
            </a:p>
          </p:txBody>
        </p:sp>
      </p:grpSp>
      <p:sp>
        <p:nvSpPr>
          <p:cNvPr id="26" name="Freeform 26"/>
          <p:cNvSpPr/>
          <p:nvPr/>
        </p:nvSpPr>
        <p:spPr>
          <a:xfrm>
            <a:off x="9762868" y="6835742"/>
            <a:ext cx="523367" cy="536100"/>
          </a:xfrm>
          <a:custGeom>
            <a:avLst/>
            <a:gdLst/>
            <a:ahLst/>
            <a:cxnLst/>
            <a:rect l="l" t="t" r="r" b="b"/>
            <a:pathLst>
              <a:path w="523367" h="536100">
                <a:moveTo>
                  <a:pt x="0" y="0"/>
                </a:moveTo>
                <a:lnTo>
                  <a:pt x="523367" y="0"/>
                </a:lnTo>
                <a:lnTo>
                  <a:pt x="523367" y="536099"/>
                </a:lnTo>
                <a:lnTo>
                  <a:pt x="0" y="536099"/>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GB"/>
          </a:p>
        </p:txBody>
      </p:sp>
      <p:grpSp>
        <p:nvGrpSpPr>
          <p:cNvPr id="27" name="Group 27"/>
          <p:cNvGrpSpPr/>
          <p:nvPr/>
        </p:nvGrpSpPr>
        <p:grpSpPr>
          <a:xfrm>
            <a:off x="405765" y="1005143"/>
            <a:ext cx="2213069" cy="6168686"/>
            <a:chOff x="0" y="0"/>
            <a:chExt cx="793114" cy="2210718"/>
          </a:xfrm>
        </p:grpSpPr>
        <p:sp>
          <p:nvSpPr>
            <p:cNvPr id="28" name="Freeform 28"/>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29" name="TextBox 29"/>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Recognition and identification of deterioration</a:t>
              </a:r>
            </a:p>
          </p:txBody>
        </p:sp>
      </p:grpSp>
      <p:grpSp>
        <p:nvGrpSpPr>
          <p:cNvPr id="30" name="Group 30"/>
          <p:cNvGrpSpPr/>
          <p:nvPr/>
        </p:nvGrpSpPr>
        <p:grpSpPr>
          <a:xfrm>
            <a:off x="2688241" y="5883111"/>
            <a:ext cx="7597994" cy="797966"/>
            <a:chOff x="0" y="0"/>
            <a:chExt cx="2722949" cy="285973"/>
          </a:xfrm>
        </p:grpSpPr>
        <p:sp>
          <p:nvSpPr>
            <p:cNvPr id="31" name="Freeform 31"/>
            <p:cNvSpPr/>
            <p:nvPr/>
          </p:nvSpPr>
          <p:spPr>
            <a:xfrm>
              <a:off x="0" y="0"/>
              <a:ext cx="2722949" cy="285973"/>
            </a:xfrm>
            <a:custGeom>
              <a:avLst/>
              <a:gdLst/>
              <a:ahLst/>
              <a:cxnLst/>
              <a:rect l="l" t="t" r="r" b="b"/>
              <a:pathLst>
                <a:path w="2722949" h="285973">
                  <a:moveTo>
                    <a:pt x="14265" y="0"/>
                  </a:moveTo>
                  <a:lnTo>
                    <a:pt x="2708684" y="0"/>
                  </a:lnTo>
                  <a:cubicBezTo>
                    <a:pt x="2716563" y="0"/>
                    <a:pt x="2722949" y="6387"/>
                    <a:pt x="2722949" y="14265"/>
                  </a:cubicBezTo>
                  <a:lnTo>
                    <a:pt x="2722949" y="271708"/>
                  </a:lnTo>
                  <a:cubicBezTo>
                    <a:pt x="2722949" y="275491"/>
                    <a:pt x="2721446" y="279120"/>
                    <a:pt x="2718771" y="281795"/>
                  </a:cubicBezTo>
                  <a:cubicBezTo>
                    <a:pt x="2716096" y="284470"/>
                    <a:pt x="2712468" y="285973"/>
                    <a:pt x="2708684" y="285973"/>
                  </a:cubicBezTo>
                  <a:lnTo>
                    <a:pt x="14265" y="285973"/>
                  </a:lnTo>
                  <a:cubicBezTo>
                    <a:pt x="10482" y="285973"/>
                    <a:pt x="6853" y="284470"/>
                    <a:pt x="4178" y="281795"/>
                  </a:cubicBezTo>
                  <a:cubicBezTo>
                    <a:pt x="1503" y="279120"/>
                    <a:pt x="0" y="275491"/>
                    <a:pt x="0" y="271708"/>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32" name="TextBox 32"/>
            <p:cNvSpPr txBox="1"/>
            <p:nvPr/>
          </p:nvSpPr>
          <p:spPr>
            <a:xfrm>
              <a:off x="0" y="-28575"/>
              <a:ext cx="2722949" cy="314548"/>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10" tooltip="https://www.england.nhs.uk/improvement-hub/wp-content/uploads/sites/44/2017/11/SBAR-Implementation-and-Training-Guide.pdf"/>
                </a:rPr>
                <a:t>SBAR-Implementation-and-Training-Guide.pdf (england.nhs.uk)</a:t>
              </a:r>
              <a:r>
                <a:rPr lang="en-US" sz="1200">
                  <a:solidFill>
                    <a:srgbClr val="000000">
                      <a:alpha val="89804"/>
                    </a:srgbClr>
                  </a:solidFill>
                  <a:latin typeface="Comfortaa"/>
                  <a:ea typeface="Comfortaa"/>
                  <a:cs typeface="Comfortaa"/>
                  <a:sym typeface="Comfortaa"/>
                </a:rPr>
                <a:t> </a:t>
              </a:r>
            </a:p>
            <a:p>
              <a:pPr algn="ctr">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33" name="Group 33"/>
          <p:cNvGrpSpPr/>
          <p:nvPr/>
        </p:nvGrpSpPr>
        <p:grpSpPr>
          <a:xfrm>
            <a:off x="2688241" y="5375514"/>
            <a:ext cx="1677003" cy="383772"/>
            <a:chOff x="0" y="0"/>
            <a:chExt cx="601000" cy="137535"/>
          </a:xfrm>
        </p:grpSpPr>
        <p:sp>
          <p:nvSpPr>
            <p:cNvPr id="34" name="Freeform 3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5" name="TextBox 3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12min video</a:t>
              </a:r>
            </a:p>
          </p:txBody>
        </p:sp>
      </p:grpSp>
      <p:grpSp>
        <p:nvGrpSpPr>
          <p:cNvPr id="36" name="Group 36"/>
          <p:cNvGrpSpPr/>
          <p:nvPr/>
        </p:nvGrpSpPr>
        <p:grpSpPr>
          <a:xfrm>
            <a:off x="4395920" y="5375514"/>
            <a:ext cx="1767358" cy="387921"/>
            <a:chOff x="0" y="0"/>
            <a:chExt cx="633381" cy="139022"/>
          </a:xfrm>
        </p:grpSpPr>
        <p:sp>
          <p:nvSpPr>
            <p:cNvPr id="37" name="Freeform 37"/>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38" name="TextBox 38"/>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Tier1</a:t>
              </a:r>
            </a:p>
          </p:txBody>
        </p:sp>
      </p:grpSp>
      <p:grpSp>
        <p:nvGrpSpPr>
          <p:cNvPr id="39" name="Group 39"/>
          <p:cNvGrpSpPr/>
          <p:nvPr/>
        </p:nvGrpSpPr>
        <p:grpSpPr>
          <a:xfrm>
            <a:off x="2688241" y="4392183"/>
            <a:ext cx="2657759" cy="383772"/>
            <a:chOff x="0" y="0"/>
            <a:chExt cx="952481" cy="137535"/>
          </a:xfrm>
        </p:grpSpPr>
        <p:sp>
          <p:nvSpPr>
            <p:cNvPr id="40" name="Freeform 40"/>
            <p:cNvSpPr/>
            <p:nvPr/>
          </p:nvSpPr>
          <p:spPr>
            <a:xfrm>
              <a:off x="0" y="0"/>
              <a:ext cx="952481" cy="137535"/>
            </a:xfrm>
            <a:custGeom>
              <a:avLst/>
              <a:gdLst/>
              <a:ahLst/>
              <a:cxnLst/>
              <a:rect l="l" t="t" r="r" b="b"/>
              <a:pathLst>
                <a:path w="952481" h="137535">
                  <a:moveTo>
                    <a:pt x="40781" y="0"/>
                  </a:moveTo>
                  <a:lnTo>
                    <a:pt x="911699" y="0"/>
                  </a:lnTo>
                  <a:cubicBezTo>
                    <a:pt x="934222" y="0"/>
                    <a:pt x="952481" y="18258"/>
                    <a:pt x="952481" y="40781"/>
                  </a:cubicBezTo>
                  <a:lnTo>
                    <a:pt x="952481" y="96754"/>
                  </a:lnTo>
                  <a:cubicBezTo>
                    <a:pt x="952481" y="107570"/>
                    <a:pt x="948184" y="117943"/>
                    <a:pt x="940536" y="125591"/>
                  </a:cubicBezTo>
                  <a:cubicBezTo>
                    <a:pt x="932888" y="133239"/>
                    <a:pt x="922515" y="137535"/>
                    <a:pt x="911699" y="137535"/>
                  </a:cubicBezTo>
                  <a:lnTo>
                    <a:pt x="40781" y="137535"/>
                  </a:lnTo>
                  <a:cubicBezTo>
                    <a:pt x="18258" y="137535"/>
                    <a:pt x="0" y="119277"/>
                    <a:pt x="0" y="96754"/>
                  </a:cubicBezTo>
                  <a:lnTo>
                    <a:pt x="0" y="40781"/>
                  </a:lnTo>
                  <a:cubicBezTo>
                    <a:pt x="0" y="29965"/>
                    <a:pt x="4297" y="19593"/>
                    <a:pt x="11945" y="11945"/>
                  </a:cubicBezTo>
                  <a:cubicBezTo>
                    <a:pt x="19593" y="4297"/>
                    <a:pt x="29965" y="0"/>
                    <a:pt x="40781" y="0"/>
                  </a:cubicBezTo>
                  <a:close/>
                </a:path>
              </a:pathLst>
            </a:custGeom>
            <a:solidFill>
              <a:srgbClr val="A6A6A6"/>
            </a:solidFill>
            <a:ln cap="sq">
              <a:noFill/>
              <a:prstDash val="solid"/>
              <a:miter/>
            </a:ln>
          </p:spPr>
          <p:txBody>
            <a:bodyPr/>
            <a:lstStyle/>
            <a:p>
              <a:endParaRPr lang="en-GB"/>
            </a:p>
          </p:txBody>
        </p:sp>
        <p:sp>
          <p:nvSpPr>
            <p:cNvPr id="41" name="TextBox 41"/>
            <p:cNvSpPr txBox="1"/>
            <p:nvPr/>
          </p:nvSpPr>
          <p:spPr>
            <a:xfrm>
              <a:off x="0" y="19050"/>
              <a:ext cx="952481"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previous modules</a:t>
              </a:r>
            </a:p>
          </p:txBody>
        </p:sp>
      </p:grpSp>
      <p:grpSp>
        <p:nvGrpSpPr>
          <p:cNvPr id="42" name="Group 42"/>
          <p:cNvGrpSpPr/>
          <p:nvPr/>
        </p:nvGrpSpPr>
        <p:grpSpPr>
          <a:xfrm>
            <a:off x="2688241" y="3405032"/>
            <a:ext cx="1677003" cy="383772"/>
            <a:chOff x="0" y="0"/>
            <a:chExt cx="601000" cy="137535"/>
          </a:xfrm>
        </p:grpSpPr>
        <p:sp>
          <p:nvSpPr>
            <p:cNvPr id="43" name="Freeform 43"/>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44" name="TextBox 44"/>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15min reading</a:t>
              </a:r>
            </a:p>
          </p:txBody>
        </p:sp>
      </p:grpSp>
      <p:grpSp>
        <p:nvGrpSpPr>
          <p:cNvPr id="45" name="Group 45"/>
          <p:cNvGrpSpPr/>
          <p:nvPr/>
        </p:nvGrpSpPr>
        <p:grpSpPr>
          <a:xfrm>
            <a:off x="4395920" y="3381834"/>
            <a:ext cx="1767358" cy="387921"/>
            <a:chOff x="0" y="0"/>
            <a:chExt cx="633381" cy="139022"/>
          </a:xfrm>
        </p:grpSpPr>
        <p:sp>
          <p:nvSpPr>
            <p:cNvPr id="46" name="Freeform 46"/>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47" name="TextBox 47"/>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Tier1</a:t>
              </a:r>
            </a:p>
          </p:txBody>
        </p:sp>
      </p:grpSp>
      <p:grpSp>
        <p:nvGrpSpPr>
          <p:cNvPr id="48" name="Group 48"/>
          <p:cNvGrpSpPr/>
          <p:nvPr/>
        </p:nvGrpSpPr>
        <p:grpSpPr>
          <a:xfrm>
            <a:off x="2688241" y="2312765"/>
            <a:ext cx="1677003" cy="383772"/>
            <a:chOff x="0" y="0"/>
            <a:chExt cx="601000" cy="137535"/>
          </a:xfrm>
        </p:grpSpPr>
        <p:sp>
          <p:nvSpPr>
            <p:cNvPr id="49" name="Freeform 49"/>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50" name="TextBox 50"/>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5min reading</a:t>
              </a:r>
            </a:p>
          </p:txBody>
        </p:sp>
      </p:grpSp>
      <p:grpSp>
        <p:nvGrpSpPr>
          <p:cNvPr id="51" name="Group 51"/>
          <p:cNvGrpSpPr/>
          <p:nvPr/>
        </p:nvGrpSpPr>
        <p:grpSpPr>
          <a:xfrm>
            <a:off x="2688241" y="6297305"/>
            <a:ext cx="1677003" cy="383772"/>
            <a:chOff x="0" y="0"/>
            <a:chExt cx="601000" cy="137535"/>
          </a:xfrm>
        </p:grpSpPr>
        <p:sp>
          <p:nvSpPr>
            <p:cNvPr id="52" name="Freeform 52"/>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53" name="TextBox 53"/>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10min reading</a:t>
              </a:r>
            </a:p>
          </p:txBody>
        </p:sp>
      </p:gr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Assessment and Care Planning in Palliative and End of Life Care</a:t>
              </a: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4</a:t>
              </a:r>
            </a:p>
          </p:txBody>
        </p:sp>
      </p:grpSp>
      <p:grpSp>
        <p:nvGrpSpPr>
          <p:cNvPr id="8" name="Group 8"/>
          <p:cNvGrpSpPr/>
          <p:nvPr/>
        </p:nvGrpSpPr>
        <p:grpSpPr>
          <a:xfrm>
            <a:off x="2685768" y="1005143"/>
            <a:ext cx="7600467" cy="529025"/>
            <a:chOff x="0" y="0"/>
            <a:chExt cx="2723836" cy="189591"/>
          </a:xfrm>
        </p:grpSpPr>
        <p:sp>
          <p:nvSpPr>
            <p:cNvPr id="9" name="Freeform 9"/>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EECDB9"/>
            </a:solidFill>
            <a:ln cap="sq">
              <a:noFill/>
              <a:prstDash val="solid"/>
              <a:miter/>
            </a:ln>
          </p:spPr>
          <p:txBody>
            <a:bodyPr/>
            <a:lstStyle/>
            <a:p>
              <a:endParaRPr lang="en-GB"/>
            </a:p>
          </p:txBody>
        </p:sp>
        <p:sp>
          <p:nvSpPr>
            <p:cNvPr id="10" name="TextBox 10"/>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Introduction:</a:t>
              </a:r>
            </a:p>
          </p:txBody>
        </p:sp>
      </p:grpSp>
      <p:grpSp>
        <p:nvGrpSpPr>
          <p:cNvPr id="11" name="Group 11"/>
          <p:cNvGrpSpPr/>
          <p:nvPr/>
        </p:nvGrpSpPr>
        <p:grpSpPr>
          <a:xfrm>
            <a:off x="2618834" y="1426168"/>
            <a:ext cx="8037166" cy="6308065"/>
            <a:chOff x="0" y="0"/>
            <a:chExt cx="2880339" cy="2260668"/>
          </a:xfrm>
        </p:grpSpPr>
        <p:sp>
          <p:nvSpPr>
            <p:cNvPr id="12" name="Freeform 12"/>
            <p:cNvSpPr/>
            <p:nvPr/>
          </p:nvSpPr>
          <p:spPr>
            <a:xfrm>
              <a:off x="0" y="0"/>
              <a:ext cx="2880339" cy="2260668"/>
            </a:xfrm>
            <a:custGeom>
              <a:avLst/>
              <a:gdLst/>
              <a:ahLst/>
              <a:cxnLst/>
              <a:rect l="l" t="t" r="r" b="b"/>
              <a:pathLst>
                <a:path w="2880339" h="2260668">
                  <a:moveTo>
                    <a:pt x="4816" y="0"/>
                  </a:moveTo>
                  <a:lnTo>
                    <a:pt x="2875522" y="0"/>
                  </a:lnTo>
                  <a:cubicBezTo>
                    <a:pt x="2878182" y="0"/>
                    <a:pt x="2880339" y="2156"/>
                    <a:pt x="2880339" y="4816"/>
                  </a:cubicBezTo>
                  <a:lnTo>
                    <a:pt x="2880339" y="2255852"/>
                  </a:lnTo>
                  <a:cubicBezTo>
                    <a:pt x="2880339" y="2258512"/>
                    <a:pt x="2878182" y="2260668"/>
                    <a:pt x="2875522" y="2260668"/>
                  </a:cubicBezTo>
                  <a:lnTo>
                    <a:pt x="4816" y="2260668"/>
                  </a:lnTo>
                  <a:cubicBezTo>
                    <a:pt x="2156" y="2260668"/>
                    <a:pt x="0" y="2258512"/>
                    <a:pt x="0" y="2255852"/>
                  </a:cubicBezTo>
                  <a:lnTo>
                    <a:pt x="0" y="4816"/>
                  </a:lnTo>
                  <a:cubicBezTo>
                    <a:pt x="0" y="2156"/>
                    <a:pt x="2156" y="0"/>
                    <a:pt x="4816" y="0"/>
                  </a:cubicBezTo>
                  <a:close/>
                </a:path>
              </a:pathLst>
            </a:custGeom>
            <a:solidFill>
              <a:srgbClr val="000000">
                <a:alpha val="0"/>
              </a:srgbClr>
            </a:solidFill>
            <a:ln cap="sq">
              <a:noFill/>
              <a:prstDash val="solid"/>
              <a:miter/>
            </a:ln>
          </p:spPr>
          <p:txBody>
            <a:bodyPr/>
            <a:lstStyle/>
            <a:p>
              <a:endParaRPr lang="en-GB"/>
            </a:p>
          </p:txBody>
        </p:sp>
        <p:sp>
          <p:nvSpPr>
            <p:cNvPr id="13" name="TextBox 13"/>
            <p:cNvSpPr txBox="1"/>
            <p:nvPr/>
          </p:nvSpPr>
          <p:spPr>
            <a:xfrm>
              <a:off x="0" y="-142875"/>
              <a:ext cx="2880339" cy="2403543"/>
            </a:xfrm>
            <a:prstGeom prst="rect">
              <a:avLst/>
            </a:prstGeom>
          </p:spPr>
          <p:txBody>
            <a:bodyPr lIns="50800" tIns="50800" rIns="50800" bIns="50800" rtlCol="0" anchor="ctr"/>
            <a:lstStyle/>
            <a:p>
              <a:pPr algn="ctr">
                <a:lnSpc>
                  <a:spcPts val="3564"/>
                </a:lnSpc>
              </a:pPr>
              <a:r>
                <a:rPr lang="en-US" sz="1800" b="1">
                  <a:solidFill>
                    <a:srgbClr val="000000"/>
                  </a:solidFill>
                  <a:latin typeface="Comfortaa Bold"/>
                  <a:ea typeface="Comfortaa Bold"/>
                  <a:cs typeface="Comfortaa Bold"/>
                  <a:sym typeface="Comfortaa Bold"/>
                </a:rPr>
                <a:t>Personalised care and support plans</a:t>
              </a:r>
              <a:r>
                <a:rPr lang="en-US" sz="1800">
                  <a:solidFill>
                    <a:srgbClr val="000000"/>
                  </a:solidFill>
                  <a:latin typeface="Comfortaa"/>
                  <a:ea typeface="Comfortaa"/>
                  <a:cs typeface="Comfortaa"/>
                  <a:sym typeface="Comfortaa"/>
                </a:rPr>
                <a:t> are integral to patient care and an ongoing process throughout an individual’s end of life care. </a:t>
              </a:r>
              <a:r>
                <a:rPr lang="en-US" sz="1800" b="1">
                  <a:solidFill>
                    <a:srgbClr val="000000"/>
                  </a:solidFill>
                  <a:latin typeface="Comfortaa Bold"/>
                  <a:ea typeface="Comfortaa Bold"/>
                  <a:cs typeface="Comfortaa Bold"/>
                  <a:sym typeface="Comfortaa Bold"/>
                </a:rPr>
                <a:t>Care plans </a:t>
              </a:r>
              <a:r>
                <a:rPr lang="en-US" sz="1800">
                  <a:solidFill>
                    <a:srgbClr val="000000"/>
                  </a:solidFill>
                  <a:latin typeface="Comfortaa"/>
                  <a:ea typeface="Comfortaa"/>
                  <a:cs typeface="Comfortaa"/>
                  <a:sym typeface="Comfortaa"/>
                </a:rPr>
                <a:t>should reflect the </a:t>
              </a:r>
              <a:r>
                <a:rPr lang="en-US" sz="1800" b="1">
                  <a:solidFill>
                    <a:srgbClr val="000000"/>
                  </a:solidFill>
                  <a:latin typeface="Comfortaa Bold"/>
                  <a:ea typeface="Comfortaa Bold"/>
                  <a:cs typeface="Comfortaa Bold"/>
                  <a:sym typeface="Comfortaa Bold"/>
                </a:rPr>
                <a:t>physical, social, spiritual, and psychological</a:t>
              </a:r>
              <a:r>
                <a:rPr lang="en-US" sz="1800">
                  <a:solidFill>
                    <a:srgbClr val="000000"/>
                  </a:solidFill>
                  <a:latin typeface="Comfortaa"/>
                  <a:ea typeface="Comfortaa"/>
                  <a:cs typeface="Comfortaa"/>
                  <a:sym typeface="Comfortaa"/>
                </a:rPr>
                <a:t> needs of the patient, looking beyond the medical care interventions to enable those needs and goals to be achieved. </a:t>
              </a:r>
            </a:p>
            <a:p>
              <a:pPr algn="ctr">
                <a:lnSpc>
                  <a:spcPts val="3564"/>
                </a:lnSpc>
              </a:pPr>
              <a:r>
                <a:rPr lang="en-US" sz="1800">
                  <a:solidFill>
                    <a:srgbClr val="000000"/>
                  </a:solidFill>
                  <a:latin typeface="Comfortaa"/>
                  <a:ea typeface="Comfortaa"/>
                  <a:cs typeface="Comfortaa"/>
                  <a:sym typeface="Comfortaa"/>
                </a:rPr>
                <a:t>In 2016 the Government produced a paper around</a:t>
              </a:r>
              <a:r>
                <a:rPr lang="en-US" sz="1800" b="1">
                  <a:solidFill>
                    <a:srgbClr val="000000"/>
                  </a:solidFill>
                  <a:latin typeface="Comfortaa Bold"/>
                  <a:ea typeface="Comfortaa Bold"/>
                  <a:cs typeface="Comfortaa Bold"/>
                  <a:sym typeface="Comfortaa Bold"/>
                </a:rPr>
                <a:t> review of choice in end of life care</a:t>
              </a:r>
              <a:r>
                <a:rPr lang="en-US" sz="1800">
                  <a:solidFill>
                    <a:srgbClr val="000000"/>
                  </a:solidFill>
                  <a:latin typeface="Comfortaa"/>
                  <a:ea typeface="Comfortaa"/>
                  <a:cs typeface="Comfortaa"/>
                  <a:sym typeface="Comfortaa"/>
                </a:rPr>
                <a:t> and acknowledge the </a:t>
              </a:r>
              <a:r>
                <a:rPr lang="en-US" sz="1800" b="1">
                  <a:solidFill>
                    <a:srgbClr val="000000"/>
                  </a:solidFill>
                  <a:latin typeface="Comfortaa Bold"/>
                  <a:ea typeface="Comfortaa Bold"/>
                  <a:cs typeface="Comfortaa Bold"/>
                  <a:sym typeface="Comfortaa Bold"/>
                </a:rPr>
                <a:t>importance of personalise care planning</a:t>
              </a:r>
              <a:r>
                <a:rPr lang="en-US" sz="1800">
                  <a:solidFill>
                    <a:srgbClr val="000000"/>
                  </a:solidFill>
                  <a:latin typeface="Comfortaa"/>
                  <a:ea typeface="Comfortaa"/>
                  <a:cs typeface="Comfortaa"/>
                  <a:sym typeface="Comfortaa"/>
                </a:rPr>
                <a:t> based on what was important to the patient in relation to their needs, including the </a:t>
              </a:r>
              <a:r>
                <a:rPr lang="en-US" sz="1800" b="1">
                  <a:solidFill>
                    <a:srgbClr val="000000"/>
                  </a:solidFill>
                  <a:latin typeface="Comfortaa Bold"/>
                  <a:ea typeface="Comfortaa Bold"/>
                  <a:cs typeface="Comfortaa Bold"/>
                  <a:sym typeface="Comfortaa Bold"/>
                </a:rPr>
                <a:t>choice of where they wished to be cared for and die </a:t>
              </a:r>
              <a:r>
                <a:rPr lang="en-US" sz="1800">
                  <a:solidFill>
                    <a:srgbClr val="000000"/>
                  </a:solidFill>
                  <a:latin typeface="Comfortaa"/>
                  <a:ea typeface="Comfortaa"/>
                  <a:cs typeface="Comfortaa"/>
                  <a:sym typeface="Comfortaa"/>
                </a:rPr>
                <a:t>(</a:t>
              </a:r>
              <a:r>
                <a:rPr lang="en-US" sz="1800" b="1">
                  <a:solidFill>
                    <a:srgbClr val="000000"/>
                  </a:solidFill>
                  <a:latin typeface="Comfortaa Bold"/>
                  <a:ea typeface="Comfortaa Bold"/>
                  <a:cs typeface="Comfortaa Bold"/>
                  <a:sym typeface="Comfortaa Bold"/>
                </a:rPr>
                <a:t>Department of Health, 2016</a:t>
              </a:r>
              <a:r>
                <a:rPr lang="en-US" sz="1800">
                  <a:solidFill>
                    <a:srgbClr val="000000"/>
                  </a:solidFill>
                  <a:latin typeface="Comfortaa"/>
                  <a:ea typeface="Comfortaa"/>
                  <a:cs typeface="Comfortaa"/>
                  <a:sym typeface="Comfortaa"/>
                </a:rPr>
                <a:t>). </a:t>
              </a:r>
            </a:p>
            <a:p>
              <a:pPr algn="ctr">
                <a:lnSpc>
                  <a:spcPts val="3564"/>
                </a:lnSpc>
              </a:pPr>
              <a:endParaRPr lang="en-US" sz="1800">
                <a:solidFill>
                  <a:srgbClr val="000000"/>
                </a:solidFill>
                <a:latin typeface="Comfortaa"/>
                <a:ea typeface="Comfortaa"/>
                <a:cs typeface="Comfortaa"/>
                <a:sym typeface="Comfortaa"/>
              </a:endParaRPr>
            </a:p>
          </p:txBody>
        </p:sp>
      </p:gr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Assessment and Care Planning in Palliative and End of Life Care</a:t>
              </a: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4</a:t>
              </a:r>
            </a:p>
          </p:txBody>
        </p:sp>
      </p:grpSp>
      <p:grpSp>
        <p:nvGrpSpPr>
          <p:cNvPr id="8" name="Group 8"/>
          <p:cNvGrpSpPr/>
          <p:nvPr/>
        </p:nvGrpSpPr>
        <p:grpSpPr>
          <a:xfrm>
            <a:off x="2685768" y="1005143"/>
            <a:ext cx="7600467" cy="529025"/>
            <a:chOff x="0" y="0"/>
            <a:chExt cx="2723836" cy="189591"/>
          </a:xfrm>
        </p:grpSpPr>
        <p:sp>
          <p:nvSpPr>
            <p:cNvPr id="9" name="Freeform 9"/>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EECDB9"/>
            </a:solidFill>
            <a:ln cap="sq">
              <a:noFill/>
              <a:prstDash val="solid"/>
              <a:miter/>
            </a:ln>
          </p:spPr>
          <p:txBody>
            <a:bodyPr/>
            <a:lstStyle/>
            <a:p>
              <a:endParaRPr lang="en-GB"/>
            </a:p>
          </p:txBody>
        </p:sp>
        <p:sp>
          <p:nvSpPr>
            <p:cNvPr id="10" name="TextBox 10"/>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Introduction:</a:t>
              </a:r>
            </a:p>
          </p:txBody>
        </p:sp>
      </p:grpSp>
      <p:grpSp>
        <p:nvGrpSpPr>
          <p:cNvPr id="11" name="Group 11"/>
          <p:cNvGrpSpPr/>
          <p:nvPr/>
        </p:nvGrpSpPr>
        <p:grpSpPr>
          <a:xfrm>
            <a:off x="2618834" y="1426168"/>
            <a:ext cx="8037166" cy="6308065"/>
            <a:chOff x="0" y="0"/>
            <a:chExt cx="2880339" cy="2260668"/>
          </a:xfrm>
        </p:grpSpPr>
        <p:sp>
          <p:nvSpPr>
            <p:cNvPr id="12" name="Freeform 12"/>
            <p:cNvSpPr/>
            <p:nvPr/>
          </p:nvSpPr>
          <p:spPr>
            <a:xfrm>
              <a:off x="0" y="0"/>
              <a:ext cx="2880339" cy="2260668"/>
            </a:xfrm>
            <a:custGeom>
              <a:avLst/>
              <a:gdLst/>
              <a:ahLst/>
              <a:cxnLst/>
              <a:rect l="l" t="t" r="r" b="b"/>
              <a:pathLst>
                <a:path w="2880339" h="2260668">
                  <a:moveTo>
                    <a:pt x="4816" y="0"/>
                  </a:moveTo>
                  <a:lnTo>
                    <a:pt x="2875522" y="0"/>
                  </a:lnTo>
                  <a:cubicBezTo>
                    <a:pt x="2878182" y="0"/>
                    <a:pt x="2880339" y="2156"/>
                    <a:pt x="2880339" y="4816"/>
                  </a:cubicBezTo>
                  <a:lnTo>
                    <a:pt x="2880339" y="2255852"/>
                  </a:lnTo>
                  <a:cubicBezTo>
                    <a:pt x="2880339" y="2258512"/>
                    <a:pt x="2878182" y="2260668"/>
                    <a:pt x="2875522" y="2260668"/>
                  </a:cubicBezTo>
                  <a:lnTo>
                    <a:pt x="4816" y="2260668"/>
                  </a:lnTo>
                  <a:cubicBezTo>
                    <a:pt x="2156" y="2260668"/>
                    <a:pt x="0" y="2258512"/>
                    <a:pt x="0" y="2255852"/>
                  </a:cubicBezTo>
                  <a:lnTo>
                    <a:pt x="0" y="4816"/>
                  </a:lnTo>
                  <a:cubicBezTo>
                    <a:pt x="0" y="2156"/>
                    <a:pt x="2156" y="0"/>
                    <a:pt x="4816" y="0"/>
                  </a:cubicBezTo>
                  <a:close/>
                </a:path>
              </a:pathLst>
            </a:custGeom>
            <a:solidFill>
              <a:srgbClr val="000000">
                <a:alpha val="0"/>
              </a:srgbClr>
            </a:solidFill>
            <a:ln cap="sq">
              <a:noFill/>
              <a:prstDash val="solid"/>
              <a:miter/>
            </a:ln>
          </p:spPr>
          <p:txBody>
            <a:bodyPr/>
            <a:lstStyle/>
            <a:p>
              <a:endParaRPr lang="en-GB"/>
            </a:p>
          </p:txBody>
        </p:sp>
        <p:sp>
          <p:nvSpPr>
            <p:cNvPr id="13" name="TextBox 13"/>
            <p:cNvSpPr txBox="1"/>
            <p:nvPr/>
          </p:nvSpPr>
          <p:spPr>
            <a:xfrm>
              <a:off x="0" y="-133350"/>
              <a:ext cx="2880339" cy="2394018"/>
            </a:xfrm>
            <a:prstGeom prst="rect">
              <a:avLst/>
            </a:prstGeom>
          </p:spPr>
          <p:txBody>
            <a:bodyPr lIns="50800" tIns="50800" rIns="50800" bIns="50800" rtlCol="0" anchor="ctr"/>
            <a:lstStyle/>
            <a:p>
              <a:pPr algn="ctr">
                <a:lnSpc>
                  <a:spcPts val="3419"/>
                </a:lnSpc>
              </a:pPr>
              <a:r>
                <a:rPr lang="en-US" sz="1800" b="1">
                  <a:solidFill>
                    <a:srgbClr val="000000"/>
                  </a:solidFill>
                  <a:latin typeface="Comfortaa Bold"/>
                  <a:ea typeface="Comfortaa Bold"/>
                  <a:cs typeface="Comfortaa Bold"/>
                  <a:sym typeface="Comfortaa Bold"/>
                </a:rPr>
                <a:t>Advanced Care plans</a:t>
              </a:r>
              <a:r>
                <a:rPr lang="en-US" sz="1800">
                  <a:solidFill>
                    <a:srgbClr val="000000"/>
                  </a:solidFill>
                  <a:latin typeface="Comfortaa"/>
                  <a:ea typeface="Comfortaa"/>
                  <a:cs typeface="Comfortaa"/>
                  <a:sym typeface="Comfortaa"/>
                </a:rPr>
                <a:t> enable people to guide the care they receive, stay in control, and remain central to decisions about them. </a:t>
              </a:r>
            </a:p>
            <a:p>
              <a:pPr algn="ctr">
                <a:lnSpc>
                  <a:spcPts val="3419"/>
                </a:lnSpc>
              </a:pPr>
              <a:r>
                <a:rPr lang="en-US" sz="1800">
                  <a:solidFill>
                    <a:srgbClr val="000000"/>
                  </a:solidFill>
                  <a:latin typeface="Comfortaa"/>
                  <a:ea typeface="Comfortaa"/>
                  <a:cs typeface="Comfortaa"/>
                  <a:sym typeface="Comfortaa"/>
                </a:rPr>
                <a:t>It is also important that those caring for their loved ones at end of life are supported. </a:t>
              </a:r>
              <a:r>
                <a:rPr lang="en-US" sz="1800" b="1">
                  <a:solidFill>
                    <a:srgbClr val="000000"/>
                  </a:solidFill>
                  <a:latin typeface="Comfortaa Bold"/>
                  <a:ea typeface="Comfortaa Bold"/>
                  <a:cs typeface="Comfortaa Bold"/>
                  <a:sym typeface="Comfortaa Bold"/>
                </a:rPr>
                <a:t>The Care Act (2014) </a:t>
              </a:r>
              <a:r>
                <a:rPr lang="en-US" sz="1800">
                  <a:solidFill>
                    <a:srgbClr val="000000"/>
                  </a:solidFill>
                  <a:latin typeface="Comfortaa"/>
                  <a:ea typeface="Comfortaa"/>
                  <a:cs typeface="Comfortaa"/>
                  <a:sym typeface="Comfortaa"/>
                </a:rPr>
                <a:t>provides a platform for local authorities to commence person-centred care plans for those caring for a person who is end of life. </a:t>
              </a: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756000" y="427710"/>
            <a:ext cx="9180000" cy="426248"/>
            <a:chOff x="0" y="0"/>
            <a:chExt cx="3289905" cy="152758"/>
          </a:xfrm>
        </p:grpSpPr>
        <p:sp>
          <p:nvSpPr>
            <p:cNvPr id="3" name="Freeform 3"/>
            <p:cNvSpPr/>
            <p:nvPr/>
          </p:nvSpPr>
          <p:spPr>
            <a:xfrm>
              <a:off x="0" y="0"/>
              <a:ext cx="3289905" cy="152758"/>
            </a:xfrm>
            <a:custGeom>
              <a:avLst/>
              <a:gdLst/>
              <a:ahLst/>
              <a:cxnLst/>
              <a:rect l="l" t="t" r="r" b="b"/>
              <a:pathLst>
                <a:path w="3289905" h="152758">
                  <a:moveTo>
                    <a:pt x="11807" y="0"/>
                  </a:moveTo>
                  <a:lnTo>
                    <a:pt x="3278098" y="0"/>
                  </a:lnTo>
                  <a:cubicBezTo>
                    <a:pt x="3281229" y="0"/>
                    <a:pt x="3284232" y="1244"/>
                    <a:pt x="3286446" y="3458"/>
                  </a:cubicBezTo>
                  <a:cubicBezTo>
                    <a:pt x="3288661" y="5672"/>
                    <a:pt x="3289905" y="8675"/>
                    <a:pt x="3289905" y="11807"/>
                  </a:cubicBezTo>
                  <a:lnTo>
                    <a:pt x="3289905" y="140951"/>
                  </a:lnTo>
                  <a:cubicBezTo>
                    <a:pt x="3289905" y="144082"/>
                    <a:pt x="3288661" y="147085"/>
                    <a:pt x="3286446" y="149300"/>
                  </a:cubicBezTo>
                  <a:cubicBezTo>
                    <a:pt x="3284232" y="151514"/>
                    <a:pt x="3281229" y="152758"/>
                    <a:pt x="3278098" y="152758"/>
                  </a:cubicBezTo>
                  <a:lnTo>
                    <a:pt x="11807" y="152758"/>
                  </a:lnTo>
                  <a:cubicBezTo>
                    <a:pt x="8675" y="152758"/>
                    <a:pt x="5672" y="151514"/>
                    <a:pt x="3458" y="149300"/>
                  </a:cubicBezTo>
                  <a:cubicBezTo>
                    <a:pt x="1244" y="147085"/>
                    <a:pt x="0" y="144082"/>
                    <a:pt x="0" y="140951"/>
                  </a:cubicBezTo>
                  <a:lnTo>
                    <a:pt x="0" y="11807"/>
                  </a:lnTo>
                  <a:cubicBezTo>
                    <a:pt x="0" y="8675"/>
                    <a:pt x="1244" y="5672"/>
                    <a:pt x="3458" y="3458"/>
                  </a:cubicBezTo>
                  <a:cubicBezTo>
                    <a:pt x="5672" y="1244"/>
                    <a:pt x="8675" y="0"/>
                    <a:pt x="11807" y="0"/>
                  </a:cubicBezTo>
                  <a:close/>
                </a:path>
              </a:pathLst>
            </a:custGeom>
            <a:solidFill>
              <a:srgbClr val="262663"/>
            </a:solidFill>
            <a:ln cap="sq">
              <a:noFill/>
              <a:prstDash val="solid"/>
              <a:miter/>
            </a:ln>
          </p:spPr>
          <p:txBody>
            <a:bodyPr/>
            <a:lstStyle/>
            <a:p>
              <a:endParaRPr lang="en-GB"/>
            </a:p>
          </p:txBody>
        </p:sp>
        <p:sp>
          <p:nvSpPr>
            <p:cNvPr id="4" name="TextBox 4"/>
            <p:cNvSpPr txBox="1"/>
            <p:nvPr/>
          </p:nvSpPr>
          <p:spPr>
            <a:xfrm>
              <a:off x="0" y="-38100"/>
              <a:ext cx="3289905" cy="190858"/>
            </a:xfrm>
            <a:prstGeom prst="rect">
              <a:avLst/>
            </a:prstGeom>
          </p:spPr>
          <p:txBody>
            <a:bodyPr lIns="50800" tIns="50800" rIns="50800" bIns="50800" rtlCol="0" anchor="ctr"/>
            <a:lstStyle/>
            <a:p>
              <a:pPr marL="0" lvl="0" indent="0" algn="ctr">
                <a:lnSpc>
                  <a:spcPts val="2239"/>
                </a:lnSpc>
                <a:spcBef>
                  <a:spcPct val="0"/>
                </a:spcBef>
              </a:pPr>
              <a:r>
                <a:rPr lang="en-US" sz="1599" b="1">
                  <a:solidFill>
                    <a:srgbClr val="FFFFFF"/>
                  </a:solidFill>
                  <a:latin typeface="Comfortaa Bold"/>
                  <a:ea typeface="Comfortaa Bold"/>
                  <a:cs typeface="Comfortaa Bold"/>
                  <a:sym typeface="Comfortaa Bold"/>
                </a:rPr>
                <a:t>The core skills and knowledge in the training package are set out in three tiers:</a:t>
              </a:r>
            </a:p>
          </p:txBody>
        </p:sp>
      </p:grpSp>
      <p:grpSp>
        <p:nvGrpSpPr>
          <p:cNvPr id="5" name="Group 5"/>
          <p:cNvGrpSpPr/>
          <p:nvPr/>
        </p:nvGrpSpPr>
        <p:grpSpPr>
          <a:xfrm>
            <a:off x="720000" y="3355936"/>
            <a:ext cx="2575267" cy="3492840"/>
            <a:chOff x="0" y="0"/>
            <a:chExt cx="922918" cy="1251755"/>
          </a:xfrm>
        </p:grpSpPr>
        <p:sp>
          <p:nvSpPr>
            <p:cNvPr id="6" name="Freeform 6"/>
            <p:cNvSpPr/>
            <p:nvPr/>
          </p:nvSpPr>
          <p:spPr>
            <a:xfrm>
              <a:off x="0" y="0"/>
              <a:ext cx="922918" cy="1251755"/>
            </a:xfrm>
            <a:custGeom>
              <a:avLst/>
              <a:gdLst/>
              <a:ahLst/>
              <a:cxnLst/>
              <a:rect l="l" t="t" r="r" b="b"/>
              <a:pathLst>
                <a:path w="922918" h="1251755">
                  <a:moveTo>
                    <a:pt x="42088" y="0"/>
                  </a:moveTo>
                  <a:lnTo>
                    <a:pt x="880830" y="0"/>
                  </a:lnTo>
                  <a:cubicBezTo>
                    <a:pt x="891992" y="0"/>
                    <a:pt x="902697" y="4434"/>
                    <a:pt x="910590" y="12327"/>
                  </a:cubicBezTo>
                  <a:cubicBezTo>
                    <a:pt x="918483" y="20220"/>
                    <a:pt x="922918" y="30925"/>
                    <a:pt x="922918" y="42088"/>
                  </a:cubicBezTo>
                  <a:lnTo>
                    <a:pt x="922918" y="1209667"/>
                  </a:lnTo>
                  <a:cubicBezTo>
                    <a:pt x="922918" y="1232912"/>
                    <a:pt x="904074" y="1251755"/>
                    <a:pt x="880830" y="1251755"/>
                  </a:cubicBezTo>
                  <a:lnTo>
                    <a:pt x="42088" y="1251755"/>
                  </a:lnTo>
                  <a:cubicBezTo>
                    <a:pt x="18843" y="1251755"/>
                    <a:pt x="0" y="1232912"/>
                    <a:pt x="0" y="1209667"/>
                  </a:cubicBezTo>
                  <a:lnTo>
                    <a:pt x="0" y="42088"/>
                  </a:lnTo>
                  <a:cubicBezTo>
                    <a:pt x="0" y="30925"/>
                    <a:pt x="4434" y="20220"/>
                    <a:pt x="12327" y="12327"/>
                  </a:cubicBezTo>
                  <a:cubicBezTo>
                    <a:pt x="20220" y="4434"/>
                    <a:pt x="30925" y="0"/>
                    <a:pt x="42088" y="0"/>
                  </a:cubicBezTo>
                  <a:close/>
                </a:path>
              </a:pathLst>
            </a:custGeom>
            <a:solidFill>
              <a:srgbClr val="E6F3D1">
                <a:alpha val="89804"/>
              </a:srgbClr>
            </a:solidFill>
            <a:ln cap="sq">
              <a:noFill/>
              <a:prstDash val="solid"/>
              <a:miter/>
            </a:ln>
          </p:spPr>
          <p:txBody>
            <a:bodyPr/>
            <a:lstStyle/>
            <a:p>
              <a:endParaRPr lang="en-GB"/>
            </a:p>
          </p:txBody>
        </p:sp>
        <p:sp>
          <p:nvSpPr>
            <p:cNvPr id="7" name="TextBox 7"/>
            <p:cNvSpPr txBox="1"/>
            <p:nvPr/>
          </p:nvSpPr>
          <p:spPr>
            <a:xfrm>
              <a:off x="0" y="-38100"/>
              <a:ext cx="922918" cy="1289855"/>
            </a:xfrm>
            <a:prstGeom prst="rect">
              <a:avLst/>
            </a:prstGeom>
          </p:spPr>
          <p:txBody>
            <a:bodyPr lIns="50800" tIns="50800" rIns="50800" bIns="50800" rtlCol="0" anchor="ctr"/>
            <a:lstStyle/>
            <a:p>
              <a:pPr algn="ctr">
                <a:lnSpc>
                  <a:spcPts val="2239"/>
                </a:lnSpc>
              </a:pPr>
              <a:r>
                <a:rPr lang="en-US" sz="1599" b="1">
                  <a:solidFill>
                    <a:srgbClr val="000000">
                      <a:alpha val="89804"/>
                    </a:srgbClr>
                  </a:solidFill>
                  <a:latin typeface="Comfortaa Bold"/>
                  <a:ea typeface="Comfortaa Bold"/>
                  <a:cs typeface="Comfortaa Bold"/>
                  <a:sym typeface="Comfortaa Bold"/>
                </a:rPr>
                <a:t>Who is this aimed at?</a:t>
              </a:r>
            </a:p>
            <a:p>
              <a:pPr algn="ctr">
                <a:lnSpc>
                  <a:spcPts val="2239"/>
                </a:lnSpc>
              </a:pPr>
              <a:endParaRPr lang="en-US" sz="1599" b="1">
                <a:solidFill>
                  <a:srgbClr val="000000">
                    <a:alpha val="89804"/>
                  </a:srgbClr>
                </a:solidFill>
                <a:latin typeface="Comfortaa Bold"/>
                <a:ea typeface="Comfortaa Bold"/>
                <a:cs typeface="Comfortaa Bold"/>
                <a:sym typeface="Comfortaa Bold"/>
              </a:endParaRPr>
            </a:p>
            <a:p>
              <a:pPr marL="0" lvl="0" indent="0" algn="ctr">
                <a:lnSpc>
                  <a:spcPts val="2239"/>
                </a:lnSpc>
                <a:spcBef>
                  <a:spcPct val="0"/>
                </a:spcBef>
              </a:pPr>
              <a:r>
                <a:rPr lang="en-US" sz="1599" b="1" u="none" strike="noStrike">
                  <a:solidFill>
                    <a:srgbClr val="000000">
                      <a:alpha val="89804"/>
                    </a:srgbClr>
                  </a:solidFill>
                  <a:latin typeface="Comfortaa Bold"/>
                  <a:ea typeface="Comfortaa Bold"/>
                  <a:cs typeface="Comfortaa Bold"/>
                  <a:sym typeface="Comfortaa Bold"/>
                </a:rPr>
                <a:t>Those that require general palliative and end of life care awareness.</a:t>
              </a:r>
            </a:p>
          </p:txBody>
        </p:sp>
      </p:grpSp>
      <p:sp>
        <p:nvSpPr>
          <p:cNvPr id="8" name="Freeform 8">
            <a:extLst>
              <a:ext uri="{C183D7F6-B498-43B3-948B-1728B52AA6E4}">
                <adec:decorative xmlns:adec="http://schemas.microsoft.com/office/drawing/2017/decorative" val="1"/>
              </a:ext>
            </a:extLst>
          </p:cNvPr>
          <p:cNvSpPr/>
          <p:nvPr/>
        </p:nvSpPr>
        <p:spPr>
          <a:xfrm>
            <a:off x="277482" y="473575"/>
            <a:ext cx="334518" cy="334518"/>
          </a:xfrm>
          <a:custGeom>
            <a:avLst/>
            <a:gdLst/>
            <a:ahLst/>
            <a:cxnLst/>
            <a:rect l="l" t="t" r="r" b="b"/>
            <a:pathLst>
              <a:path w="334518" h="334518">
                <a:moveTo>
                  <a:pt x="0" y="0"/>
                </a:moveTo>
                <a:lnTo>
                  <a:pt x="334518" y="0"/>
                </a:lnTo>
                <a:lnTo>
                  <a:pt x="334518" y="334518"/>
                </a:lnTo>
                <a:lnTo>
                  <a:pt x="0" y="33451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9" name="Freeform 9"/>
          <p:cNvSpPr/>
          <p:nvPr/>
        </p:nvSpPr>
        <p:spPr>
          <a:xfrm>
            <a:off x="3543451" y="6399828"/>
            <a:ext cx="322072" cy="322072"/>
          </a:xfrm>
          <a:custGeom>
            <a:avLst/>
            <a:gdLst/>
            <a:ahLst/>
            <a:cxnLst/>
            <a:rect l="l" t="t" r="r" b="b"/>
            <a:pathLst>
              <a:path w="322072" h="322072">
                <a:moveTo>
                  <a:pt x="0" y="0"/>
                </a:moveTo>
                <a:lnTo>
                  <a:pt x="322072" y="0"/>
                </a:lnTo>
                <a:lnTo>
                  <a:pt x="322072" y="322072"/>
                </a:lnTo>
                <a:lnTo>
                  <a:pt x="0" y="322072"/>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grpSp>
        <p:nvGrpSpPr>
          <p:cNvPr id="10" name="Group 10"/>
          <p:cNvGrpSpPr/>
          <p:nvPr/>
        </p:nvGrpSpPr>
        <p:grpSpPr>
          <a:xfrm>
            <a:off x="3353358" y="4117546"/>
            <a:ext cx="6582642" cy="2731230"/>
            <a:chOff x="0" y="0"/>
            <a:chExt cx="2359070" cy="978811"/>
          </a:xfrm>
        </p:grpSpPr>
        <p:sp>
          <p:nvSpPr>
            <p:cNvPr id="11" name="Freeform 11"/>
            <p:cNvSpPr/>
            <p:nvPr/>
          </p:nvSpPr>
          <p:spPr>
            <a:xfrm>
              <a:off x="0" y="0"/>
              <a:ext cx="2359070" cy="978811"/>
            </a:xfrm>
            <a:custGeom>
              <a:avLst/>
              <a:gdLst/>
              <a:ahLst/>
              <a:cxnLst/>
              <a:rect l="l" t="t" r="r" b="b"/>
              <a:pathLst>
                <a:path w="2359070" h="978811">
                  <a:moveTo>
                    <a:pt x="16466" y="0"/>
                  </a:moveTo>
                  <a:lnTo>
                    <a:pt x="2342605" y="0"/>
                  </a:lnTo>
                  <a:cubicBezTo>
                    <a:pt x="2346972" y="0"/>
                    <a:pt x="2351160" y="1735"/>
                    <a:pt x="2354248" y="4823"/>
                  </a:cubicBezTo>
                  <a:cubicBezTo>
                    <a:pt x="2357336" y="7911"/>
                    <a:pt x="2359070" y="12099"/>
                    <a:pt x="2359070" y="16466"/>
                  </a:cubicBezTo>
                  <a:lnTo>
                    <a:pt x="2359070" y="962346"/>
                  </a:lnTo>
                  <a:cubicBezTo>
                    <a:pt x="2359070" y="966713"/>
                    <a:pt x="2357336" y="970901"/>
                    <a:pt x="2354248" y="973989"/>
                  </a:cubicBezTo>
                  <a:cubicBezTo>
                    <a:pt x="2351160" y="977077"/>
                    <a:pt x="2346972" y="978811"/>
                    <a:pt x="2342605" y="978811"/>
                  </a:cubicBezTo>
                  <a:lnTo>
                    <a:pt x="16466" y="978811"/>
                  </a:lnTo>
                  <a:cubicBezTo>
                    <a:pt x="12099" y="978811"/>
                    <a:pt x="7911" y="977077"/>
                    <a:pt x="4823" y="973989"/>
                  </a:cubicBezTo>
                  <a:cubicBezTo>
                    <a:pt x="1735" y="970901"/>
                    <a:pt x="0" y="966713"/>
                    <a:pt x="0" y="962346"/>
                  </a:cubicBezTo>
                  <a:lnTo>
                    <a:pt x="0" y="16466"/>
                  </a:lnTo>
                  <a:cubicBezTo>
                    <a:pt x="0" y="12099"/>
                    <a:pt x="1735" y="7911"/>
                    <a:pt x="4823" y="4823"/>
                  </a:cubicBezTo>
                  <a:cubicBezTo>
                    <a:pt x="7911" y="1735"/>
                    <a:pt x="12099" y="0"/>
                    <a:pt x="16466" y="0"/>
                  </a:cubicBezTo>
                  <a:close/>
                </a:path>
              </a:pathLst>
            </a:custGeom>
            <a:solidFill>
              <a:srgbClr val="E6F3D1">
                <a:alpha val="89804"/>
              </a:srgbClr>
            </a:solidFill>
            <a:ln cap="sq">
              <a:noFill/>
              <a:prstDash val="solid"/>
              <a:miter/>
            </a:ln>
          </p:spPr>
          <p:txBody>
            <a:bodyPr/>
            <a:lstStyle/>
            <a:p>
              <a:endParaRPr lang="en-GB"/>
            </a:p>
          </p:txBody>
        </p:sp>
        <p:sp>
          <p:nvSpPr>
            <p:cNvPr id="12" name="TextBox 12"/>
            <p:cNvSpPr txBox="1"/>
            <p:nvPr/>
          </p:nvSpPr>
          <p:spPr>
            <a:xfrm>
              <a:off x="0" y="-38100"/>
              <a:ext cx="2359070" cy="1016911"/>
            </a:xfrm>
            <a:prstGeom prst="rect">
              <a:avLst/>
            </a:prstGeom>
          </p:spPr>
          <p:txBody>
            <a:bodyPr lIns="50800" tIns="50800" rIns="50800" bIns="50800" rtlCol="0" anchor="ctr"/>
            <a:lstStyle/>
            <a:p>
              <a:pPr marL="0" lvl="0" indent="0" algn="ctr">
                <a:lnSpc>
                  <a:spcPts val="2239"/>
                </a:lnSpc>
                <a:spcBef>
                  <a:spcPct val="0"/>
                </a:spcBef>
              </a:pPr>
              <a:r>
                <a:rPr lang="en-US" sz="1599" b="1">
                  <a:solidFill>
                    <a:srgbClr val="000000">
                      <a:alpha val="89804"/>
                    </a:srgbClr>
                  </a:solidFill>
                  <a:latin typeface="Comfortaa Bold"/>
                  <a:ea typeface="Comfortaa Bold"/>
                  <a:cs typeface="Comfortaa Bold"/>
                  <a:sym typeface="Comfortaa Bold"/>
                </a:rPr>
                <a:t>You w</a:t>
              </a:r>
              <a:r>
                <a:rPr lang="en-US" sz="1599" b="1" u="none" strike="noStrike">
                  <a:solidFill>
                    <a:srgbClr val="000000">
                      <a:alpha val="89804"/>
                    </a:srgbClr>
                  </a:solidFill>
                  <a:latin typeface="Comfortaa Bold"/>
                  <a:ea typeface="Comfortaa Bold"/>
                  <a:cs typeface="Comfortaa Bold"/>
                  <a:sym typeface="Comfortaa Bold"/>
                </a:rPr>
                <a:t>ork in the adult health and social care sector but have limited contact with anyone approaching the end of life. </a:t>
              </a:r>
            </a:p>
            <a:p>
              <a:pPr marL="0" lvl="0" indent="0" algn="ctr">
                <a:lnSpc>
                  <a:spcPts val="2239"/>
                </a:lnSpc>
                <a:spcBef>
                  <a:spcPct val="0"/>
                </a:spcBef>
              </a:pPr>
              <a:endParaRPr lang="en-US" sz="1599" b="1" u="none" strike="noStrike">
                <a:solidFill>
                  <a:srgbClr val="000000">
                    <a:alpha val="89804"/>
                  </a:srgbClr>
                </a:solidFill>
                <a:latin typeface="Comfortaa Bold"/>
                <a:ea typeface="Comfortaa Bold"/>
                <a:cs typeface="Comfortaa Bold"/>
                <a:sym typeface="Comfortaa Bold"/>
              </a:endParaRPr>
            </a:p>
            <a:p>
              <a:pPr marL="0" lvl="0" indent="0" algn="ctr">
                <a:lnSpc>
                  <a:spcPts val="2239"/>
                </a:lnSpc>
                <a:spcBef>
                  <a:spcPct val="0"/>
                </a:spcBef>
              </a:pPr>
              <a:r>
                <a:rPr lang="en-US" sz="1599" b="1" u="none" strike="noStrike">
                  <a:solidFill>
                    <a:srgbClr val="000000">
                      <a:alpha val="89804"/>
                    </a:srgbClr>
                  </a:solidFill>
                  <a:latin typeface="Comfortaa Bold"/>
                  <a:ea typeface="Comfortaa Bold"/>
                  <a:cs typeface="Comfortaa Bold"/>
                  <a:sym typeface="Comfortaa Bold"/>
                </a:rPr>
                <a:t>For instance, may be in a role that doesn’t deliver direct patient care but will come into contact with a palliative patient- for example volunteers, administrator, housekeeper, or porter.</a:t>
              </a:r>
            </a:p>
          </p:txBody>
        </p:sp>
      </p:grpSp>
      <p:grpSp>
        <p:nvGrpSpPr>
          <p:cNvPr id="13" name="Group 13"/>
          <p:cNvGrpSpPr/>
          <p:nvPr/>
        </p:nvGrpSpPr>
        <p:grpSpPr>
          <a:xfrm>
            <a:off x="3353358" y="3345306"/>
            <a:ext cx="6582642" cy="702716"/>
            <a:chOff x="0" y="0"/>
            <a:chExt cx="2359070" cy="251838"/>
          </a:xfrm>
        </p:grpSpPr>
        <p:sp>
          <p:nvSpPr>
            <p:cNvPr id="14" name="Freeform 14"/>
            <p:cNvSpPr/>
            <p:nvPr/>
          </p:nvSpPr>
          <p:spPr>
            <a:xfrm>
              <a:off x="0" y="0"/>
              <a:ext cx="2359070" cy="251838"/>
            </a:xfrm>
            <a:custGeom>
              <a:avLst/>
              <a:gdLst/>
              <a:ahLst/>
              <a:cxnLst/>
              <a:rect l="l" t="t" r="r" b="b"/>
              <a:pathLst>
                <a:path w="2359070" h="251838">
                  <a:moveTo>
                    <a:pt x="16466" y="0"/>
                  </a:moveTo>
                  <a:lnTo>
                    <a:pt x="2342605" y="0"/>
                  </a:lnTo>
                  <a:cubicBezTo>
                    <a:pt x="2346972" y="0"/>
                    <a:pt x="2351160" y="1735"/>
                    <a:pt x="2354248" y="4823"/>
                  </a:cubicBezTo>
                  <a:cubicBezTo>
                    <a:pt x="2357336" y="7911"/>
                    <a:pt x="2359070" y="12099"/>
                    <a:pt x="2359070" y="16466"/>
                  </a:cubicBezTo>
                  <a:lnTo>
                    <a:pt x="2359070" y="235372"/>
                  </a:lnTo>
                  <a:cubicBezTo>
                    <a:pt x="2359070" y="244466"/>
                    <a:pt x="2351699" y="251838"/>
                    <a:pt x="2342605" y="251838"/>
                  </a:cubicBezTo>
                  <a:lnTo>
                    <a:pt x="16466" y="251838"/>
                  </a:lnTo>
                  <a:cubicBezTo>
                    <a:pt x="12099" y="251838"/>
                    <a:pt x="7911" y="250103"/>
                    <a:pt x="4823" y="247015"/>
                  </a:cubicBezTo>
                  <a:cubicBezTo>
                    <a:pt x="1735" y="243927"/>
                    <a:pt x="0" y="239739"/>
                    <a:pt x="0" y="235372"/>
                  </a:cubicBezTo>
                  <a:lnTo>
                    <a:pt x="0" y="16466"/>
                  </a:lnTo>
                  <a:cubicBezTo>
                    <a:pt x="0" y="12099"/>
                    <a:pt x="1735" y="7911"/>
                    <a:pt x="4823" y="4823"/>
                  </a:cubicBezTo>
                  <a:cubicBezTo>
                    <a:pt x="7911" y="1735"/>
                    <a:pt x="12099" y="0"/>
                    <a:pt x="16466" y="0"/>
                  </a:cubicBezTo>
                  <a:close/>
                </a:path>
              </a:pathLst>
            </a:custGeom>
            <a:solidFill>
              <a:srgbClr val="79BC5A"/>
            </a:solidFill>
            <a:ln cap="sq">
              <a:noFill/>
              <a:prstDash val="solid"/>
              <a:miter/>
            </a:ln>
          </p:spPr>
          <p:txBody>
            <a:bodyPr/>
            <a:lstStyle/>
            <a:p>
              <a:endParaRPr lang="en-GB"/>
            </a:p>
          </p:txBody>
        </p:sp>
        <p:sp>
          <p:nvSpPr>
            <p:cNvPr id="15" name="TextBox 15"/>
            <p:cNvSpPr txBox="1"/>
            <p:nvPr/>
          </p:nvSpPr>
          <p:spPr>
            <a:xfrm>
              <a:off x="0" y="-38100"/>
              <a:ext cx="2359070" cy="289938"/>
            </a:xfrm>
            <a:prstGeom prst="rect">
              <a:avLst/>
            </a:prstGeom>
          </p:spPr>
          <p:txBody>
            <a:bodyPr lIns="50800" tIns="50800" rIns="50800" bIns="50800" rtlCol="0" anchor="ctr"/>
            <a:lstStyle/>
            <a:p>
              <a:pPr marL="0" lvl="0" indent="0" algn="ctr">
                <a:lnSpc>
                  <a:spcPts val="2239"/>
                </a:lnSpc>
                <a:spcBef>
                  <a:spcPct val="0"/>
                </a:spcBef>
              </a:pPr>
              <a:r>
                <a:rPr lang="en-US" sz="1599" b="1" u="none" strike="noStrike">
                  <a:solidFill>
                    <a:srgbClr val="000000"/>
                  </a:solidFill>
                  <a:latin typeface="Comfortaa Bold"/>
                  <a:ea typeface="Comfortaa Bold"/>
                  <a:cs typeface="Comfortaa Bold"/>
                  <a:sym typeface="Comfortaa Bold"/>
                </a:rPr>
                <a:t>This tier will be relevant to you if:</a:t>
              </a:r>
            </a:p>
          </p:txBody>
        </p:sp>
      </p:grpSp>
      <p:sp>
        <p:nvSpPr>
          <p:cNvPr id="16" name="TextBox 16"/>
          <p:cNvSpPr txBox="1"/>
          <p:nvPr/>
        </p:nvSpPr>
        <p:spPr>
          <a:xfrm>
            <a:off x="2749612" y="1738714"/>
            <a:ext cx="5192776" cy="657222"/>
          </a:xfrm>
          <a:prstGeom prst="rect">
            <a:avLst/>
          </a:prstGeom>
        </p:spPr>
        <p:txBody>
          <a:bodyPr lIns="0" tIns="0" rIns="0" bIns="0" rtlCol="0" anchor="t">
            <a:spAutoFit/>
          </a:bodyPr>
          <a:lstStyle/>
          <a:p>
            <a:pPr algn="ctr">
              <a:lnSpc>
                <a:spcPts val="4949"/>
              </a:lnSpc>
            </a:pPr>
            <a:r>
              <a:rPr lang="en-US" sz="4999" b="1">
                <a:solidFill>
                  <a:srgbClr val="000000"/>
                </a:solidFill>
                <a:latin typeface="Comfortaa Bold"/>
                <a:ea typeface="Comfortaa Bold"/>
                <a:cs typeface="Comfortaa Bold"/>
                <a:sym typeface="Comfortaa Bold"/>
                <a:hlinkClick r:id="rId6" action="ppaction://hlinksldjump"/>
              </a:rPr>
              <a:t>TIER 1</a:t>
            </a:r>
          </a:p>
        </p:txBody>
      </p:sp>
      <p:sp>
        <p:nvSpPr>
          <p:cNvPr id="17" name="Freeform 17">
            <a:extLst>
              <a:ext uri="{C183D7F6-B498-43B3-948B-1728B52AA6E4}">
                <adec:decorative xmlns:adec="http://schemas.microsoft.com/office/drawing/2017/decorative" val="1"/>
              </a:ext>
            </a:extLst>
          </p:cNvPr>
          <p:cNvSpPr/>
          <p:nvPr/>
        </p:nvSpPr>
        <p:spPr>
          <a:xfrm>
            <a:off x="6351338" y="2019700"/>
            <a:ext cx="523367" cy="536100"/>
          </a:xfrm>
          <a:custGeom>
            <a:avLst/>
            <a:gdLst/>
            <a:ahLst/>
            <a:cxnLst/>
            <a:rect l="l" t="t" r="r" b="b"/>
            <a:pathLst>
              <a:path w="523367" h="536100">
                <a:moveTo>
                  <a:pt x="0" y="0"/>
                </a:moveTo>
                <a:lnTo>
                  <a:pt x="523368" y="0"/>
                </a:lnTo>
                <a:lnTo>
                  <a:pt x="523368" y="536100"/>
                </a:lnTo>
                <a:lnTo>
                  <a:pt x="0" y="53610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82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Assessment and Care Planning in Palliative and End of Life Care</a:t>
              </a:r>
            </a:p>
          </p:txBody>
        </p:sp>
      </p:grpSp>
      <p:grpSp>
        <p:nvGrpSpPr>
          <p:cNvPr id="5" name="Group 5"/>
          <p:cNvGrpSpPr/>
          <p:nvPr/>
        </p:nvGrpSpPr>
        <p:grpSpPr>
          <a:xfrm>
            <a:off x="405765" y="18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4</a:t>
              </a:r>
            </a:p>
          </p:txBody>
        </p:sp>
      </p:grpSp>
      <p:grpSp>
        <p:nvGrpSpPr>
          <p:cNvPr id="8" name="Group 8"/>
          <p:cNvGrpSpPr/>
          <p:nvPr/>
        </p:nvGrpSpPr>
        <p:grpSpPr>
          <a:xfrm>
            <a:off x="2685768" y="825143"/>
            <a:ext cx="7600467" cy="529025"/>
            <a:chOff x="0" y="0"/>
            <a:chExt cx="2723836" cy="189591"/>
          </a:xfrm>
        </p:grpSpPr>
        <p:sp>
          <p:nvSpPr>
            <p:cNvPr id="9" name="Freeform 9"/>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EECDB9"/>
            </a:solidFill>
            <a:ln cap="sq">
              <a:noFill/>
              <a:prstDash val="solid"/>
              <a:miter/>
            </a:ln>
          </p:spPr>
          <p:txBody>
            <a:bodyPr/>
            <a:lstStyle/>
            <a:p>
              <a:endParaRPr lang="en-GB"/>
            </a:p>
          </p:txBody>
        </p:sp>
        <p:sp>
          <p:nvSpPr>
            <p:cNvPr id="10" name="TextBox 10"/>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grpSp>
        <p:nvGrpSpPr>
          <p:cNvPr id="11" name="Group 11"/>
          <p:cNvGrpSpPr/>
          <p:nvPr/>
        </p:nvGrpSpPr>
        <p:grpSpPr>
          <a:xfrm>
            <a:off x="2654834" y="1282168"/>
            <a:ext cx="8037166" cy="6650965"/>
            <a:chOff x="0" y="0"/>
            <a:chExt cx="2880339" cy="2383556"/>
          </a:xfrm>
        </p:grpSpPr>
        <p:sp>
          <p:nvSpPr>
            <p:cNvPr id="12" name="Freeform 12"/>
            <p:cNvSpPr/>
            <p:nvPr/>
          </p:nvSpPr>
          <p:spPr>
            <a:xfrm>
              <a:off x="0" y="0"/>
              <a:ext cx="2880339" cy="2383555"/>
            </a:xfrm>
            <a:custGeom>
              <a:avLst/>
              <a:gdLst/>
              <a:ahLst/>
              <a:cxnLst/>
              <a:rect l="l" t="t" r="r" b="b"/>
              <a:pathLst>
                <a:path w="2880339" h="2383555">
                  <a:moveTo>
                    <a:pt x="4816" y="0"/>
                  </a:moveTo>
                  <a:lnTo>
                    <a:pt x="2875522" y="0"/>
                  </a:lnTo>
                  <a:cubicBezTo>
                    <a:pt x="2878182" y="0"/>
                    <a:pt x="2880339" y="2156"/>
                    <a:pt x="2880339" y="4816"/>
                  </a:cubicBezTo>
                  <a:lnTo>
                    <a:pt x="2880339" y="2378739"/>
                  </a:lnTo>
                  <a:cubicBezTo>
                    <a:pt x="2880339" y="2381399"/>
                    <a:pt x="2878182" y="2383555"/>
                    <a:pt x="2875522" y="2383555"/>
                  </a:cubicBezTo>
                  <a:lnTo>
                    <a:pt x="4816" y="2383555"/>
                  </a:lnTo>
                  <a:cubicBezTo>
                    <a:pt x="2156" y="2383555"/>
                    <a:pt x="0" y="2381399"/>
                    <a:pt x="0" y="2378739"/>
                  </a:cubicBezTo>
                  <a:lnTo>
                    <a:pt x="0" y="4816"/>
                  </a:lnTo>
                  <a:cubicBezTo>
                    <a:pt x="0" y="2156"/>
                    <a:pt x="2156" y="0"/>
                    <a:pt x="4816" y="0"/>
                  </a:cubicBezTo>
                  <a:close/>
                </a:path>
              </a:pathLst>
            </a:custGeom>
            <a:solidFill>
              <a:srgbClr val="000000">
                <a:alpha val="0"/>
              </a:srgbClr>
            </a:solidFill>
            <a:ln cap="sq">
              <a:noFill/>
              <a:prstDash val="solid"/>
              <a:miter/>
            </a:ln>
          </p:spPr>
          <p:txBody>
            <a:bodyPr/>
            <a:lstStyle/>
            <a:p>
              <a:endParaRPr lang="en-GB"/>
            </a:p>
          </p:txBody>
        </p:sp>
        <p:sp>
          <p:nvSpPr>
            <p:cNvPr id="13" name="TextBox 13"/>
            <p:cNvSpPr txBox="1"/>
            <p:nvPr/>
          </p:nvSpPr>
          <p:spPr>
            <a:xfrm>
              <a:off x="0" y="-123825"/>
              <a:ext cx="2880339" cy="2507381"/>
            </a:xfrm>
            <a:prstGeom prst="rect">
              <a:avLst/>
            </a:prstGeom>
          </p:spPr>
          <p:txBody>
            <a:bodyPr lIns="50800" tIns="50800" rIns="50800" bIns="50800" rtlCol="0" anchor="ctr"/>
            <a:lstStyle/>
            <a:p>
              <a:pPr algn="l">
                <a:lnSpc>
                  <a:spcPts val="3366"/>
                </a:lnSpc>
              </a:pPr>
              <a:r>
                <a:rPr lang="en-US" sz="1800" b="1">
                  <a:solidFill>
                    <a:srgbClr val="000000"/>
                  </a:solidFill>
                  <a:latin typeface="Comfortaa Bold"/>
                  <a:ea typeface="Comfortaa Bold"/>
                  <a:cs typeface="Comfortaa Bold"/>
                  <a:sym typeface="Comfortaa Bold"/>
                </a:rPr>
                <a:t>2.1</a:t>
              </a:r>
              <a:r>
                <a:rPr lang="en-US" sz="1800">
                  <a:solidFill>
                    <a:srgbClr val="000000"/>
                  </a:solidFill>
                  <a:latin typeface="Comfortaa"/>
                  <a:ea typeface="Comfortaa"/>
                  <a:cs typeface="Comfortaa"/>
                  <a:sym typeface="Comfortaa"/>
                </a:rPr>
                <a:t>  Identify when an end of life or advance care plan would be appropriate, planning ahead.</a:t>
              </a:r>
            </a:p>
            <a:p>
              <a:pPr algn="l">
                <a:lnSpc>
                  <a:spcPts val="3366"/>
                </a:lnSpc>
              </a:pPr>
              <a:r>
                <a:rPr lang="en-US" sz="1800" b="1">
                  <a:solidFill>
                    <a:srgbClr val="000000"/>
                  </a:solidFill>
                  <a:latin typeface="Comfortaa Bold"/>
                  <a:ea typeface="Comfortaa Bold"/>
                  <a:cs typeface="Comfortaa Bold"/>
                  <a:sym typeface="Comfortaa Bold"/>
                </a:rPr>
                <a:t>2.2</a:t>
              </a:r>
              <a:r>
                <a:rPr lang="en-US" sz="1800">
                  <a:solidFill>
                    <a:srgbClr val="000000"/>
                  </a:solidFill>
                  <a:latin typeface="Comfortaa"/>
                  <a:ea typeface="Comfortaa"/>
                  <a:cs typeface="Comfortaa"/>
                  <a:sym typeface="Comfortaa"/>
                </a:rPr>
                <a:t>  Explain how individuals and those important to them have </a:t>
              </a:r>
            </a:p>
            <a:p>
              <a:pPr algn="l">
                <a:lnSpc>
                  <a:spcPts val="3366"/>
                </a:lnSpc>
              </a:pPr>
              <a:r>
                <a:rPr lang="en-US" sz="1800">
                  <a:solidFill>
                    <a:srgbClr val="000000"/>
                  </a:solidFill>
                  <a:latin typeface="Comfortaa"/>
                  <a:ea typeface="Comfortaa"/>
                  <a:cs typeface="Comfortaa"/>
                  <a:sym typeface="Comfortaa"/>
                </a:rPr>
                <a:t>a choice in who they choose to discuss assessment and care planning with.</a:t>
              </a:r>
            </a:p>
            <a:p>
              <a:pPr algn="l">
                <a:lnSpc>
                  <a:spcPts val="3366"/>
                </a:lnSpc>
              </a:pPr>
              <a:r>
                <a:rPr lang="en-US" sz="1800" b="1">
                  <a:solidFill>
                    <a:srgbClr val="000000"/>
                  </a:solidFill>
                  <a:latin typeface="Comfortaa Bold"/>
                  <a:ea typeface="Comfortaa Bold"/>
                  <a:cs typeface="Comfortaa Bold"/>
                  <a:sym typeface="Comfortaa Bold"/>
                </a:rPr>
                <a:t>2.3</a:t>
              </a:r>
              <a:r>
                <a:rPr lang="en-US" sz="1800">
                  <a:solidFill>
                    <a:srgbClr val="000000"/>
                  </a:solidFill>
                  <a:latin typeface="Comfortaa"/>
                  <a:ea typeface="Comfortaa"/>
                  <a:cs typeface="Comfortaa"/>
                  <a:sym typeface="Comfortaa"/>
                </a:rPr>
                <a:t>  Provide a variety of information and assessments based on </a:t>
              </a:r>
            </a:p>
            <a:p>
              <a:pPr algn="l">
                <a:lnSpc>
                  <a:spcPts val="3366"/>
                </a:lnSpc>
              </a:pPr>
              <a:r>
                <a:rPr lang="en-US" sz="1800">
                  <a:solidFill>
                    <a:srgbClr val="000000"/>
                  </a:solidFill>
                  <a:latin typeface="Comfortaa"/>
                  <a:ea typeface="Comfortaa"/>
                  <a:cs typeface="Comfortaa"/>
                  <a:sym typeface="Comfortaa"/>
                </a:rPr>
                <a:t>the individual’s need and those important to them in a person-centred, holistic, private and dignified way.</a:t>
              </a:r>
            </a:p>
            <a:p>
              <a:pPr algn="l">
                <a:lnSpc>
                  <a:spcPts val="3366"/>
                </a:lnSpc>
              </a:pPr>
              <a:r>
                <a:rPr lang="en-US" sz="1800" b="1">
                  <a:solidFill>
                    <a:srgbClr val="000000"/>
                  </a:solidFill>
                  <a:latin typeface="Comfortaa Bold"/>
                  <a:ea typeface="Comfortaa Bold"/>
                  <a:cs typeface="Comfortaa Bold"/>
                  <a:sym typeface="Comfortaa Bold"/>
                </a:rPr>
                <a:t>2.4</a:t>
              </a:r>
              <a:r>
                <a:rPr lang="en-US" sz="1800">
                  <a:solidFill>
                    <a:srgbClr val="000000"/>
                  </a:solidFill>
                  <a:latin typeface="Comfortaa"/>
                  <a:ea typeface="Comfortaa"/>
                  <a:cs typeface="Comfortaa"/>
                  <a:sym typeface="Comfortaa"/>
                </a:rPr>
                <a:t>  Discuss why and how an individual’s capacity will affect how assessment and end of life care planning takes place and when </a:t>
              </a:r>
            </a:p>
            <a:p>
              <a:pPr algn="l">
                <a:lnSpc>
                  <a:spcPts val="3366"/>
                </a:lnSpc>
              </a:pPr>
              <a:r>
                <a:rPr lang="en-US" sz="1800">
                  <a:solidFill>
                    <a:srgbClr val="000000"/>
                  </a:solidFill>
                  <a:latin typeface="Comfortaa"/>
                  <a:ea typeface="Comfortaa"/>
                  <a:cs typeface="Comfortaa"/>
                  <a:sym typeface="Comfortaa"/>
                </a:rPr>
                <a:t>a mental capacity assessment may be required.</a:t>
              </a:r>
            </a:p>
            <a:p>
              <a:pPr algn="l">
                <a:lnSpc>
                  <a:spcPts val="3366"/>
                </a:lnSpc>
              </a:pPr>
              <a:endParaRPr lang="en-US" sz="1800">
                <a:solidFill>
                  <a:srgbClr val="000000"/>
                </a:solidFill>
                <a:latin typeface="Comfortaa"/>
                <a:ea typeface="Comfortaa"/>
                <a:cs typeface="Comfortaa"/>
                <a:sym typeface="Comfortaa"/>
              </a:endParaRPr>
            </a:p>
            <a:p>
              <a:pPr algn="l">
                <a:lnSpc>
                  <a:spcPts val="3366"/>
                </a:lnSpc>
              </a:pPr>
              <a:endParaRPr lang="en-US" sz="1800">
                <a:solidFill>
                  <a:srgbClr val="000000"/>
                </a:solidFill>
                <a:latin typeface="Comfortaa"/>
                <a:ea typeface="Comfortaa"/>
                <a:cs typeface="Comfortaa"/>
                <a:sym typeface="Comfortaa"/>
              </a:endParaRPr>
            </a:p>
          </p:txBody>
        </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82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Assessment and Care Planning in Palliative and End of Life Care</a:t>
              </a:r>
            </a:p>
          </p:txBody>
        </p:sp>
      </p:grpSp>
      <p:grpSp>
        <p:nvGrpSpPr>
          <p:cNvPr id="5" name="Group 5"/>
          <p:cNvGrpSpPr/>
          <p:nvPr/>
        </p:nvGrpSpPr>
        <p:grpSpPr>
          <a:xfrm>
            <a:off x="405765" y="18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4</a:t>
              </a:r>
            </a:p>
          </p:txBody>
        </p:sp>
      </p:grpSp>
      <p:grpSp>
        <p:nvGrpSpPr>
          <p:cNvPr id="8" name="Group 8"/>
          <p:cNvGrpSpPr/>
          <p:nvPr/>
        </p:nvGrpSpPr>
        <p:grpSpPr>
          <a:xfrm>
            <a:off x="2685768" y="825143"/>
            <a:ext cx="7600467" cy="529025"/>
            <a:chOff x="0" y="0"/>
            <a:chExt cx="2723836" cy="189591"/>
          </a:xfrm>
        </p:grpSpPr>
        <p:sp>
          <p:nvSpPr>
            <p:cNvPr id="9" name="Freeform 9"/>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EECDB9"/>
            </a:solidFill>
            <a:ln cap="sq">
              <a:noFill/>
              <a:prstDash val="solid"/>
              <a:miter/>
            </a:ln>
          </p:spPr>
          <p:txBody>
            <a:bodyPr/>
            <a:lstStyle/>
            <a:p>
              <a:endParaRPr lang="en-GB"/>
            </a:p>
          </p:txBody>
        </p:sp>
        <p:sp>
          <p:nvSpPr>
            <p:cNvPr id="10" name="TextBox 10"/>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grpSp>
        <p:nvGrpSpPr>
          <p:cNvPr id="11" name="Group 11"/>
          <p:cNvGrpSpPr/>
          <p:nvPr/>
        </p:nvGrpSpPr>
        <p:grpSpPr>
          <a:xfrm>
            <a:off x="2654834" y="1282168"/>
            <a:ext cx="8037166" cy="6650965"/>
            <a:chOff x="0" y="0"/>
            <a:chExt cx="2880339" cy="2383556"/>
          </a:xfrm>
        </p:grpSpPr>
        <p:sp>
          <p:nvSpPr>
            <p:cNvPr id="12" name="Freeform 12"/>
            <p:cNvSpPr/>
            <p:nvPr/>
          </p:nvSpPr>
          <p:spPr>
            <a:xfrm>
              <a:off x="0" y="0"/>
              <a:ext cx="2880339" cy="2383555"/>
            </a:xfrm>
            <a:custGeom>
              <a:avLst/>
              <a:gdLst/>
              <a:ahLst/>
              <a:cxnLst/>
              <a:rect l="l" t="t" r="r" b="b"/>
              <a:pathLst>
                <a:path w="2880339" h="2383555">
                  <a:moveTo>
                    <a:pt x="4816" y="0"/>
                  </a:moveTo>
                  <a:lnTo>
                    <a:pt x="2875522" y="0"/>
                  </a:lnTo>
                  <a:cubicBezTo>
                    <a:pt x="2878182" y="0"/>
                    <a:pt x="2880339" y="2156"/>
                    <a:pt x="2880339" y="4816"/>
                  </a:cubicBezTo>
                  <a:lnTo>
                    <a:pt x="2880339" y="2378739"/>
                  </a:lnTo>
                  <a:cubicBezTo>
                    <a:pt x="2880339" y="2381399"/>
                    <a:pt x="2878182" y="2383555"/>
                    <a:pt x="2875522" y="2383555"/>
                  </a:cubicBezTo>
                  <a:lnTo>
                    <a:pt x="4816" y="2383555"/>
                  </a:lnTo>
                  <a:cubicBezTo>
                    <a:pt x="2156" y="2383555"/>
                    <a:pt x="0" y="2381399"/>
                    <a:pt x="0" y="2378739"/>
                  </a:cubicBezTo>
                  <a:lnTo>
                    <a:pt x="0" y="4816"/>
                  </a:lnTo>
                  <a:cubicBezTo>
                    <a:pt x="0" y="2156"/>
                    <a:pt x="2156" y="0"/>
                    <a:pt x="4816" y="0"/>
                  </a:cubicBezTo>
                  <a:close/>
                </a:path>
              </a:pathLst>
            </a:custGeom>
            <a:solidFill>
              <a:srgbClr val="000000">
                <a:alpha val="0"/>
              </a:srgbClr>
            </a:solidFill>
            <a:ln cap="sq">
              <a:noFill/>
              <a:prstDash val="solid"/>
              <a:miter/>
            </a:ln>
          </p:spPr>
          <p:txBody>
            <a:bodyPr/>
            <a:lstStyle/>
            <a:p>
              <a:endParaRPr lang="en-GB"/>
            </a:p>
          </p:txBody>
        </p:sp>
        <p:sp>
          <p:nvSpPr>
            <p:cNvPr id="13" name="TextBox 13"/>
            <p:cNvSpPr txBox="1"/>
            <p:nvPr/>
          </p:nvSpPr>
          <p:spPr>
            <a:xfrm>
              <a:off x="0" y="-152400"/>
              <a:ext cx="2880339" cy="2535956"/>
            </a:xfrm>
            <a:prstGeom prst="rect">
              <a:avLst/>
            </a:prstGeom>
          </p:spPr>
          <p:txBody>
            <a:bodyPr lIns="50800" tIns="50800" rIns="50800" bIns="50800" rtlCol="0" anchor="ctr"/>
            <a:lstStyle/>
            <a:p>
              <a:pPr algn="l">
                <a:lnSpc>
                  <a:spcPts val="3600"/>
                </a:lnSpc>
              </a:pPr>
              <a:r>
                <a:rPr lang="en-US" sz="1800" b="1">
                  <a:solidFill>
                    <a:srgbClr val="000000"/>
                  </a:solidFill>
                  <a:latin typeface="Comfortaa Bold"/>
                  <a:ea typeface="Comfortaa Bold"/>
                  <a:cs typeface="Comfortaa Bold"/>
                  <a:sym typeface="Comfortaa Bold"/>
                </a:rPr>
                <a:t>2.5</a:t>
              </a:r>
              <a:r>
                <a:rPr lang="en-US" sz="1800">
                  <a:solidFill>
                    <a:srgbClr val="000000"/>
                  </a:solidFill>
                  <a:latin typeface="Comfortaa"/>
                  <a:ea typeface="Comfortaa"/>
                  <a:cs typeface="Comfortaa"/>
                  <a:sym typeface="Comfortaa"/>
                </a:rPr>
                <a:t>  Review and update assessments (including ReSPECT) in partnership with others, including the individual and those important to them taking account of the changing needs and wishes of individuals.</a:t>
              </a:r>
            </a:p>
            <a:p>
              <a:pPr algn="l">
                <a:lnSpc>
                  <a:spcPts val="3600"/>
                </a:lnSpc>
              </a:pPr>
              <a:r>
                <a:rPr lang="en-US" sz="1800" b="1">
                  <a:solidFill>
                    <a:srgbClr val="000000"/>
                  </a:solidFill>
                  <a:latin typeface="Comfortaa Bold"/>
                  <a:ea typeface="Comfortaa Bold"/>
                  <a:cs typeface="Comfortaa Bold"/>
                  <a:sym typeface="Comfortaa Bold"/>
                </a:rPr>
                <a:t>2.6</a:t>
              </a:r>
              <a:r>
                <a:rPr lang="en-US" sz="1800">
                  <a:solidFill>
                    <a:srgbClr val="000000"/>
                  </a:solidFill>
                  <a:latin typeface="Comfortaa"/>
                  <a:ea typeface="Comfortaa"/>
                  <a:cs typeface="Comfortaa"/>
                  <a:sym typeface="Comfortaa"/>
                </a:rPr>
                <a:t>  Support and record decisions about advance care planning, understanding the difference between advanced decisions and advance statements.</a:t>
              </a:r>
            </a:p>
            <a:p>
              <a:pPr algn="l">
                <a:lnSpc>
                  <a:spcPts val="3600"/>
                </a:lnSpc>
              </a:pPr>
              <a:endParaRPr lang="en-US" sz="1800">
                <a:solidFill>
                  <a:srgbClr val="000000"/>
                </a:solidFill>
                <a:latin typeface="Comfortaa"/>
                <a:ea typeface="Comfortaa"/>
                <a:cs typeface="Comfortaa"/>
                <a:sym typeface="Comfortaa"/>
              </a:endParaRPr>
            </a:p>
          </p:txBody>
        </p:sp>
      </p:gr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4</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EECDB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88241" y="1629418"/>
            <a:ext cx="7597994" cy="1114912"/>
            <a:chOff x="0" y="0"/>
            <a:chExt cx="2722949" cy="399559"/>
          </a:xfrm>
        </p:grpSpPr>
        <p:sp>
          <p:nvSpPr>
            <p:cNvPr id="9" name="Freeform 9"/>
            <p:cNvSpPr/>
            <p:nvPr/>
          </p:nvSpPr>
          <p:spPr>
            <a:xfrm>
              <a:off x="0" y="0"/>
              <a:ext cx="2722949" cy="399559"/>
            </a:xfrm>
            <a:custGeom>
              <a:avLst/>
              <a:gdLst/>
              <a:ahLst/>
              <a:cxnLst/>
              <a:rect l="l" t="t" r="r" b="b"/>
              <a:pathLst>
                <a:path w="2722949" h="399559">
                  <a:moveTo>
                    <a:pt x="14265" y="0"/>
                  </a:moveTo>
                  <a:lnTo>
                    <a:pt x="2708684" y="0"/>
                  </a:lnTo>
                  <a:cubicBezTo>
                    <a:pt x="2716563" y="0"/>
                    <a:pt x="2722949" y="6387"/>
                    <a:pt x="2722949" y="14265"/>
                  </a:cubicBezTo>
                  <a:lnTo>
                    <a:pt x="2722949" y="385294"/>
                  </a:lnTo>
                  <a:cubicBezTo>
                    <a:pt x="2722949" y="389077"/>
                    <a:pt x="2721446" y="392706"/>
                    <a:pt x="2718771" y="395381"/>
                  </a:cubicBezTo>
                  <a:cubicBezTo>
                    <a:pt x="2716096" y="398056"/>
                    <a:pt x="2712468" y="399559"/>
                    <a:pt x="2708684" y="399559"/>
                  </a:cubicBezTo>
                  <a:lnTo>
                    <a:pt x="14265" y="399559"/>
                  </a:lnTo>
                  <a:cubicBezTo>
                    <a:pt x="10482" y="399559"/>
                    <a:pt x="6853" y="398056"/>
                    <a:pt x="4178" y="395381"/>
                  </a:cubicBezTo>
                  <a:cubicBezTo>
                    <a:pt x="1503" y="392706"/>
                    <a:pt x="0" y="389077"/>
                    <a:pt x="0" y="385294"/>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428134"/>
            </a:xfrm>
            <a:prstGeom prst="rect">
              <a:avLst/>
            </a:prstGeom>
          </p:spPr>
          <p:txBody>
            <a:bodyPr lIns="50800" tIns="50800" rIns="50800" bIns="50800" rtlCol="0" anchor="ctr"/>
            <a:lstStyle/>
            <a:p>
              <a:pPr algn="ctr">
                <a:lnSpc>
                  <a:spcPts val="1679"/>
                </a:lnSpc>
              </a:pPr>
              <a:endParaRPr/>
            </a:p>
            <a:p>
              <a:pPr algn="ctr">
                <a:lnSpc>
                  <a:spcPts val="1679"/>
                </a:lnSpc>
              </a:pPr>
              <a:r>
                <a:rPr lang="en-US" sz="1200" u="sng">
                  <a:solidFill>
                    <a:srgbClr val="000000">
                      <a:alpha val="89804"/>
                    </a:srgbClr>
                  </a:solidFill>
                  <a:latin typeface="Comfortaa"/>
                  <a:ea typeface="Comfortaa"/>
                  <a:cs typeface="Comfortaa"/>
                  <a:sym typeface="Comfortaa"/>
                  <a:hlinkClick r:id="rId2" tooltip="https://www.hospiceuk.org/information-and-support/your-guide-hospice-and-end-life-care/planning-ahead/advance-care-planning"/>
                </a:rPr>
                <a:t>Advance care planning | Hospice UK</a:t>
              </a:r>
            </a:p>
            <a:p>
              <a:pPr algn="ctr">
                <a:lnSpc>
                  <a:spcPts val="1679"/>
                </a:lnSpc>
              </a:pPr>
              <a:endParaRPr lang="en-US" sz="1200" u="sng">
                <a:solidFill>
                  <a:srgbClr val="000000">
                    <a:alpha val="89804"/>
                  </a:srgbClr>
                </a:solidFill>
                <a:latin typeface="Comfortaa"/>
                <a:ea typeface="Comfortaa"/>
                <a:cs typeface="Comfortaa"/>
                <a:sym typeface="Comfortaa"/>
                <a:hlinkClick r:id="rId2" tooltip="https://www.hospiceuk.org/information-and-support/your-guide-hospice-and-end-life-care/planning-ahead/advance-care-planning"/>
              </a:endParaRPr>
            </a:p>
            <a:p>
              <a:pPr algn="ctr">
                <a:lnSpc>
                  <a:spcPts val="1679"/>
                </a:lnSpc>
              </a:pPr>
              <a:endParaRPr lang="en-US" sz="1200" u="sng">
                <a:solidFill>
                  <a:srgbClr val="000000">
                    <a:alpha val="89804"/>
                  </a:srgbClr>
                </a:solidFill>
                <a:latin typeface="Comfortaa"/>
                <a:ea typeface="Comfortaa"/>
                <a:cs typeface="Comfortaa"/>
                <a:sym typeface="Comfortaa"/>
                <a:hlinkClick r:id="rId2" tooltip="https://www.hospiceuk.org/information-and-support/your-guide-hospice-and-end-life-care/planning-ahead/advance-care-planning"/>
              </a:endParaRPr>
            </a:p>
          </p:txBody>
        </p:sp>
      </p:grpSp>
      <p:grpSp>
        <p:nvGrpSpPr>
          <p:cNvPr id="11" name="Group 11"/>
          <p:cNvGrpSpPr/>
          <p:nvPr/>
        </p:nvGrpSpPr>
        <p:grpSpPr>
          <a:xfrm>
            <a:off x="2688241" y="5866900"/>
            <a:ext cx="7597994" cy="784509"/>
            <a:chOff x="0" y="0"/>
            <a:chExt cx="2722949" cy="281150"/>
          </a:xfrm>
        </p:grpSpPr>
        <p:sp>
          <p:nvSpPr>
            <p:cNvPr id="12" name="Freeform 12"/>
            <p:cNvSpPr/>
            <p:nvPr/>
          </p:nvSpPr>
          <p:spPr>
            <a:xfrm>
              <a:off x="0" y="0"/>
              <a:ext cx="2722949" cy="281150"/>
            </a:xfrm>
            <a:custGeom>
              <a:avLst/>
              <a:gdLst/>
              <a:ahLst/>
              <a:cxnLst/>
              <a:rect l="l" t="t" r="r" b="b"/>
              <a:pathLst>
                <a:path w="2722949" h="281150">
                  <a:moveTo>
                    <a:pt x="14265" y="0"/>
                  </a:moveTo>
                  <a:lnTo>
                    <a:pt x="2708684" y="0"/>
                  </a:lnTo>
                  <a:cubicBezTo>
                    <a:pt x="2716563" y="0"/>
                    <a:pt x="2722949" y="6387"/>
                    <a:pt x="2722949" y="14265"/>
                  </a:cubicBezTo>
                  <a:lnTo>
                    <a:pt x="2722949" y="266885"/>
                  </a:lnTo>
                  <a:cubicBezTo>
                    <a:pt x="2722949" y="270669"/>
                    <a:pt x="2721446" y="274297"/>
                    <a:pt x="2718771" y="276972"/>
                  </a:cubicBezTo>
                  <a:cubicBezTo>
                    <a:pt x="2716096" y="279648"/>
                    <a:pt x="2712468" y="281150"/>
                    <a:pt x="2708684" y="281150"/>
                  </a:cubicBezTo>
                  <a:lnTo>
                    <a:pt x="14265" y="281150"/>
                  </a:lnTo>
                  <a:cubicBezTo>
                    <a:pt x="10482" y="281150"/>
                    <a:pt x="6853" y="279648"/>
                    <a:pt x="4178" y="276972"/>
                  </a:cubicBezTo>
                  <a:cubicBezTo>
                    <a:pt x="1503" y="274297"/>
                    <a:pt x="0" y="270669"/>
                    <a:pt x="0" y="266885"/>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3" name="TextBox 13"/>
            <p:cNvSpPr txBox="1"/>
            <p:nvPr/>
          </p:nvSpPr>
          <p:spPr>
            <a:xfrm>
              <a:off x="0" y="-28575"/>
              <a:ext cx="2722949" cy="309725"/>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3" tooltip="https://eolc.co.uk/professionals/respect"/>
                </a:rPr>
                <a:t>ReSPECT :: Lincolnshire Palliative and End of Life (eolc.co.uk)</a:t>
              </a:r>
              <a:r>
                <a:rPr lang="en-US" sz="1200">
                  <a:solidFill>
                    <a:srgbClr val="000000">
                      <a:alpha val="89804"/>
                    </a:srgbClr>
                  </a:solidFill>
                  <a:latin typeface="Comfortaa"/>
                  <a:ea typeface="Comfortaa"/>
                  <a:cs typeface="Comfortaa"/>
                  <a:sym typeface="Comfortaa"/>
                </a:rPr>
                <a:t> (Tier 2 &amp; 3) </a:t>
              </a:r>
            </a:p>
            <a:p>
              <a:pPr algn="ctr">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14" name="Group 14"/>
          <p:cNvGrpSpPr/>
          <p:nvPr/>
        </p:nvGrpSpPr>
        <p:grpSpPr>
          <a:xfrm>
            <a:off x="2688241" y="2820530"/>
            <a:ext cx="7597994" cy="1047345"/>
            <a:chOff x="0" y="0"/>
            <a:chExt cx="2722949" cy="375345"/>
          </a:xfrm>
        </p:grpSpPr>
        <p:sp>
          <p:nvSpPr>
            <p:cNvPr id="15" name="Freeform 15"/>
            <p:cNvSpPr/>
            <p:nvPr/>
          </p:nvSpPr>
          <p:spPr>
            <a:xfrm>
              <a:off x="0" y="0"/>
              <a:ext cx="2722949" cy="375345"/>
            </a:xfrm>
            <a:custGeom>
              <a:avLst/>
              <a:gdLst/>
              <a:ahLst/>
              <a:cxnLst/>
              <a:rect l="l" t="t" r="r" b="b"/>
              <a:pathLst>
                <a:path w="2722949" h="375345">
                  <a:moveTo>
                    <a:pt x="14265" y="0"/>
                  </a:moveTo>
                  <a:lnTo>
                    <a:pt x="2708684" y="0"/>
                  </a:lnTo>
                  <a:cubicBezTo>
                    <a:pt x="2716563" y="0"/>
                    <a:pt x="2722949" y="6387"/>
                    <a:pt x="2722949" y="14265"/>
                  </a:cubicBezTo>
                  <a:lnTo>
                    <a:pt x="2722949" y="361080"/>
                  </a:lnTo>
                  <a:cubicBezTo>
                    <a:pt x="2722949" y="364863"/>
                    <a:pt x="2721446" y="368492"/>
                    <a:pt x="2718771" y="371167"/>
                  </a:cubicBezTo>
                  <a:cubicBezTo>
                    <a:pt x="2716096" y="373842"/>
                    <a:pt x="2712468" y="375345"/>
                    <a:pt x="2708684" y="375345"/>
                  </a:cubicBezTo>
                  <a:lnTo>
                    <a:pt x="14265" y="375345"/>
                  </a:lnTo>
                  <a:cubicBezTo>
                    <a:pt x="10482" y="375345"/>
                    <a:pt x="6853" y="373842"/>
                    <a:pt x="4178" y="371167"/>
                  </a:cubicBezTo>
                  <a:cubicBezTo>
                    <a:pt x="1503" y="368492"/>
                    <a:pt x="0" y="364863"/>
                    <a:pt x="0" y="361080"/>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6" name="TextBox 16"/>
            <p:cNvSpPr txBox="1"/>
            <p:nvPr/>
          </p:nvSpPr>
          <p:spPr>
            <a:xfrm>
              <a:off x="0" y="-28575"/>
              <a:ext cx="2722949" cy="403920"/>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4" tooltip="https://www.hospiceuk.org/information-and-support/your-guide-hospice-and-end-life-care/planning-ahead"/>
                </a:rPr>
                <a:t>Planning ahead | Hospice UK</a:t>
              </a:r>
              <a:r>
                <a:rPr lang="en-US" sz="1200" u="sng">
                  <a:solidFill>
                    <a:srgbClr val="000000">
                      <a:alpha val="89804"/>
                    </a:srgbClr>
                  </a:solidFill>
                  <a:latin typeface="Comfortaa"/>
                  <a:ea typeface="Comfortaa"/>
                  <a:cs typeface="Comfortaa"/>
                  <a:sym typeface="Comfortaa"/>
                  <a:hlinkClick r:id="rId2" tooltip="https://www.hospiceuk.org/information-and-support/your-guide-hospice-and-end-life-care/planning-ahead/advance-care-planning"/>
                </a:rPr>
                <a:t> </a:t>
              </a:r>
            </a:p>
          </p:txBody>
        </p:sp>
      </p:grpSp>
      <p:grpSp>
        <p:nvGrpSpPr>
          <p:cNvPr id="17" name="Group 17"/>
          <p:cNvGrpSpPr/>
          <p:nvPr/>
        </p:nvGrpSpPr>
        <p:grpSpPr>
          <a:xfrm>
            <a:off x="2688241" y="3964946"/>
            <a:ext cx="7597994" cy="841356"/>
            <a:chOff x="0" y="0"/>
            <a:chExt cx="2722949" cy="301523"/>
          </a:xfrm>
        </p:grpSpPr>
        <p:sp>
          <p:nvSpPr>
            <p:cNvPr id="18" name="Freeform 18"/>
            <p:cNvSpPr/>
            <p:nvPr/>
          </p:nvSpPr>
          <p:spPr>
            <a:xfrm>
              <a:off x="0" y="0"/>
              <a:ext cx="2722949" cy="301523"/>
            </a:xfrm>
            <a:custGeom>
              <a:avLst/>
              <a:gdLst/>
              <a:ahLst/>
              <a:cxnLst/>
              <a:rect l="l" t="t" r="r" b="b"/>
              <a:pathLst>
                <a:path w="2722949" h="301523">
                  <a:moveTo>
                    <a:pt x="14265" y="0"/>
                  </a:moveTo>
                  <a:lnTo>
                    <a:pt x="2708684" y="0"/>
                  </a:lnTo>
                  <a:cubicBezTo>
                    <a:pt x="2716563" y="0"/>
                    <a:pt x="2722949" y="6387"/>
                    <a:pt x="2722949" y="14265"/>
                  </a:cubicBezTo>
                  <a:lnTo>
                    <a:pt x="2722949" y="287258"/>
                  </a:lnTo>
                  <a:cubicBezTo>
                    <a:pt x="2722949" y="291041"/>
                    <a:pt x="2721446" y="294670"/>
                    <a:pt x="2718771" y="297345"/>
                  </a:cubicBezTo>
                  <a:cubicBezTo>
                    <a:pt x="2716096" y="300020"/>
                    <a:pt x="2712468" y="301523"/>
                    <a:pt x="2708684" y="301523"/>
                  </a:cubicBezTo>
                  <a:lnTo>
                    <a:pt x="14265" y="301523"/>
                  </a:lnTo>
                  <a:cubicBezTo>
                    <a:pt x="10482" y="301523"/>
                    <a:pt x="6853" y="300020"/>
                    <a:pt x="4178" y="297345"/>
                  </a:cubicBezTo>
                  <a:cubicBezTo>
                    <a:pt x="1503" y="294670"/>
                    <a:pt x="0" y="291041"/>
                    <a:pt x="0" y="287258"/>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9" name="TextBox 19"/>
            <p:cNvSpPr txBox="1"/>
            <p:nvPr/>
          </p:nvSpPr>
          <p:spPr>
            <a:xfrm>
              <a:off x="0" y="-28575"/>
              <a:ext cx="2722949" cy="330098"/>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5" tooltip="https://youtu.be/vS7ueV0ui5U"/>
                </a:rPr>
                <a:t>Palliative care from diagnosis to death</a:t>
              </a:r>
            </a:p>
          </p:txBody>
        </p:sp>
      </p:grpSp>
      <p:grpSp>
        <p:nvGrpSpPr>
          <p:cNvPr id="20" name="Group 20"/>
          <p:cNvGrpSpPr/>
          <p:nvPr/>
        </p:nvGrpSpPr>
        <p:grpSpPr>
          <a:xfrm>
            <a:off x="3157327" y="6804000"/>
            <a:ext cx="2766080" cy="567841"/>
            <a:chOff x="0" y="0"/>
            <a:chExt cx="991301" cy="203502"/>
          </a:xfrm>
        </p:grpSpPr>
        <p:sp>
          <p:nvSpPr>
            <p:cNvPr id="21" name="Freeform 21"/>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EC6907"/>
            </a:solidFill>
            <a:ln cap="sq">
              <a:noFill/>
              <a:prstDash val="solid"/>
              <a:miter/>
            </a:ln>
          </p:spPr>
          <p:txBody>
            <a:bodyPr/>
            <a:lstStyle/>
            <a:p>
              <a:endParaRPr lang="en-GB"/>
            </a:p>
          </p:txBody>
        </p:sp>
        <p:sp>
          <p:nvSpPr>
            <p:cNvPr id="22" name="TextBox 22"/>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6" action="ppaction://hlinksldjump"/>
                </a:rPr>
                <a:t>Back to </a:t>
              </a:r>
              <a:r>
                <a:rPr lang="en-US" sz="1199" b="1" strike="noStrike">
                  <a:solidFill>
                    <a:srgbClr val="000000"/>
                  </a:solidFill>
                  <a:latin typeface="Comfortaa Bold"/>
                  <a:ea typeface="Comfortaa Bold"/>
                  <a:cs typeface="Comfortaa Bold"/>
                  <a:sym typeface="Comfortaa Bold"/>
                  <a:hlinkClick r:id="rId6" action="ppaction://hlinksldjump"/>
                </a:rPr>
                <a:t>Tier 2 Summary</a:t>
              </a:r>
            </a:p>
          </p:txBody>
        </p:sp>
      </p:grpSp>
      <p:grpSp>
        <p:nvGrpSpPr>
          <p:cNvPr id="23" name="Group 23"/>
          <p:cNvGrpSpPr/>
          <p:nvPr/>
        </p:nvGrpSpPr>
        <p:grpSpPr>
          <a:xfrm>
            <a:off x="6849929" y="6804000"/>
            <a:ext cx="2766080" cy="567841"/>
            <a:chOff x="0" y="0"/>
            <a:chExt cx="991301" cy="203502"/>
          </a:xfrm>
        </p:grpSpPr>
        <p:sp>
          <p:nvSpPr>
            <p:cNvPr id="24" name="Freeform 24"/>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EC6907"/>
            </a:solidFill>
            <a:ln cap="sq">
              <a:noFill/>
              <a:prstDash val="solid"/>
              <a:miter/>
            </a:ln>
          </p:spPr>
          <p:txBody>
            <a:bodyPr/>
            <a:lstStyle/>
            <a:p>
              <a:endParaRPr lang="en-GB"/>
            </a:p>
          </p:txBody>
        </p:sp>
        <p:sp>
          <p:nvSpPr>
            <p:cNvPr id="25" name="TextBox 25"/>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7" action="ppaction://hlinksldjump"/>
                </a:rPr>
                <a:t>Next Topic</a:t>
              </a:r>
            </a:p>
          </p:txBody>
        </p:sp>
      </p:grpSp>
      <p:sp>
        <p:nvSpPr>
          <p:cNvPr id="26" name="Freeform 26"/>
          <p:cNvSpPr/>
          <p:nvPr/>
        </p:nvSpPr>
        <p:spPr>
          <a:xfrm>
            <a:off x="9762868" y="6835742"/>
            <a:ext cx="523367" cy="536100"/>
          </a:xfrm>
          <a:custGeom>
            <a:avLst/>
            <a:gdLst/>
            <a:ahLst/>
            <a:cxnLst/>
            <a:rect l="l" t="t" r="r" b="b"/>
            <a:pathLst>
              <a:path w="523367" h="536100">
                <a:moveTo>
                  <a:pt x="0" y="0"/>
                </a:moveTo>
                <a:lnTo>
                  <a:pt x="523367" y="0"/>
                </a:lnTo>
                <a:lnTo>
                  <a:pt x="523367" y="536099"/>
                </a:lnTo>
                <a:lnTo>
                  <a:pt x="0" y="536099"/>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GB"/>
          </a:p>
        </p:txBody>
      </p:sp>
      <p:grpSp>
        <p:nvGrpSpPr>
          <p:cNvPr id="27" name="Group 27"/>
          <p:cNvGrpSpPr/>
          <p:nvPr/>
        </p:nvGrpSpPr>
        <p:grpSpPr>
          <a:xfrm>
            <a:off x="2688241" y="4882502"/>
            <a:ext cx="7597994" cy="907222"/>
            <a:chOff x="0" y="0"/>
            <a:chExt cx="2722949" cy="325128"/>
          </a:xfrm>
        </p:grpSpPr>
        <p:sp>
          <p:nvSpPr>
            <p:cNvPr id="28" name="Freeform 28"/>
            <p:cNvSpPr/>
            <p:nvPr/>
          </p:nvSpPr>
          <p:spPr>
            <a:xfrm>
              <a:off x="0" y="0"/>
              <a:ext cx="2722949" cy="325128"/>
            </a:xfrm>
            <a:custGeom>
              <a:avLst/>
              <a:gdLst/>
              <a:ahLst/>
              <a:cxnLst/>
              <a:rect l="l" t="t" r="r" b="b"/>
              <a:pathLst>
                <a:path w="2722949" h="325128">
                  <a:moveTo>
                    <a:pt x="14265" y="0"/>
                  </a:moveTo>
                  <a:lnTo>
                    <a:pt x="2708684" y="0"/>
                  </a:lnTo>
                  <a:cubicBezTo>
                    <a:pt x="2716563" y="0"/>
                    <a:pt x="2722949" y="6387"/>
                    <a:pt x="2722949" y="14265"/>
                  </a:cubicBezTo>
                  <a:lnTo>
                    <a:pt x="2722949" y="310863"/>
                  </a:lnTo>
                  <a:cubicBezTo>
                    <a:pt x="2722949" y="314646"/>
                    <a:pt x="2721446" y="318275"/>
                    <a:pt x="2718771" y="320950"/>
                  </a:cubicBezTo>
                  <a:cubicBezTo>
                    <a:pt x="2716096" y="323625"/>
                    <a:pt x="2712468" y="325128"/>
                    <a:pt x="2708684" y="325128"/>
                  </a:cubicBezTo>
                  <a:lnTo>
                    <a:pt x="14265" y="325128"/>
                  </a:lnTo>
                  <a:cubicBezTo>
                    <a:pt x="6387" y="325128"/>
                    <a:pt x="0" y="318741"/>
                    <a:pt x="0" y="310863"/>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9" name="TextBox 29"/>
            <p:cNvSpPr txBox="1"/>
            <p:nvPr/>
          </p:nvSpPr>
          <p:spPr>
            <a:xfrm>
              <a:off x="0" y="-28575"/>
              <a:ext cx="2722949" cy="353703"/>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10" tooltip="https://portal.e-lfh.org.uk/Component/Details/718295"/>
                </a:rPr>
                <a:t>NHSE elfh Hub (e-lfh.org.uk)</a:t>
              </a:r>
              <a:r>
                <a:rPr lang="en-US" sz="1200" u="sng">
                  <a:solidFill>
                    <a:srgbClr val="000000">
                      <a:alpha val="89804"/>
                    </a:srgbClr>
                  </a:solidFill>
                  <a:latin typeface="Comfortaa"/>
                  <a:ea typeface="Comfortaa"/>
                  <a:cs typeface="Comfortaa"/>
                  <a:sym typeface="Comfortaa"/>
                  <a:hlinkClick r:id="rId10" tooltip="https://portal.e-lfh.org.uk/Component/Details/718295"/>
                </a:rPr>
                <a:t> - Introduction to principles of advance care planning</a:t>
              </a:r>
            </a:p>
            <a:p>
              <a:pPr algn="ctr">
                <a:lnSpc>
                  <a:spcPts val="1679"/>
                </a:lnSpc>
              </a:pPr>
              <a:endParaRPr lang="en-US" sz="1200" u="sng">
                <a:solidFill>
                  <a:srgbClr val="000000">
                    <a:alpha val="89804"/>
                  </a:srgbClr>
                </a:solidFill>
                <a:latin typeface="Comfortaa"/>
                <a:ea typeface="Comfortaa"/>
                <a:cs typeface="Comfortaa"/>
                <a:sym typeface="Comfortaa"/>
                <a:hlinkClick r:id="rId10" tooltip="https://portal.e-lfh.org.uk/Component/Details/718295"/>
              </a:endParaRPr>
            </a:p>
          </p:txBody>
        </p:sp>
      </p:grpSp>
      <p:grpSp>
        <p:nvGrpSpPr>
          <p:cNvPr id="30" name="Group 30"/>
          <p:cNvGrpSpPr/>
          <p:nvPr/>
        </p:nvGrpSpPr>
        <p:grpSpPr>
          <a:xfrm>
            <a:off x="405765" y="1005143"/>
            <a:ext cx="2213069" cy="6168686"/>
            <a:chOff x="0" y="0"/>
            <a:chExt cx="793114" cy="2210718"/>
          </a:xfrm>
        </p:grpSpPr>
        <p:sp>
          <p:nvSpPr>
            <p:cNvPr id="31" name="Freeform 31"/>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32" name="TextBox 32"/>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Assessment and Care Planning in Palliative and End of Life Care</a:t>
              </a:r>
            </a:p>
          </p:txBody>
        </p:sp>
      </p:grpSp>
      <p:grpSp>
        <p:nvGrpSpPr>
          <p:cNvPr id="33" name="Group 33"/>
          <p:cNvGrpSpPr/>
          <p:nvPr/>
        </p:nvGrpSpPr>
        <p:grpSpPr>
          <a:xfrm>
            <a:off x="2688241" y="2360558"/>
            <a:ext cx="1677003" cy="383772"/>
            <a:chOff x="0" y="0"/>
            <a:chExt cx="601000" cy="137535"/>
          </a:xfrm>
        </p:grpSpPr>
        <p:sp>
          <p:nvSpPr>
            <p:cNvPr id="34" name="Freeform 3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5" name="TextBox 3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6min reading</a:t>
              </a:r>
            </a:p>
          </p:txBody>
        </p:sp>
      </p:grpSp>
      <p:grpSp>
        <p:nvGrpSpPr>
          <p:cNvPr id="36" name="Group 36"/>
          <p:cNvGrpSpPr/>
          <p:nvPr/>
        </p:nvGrpSpPr>
        <p:grpSpPr>
          <a:xfrm>
            <a:off x="2688241" y="3504974"/>
            <a:ext cx="1677003" cy="383772"/>
            <a:chOff x="0" y="0"/>
            <a:chExt cx="601000" cy="137535"/>
          </a:xfrm>
        </p:grpSpPr>
        <p:sp>
          <p:nvSpPr>
            <p:cNvPr id="37" name="Freeform 37"/>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8" name="TextBox 38"/>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resources</a:t>
              </a:r>
            </a:p>
          </p:txBody>
        </p:sp>
      </p:grpSp>
      <p:grpSp>
        <p:nvGrpSpPr>
          <p:cNvPr id="39" name="Group 39"/>
          <p:cNvGrpSpPr/>
          <p:nvPr/>
        </p:nvGrpSpPr>
        <p:grpSpPr>
          <a:xfrm>
            <a:off x="2688241" y="4422530"/>
            <a:ext cx="1677003" cy="383772"/>
            <a:chOff x="0" y="0"/>
            <a:chExt cx="601000" cy="137535"/>
          </a:xfrm>
        </p:grpSpPr>
        <p:sp>
          <p:nvSpPr>
            <p:cNvPr id="40" name="Freeform 40"/>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41" name="TextBox 41"/>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4min video</a:t>
              </a:r>
            </a:p>
          </p:txBody>
        </p:sp>
      </p:grpSp>
      <p:grpSp>
        <p:nvGrpSpPr>
          <p:cNvPr id="42" name="Group 42"/>
          <p:cNvGrpSpPr/>
          <p:nvPr/>
        </p:nvGrpSpPr>
        <p:grpSpPr>
          <a:xfrm>
            <a:off x="2688241" y="5405952"/>
            <a:ext cx="1677003" cy="383772"/>
            <a:chOff x="0" y="0"/>
            <a:chExt cx="601000" cy="137535"/>
          </a:xfrm>
        </p:grpSpPr>
        <p:sp>
          <p:nvSpPr>
            <p:cNvPr id="43" name="Freeform 43"/>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44" name="TextBox 44"/>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elearning</a:t>
              </a:r>
            </a:p>
          </p:txBody>
        </p:sp>
      </p:grpSp>
      <p:grpSp>
        <p:nvGrpSpPr>
          <p:cNvPr id="45" name="Group 45"/>
          <p:cNvGrpSpPr/>
          <p:nvPr/>
        </p:nvGrpSpPr>
        <p:grpSpPr>
          <a:xfrm>
            <a:off x="2688241" y="6267637"/>
            <a:ext cx="2657759" cy="383772"/>
            <a:chOff x="0" y="0"/>
            <a:chExt cx="952481" cy="137535"/>
          </a:xfrm>
        </p:grpSpPr>
        <p:sp>
          <p:nvSpPr>
            <p:cNvPr id="46" name="Freeform 46"/>
            <p:cNvSpPr/>
            <p:nvPr/>
          </p:nvSpPr>
          <p:spPr>
            <a:xfrm>
              <a:off x="0" y="0"/>
              <a:ext cx="952481" cy="137535"/>
            </a:xfrm>
            <a:custGeom>
              <a:avLst/>
              <a:gdLst/>
              <a:ahLst/>
              <a:cxnLst/>
              <a:rect l="l" t="t" r="r" b="b"/>
              <a:pathLst>
                <a:path w="952481" h="137535">
                  <a:moveTo>
                    <a:pt x="40781" y="0"/>
                  </a:moveTo>
                  <a:lnTo>
                    <a:pt x="911699" y="0"/>
                  </a:lnTo>
                  <a:cubicBezTo>
                    <a:pt x="934222" y="0"/>
                    <a:pt x="952481" y="18258"/>
                    <a:pt x="952481" y="40781"/>
                  </a:cubicBezTo>
                  <a:lnTo>
                    <a:pt x="952481" y="96754"/>
                  </a:lnTo>
                  <a:cubicBezTo>
                    <a:pt x="952481" y="107570"/>
                    <a:pt x="948184" y="117943"/>
                    <a:pt x="940536" y="125591"/>
                  </a:cubicBezTo>
                  <a:cubicBezTo>
                    <a:pt x="932888" y="133239"/>
                    <a:pt x="922515" y="137535"/>
                    <a:pt x="911699" y="137535"/>
                  </a:cubicBezTo>
                  <a:lnTo>
                    <a:pt x="40781" y="137535"/>
                  </a:lnTo>
                  <a:cubicBezTo>
                    <a:pt x="18258" y="137535"/>
                    <a:pt x="0" y="119277"/>
                    <a:pt x="0" y="96754"/>
                  </a:cubicBezTo>
                  <a:lnTo>
                    <a:pt x="0" y="40781"/>
                  </a:lnTo>
                  <a:cubicBezTo>
                    <a:pt x="0" y="29965"/>
                    <a:pt x="4297" y="19593"/>
                    <a:pt x="11945" y="11945"/>
                  </a:cubicBezTo>
                  <a:cubicBezTo>
                    <a:pt x="19593" y="4297"/>
                    <a:pt x="29965" y="0"/>
                    <a:pt x="40781" y="0"/>
                  </a:cubicBezTo>
                  <a:close/>
                </a:path>
              </a:pathLst>
            </a:custGeom>
            <a:solidFill>
              <a:srgbClr val="A6A6A6"/>
            </a:solidFill>
            <a:ln cap="sq">
              <a:noFill/>
              <a:prstDash val="solid"/>
              <a:miter/>
            </a:ln>
          </p:spPr>
          <p:txBody>
            <a:bodyPr/>
            <a:lstStyle/>
            <a:p>
              <a:endParaRPr lang="en-GB"/>
            </a:p>
          </p:txBody>
        </p:sp>
        <p:sp>
          <p:nvSpPr>
            <p:cNvPr id="47" name="TextBox 47"/>
            <p:cNvSpPr txBox="1"/>
            <p:nvPr/>
          </p:nvSpPr>
          <p:spPr>
            <a:xfrm>
              <a:off x="0" y="19050"/>
              <a:ext cx="952481"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previous modules</a:t>
              </a:r>
            </a:p>
          </p:txBody>
        </p:sp>
      </p:gr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Symptom Management in palliative and end of life care</a:t>
              </a: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5</a:t>
              </a:r>
            </a:p>
          </p:txBody>
        </p:sp>
      </p:grpSp>
      <p:grpSp>
        <p:nvGrpSpPr>
          <p:cNvPr id="8" name="Group 8"/>
          <p:cNvGrpSpPr/>
          <p:nvPr/>
        </p:nvGrpSpPr>
        <p:grpSpPr>
          <a:xfrm>
            <a:off x="2654834" y="1600843"/>
            <a:ext cx="7631401" cy="6045175"/>
            <a:chOff x="0" y="0"/>
            <a:chExt cx="2734922" cy="2166454"/>
          </a:xfrm>
        </p:grpSpPr>
        <p:sp>
          <p:nvSpPr>
            <p:cNvPr id="9" name="Freeform 9"/>
            <p:cNvSpPr/>
            <p:nvPr/>
          </p:nvSpPr>
          <p:spPr>
            <a:xfrm>
              <a:off x="0" y="0"/>
              <a:ext cx="2734922" cy="2166454"/>
            </a:xfrm>
            <a:custGeom>
              <a:avLst/>
              <a:gdLst/>
              <a:ahLst/>
              <a:cxnLst/>
              <a:rect l="l" t="t" r="r" b="b"/>
              <a:pathLst>
                <a:path w="2734922" h="2166454">
                  <a:moveTo>
                    <a:pt x="5072" y="0"/>
                  </a:moveTo>
                  <a:lnTo>
                    <a:pt x="2729849" y="0"/>
                  </a:lnTo>
                  <a:cubicBezTo>
                    <a:pt x="2732651" y="0"/>
                    <a:pt x="2734922" y="2271"/>
                    <a:pt x="2734922" y="5072"/>
                  </a:cubicBezTo>
                  <a:lnTo>
                    <a:pt x="2734922" y="2161382"/>
                  </a:lnTo>
                  <a:cubicBezTo>
                    <a:pt x="2734922" y="2164183"/>
                    <a:pt x="2732651" y="2166454"/>
                    <a:pt x="2729849" y="2166454"/>
                  </a:cubicBezTo>
                  <a:lnTo>
                    <a:pt x="5072" y="2166454"/>
                  </a:lnTo>
                  <a:cubicBezTo>
                    <a:pt x="2271" y="2166454"/>
                    <a:pt x="0" y="2164183"/>
                    <a:pt x="0" y="2161382"/>
                  </a:cubicBezTo>
                  <a:lnTo>
                    <a:pt x="0" y="5072"/>
                  </a:lnTo>
                  <a:cubicBezTo>
                    <a:pt x="0" y="2271"/>
                    <a:pt x="2271" y="0"/>
                    <a:pt x="5072" y="0"/>
                  </a:cubicBezTo>
                  <a:close/>
                </a:path>
              </a:pathLst>
            </a:custGeom>
            <a:solidFill>
              <a:srgbClr val="000000">
                <a:alpha val="0"/>
              </a:srgbClr>
            </a:solidFill>
            <a:ln cap="sq">
              <a:noFill/>
              <a:prstDash val="solid"/>
              <a:miter/>
            </a:ln>
          </p:spPr>
          <p:txBody>
            <a:bodyPr/>
            <a:lstStyle/>
            <a:p>
              <a:endParaRPr lang="en-GB"/>
            </a:p>
          </p:txBody>
        </p:sp>
        <p:sp>
          <p:nvSpPr>
            <p:cNvPr id="10" name="TextBox 10"/>
            <p:cNvSpPr txBox="1"/>
            <p:nvPr/>
          </p:nvSpPr>
          <p:spPr>
            <a:xfrm>
              <a:off x="0" y="-133350"/>
              <a:ext cx="2734922" cy="2299804"/>
            </a:xfrm>
            <a:prstGeom prst="rect">
              <a:avLst/>
            </a:prstGeom>
          </p:spPr>
          <p:txBody>
            <a:bodyPr lIns="50800" tIns="50800" rIns="50800" bIns="50800" rtlCol="0" anchor="ctr"/>
            <a:lstStyle/>
            <a:p>
              <a:pPr algn="ctr">
                <a:lnSpc>
                  <a:spcPts val="3419"/>
                </a:lnSpc>
              </a:pPr>
              <a:r>
                <a:rPr lang="en-US" sz="1800">
                  <a:solidFill>
                    <a:srgbClr val="000000"/>
                  </a:solidFill>
                  <a:latin typeface="Comfortaa"/>
                  <a:ea typeface="Comfortaa"/>
                  <a:cs typeface="Comfortaa"/>
                  <a:sym typeface="Comfortaa"/>
                </a:rPr>
                <a:t>People who are receiving end of life care may </a:t>
              </a:r>
              <a:r>
                <a:rPr lang="en-US" sz="1800" b="1">
                  <a:solidFill>
                    <a:srgbClr val="000000"/>
                  </a:solidFill>
                  <a:latin typeface="Comfortaa Bold"/>
                  <a:ea typeface="Comfortaa Bold"/>
                  <a:cs typeface="Comfortaa Bold"/>
                  <a:sym typeface="Comfortaa Bold"/>
                </a:rPr>
                <a:t>experience a number of symptoms </a:t>
              </a:r>
              <a:r>
                <a:rPr lang="en-US" sz="1800">
                  <a:solidFill>
                    <a:srgbClr val="000000"/>
                  </a:solidFill>
                  <a:latin typeface="Comfortaa"/>
                  <a:ea typeface="Comfortaa"/>
                  <a:cs typeface="Comfortaa"/>
                  <a:sym typeface="Comfortaa"/>
                </a:rPr>
                <a:t>associated with their disease progression and/ or treatment. Healthcare professionals need to </a:t>
              </a:r>
              <a:r>
                <a:rPr lang="en-US" sz="1800" b="1">
                  <a:solidFill>
                    <a:srgbClr val="000000"/>
                  </a:solidFill>
                  <a:latin typeface="Comfortaa Bold"/>
                  <a:ea typeface="Comfortaa Bold"/>
                  <a:cs typeface="Comfortaa Bold"/>
                  <a:sym typeface="Comfortaa Bold"/>
                </a:rPr>
                <a:t>understand the different causes</a:t>
              </a:r>
              <a:r>
                <a:rPr lang="en-US" sz="1800">
                  <a:solidFill>
                    <a:srgbClr val="000000"/>
                  </a:solidFill>
                  <a:latin typeface="Comfortaa"/>
                  <a:ea typeface="Comfortaa"/>
                  <a:cs typeface="Comfortaa"/>
                  <a:sym typeface="Comfortaa"/>
                </a:rPr>
                <a:t> for the various symptoms and know how to relieve those symptoms in a </a:t>
              </a:r>
              <a:r>
                <a:rPr lang="en-US" sz="1800" b="1">
                  <a:solidFill>
                    <a:srgbClr val="000000"/>
                  </a:solidFill>
                  <a:latin typeface="Comfortaa Bold"/>
                  <a:ea typeface="Comfortaa Bold"/>
                  <a:cs typeface="Comfortaa Bold"/>
                  <a:sym typeface="Comfortaa Bold"/>
                </a:rPr>
                <a:t>holistic manner</a:t>
              </a:r>
              <a:r>
                <a:rPr lang="en-US" sz="1800">
                  <a:solidFill>
                    <a:srgbClr val="000000"/>
                  </a:solidFill>
                  <a:latin typeface="Comfortaa"/>
                  <a:ea typeface="Comfortaa"/>
                  <a:cs typeface="Comfortaa"/>
                  <a:sym typeface="Comfortaa"/>
                </a:rPr>
                <a:t>, </a:t>
              </a:r>
              <a:r>
                <a:rPr lang="en-US" sz="1800" b="1">
                  <a:solidFill>
                    <a:srgbClr val="000000"/>
                  </a:solidFill>
                  <a:latin typeface="Comfortaa Bold"/>
                  <a:ea typeface="Comfortaa Bold"/>
                  <a:cs typeface="Comfortaa Bold"/>
                  <a:sym typeface="Comfortaa Bold"/>
                </a:rPr>
                <a:t>considering individual wishes and preferences</a:t>
              </a:r>
              <a:r>
                <a:rPr lang="en-US" sz="1800">
                  <a:solidFill>
                    <a:srgbClr val="000000"/>
                  </a:solidFill>
                  <a:latin typeface="Comfortaa"/>
                  <a:ea typeface="Comfortaa"/>
                  <a:cs typeface="Comfortaa"/>
                  <a:sym typeface="Comfortaa"/>
                </a:rPr>
                <a:t>.  </a:t>
              </a:r>
            </a:p>
            <a:p>
              <a:pPr algn="ctr">
                <a:lnSpc>
                  <a:spcPts val="3419"/>
                </a:lnSpc>
              </a:pPr>
              <a:r>
                <a:rPr lang="en-US" sz="1800">
                  <a:solidFill>
                    <a:srgbClr val="000000"/>
                  </a:solidFill>
                  <a:latin typeface="Comfortaa"/>
                  <a:ea typeface="Comfortaa"/>
                  <a:cs typeface="Comfortaa"/>
                  <a:sym typeface="Comfortaa"/>
                </a:rPr>
                <a:t>Being aware of the different types of symptoms that might occur, will support individuals and the people who are important to them to understand the end of life and the dying process and enable them to be involved in care provision. </a:t>
              </a:r>
              <a:r>
                <a:rPr lang="en-US" sz="1800" b="1">
                  <a:solidFill>
                    <a:srgbClr val="000000"/>
                  </a:solidFill>
                  <a:latin typeface="Comfortaa Bold"/>
                  <a:ea typeface="Comfortaa Bold"/>
                  <a:cs typeface="Comfortaa Bold"/>
                  <a:sym typeface="Comfortaa Bold"/>
                </a:rPr>
                <a:t>Understanding </a:t>
              </a:r>
              <a:r>
                <a:rPr lang="en-US" sz="1800">
                  <a:solidFill>
                    <a:srgbClr val="000000"/>
                  </a:solidFill>
                  <a:latin typeface="Comfortaa"/>
                  <a:ea typeface="Comfortaa"/>
                  <a:cs typeface="Comfortaa"/>
                  <a:sym typeface="Comfortaa"/>
                </a:rPr>
                <a:t>what to expect ensures that people and those important to them </a:t>
              </a:r>
              <a:r>
                <a:rPr lang="en-US" sz="1800" b="1">
                  <a:solidFill>
                    <a:srgbClr val="000000"/>
                  </a:solidFill>
                  <a:latin typeface="Comfortaa Bold"/>
                  <a:ea typeface="Comfortaa Bold"/>
                  <a:cs typeface="Comfortaa Bold"/>
                  <a:sym typeface="Comfortaa Bold"/>
                </a:rPr>
                <a:t>can alert healthcare providers to deterioration/ ask for support</a:t>
              </a:r>
              <a:r>
                <a:rPr lang="en-US" sz="1800">
                  <a:solidFill>
                    <a:srgbClr val="000000"/>
                  </a:solidFill>
                  <a:latin typeface="Comfortaa"/>
                  <a:ea typeface="Comfortaa"/>
                  <a:cs typeface="Comfortaa"/>
                  <a:sym typeface="Comfortaa"/>
                </a:rPr>
                <a:t>. </a:t>
              </a:r>
            </a:p>
            <a:p>
              <a:pPr algn="ctr">
                <a:lnSpc>
                  <a:spcPts val="3419"/>
                </a:lnSpc>
              </a:pPr>
              <a:endParaRPr lang="en-US" sz="1800">
                <a:solidFill>
                  <a:srgbClr val="000000"/>
                </a:solidFill>
                <a:latin typeface="Comfortaa"/>
                <a:ea typeface="Comfortaa"/>
                <a:cs typeface="Comfortaa"/>
                <a:sym typeface="Comfortaa"/>
              </a:endParaRPr>
            </a:p>
          </p:txBody>
        </p:sp>
      </p:grpSp>
      <p:grpSp>
        <p:nvGrpSpPr>
          <p:cNvPr id="11" name="Group 11"/>
          <p:cNvGrpSpPr/>
          <p:nvPr/>
        </p:nvGrpSpPr>
        <p:grpSpPr>
          <a:xfrm>
            <a:off x="2685768" y="1005143"/>
            <a:ext cx="7600467" cy="529025"/>
            <a:chOff x="0" y="0"/>
            <a:chExt cx="2723836" cy="189591"/>
          </a:xfrm>
        </p:grpSpPr>
        <p:sp>
          <p:nvSpPr>
            <p:cNvPr id="12" name="Freeform 12"/>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EECDB9"/>
            </a:solidFill>
            <a:ln cap="sq">
              <a:noFill/>
              <a:prstDash val="solid"/>
              <a:miter/>
            </a:ln>
          </p:spPr>
          <p:txBody>
            <a:bodyPr/>
            <a:lstStyle/>
            <a:p>
              <a:endParaRPr lang="en-GB"/>
            </a:p>
          </p:txBody>
        </p:sp>
        <p:sp>
          <p:nvSpPr>
            <p:cNvPr id="13" name="TextBox 13"/>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Introduction:</a:t>
              </a:r>
            </a:p>
          </p:txBody>
        </p:sp>
      </p:gr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Symptom Management in palliative and end of life care</a:t>
              </a: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5</a:t>
              </a:r>
            </a:p>
          </p:txBody>
        </p:sp>
      </p:grpSp>
      <p:grpSp>
        <p:nvGrpSpPr>
          <p:cNvPr id="8" name="Group 8"/>
          <p:cNvGrpSpPr/>
          <p:nvPr/>
        </p:nvGrpSpPr>
        <p:grpSpPr>
          <a:xfrm>
            <a:off x="2685768" y="1012915"/>
            <a:ext cx="7600467" cy="529025"/>
            <a:chOff x="0" y="0"/>
            <a:chExt cx="2723836" cy="189591"/>
          </a:xfrm>
        </p:grpSpPr>
        <p:sp>
          <p:nvSpPr>
            <p:cNvPr id="9" name="Freeform 9"/>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EECDB9"/>
            </a:solidFill>
            <a:ln cap="sq">
              <a:noFill/>
              <a:prstDash val="solid"/>
              <a:miter/>
            </a:ln>
          </p:spPr>
          <p:txBody>
            <a:bodyPr/>
            <a:lstStyle/>
            <a:p>
              <a:endParaRPr lang="en-GB"/>
            </a:p>
          </p:txBody>
        </p:sp>
        <p:sp>
          <p:nvSpPr>
            <p:cNvPr id="10" name="TextBox 10"/>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grpSp>
        <p:nvGrpSpPr>
          <p:cNvPr id="11" name="Group 11"/>
          <p:cNvGrpSpPr/>
          <p:nvPr/>
        </p:nvGrpSpPr>
        <p:grpSpPr>
          <a:xfrm>
            <a:off x="2654834" y="1608615"/>
            <a:ext cx="7631401" cy="5565215"/>
            <a:chOff x="0" y="0"/>
            <a:chExt cx="2734922" cy="1994447"/>
          </a:xfrm>
        </p:grpSpPr>
        <p:sp>
          <p:nvSpPr>
            <p:cNvPr id="12" name="Freeform 12"/>
            <p:cNvSpPr/>
            <p:nvPr/>
          </p:nvSpPr>
          <p:spPr>
            <a:xfrm>
              <a:off x="0" y="0"/>
              <a:ext cx="2734922" cy="1994447"/>
            </a:xfrm>
            <a:custGeom>
              <a:avLst/>
              <a:gdLst/>
              <a:ahLst/>
              <a:cxnLst/>
              <a:rect l="l" t="t" r="r" b="b"/>
              <a:pathLst>
                <a:path w="2734922" h="1994447">
                  <a:moveTo>
                    <a:pt x="5072" y="0"/>
                  </a:moveTo>
                  <a:lnTo>
                    <a:pt x="2729849" y="0"/>
                  </a:lnTo>
                  <a:cubicBezTo>
                    <a:pt x="2732651" y="0"/>
                    <a:pt x="2734922" y="2271"/>
                    <a:pt x="2734922" y="5072"/>
                  </a:cubicBezTo>
                  <a:lnTo>
                    <a:pt x="2734922" y="1989375"/>
                  </a:lnTo>
                  <a:cubicBezTo>
                    <a:pt x="2734922" y="1992176"/>
                    <a:pt x="2732651" y="1994447"/>
                    <a:pt x="2729849" y="1994447"/>
                  </a:cubicBezTo>
                  <a:lnTo>
                    <a:pt x="5072" y="1994447"/>
                  </a:lnTo>
                  <a:cubicBezTo>
                    <a:pt x="2271" y="1994447"/>
                    <a:pt x="0" y="1992176"/>
                    <a:pt x="0" y="1989375"/>
                  </a:cubicBezTo>
                  <a:lnTo>
                    <a:pt x="0" y="5072"/>
                  </a:lnTo>
                  <a:cubicBezTo>
                    <a:pt x="0" y="2271"/>
                    <a:pt x="2271" y="0"/>
                    <a:pt x="5072" y="0"/>
                  </a:cubicBezTo>
                  <a:close/>
                </a:path>
              </a:pathLst>
            </a:custGeom>
            <a:solidFill>
              <a:srgbClr val="000000">
                <a:alpha val="0"/>
              </a:srgbClr>
            </a:solidFill>
            <a:ln cap="sq">
              <a:noFill/>
              <a:prstDash val="solid"/>
              <a:miter/>
            </a:ln>
          </p:spPr>
          <p:txBody>
            <a:bodyPr/>
            <a:lstStyle/>
            <a:p>
              <a:endParaRPr lang="en-GB"/>
            </a:p>
          </p:txBody>
        </p:sp>
        <p:sp>
          <p:nvSpPr>
            <p:cNvPr id="13" name="TextBox 13"/>
            <p:cNvSpPr txBox="1"/>
            <p:nvPr/>
          </p:nvSpPr>
          <p:spPr>
            <a:xfrm>
              <a:off x="0" y="-133350"/>
              <a:ext cx="2734922" cy="2127797"/>
            </a:xfrm>
            <a:prstGeom prst="rect">
              <a:avLst/>
            </a:prstGeom>
          </p:spPr>
          <p:txBody>
            <a:bodyPr lIns="50800" tIns="50800" rIns="50800" bIns="50800" rtlCol="0" anchor="ctr"/>
            <a:lstStyle/>
            <a:p>
              <a:pPr algn="l">
                <a:lnSpc>
                  <a:spcPts val="3419"/>
                </a:lnSpc>
              </a:pPr>
              <a:r>
                <a:rPr lang="en-US" sz="1800" b="1">
                  <a:solidFill>
                    <a:srgbClr val="000000"/>
                  </a:solidFill>
                  <a:latin typeface="Comfortaa Bold"/>
                  <a:ea typeface="Comfortaa Bold"/>
                  <a:cs typeface="Comfortaa Bold"/>
                  <a:sym typeface="Comfortaa Bold"/>
                </a:rPr>
                <a:t>2.1</a:t>
              </a:r>
              <a:r>
                <a:rPr lang="en-US" sz="1800">
                  <a:solidFill>
                    <a:srgbClr val="000000"/>
                  </a:solidFill>
                  <a:latin typeface="Comfortaa"/>
                  <a:ea typeface="Comfortaa"/>
                  <a:cs typeface="Comfortaa"/>
                  <a:sym typeface="Comfortaa"/>
                </a:rPr>
                <a:t>  Identify and discuss common symptoms associated with the approach of end of life.</a:t>
              </a:r>
            </a:p>
            <a:p>
              <a:pPr algn="l">
                <a:lnSpc>
                  <a:spcPts val="3419"/>
                </a:lnSpc>
              </a:pPr>
              <a:r>
                <a:rPr lang="en-US" sz="1800" b="1">
                  <a:solidFill>
                    <a:srgbClr val="000000"/>
                  </a:solidFill>
                  <a:latin typeface="Comfortaa Bold"/>
                  <a:ea typeface="Comfortaa Bold"/>
                  <a:cs typeface="Comfortaa Bold"/>
                  <a:sym typeface="Comfortaa Bold"/>
                </a:rPr>
                <a:t>2.2</a:t>
              </a:r>
              <a:r>
                <a:rPr lang="en-US" sz="1800">
                  <a:solidFill>
                    <a:srgbClr val="000000"/>
                  </a:solidFill>
                  <a:latin typeface="Comfortaa"/>
                  <a:ea typeface="Comfortaa"/>
                  <a:cs typeface="Comfortaa"/>
                  <a:sym typeface="Comfortaa"/>
                </a:rPr>
                <a:t>  Discuss how different factors can alleviate or exacerbate pain and discomfort.</a:t>
              </a:r>
            </a:p>
            <a:p>
              <a:pPr algn="l">
                <a:lnSpc>
                  <a:spcPts val="3419"/>
                </a:lnSpc>
              </a:pPr>
              <a:r>
                <a:rPr lang="en-US" sz="1800" b="1">
                  <a:solidFill>
                    <a:srgbClr val="000000"/>
                  </a:solidFill>
                  <a:latin typeface="Comfortaa Bold"/>
                  <a:ea typeface="Comfortaa Bold"/>
                  <a:cs typeface="Comfortaa Bold"/>
                  <a:sym typeface="Comfortaa Bold"/>
                </a:rPr>
                <a:t>2.3</a:t>
              </a:r>
              <a:r>
                <a:rPr lang="en-US" sz="1800">
                  <a:solidFill>
                    <a:srgbClr val="000000"/>
                  </a:solidFill>
                  <a:latin typeface="Comfortaa"/>
                  <a:ea typeface="Comfortaa"/>
                  <a:cs typeface="Comfortaa"/>
                  <a:sym typeface="Comfortaa"/>
                </a:rPr>
                <a:t>  Discuss the importance of a holistic understanding and assessment of the individual’s perception of their symptoms and the impact this may have on their choices.</a:t>
              </a:r>
            </a:p>
            <a:p>
              <a:pPr algn="l">
                <a:lnSpc>
                  <a:spcPts val="3419"/>
                </a:lnSpc>
              </a:pPr>
              <a:r>
                <a:rPr lang="en-US" sz="1800" b="1">
                  <a:solidFill>
                    <a:srgbClr val="000000"/>
                  </a:solidFill>
                  <a:latin typeface="Comfortaa Bold"/>
                  <a:ea typeface="Comfortaa Bold"/>
                  <a:cs typeface="Comfortaa Bold"/>
                  <a:sym typeface="Comfortaa Bold"/>
                </a:rPr>
                <a:t>2.4</a:t>
              </a:r>
              <a:r>
                <a:rPr lang="en-US" sz="1800">
                  <a:solidFill>
                    <a:srgbClr val="000000"/>
                  </a:solidFill>
                  <a:latin typeface="Comfortaa"/>
                  <a:ea typeface="Comfortaa"/>
                  <a:cs typeface="Comfortaa"/>
                  <a:sym typeface="Comfortaa"/>
                </a:rPr>
                <a:t>  Identify and employ the range of therapeutic options available including practical support or psychological therapy, for symptom management available to them and any potential risks and benefits.</a:t>
              </a:r>
            </a:p>
          </p:txBody>
        </p:sp>
      </p:gr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Symptom Management in palliative and end of life care</a:t>
              </a: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5</a:t>
              </a:r>
            </a:p>
          </p:txBody>
        </p:sp>
      </p:grpSp>
      <p:grpSp>
        <p:nvGrpSpPr>
          <p:cNvPr id="8" name="Group 8"/>
          <p:cNvGrpSpPr/>
          <p:nvPr/>
        </p:nvGrpSpPr>
        <p:grpSpPr>
          <a:xfrm>
            <a:off x="2685768" y="1005143"/>
            <a:ext cx="7600467" cy="529025"/>
            <a:chOff x="0" y="0"/>
            <a:chExt cx="2723836" cy="189591"/>
          </a:xfrm>
        </p:grpSpPr>
        <p:sp>
          <p:nvSpPr>
            <p:cNvPr id="9" name="Freeform 9"/>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EECDB9"/>
            </a:solidFill>
            <a:ln cap="sq">
              <a:noFill/>
              <a:prstDash val="solid"/>
              <a:miter/>
            </a:ln>
          </p:spPr>
          <p:txBody>
            <a:bodyPr/>
            <a:lstStyle/>
            <a:p>
              <a:endParaRPr lang="en-GB"/>
            </a:p>
          </p:txBody>
        </p:sp>
        <p:sp>
          <p:nvSpPr>
            <p:cNvPr id="10" name="TextBox 10"/>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grpSp>
        <p:nvGrpSpPr>
          <p:cNvPr id="11" name="Group 11"/>
          <p:cNvGrpSpPr/>
          <p:nvPr/>
        </p:nvGrpSpPr>
        <p:grpSpPr>
          <a:xfrm>
            <a:off x="2654834" y="1600843"/>
            <a:ext cx="7631401" cy="6215066"/>
            <a:chOff x="0" y="0"/>
            <a:chExt cx="2734922" cy="2227339"/>
          </a:xfrm>
        </p:grpSpPr>
        <p:sp>
          <p:nvSpPr>
            <p:cNvPr id="12" name="Freeform 12"/>
            <p:cNvSpPr/>
            <p:nvPr/>
          </p:nvSpPr>
          <p:spPr>
            <a:xfrm>
              <a:off x="0" y="0"/>
              <a:ext cx="2734922" cy="2227339"/>
            </a:xfrm>
            <a:custGeom>
              <a:avLst/>
              <a:gdLst/>
              <a:ahLst/>
              <a:cxnLst/>
              <a:rect l="l" t="t" r="r" b="b"/>
              <a:pathLst>
                <a:path w="2734922" h="2227339">
                  <a:moveTo>
                    <a:pt x="5072" y="0"/>
                  </a:moveTo>
                  <a:lnTo>
                    <a:pt x="2729849" y="0"/>
                  </a:lnTo>
                  <a:cubicBezTo>
                    <a:pt x="2732651" y="0"/>
                    <a:pt x="2734922" y="2271"/>
                    <a:pt x="2734922" y="5072"/>
                  </a:cubicBezTo>
                  <a:lnTo>
                    <a:pt x="2734922" y="2222267"/>
                  </a:lnTo>
                  <a:cubicBezTo>
                    <a:pt x="2734922" y="2225068"/>
                    <a:pt x="2732651" y="2227339"/>
                    <a:pt x="2729849" y="2227339"/>
                  </a:cubicBezTo>
                  <a:lnTo>
                    <a:pt x="5072" y="2227339"/>
                  </a:lnTo>
                  <a:cubicBezTo>
                    <a:pt x="2271" y="2227339"/>
                    <a:pt x="0" y="2225068"/>
                    <a:pt x="0" y="2222267"/>
                  </a:cubicBezTo>
                  <a:lnTo>
                    <a:pt x="0" y="5072"/>
                  </a:lnTo>
                  <a:cubicBezTo>
                    <a:pt x="0" y="2271"/>
                    <a:pt x="2271" y="0"/>
                    <a:pt x="5072" y="0"/>
                  </a:cubicBezTo>
                  <a:close/>
                </a:path>
              </a:pathLst>
            </a:custGeom>
            <a:solidFill>
              <a:srgbClr val="000000">
                <a:alpha val="0"/>
              </a:srgbClr>
            </a:solidFill>
            <a:ln cap="sq">
              <a:noFill/>
              <a:prstDash val="solid"/>
              <a:miter/>
            </a:ln>
          </p:spPr>
          <p:txBody>
            <a:bodyPr/>
            <a:lstStyle/>
            <a:p>
              <a:endParaRPr lang="en-GB"/>
            </a:p>
          </p:txBody>
        </p:sp>
        <p:sp>
          <p:nvSpPr>
            <p:cNvPr id="13" name="TextBox 13"/>
            <p:cNvSpPr txBox="1"/>
            <p:nvPr/>
          </p:nvSpPr>
          <p:spPr>
            <a:xfrm>
              <a:off x="0" y="-133350"/>
              <a:ext cx="2734922" cy="2360689"/>
            </a:xfrm>
            <a:prstGeom prst="rect">
              <a:avLst/>
            </a:prstGeom>
          </p:spPr>
          <p:txBody>
            <a:bodyPr lIns="50800" tIns="50800" rIns="50800" bIns="50800" rtlCol="0" anchor="ctr"/>
            <a:lstStyle/>
            <a:p>
              <a:pPr algn="l">
                <a:lnSpc>
                  <a:spcPts val="3419"/>
                </a:lnSpc>
              </a:pPr>
              <a:r>
                <a:rPr lang="en-US" sz="1800" b="1">
                  <a:solidFill>
                    <a:srgbClr val="000000"/>
                  </a:solidFill>
                  <a:latin typeface="Comfortaa Bold"/>
                  <a:ea typeface="Comfortaa Bold"/>
                  <a:cs typeface="Comfortaa Bold"/>
                  <a:sym typeface="Comfortaa Bold"/>
                </a:rPr>
                <a:t>2.5  </a:t>
              </a:r>
              <a:r>
                <a:rPr lang="en-US" sz="1800">
                  <a:solidFill>
                    <a:srgbClr val="000000"/>
                  </a:solidFill>
                  <a:latin typeface="Comfortaa"/>
                  <a:ea typeface="Comfortaa"/>
                  <a:cs typeface="Comfortaa"/>
                  <a:sym typeface="Comfortaa"/>
                </a:rPr>
                <a:t>Discuss how symptoms have many causes and demonstrate how different causes may require different approaches to treatment, care, and support.</a:t>
              </a:r>
            </a:p>
            <a:p>
              <a:pPr algn="l">
                <a:lnSpc>
                  <a:spcPts val="3419"/>
                </a:lnSpc>
              </a:pPr>
              <a:r>
                <a:rPr lang="en-US" sz="1800" b="1">
                  <a:solidFill>
                    <a:srgbClr val="000000"/>
                  </a:solidFill>
                  <a:latin typeface="Comfortaa Bold"/>
                  <a:ea typeface="Comfortaa Bold"/>
                  <a:cs typeface="Comfortaa Bold"/>
                  <a:sym typeface="Comfortaa Bold"/>
                </a:rPr>
                <a:t>2.6</a:t>
              </a:r>
              <a:r>
                <a:rPr lang="en-US" sz="1800">
                  <a:solidFill>
                    <a:srgbClr val="000000"/>
                  </a:solidFill>
                  <a:latin typeface="Comfortaa"/>
                  <a:ea typeface="Comfortaa"/>
                  <a:cs typeface="Comfortaa"/>
                  <a:sym typeface="Comfortaa"/>
                </a:rPr>
                <a:t>  Support the individual to retain dignity during symptom management.</a:t>
              </a:r>
            </a:p>
            <a:p>
              <a:pPr algn="l">
                <a:lnSpc>
                  <a:spcPts val="3419"/>
                </a:lnSpc>
              </a:pPr>
              <a:r>
                <a:rPr lang="en-US" sz="1800" b="1">
                  <a:solidFill>
                    <a:srgbClr val="000000"/>
                  </a:solidFill>
                  <a:latin typeface="Comfortaa Bold"/>
                  <a:ea typeface="Comfortaa Bold"/>
                  <a:cs typeface="Comfortaa Bold"/>
                  <a:sym typeface="Comfortaa Bold"/>
                </a:rPr>
                <a:t>2.7</a:t>
              </a:r>
              <a:r>
                <a:rPr lang="en-US" sz="1800">
                  <a:solidFill>
                    <a:srgbClr val="000000"/>
                  </a:solidFill>
                  <a:latin typeface="Comfortaa"/>
                  <a:ea typeface="Comfortaa"/>
                  <a:cs typeface="Comfortaa"/>
                  <a:sym typeface="Comfortaa"/>
                </a:rPr>
                <a:t>  Discuss the importance of, and demonstrate how to provide regular symptom relief, and measure its effectiveness.</a:t>
              </a:r>
            </a:p>
            <a:p>
              <a:pPr algn="l">
                <a:lnSpc>
                  <a:spcPts val="3419"/>
                </a:lnSpc>
              </a:pPr>
              <a:r>
                <a:rPr lang="en-US" sz="1800" b="1">
                  <a:solidFill>
                    <a:srgbClr val="000000"/>
                  </a:solidFill>
                  <a:latin typeface="Comfortaa Bold"/>
                  <a:ea typeface="Comfortaa Bold"/>
                  <a:cs typeface="Comfortaa Bold"/>
                  <a:sym typeface="Comfortaa Bold"/>
                </a:rPr>
                <a:t>2.8</a:t>
              </a:r>
              <a:r>
                <a:rPr lang="en-US" sz="1800">
                  <a:solidFill>
                    <a:srgbClr val="000000"/>
                  </a:solidFill>
                  <a:latin typeface="Comfortaa"/>
                  <a:ea typeface="Comfortaa"/>
                  <a:cs typeface="Comfortaa"/>
                  <a:sym typeface="Comfortaa"/>
                </a:rPr>
                <a:t>  Demonstrate when and how to refer concerns about an individual’s symptoms to specialist colleagues.</a:t>
              </a:r>
            </a:p>
            <a:p>
              <a:pPr algn="l">
                <a:lnSpc>
                  <a:spcPts val="3726"/>
                </a:lnSpc>
              </a:pPr>
              <a:r>
                <a:rPr lang="en-US" sz="1800" b="1">
                  <a:solidFill>
                    <a:srgbClr val="000000"/>
                  </a:solidFill>
                  <a:latin typeface="Comfortaa Bold"/>
                  <a:ea typeface="Comfortaa Bold"/>
                  <a:cs typeface="Comfortaa Bold"/>
                  <a:sym typeface="Comfortaa Bold"/>
                </a:rPr>
                <a:t>2.9</a:t>
              </a:r>
              <a:r>
                <a:rPr lang="en-US" sz="1800">
                  <a:solidFill>
                    <a:srgbClr val="000000"/>
                  </a:solidFill>
                  <a:latin typeface="Comfortaa"/>
                  <a:ea typeface="Comfortaa"/>
                  <a:cs typeface="Comfortaa"/>
                  <a:sym typeface="Comfortaa"/>
                </a:rPr>
                <a:t>  Discuss and utilise local and national policy relating to medicines management.</a:t>
              </a:r>
            </a:p>
            <a:p>
              <a:pPr algn="l">
                <a:lnSpc>
                  <a:spcPts val="3419"/>
                </a:lnSpc>
              </a:pPr>
              <a:endParaRPr lang="en-US" sz="1800">
                <a:solidFill>
                  <a:srgbClr val="000000"/>
                </a:solidFill>
                <a:latin typeface="Comfortaa"/>
                <a:ea typeface="Comfortaa"/>
                <a:cs typeface="Comfortaa"/>
                <a:sym typeface="Comfortaa"/>
              </a:endParaRPr>
            </a:p>
            <a:p>
              <a:pPr algn="l">
                <a:lnSpc>
                  <a:spcPts val="3419"/>
                </a:lnSpc>
              </a:pPr>
              <a:endParaRPr lang="en-US" sz="1800">
                <a:solidFill>
                  <a:srgbClr val="000000"/>
                </a:solidFill>
                <a:latin typeface="Comfortaa"/>
                <a:ea typeface="Comfortaa"/>
                <a:cs typeface="Comfortaa"/>
                <a:sym typeface="Comfortaa"/>
              </a:endParaRPr>
            </a:p>
          </p:txBody>
        </p:sp>
      </p:gr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5</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EECDB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88241" y="1629418"/>
            <a:ext cx="7597994" cy="1265638"/>
            <a:chOff x="0" y="0"/>
            <a:chExt cx="2722949" cy="453576"/>
          </a:xfrm>
        </p:grpSpPr>
        <p:sp>
          <p:nvSpPr>
            <p:cNvPr id="9" name="Freeform 9"/>
            <p:cNvSpPr/>
            <p:nvPr/>
          </p:nvSpPr>
          <p:spPr>
            <a:xfrm>
              <a:off x="0" y="0"/>
              <a:ext cx="2722949" cy="453576"/>
            </a:xfrm>
            <a:custGeom>
              <a:avLst/>
              <a:gdLst/>
              <a:ahLst/>
              <a:cxnLst/>
              <a:rect l="l" t="t" r="r" b="b"/>
              <a:pathLst>
                <a:path w="2722949" h="453576">
                  <a:moveTo>
                    <a:pt x="14265" y="0"/>
                  </a:moveTo>
                  <a:lnTo>
                    <a:pt x="2708684" y="0"/>
                  </a:lnTo>
                  <a:cubicBezTo>
                    <a:pt x="2716563" y="0"/>
                    <a:pt x="2722949" y="6387"/>
                    <a:pt x="2722949" y="14265"/>
                  </a:cubicBezTo>
                  <a:lnTo>
                    <a:pt x="2722949" y="439311"/>
                  </a:lnTo>
                  <a:cubicBezTo>
                    <a:pt x="2722949" y="443094"/>
                    <a:pt x="2721446" y="446723"/>
                    <a:pt x="2718771" y="449398"/>
                  </a:cubicBezTo>
                  <a:cubicBezTo>
                    <a:pt x="2716096" y="452073"/>
                    <a:pt x="2712468" y="453576"/>
                    <a:pt x="2708684" y="453576"/>
                  </a:cubicBezTo>
                  <a:lnTo>
                    <a:pt x="14265" y="453576"/>
                  </a:lnTo>
                  <a:cubicBezTo>
                    <a:pt x="10482" y="453576"/>
                    <a:pt x="6853" y="452073"/>
                    <a:pt x="4178" y="449398"/>
                  </a:cubicBezTo>
                  <a:cubicBezTo>
                    <a:pt x="1503" y="446723"/>
                    <a:pt x="0" y="443094"/>
                    <a:pt x="0" y="439311"/>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482151"/>
            </a:xfrm>
            <a:prstGeom prst="rect">
              <a:avLst/>
            </a:prstGeom>
          </p:spPr>
          <p:txBody>
            <a:bodyPr lIns="50800" tIns="50800" rIns="50800" bIns="50800" rtlCol="0" anchor="ctr"/>
            <a:lstStyle/>
            <a:p>
              <a:pPr algn="l">
                <a:lnSpc>
                  <a:spcPts val="1679"/>
                </a:lnSpc>
              </a:pPr>
              <a:endParaRP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www.nhs.uk/conditions/end-of-life-care/what-to-expect-from-care/"/>
                </a:rPr>
                <a:t>Wh</a:t>
              </a:r>
              <a:r>
                <a:rPr lang="en-US" sz="1200" u="sng">
                  <a:solidFill>
                    <a:srgbClr val="000000">
                      <a:alpha val="89804"/>
                    </a:srgbClr>
                  </a:solidFill>
                  <a:latin typeface="Comfortaa"/>
                  <a:ea typeface="Comfortaa"/>
                  <a:cs typeface="Comfortaa"/>
                  <a:sym typeface="Comfortaa"/>
                  <a:hlinkClick r:id="rId2" tooltip="https://www.nhs.uk/conditions/end-of-life-care/what-to-expect-from-care/"/>
                </a:rPr>
                <a:t>at to expect from end of life care - NHS (www.nhs.uk)</a:t>
              </a:r>
              <a:r>
                <a:rPr lang="en-US" sz="1200" u="sng">
                  <a:solidFill>
                    <a:srgbClr val="000000">
                      <a:alpha val="89804"/>
                    </a:srgbClr>
                  </a:solidFill>
                  <a:latin typeface="Comfortaa"/>
                  <a:ea typeface="Comfortaa"/>
                  <a:cs typeface="Comfortaa"/>
                  <a:sym typeface="Comfortaa"/>
                  <a:hlinkClick r:id="rId3" tooltip="https://www.hospiceuk.org/information-and-support/your-guide-hospice-and-end-life-care/planning-ahead/advance-care-planning"/>
                </a:rPr>
                <a:t> </a:t>
              </a:r>
            </a:p>
            <a:p>
              <a:pPr algn="l">
                <a:lnSpc>
                  <a:spcPts val="1679"/>
                </a:lnSpc>
              </a:pPr>
              <a:endParaRPr lang="en-US" sz="1200" u="sng">
                <a:solidFill>
                  <a:srgbClr val="000000">
                    <a:alpha val="89804"/>
                  </a:srgbClr>
                </a:solidFill>
                <a:latin typeface="Comfortaa"/>
                <a:ea typeface="Comfortaa"/>
                <a:cs typeface="Comfortaa"/>
                <a:sym typeface="Comfortaa"/>
                <a:hlinkClick r:id="rId3" tooltip="https://www.hospiceuk.org/information-and-support/your-guide-hospice-and-end-life-care/planning-ahead/advance-care-planning"/>
              </a:endParaRPr>
            </a:p>
          </p:txBody>
        </p:sp>
      </p:grpSp>
      <p:grpSp>
        <p:nvGrpSpPr>
          <p:cNvPr id="11" name="Group 11"/>
          <p:cNvGrpSpPr/>
          <p:nvPr/>
        </p:nvGrpSpPr>
        <p:grpSpPr>
          <a:xfrm>
            <a:off x="2688241" y="3052798"/>
            <a:ext cx="7597994" cy="1222791"/>
            <a:chOff x="0" y="0"/>
            <a:chExt cx="2722949" cy="438221"/>
          </a:xfrm>
        </p:grpSpPr>
        <p:sp>
          <p:nvSpPr>
            <p:cNvPr id="12" name="Freeform 12"/>
            <p:cNvSpPr/>
            <p:nvPr/>
          </p:nvSpPr>
          <p:spPr>
            <a:xfrm>
              <a:off x="0" y="0"/>
              <a:ext cx="2722949" cy="438221"/>
            </a:xfrm>
            <a:custGeom>
              <a:avLst/>
              <a:gdLst/>
              <a:ahLst/>
              <a:cxnLst/>
              <a:rect l="l" t="t" r="r" b="b"/>
              <a:pathLst>
                <a:path w="2722949" h="438221">
                  <a:moveTo>
                    <a:pt x="14265" y="0"/>
                  </a:moveTo>
                  <a:lnTo>
                    <a:pt x="2708684" y="0"/>
                  </a:lnTo>
                  <a:cubicBezTo>
                    <a:pt x="2716563" y="0"/>
                    <a:pt x="2722949" y="6387"/>
                    <a:pt x="2722949" y="14265"/>
                  </a:cubicBezTo>
                  <a:lnTo>
                    <a:pt x="2722949" y="423956"/>
                  </a:lnTo>
                  <a:cubicBezTo>
                    <a:pt x="2722949" y="427739"/>
                    <a:pt x="2721446" y="431367"/>
                    <a:pt x="2718771" y="434043"/>
                  </a:cubicBezTo>
                  <a:cubicBezTo>
                    <a:pt x="2716096" y="436718"/>
                    <a:pt x="2712468" y="438221"/>
                    <a:pt x="2708684" y="438221"/>
                  </a:cubicBezTo>
                  <a:lnTo>
                    <a:pt x="14265" y="438221"/>
                  </a:lnTo>
                  <a:cubicBezTo>
                    <a:pt x="6387" y="438221"/>
                    <a:pt x="0" y="431834"/>
                    <a:pt x="0" y="423956"/>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3" name="TextBox 13"/>
            <p:cNvSpPr txBox="1"/>
            <p:nvPr/>
          </p:nvSpPr>
          <p:spPr>
            <a:xfrm>
              <a:off x="0" y="-28575"/>
              <a:ext cx="2722949" cy="466796"/>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4" tooltip="https://portal.e-lfh.org.uk/Catalogue/Index?HierarchyId=0_29_484&amp;programmeId=29"/>
                </a:rPr>
                <a:t>NHSE elfh Hub (e-lfh.org.uk) – Symptom Management</a:t>
              </a:r>
            </a:p>
          </p:txBody>
        </p:sp>
      </p:grpSp>
      <p:grpSp>
        <p:nvGrpSpPr>
          <p:cNvPr id="14" name="Group 14"/>
          <p:cNvGrpSpPr/>
          <p:nvPr/>
        </p:nvGrpSpPr>
        <p:grpSpPr>
          <a:xfrm>
            <a:off x="2688241" y="4469949"/>
            <a:ext cx="7597994" cy="1226292"/>
            <a:chOff x="0" y="0"/>
            <a:chExt cx="2722949" cy="439475"/>
          </a:xfrm>
        </p:grpSpPr>
        <p:sp>
          <p:nvSpPr>
            <p:cNvPr id="15" name="Freeform 15"/>
            <p:cNvSpPr/>
            <p:nvPr/>
          </p:nvSpPr>
          <p:spPr>
            <a:xfrm>
              <a:off x="0" y="0"/>
              <a:ext cx="2722949" cy="439475"/>
            </a:xfrm>
            <a:custGeom>
              <a:avLst/>
              <a:gdLst/>
              <a:ahLst/>
              <a:cxnLst/>
              <a:rect l="l" t="t" r="r" b="b"/>
              <a:pathLst>
                <a:path w="2722949" h="439475">
                  <a:moveTo>
                    <a:pt x="14265" y="0"/>
                  </a:moveTo>
                  <a:lnTo>
                    <a:pt x="2708684" y="0"/>
                  </a:lnTo>
                  <a:cubicBezTo>
                    <a:pt x="2716563" y="0"/>
                    <a:pt x="2722949" y="6387"/>
                    <a:pt x="2722949" y="14265"/>
                  </a:cubicBezTo>
                  <a:lnTo>
                    <a:pt x="2722949" y="425210"/>
                  </a:lnTo>
                  <a:cubicBezTo>
                    <a:pt x="2722949" y="433089"/>
                    <a:pt x="2716563" y="439475"/>
                    <a:pt x="2708684" y="439475"/>
                  </a:cubicBezTo>
                  <a:lnTo>
                    <a:pt x="14265" y="439475"/>
                  </a:lnTo>
                  <a:cubicBezTo>
                    <a:pt x="10482" y="439475"/>
                    <a:pt x="6853" y="437972"/>
                    <a:pt x="4178" y="435297"/>
                  </a:cubicBezTo>
                  <a:cubicBezTo>
                    <a:pt x="1503" y="432622"/>
                    <a:pt x="0" y="428993"/>
                    <a:pt x="0" y="425210"/>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6" name="TextBox 16"/>
            <p:cNvSpPr txBox="1"/>
            <p:nvPr/>
          </p:nvSpPr>
          <p:spPr>
            <a:xfrm>
              <a:off x="0" y="-28575"/>
              <a:ext cx="2722949" cy="468050"/>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5" tooltip="https://portal.e-lfh.org.uk/myElearning/Index?HierarchyId=0_29&amp;programmeId=29"/>
                </a:rPr>
                <a:t>NHSE elfh Hub (e-lfh.org.uk)- Palliative emergencies</a:t>
              </a:r>
            </a:p>
          </p:txBody>
        </p:sp>
      </p:grpSp>
      <p:grpSp>
        <p:nvGrpSpPr>
          <p:cNvPr id="17" name="Group 17"/>
          <p:cNvGrpSpPr/>
          <p:nvPr/>
        </p:nvGrpSpPr>
        <p:grpSpPr>
          <a:xfrm>
            <a:off x="2688241" y="5851537"/>
            <a:ext cx="7597994" cy="1322293"/>
            <a:chOff x="0" y="0"/>
            <a:chExt cx="2722949" cy="473880"/>
          </a:xfrm>
        </p:grpSpPr>
        <p:sp>
          <p:nvSpPr>
            <p:cNvPr id="18" name="Freeform 18"/>
            <p:cNvSpPr/>
            <p:nvPr/>
          </p:nvSpPr>
          <p:spPr>
            <a:xfrm>
              <a:off x="0" y="0"/>
              <a:ext cx="2722949" cy="473880"/>
            </a:xfrm>
            <a:custGeom>
              <a:avLst/>
              <a:gdLst/>
              <a:ahLst/>
              <a:cxnLst/>
              <a:rect l="l" t="t" r="r" b="b"/>
              <a:pathLst>
                <a:path w="2722949" h="473880">
                  <a:moveTo>
                    <a:pt x="14265" y="0"/>
                  </a:moveTo>
                  <a:lnTo>
                    <a:pt x="2708684" y="0"/>
                  </a:lnTo>
                  <a:cubicBezTo>
                    <a:pt x="2716563" y="0"/>
                    <a:pt x="2722949" y="6387"/>
                    <a:pt x="2722949" y="14265"/>
                  </a:cubicBezTo>
                  <a:lnTo>
                    <a:pt x="2722949" y="459615"/>
                  </a:lnTo>
                  <a:cubicBezTo>
                    <a:pt x="2722949" y="463398"/>
                    <a:pt x="2721446" y="467026"/>
                    <a:pt x="2718771" y="469702"/>
                  </a:cubicBezTo>
                  <a:cubicBezTo>
                    <a:pt x="2716096" y="472377"/>
                    <a:pt x="2712468" y="473880"/>
                    <a:pt x="2708684" y="473880"/>
                  </a:cubicBezTo>
                  <a:lnTo>
                    <a:pt x="14265" y="473880"/>
                  </a:lnTo>
                  <a:cubicBezTo>
                    <a:pt x="10482" y="473880"/>
                    <a:pt x="6853" y="472377"/>
                    <a:pt x="4178" y="469702"/>
                  </a:cubicBezTo>
                  <a:cubicBezTo>
                    <a:pt x="1503" y="467026"/>
                    <a:pt x="0" y="463398"/>
                    <a:pt x="0" y="459615"/>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9" name="TextBox 19"/>
            <p:cNvSpPr txBox="1"/>
            <p:nvPr/>
          </p:nvSpPr>
          <p:spPr>
            <a:xfrm>
              <a:off x="0" y="-28575"/>
              <a:ext cx="2722949" cy="502455"/>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6" tooltip="https://www.nhs.uk/conditions/end-of-life-care/your-wellbeing/controlling-pain-and-other-symptoms/"/>
                </a:rPr>
                <a:t>Manag</a:t>
              </a:r>
              <a:r>
                <a:rPr lang="en-US" sz="1200" u="sng">
                  <a:solidFill>
                    <a:srgbClr val="000000">
                      <a:alpha val="89804"/>
                    </a:srgbClr>
                  </a:solidFill>
                  <a:latin typeface="Comfortaa"/>
                  <a:ea typeface="Comfortaa"/>
                  <a:cs typeface="Comfortaa"/>
                  <a:sym typeface="Comfortaa"/>
                  <a:hlinkClick r:id="rId6" tooltip="https://www.nhs.uk/conditions/end-of-life-care/your-wellbeing/controlling-pain-and-other-symptoms/"/>
                </a:rPr>
                <a:t>ing pain and other symptoms </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6" tooltip="https://www.nhs.uk/conditions/end-of-life-care/your-wellbeing/controlling-pain-and-other-symptoms/"/>
                </a:rPr>
                <a:t>NHS (www.nhs.uk)</a:t>
              </a:r>
              <a:r>
                <a:rPr lang="en-US" sz="1200" u="sng">
                  <a:solidFill>
                    <a:srgbClr val="000000">
                      <a:alpha val="89804"/>
                    </a:srgbClr>
                  </a:solidFill>
                  <a:latin typeface="Comfortaa"/>
                  <a:ea typeface="Comfortaa"/>
                  <a:cs typeface="Comfortaa"/>
                  <a:sym typeface="Comfortaa"/>
                  <a:hlinkClick r:id="rId7" tooltip="https://portal.e-lfh.org.uk/Component/Details/718295"/>
                </a:rPr>
                <a:t> </a:t>
              </a:r>
            </a:p>
            <a:p>
              <a:pPr algn="l">
                <a:lnSpc>
                  <a:spcPts val="1679"/>
                </a:lnSpc>
              </a:pPr>
              <a:r>
                <a:rPr lang="en-US" sz="1200">
                  <a:solidFill>
                    <a:srgbClr val="000000">
                      <a:alpha val="89804"/>
                    </a:srgbClr>
                  </a:solidFill>
                  <a:latin typeface="Comfortaa"/>
                  <a:ea typeface="Comfortaa"/>
                  <a:cs typeface="Comfortaa"/>
                  <a:sym typeface="Comfortaa"/>
                </a:rPr>
                <a:t>  </a:t>
              </a:r>
            </a:p>
          </p:txBody>
        </p:sp>
      </p:grpSp>
      <p:grpSp>
        <p:nvGrpSpPr>
          <p:cNvPr id="20" name="Group 20"/>
          <p:cNvGrpSpPr/>
          <p:nvPr/>
        </p:nvGrpSpPr>
        <p:grpSpPr>
          <a:xfrm>
            <a:off x="405765" y="1005143"/>
            <a:ext cx="2213069" cy="6168686"/>
            <a:chOff x="0" y="0"/>
            <a:chExt cx="793114" cy="2210718"/>
          </a:xfrm>
        </p:grpSpPr>
        <p:sp>
          <p:nvSpPr>
            <p:cNvPr id="21" name="Freeform 21"/>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22" name="TextBox 22"/>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Symptom Management in palliative and end of life care</a:t>
              </a:r>
            </a:p>
          </p:txBody>
        </p:sp>
      </p:grpSp>
      <p:grpSp>
        <p:nvGrpSpPr>
          <p:cNvPr id="23" name="Group 23"/>
          <p:cNvGrpSpPr/>
          <p:nvPr/>
        </p:nvGrpSpPr>
        <p:grpSpPr>
          <a:xfrm>
            <a:off x="2688241" y="2516626"/>
            <a:ext cx="1677003" cy="383772"/>
            <a:chOff x="0" y="0"/>
            <a:chExt cx="601000" cy="137535"/>
          </a:xfrm>
        </p:grpSpPr>
        <p:sp>
          <p:nvSpPr>
            <p:cNvPr id="24" name="Freeform 2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5" name="TextBox 2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5min reading</a:t>
              </a:r>
            </a:p>
          </p:txBody>
        </p:sp>
      </p:grpSp>
      <p:grpSp>
        <p:nvGrpSpPr>
          <p:cNvPr id="26" name="Group 26"/>
          <p:cNvGrpSpPr/>
          <p:nvPr/>
        </p:nvGrpSpPr>
        <p:grpSpPr>
          <a:xfrm>
            <a:off x="2688241" y="3897601"/>
            <a:ext cx="1677003" cy="383772"/>
            <a:chOff x="0" y="0"/>
            <a:chExt cx="601000" cy="137535"/>
          </a:xfrm>
        </p:grpSpPr>
        <p:sp>
          <p:nvSpPr>
            <p:cNvPr id="27" name="Freeform 27"/>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8" name="TextBox 28"/>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elearning</a:t>
              </a:r>
            </a:p>
          </p:txBody>
        </p:sp>
      </p:grpSp>
      <p:grpSp>
        <p:nvGrpSpPr>
          <p:cNvPr id="29" name="Group 29"/>
          <p:cNvGrpSpPr/>
          <p:nvPr/>
        </p:nvGrpSpPr>
        <p:grpSpPr>
          <a:xfrm>
            <a:off x="2688241" y="5312469"/>
            <a:ext cx="1677003" cy="383772"/>
            <a:chOff x="0" y="0"/>
            <a:chExt cx="601000" cy="137535"/>
          </a:xfrm>
        </p:grpSpPr>
        <p:sp>
          <p:nvSpPr>
            <p:cNvPr id="30" name="Freeform 30"/>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1" name="TextBox 31"/>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elearning</a:t>
              </a:r>
            </a:p>
          </p:txBody>
        </p:sp>
      </p:grpSp>
      <p:grpSp>
        <p:nvGrpSpPr>
          <p:cNvPr id="32" name="Group 32"/>
          <p:cNvGrpSpPr/>
          <p:nvPr/>
        </p:nvGrpSpPr>
        <p:grpSpPr>
          <a:xfrm>
            <a:off x="2688241" y="6790058"/>
            <a:ext cx="1677003" cy="383772"/>
            <a:chOff x="0" y="0"/>
            <a:chExt cx="601000" cy="137535"/>
          </a:xfrm>
        </p:grpSpPr>
        <p:sp>
          <p:nvSpPr>
            <p:cNvPr id="33" name="Freeform 33"/>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4" name="TextBox 34"/>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10min reading</a:t>
              </a:r>
            </a:p>
          </p:txBody>
        </p:sp>
      </p:gr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5 cd</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EECDB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88241" y="1650276"/>
            <a:ext cx="7597994" cy="1206284"/>
            <a:chOff x="0" y="0"/>
            <a:chExt cx="2722949" cy="432305"/>
          </a:xfrm>
        </p:grpSpPr>
        <p:sp>
          <p:nvSpPr>
            <p:cNvPr id="9" name="Freeform 9"/>
            <p:cNvSpPr/>
            <p:nvPr/>
          </p:nvSpPr>
          <p:spPr>
            <a:xfrm>
              <a:off x="0" y="0"/>
              <a:ext cx="2722949" cy="432305"/>
            </a:xfrm>
            <a:custGeom>
              <a:avLst/>
              <a:gdLst/>
              <a:ahLst/>
              <a:cxnLst/>
              <a:rect l="l" t="t" r="r" b="b"/>
              <a:pathLst>
                <a:path w="2722949" h="432305">
                  <a:moveTo>
                    <a:pt x="14265" y="0"/>
                  </a:moveTo>
                  <a:lnTo>
                    <a:pt x="2708684" y="0"/>
                  </a:lnTo>
                  <a:cubicBezTo>
                    <a:pt x="2716563" y="0"/>
                    <a:pt x="2722949" y="6387"/>
                    <a:pt x="2722949" y="14265"/>
                  </a:cubicBezTo>
                  <a:lnTo>
                    <a:pt x="2722949" y="418040"/>
                  </a:lnTo>
                  <a:cubicBezTo>
                    <a:pt x="2722949" y="421823"/>
                    <a:pt x="2721446" y="425452"/>
                    <a:pt x="2718771" y="428127"/>
                  </a:cubicBezTo>
                  <a:cubicBezTo>
                    <a:pt x="2716096" y="430802"/>
                    <a:pt x="2712468" y="432305"/>
                    <a:pt x="2708684" y="432305"/>
                  </a:cubicBezTo>
                  <a:lnTo>
                    <a:pt x="14265" y="432305"/>
                  </a:lnTo>
                  <a:cubicBezTo>
                    <a:pt x="6387" y="432305"/>
                    <a:pt x="0" y="425918"/>
                    <a:pt x="0" y="418040"/>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460880"/>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2" tooltip="https://eolc.co.uk/professionals/policies-and-guidelines"/>
                </a:rPr>
                <a:t>Policies and Guidelines - Lincolnshire :: Lincolnshire Palliative and End of Life (eolc.co.uk)</a:t>
              </a:r>
              <a:r>
                <a:rPr lang="en-US" sz="1200" u="sng">
                  <a:solidFill>
                    <a:srgbClr val="000000">
                      <a:alpha val="89804"/>
                    </a:srgbClr>
                  </a:solidFill>
                  <a:latin typeface="Comfortaa"/>
                  <a:ea typeface="Comfortaa"/>
                  <a:cs typeface="Comfortaa"/>
                  <a:sym typeface="Comfortaa"/>
                  <a:hlinkClick r:id="rId3" tooltip="https://eolc.co.uk/professionals/respect"/>
                </a:rPr>
                <a:t> </a:t>
              </a:r>
              <a:r>
                <a:rPr lang="en-US" sz="1200">
                  <a:solidFill>
                    <a:srgbClr val="000000">
                      <a:alpha val="89804"/>
                    </a:srgbClr>
                  </a:solidFill>
                  <a:latin typeface="Comfortaa"/>
                  <a:ea typeface="Comfortaa"/>
                  <a:cs typeface="Comfortaa"/>
                  <a:sym typeface="Comfortaa"/>
                  <a:hlinkClick r:id="rId3" tooltip="https://eolc.co.uk/professionals/respect"/>
                </a:rPr>
                <a:t>Lincolnshire Guidelines: Symptom Management in Adult Palliative and End of Life Care</a:t>
              </a:r>
            </a:p>
          </p:txBody>
        </p:sp>
      </p:grpSp>
      <p:grpSp>
        <p:nvGrpSpPr>
          <p:cNvPr id="11" name="Group 11"/>
          <p:cNvGrpSpPr/>
          <p:nvPr/>
        </p:nvGrpSpPr>
        <p:grpSpPr>
          <a:xfrm>
            <a:off x="3157327" y="6804000"/>
            <a:ext cx="2766080" cy="567841"/>
            <a:chOff x="0" y="0"/>
            <a:chExt cx="991301" cy="203502"/>
          </a:xfrm>
        </p:grpSpPr>
        <p:sp>
          <p:nvSpPr>
            <p:cNvPr id="12" name="Freeform 12"/>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EC6907"/>
            </a:solidFill>
            <a:ln cap="sq">
              <a:noFill/>
              <a:prstDash val="solid"/>
              <a:miter/>
            </a:ln>
          </p:spPr>
          <p:txBody>
            <a:bodyPr/>
            <a:lstStyle/>
            <a:p>
              <a:endParaRPr lang="en-GB"/>
            </a:p>
          </p:txBody>
        </p:sp>
        <p:sp>
          <p:nvSpPr>
            <p:cNvPr id="13" name="TextBox 13"/>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4" action="ppaction://hlinksldjump"/>
                </a:rPr>
                <a:t>Back to </a:t>
              </a:r>
              <a:r>
                <a:rPr lang="en-US" sz="1199" b="1" strike="noStrike">
                  <a:solidFill>
                    <a:srgbClr val="000000"/>
                  </a:solidFill>
                  <a:latin typeface="Comfortaa Bold"/>
                  <a:ea typeface="Comfortaa Bold"/>
                  <a:cs typeface="Comfortaa Bold"/>
                  <a:sym typeface="Comfortaa Bold"/>
                  <a:hlinkClick r:id="rId4" action="ppaction://hlinksldjump"/>
                </a:rPr>
                <a:t>Tier 2 Summary</a:t>
              </a:r>
            </a:p>
          </p:txBody>
        </p:sp>
      </p:grpSp>
      <p:grpSp>
        <p:nvGrpSpPr>
          <p:cNvPr id="14" name="Group 14"/>
          <p:cNvGrpSpPr/>
          <p:nvPr/>
        </p:nvGrpSpPr>
        <p:grpSpPr>
          <a:xfrm>
            <a:off x="6849929" y="6804000"/>
            <a:ext cx="2766080" cy="567841"/>
            <a:chOff x="0" y="0"/>
            <a:chExt cx="991301" cy="203502"/>
          </a:xfrm>
        </p:grpSpPr>
        <p:sp>
          <p:nvSpPr>
            <p:cNvPr id="15" name="Freeform 15"/>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EC6907"/>
            </a:solidFill>
            <a:ln cap="sq">
              <a:noFill/>
              <a:prstDash val="solid"/>
              <a:miter/>
            </a:ln>
          </p:spPr>
          <p:txBody>
            <a:bodyPr/>
            <a:lstStyle/>
            <a:p>
              <a:endParaRPr lang="en-GB"/>
            </a:p>
          </p:txBody>
        </p:sp>
        <p:sp>
          <p:nvSpPr>
            <p:cNvPr id="16" name="TextBox 16"/>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5" action="ppaction://hlinksldjump"/>
                </a:rPr>
                <a:t>Next Topic</a:t>
              </a:r>
            </a:p>
          </p:txBody>
        </p:sp>
      </p:grpSp>
      <p:sp>
        <p:nvSpPr>
          <p:cNvPr id="17" name="Freeform 17"/>
          <p:cNvSpPr/>
          <p:nvPr/>
        </p:nvSpPr>
        <p:spPr>
          <a:xfrm>
            <a:off x="9762868" y="6835742"/>
            <a:ext cx="523367" cy="536100"/>
          </a:xfrm>
          <a:custGeom>
            <a:avLst/>
            <a:gdLst/>
            <a:ahLst/>
            <a:cxnLst/>
            <a:rect l="l" t="t" r="r" b="b"/>
            <a:pathLst>
              <a:path w="523367" h="536100">
                <a:moveTo>
                  <a:pt x="0" y="0"/>
                </a:moveTo>
                <a:lnTo>
                  <a:pt x="523367" y="0"/>
                </a:lnTo>
                <a:lnTo>
                  <a:pt x="523367" y="536099"/>
                </a:lnTo>
                <a:lnTo>
                  <a:pt x="0" y="53609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nvGrpSpPr>
          <p:cNvPr id="18" name="Group 18"/>
          <p:cNvGrpSpPr/>
          <p:nvPr/>
        </p:nvGrpSpPr>
        <p:grpSpPr>
          <a:xfrm>
            <a:off x="405765" y="1005143"/>
            <a:ext cx="2213069" cy="6168686"/>
            <a:chOff x="0" y="0"/>
            <a:chExt cx="793114" cy="2210718"/>
          </a:xfrm>
        </p:grpSpPr>
        <p:sp>
          <p:nvSpPr>
            <p:cNvPr id="19" name="Freeform 19"/>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20" name="TextBox 20"/>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Symptom Management in palliative and end of life care</a:t>
              </a:r>
            </a:p>
          </p:txBody>
        </p:sp>
      </p:grpSp>
      <p:grpSp>
        <p:nvGrpSpPr>
          <p:cNvPr id="21" name="Group 21"/>
          <p:cNvGrpSpPr/>
          <p:nvPr/>
        </p:nvGrpSpPr>
        <p:grpSpPr>
          <a:xfrm>
            <a:off x="2688241" y="3028262"/>
            <a:ext cx="7597994" cy="1206284"/>
            <a:chOff x="0" y="0"/>
            <a:chExt cx="2722949" cy="432305"/>
          </a:xfrm>
        </p:grpSpPr>
        <p:sp>
          <p:nvSpPr>
            <p:cNvPr id="22" name="Freeform 22"/>
            <p:cNvSpPr/>
            <p:nvPr/>
          </p:nvSpPr>
          <p:spPr>
            <a:xfrm>
              <a:off x="0" y="0"/>
              <a:ext cx="2722949" cy="432305"/>
            </a:xfrm>
            <a:custGeom>
              <a:avLst/>
              <a:gdLst/>
              <a:ahLst/>
              <a:cxnLst/>
              <a:rect l="l" t="t" r="r" b="b"/>
              <a:pathLst>
                <a:path w="2722949" h="432305">
                  <a:moveTo>
                    <a:pt x="14265" y="0"/>
                  </a:moveTo>
                  <a:lnTo>
                    <a:pt x="2708684" y="0"/>
                  </a:lnTo>
                  <a:cubicBezTo>
                    <a:pt x="2716563" y="0"/>
                    <a:pt x="2722949" y="6387"/>
                    <a:pt x="2722949" y="14265"/>
                  </a:cubicBezTo>
                  <a:lnTo>
                    <a:pt x="2722949" y="418040"/>
                  </a:lnTo>
                  <a:cubicBezTo>
                    <a:pt x="2722949" y="421823"/>
                    <a:pt x="2721446" y="425452"/>
                    <a:pt x="2718771" y="428127"/>
                  </a:cubicBezTo>
                  <a:cubicBezTo>
                    <a:pt x="2716096" y="430802"/>
                    <a:pt x="2712468" y="432305"/>
                    <a:pt x="2708684" y="432305"/>
                  </a:cubicBezTo>
                  <a:lnTo>
                    <a:pt x="14265" y="432305"/>
                  </a:lnTo>
                  <a:cubicBezTo>
                    <a:pt x="6387" y="432305"/>
                    <a:pt x="0" y="425918"/>
                    <a:pt x="0" y="418040"/>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3" name="TextBox 23"/>
            <p:cNvSpPr txBox="1"/>
            <p:nvPr/>
          </p:nvSpPr>
          <p:spPr>
            <a:xfrm>
              <a:off x="0" y="-28575"/>
              <a:ext cx="2722949" cy="460880"/>
            </a:xfrm>
            <a:prstGeom prst="rect">
              <a:avLst/>
            </a:prstGeom>
          </p:spPr>
          <p:txBody>
            <a:bodyPr lIns="50800" tIns="50800" rIns="50800" bIns="50800" rtlCol="0" anchor="ctr"/>
            <a:lstStyle/>
            <a:p>
              <a:pPr algn="ctr">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eolc.co.uk/professionals/policies-and-guidelines"/>
                </a:rPr>
                <a:t>Policies and Guidelines - Lincolnshire :: Lincolnshire Palliative and End of Life (eolc.co.uk)</a:t>
              </a:r>
              <a:r>
                <a:rPr lang="en-US" sz="1200">
                  <a:solidFill>
                    <a:srgbClr val="000000">
                      <a:alpha val="89804"/>
                    </a:srgbClr>
                  </a:solidFill>
                  <a:latin typeface="Comfortaa"/>
                  <a:ea typeface="Comfortaa"/>
                  <a:cs typeface="Comfortaa"/>
                  <a:sym typeface="Comfortaa"/>
                </a:rPr>
                <a:t> Policy for Anticipatory Prescribing and Supply of Palliative Care Medications for Adults</a:t>
              </a:r>
            </a:p>
          </p:txBody>
        </p:sp>
      </p:grpSp>
      <p:grpSp>
        <p:nvGrpSpPr>
          <p:cNvPr id="24" name="Group 24"/>
          <p:cNvGrpSpPr/>
          <p:nvPr/>
        </p:nvGrpSpPr>
        <p:grpSpPr>
          <a:xfrm>
            <a:off x="2688241" y="4339321"/>
            <a:ext cx="7597994" cy="1070679"/>
            <a:chOff x="0" y="0"/>
            <a:chExt cx="2722949" cy="383707"/>
          </a:xfrm>
        </p:grpSpPr>
        <p:sp>
          <p:nvSpPr>
            <p:cNvPr id="25" name="Freeform 25"/>
            <p:cNvSpPr/>
            <p:nvPr/>
          </p:nvSpPr>
          <p:spPr>
            <a:xfrm>
              <a:off x="0" y="0"/>
              <a:ext cx="2722949" cy="383707"/>
            </a:xfrm>
            <a:custGeom>
              <a:avLst/>
              <a:gdLst/>
              <a:ahLst/>
              <a:cxnLst/>
              <a:rect l="l" t="t" r="r" b="b"/>
              <a:pathLst>
                <a:path w="2722949" h="383707">
                  <a:moveTo>
                    <a:pt x="14265" y="0"/>
                  </a:moveTo>
                  <a:lnTo>
                    <a:pt x="2708684" y="0"/>
                  </a:lnTo>
                  <a:cubicBezTo>
                    <a:pt x="2716563" y="0"/>
                    <a:pt x="2722949" y="6387"/>
                    <a:pt x="2722949" y="14265"/>
                  </a:cubicBezTo>
                  <a:lnTo>
                    <a:pt x="2722949" y="369442"/>
                  </a:lnTo>
                  <a:cubicBezTo>
                    <a:pt x="2722949" y="373225"/>
                    <a:pt x="2721446" y="376854"/>
                    <a:pt x="2718771" y="379529"/>
                  </a:cubicBezTo>
                  <a:cubicBezTo>
                    <a:pt x="2716096" y="382204"/>
                    <a:pt x="2712468" y="383707"/>
                    <a:pt x="2708684" y="383707"/>
                  </a:cubicBezTo>
                  <a:lnTo>
                    <a:pt x="14265" y="383707"/>
                  </a:lnTo>
                  <a:cubicBezTo>
                    <a:pt x="10482" y="383707"/>
                    <a:pt x="6853" y="382204"/>
                    <a:pt x="4178" y="379529"/>
                  </a:cubicBezTo>
                  <a:cubicBezTo>
                    <a:pt x="1503" y="376854"/>
                    <a:pt x="0" y="373225"/>
                    <a:pt x="0" y="369442"/>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6" name="TextBox 26"/>
            <p:cNvSpPr txBox="1"/>
            <p:nvPr/>
          </p:nvSpPr>
          <p:spPr>
            <a:xfrm>
              <a:off x="0" y="-28575"/>
              <a:ext cx="2722949" cy="412282"/>
            </a:xfrm>
            <a:prstGeom prst="rect">
              <a:avLst/>
            </a:prstGeom>
          </p:spPr>
          <p:txBody>
            <a:bodyPr lIns="50800" tIns="50800" rIns="50800" bIns="50800" rtlCol="0" anchor="ctr"/>
            <a:lstStyle/>
            <a:p>
              <a:pPr algn="ctr">
                <a:lnSpc>
                  <a:spcPts val="1679"/>
                </a:lnSpc>
              </a:pPr>
              <a:r>
                <a:rPr lang="en-US" sz="1200">
                  <a:solidFill>
                    <a:srgbClr val="E84812">
                      <a:alpha val="89804"/>
                    </a:srgbClr>
                  </a:solidFill>
                  <a:latin typeface="Comfortaa"/>
                  <a:ea typeface="Comfortaa"/>
                  <a:cs typeface="Comfortaa"/>
                  <a:sym typeface="Comfortaa"/>
                </a:rPr>
                <a:t>Links to Macmillan, ULHT, St Barnabas, Marie curie- referral criteria??</a:t>
              </a:r>
            </a:p>
          </p:txBody>
        </p:sp>
      </p:grpSp>
      <p:grpSp>
        <p:nvGrpSpPr>
          <p:cNvPr id="27" name="Group 27"/>
          <p:cNvGrpSpPr/>
          <p:nvPr/>
        </p:nvGrpSpPr>
        <p:grpSpPr>
          <a:xfrm>
            <a:off x="2688241" y="5513877"/>
            <a:ext cx="7597994" cy="1070679"/>
            <a:chOff x="0" y="0"/>
            <a:chExt cx="2722949" cy="383707"/>
          </a:xfrm>
        </p:grpSpPr>
        <p:sp>
          <p:nvSpPr>
            <p:cNvPr id="28" name="Freeform 28"/>
            <p:cNvSpPr/>
            <p:nvPr/>
          </p:nvSpPr>
          <p:spPr>
            <a:xfrm>
              <a:off x="0" y="0"/>
              <a:ext cx="2722949" cy="383707"/>
            </a:xfrm>
            <a:custGeom>
              <a:avLst/>
              <a:gdLst/>
              <a:ahLst/>
              <a:cxnLst/>
              <a:rect l="l" t="t" r="r" b="b"/>
              <a:pathLst>
                <a:path w="2722949" h="383707">
                  <a:moveTo>
                    <a:pt x="14265" y="0"/>
                  </a:moveTo>
                  <a:lnTo>
                    <a:pt x="2708684" y="0"/>
                  </a:lnTo>
                  <a:cubicBezTo>
                    <a:pt x="2716563" y="0"/>
                    <a:pt x="2722949" y="6387"/>
                    <a:pt x="2722949" y="14265"/>
                  </a:cubicBezTo>
                  <a:lnTo>
                    <a:pt x="2722949" y="369442"/>
                  </a:lnTo>
                  <a:cubicBezTo>
                    <a:pt x="2722949" y="373225"/>
                    <a:pt x="2721446" y="376854"/>
                    <a:pt x="2718771" y="379529"/>
                  </a:cubicBezTo>
                  <a:cubicBezTo>
                    <a:pt x="2716096" y="382204"/>
                    <a:pt x="2712468" y="383707"/>
                    <a:pt x="2708684" y="383707"/>
                  </a:cubicBezTo>
                  <a:lnTo>
                    <a:pt x="14265" y="383707"/>
                  </a:lnTo>
                  <a:cubicBezTo>
                    <a:pt x="10482" y="383707"/>
                    <a:pt x="6853" y="382204"/>
                    <a:pt x="4178" y="379529"/>
                  </a:cubicBezTo>
                  <a:cubicBezTo>
                    <a:pt x="1503" y="376854"/>
                    <a:pt x="0" y="373225"/>
                    <a:pt x="0" y="369442"/>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9" name="TextBox 29"/>
            <p:cNvSpPr txBox="1"/>
            <p:nvPr/>
          </p:nvSpPr>
          <p:spPr>
            <a:xfrm>
              <a:off x="0" y="-28575"/>
              <a:ext cx="2722949" cy="412282"/>
            </a:xfrm>
            <a:prstGeom prst="rect">
              <a:avLst/>
            </a:prstGeom>
          </p:spPr>
          <p:txBody>
            <a:bodyPr lIns="50800" tIns="50800" rIns="50800" bIns="50800" rtlCol="0" anchor="ctr"/>
            <a:lstStyle/>
            <a:p>
              <a:pPr algn="ctr">
                <a:lnSpc>
                  <a:spcPts val="1679"/>
                </a:lnSpc>
              </a:pPr>
              <a:r>
                <a:rPr lang="en-US" sz="1200">
                  <a:solidFill>
                    <a:srgbClr val="000000">
                      <a:alpha val="89804"/>
                    </a:srgbClr>
                  </a:solidFill>
                  <a:latin typeface="Comfortaa"/>
                  <a:ea typeface="Comfortaa"/>
                  <a:cs typeface="Comfortaa"/>
                  <a:sym typeface="Comfortaa"/>
                </a:rPr>
                <a:t>Each Trust/organisation will have own medication management mandatory training that registered staff attend</a:t>
              </a:r>
            </a:p>
          </p:txBody>
        </p:sp>
      </p:grpSp>
      <p:grpSp>
        <p:nvGrpSpPr>
          <p:cNvPr id="30" name="Group 30"/>
          <p:cNvGrpSpPr/>
          <p:nvPr/>
        </p:nvGrpSpPr>
        <p:grpSpPr>
          <a:xfrm>
            <a:off x="2688241" y="2472788"/>
            <a:ext cx="1677003" cy="383772"/>
            <a:chOff x="0" y="0"/>
            <a:chExt cx="601000" cy="137535"/>
          </a:xfrm>
        </p:grpSpPr>
        <p:sp>
          <p:nvSpPr>
            <p:cNvPr id="31" name="Freeform 31"/>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2" name="TextBox 32"/>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training</a:t>
              </a:r>
            </a:p>
          </p:txBody>
        </p:sp>
      </p:grpSp>
      <p:grpSp>
        <p:nvGrpSpPr>
          <p:cNvPr id="33" name="Group 33"/>
          <p:cNvGrpSpPr/>
          <p:nvPr/>
        </p:nvGrpSpPr>
        <p:grpSpPr>
          <a:xfrm>
            <a:off x="2688241" y="3850774"/>
            <a:ext cx="1677003" cy="383772"/>
            <a:chOff x="0" y="0"/>
            <a:chExt cx="601000" cy="137535"/>
          </a:xfrm>
        </p:grpSpPr>
        <p:sp>
          <p:nvSpPr>
            <p:cNvPr id="34" name="Freeform 3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5" name="TextBox 3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training</a:t>
              </a:r>
            </a:p>
          </p:txBody>
        </p:sp>
      </p:grpSp>
      <p:grpSp>
        <p:nvGrpSpPr>
          <p:cNvPr id="36" name="Group 36"/>
          <p:cNvGrpSpPr/>
          <p:nvPr/>
        </p:nvGrpSpPr>
        <p:grpSpPr>
          <a:xfrm>
            <a:off x="2688241" y="5026229"/>
            <a:ext cx="1677003" cy="383772"/>
            <a:chOff x="0" y="0"/>
            <a:chExt cx="601000" cy="137535"/>
          </a:xfrm>
        </p:grpSpPr>
        <p:sp>
          <p:nvSpPr>
            <p:cNvPr id="37" name="Freeform 37"/>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8" name="TextBox 38"/>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x</a:t>
              </a:r>
            </a:p>
          </p:txBody>
        </p:sp>
      </p:grpSp>
      <p:grpSp>
        <p:nvGrpSpPr>
          <p:cNvPr id="39" name="Group 39"/>
          <p:cNvGrpSpPr/>
          <p:nvPr/>
        </p:nvGrpSpPr>
        <p:grpSpPr>
          <a:xfrm>
            <a:off x="2688241" y="6200784"/>
            <a:ext cx="1677003" cy="383772"/>
            <a:chOff x="0" y="0"/>
            <a:chExt cx="601000" cy="137535"/>
          </a:xfrm>
        </p:grpSpPr>
        <p:sp>
          <p:nvSpPr>
            <p:cNvPr id="40" name="Freeform 40"/>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41" name="TextBox 41"/>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local resource</a:t>
              </a:r>
            </a:p>
          </p:txBody>
        </p:sp>
      </p:gr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algn="ctr">
                <a:lnSpc>
                  <a:spcPts val="2799"/>
                </a:lnSpc>
              </a:pPr>
              <a:r>
                <a:rPr lang="en-US" sz="1999" b="1">
                  <a:solidFill>
                    <a:srgbClr val="000000">
                      <a:alpha val="89804"/>
                    </a:srgbClr>
                  </a:solidFill>
                  <a:latin typeface="Comfortaa Bold"/>
                  <a:ea typeface="Comfortaa Bold"/>
                  <a:cs typeface="Comfortaa Bold"/>
                  <a:sym typeface="Comfortaa Bold"/>
                </a:rPr>
                <a:t>Support for Carers</a:t>
              </a:r>
            </a:p>
            <a:p>
              <a:pPr marL="0" lvl="0" indent="0" algn="ctr">
                <a:lnSpc>
                  <a:spcPts val="2799"/>
                </a:lnSpc>
                <a:spcBef>
                  <a:spcPct val="0"/>
                </a:spcBef>
              </a:pPr>
              <a:endParaRPr lang="en-US" sz="1999" b="1">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a:solidFill>
                  <a:srgbClr val="000000">
                    <a:alpha val="89804"/>
                  </a:srgbClr>
                </a:solidFill>
                <a:latin typeface="Comfortaa Bold"/>
                <a:ea typeface="Comfortaa Bold"/>
                <a:cs typeface="Comfortaa Bold"/>
                <a:sym typeface="Comfortaa Bold"/>
              </a:endParaRP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6</a:t>
              </a:r>
            </a:p>
          </p:txBody>
        </p:sp>
      </p:grpSp>
      <p:grpSp>
        <p:nvGrpSpPr>
          <p:cNvPr id="8" name="Group 8"/>
          <p:cNvGrpSpPr/>
          <p:nvPr/>
        </p:nvGrpSpPr>
        <p:grpSpPr>
          <a:xfrm>
            <a:off x="2685768" y="1005143"/>
            <a:ext cx="4770726" cy="567841"/>
            <a:chOff x="0" y="0"/>
            <a:chExt cx="1709720" cy="203502"/>
          </a:xfrm>
        </p:grpSpPr>
        <p:sp>
          <p:nvSpPr>
            <p:cNvPr id="9" name="Freeform 9"/>
            <p:cNvSpPr/>
            <p:nvPr/>
          </p:nvSpPr>
          <p:spPr>
            <a:xfrm>
              <a:off x="0" y="0"/>
              <a:ext cx="1709720" cy="203502"/>
            </a:xfrm>
            <a:custGeom>
              <a:avLst/>
              <a:gdLst/>
              <a:ahLst/>
              <a:cxnLst/>
              <a:rect l="l" t="t" r="r" b="b"/>
              <a:pathLst>
                <a:path w="1709720" h="203502">
                  <a:moveTo>
                    <a:pt x="22719" y="0"/>
                  </a:moveTo>
                  <a:lnTo>
                    <a:pt x="1687001" y="0"/>
                  </a:lnTo>
                  <a:cubicBezTo>
                    <a:pt x="1693027" y="0"/>
                    <a:pt x="1698805" y="2394"/>
                    <a:pt x="1703066" y="6654"/>
                  </a:cubicBezTo>
                  <a:cubicBezTo>
                    <a:pt x="1707327" y="10915"/>
                    <a:pt x="1709720" y="16694"/>
                    <a:pt x="1709720" y="22719"/>
                  </a:cubicBezTo>
                  <a:lnTo>
                    <a:pt x="1709720" y="180782"/>
                  </a:lnTo>
                  <a:cubicBezTo>
                    <a:pt x="1709720" y="193330"/>
                    <a:pt x="1699549" y="203502"/>
                    <a:pt x="1687001" y="203502"/>
                  </a:cubicBezTo>
                  <a:lnTo>
                    <a:pt x="22719" y="203502"/>
                  </a:lnTo>
                  <a:cubicBezTo>
                    <a:pt x="16694" y="203502"/>
                    <a:pt x="10915" y="201108"/>
                    <a:pt x="6654" y="196847"/>
                  </a:cubicBezTo>
                  <a:cubicBezTo>
                    <a:pt x="2394" y="192587"/>
                    <a:pt x="0" y="186808"/>
                    <a:pt x="0" y="180782"/>
                  </a:cubicBezTo>
                  <a:lnTo>
                    <a:pt x="0" y="22719"/>
                  </a:lnTo>
                  <a:cubicBezTo>
                    <a:pt x="0" y="16694"/>
                    <a:pt x="2394" y="10915"/>
                    <a:pt x="6654" y="6654"/>
                  </a:cubicBezTo>
                  <a:cubicBezTo>
                    <a:pt x="10915" y="2394"/>
                    <a:pt x="16694" y="0"/>
                    <a:pt x="22719" y="0"/>
                  </a:cubicBezTo>
                  <a:close/>
                </a:path>
              </a:pathLst>
            </a:custGeom>
            <a:solidFill>
              <a:srgbClr val="EECDB9"/>
            </a:solidFill>
            <a:ln cap="sq">
              <a:noFill/>
              <a:prstDash val="solid"/>
              <a:miter/>
            </a:ln>
          </p:spPr>
          <p:txBody>
            <a:bodyPr/>
            <a:lstStyle/>
            <a:p>
              <a:endParaRPr lang="en-GB"/>
            </a:p>
          </p:txBody>
        </p:sp>
        <p:sp>
          <p:nvSpPr>
            <p:cNvPr id="10" name="TextBox 10"/>
            <p:cNvSpPr txBox="1"/>
            <p:nvPr/>
          </p:nvSpPr>
          <p:spPr>
            <a:xfrm>
              <a:off x="0" y="-28575"/>
              <a:ext cx="1709720" cy="232077"/>
            </a:xfrm>
            <a:prstGeom prst="rect">
              <a:avLst/>
            </a:prstGeom>
          </p:spPr>
          <p:txBody>
            <a:bodyPr lIns="50800" tIns="50800" rIns="50800" bIns="50800" rtlCol="0" anchor="ctr"/>
            <a:lstStyle/>
            <a:p>
              <a:pPr marL="0" lvl="0" indent="0" algn="ctr">
                <a:lnSpc>
                  <a:spcPts val="2099"/>
                </a:lnSpc>
                <a:spcBef>
                  <a:spcPct val="0"/>
                </a:spcBef>
              </a:pPr>
              <a:r>
                <a:rPr lang="en-US" sz="1499">
                  <a:solidFill>
                    <a:srgbClr val="000000"/>
                  </a:solidFill>
                  <a:latin typeface="Comfortaa"/>
                  <a:ea typeface="Comfortaa"/>
                  <a:cs typeface="Comfortaa"/>
                  <a:sym typeface="Comfortaa"/>
                </a:rPr>
                <a:t>Introduction &amp; Outcomes as per Tier 1, plus:</a:t>
              </a:r>
            </a:p>
          </p:txBody>
        </p:sp>
      </p:grpSp>
      <p:grpSp>
        <p:nvGrpSpPr>
          <p:cNvPr id="11" name="Group 11"/>
          <p:cNvGrpSpPr/>
          <p:nvPr/>
        </p:nvGrpSpPr>
        <p:grpSpPr>
          <a:xfrm>
            <a:off x="2685768" y="1639660"/>
            <a:ext cx="7600467" cy="529025"/>
            <a:chOff x="0" y="0"/>
            <a:chExt cx="2723836" cy="189591"/>
          </a:xfrm>
        </p:grpSpPr>
        <p:sp>
          <p:nvSpPr>
            <p:cNvPr id="12" name="Freeform 12"/>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EECDB9"/>
            </a:solidFill>
            <a:ln cap="sq">
              <a:noFill/>
              <a:prstDash val="solid"/>
              <a:miter/>
            </a:ln>
          </p:spPr>
          <p:txBody>
            <a:bodyPr/>
            <a:lstStyle/>
            <a:p>
              <a:endParaRPr lang="en-GB"/>
            </a:p>
          </p:txBody>
        </p:sp>
        <p:sp>
          <p:nvSpPr>
            <p:cNvPr id="13" name="TextBox 13"/>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grpSp>
        <p:nvGrpSpPr>
          <p:cNvPr id="14" name="Group 14"/>
          <p:cNvGrpSpPr/>
          <p:nvPr/>
        </p:nvGrpSpPr>
        <p:grpSpPr>
          <a:xfrm>
            <a:off x="2654834" y="2235360"/>
            <a:ext cx="7631401" cy="5328514"/>
            <a:chOff x="0" y="0"/>
            <a:chExt cx="2734922" cy="1909619"/>
          </a:xfrm>
        </p:grpSpPr>
        <p:sp>
          <p:nvSpPr>
            <p:cNvPr id="15" name="Freeform 15"/>
            <p:cNvSpPr/>
            <p:nvPr/>
          </p:nvSpPr>
          <p:spPr>
            <a:xfrm>
              <a:off x="0" y="0"/>
              <a:ext cx="2734922" cy="1909619"/>
            </a:xfrm>
            <a:custGeom>
              <a:avLst/>
              <a:gdLst/>
              <a:ahLst/>
              <a:cxnLst/>
              <a:rect l="l" t="t" r="r" b="b"/>
              <a:pathLst>
                <a:path w="2734922" h="1909619">
                  <a:moveTo>
                    <a:pt x="5072" y="0"/>
                  </a:moveTo>
                  <a:lnTo>
                    <a:pt x="2729849" y="0"/>
                  </a:lnTo>
                  <a:cubicBezTo>
                    <a:pt x="2732651" y="0"/>
                    <a:pt x="2734922" y="2271"/>
                    <a:pt x="2734922" y="5072"/>
                  </a:cubicBezTo>
                  <a:lnTo>
                    <a:pt x="2734922" y="1904547"/>
                  </a:lnTo>
                  <a:cubicBezTo>
                    <a:pt x="2734922" y="1907348"/>
                    <a:pt x="2732651" y="1909619"/>
                    <a:pt x="2729849" y="1909619"/>
                  </a:cubicBezTo>
                  <a:lnTo>
                    <a:pt x="5072" y="1909619"/>
                  </a:lnTo>
                  <a:cubicBezTo>
                    <a:pt x="2271" y="1909619"/>
                    <a:pt x="0" y="1907348"/>
                    <a:pt x="0" y="1904547"/>
                  </a:cubicBezTo>
                  <a:lnTo>
                    <a:pt x="0" y="5072"/>
                  </a:lnTo>
                  <a:cubicBezTo>
                    <a:pt x="0" y="2271"/>
                    <a:pt x="2271" y="0"/>
                    <a:pt x="5072" y="0"/>
                  </a:cubicBezTo>
                  <a:close/>
                </a:path>
              </a:pathLst>
            </a:custGeom>
            <a:solidFill>
              <a:srgbClr val="000000">
                <a:alpha val="0"/>
              </a:srgbClr>
            </a:solidFill>
            <a:ln cap="sq">
              <a:noFill/>
              <a:prstDash val="solid"/>
              <a:miter/>
            </a:ln>
          </p:spPr>
          <p:txBody>
            <a:bodyPr/>
            <a:lstStyle/>
            <a:p>
              <a:endParaRPr lang="en-GB"/>
            </a:p>
          </p:txBody>
        </p:sp>
        <p:sp>
          <p:nvSpPr>
            <p:cNvPr id="16" name="TextBox 16"/>
            <p:cNvSpPr txBox="1"/>
            <p:nvPr/>
          </p:nvSpPr>
          <p:spPr>
            <a:xfrm>
              <a:off x="0" y="-171450"/>
              <a:ext cx="2734922" cy="2081069"/>
            </a:xfrm>
            <a:prstGeom prst="rect">
              <a:avLst/>
            </a:prstGeom>
          </p:spPr>
          <p:txBody>
            <a:bodyPr lIns="50800" tIns="50800" rIns="50800" bIns="50800" rtlCol="0" anchor="ctr"/>
            <a:lstStyle/>
            <a:p>
              <a:pPr marL="0" lvl="0" indent="0" algn="l">
                <a:lnSpc>
                  <a:spcPts val="3888"/>
                </a:lnSpc>
              </a:pPr>
              <a:r>
                <a:rPr lang="en-US" sz="1800" b="1" u="none" strike="noStrike">
                  <a:solidFill>
                    <a:srgbClr val="000000"/>
                  </a:solidFill>
                  <a:latin typeface="Comfortaa Bold"/>
                  <a:ea typeface="Comfortaa Bold"/>
                  <a:cs typeface="Comfortaa Bold"/>
                  <a:sym typeface="Comfortaa Bold"/>
                </a:rPr>
                <a:t>2.1</a:t>
              </a:r>
              <a:r>
                <a:rPr lang="en-US" sz="1800" u="none" strike="noStrike">
                  <a:solidFill>
                    <a:srgbClr val="000000"/>
                  </a:solidFill>
                  <a:latin typeface="Comfortaa"/>
                  <a:ea typeface="Comfortaa"/>
                  <a:cs typeface="Comfortaa"/>
                  <a:sym typeface="Comfortaa"/>
                </a:rPr>
                <a:t>  Explain that carers may need support to recognise they have taken on a caring role.</a:t>
              </a:r>
            </a:p>
            <a:p>
              <a:pPr marL="0" lvl="0" indent="0" algn="l">
                <a:lnSpc>
                  <a:spcPts val="3888"/>
                </a:lnSpc>
              </a:pPr>
              <a:r>
                <a:rPr lang="en-US" sz="1800" b="1" u="none" strike="noStrike">
                  <a:solidFill>
                    <a:srgbClr val="000000"/>
                  </a:solidFill>
                  <a:latin typeface="Comfortaa Bold"/>
                  <a:ea typeface="Comfortaa Bold"/>
                  <a:cs typeface="Comfortaa Bold"/>
                  <a:sym typeface="Comfortaa Bold"/>
                </a:rPr>
                <a:t>2.2</a:t>
              </a:r>
              <a:r>
                <a:rPr lang="en-US" sz="1800" u="none" strike="noStrike">
                  <a:solidFill>
                    <a:srgbClr val="000000"/>
                  </a:solidFill>
                  <a:latin typeface="Comfortaa"/>
                  <a:ea typeface="Comfortaa"/>
                  <a:cs typeface="Comfortaa"/>
                  <a:sym typeface="Comfortaa"/>
                </a:rPr>
                <a:t>  Identify where a child or young person has taken on a caring role and refer to appropriate support services.</a:t>
              </a:r>
            </a:p>
            <a:p>
              <a:pPr marL="0" lvl="0" indent="0" algn="l">
                <a:lnSpc>
                  <a:spcPts val="3888"/>
                </a:lnSpc>
              </a:pPr>
              <a:r>
                <a:rPr lang="en-US" sz="1800" b="1" u="none" strike="noStrike">
                  <a:solidFill>
                    <a:srgbClr val="000000"/>
                  </a:solidFill>
                  <a:latin typeface="Comfortaa Bold"/>
                  <a:ea typeface="Comfortaa Bold"/>
                  <a:cs typeface="Comfortaa Bold"/>
                  <a:sym typeface="Comfortaa Bold"/>
                </a:rPr>
                <a:t>2.3</a:t>
              </a:r>
              <a:r>
                <a:rPr lang="en-US" sz="1800" u="none" strike="noStrike">
                  <a:solidFill>
                    <a:srgbClr val="000000"/>
                  </a:solidFill>
                  <a:latin typeface="Comfortaa"/>
                  <a:ea typeface="Comfortaa"/>
                  <a:cs typeface="Comfortaa"/>
                  <a:sym typeface="Comfortaa"/>
                </a:rPr>
                <a:t>  Discuss the impact of and identify the different factors that may affect carers’ response to, death grief, loss and bereavement.</a:t>
              </a:r>
            </a:p>
            <a:p>
              <a:pPr marL="0" lvl="0" indent="0" algn="l">
                <a:lnSpc>
                  <a:spcPts val="3888"/>
                </a:lnSpc>
              </a:pPr>
              <a:r>
                <a:rPr lang="en-US" sz="1800" b="1" u="none" strike="noStrike">
                  <a:solidFill>
                    <a:srgbClr val="000000"/>
                  </a:solidFill>
                  <a:latin typeface="Comfortaa Bold"/>
                  <a:ea typeface="Comfortaa Bold"/>
                  <a:cs typeface="Comfortaa Bold"/>
                  <a:sym typeface="Comfortaa Bold"/>
                </a:rPr>
                <a:t>2.4</a:t>
              </a:r>
              <a:r>
                <a:rPr lang="en-US" sz="1800" u="none" strike="noStrike">
                  <a:solidFill>
                    <a:srgbClr val="000000"/>
                  </a:solidFill>
                  <a:latin typeface="Comfortaa"/>
                  <a:ea typeface="Comfortaa"/>
                  <a:cs typeface="Comfortaa"/>
                  <a:sym typeface="Comfortaa"/>
                </a:rPr>
                <a:t>   Discuss the need to be sensitive to carers’ changing circumstances and needs and adapt care and support accordingly.</a:t>
              </a:r>
            </a:p>
            <a:p>
              <a:pPr marL="0" lvl="0" indent="0" algn="l">
                <a:lnSpc>
                  <a:spcPts val="3888"/>
                </a:lnSpc>
              </a:pPr>
              <a:endParaRPr lang="en-US" sz="1800" u="none" strike="noStrike">
                <a:solidFill>
                  <a:srgbClr val="000000"/>
                </a:solidFill>
                <a:latin typeface="Comfortaa"/>
                <a:ea typeface="Comfortaa"/>
                <a:cs typeface="Comfortaa"/>
                <a:sym typeface="Comfortaa"/>
              </a:endParaRPr>
            </a:p>
          </p:txBody>
        </p:sp>
      </p:grpSp>
      <p:grpSp>
        <p:nvGrpSpPr>
          <p:cNvPr id="17" name="Group 17"/>
          <p:cNvGrpSpPr/>
          <p:nvPr/>
        </p:nvGrpSpPr>
        <p:grpSpPr>
          <a:xfrm>
            <a:off x="7520155" y="1005143"/>
            <a:ext cx="2766080" cy="567841"/>
            <a:chOff x="0" y="0"/>
            <a:chExt cx="991301" cy="203502"/>
          </a:xfrm>
        </p:grpSpPr>
        <p:sp>
          <p:nvSpPr>
            <p:cNvPr id="18" name="Freeform 18"/>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5FB339"/>
            </a:solidFill>
            <a:ln cap="sq">
              <a:noFill/>
              <a:prstDash val="solid"/>
              <a:miter/>
            </a:ln>
          </p:spPr>
          <p:txBody>
            <a:bodyPr/>
            <a:lstStyle/>
            <a:p>
              <a:endParaRPr lang="en-GB"/>
            </a:p>
          </p:txBody>
        </p:sp>
        <p:sp>
          <p:nvSpPr>
            <p:cNvPr id="19" name="TextBox 19"/>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2" action="ppaction://hlinksldjump"/>
                </a:rPr>
                <a:t>Tier 1 Introduction reminder</a:t>
              </a:r>
            </a:p>
          </p:txBody>
        </p:sp>
      </p:gr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algn="ctr">
                <a:lnSpc>
                  <a:spcPts val="2799"/>
                </a:lnSpc>
              </a:pPr>
              <a:r>
                <a:rPr lang="en-US" sz="1999" b="1">
                  <a:solidFill>
                    <a:srgbClr val="000000">
                      <a:alpha val="89804"/>
                    </a:srgbClr>
                  </a:solidFill>
                  <a:latin typeface="Comfortaa Bold"/>
                  <a:ea typeface="Comfortaa Bold"/>
                  <a:cs typeface="Comfortaa Bold"/>
                  <a:sym typeface="Comfortaa Bold"/>
                </a:rPr>
                <a:t>Support for Carers</a:t>
              </a:r>
            </a:p>
            <a:p>
              <a:pPr marL="0" lvl="0" indent="0" algn="ctr">
                <a:lnSpc>
                  <a:spcPts val="2799"/>
                </a:lnSpc>
                <a:spcBef>
                  <a:spcPct val="0"/>
                </a:spcBef>
              </a:pPr>
              <a:endParaRPr lang="en-US" sz="1999" b="1">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a:solidFill>
                  <a:srgbClr val="000000">
                    <a:alpha val="89804"/>
                  </a:srgbClr>
                </a:solidFill>
                <a:latin typeface="Comfortaa Bold"/>
                <a:ea typeface="Comfortaa Bold"/>
                <a:cs typeface="Comfortaa Bold"/>
                <a:sym typeface="Comfortaa Bold"/>
              </a:endParaRP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6 cd</a:t>
              </a:r>
            </a:p>
          </p:txBody>
        </p:sp>
      </p:grpSp>
      <p:grpSp>
        <p:nvGrpSpPr>
          <p:cNvPr id="8" name="Group 8"/>
          <p:cNvGrpSpPr/>
          <p:nvPr/>
        </p:nvGrpSpPr>
        <p:grpSpPr>
          <a:xfrm>
            <a:off x="2685768" y="1005143"/>
            <a:ext cx="4770726" cy="567841"/>
            <a:chOff x="0" y="0"/>
            <a:chExt cx="1709720" cy="203502"/>
          </a:xfrm>
        </p:grpSpPr>
        <p:sp>
          <p:nvSpPr>
            <p:cNvPr id="9" name="Freeform 9"/>
            <p:cNvSpPr/>
            <p:nvPr/>
          </p:nvSpPr>
          <p:spPr>
            <a:xfrm>
              <a:off x="0" y="0"/>
              <a:ext cx="1709720" cy="203502"/>
            </a:xfrm>
            <a:custGeom>
              <a:avLst/>
              <a:gdLst/>
              <a:ahLst/>
              <a:cxnLst/>
              <a:rect l="l" t="t" r="r" b="b"/>
              <a:pathLst>
                <a:path w="1709720" h="203502">
                  <a:moveTo>
                    <a:pt x="22719" y="0"/>
                  </a:moveTo>
                  <a:lnTo>
                    <a:pt x="1687001" y="0"/>
                  </a:lnTo>
                  <a:cubicBezTo>
                    <a:pt x="1693027" y="0"/>
                    <a:pt x="1698805" y="2394"/>
                    <a:pt x="1703066" y="6654"/>
                  </a:cubicBezTo>
                  <a:cubicBezTo>
                    <a:pt x="1707327" y="10915"/>
                    <a:pt x="1709720" y="16694"/>
                    <a:pt x="1709720" y="22719"/>
                  </a:cubicBezTo>
                  <a:lnTo>
                    <a:pt x="1709720" y="180782"/>
                  </a:lnTo>
                  <a:cubicBezTo>
                    <a:pt x="1709720" y="193330"/>
                    <a:pt x="1699549" y="203502"/>
                    <a:pt x="1687001" y="203502"/>
                  </a:cubicBezTo>
                  <a:lnTo>
                    <a:pt x="22719" y="203502"/>
                  </a:lnTo>
                  <a:cubicBezTo>
                    <a:pt x="16694" y="203502"/>
                    <a:pt x="10915" y="201108"/>
                    <a:pt x="6654" y="196847"/>
                  </a:cubicBezTo>
                  <a:cubicBezTo>
                    <a:pt x="2394" y="192587"/>
                    <a:pt x="0" y="186808"/>
                    <a:pt x="0" y="180782"/>
                  </a:cubicBezTo>
                  <a:lnTo>
                    <a:pt x="0" y="22719"/>
                  </a:lnTo>
                  <a:cubicBezTo>
                    <a:pt x="0" y="16694"/>
                    <a:pt x="2394" y="10915"/>
                    <a:pt x="6654" y="6654"/>
                  </a:cubicBezTo>
                  <a:cubicBezTo>
                    <a:pt x="10915" y="2394"/>
                    <a:pt x="16694" y="0"/>
                    <a:pt x="22719" y="0"/>
                  </a:cubicBezTo>
                  <a:close/>
                </a:path>
              </a:pathLst>
            </a:custGeom>
            <a:solidFill>
              <a:srgbClr val="EECDB9"/>
            </a:solidFill>
            <a:ln cap="sq">
              <a:noFill/>
              <a:prstDash val="solid"/>
              <a:miter/>
            </a:ln>
          </p:spPr>
          <p:txBody>
            <a:bodyPr/>
            <a:lstStyle/>
            <a:p>
              <a:endParaRPr lang="en-GB"/>
            </a:p>
          </p:txBody>
        </p:sp>
        <p:sp>
          <p:nvSpPr>
            <p:cNvPr id="10" name="TextBox 10"/>
            <p:cNvSpPr txBox="1"/>
            <p:nvPr/>
          </p:nvSpPr>
          <p:spPr>
            <a:xfrm>
              <a:off x="0" y="-28575"/>
              <a:ext cx="1709720" cy="232077"/>
            </a:xfrm>
            <a:prstGeom prst="rect">
              <a:avLst/>
            </a:prstGeom>
          </p:spPr>
          <p:txBody>
            <a:bodyPr lIns="50800" tIns="50800" rIns="50800" bIns="50800" rtlCol="0" anchor="ctr"/>
            <a:lstStyle/>
            <a:p>
              <a:pPr marL="0" lvl="0" indent="0" algn="ctr">
                <a:lnSpc>
                  <a:spcPts val="2099"/>
                </a:lnSpc>
                <a:spcBef>
                  <a:spcPct val="0"/>
                </a:spcBef>
              </a:pPr>
              <a:r>
                <a:rPr lang="en-US" sz="1499">
                  <a:solidFill>
                    <a:srgbClr val="000000"/>
                  </a:solidFill>
                  <a:latin typeface="Comfortaa"/>
                  <a:ea typeface="Comfortaa"/>
                  <a:cs typeface="Comfortaa"/>
                  <a:sym typeface="Comfortaa"/>
                </a:rPr>
                <a:t>Introduction &amp; Outcomes as per Tier 1, plus:</a:t>
              </a:r>
            </a:p>
          </p:txBody>
        </p:sp>
      </p:grpSp>
      <p:grpSp>
        <p:nvGrpSpPr>
          <p:cNvPr id="11" name="Group 11"/>
          <p:cNvGrpSpPr/>
          <p:nvPr/>
        </p:nvGrpSpPr>
        <p:grpSpPr>
          <a:xfrm>
            <a:off x="2685768" y="1639660"/>
            <a:ext cx="7600467" cy="529025"/>
            <a:chOff x="0" y="0"/>
            <a:chExt cx="2723836" cy="189591"/>
          </a:xfrm>
        </p:grpSpPr>
        <p:sp>
          <p:nvSpPr>
            <p:cNvPr id="12" name="Freeform 12"/>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EECDB9"/>
            </a:solidFill>
            <a:ln cap="sq">
              <a:noFill/>
              <a:prstDash val="solid"/>
              <a:miter/>
            </a:ln>
          </p:spPr>
          <p:txBody>
            <a:bodyPr/>
            <a:lstStyle/>
            <a:p>
              <a:endParaRPr lang="en-GB"/>
            </a:p>
          </p:txBody>
        </p:sp>
        <p:sp>
          <p:nvSpPr>
            <p:cNvPr id="13" name="TextBox 13"/>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grpSp>
        <p:nvGrpSpPr>
          <p:cNvPr id="14" name="Group 14"/>
          <p:cNvGrpSpPr/>
          <p:nvPr/>
        </p:nvGrpSpPr>
        <p:grpSpPr>
          <a:xfrm>
            <a:off x="2654834" y="2235360"/>
            <a:ext cx="7631401" cy="4938470"/>
            <a:chOff x="0" y="0"/>
            <a:chExt cx="2734922" cy="1769836"/>
          </a:xfrm>
        </p:grpSpPr>
        <p:sp>
          <p:nvSpPr>
            <p:cNvPr id="15" name="Freeform 15"/>
            <p:cNvSpPr/>
            <p:nvPr/>
          </p:nvSpPr>
          <p:spPr>
            <a:xfrm>
              <a:off x="0" y="0"/>
              <a:ext cx="2734922" cy="1769836"/>
            </a:xfrm>
            <a:custGeom>
              <a:avLst/>
              <a:gdLst/>
              <a:ahLst/>
              <a:cxnLst/>
              <a:rect l="l" t="t" r="r" b="b"/>
              <a:pathLst>
                <a:path w="2734922" h="1769836">
                  <a:moveTo>
                    <a:pt x="5072" y="0"/>
                  </a:moveTo>
                  <a:lnTo>
                    <a:pt x="2729849" y="0"/>
                  </a:lnTo>
                  <a:cubicBezTo>
                    <a:pt x="2732651" y="0"/>
                    <a:pt x="2734922" y="2271"/>
                    <a:pt x="2734922" y="5072"/>
                  </a:cubicBezTo>
                  <a:lnTo>
                    <a:pt x="2734922" y="1764764"/>
                  </a:lnTo>
                  <a:cubicBezTo>
                    <a:pt x="2734922" y="1767565"/>
                    <a:pt x="2732651" y="1769836"/>
                    <a:pt x="2729849" y="1769836"/>
                  </a:cubicBezTo>
                  <a:lnTo>
                    <a:pt x="5072" y="1769836"/>
                  </a:lnTo>
                  <a:cubicBezTo>
                    <a:pt x="2271" y="1769836"/>
                    <a:pt x="0" y="1767565"/>
                    <a:pt x="0" y="1764764"/>
                  </a:cubicBezTo>
                  <a:lnTo>
                    <a:pt x="0" y="5072"/>
                  </a:lnTo>
                  <a:cubicBezTo>
                    <a:pt x="0" y="2271"/>
                    <a:pt x="2271" y="0"/>
                    <a:pt x="5072" y="0"/>
                  </a:cubicBezTo>
                  <a:close/>
                </a:path>
              </a:pathLst>
            </a:custGeom>
            <a:solidFill>
              <a:srgbClr val="000000">
                <a:alpha val="0"/>
              </a:srgbClr>
            </a:solidFill>
            <a:ln cap="sq">
              <a:noFill/>
              <a:prstDash val="solid"/>
              <a:miter/>
            </a:ln>
          </p:spPr>
          <p:txBody>
            <a:bodyPr/>
            <a:lstStyle/>
            <a:p>
              <a:endParaRPr lang="en-GB"/>
            </a:p>
          </p:txBody>
        </p:sp>
        <p:sp>
          <p:nvSpPr>
            <p:cNvPr id="16" name="TextBox 16"/>
            <p:cNvSpPr txBox="1"/>
            <p:nvPr/>
          </p:nvSpPr>
          <p:spPr>
            <a:xfrm>
              <a:off x="0" y="-161925"/>
              <a:ext cx="2734922" cy="1931761"/>
            </a:xfrm>
            <a:prstGeom prst="rect">
              <a:avLst/>
            </a:prstGeom>
          </p:spPr>
          <p:txBody>
            <a:bodyPr lIns="50800" tIns="50800" rIns="50800" bIns="50800" rtlCol="0" anchor="ctr"/>
            <a:lstStyle/>
            <a:p>
              <a:pPr marL="0" lvl="0" indent="0" algn="l">
                <a:lnSpc>
                  <a:spcPts val="3797"/>
                </a:lnSpc>
              </a:pPr>
              <a:endParaRPr/>
            </a:p>
            <a:p>
              <a:pPr marL="0" lvl="0" indent="0" algn="l">
                <a:lnSpc>
                  <a:spcPts val="3797"/>
                </a:lnSpc>
              </a:pPr>
              <a:r>
                <a:rPr lang="en-US" sz="1800" b="1" u="none" strike="noStrike">
                  <a:solidFill>
                    <a:srgbClr val="000000"/>
                  </a:solidFill>
                  <a:latin typeface="Comfortaa Bold"/>
                  <a:ea typeface="Comfortaa Bold"/>
                  <a:cs typeface="Comfortaa Bold"/>
                  <a:sym typeface="Comfortaa Bold"/>
                </a:rPr>
                <a:t>2.5 </a:t>
              </a:r>
              <a:r>
                <a:rPr lang="en-US" sz="1800" u="none" strike="noStrike">
                  <a:solidFill>
                    <a:srgbClr val="000000"/>
                  </a:solidFill>
                  <a:latin typeface="Comfortaa"/>
                  <a:ea typeface="Comfortaa"/>
                  <a:cs typeface="Comfortaa"/>
                  <a:sym typeface="Comfortaa"/>
                </a:rPr>
                <a:t>Support those important to the individual to maintain their relationships.</a:t>
              </a:r>
            </a:p>
            <a:p>
              <a:pPr marL="0" lvl="0" indent="0" algn="l">
                <a:lnSpc>
                  <a:spcPts val="3797"/>
                </a:lnSpc>
              </a:pPr>
              <a:r>
                <a:rPr lang="en-US" sz="1800" b="1" u="none" strike="noStrike">
                  <a:solidFill>
                    <a:srgbClr val="000000"/>
                  </a:solidFill>
                  <a:latin typeface="Comfortaa Bold"/>
                  <a:ea typeface="Comfortaa Bold"/>
                  <a:cs typeface="Comfortaa Bold"/>
                  <a:sym typeface="Comfortaa Bold"/>
                </a:rPr>
                <a:t>2.6 </a:t>
              </a:r>
              <a:r>
                <a:rPr lang="en-US" sz="1800" u="none" strike="noStrike">
                  <a:solidFill>
                    <a:srgbClr val="000000"/>
                  </a:solidFill>
                  <a:latin typeface="Comfortaa"/>
                  <a:ea typeface="Comfortaa"/>
                  <a:cs typeface="Comfortaa"/>
                  <a:sym typeface="Comfortaa"/>
                </a:rPr>
                <a:t>Offer assessment to Carers.</a:t>
              </a:r>
            </a:p>
            <a:p>
              <a:pPr marL="0" lvl="0" indent="0" algn="l">
                <a:lnSpc>
                  <a:spcPts val="3797"/>
                </a:lnSpc>
              </a:pPr>
              <a:r>
                <a:rPr lang="en-US" sz="1800" b="1" u="none" strike="noStrike">
                  <a:solidFill>
                    <a:srgbClr val="000000"/>
                  </a:solidFill>
                  <a:latin typeface="Comfortaa Bold"/>
                  <a:ea typeface="Comfortaa Bold"/>
                  <a:cs typeface="Comfortaa Bold"/>
                  <a:sym typeface="Comfortaa Bold"/>
                </a:rPr>
                <a:t>2.7 </a:t>
              </a:r>
              <a:r>
                <a:rPr lang="en-US" sz="1800" u="none" strike="noStrike">
                  <a:solidFill>
                    <a:srgbClr val="000000"/>
                  </a:solidFill>
                  <a:latin typeface="Comfortaa"/>
                  <a:ea typeface="Comfortaa"/>
                  <a:cs typeface="Comfortaa"/>
                  <a:sym typeface="Comfortaa"/>
                </a:rPr>
                <a:t>Describe the duty of local authorities to undertake carer’s assessments.</a:t>
              </a:r>
            </a:p>
            <a:p>
              <a:pPr marL="0" lvl="0" indent="0" algn="l">
                <a:lnSpc>
                  <a:spcPts val="3797"/>
                </a:lnSpc>
              </a:pPr>
              <a:r>
                <a:rPr lang="en-US" sz="1800" b="1" u="none" strike="noStrike">
                  <a:solidFill>
                    <a:srgbClr val="000000"/>
                  </a:solidFill>
                  <a:latin typeface="Comfortaa Bold"/>
                  <a:ea typeface="Comfortaa Bold"/>
                  <a:cs typeface="Comfortaa Bold"/>
                  <a:sym typeface="Comfortaa Bold"/>
                </a:rPr>
                <a:t>2.8 </a:t>
              </a:r>
              <a:r>
                <a:rPr lang="en-US" sz="1800" u="none" strike="noStrike">
                  <a:solidFill>
                    <a:srgbClr val="000000"/>
                  </a:solidFill>
                  <a:latin typeface="Comfortaa"/>
                  <a:ea typeface="Comfortaa"/>
                  <a:cs typeface="Comfortaa"/>
                  <a:sym typeface="Comfortaa"/>
                </a:rPr>
                <a:t>Offer guidance and/or training to carers on practical aspects of care </a:t>
              </a:r>
            </a:p>
            <a:p>
              <a:pPr marL="0" lvl="0" indent="0" algn="l">
                <a:lnSpc>
                  <a:spcPts val="3797"/>
                </a:lnSpc>
              </a:pPr>
              <a:endParaRPr lang="en-US" sz="1800" u="none" strike="noStrike">
                <a:solidFill>
                  <a:srgbClr val="000000"/>
                </a:solidFill>
                <a:latin typeface="Comfortaa"/>
                <a:ea typeface="Comfortaa"/>
                <a:cs typeface="Comfortaa"/>
                <a:sym typeface="Comfortaa"/>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3543451" y="6355052"/>
            <a:ext cx="322072" cy="322072"/>
          </a:xfrm>
          <a:custGeom>
            <a:avLst/>
            <a:gdLst/>
            <a:ahLst/>
            <a:cxnLst/>
            <a:rect l="l" t="t" r="r" b="b"/>
            <a:pathLst>
              <a:path w="322072" h="322072">
                <a:moveTo>
                  <a:pt x="0" y="0"/>
                </a:moveTo>
                <a:lnTo>
                  <a:pt x="322072" y="0"/>
                </a:lnTo>
                <a:lnTo>
                  <a:pt x="322072" y="322072"/>
                </a:lnTo>
                <a:lnTo>
                  <a:pt x="0" y="322072"/>
                </a:lnTo>
                <a:lnTo>
                  <a:pt x="0"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txBody>
          <a:bodyPr/>
          <a:lstStyle/>
          <a:p>
            <a:endParaRPr lang="en-GB"/>
          </a:p>
        </p:txBody>
      </p:sp>
      <p:grpSp>
        <p:nvGrpSpPr>
          <p:cNvPr id="3" name="Group 3"/>
          <p:cNvGrpSpPr/>
          <p:nvPr/>
        </p:nvGrpSpPr>
        <p:grpSpPr>
          <a:xfrm>
            <a:off x="756000" y="3345306"/>
            <a:ext cx="2575267" cy="3503470"/>
            <a:chOff x="0" y="0"/>
            <a:chExt cx="922918" cy="1255565"/>
          </a:xfrm>
        </p:grpSpPr>
        <p:sp>
          <p:nvSpPr>
            <p:cNvPr id="4" name="Freeform 4"/>
            <p:cNvSpPr/>
            <p:nvPr/>
          </p:nvSpPr>
          <p:spPr>
            <a:xfrm>
              <a:off x="0" y="0"/>
              <a:ext cx="922918" cy="1255565"/>
            </a:xfrm>
            <a:custGeom>
              <a:avLst/>
              <a:gdLst/>
              <a:ahLst/>
              <a:cxnLst/>
              <a:rect l="l" t="t" r="r" b="b"/>
              <a:pathLst>
                <a:path w="922918" h="1255565">
                  <a:moveTo>
                    <a:pt x="42088" y="0"/>
                  </a:moveTo>
                  <a:lnTo>
                    <a:pt x="880830" y="0"/>
                  </a:lnTo>
                  <a:cubicBezTo>
                    <a:pt x="891992" y="0"/>
                    <a:pt x="902697" y="4434"/>
                    <a:pt x="910590" y="12327"/>
                  </a:cubicBezTo>
                  <a:cubicBezTo>
                    <a:pt x="918483" y="20220"/>
                    <a:pt x="922918" y="30925"/>
                    <a:pt x="922918" y="42088"/>
                  </a:cubicBezTo>
                  <a:lnTo>
                    <a:pt x="922918" y="1213477"/>
                  </a:lnTo>
                  <a:cubicBezTo>
                    <a:pt x="922918" y="1236721"/>
                    <a:pt x="904074" y="1255565"/>
                    <a:pt x="880830" y="1255565"/>
                  </a:cubicBezTo>
                  <a:lnTo>
                    <a:pt x="42088" y="1255565"/>
                  </a:lnTo>
                  <a:cubicBezTo>
                    <a:pt x="30925" y="1255565"/>
                    <a:pt x="20220" y="1251130"/>
                    <a:pt x="12327" y="1243237"/>
                  </a:cubicBezTo>
                  <a:cubicBezTo>
                    <a:pt x="4434" y="1235344"/>
                    <a:pt x="0" y="1224639"/>
                    <a:pt x="0" y="1213477"/>
                  </a:cubicBezTo>
                  <a:lnTo>
                    <a:pt x="0" y="42088"/>
                  </a:lnTo>
                  <a:cubicBezTo>
                    <a:pt x="0" y="30925"/>
                    <a:pt x="4434" y="20220"/>
                    <a:pt x="12327" y="12327"/>
                  </a:cubicBezTo>
                  <a:cubicBezTo>
                    <a:pt x="20220" y="4434"/>
                    <a:pt x="30925" y="0"/>
                    <a:pt x="42088" y="0"/>
                  </a:cubicBezTo>
                  <a:close/>
                </a:path>
              </a:pathLst>
            </a:custGeom>
            <a:solidFill>
              <a:srgbClr val="EECDB9">
                <a:alpha val="89804"/>
              </a:srgbClr>
            </a:solidFill>
            <a:ln cap="sq">
              <a:noFill/>
              <a:prstDash val="solid"/>
              <a:miter/>
            </a:ln>
          </p:spPr>
          <p:txBody>
            <a:bodyPr/>
            <a:lstStyle/>
            <a:p>
              <a:endParaRPr lang="en-GB"/>
            </a:p>
          </p:txBody>
        </p:sp>
        <p:sp>
          <p:nvSpPr>
            <p:cNvPr id="5" name="TextBox 5"/>
            <p:cNvSpPr txBox="1"/>
            <p:nvPr/>
          </p:nvSpPr>
          <p:spPr>
            <a:xfrm>
              <a:off x="0" y="-38100"/>
              <a:ext cx="922918" cy="1293665"/>
            </a:xfrm>
            <a:prstGeom prst="rect">
              <a:avLst/>
            </a:prstGeom>
          </p:spPr>
          <p:txBody>
            <a:bodyPr lIns="50800" tIns="50800" rIns="50800" bIns="50800" rtlCol="0" anchor="ctr"/>
            <a:lstStyle/>
            <a:p>
              <a:pPr marL="0" lvl="0" indent="0" algn="ctr">
                <a:lnSpc>
                  <a:spcPts val="2239"/>
                </a:lnSpc>
                <a:spcBef>
                  <a:spcPct val="0"/>
                </a:spcBef>
              </a:pPr>
              <a:r>
                <a:rPr lang="en-US" sz="1599" b="1" u="none" strike="noStrike">
                  <a:solidFill>
                    <a:srgbClr val="000000">
                      <a:alpha val="89804"/>
                    </a:srgbClr>
                  </a:solidFill>
                  <a:latin typeface="Comfortaa Bold"/>
                  <a:ea typeface="Comfortaa Bold"/>
                  <a:cs typeface="Comfortaa Bold"/>
                  <a:sym typeface="Comfortaa Bold"/>
                </a:rPr>
                <a:t>Health and Social care professionals that require additional knowledge to those in Tier 1, in how to provide person centred care for palliative and end of life patients and their loved ones.</a:t>
              </a:r>
            </a:p>
          </p:txBody>
        </p:sp>
      </p:grpSp>
      <p:grpSp>
        <p:nvGrpSpPr>
          <p:cNvPr id="6" name="Group 6"/>
          <p:cNvGrpSpPr/>
          <p:nvPr/>
        </p:nvGrpSpPr>
        <p:grpSpPr>
          <a:xfrm>
            <a:off x="3393701" y="4117546"/>
            <a:ext cx="6582642" cy="2731230"/>
            <a:chOff x="0" y="0"/>
            <a:chExt cx="2359070" cy="978811"/>
          </a:xfrm>
        </p:grpSpPr>
        <p:sp>
          <p:nvSpPr>
            <p:cNvPr id="7" name="Freeform 7"/>
            <p:cNvSpPr/>
            <p:nvPr/>
          </p:nvSpPr>
          <p:spPr>
            <a:xfrm>
              <a:off x="0" y="0"/>
              <a:ext cx="2359070" cy="978811"/>
            </a:xfrm>
            <a:custGeom>
              <a:avLst/>
              <a:gdLst/>
              <a:ahLst/>
              <a:cxnLst/>
              <a:rect l="l" t="t" r="r" b="b"/>
              <a:pathLst>
                <a:path w="2359070" h="978811">
                  <a:moveTo>
                    <a:pt x="16466" y="0"/>
                  </a:moveTo>
                  <a:lnTo>
                    <a:pt x="2342605" y="0"/>
                  </a:lnTo>
                  <a:cubicBezTo>
                    <a:pt x="2346972" y="0"/>
                    <a:pt x="2351160" y="1735"/>
                    <a:pt x="2354248" y="4823"/>
                  </a:cubicBezTo>
                  <a:cubicBezTo>
                    <a:pt x="2357336" y="7911"/>
                    <a:pt x="2359070" y="12099"/>
                    <a:pt x="2359070" y="16466"/>
                  </a:cubicBezTo>
                  <a:lnTo>
                    <a:pt x="2359070" y="962346"/>
                  </a:lnTo>
                  <a:cubicBezTo>
                    <a:pt x="2359070" y="966713"/>
                    <a:pt x="2357336" y="970901"/>
                    <a:pt x="2354248" y="973989"/>
                  </a:cubicBezTo>
                  <a:cubicBezTo>
                    <a:pt x="2351160" y="977077"/>
                    <a:pt x="2346972" y="978811"/>
                    <a:pt x="2342605" y="978811"/>
                  </a:cubicBezTo>
                  <a:lnTo>
                    <a:pt x="16466" y="978811"/>
                  </a:lnTo>
                  <a:cubicBezTo>
                    <a:pt x="12099" y="978811"/>
                    <a:pt x="7911" y="977077"/>
                    <a:pt x="4823" y="973989"/>
                  </a:cubicBezTo>
                  <a:cubicBezTo>
                    <a:pt x="1735" y="970901"/>
                    <a:pt x="0" y="966713"/>
                    <a:pt x="0" y="962346"/>
                  </a:cubicBezTo>
                  <a:lnTo>
                    <a:pt x="0" y="16466"/>
                  </a:lnTo>
                  <a:cubicBezTo>
                    <a:pt x="0" y="12099"/>
                    <a:pt x="1735" y="7911"/>
                    <a:pt x="4823" y="4823"/>
                  </a:cubicBezTo>
                  <a:cubicBezTo>
                    <a:pt x="7911" y="1735"/>
                    <a:pt x="12099" y="0"/>
                    <a:pt x="16466" y="0"/>
                  </a:cubicBezTo>
                  <a:close/>
                </a:path>
              </a:pathLst>
            </a:custGeom>
            <a:solidFill>
              <a:srgbClr val="EECDB9">
                <a:alpha val="89804"/>
              </a:srgbClr>
            </a:solidFill>
            <a:ln cap="sq">
              <a:noFill/>
              <a:prstDash val="solid"/>
              <a:miter/>
            </a:ln>
          </p:spPr>
          <p:txBody>
            <a:bodyPr/>
            <a:lstStyle/>
            <a:p>
              <a:endParaRPr lang="en-GB"/>
            </a:p>
          </p:txBody>
        </p:sp>
        <p:sp>
          <p:nvSpPr>
            <p:cNvPr id="8" name="TextBox 8"/>
            <p:cNvSpPr txBox="1"/>
            <p:nvPr/>
          </p:nvSpPr>
          <p:spPr>
            <a:xfrm>
              <a:off x="0" y="-38100"/>
              <a:ext cx="2359070" cy="1016911"/>
            </a:xfrm>
            <a:prstGeom prst="rect">
              <a:avLst/>
            </a:prstGeom>
          </p:spPr>
          <p:txBody>
            <a:bodyPr lIns="50800" tIns="50800" rIns="50800" bIns="50800" rtlCol="0" anchor="ctr"/>
            <a:lstStyle/>
            <a:p>
              <a:pPr marL="0" lvl="0" indent="0" algn="ctr">
                <a:lnSpc>
                  <a:spcPts val="2239"/>
                </a:lnSpc>
                <a:spcBef>
                  <a:spcPct val="0"/>
                </a:spcBef>
              </a:pPr>
              <a:r>
                <a:rPr lang="en-US" sz="1599" b="1">
                  <a:solidFill>
                    <a:srgbClr val="000000">
                      <a:alpha val="89804"/>
                    </a:srgbClr>
                  </a:solidFill>
                  <a:latin typeface="Comfortaa Bold"/>
                  <a:ea typeface="Comfortaa Bold"/>
                  <a:cs typeface="Comfortaa Bold"/>
                  <a:sym typeface="Comfortaa Bold"/>
                </a:rPr>
                <a:t>You w</a:t>
              </a:r>
              <a:r>
                <a:rPr lang="en-US" sz="1599" b="1" u="none" strike="noStrike">
                  <a:solidFill>
                    <a:srgbClr val="000000">
                      <a:alpha val="89804"/>
                    </a:srgbClr>
                  </a:solidFill>
                  <a:latin typeface="Comfortaa Bold"/>
                  <a:ea typeface="Comfortaa Bold"/>
                  <a:cs typeface="Comfortaa Bold"/>
                  <a:sym typeface="Comfortaa Bold"/>
                </a:rPr>
                <a:t>ork in adult health and social care. Most of the individuals you support are not approaching the end of life, but some are. </a:t>
              </a:r>
            </a:p>
            <a:p>
              <a:pPr marL="0" lvl="0" indent="0" algn="ctr">
                <a:lnSpc>
                  <a:spcPts val="2239"/>
                </a:lnSpc>
                <a:spcBef>
                  <a:spcPct val="0"/>
                </a:spcBef>
              </a:pPr>
              <a:endParaRPr lang="en-US" sz="1599" b="1" u="none" strike="noStrike">
                <a:solidFill>
                  <a:srgbClr val="000000">
                    <a:alpha val="89804"/>
                  </a:srgbClr>
                </a:solidFill>
                <a:latin typeface="Comfortaa Bold"/>
                <a:ea typeface="Comfortaa Bold"/>
                <a:cs typeface="Comfortaa Bold"/>
                <a:sym typeface="Comfortaa Bold"/>
              </a:endParaRPr>
            </a:p>
            <a:p>
              <a:pPr marL="0" lvl="0" indent="0" algn="ctr">
                <a:lnSpc>
                  <a:spcPts val="2239"/>
                </a:lnSpc>
                <a:spcBef>
                  <a:spcPct val="0"/>
                </a:spcBef>
              </a:pPr>
              <a:r>
                <a:rPr lang="en-US" sz="1599" b="1" u="none" strike="noStrike">
                  <a:solidFill>
                    <a:srgbClr val="000000">
                      <a:alpha val="89804"/>
                    </a:srgbClr>
                  </a:solidFill>
                  <a:latin typeface="Comfortaa Bold"/>
                  <a:ea typeface="Comfortaa Bold"/>
                  <a:cs typeface="Comfortaa Bold"/>
                  <a:sym typeface="Comfortaa Bold"/>
                </a:rPr>
                <a:t>For instance, you might work on an hospital ward, or in a GP surgery.</a:t>
              </a:r>
            </a:p>
          </p:txBody>
        </p:sp>
      </p:grpSp>
      <p:sp>
        <p:nvSpPr>
          <p:cNvPr id="9" name="TextBox 9"/>
          <p:cNvSpPr txBox="1"/>
          <p:nvPr/>
        </p:nvSpPr>
        <p:spPr>
          <a:xfrm>
            <a:off x="2749612" y="1738714"/>
            <a:ext cx="5192776" cy="657222"/>
          </a:xfrm>
          <a:prstGeom prst="rect">
            <a:avLst/>
          </a:prstGeom>
        </p:spPr>
        <p:txBody>
          <a:bodyPr lIns="0" tIns="0" rIns="0" bIns="0" rtlCol="0" anchor="t">
            <a:spAutoFit/>
          </a:bodyPr>
          <a:lstStyle/>
          <a:p>
            <a:pPr marL="0" lvl="0" indent="0" algn="ctr">
              <a:lnSpc>
                <a:spcPts val="4949"/>
              </a:lnSpc>
              <a:spcBef>
                <a:spcPct val="0"/>
              </a:spcBef>
            </a:pPr>
            <a:r>
              <a:rPr lang="en-US" sz="4999" b="1" strike="noStrike">
                <a:solidFill>
                  <a:srgbClr val="000000"/>
                </a:solidFill>
                <a:latin typeface="Comfortaa Bold"/>
                <a:ea typeface="Comfortaa Bold"/>
                <a:cs typeface="Comfortaa Bold"/>
                <a:sym typeface="Comfortaa Bold"/>
                <a:hlinkClick r:id="rId4" action="ppaction://hlinksldjump"/>
              </a:rPr>
              <a:t>TIER 2</a:t>
            </a:r>
          </a:p>
        </p:txBody>
      </p:sp>
      <p:sp>
        <p:nvSpPr>
          <p:cNvPr id="10" name="Freeform 10"/>
          <p:cNvSpPr/>
          <p:nvPr/>
        </p:nvSpPr>
        <p:spPr>
          <a:xfrm>
            <a:off x="6423338" y="2019700"/>
            <a:ext cx="523367" cy="536100"/>
          </a:xfrm>
          <a:custGeom>
            <a:avLst/>
            <a:gdLst/>
            <a:ahLst/>
            <a:cxnLst/>
            <a:rect l="l" t="t" r="r" b="b"/>
            <a:pathLst>
              <a:path w="523367" h="536100">
                <a:moveTo>
                  <a:pt x="0" y="0"/>
                </a:moveTo>
                <a:lnTo>
                  <a:pt x="523368" y="0"/>
                </a:lnTo>
                <a:lnTo>
                  <a:pt x="523368" y="536100"/>
                </a:lnTo>
                <a:lnTo>
                  <a:pt x="0" y="5361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grpSp>
        <p:nvGrpSpPr>
          <p:cNvPr id="11" name="Group 11"/>
          <p:cNvGrpSpPr/>
          <p:nvPr/>
        </p:nvGrpSpPr>
        <p:grpSpPr>
          <a:xfrm>
            <a:off x="3393701" y="3345306"/>
            <a:ext cx="6582642" cy="702716"/>
            <a:chOff x="0" y="0"/>
            <a:chExt cx="2359070" cy="251838"/>
          </a:xfrm>
        </p:grpSpPr>
        <p:sp>
          <p:nvSpPr>
            <p:cNvPr id="12" name="Freeform 12"/>
            <p:cNvSpPr/>
            <p:nvPr/>
          </p:nvSpPr>
          <p:spPr>
            <a:xfrm>
              <a:off x="0" y="0"/>
              <a:ext cx="2359070" cy="251838"/>
            </a:xfrm>
            <a:custGeom>
              <a:avLst/>
              <a:gdLst/>
              <a:ahLst/>
              <a:cxnLst/>
              <a:rect l="l" t="t" r="r" b="b"/>
              <a:pathLst>
                <a:path w="2359070" h="251838">
                  <a:moveTo>
                    <a:pt x="16466" y="0"/>
                  </a:moveTo>
                  <a:lnTo>
                    <a:pt x="2342605" y="0"/>
                  </a:lnTo>
                  <a:cubicBezTo>
                    <a:pt x="2346972" y="0"/>
                    <a:pt x="2351160" y="1735"/>
                    <a:pt x="2354248" y="4823"/>
                  </a:cubicBezTo>
                  <a:cubicBezTo>
                    <a:pt x="2357336" y="7911"/>
                    <a:pt x="2359070" y="12099"/>
                    <a:pt x="2359070" y="16466"/>
                  </a:cubicBezTo>
                  <a:lnTo>
                    <a:pt x="2359070" y="235372"/>
                  </a:lnTo>
                  <a:cubicBezTo>
                    <a:pt x="2359070" y="244466"/>
                    <a:pt x="2351699" y="251838"/>
                    <a:pt x="2342605" y="251838"/>
                  </a:cubicBezTo>
                  <a:lnTo>
                    <a:pt x="16466" y="251838"/>
                  </a:lnTo>
                  <a:cubicBezTo>
                    <a:pt x="12099" y="251838"/>
                    <a:pt x="7911" y="250103"/>
                    <a:pt x="4823" y="247015"/>
                  </a:cubicBezTo>
                  <a:cubicBezTo>
                    <a:pt x="1735" y="243927"/>
                    <a:pt x="0" y="239739"/>
                    <a:pt x="0" y="235372"/>
                  </a:cubicBezTo>
                  <a:lnTo>
                    <a:pt x="0" y="16466"/>
                  </a:lnTo>
                  <a:cubicBezTo>
                    <a:pt x="0" y="12099"/>
                    <a:pt x="1735" y="7911"/>
                    <a:pt x="4823" y="4823"/>
                  </a:cubicBezTo>
                  <a:cubicBezTo>
                    <a:pt x="7911" y="1735"/>
                    <a:pt x="12099" y="0"/>
                    <a:pt x="16466" y="0"/>
                  </a:cubicBezTo>
                  <a:close/>
                </a:path>
              </a:pathLst>
            </a:custGeom>
            <a:solidFill>
              <a:srgbClr val="EC6907"/>
            </a:solidFill>
            <a:ln cap="sq">
              <a:noFill/>
              <a:prstDash val="solid"/>
              <a:miter/>
            </a:ln>
          </p:spPr>
          <p:txBody>
            <a:bodyPr/>
            <a:lstStyle/>
            <a:p>
              <a:endParaRPr lang="en-GB"/>
            </a:p>
          </p:txBody>
        </p:sp>
        <p:sp>
          <p:nvSpPr>
            <p:cNvPr id="13" name="TextBox 13"/>
            <p:cNvSpPr txBox="1"/>
            <p:nvPr/>
          </p:nvSpPr>
          <p:spPr>
            <a:xfrm>
              <a:off x="0" y="-38100"/>
              <a:ext cx="2359070" cy="289938"/>
            </a:xfrm>
            <a:prstGeom prst="rect">
              <a:avLst/>
            </a:prstGeom>
          </p:spPr>
          <p:txBody>
            <a:bodyPr lIns="50800" tIns="50800" rIns="50800" bIns="50800" rtlCol="0" anchor="ctr"/>
            <a:lstStyle/>
            <a:p>
              <a:pPr marL="0" lvl="0" indent="0" algn="ctr">
                <a:lnSpc>
                  <a:spcPts val="2239"/>
                </a:lnSpc>
                <a:spcBef>
                  <a:spcPct val="0"/>
                </a:spcBef>
              </a:pPr>
              <a:r>
                <a:rPr lang="en-US" sz="1599" b="1" u="none" strike="noStrike">
                  <a:solidFill>
                    <a:srgbClr val="000000"/>
                  </a:solidFill>
                  <a:latin typeface="Comfortaa Bold"/>
                  <a:ea typeface="Comfortaa Bold"/>
                  <a:cs typeface="Comfortaa Bold"/>
                  <a:sym typeface="Comfortaa Bold"/>
                </a:rPr>
                <a:t>This tier will be relevant to you if:</a:t>
              </a:r>
            </a:p>
          </p:txBody>
        </p:sp>
      </p:grpSp>
      <p:grpSp>
        <p:nvGrpSpPr>
          <p:cNvPr id="14" name="Group 14"/>
          <p:cNvGrpSpPr/>
          <p:nvPr/>
        </p:nvGrpSpPr>
        <p:grpSpPr>
          <a:xfrm>
            <a:off x="756000" y="427710"/>
            <a:ext cx="9180000" cy="426248"/>
            <a:chOff x="0" y="0"/>
            <a:chExt cx="3289905" cy="152758"/>
          </a:xfrm>
        </p:grpSpPr>
        <p:sp>
          <p:nvSpPr>
            <p:cNvPr id="15" name="Freeform 15"/>
            <p:cNvSpPr/>
            <p:nvPr/>
          </p:nvSpPr>
          <p:spPr>
            <a:xfrm>
              <a:off x="0" y="0"/>
              <a:ext cx="3289905" cy="152758"/>
            </a:xfrm>
            <a:custGeom>
              <a:avLst/>
              <a:gdLst/>
              <a:ahLst/>
              <a:cxnLst/>
              <a:rect l="l" t="t" r="r" b="b"/>
              <a:pathLst>
                <a:path w="3289905" h="152758">
                  <a:moveTo>
                    <a:pt x="11807" y="0"/>
                  </a:moveTo>
                  <a:lnTo>
                    <a:pt x="3278098" y="0"/>
                  </a:lnTo>
                  <a:cubicBezTo>
                    <a:pt x="3281229" y="0"/>
                    <a:pt x="3284232" y="1244"/>
                    <a:pt x="3286446" y="3458"/>
                  </a:cubicBezTo>
                  <a:cubicBezTo>
                    <a:pt x="3288661" y="5672"/>
                    <a:pt x="3289905" y="8675"/>
                    <a:pt x="3289905" y="11807"/>
                  </a:cubicBezTo>
                  <a:lnTo>
                    <a:pt x="3289905" y="140951"/>
                  </a:lnTo>
                  <a:cubicBezTo>
                    <a:pt x="3289905" y="144082"/>
                    <a:pt x="3288661" y="147085"/>
                    <a:pt x="3286446" y="149300"/>
                  </a:cubicBezTo>
                  <a:cubicBezTo>
                    <a:pt x="3284232" y="151514"/>
                    <a:pt x="3281229" y="152758"/>
                    <a:pt x="3278098" y="152758"/>
                  </a:cubicBezTo>
                  <a:lnTo>
                    <a:pt x="11807" y="152758"/>
                  </a:lnTo>
                  <a:cubicBezTo>
                    <a:pt x="8675" y="152758"/>
                    <a:pt x="5672" y="151514"/>
                    <a:pt x="3458" y="149300"/>
                  </a:cubicBezTo>
                  <a:cubicBezTo>
                    <a:pt x="1244" y="147085"/>
                    <a:pt x="0" y="144082"/>
                    <a:pt x="0" y="140951"/>
                  </a:cubicBezTo>
                  <a:lnTo>
                    <a:pt x="0" y="11807"/>
                  </a:lnTo>
                  <a:cubicBezTo>
                    <a:pt x="0" y="8675"/>
                    <a:pt x="1244" y="5672"/>
                    <a:pt x="3458" y="3458"/>
                  </a:cubicBezTo>
                  <a:cubicBezTo>
                    <a:pt x="5672" y="1244"/>
                    <a:pt x="8675" y="0"/>
                    <a:pt x="11807" y="0"/>
                  </a:cubicBezTo>
                  <a:close/>
                </a:path>
              </a:pathLst>
            </a:custGeom>
            <a:solidFill>
              <a:srgbClr val="262663"/>
            </a:solidFill>
            <a:ln cap="sq">
              <a:noFill/>
              <a:prstDash val="solid"/>
              <a:miter/>
            </a:ln>
          </p:spPr>
          <p:txBody>
            <a:bodyPr/>
            <a:lstStyle/>
            <a:p>
              <a:endParaRPr lang="en-GB"/>
            </a:p>
          </p:txBody>
        </p:sp>
        <p:sp>
          <p:nvSpPr>
            <p:cNvPr id="16" name="TextBox 16"/>
            <p:cNvSpPr txBox="1"/>
            <p:nvPr/>
          </p:nvSpPr>
          <p:spPr>
            <a:xfrm>
              <a:off x="0" y="-38100"/>
              <a:ext cx="3289905" cy="190858"/>
            </a:xfrm>
            <a:prstGeom prst="rect">
              <a:avLst/>
            </a:prstGeom>
          </p:spPr>
          <p:txBody>
            <a:bodyPr lIns="50800" tIns="50800" rIns="50800" bIns="50800" rtlCol="0" anchor="ctr"/>
            <a:lstStyle/>
            <a:p>
              <a:pPr marL="0" lvl="0" indent="0" algn="ctr">
                <a:lnSpc>
                  <a:spcPts val="2239"/>
                </a:lnSpc>
                <a:spcBef>
                  <a:spcPct val="0"/>
                </a:spcBef>
              </a:pPr>
              <a:r>
                <a:rPr lang="en-US" sz="1599" b="1">
                  <a:solidFill>
                    <a:srgbClr val="FFFFFF"/>
                  </a:solidFill>
                  <a:latin typeface="Comfortaa Bold"/>
                  <a:ea typeface="Comfortaa Bold"/>
                  <a:cs typeface="Comfortaa Bold"/>
                  <a:sym typeface="Comfortaa Bold"/>
                </a:rPr>
                <a:t>The core skills and knowledge in the training package are set out in three tiers:</a:t>
              </a:r>
            </a:p>
          </p:txBody>
        </p:sp>
      </p:grpSp>
      <p:sp>
        <p:nvSpPr>
          <p:cNvPr id="17" name="Freeform 17">
            <a:extLst>
              <a:ext uri="{C183D7F6-B498-43B3-948B-1728B52AA6E4}">
                <adec:decorative xmlns:adec="http://schemas.microsoft.com/office/drawing/2017/decorative" val="1"/>
              </a:ext>
            </a:extLst>
          </p:cNvPr>
          <p:cNvSpPr/>
          <p:nvPr/>
        </p:nvSpPr>
        <p:spPr>
          <a:xfrm>
            <a:off x="277482" y="473575"/>
            <a:ext cx="334518" cy="334518"/>
          </a:xfrm>
          <a:custGeom>
            <a:avLst/>
            <a:gdLst/>
            <a:ahLst/>
            <a:cxnLst/>
            <a:rect l="l" t="t" r="r" b="b"/>
            <a:pathLst>
              <a:path w="334518" h="334518">
                <a:moveTo>
                  <a:pt x="0" y="0"/>
                </a:moveTo>
                <a:lnTo>
                  <a:pt x="334518" y="0"/>
                </a:lnTo>
                <a:lnTo>
                  <a:pt x="334518" y="334518"/>
                </a:lnTo>
                <a:lnTo>
                  <a:pt x="0" y="33451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6</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EECDB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88241" y="1672843"/>
            <a:ext cx="7597994" cy="1685276"/>
            <a:chOff x="0" y="0"/>
            <a:chExt cx="2722949" cy="603965"/>
          </a:xfrm>
        </p:grpSpPr>
        <p:sp>
          <p:nvSpPr>
            <p:cNvPr id="9" name="Freeform 9"/>
            <p:cNvSpPr/>
            <p:nvPr/>
          </p:nvSpPr>
          <p:spPr>
            <a:xfrm>
              <a:off x="0" y="0"/>
              <a:ext cx="2722949" cy="603965"/>
            </a:xfrm>
            <a:custGeom>
              <a:avLst/>
              <a:gdLst/>
              <a:ahLst/>
              <a:cxnLst/>
              <a:rect l="l" t="t" r="r" b="b"/>
              <a:pathLst>
                <a:path w="2722949" h="603965">
                  <a:moveTo>
                    <a:pt x="14265" y="0"/>
                  </a:moveTo>
                  <a:lnTo>
                    <a:pt x="2708684" y="0"/>
                  </a:lnTo>
                  <a:cubicBezTo>
                    <a:pt x="2716563" y="0"/>
                    <a:pt x="2722949" y="6387"/>
                    <a:pt x="2722949" y="14265"/>
                  </a:cubicBezTo>
                  <a:lnTo>
                    <a:pt x="2722949" y="589700"/>
                  </a:lnTo>
                  <a:cubicBezTo>
                    <a:pt x="2722949" y="593483"/>
                    <a:pt x="2721446" y="597111"/>
                    <a:pt x="2718771" y="599787"/>
                  </a:cubicBezTo>
                  <a:cubicBezTo>
                    <a:pt x="2716096" y="602462"/>
                    <a:pt x="2712468" y="603965"/>
                    <a:pt x="2708684" y="603965"/>
                  </a:cubicBezTo>
                  <a:lnTo>
                    <a:pt x="14265" y="603965"/>
                  </a:lnTo>
                  <a:cubicBezTo>
                    <a:pt x="6387" y="603965"/>
                    <a:pt x="0" y="597578"/>
                    <a:pt x="0" y="589700"/>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632540"/>
            </a:xfrm>
            <a:prstGeom prst="rect">
              <a:avLst/>
            </a:prstGeom>
          </p:spPr>
          <p:txBody>
            <a:bodyPr lIns="254000" tIns="254000" rIns="254000" bIns="2540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www.hospiceuk.org/information-and-support/your-guide-hospice-and-end-life-care/support-carers"/>
                </a:rPr>
                <a:t>Support for carers | Hospice UK</a:t>
              </a:r>
            </a:p>
            <a:p>
              <a:pPr algn="l">
                <a:lnSpc>
                  <a:spcPts val="1679"/>
                </a:lnSpc>
              </a:pPr>
              <a:endParaRPr lang="en-US" sz="1200" u="sng">
                <a:solidFill>
                  <a:srgbClr val="000000">
                    <a:alpha val="89804"/>
                  </a:srgbClr>
                </a:solidFill>
                <a:latin typeface="Comfortaa"/>
                <a:ea typeface="Comfortaa"/>
                <a:cs typeface="Comfortaa"/>
                <a:sym typeface="Comfortaa"/>
                <a:hlinkClick r:id="rId2" tooltip="https://www.hospiceuk.org/information-and-support/your-guide-hospice-and-end-life-care/support-carers"/>
              </a:endParaRPr>
            </a:p>
          </p:txBody>
        </p:sp>
      </p:grpSp>
      <p:grpSp>
        <p:nvGrpSpPr>
          <p:cNvPr id="11" name="Group 11"/>
          <p:cNvGrpSpPr/>
          <p:nvPr/>
        </p:nvGrpSpPr>
        <p:grpSpPr>
          <a:xfrm>
            <a:off x="2688241" y="3562479"/>
            <a:ext cx="7597994" cy="1685276"/>
            <a:chOff x="0" y="0"/>
            <a:chExt cx="2722949" cy="603965"/>
          </a:xfrm>
        </p:grpSpPr>
        <p:sp>
          <p:nvSpPr>
            <p:cNvPr id="12" name="Freeform 12"/>
            <p:cNvSpPr/>
            <p:nvPr/>
          </p:nvSpPr>
          <p:spPr>
            <a:xfrm>
              <a:off x="0" y="0"/>
              <a:ext cx="2722949" cy="603965"/>
            </a:xfrm>
            <a:custGeom>
              <a:avLst/>
              <a:gdLst/>
              <a:ahLst/>
              <a:cxnLst/>
              <a:rect l="l" t="t" r="r" b="b"/>
              <a:pathLst>
                <a:path w="2722949" h="603965">
                  <a:moveTo>
                    <a:pt x="14265" y="0"/>
                  </a:moveTo>
                  <a:lnTo>
                    <a:pt x="2708684" y="0"/>
                  </a:lnTo>
                  <a:cubicBezTo>
                    <a:pt x="2716563" y="0"/>
                    <a:pt x="2722949" y="6387"/>
                    <a:pt x="2722949" y="14265"/>
                  </a:cubicBezTo>
                  <a:lnTo>
                    <a:pt x="2722949" y="589700"/>
                  </a:lnTo>
                  <a:cubicBezTo>
                    <a:pt x="2722949" y="593483"/>
                    <a:pt x="2721446" y="597111"/>
                    <a:pt x="2718771" y="599787"/>
                  </a:cubicBezTo>
                  <a:cubicBezTo>
                    <a:pt x="2716096" y="602462"/>
                    <a:pt x="2712468" y="603965"/>
                    <a:pt x="2708684" y="603965"/>
                  </a:cubicBezTo>
                  <a:lnTo>
                    <a:pt x="14265" y="603965"/>
                  </a:lnTo>
                  <a:cubicBezTo>
                    <a:pt x="6387" y="603965"/>
                    <a:pt x="0" y="597578"/>
                    <a:pt x="0" y="589700"/>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3" name="TextBox 13"/>
            <p:cNvSpPr txBox="1"/>
            <p:nvPr/>
          </p:nvSpPr>
          <p:spPr>
            <a:xfrm>
              <a:off x="0" y="-28575"/>
              <a:ext cx="2722949" cy="632540"/>
            </a:xfrm>
            <a:prstGeom prst="rect">
              <a:avLst/>
            </a:prstGeom>
          </p:spPr>
          <p:txBody>
            <a:bodyPr lIns="254000" tIns="254000" rIns="254000" bIns="2540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3" tooltip="https://eolc.co.uk/public"/>
                </a:rPr>
                <a:t>Public :: Lincolnshire Palliative and End of Life (eolc.co.uk)</a:t>
              </a:r>
            </a:p>
          </p:txBody>
        </p:sp>
      </p:grpSp>
      <p:grpSp>
        <p:nvGrpSpPr>
          <p:cNvPr id="14" name="Group 14"/>
          <p:cNvGrpSpPr/>
          <p:nvPr/>
        </p:nvGrpSpPr>
        <p:grpSpPr>
          <a:xfrm>
            <a:off x="2688241" y="5488554"/>
            <a:ext cx="7597994" cy="1685276"/>
            <a:chOff x="0" y="0"/>
            <a:chExt cx="2722949" cy="603965"/>
          </a:xfrm>
        </p:grpSpPr>
        <p:sp>
          <p:nvSpPr>
            <p:cNvPr id="15" name="Freeform 15"/>
            <p:cNvSpPr/>
            <p:nvPr/>
          </p:nvSpPr>
          <p:spPr>
            <a:xfrm>
              <a:off x="0" y="0"/>
              <a:ext cx="2722949" cy="603965"/>
            </a:xfrm>
            <a:custGeom>
              <a:avLst/>
              <a:gdLst/>
              <a:ahLst/>
              <a:cxnLst/>
              <a:rect l="l" t="t" r="r" b="b"/>
              <a:pathLst>
                <a:path w="2722949" h="603965">
                  <a:moveTo>
                    <a:pt x="14265" y="0"/>
                  </a:moveTo>
                  <a:lnTo>
                    <a:pt x="2708684" y="0"/>
                  </a:lnTo>
                  <a:cubicBezTo>
                    <a:pt x="2716563" y="0"/>
                    <a:pt x="2722949" y="6387"/>
                    <a:pt x="2722949" y="14265"/>
                  </a:cubicBezTo>
                  <a:lnTo>
                    <a:pt x="2722949" y="589700"/>
                  </a:lnTo>
                  <a:cubicBezTo>
                    <a:pt x="2722949" y="593483"/>
                    <a:pt x="2721446" y="597111"/>
                    <a:pt x="2718771" y="599787"/>
                  </a:cubicBezTo>
                  <a:cubicBezTo>
                    <a:pt x="2716096" y="602462"/>
                    <a:pt x="2712468" y="603965"/>
                    <a:pt x="2708684" y="603965"/>
                  </a:cubicBezTo>
                  <a:lnTo>
                    <a:pt x="14265" y="603965"/>
                  </a:lnTo>
                  <a:cubicBezTo>
                    <a:pt x="6387" y="603965"/>
                    <a:pt x="0" y="597578"/>
                    <a:pt x="0" y="589700"/>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6" name="TextBox 16"/>
            <p:cNvSpPr txBox="1"/>
            <p:nvPr/>
          </p:nvSpPr>
          <p:spPr>
            <a:xfrm>
              <a:off x="0" y="-28575"/>
              <a:ext cx="2722949" cy="632540"/>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4" tooltip="https://www.hospiceuk.org/information-and-support/i-need-support-bereavement"/>
                </a:rPr>
                <a:t>I need support with a bereavement | Hospice UK</a:t>
              </a:r>
            </a:p>
          </p:txBody>
        </p:sp>
      </p:grpSp>
      <p:grpSp>
        <p:nvGrpSpPr>
          <p:cNvPr id="17" name="Group 17"/>
          <p:cNvGrpSpPr/>
          <p:nvPr/>
        </p:nvGrpSpPr>
        <p:grpSpPr>
          <a:xfrm>
            <a:off x="405765" y="1005143"/>
            <a:ext cx="2213069" cy="6168686"/>
            <a:chOff x="0" y="0"/>
            <a:chExt cx="793114" cy="2210718"/>
          </a:xfrm>
        </p:grpSpPr>
        <p:sp>
          <p:nvSpPr>
            <p:cNvPr id="18" name="Freeform 18"/>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19" name="TextBox 19"/>
            <p:cNvSpPr txBox="1"/>
            <p:nvPr/>
          </p:nvSpPr>
          <p:spPr>
            <a:xfrm>
              <a:off x="0" y="-47625"/>
              <a:ext cx="793114" cy="2258343"/>
            </a:xfrm>
            <a:prstGeom prst="rect">
              <a:avLst/>
            </a:prstGeom>
          </p:spPr>
          <p:txBody>
            <a:bodyPr lIns="50800" tIns="50800" rIns="50800" bIns="50800" rtlCol="0" anchor="ctr"/>
            <a:lstStyle/>
            <a:p>
              <a:pPr algn="ctr">
                <a:lnSpc>
                  <a:spcPts val="2799"/>
                </a:lnSpc>
              </a:pPr>
              <a:r>
                <a:rPr lang="en-US" sz="1999" b="1">
                  <a:solidFill>
                    <a:srgbClr val="000000">
                      <a:alpha val="89804"/>
                    </a:srgbClr>
                  </a:solidFill>
                  <a:latin typeface="Comfortaa Bold"/>
                  <a:ea typeface="Comfortaa Bold"/>
                  <a:cs typeface="Comfortaa Bold"/>
                  <a:sym typeface="Comfortaa Bold"/>
                </a:rPr>
                <a:t>Support for Carers</a:t>
              </a:r>
            </a:p>
            <a:p>
              <a:pPr marL="0" lvl="0" indent="0" algn="ctr">
                <a:lnSpc>
                  <a:spcPts val="2799"/>
                </a:lnSpc>
                <a:spcBef>
                  <a:spcPct val="0"/>
                </a:spcBef>
              </a:pPr>
              <a:endParaRPr lang="en-US" sz="1999" b="1">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a:solidFill>
                  <a:srgbClr val="000000">
                    <a:alpha val="89804"/>
                  </a:srgbClr>
                </a:solidFill>
                <a:latin typeface="Comfortaa Bold"/>
                <a:ea typeface="Comfortaa Bold"/>
                <a:cs typeface="Comfortaa Bold"/>
                <a:sym typeface="Comfortaa Bold"/>
              </a:endParaRPr>
            </a:p>
          </p:txBody>
        </p:sp>
      </p:grpSp>
      <p:grpSp>
        <p:nvGrpSpPr>
          <p:cNvPr id="20" name="Group 20"/>
          <p:cNvGrpSpPr/>
          <p:nvPr/>
        </p:nvGrpSpPr>
        <p:grpSpPr>
          <a:xfrm>
            <a:off x="2688241" y="4863982"/>
            <a:ext cx="1677003" cy="383772"/>
            <a:chOff x="0" y="0"/>
            <a:chExt cx="601000" cy="137535"/>
          </a:xfrm>
        </p:grpSpPr>
        <p:sp>
          <p:nvSpPr>
            <p:cNvPr id="21" name="Freeform 21"/>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2" name="TextBox 22"/>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resources</a:t>
              </a:r>
            </a:p>
          </p:txBody>
        </p:sp>
      </p:grpSp>
      <p:grpSp>
        <p:nvGrpSpPr>
          <p:cNvPr id="23" name="Group 23"/>
          <p:cNvGrpSpPr/>
          <p:nvPr/>
        </p:nvGrpSpPr>
        <p:grpSpPr>
          <a:xfrm>
            <a:off x="2688241" y="6804000"/>
            <a:ext cx="1677003" cy="383772"/>
            <a:chOff x="0" y="0"/>
            <a:chExt cx="601000" cy="137535"/>
          </a:xfrm>
        </p:grpSpPr>
        <p:sp>
          <p:nvSpPr>
            <p:cNvPr id="24" name="Freeform 2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5" name="TextBox 2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resources</a:t>
              </a:r>
            </a:p>
          </p:txBody>
        </p:sp>
      </p:grpSp>
      <p:grpSp>
        <p:nvGrpSpPr>
          <p:cNvPr id="26" name="Group 26"/>
          <p:cNvGrpSpPr/>
          <p:nvPr/>
        </p:nvGrpSpPr>
        <p:grpSpPr>
          <a:xfrm>
            <a:off x="2688241" y="2974347"/>
            <a:ext cx="1677003" cy="383772"/>
            <a:chOff x="0" y="0"/>
            <a:chExt cx="601000" cy="137535"/>
          </a:xfrm>
        </p:grpSpPr>
        <p:sp>
          <p:nvSpPr>
            <p:cNvPr id="27" name="Freeform 27"/>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8" name="TextBox 28"/>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resources</a:t>
              </a:r>
            </a:p>
          </p:txBody>
        </p:sp>
      </p:gr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6</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EECDB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 cd:</a:t>
              </a:r>
            </a:p>
          </p:txBody>
        </p:sp>
      </p:grpSp>
      <p:grpSp>
        <p:nvGrpSpPr>
          <p:cNvPr id="8" name="Group 8"/>
          <p:cNvGrpSpPr/>
          <p:nvPr/>
        </p:nvGrpSpPr>
        <p:grpSpPr>
          <a:xfrm>
            <a:off x="2688241" y="1672843"/>
            <a:ext cx="7597994" cy="1533706"/>
            <a:chOff x="0" y="0"/>
            <a:chExt cx="2722949" cy="549646"/>
          </a:xfrm>
        </p:grpSpPr>
        <p:sp>
          <p:nvSpPr>
            <p:cNvPr id="9" name="Freeform 9"/>
            <p:cNvSpPr/>
            <p:nvPr/>
          </p:nvSpPr>
          <p:spPr>
            <a:xfrm>
              <a:off x="0" y="0"/>
              <a:ext cx="2722949" cy="549646"/>
            </a:xfrm>
            <a:custGeom>
              <a:avLst/>
              <a:gdLst/>
              <a:ahLst/>
              <a:cxnLst/>
              <a:rect l="l" t="t" r="r" b="b"/>
              <a:pathLst>
                <a:path w="2722949" h="549646">
                  <a:moveTo>
                    <a:pt x="14265" y="0"/>
                  </a:moveTo>
                  <a:lnTo>
                    <a:pt x="2708684" y="0"/>
                  </a:lnTo>
                  <a:cubicBezTo>
                    <a:pt x="2716563" y="0"/>
                    <a:pt x="2722949" y="6387"/>
                    <a:pt x="2722949" y="14265"/>
                  </a:cubicBezTo>
                  <a:lnTo>
                    <a:pt x="2722949" y="535380"/>
                  </a:lnTo>
                  <a:cubicBezTo>
                    <a:pt x="2722949" y="543259"/>
                    <a:pt x="2716563" y="549646"/>
                    <a:pt x="2708684" y="549646"/>
                  </a:cubicBezTo>
                  <a:lnTo>
                    <a:pt x="14265" y="549646"/>
                  </a:lnTo>
                  <a:cubicBezTo>
                    <a:pt x="10482" y="549646"/>
                    <a:pt x="6853" y="548143"/>
                    <a:pt x="4178" y="545467"/>
                  </a:cubicBezTo>
                  <a:cubicBezTo>
                    <a:pt x="1503" y="542792"/>
                    <a:pt x="0" y="539164"/>
                    <a:pt x="0" y="535380"/>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578221"/>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www.nhs.uk/conditions/end-of-life-care/"/>
                </a:rPr>
                <a:t>End of life care - NHS (www.nhs.uk)</a:t>
              </a:r>
              <a:r>
                <a:rPr lang="en-US" sz="1200" u="sng">
                  <a:solidFill>
                    <a:srgbClr val="000000">
                      <a:alpha val="89804"/>
                    </a:srgbClr>
                  </a:solidFill>
                  <a:latin typeface="Comfortaa"/>
                  <a:ea typeface="Comfortaa"/>
                  <a:cs typeface="Comfortaa"/>
                  <a:sym typeface="Comfortaa"/>
                  <a:hlinkClick r:id="rId3" tooltip="https://www.hospiceuk.org/information-and-support/your-guide-hospice-and-end-life-care/support-carers"/>
                </a:rPr>
                <a:t> </a:t>
              </a:r>
            </a:p>
          </p:txBody>
        </p:sp>
      </p:grpSp>
      <p:grpSp>
        <p:nvGrpSpPr>
          <p:cNvPr id="11" name="Group 11"/>
          <p:cNvGrpSpPr/>
          <p:nvPr/>
        </p:nvGrpSpPr>
        <p:grpSpPr>
          <a:xfrm>
            <a:off x="3157327" y="6804000"/>
            <a:ext cx="2766080" cy="567841"/>
            <a:chOff x="0" y="0"/>
            <a:chExt cx="991301" cy="203502"/>
          </a:xfrm>
        </p:grpSpPr>
        <p:sp>
          <p:nvSpPr>
            <p:cNvPr id="12" name="Freeform 12"/>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EC6907"/>
            </a:solidFill>
            <a:ln cap="sq">
              <a:noFill/>
              <a:prstDash val="solid"/>
              <a:miter/>
            </a:ln>
          </p:spPr>
          <p:txBody>
            <a:bodyPr/>
            <a:lstStyle/>
            <a:p>
              <a:endParaRPr lang="en-GB"/>
            </a:p>
          </p:txBody>
        </p:sp>
        <p:sp>
          <p:nvSpPr>
            <p:cNvPr id="13" name="TextBox 13"/>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4" action="ppaction://hlinksldjump"/>
                </a:rPr>
                <a:t>Back to </a:t>
              </a:r>
              <a:r>
                <a:rPr lang="en-US" sz="1199" b="1" strike="noStrike">
                  <a:solidFill>
                    <a:srgbClr val="000000"/>
                  </a:solidFill>
                  <a:latin typeface="Comfortaa Bold"/>
                  <a:ea typeface="Comfortaa Bold"/>
                  <a:cs typeface="Comfortaa Bold"/>
                  <a:sym typeface="Comfortaa Bold"/>
                  <a:hlinkClick r:id="rId4" action="ppaction://hlinksldjump"/>
                </a:rPr>
                <a:t>Tier 2 Summary</a:t>
              </a:r>
            </a:p>
          </p:txBody>
        </p:sp>
      </p:grpSp>
      <p:grpSp>
        <p:nvGrpSpPr>
          <p:cNvPr id="14" name="Group 14"/>
          <p:cNvGrpSpPr/>
          <p:nvPr/>
        </p:nvGrpSpPr>
        <p:grpSpPr>
          <a:xfrm>
            <a:off x="6849929" y="6804000"/>
            <a:ext cx="2766080" cy="567841"/>
            <a:chOff x="0" y="0"/>
            <a:chExt cx="991301" cy="203502"/>
          </a:xfrm>
        </p:grpSpPr>
        <p:sp>
          <p:nvSpPr>
            <p:cNvPr id="15" name="Freeform 15"/>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EC6907"/>
            </a:solidFill>
            <a:ln cap="sq">
              <a:noFill/>
              <a:prstDash val="solid"/>
              <a:miter/>
            </a:ln>
          </p:spPr>
          <p:txBody>
            <a:bodyPr/>
            <a:lstStyle/>
            <a:p>
              <a:endParaRPr lang="en-GB"/>
            </a:p>
          </p:txBody>
        </p:sp>
        <p:sp>
          <p:nvSpPr>
            <p:cNvPr id="16" name="TextBox 16"/>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5" action="ppaction://hlinksldjump"/>
                </a:rPr>
                <a:t>Next Topic</a:t>
              </a:r>
            </a:p>
          </p:txBody>
        </p:sp>
      </p:grpSp>
      <p:sp>
        <p:nvSpPr>
          <p:cNvPr id="17" name="Freeform 17"/>
          <p:cNvSpPr/>
          <p:nvPr/>
        </p:nvSpPr>
        <p:spPr>
          <a:xfrm>
            <a:off x="9762868" y="6835742"/>
            <a:ext cx="523367" cy="536100"/>
          </a:xfrm>
          <a:custGeom>
            <a:avLst/>
            <a:gdLst/>
            <a:ahLst/>
            <a:cxnLst/>
            <a:rect l="l" t="t" r="r" b="b"/>
            <a:pathLst>
              <a:path w="523367" h="536100">
                <a:moveTo>
                  <a:pt x="0" y="0"/>
                </a:moveTo>
                <a:lnTo>
                  <a:pt x="523367" y="0"/>
                </a:lnTo>
                <a:lnTo>
                  <a:pt x="523367" y="536099"/>
                </a:lnTo>
                <a:lnTo>
                  <a:pt x="0" y="53609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nvGrpSpPr>
          <p:cNvPr id="18" name="Group 18"/>
          <p:cNvGrpSpPr/>
          <p:nvPr/>
        </p:nvGrpSpPr>
        <p:grpSpPr>
          <a:xfrm>
            <a:off x="2688241" y="3392529"/>
            <a:ext cx="7597994" cy="1534542"/>
            <a:chOff x="0" y="0"/>
            <a:chExt cx="2722949" cy="549945"/>
          </a:xfrm>
        </p:grpSpPr>
        <p:sp>
          <p:nvSpPr>
            <p:cNvPr id="19" name="Freeform 19"/>
            <p:cNvSpPr/>
            <p:nvPr/>
          </p:nvSpPr>
          <p:spPr>
            <a:xfrm>
              <a:off x="0" y="0"/>
              <a:ext cx="2722949" cy="549945"/>
            </a:xfrm>
            <a:custGeom>
              <a:avLst/>
              <a:gdLst/>
              <a:ahLst/>
              <a:cxnLst/>
              <a:rect l="l" t="t" r="r" b="b"/>
              <a:pathLst>
                <a:path w="2722949" h="549945">
                  <a:moveTo>
                    <a:pt x="14265" y="0"/>
                  </a:moveTo>
                  <a:lnTo>
                    <a:pt x="2708684" y="0"/>
                  </a:lnTo>
                  <a:cubicBezTo>
                    <a:pt x="2716563" y="0"/>
                    <a:pt x="2722949" y="6387"/>
                    <a:pt x="2722949" y="14265"/>
                  </a:cubicBezTo>
                  <a:lnTo>
                    <a:pt x="2722949" y="535680"/>
                  </a:lnTo>
                  <a:cubicBezTo>
                    <a:pt x="2722949" y="543558"/>
                    <a:pt x="2716563" y="549945"/>
                    <a:pt x="2708684" y="549945"/>
                  </a:cubicBezTo>
                  <a:lnTo>
                    <a:pt x="14265" y="549945"/>
                  </a:lnTo>
                  <a:cubicBezTo>
                    <a:pt x="10482" y="549945"/>
                    <a:pt x="6853" y="548442"/>
                    <a:pt x="4178" y="545767"/>
                  </a:cubicBezTo>
                  <a:cubicBezTo>
                    <a:pt x="1503" y="543092"/>
                    <a:pt x="0" y="539463"/>
                    <a:pt x="0" y="535680"/>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0" name="TextBox 20"/>
            <p:cNvSpPr txBox="1"/>
            <p:nvPr/>
          </p:nvSpPr>
          <p:spPr>
            <a:xfrm>
              <a:off x="0" y="-28575"/>
              <a:ext cx="2722949" cy="578520"/>
            </a:xfrm>
            <a:prstGeom prst="rect">
              <a:avLst/>
            </a:prstGeom>
          </p:spPr>
          <p:txBody>
            <a:bodyPr lIns="50800" tIns="50800" rIns="50800" bIns="50800" rtlCol="0" anchor="ctr"/>
            <a:lstStyle/>
            <a:p>
              <a:pPr algn="ctr">
                <a:lnSpc>
                  <a:spcPts val="1679"/>
                </a:lnSpc>
              </a:pPr>
              <a:r>
                <a:rPr lang="en-US" sz="1200" u="sng" strike="noStrike">
                  <a:solidFill>
                    <a:srgbClr val="000000">
                      <a:alpha val="89804"/>
                    </a:srgbClr>
                  </a:solidFill>
                  <a:latin typeface="Comfortaa"/>
                  <a:ea typeface="Comfortaa"/>
                  <a:cs typeface="Comfortaa"/>
                  <a:sym typeface="Comfortaa"/>
                  <a:hlinkClick r:id="rId8" tooltip="https://eolc.co.uk/public/social-prescribing"/>
                </a:rPr>
                <a:t>Social Prescribing :: Lincolnshire Palliative and End of Life (eolc.co.uk)</a:t>
              </a:r>
            </a:p>
          </p:txBody>
        </p:sp>
      </p:grpSp>
      <p:grpSp>
        <p:nvGrpSpPr>
          <p:cNvPr id="21" name="Group 21"/>
          <p:cNvGrpSpPr/>
          <p:nvPr/>
        </p:nvGrpSpPr>
        <p:grpSpPr>
          <a:xfrm>
            <a:off x="405765" y="1005143"/>
            <a:ext cx="2213069" cy="6168686"/>
            <a:chOff x="0" y="0"/>
            <a:chExt cx="793114" cy="2210718"/>
          </a:xfrm>
        </p:grpSpPr>
        <p:sp>
          <p:nvSpPr>
            <p:cNvPr id="22" name="Freeform 22"/>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23" name="TextBox 23"/>
            <p:cNvSpPr txBox="1"/>
            <p:nvPr/>
          </p:nvSpPr>
          <p:spPr>
            <a:xfrm>
              <a:off x="0" y="-47625"/>
              <a:ext cx="793114" cy="2258343"/>
            </a:xfrm>
            <a:prstGeom prst="rect">
              <a:avLst/>
            </a:prstGeom>
          </p:spPr>
          <p:txBody>
            <a:bodyPr lIns="50800" tIns="50800" rIns="50800" bIns="50800" rtlCol="0" anchor="ctr"/>
            <a:lstStyle/>
            <a:p>
              <a:pPr algn="ctr">
                <a:lnSpc>
                  <a:spcPts val="2799"/>
                </a:lnSpc>
              </a:pPr>
              <a:r>
                <a:rPr lang="en-US" sz="1999" b="1">
                  <a:solidFill>
                    <a:srgbClr val="000000">
                      <a:alpha val="89804"/>
                    </a:srgbClr>
                  </a:solidFill>
                  <a:latin typeface="Comfortaa Bold"/>
                  <a:ea typeface="Comfortaa Bold"/>
                  <a:cs typeface="Comfortaa Bold"/>
                  <a:sym typeface="Comfortaa Bold"/>
                </a:rPr>
                <a:t>Support for Carers</a:t>
              </a:r>
            </a:p>
            <a:p>
              <a:pPr marL="0" lvl="0" indent="0" algn="ctr">
                <a:lnSpc>
                  <a:spcPts val="2799"/>
                </a:lnSpc>
                <a:spcBef>
                  <a:spcPct val="0"/>
                </a:spcBef>
              </a:pPr>
              <a:endParaRPr lang="en-US" sz="1999" b="1">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a:solidFill>
                  <a:srgbClr val="000000">
                    <a:alpha val="89804"/>
                  </a:srgbClr>
                </a:solidFill>
                <a:latin typeface="Comfortaa Bold"/>
                <a:ea typeface="Comfortaa Bold"/>
                <a:cs typeface="Comfortaa Bold"/>
                <a:sym typeface="Comfortaa Bold"/>
              </a:endParaRPr>
            </a:p>
          </p:txBody>
        </p:sp>
      </p:grpSp>
      <p:grpSp>
        <p:nvGrpSpPr>
          <p:cNvPr id="24" name="Group 24"/>
          <p:cNvGrpSpPr/>
          <p:nvPr/>
        </p:nvGrpSpPr>
        <p:grpSpPr>
          <a:xfrm>
            <a:off x="2688241" y="5145378"/>
            <a:ext cx="7597994" cy="1533706"/>
            <a:chOff x="0" y="0"/>
            <a:chExt cx="2722949" cy="549646"/>
          </a:xfrm>
        </p:grpSpPr>
        <p:sp>
          <p:nvSpPr>
            <p:cNvPr id="25" name="Freeform 25"/>
            <p:cNvSpPr/>
            <p:nvPr/>
          </p:nvSpPr>
          <p:spPr>
            <a:xfrm>
              <a:off x="0" y="0"/>
              <a:ext cx="2722949" cy="549646"/>
            </a:xfrm>
            <a:custGeom>
              <a:avLst/>
              <a:gdLst/>
              <a:ahLst/>
              <a:cxnLst/>
              <a:rect l="l" t="t" r="r" b="b"/>
              <a:pathLst>
                <a:path w="2722949" h="549646">
                  <a:moveTo>
                    <a:pt x="14265" y="0"/>
                  </a:moveTo>
                  <a:lnTo>
                    <a:pt x="2708684" y="0"/>
                  </a:lnTo>
                  <a:cubicBezTo>
                    <a:pt x="2716563" y="0"/>
                    <a:pt x="2722949" y="6387"/>
                    <a:pt x="2722949" y="14265"/>
                  </a:cubicBezTo>
                  <a:lnTo>
                    <a:pt x="2722949" y="535380"/>
                  </a:lnTo>
                  <a:cubicBezTo>
                    <a:pt x="2722949" y="543259"/>
                    <a:pt x="2716563" y="549646"/>
                    <a:pt x="2708684" y="549646"/>
                  </a:cubicBezTo>
                  <a:lnTo>
                    <a:pt x="14265" y="549646"/>
                  </a:lnTo>
                  <a:cubicBezTo>
                    <a:pt x="10482" y="549646"/>
                    <a:pt x="6853" y="548143"/>
                    <a:pt x="4178" y="545467"/>
                  </a:cubicBezTo>
                  <a:cubicBezTo>
                    <a:pt x="1503" y="542792"/>
                    <a:pt x="0" y="539164"/>
                    <a:pt x="0" y="535380"/>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6" name="TextBox 26"/>
            <p:cNvSpPr txBox="1"/>
            <p:nvPr/>
          </p:nvSpPr>
          <p:spPr>
            <a:xfrm>
              <a:off x="0" y="-28575"/>
              <a:ext cx="2722949" cy="578221"/>
            </a:xfrm>
            <a:prstGeom prst="rect">
              <a:avLst/>
            </a:prstGeom>
          </p:spPr>
          <p:txBody>
            <a:bodyPr lIns="50800" tIns="50800" rIns="50800" bIns="50800" rtlCol="0" anchor="ctr"/>
            <a:lstStyle/>
            <a:p>
              <a:pPr algn="l">
                <a:lnSpc>
                  <a:spcPts val="1679"/>
                </a:lnSpc>
              </a:pPr>
              <a:r>
                <a:rPr lang="en-US" sz="1200" u="sng">
                  <a:solidFill>
                    <a:srgbClr val="000000">
                      <a:alpha val="89804"/>
                    </a:srgbClr>
                  </a:solidFill>
                  <a:latin typeface="Comfortaa"/>
                  <a:ea typeface="Comfortaa"/>
                  <a:cs typeface="Comfortaa"/>
                  <a:sym typeface="Comfortaa"/>
                  <a:hlinkClick r:id="rId9" tooltip="https://www.carersfirst.org.uk/lincolnshire/welcome/#welcome"/>
                </a:rPr>
                <a:t>Online, Phone &amp; In Person Support </a:t>
              </a:r>
            </a:p>
            <a:p>
              <a:pPr algn="l">
                <a:lnSpc>
                  <a:spcPts val="1679"/>
                </a:lnSpc>
              </a:pPr>
              <a:r>
                <a:rPr lang="en-US" sz="1200" u="sng">
                  <a:solidFill>
                    <a:srgbClr val="000000">
                      <a:alpha val="89804"/>
                    </a:srgbClr>
                  </a:solidFill>
                  <a:latin typeface="Comfortaa"/>
                  <a:ea typeface="Comfortaa"/>
                  <a:cs typeface="Comfortaa"/>
                  <a:sym typeface="Comfortaa"/>
                  <a:hlinkClick r:id="rId9" tooltip="https://www.carersfirst.org.uk/lincolnshire/welcome/#welcome"/>
                </a:rPr>
                <a:t>for Unpaid Carers - Lincolnshire </a:t>
              </a:r>
            </a:p>
            <a:p>
              <a:pPr algn="l">
                <a:lnSpc>
                  <a:spcPts val="1679"/>
                </a:lnSpc>
              </a:pPr>
              <a:r>
                <a:rPr lang="en-US" sz="1200" u="sng">
                  <a:solidFill>
                    <a:srgbClr val="000000">
                      <a:alpha val="89804"/>
                    </a:srgbClr>
                  </a:solidFill>
                  <a:latin typeface="Comfortaa"/>
                  <a:ea typeface="Comfortaa"/>
                  <a:cs typeface="Comfortaa"/>
                  <a:sym typeface="Comfortaa"/>
                  <a:hlinkClick r:id="rId9" tooltip="https://www.carersfirst.org.uk/lincolnshire/welcome/#welcome"/>
                </a:rPr>
                <a:t>Carers First</a:t>
              </a:r>
            </a:p>
            <a:p>
              <a:pPr algn="l">
                <a:lnSpc>
                  <a:spcPts val="1679"/>
                </a:lnSpc>
              </a:pPr>
              <a:endParaRPr lang="en-US" sz="1200" u="sng">
                <a:solidFill>
                  <a:srgbClr val="000000">
                    <a:alpha val="89804"/>
                  </a:srgbClr>
                </a:solidFill>
                <a:latin typeface="Comfortaa"/>
                <a:ea typeface="Comfortaa"/>
                <a:cs typeface="Comfortaa"/>
                <a:sym typeface="Comfortaa"/>
                <a:hlinkClick r:id="rId9" tooltip="https://www.carersfirst.org.uk/lincolnshire/welcome/#welcome"/>
              </a:endParaRPr>
            </a:p>
          </p:txBody>
        </p:sp>
      </p:grpSp>
      <p:grpSp>
        <p:nvGrpSpPr>
          <p:cNvPr id="27" name="Group 27"/>
          <p:cNvGrpSpPr/>
          <p:nvPr/>
        </p:nvGrpSpPr>
        <p:grpSpPr>
          <a:xfrm>
            <a:off x="2688241" y="4543299"/>
            <a:ext cx="1677003" cy="383772"/>
            <a:chOff x="0" y="0"/>
            <a:chExt cx="601000" cy="137535"/>
          </a:xfrm>
        </p:grpSpPr>
        <p:sp>
          <p:nvSpPr>
            <p:cNvPr id="28" name="Freeform 28"/>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9" name="TextBox 29"/>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resource</a:t>
              </a:r>
            </a:p>
          </p:txBody>
        </p:sp>
      </p:grpSp>
      <p:grpSp>
        <p:nvGrpSpPr>
          <p:cNvPr id="30" name="Group 30"/>
          <p:cNvGrpSpPr/>
          <p:nvPr/>
        </p:nvGrpSpPr>
        <p:grpSpPr>
          <a:xfrm>
            <a:off x="2688241" y="6295312"/>
            <a:ext cx="1677003" cy="383772"/>
            <a:chOff x="0" y="0"/>
            <a:chExt cx="601000" cy="137535"/>
          </a:xfrm>
        </p:grpSpPr>
        <p:sp>
          <p:nvSpPr>
            <p:cNvPr id="31" name="Freeform 31"/>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2" name="TextBox 32"/>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resource</a:t>
              </a:r>
            </a:p>
          </p:txBody>
        </p:sp>
      </p:grpSp>
      <p:grpSp>
        <p:nvGrpSpPr>
          <p:cNvPr id="33" name="Group 33"/>
          <p:cNvGrpSpPr/>
          <p:nvPr/>
        </p:nvGrpSpPr>
        <p:grpSpPr>
          <a:xfrm>
            <a:off x="2688241" y="2822777"/>
            <a:ext cx="1677003" cy="383772"/>
            <a:chOff x="0" y="0"/>
            <a:chExt cx="601000" cy="137535"/>
          </a:xfrm>
        </p:grpSpPr>
        <p:sp>
          <p:nvSpPr>
            <p:cNvPr id="34" name="Freeform 3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5" name="TextBox 3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reading/videos</a:t>
              </a:r>
            </a:p>
          </p:txBody>
        </p:sp>
      </p:gr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algn="ctr">
                <a:lnSpc>
                  <a:spcPts val="2799"/>
                </a:lnSpc>
              </a:pPr>
              <a:r>
                <a:rPr lang="en-US" sz="1999" b="1">
                  <a:solidFill>
                    <a:srgbClr val="000000">
                      <a:alpha val="89804"/>
                    </a:srgbClr>
                  </a:solidFill>
                  <a:latin typeface="Comfortaa Bold"/>
                  <a:ea typeface="Comfortaa Bold"/>
                  <a:cs typeface="Comfortaa Bold"/>
                  <a:sym typeface="Comfortaa Bold"/>
                </a:rPr>
                <a:t>Care After Death</a:t>
              </a:r>
            </a:p>
            <a:p>
              <a:pPr marL="0" lvl="0" indent="0" algn="ctr">
                <a:lnSpc>
                  <a:spcPts val="2799"/>
                </a:lnSpc>
                <a:spcBef>
                  <a:spcPct val="0"/>
                </a:spcBef>
              </a:pPr>
              <a:endParaRPr lang="en-US" sz="1999" b="1">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a:solidFill>
                  <a:srgbClr val="000000">
                    <a:alpha val="89804"/>
                  </a:srgbClr>
                </a:solidFill>
                <a:latin typeface="Comfortaa Bold"/>
                <a:ea typeface="Comfortaa Bold"/>
                <a:cs typeface="Comfortaa Bold"/>
                <a:sym typeface="Comfortaa Bold"/>
              </a:endParaRP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7</a:t>
              </a:r>
            </a:p>
          </p:txBody>
        </p:sp>
      </p:grpSp>
      <p:grpSp>
        <p:nvGrpSpPr>
          <p:cNvPr id="8" name="Group 8"/>
          <p:cNvGrpSpPr/>
          <p:nvPr/>
        </p:nvGrpSpPr>
        <p:grpSpPr>
          <a:xfrm>
            <a:off x="2685768" y="1005143"/>
            <a:ext cx="4770726" cy="567841"/>
            <a:chOff x="0" y="0"/>
            <a:chExt cx="1709720" cy="203502"/>
          </a:xfrm>
        </p:grpSpPr>
        <p:sp>
          <p:nvSpPr>
            <p:cNvPr id="9" name="Freeform 9"/>
            <p:cNvSpPr/>
            <p:nvPr/>
          </p:nvSpPr>
          <p:spPr>
            <a:xfrm>
              <a:off x="0" y="0"/>
              <a:ext cx="1709720" cy="203502"/>
            </a:xfrm>
            <a:custGeom>
              <a:avLst/>
              <a:gdLst/>
              <a:ahLst/>
              <a:cxnLst/>
              <a:rect l="l" t="t" r="r" b="b"/>
              <a:pathLst>
                <a:path w="1709720" h="203502">
                  <a:moveTo>
                    <a:pt x="22719" y="0"/>
                  </a:moveTo>
                  <a:lnTo>
                    <a:pt x="1687001" y="0"/>
                  </a:lnTo>
                  <a:cubicBezTo>
                    <a:pt x="1693027" y="0"/>
                    <a:pt x="1698805" y="2394"/>
                    <a:pt x="1703066" y="6654"/>
                  </a:cubicBezTo>
                  <a:cubicBezTo>
                    <a:pt x="1707327" y="10915"/>
                    <a:pt x="1709720" y="16694"/>
                    <a:pt x="1709720" y="22719"/>
                  </a:cubicBezTo>
                  <a:lnTo>
                    <a:pt x="1709720" y="180782"/>
                  </a:lnTo>
                  <a:cubicBezTo>
                    <a:pt x="1709720" y="193330"/>
                    <a:pt x="1699549" y="203502"/>
                    <a:pt x="1687001" y="203502"/>
                  </a:cubicBezTo>
                  <a:lnTo>
                    <a:pt x="22719" y="203502"/>
                  </a:lnTo>
                  <a:cubicBezTo>
                    <a:pt x="16694" y="203502"/>
                    <a:pt x="10915" y="201108"/>
                    <a:pt x="6654" y="196847"/>
                  </a:cubicBezTo>
                  <a:cubicBezTo>
                    <a:pt x="2394" y="192587"/>
                    <a:pt x="0" y="186808"/>
                    <a:pt x="0" y="180782"/>
                  </a:cubicBezTo>
                  <a:lnTo>
                    <a:pt x="0" y="22719"/>
                  </a:lnTo>
                  <a:cubicBezTo>
                    <a:pt x="0" y="16694"/>
                    <a:pt x="2394" y="10915"/>
                    <a:pt x="6654" y="6654"/>
                  </a:cubicBezTo>
                  <a:cubicBezTo>
                    <a:pt x="10915" y="2394"/>
                    <a:pt x="16694" y="0"/>
                    <a:pt x="22719" y="0"/>
                  </a:cubicBezTo>
                  <a:close/>
                </a:path>
              </a:pathLst>
            </a:custGeom>
            <a:solidFill>
              <a:srgbClr val="EECDB9"/>
            </a:solidFill>
            <a:ln cap="sq">
              <a:noFill/>
              <a:prstDash val="solid"/>
              <a:miter/>
            </a:ln>
          </p:spPr>
          <p:txBody>
            <a:bodyPr/>
            <a:lstStyle/>
            <a:p>
              <a:endParaRPr lang="en-GB"/>
            </a:p>
          </p:txBody>
        </p:sp>
        <p:sp>
          <p:nvSpPr>
            <p:cNvPr id="10" name="TextBox 10"/>
            <p:cNvSpPr txBox="1"/>
            <p:nvPr/>
          </p:nvSpPr>
          <p:spPr>
            <a:xfrm>
              <a:off x="0" y="-28575"/>
              <a:ext cx="1709720" cy="232077"/>
            </a:xfrm>
            <a:prstGeom prst="rect">
              <a:avLst/>
            </a:prstGeom>
          </p:spPr>
          <p:txBody>
            <a:bodyPr lIns="50800" tIns="50800" rIns="50800" bIns="50800" rtlCol="0" anchor="ctr"/>
            <a:lstStyle/>
            <a:p>
              <a:pPr marL="0" lvl="0" indent="0" algn="ctr">
                <a:lnSpc>
                  <a:spcPts val="2099"/>
                </a:lnSpc>
                <a:spcBef>
                  <a:spcPct val="0"/>
                </a:spcBef>
              </a:pPr>
              <a:r>
                <a:rPr lang="en-US" sz="1499">
                  <a:solidFill>
                    <a:srgbClr val="000000"/>
                  </a:solidFill>
                  <a:latin typeface="Comfortaa"/>
                  <a:ea typeface="Comfortaa"/>
                  <a:cs typeface="Comfortaa"/>
                  <a:sym typeface="Comfortaa"/>
                </a:rPr>
                <a:t>Introduction &amp; Outcomes as per Tier 1, plus:</a:t>
              </a:r>
            </a:p>
          </p:txBody>
        </p:sp>
      </p:grpSp>
      <p:grpSp>
        <p:nvGrpSpPr>
          <p:cNvPr id="11" name="Group 11"/>
          <p:cNvGrpSpPr/>
          <p:nvPr/>
        </p:nvGrpSpPr>
        <p:grpSpPr>
          <a:xfrm>
            <a:off x="2685768" y="1639660"/>
            <a:ext cx="7600467" cy="529025"/>
            <a:chOff x="0" y="0"/>
            <a:chExt cx="2723836" cy="189591"/>
          </a:xfrm>
        </p:grpSpPr>
        <p:sp>
          <p:nvSpPr>
            <p:cNvPr id="12" name="Freeform 12"/>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EECDB9"/>
            </a:solidFill>
            <a:ln cap="sq">
              <a:noFill/>
              <a:prstDash val="solid"/>
              <a:miter/>
            </a:ln>
          </p:spPr>
          <p:txBody>
            <a:bodyPr/>
            <a:lstStyle/>
            <a:p>
              <a:endParaRPr lang="en-GB"/>
            </a:p>
          </p:txBody>
        </p:sp>
        <p:sp>
          <p:nvSpPr>
            <p:cNvPr id="13" name="TextBox 13"/>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grpSp>
        <p:nvGrpSpPr>
          <p:cNvPr id="14" name="Group 14"/>
          <p:cNvGrpSpPr/>
          <p:nvPr/>
        </p:nvGrpSpPr>
        <p:grpSpPr>
          <a:xfrm>
            <a:off x="2654834" y="2235360"/>
            <a:ext cx="7631401" cy="4938470"/>
            <a:chOff x="0" y="0"/>
            <a:chExt cx="2734922" cy="1769836"/>
          </a:xfrm>
        </p:grpSpPr>
        <p:sp>
          <p:nvSpPr>
            <p:cNvPr id="15" name="Freeform 15"/>
            <p:cNvSpPr/>
            <p:nvPr/>
          </p:nvSpPr>
          <p:spPr>
            <a:xfrm>
              <a:off x="0" y="0"/>
              <a:ext cx="2734922" cy="1769836"/>
            </a:xfrm>
            <a:custGeom>
              <a:avLst/>
              <a:gdLst/>
              <a:ahLst/>
              <a:cxnLst/>
              <a:rect l="l" t="t" r="r" b="b"/>
              <a:pathLst>
                <a:path w="2734922" h="1769836">
                  <a:moveTo>
                    <a:pt x="5072" y="0"/>
                  </a:moveTo>
                  <a:lnTo>
                    <a:pt x="2729849" y="0"/>
                  </a:lnTo>
                  <a:cubicBezTo>
                    <a:pt x="2732651" y="0"/>
                    <a:pt x="2734922" y="2271"/>
                    <a:pt x="2734922" y="5072"/>
                  </a:cubicBezTo>
                  <a:lnTo>
                    <a:pt x="2734922" y="1764764"/>
                  </a:lnTo>
                  <a:cubicBezTo>
                    <a:pt x="2734922" y="1767565"/>
                    <a:pt x="2732651" y="1769836"/>
                    <a:pt x="2729849" y="1769836"/>
                  </a:cubicBezTo>
                  <a:lnTo>
                    <a:pt x="5072" y="1769836"/>
                  </a:lnTo>
                  <a:cubicBezTo>
                    <a:pt x="2271" y="1769836"/>
                    <a:pt x="0" y="1767565"/>
                    <a:pt x="0" y="1764764"/>
                  </a:cubicBezTo>
                  <a:lnTo>
                    <a:pt x="0" y="5072"/>
                  </a:lnTo>
                  <a:cubicBezTo>
                    <a:pt x="0" y="2271"/>
                    <a:pt x="2271" y="0"/>
                    <a:pt x="5072" y="0"/>
                  </a:cubicBezTo>
                  <a:close/>
                </a:path>
              </a:pathLst>
            </a:custGeom>
            <a:solidFill>
              <a:srgbClr val="000000">
                <a:alpha val="0"/>
              </a:srgbClr>
            </a:solidFill>
            <a:ln cap="sq">
              <a:noFill/>
              <a:prstDash val="solid"/>
              <a:miter/>
            </a:ln>
          </p:spPr>
          <p:txBody>
            <a:bodyPr/>
            <a:lstStyle/>
            <a:p>
              <a:endParaRPr lang="en-GB"/>
            </a:p>
          </p:txBody>
        </p:sp>
        <p:sp>
          <p:nvSpPr>
            <p:cNvPr id="16" name="TextBox 16"/>
            <p:cNvSpPr txBox="1"/>
            <p:nvPr/>
          </p:nvSpPr>
          <p:spPr>
            <a:xfrm>
              <a:off x="0" y="-152400"/>
              <a:ext cx="2734922" cy="1922236"/>
            </a:xfrm>
            <a:prstGeom prst="rect">
              <a:avLst/>
            </a:prstGeom>
          </p:spPr>
          <p:txBody>
            <a:bodyPr lIns="50800" tIns="50800" rIns="50800" bIns="50800" rtlCol="0" anchor="ctr"/>
            <a:lstStyle/>
            <a:p>
              <a:pPr algn="l">
                <a:lnSpc>
                  <a:spcPts val="3672"/>
                </a:lnSpc>
              </a:pPr>
              <a:r>
                <a:rPr lang="en-US" sz="1800" b="1">
                  <a:solidFill>
                    <a:srgbClr val="000000"/>
                  </a:solidFill>
                  <a:latin typeface="Comfortaa Bold"/>
                  <a:ea typeface="Comfortaa Bold"/>
                  <a:cs typeface="Comfortaa Bold"/>
                  <a:sym typeface="Comfortaa Bold"/>
                </a:rPr>
                <a:t>2.1</a:t>
              </a:r>
              <a:r>
                <a:rPr lang="en-US" sz="1800">
                  <a:solidFill>
                    <a:srgbClr val="000000"/>
                  </a:solidFill>
                  <a:latin typeface="Comfortaa"/>
                  <a:ea typeface="Comfortaa"/>
                  <a:cs typeface="Comfortaa"/>
                  <a:sym typeface="Comfortaa"/>
                </a:rPr>
                <a:t>  Carry out care after death in a way that promotes dignity and respects the individual’s wishes, culture and religious practices, including preparing the body for family and carer visits where appropriate.</a:t>
              </a:r>
            </a:p>
            <a:p>
              <a:pPr algn="l">
                <a:lnSpc>
                  <a:spcPts val="3672"/>
                </a:lnSpc>
              </a:pPr>
              <a:r>
                <a:rPr lang="en-US" sz="1800" b="1">
                  <a:solidFill>
                    <a:srgbClr val="000000"/>
                  </a:solidFill>
                  <a:latin typeface="Comfortaa Bold"/>
                  <a:ea typeface="Comfortaa Bold"/>
                  <a:cs typeface="Comfortaa Bold"/>
                  <a:sym typeface="Comfortaa Bold"/>
                </a:rPr>
                <a:t>2.2</a:t>
              </a:r>
              <a:r>
                <a:rPr lang="en-US" sz="1800">
                  <a:solidFill>
                    <a:srgbClr val="000000"/>
                  </a:solidFill>
                  <a:latin typeface="Comfortaa"/>
                  <a:ea typeface="Comfortaa"/>
                  <a:cs typeface="Comfortaa"/>
                  <a:sym typeface="Comfortaa"/>
                </a:rPr>
                <a:t>  Identify and follow legal and ethical requirements, agreed ways of working, processes and procedures following death.</a:t>
              </a:r>
            </a:p>
            <a:p>
              <a:pPr algn="l">
                <a:lnSpc>
                  <a:spcPts val="3672"/>
                </a:lnSpc>
              </a:pPr>
              <a:r>
                <a:rPr lang="en-US" sz="1800" b="1">
                  <a:solidFill>
                    <a:srgbClr val="000000"/>
                  </a:solidFill>
                  <a:latin typeface="Comfortaa Bold"/>
                  <a:ea typeface="Comfortaa Bold"/>
                  <a:cs typeface="Comfortaa Bold"/>
                  <a:sym typeface="Comfortaa Bold"/>
                </a:rPr>
                <a:t>2.3</a:t>
              </a:r>
              <a:r>
                <a:rPr lang="en-US" sz="1800">
                  <a:solidFill>
                    <a:srgbClr val="000000"/>
                  </a:solidFill>
                  <a:latin typeface="Comfortaa"/>
                  <a:ea typeface="Comfortaa"/>
                  <a:cs typeface="Comfortaa"/>
                  <a:sym typeface="Comfortaa"/>
                </a:rPr>
                <a:t>  Identify which organisations should be contacted following an individual’s death, and the purpose of such contact.</a:t>
              </a:r>
            </a:p>
            <a:p>
              <a:pPr algn="l">
                <a:lnSpc>
                  <a:spcPts val="3672"/>
                </a:lnSpc>
              </a:pPr>
              <a:endParaRPr lang="en-US" sz="1800">
                <a:solidFill>
                  <a:srgbClr val="000000"/>
                </a:solidFill>
                <a:latin typeface="Comfortaa"/>
                <a:ea typeface="Comfortaa"/>
                <a:cs typeface="Comfortaa"/>
                <a:sym typeface="Comfortaa"/>
              </a:endParaRPr>
            </a:p>
          </p:txBody>
        </p:sp>
      </p:grpSp>
      <p:grpSp>
        <p:nvGrpSpPr>
          <p:cNvPr id="17" name="Group 17"/>
          <p:cNvGrpSpPr/>
          <p:nvPr/>
        </p:nvGrpSpPr>
        <p:grpSpPr>
          <a:xfrm>
            <a:off x="7520155" y="1005143"/>
            <a:ext cx="2766080" cy="567841"/>
            <a:chOff x="0" y="0"/>
            <a:chExt cx="991301" cy="203502"/>
          </a:xfrm>
        </p:grpSpPr>
        <p:sp>
          <p:nvSpPr>
            <p:cNvPr id="18" name="Freeform 18"/>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5FB339"/>
            </a:solidFill>
            <a:ln cap="sq">
              <a:noFill/>
              <a:prstDash val="solid"/>
              <a:miter/>
            </a:ln>
          </p:spPr>
          <p:txBody>
            <a:bodyPr/>
            <a:lstStyle/>
            <a:p>
              <a:endParaRPr lang="en-GB"/>
            </a:p>
          </p:txBody>
        </p:sp>
        <p:sp>
          <p:nvSpPr>
            <p:cNvPr id="19" name="TextBox 19"/>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2" action="ppaction://hlinksldjump"/>
                </a:rPr>
                <a:t>Tier 1 Introduction reminder</a:t>
              </a:r>
            </a:p>
          </p:txBody>
        </p:sp>
      </p:gr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algn="ctr">
                <a:lnSpc>
                  <a:spcPts val="2799"/>
                </a:lnSpc>
              </a:pPr>
              <a:r>
                <a:rPr lang="en-US" sz="1999" b="1">
                  <a:solidFill>
                    <a:srgbClr val="000000">
                      <a:alpha val="89804"/>
                    </a:srgbClr>
                  </a:solidFill>
                  <a:latin typeface="Comfortaa Bold"/>
                  <a:ea typeface="Comfortaa Bold"/>
                  <a:cs typeface="Comfortaa Bold"/>
                  <a:sym typeface="Comfortaa Bold"/>
                </a:rPr>
                <a:t>Care After Death</a:t>
              </a:r>
            </a:p>
            <a:p>
              <a:pPr marL="0" lvl="0" indent="0" algn="ctr">
                <a:lnSpc>
                  <a:spcPts val="2799"/>
                </a:lnSpc>
                <a:spcBef>
                  <a:spcPct val="0"/>
                </a:spcBef>
              </a:pPr>
              <a:endParaRPr lang="en-US" sz="1999" b="1">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a:solidFill>
                  <a:srgbClr val="000000">
                    <a:alpha val="89804"/>
                  </a:srgbClr>
                </a:solidFill>
                <a:latin typeface="Comfortaa Bold"/>
                <a:ea typeface="Comfortaa Bold"/>
                <a:cs typeface="Comfortaa Bold"/>
                <a:sym typeface="Comfortaa Bold"/>
              </a:endParaRP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7 cd</a:t>
              </a:r>
            </a:p>
          </p:txBody>
        </p:sp>
      </p:grpSp>
      <p:grpSp>
        <p:nvGrpSpPr>
          <p:cNvPr id="8" name="Group 8"/>
          <p:cNvGrpSpPr/>
          <p:nvPr/>
        </p:nvGrpSpPr>
        <p:grpSpPr>
          <a:xfrm>
            <a:off x="2685768" y="1005143"/>
            <a:ext cx="4770726" cy="567841"/>
            <a:chOff x="0" y="0"/>
            <a:chExt cx="1709720" cy="203502"/>
          </a:xfrm>
        </p:grpSpPr>
        <p:sp>
          <p:nvSpPr>
            <p:cNvPr id="9" name="Freeform 9"/>
            <p:cNvSpPr/>
            <p:nvPr/>
          </p:nvSpPr>
          <p:spPr>
            <a:xfrm>
              <a:off x="0" y="0"/>
              <a:ext cx="1709720" cy="203502"/>
            </a:xfrm>
            <a:custGeom>
              <a:avLst/>
              <a:gdLst/>
              <a:ahLst/>
              <a:cxnLst/>
              <a:rect l="l" t="t" r="r" b="b"/>
              <a:pathLst>
                <a:path w="1709720" h="203502">
                  <a:moveTo>
                    <a:pt x="22719" y="0"/>
                  </a:moveTo>
                  <a:lnTo>
                    <a:pt x="1687001" y="0"/>
                  </a:lnTo>
                  <a:cubicBezTo>
                    <a:pt x="1693027" y="0"/>
                    <a:pt x="1698805" y="2394"/>
                    <a:pt x="1703066" y="6654"/>
                  </a:cubicBezTo>
                  <a:cubicBezTo>
                    <a:pt x="1707327" y="10915"/>
                    <a:pt x="1709720" y="16694"/>
                    <a:pt x="1709720" y="22719"/>
                  </a:cubicBezTo>
                  <a:lnTo>
                    <a:pt x="1709720" y="180782"/>
                  </a:lnTo>
                  <a:cubicBezTo>
                    <a:pt x="1709720" y="193330"/>
                    <a:pt x="1699549" y="203502"/>
                    <a:pt x="1687001" y="203502"/>
                  </a:cubicBezTo>
                  <a:lnTo>
                    <a:pt x="22719" y="203502"/>
                  </a:lnTo>
                  <a:cubicBezTo>
                    <a:pt x="16694" y="203502"/>
                    <a:pt x="10915" y="201108"/>
                    <a:pt x="6654" y="196847"/>
                  </a:cubicBezTo>
                  <a:cubicBezTo>
                    <a:pt x="2394" y="192587"/>
                    <a:pt x="0" y="186808"/>
                    <a:pt x="0" y="180782"/>
                  </a:cubicBezTo>
                  <a:lnTo>
                    <a:pt x="0" y="22719"/>
                  </a:lnTo>
                  <a:cubicBezTo>
                    <a:pt x="0" y="16694"/>
                    <a:pt x="2394" y="10915"/>
                    <a:pt x="6654" y="6654"/>
                  </a:cubicBezTo>
                  <a:cubicBezTo>
                    <a:pt x="10915" y="2394"/>
                    <a:pt x="16694" y="0"/>
                    <a:pt x="22719" y="0"/>
                  </a:cubicBezTo>
                  <a:close/>
                </a:path>
              </a:pathLst>
            </a:custGeom>
            <a:solidFill>
              <a:srgbClr val="EECDB9"/>
            </a:solidFill>
            <a:ln cap="sq">
              <a:noFill/>
              <a:prstDash val="solid"/>
              <a:miter/>
            </a:ln>
          </p:spPr>
          <p:txBody>
            <a:bodyPr/>
            <a:lstStyle/>
            <a:p>
              <a:endParaRPr lang="en-GB"/>
            </a:p>
          </p:txBody>
        </p:sp>
        <p:sp>
          <p:nvSpPr>
            <p:cNvPr id="10" name="TextBox 10"/>
            <p:cNvSpPr txBox="1"/>
            <p:nvPr/>
          </p:nvSpPr>
          <p:spPr>
            <a:xfrm>
              <a:off x="0" y="-28575"/>
              <a:ext cx="1709720" cy="232077"/>
            </a:xfrm>
            <a:prstGeom prst="rect">
              <a:avLst/>
            </a:prstGeom>
          </p:spPr>
          <p:txBody>
            <a:bodyPr lIns="50800" tIns="50800" rIns="50800" bIns="50800" rtlCol="0" anchor="ctr"/>
            <a:lstStyle/>
            <a:p>
              <a:pPr marL="0" lvl="0" indent="0" algn="ctr">
                <a:lnSpc>
                  <a:spcPts val="2099"/>
                </a:lnSpc>
                <a:spcBef>
                  <a:spcPct val="0"/>
                </a:spcBef>
              </a:pPr>
              <a:r>
                <a:rPr lang="en-US" sz="1499">
                  <a:solidFill>
                    <a:srgbClr val="000000"/>
                  </a:solidFill>
                  <a:latin typeface="Comfortaa"/>
                  <a:ea typeface="Comfortaa"/>
                  <a:cs typeface="Comfortaa"/>
                  <a:sym typeface="Comfortaa"/>
                </a:rPr>
                <a:t>Introduction &amp; Outcomes as per Tier 1, plus:</a:t>
              </a:r>
            </a:p>
          </p:txBody>
        </p:sp>
      </p:grpSp>
      <p:grpSp>
        <p:nvGrpSpPr>
          <p:cNvPr id="11" name="Group 11"/>
          <p:cNvGrpSpPr/>
          <p:nvPr/>
        </p:nvGrpSpPr>
        <p:grpSpPr>
          <a:xfrm>
            <a:off x="2685768" y="1639660"/>
            <a:ext cx="7600467" cy="529025"/>
            <a:chOff x="0" y="0"/>
            <a:chExt cx="2723836" cy="189591"/>
          </a:xfrm>
        </p:grpSpPr>
        <p:sp>
          <p:nvSpPr>
            <p:cNvPr id="12" name="Freeform 12"/>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EECDB9"/>
            </a:solidFill>
            <a:ln cap="sq">
              <a:noFill/>
              <a:prstDash val="solid"/>
              <a:miter/>
            </a:ln>
          </p:spPr>
          <p:txBody>
            <a:bodyPr/>
            <a:lstStyle/>
            <a:p>
              <a:endParaRPr lang="en-GB"/>
            </a:p>
          </p:txBody>
        </p:sp>
        <p:sp>
          <p:nvSpPr>
            <p:cNvPr id="13" name="TextBox 13"/>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grpSp>
        <p:nvGrpSpPr>
          <p:cNvPr id="14" name="Group 14"/>
          <p:cNvGrpSpPr/>
          <p:nvPr/>
        </p:nvGrpSpPr>
        <p:grpSpPr>
          <a:xfrm>
            <a:off x="2654834" y="2235360"/>
            <a:ext cx="7631401" cy="4938470"/>
            <a:chOff x="0" y="0"/>
            <a:chExt cx="2734922" cy="1769836"/>
          </a:xfrm>
        </p:grpSpPr>
        <p:sp>
          <p:nvSpPr>
            <p:cNvPr id="15" name="Freeform 15"/>
            <p:cNvSpPr/>
            <p:nvPr/>
          </p:nvSpPr>
          <p:spPr>
            <a:xfrm>
              <a:off x="0" y="0"/>
              <a:ext cx="2734922" cy="1769836"/>
            </a:xfrm>
            <a:custGeom>
              <a:avLst/>
              <a:gdLst/>
              <a:ahLst/>
              <a:cxnLst/>
              <a:rect l="l" t="t" r="r" b="b"/>
              <a:pathLst>
                <a:path w="2734922" h="1769836">
                  <a:moveTo>
                    <a:pt x="5072" y="0"/>
                  </a:moveTo>
                  <a:lnTo>
                    <a:pt x="2729849" y="0"/>
                  </a:lnTo>
                  <a:cubicBezTo>
                    <a:pt x="2732651" y="0"/>
                    <a:pt x="2734922" y="2271"/>
                    <a:pt x="2734922" y="5072"/>
                  </a:cubicBezTo>
                  <a:lnTo>
                    <a:pt x="2734922" y="1764764"/>
                  </a:lnTo>
                  <a:cubicBezTo>
                    <a:pt x="2734922" y="1767565"/>
                    <a:pt x="2732651" y="1769836"/>
                    <a:pt x="2729849" y="1769836"/>
                  </a:cubicBezTo>
                  <a:lnTo>
                    <a:pt x="5072" y="1769836"/>
                  </a:lnTo>
                  <a:cubicBezTo>
                    <a:pt x="2271" y="1769836"/>
                    <a:pt x="0" y="1767565"/>
                    <a:pt x="0" y="1764764"/>
                  </a:cubicBezTo>
                  <a:lnTo>
                    <a:pt x="0" y="5072"/>
                  </a:lnTo>
                  <a:cubicBezTo>
                    <a:pt x="0" y="2271"/>
                    <a:pt x="2271" y="0"/>
                    <a:pt x="5072" y="0"/>
                  </a:cubicBezTo>
                  <a:close/>
                </a:path>
              </a:pathLst>
            </a:custGeom>
            <a:solidFill>
              <a:srgbClr val="000000">
                <a:alpha val="0"/>
              </a:srgbClr>
            </a:solidFill>
            <a:ln cap="sq">
              <a:noFill/>
              <a:prstDash val="solid"/>
              <a:miter/>
            </a:ln>
          </p:spPr>
          <p:txBody>
            <a:bodyPr/>
            <a:lstStyle/>
            <a:p>
              <a:endParaRPr lang="en-GB"/>
            </a:p>
          </p:txBody>
        </p:sp>
        <p:sp>
          <p:nvSpPr>
            <p:cNvPr id="16" name="TextBox 16"/>
            <p:cNvSpPr txBox="1"/>
            <p:nvPr/>
          </p:nvSpPr>
          <p:spPr>
            <a:xfrm>
              <a:off x="0" y="-152400"/>
              <a:ext cx="2734922" cy="1922236"/>
            </a:xfrm>
            <a:prstGeom prst="rect">
              <a:avLst/>
            </a:prstGeom>
          </p:spPr>
          <p:txBody>
            <a:bodyPr lIns="50800" tIns="50800" rIns="50800" bIns="50800" rtlCol="0" anchor="ctr"/>
            <a:lstStyle/>
            <a:p>
              <a:pPr algn="l">
                <a:lnSpc>
                  <a:spcPts val="3654"/>
                </a:lnSpc>
              </a:pPr>
              <a:r>
                <a:rPr lang="en-US" sz="1800" b="1">
                  <a:solidFill>
                    <a:srgbClr val="000000"/>
                  </a:solidFill>
                  <a:latin typeface="Comfortaa Bold"/>
                  <a:ea typeface="Comfortaa Bold"/>
                  <a:cs typeface="Comfortaa Bold"/>
                  <a:sym typeface="Comfortaa Bold"/>
                </a:rPr>
                <a:t>2.4 </a:t>
              </a:r>
              <a:r>
                <a:rPr lang="en-US" sz="1800">
                  <a:solidFill>
                    <a:srgbClr val="000000"/>
                  </a:solidFill>
                  <a:latin typeface="Comfortaa"/>
                  <a:ea typeface="Comfortaa"/>
                  <a:cs typeface="Comfortaa"/>
                  <a:sym typeface="Comfortaa"/>
                </a:rPr>
                <a:t> Identify and employ the precautions needed, including use of protective clothing, when undertaking the care and transfer of deceased individuals, including those with specific high-risk diseases and conditions.</a:t>
              </a:r>
            </a:p>
            <a:p>
              <a:pPr algn="l">
                <a:lnSpc>
                  <a:spcPts val="3654"/>
                </a:lnSpc>
              </a:pPr>
              <a:r>
                <a:rPr lang="en-US" sz="1800" b="1">
                  <a:solidFill>
                    <a:srgbClr val="000000"/>
                  </a:solidFill>
                  <a:latin typeface="Comfortaa Bold"/>
                  <a:ea typeface="Comfortaa Bold"/>
                  <a:cs typeface="Comfortaa Bold"/>
                  <a:sym typeface="Comfortaa Bold"/>
                </a:rPr>
                <a:t>2.5</a:t>
              </a:r>
              <a:r>
                <a:rPr lang="en-US" sz="1800">
                  <a:solidFill>
                    <a:srgbClr val="000000"/>
                  </a:solidFill>
                  <a:latin typeface="Comfortaa"/>
                  <a:ea typeface="Comfortaa"/>
                  <a:cs typeface="Comfortaa"/>
                  <a:sym typeface="Comfortaa"/>
                </a:rPr>
                <a:t>  Describe how the physical changes after death may affect laying out or moving someone, and act accordingly.</a:t>
              </a:r>
            </a:p>
            <a:p>
              <a:pPr algn="l">
                <a:lnSpc>
                  <a:spcPts val="3654"/>
                </a:lnSpc>
              </a:pPr>
              <a:r>
                <a:rPr lang="en-US" sz="1800" b="1">
                  <a:solidFill>
                    <a:srgbClr val="000000"/>
                  </a:solidFill>
                  <a:latin typeface="Comfortaa Bold"/>
                  <a:ea typeface="Comfortaa Bold"/>
                  <a:cs typeface="Comfortaa Bold"/>
                  <a:sym typeface="Comfortaa Bold"/>
                </a:rPr>
                <a:t>2.6</a:t>
              </a:r>
              <a:r>
                <a:rPr lang="en-US" sz="1800">
                  <a:solidFill>
                    <a:srgbClr val="000000"/>
                  </a:solidFill>
                  <a:latin typeface="Comfortaa"/>
                  <a:ea typeface="Comfortaa"/>
                  <a:cs typeface="Comfortaa"/>
                  <a:sym typeface="Comfortaa"/>
                </a:rPr>
                <a:t>  Discuss what details need to be recorded when caring for and transferring a deceased person, including recording property and valuables.</a:t>
              </a:r>
            </a:p>
            <a:p>
              <a:pPr algn="l">
                <a:lnSpc>
                  <a:spcPts val="3654"/>
                </a:lnSpc>
              </a:pPr>
              <a:endParaRPr lang="en-US" sz="1800">
                <a:solidFill>
                  <a:srgbClr val="000000"/>
                </a:solidFill>
                <a:latin typeface="Comfortaa"/>
                <a:ea typeface="Comfortaa"/>
                <a:cs typeface="Comfortaa"/>
                <a:sym typeface="Comfortaa"/>
              </a:endParaRPr>
            </a:p>
          </p:txBody>
        </p:sp>
      </p:gr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7</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EECDB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88241" y="1672843"/>
            <a:ext cx="7597994" cy="1248384"/>
            <a:chOff x="0" y="0"/>
            <a:chExt cx="2722949" cy="447393"/>
          </a:xfrm>
        </p:grpSpPr>
        <p:sp>
          <p:nvSpPr>
            <p:cNvPr id="9" name="Freeform 9"/>
            <p:cNvSpPr/>
            <p:nvPr/>
          </p:nvSpPr>
          <p:spPr>
            <a:xfrm>
              <a:off x="0" y="0"/>
              <a:ext cx="2722949" cy="447393"/>
            </a:xfrm>
            <a:custGeom>
              <a:avLst/>
              <a:gdLst/>
              <a:ahLst/>
              <a:cxnLst/>
              <a:rect l="l" t="t" r="r" b="b"/>
              <a:pathLst>
                <a:path w="2722949" h="447393">
                  <a:moveTo>
                    <a:pt x="14265" y="0"/>
                  </a:moveTo>
                  <a:lnTo>
                    <a:pt x="2708684" y="0"/>
                  </a:lnTo>
                  <a:cubicBezTo>
                    <a:pt x="2716563" y="0"/>
                    <a:pt x="2722949" y="6387"/>
                    <a:pt x="2722949" y="14265"/>
                  </a:cubicBezTo>
                  <a:lnTo>
                    <a:pt x="2722949" y="433127"/>
                  </a:lnTo>
                  <a:cubicBezTo>
                    <a:pt x="2722949" y="436911"/>
                    <a:pt x="2721446" y="440539"/>
                    <a:pt x="2718771" y="443215"/>
                  </a:cubicBezTo>
                  <a:cubicBezTo>
                    <a:pt x="2716096" y="445890"/>
                    <a:pt x="2712468" y="447393"/>
                    <a:pt x="2708684" y="447393"/>
                  </a:cubicBezTo>
                  <a:lnTo>
                    <a:pt x="14265" y="447393"/>
                  </a:lnTo>
                  <a:cubicBezTo>
                    <a:pt x="6387" y="447393"/>
                    <a:pt x="0" y="441006"/>
                    <a:pt x="0" y="43312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475968"/>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2" tooltip="https://eolc.co.uk/professionals/care-after-death"/>
                </a:rPr>
                <a:t>Care After Death :: Lincolnshire Palliative and End of Life (eolc.co.uk)</a:t>
              </a:r>
              <a:r>
                <a:rPr lang="en-US" sz="1200">
                  <a:solidFill>
                    <a:srgbClr val="000000">
                      <a:alpha val="89804"/>
                    </a:srgbClr>
                  </a:solidFill>
                  <a:latin typeface="Comfortaa"/>
                  <a:ea typeface="Comfortaa"/>
                  <a:cs typeface="Comfortaa"/>
                  <a:sym typeface="Comfortaa"/>
                </a:rPr>
                <a:t> </a:t>
              </a:r>
            </a:p>
            <a:p>
              <a:pPr algn="ctr">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11" name="Group 11"/>
          <p:cNvGrpSpPr/>
          <p:nvPr/>
        </p:nvGrpSpPr>
        <p:grpSpPr>
          <a:xfrm>
            <a:off x="2688241" y="3072609"/>
            <a:ext cx="7597994" cy="1331509"/>
            <a:chOff x="0" y="0"/>
            <a:chExt cx="2722949" cy="477183"/>
          </a:xfrm>
        </p:grpSpPr>
        <p:sp>
          <p:nvSpPr>
            <p:cNvPr id="12" name="Freeform 12"/>
            <p:cNvSpPr/>
            <p:nvPr/>
          </p:nvSpPr>
          <p:spPr>
            <a:xfrm>
              <a:off x="0" y="0"/>
              <a:ext cx="2722949" cy="477183"/>
            </a:xfrm>
            <a:custGeom>
              <a:avLst/>
              <a:gdLst/>
              <a:ahLst/>
              <a:cxnLst/>
              <a:rect l="l" t="t" r="r" b="b"/>
              <a:pathLst>
                <a:path w="2722949" h="477183">
                  <a:moveTo>
                    <a:pt x="14265" y="0"/>
                  </a:moveTo>
                  <a:lnTo>
                    <a:pt x="2708684" y="0"/>
                  </a:lnTo>
                  <a:cubicBezTo>
                    <a:pt x="2716563" y="0"/>
                    <a:pt x="2722949" y="6387"/>
                    <a:pt x="2722949" y="14265"/>
                  </a:cubicBezTo>
                  <a:lnTo>
                    <a:pt x="2722949" y="462917"/>
                  </a:lnTo>
                  <a:cubicBezTo>
                    <a:pt x="2722949" y="466701"/>
                    <a:pt x="2721446" y="470329"/>
                    <a:pt x="2718771" y="473004"/>
                  </a:cubicBezTo>
                  <a:cubicBezTo>
                    <a:pt x="2716096" y="475680"/>
                    <a:pt x="2712468" y="477183"/>
                    <a:pt x="2708684" y="477183"/>
                  </a:cubicBezTo>
                  <a:lnTo>
                    <a:pt x="14265" y="477183"/>
                  </a:lnTo>
                  <a:cubicBezTo>
                    <a:pt x="10482" y="477183"/>
                    <a:pt x="6853" y="475680"/>
                    <a:pt x="4178" y="473004"/>
                  </a:cubicBezTo>
                  <a:cubicBezTo>
                    <a:pt x="1503" y="470329"/>
                    <a:pt x="0" y="466701"/>
                    <a:pt x="0" y="46291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3" name="TextBox 13"/>
            <p:cNvSpPr txBox="1"/>
            <p:nvPr/>
          </p:nvSpPr>
          <p:spPr>
            <a:xfrm>
              <a:off x="0" y="-28575"/>
              <a:ext cx="2722949" cy="505758"/>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3" tooltip="https://www.mariecurie.org.uk/help/support/bereaved-family-friends/practical-legal/checklist-when-someone-dies"/>
                </a:rPr>
                <a:t>Checklist for when someone dies </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3" tooltip="https://www.mariecurie.org.uk/help/support/bereaved-family-friends/practical-legal/checklist-when-someone-dies"/>
                </a:rPr>
                <a:t>and information on caring for the body </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3" tooltip="https://www.mariecurie.org.uk/help/support/bereaved-family-friends/practical-legal/checklist-when-someone-dies"/>
                </a:rPr>
                <a:t>(mariecurie.org.uk)</a:t>
              </a:r>
            </a:p>
            <a:p>
              <a:pPr algn="ctr">
                <a:lnSpc>
                  <a:spcPts val="1679"/>
                </a:lnSpc>
              </a:pPr>
              <a:endParaRPr lang="en-US" sz="1200" u="sng">
                <a:solidFill>
                  <a:srgbClr val="000000">
                    <a:alpha val="89804"/>
                  </a:srgbClr>
                </a:solidFill>
                <a:latin typeface="Comfortaa"/>
                <a:ea typeface="Comfortaa"/>
                <a:cs typeface="Comfortaa"/>
                <a:sym typeface="Comfortaa"/>
                <a:hlinkClick r:id="rId3" tooltip="https://www.mariecurie.org.uk/help/support/bereaved-family-friends/practical-legal/checklist-when-someone-dies"/>
              </a:endParaRPr>
            </a:p>
          </p:txBody>
        </p:sp>
      </p:grpSp>
      <p:grpSp>
        <p:nvGrpSpPr>
          <p:cNvPr id="14" name="Group 14"/>
          <p:cNvGrpSpPr/>
          <p:nvPr/>
        </p:nvGrpSpPr>
        <p:grpSpPr>
          <a:xfrm>
            <a:off x="2688241" y="4499367"/>
            <a:ext cx="7597994" cy="1327015"/>
            <a:chOff x="0" y="0"/>
            <a:chExt cx="2722949" cy="475572"/>
          </a:xfrm>
        </p:grpSpPr>
        <p:sp>
          <p:nvSpPr>
            <p:cNvPr id="15" name="Freeform 15"/>
            <p:cNvSpPr/>
            <p:nvPr/>
          </p:nvSpPr>
          <p:spPr>
            <a:xfrm>
              <a:off x="0" y="0"/>
              <a:ext cx="2722949" cy="475572"/>
            </a:xfrm>
            <a:custGeom>
              <a:avLst/>
              <a:gdLst/>
              <a:ahLst/>
              <a:cxnLst/>
              <a:rect l="l" t="t" r="r" b="b"/>
              <a:pathLst>
                <a:path w="2722949" h="475572">
                  <a:moveTo>
                    <a:pt x="14265" y="0"/>
                  </a:moveTo>
                  <a:lnTo>
                    <a:pt x="2708684" y="0"/>
                  </a:lnTo>
                  <a:cubicBezTo>
                    <a:pt x="2716563" y="0"/>
                    <a:pt x="2722949" y="6387"/>
                    <a:pt x="2722949" y="14265"/>
                  </a:cubicBezTo>
                  <a:lnTo>
                    <a:pt x="2722949" y="461307"/>
                  </a:lnTo>
                  <a:cubicBezTo>
                    <a:pt x="2722949" y="469186"/>
                    <a:pt x="2716563" y="475572"/>
                    <a:pt x="2708684" y="475572"/>
                  </a:cubicBezTo>
                  <a:lnTo>
                    <a:pt x="14265" y="475572"/>
                  </a:lnTo>
                  <a:cubicBezTo>
                    <a:pt x="10482" y="475572"/>
                    <a:pt x="6853" y="474069"/>
                    <a:pt x="4178" y="471394"/>
                  </a:cubicBezTo>
                  <a:cubicBezTo>
                    <a:pt x="1503" y="468719"/>
                    <a:pt x="0" y="465091"/>
                    <a:pt x="0" y="46130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6" name="TextBox 16"/>
            <p:cNvSpPr txBox="1"/>
            <p:nvPr/>
          </p:nvSpPr>
          <p:spPr>
            <a:xfrm>
              <a:off x="0" y="-28575"/>
              <a:ext cx="2722949" cy="504147"/>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4" tooltip="https://www.mariecurie.org.uk/professionals/palliative-care-knowledge-zone/final-days/care-after-death"/>
                </a:rPr>
                <a:t>Providing care after death | </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4" tooltip="https://www.mariecurie.org.uk/professionals/palliative-care-knowledge-zone/final-days/care-after-death"/>
                </a:rPr>
                <a:t>Information for Healthcare Professionals </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4" tooltip="https://www.mariecurie.org.uk/professionals/palliative-care-knowledge-zone/final-days/care-after-death"/>
                </a:rPr>
                <a:t>(mariecurie.org.uk)</a:t>
              </a:r>
              <a:r>
                <a:rPr lang="en-US" sz="1200">
                  <a:solidFill>
                    <a:srgbClr val="000000">
                      <a:alpha val="89804"/>
                    </a:srgbClr>
                  </a:solidFill>
                  <a:latin typeface="Comfortaa"/>
                  <a:ea typeface="Comfortaa"/>
                  <a:cs typeface="Comfortaa"/>
                  <a:sym typeface="Comfortaa"/>
                </a:rPr>
                <a:t> </a:t>
              </a:r>
            </a:p>
            <a:p>
              <a:pPr algn="l">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17" name="Group 17"/>
          <p:cNvGrpSpPr/>
          <p:nvPr/>
        </p:nvGrpSpPr>
        <p:grpSpPr>
          <a:xfrm>
            <a:off x="2688241" y="5925446"/>
            <a:ext cx="7597994" cy="1248384"/>
            <a:chOff x="0" y="0"/>
            <a:chExt cx="2722949" cy="447393"/>
          </a:xfrm>
        </p:grpSpPr>
        <p:sp>
          <p:nvSpPr>
            <p:cNvPr id="18" name="Freeform 18"/>
            <p:cNvSpPr/>
            <p:nvPr/>
          </p:nvSpPr>
          <p:spPr>
            <a:xfrm>
              <a:off x="0" y="0"/>
              <a:ext cx="2722949" cy="447393"/>
            </a:xfrm>
            <a:custGeom>
              <a:avLst/>
              <a:gdLst/>
              <a:ahLst/>
              <a:cxnLst/>
              <a:rect l="l" t="t" r="r" b="b"/>
              <a:pathLst>
                <a:path w="2722949" h="447393">
                  <a:moveTo>
                    <a:pt x="14265" y="0"/>
                  </a:moveTo>
                  <a:lnTo>
                    <a:pt x="2708684" y="0"/>
                  </a:lnTo>
                  <a:cubicBezTo>
                    <a:pt x="2716563" y="0"/>
                    <a:pt x="2722949" y="6387"/>
                    <a:pt x="2722949" y="14265"/>
                  </a:cubicBezTo>
                  <a:lnTo>
                    <a:pt x="2722949" y="433127"/>
                  </a:lnTo>
                  <a:cubicBezTo>
                    <a:pt x="2722949" y="436911"/>
                    <a:pt x="2721446" y="440539"/>
                    <a:pt x="2718771" y="443215"/>
                  </a:cubicBezTo>
                  <a:cubicBezTo>
                    <a:pt x="2716096" y="445890"/>
                    <a:pt x="2712468" y="447393"/>
                    <a:pt x="2708684" y="447393"/>
                  </a:cubicBezTo>
                  <a:lnTo>
                    <a:pt x="14265" y="447393"/>
                  </a:lnTo>
                  <a:cubicBezTo>
                    <a:pt x="6387" y="447393"/>
                    <a:pt x="0" y="441006"/>
                    <a:pt x="0" y="43312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9" name="TextBox 19"/>
            <p:cNvSpPr txBox="1"/>
            <p:nvPr/>
          </p:nvSpPr>
          <p:spPr>
            <a:xfrm>
              <a:off x="0" y="-28575"/>
              <a:ext cx="2722949" cy="475968"/>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5" tooltip="https://www.lincolnshire.gov.uk/deaths/bereavement-help-support/2"/>
                </a:rPr>
                <a:t>Bereavement help and support – </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5" tooltip="https://www.lincolnshire.gov.uk/deaths/bereavement-help-support/2"/>
                </a:rPr>
                <a:t>Tell Us Once - Lincolnshire County Council</a:t>
              </a:r>
              <a:r>
                <a:rPr lang="en-US" sz="1200">
                  <a:solidFill>
                    <a:srgbClr val="000000">
                      <a:alpha val="89804"/>
                    </a:srgbClr>
                  </a:solidFill>
                  <a:latin typeface="Comfortaa"/>
                  <a:ea typeface="Comfortaa"/>
                  <a:cs typeface="Comfortaa"/>
                  <a:sym typeface="Comfortaa"/>
                </a:rPr>
                <a:t> </a:t>
              </a:r>
            </a:p>
            <a:p>
              <a:pPr algn="l">
                <a:lnSpc>
                  <a:spcPts val="1679"/>
                </a:lnSpc>
              </a:pPr>
              <a:r>
                <a:rPr lang="en-US" sz="1200">
                  <a:solidFill>
                    <a:srgbClr val="000000">
                      <a:alpha val="89804"/>
                    </a:srgbClr>
                  </a:solidFill>
                  <a:latin typeface="Comfortaa"/>
                  <a:ea typeface="Comfortaa"/>
                  <a:cs typeface="Comfortaa"/>
                  <a:sym typeface="Comfortaa"/>
                </a:rPr>
                <a:t> </a:t>
              </a:r>
            </a:p>
            <a:p>
              <a:pPr algn="l">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20" name="Group 20"/>
          <p:cNvGrpSpPr/>
          <p:nvPr/>
        </p:nvGrpSpPr>
        <p:grpSpPr>
          <a:xfrm>
            <a:off x="405765" y="1005143"/>
            <a:ext cx="2213069" cy="6168686"/>
            <a:chOff x="0" y="0"/>
            <a:chExt cx="793114" cy="2210718"/>
          </a:xfrm>
        </p:grpSpPr>
        <p:sp>
          <p:nvSpPr>
            <p:cNvPr id="21" name="Freeform 21"/>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22" name="TextBox 22"/>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Care After Death</a:t>
              </a:r>
            </a:p>
          </p:txBody>
        </p:sp>
      </p:grpSp>
      <p:grpSp>
        <p:nvGrpSpPr>
          <p:cNvPr id="23" name="Group 23"/>
          <p:cNvGrpSpPr/>
          <p:nvPr/>
        </p:nvGrpSpPr>
        <p:grpSpPr>
          <a:xfrm>
            <a:off x="2688241" y="6804000"/>
            <a:ext cx="1677003" cy="383772"/>
            <a:chOff x="0" y="0"/>
            <a:chExt cx="601000" cy="137535"/>
          </a:xfrm>
        </p:grpSpPr>
        <p:sp>
          <p:nvSpPr>
            <p:cNvPr id="24" name="Freeform 2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5" name="TextBox 2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resources</a:t>
              </a:r>
            </a:p>
          </p:txBody>
        </p:sp>
      </p:grpSp>
      <p:grpSp>
        <p:nvGrpSpPr>
          <p:cNvPr id="26" name="Group 26"/>
          <p:cNvGrpSpPr/>
          <p:nvPr/>
        </p:nvGrpSpPr>
        <p:grpSpPr>
          <a:xfrm>
            <a:off x="2688241" y="5442610"/>
            <a:ext cx="1677003" cy="383772"/>
            <a:chOff x="0" y="0"/>
            <a:chExt cx="601000" cy="137535"/>
          </a:xfrm>
        </p:grpSpPr>
        <p:sp>
          <p:nvSpPr>
            <p:cNvPr id="27" name="Freeform 27"/>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8" name="TextBox 28"/>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5min reading</a:t>
              </a:r>
            </a:p>
          </p:txBody>
        </p:sp>
      </p:grpSp>
      <p:grpSp>
        <p:nvGrpSpPr>
          <p:cNvPr id="29" name="Group 29"/>
          <p:cNvGrpSpPr/>
          <p:nvPr/>
        </p:nvGrpSpPr>
        <p:grpSpPr>
          <a:xfrm>
            <a:off x="2688241" y="4020345"/>
            <a:ext cx="1677003" cy="383772"/>
            <a:chOff x="0" y="0"/>
            <a:chExt cx="601000" cy="137535"/>
          </a:xfrm>
        </p:grpSpPr>
        <p:sp>
          <p:nvSpPr>
            <p:cNvPr id="30" name="Freeform 30"/>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1" name="TextBox 31"/>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5min reading</a:t>
              </a:r>
            </a:p>
          </p:txBody>
        </p:sp>
      </p:grpSp>
      <p:grpSp>
        <p:nvGrpSpPr>
          <p:cNvPr id="32" name="Group 32"/>
          <p:cNvGrpSpPr/>
          <p:nvPr/>
        </p:nvGrpSpPr>
        <p:grpSpPr>
          <a:xfrm>
            <a:off x="2688241" y="2537455"/>
            <a:ext cx="1677003" cy="383772"/>
            <a:chOff x="0" y="0"/>
            <a:chExt cx="601000" cy="137535"/>
          </a:xfrm>
        </p:grpSpPr>
        <p:sp>
          <p:nvSpPr>
            <p:cNvPr id="33" name="Freeform 33"/>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4" name="TextBox 34"/>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20min training</a:t>
              </a:r>
            </a:p>
          </p:txBody>
        </p:sp>
      </p:grpSp>
      <p:grpSp>
        <p:nvGrpSpPr>
          <p:cNvPr id="35" name="Group 35"/>
          <p:cNvGrpSpPr/>
          <p:nvPr/>
        </p:nvGrpSpPr>
        <p:grpSpPr>
          <a:xfrm>
            <a:off x="4395920" y="2537455"/>
            <a:ext cx="1767358" cy="387921"/>
            <a:chOff x="0" y="0"/>
            <a:chExt cx="633381" cy="139022"/>
          </a:xfrm>
        </p:grpSpPr>
        <p:sp>
          <p:nvSpPr>
            <p:cNvPr id="36" name="Freeform 36"/>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37" name="TextBox 37"/>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Tier1</a:t>
              </a:r>
            </a:p>
          </p:txBody>
        </p:sp>
      </p:gr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7</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EECDB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 cd:</a:t>
              </a:r>
            </a:p>
          </p:txBody>
        </p:sp>
      </p:grpSp>
      <p:grpSp>
        <p:nvGrpSpPr>
          <p:cNvPr id="8" name="Group 8"/>
          <p:cNvGrpSpPr/>
          <p:nvPr/>
        </p:nvGrpSpPr>
        <p:grpSpPr>
          <a:xfrm>
            <a:off x="2688241" y="1672843"/>
            <a:ext cx="7597994" cy="1512591"/>
            <a:chOff x="0" y="0"/>
            <a:chExt cx="2722949" cy="542078"/>
          </a:xfrm>
        </p:grpSpPr>
        <p:sp>
          <p:nvSpPr>
            <p:cNvPr id="9" name="Freeform 9"/>
            <p:cNvSpPr/>
            <p:nvPr/>
          </p:nvSpPr>
          <p:spPr>
            <a:xfrm>
              <a:off x="0" y="0"/>
              <a:ext cx="2722949" cy="542078"/>
            </a:xfrm>
            <a:custGeom>
              <a:avLst/>
              <a:gdLst/>
              <a:ahLst/>
              <a:cxnLst/>
              <a:rect l="l" t="t" r="r" b="b"/>
              <a:pathLst>
                <a:path w="2722949" h="542078">
                  <a:moveTo>
                    <a:pt x="14265" y="0"/>
                  </a:moveTo>
                  <a:lnTo>
                    <a:pt x="2708684" y="0"/>
                  </a:lnTo>
                  <a:cubicBezTo>
                    <a:pt x="2716563" y="0"/>
                    <a:pt x="2722949" y="6387"/>
                    <a:pt x="2722949" y="14265"/>
                  </a:cubicBezTo>
                  <a:lnTo>
                    <a:pt x="2722949" y="527813"/>
                  </a:lnTo>
                  <a:cubicBezTo>
                    <a:pt x="2722949" y="531597"/>
                    <a:pt x="2721446" y="535225"/>
                    <a:pt x="2718771" y="537900"/>
                  </a:cubicBezTo>
                  <a:cubicBezTo>
                    <a:pt x="2716096" y="540576"/>
                    <a:pt x="2712468" y="542078"/>
                    <a:pt x="2708684" y="542078"/>
                  </a:cubicBezTo>
                  <a:lnTo>
                    <a:pt x="14265" y="542078"/>
                  </a:lnTo>
                  <a:cubicBezTo>
                    <a:pt x="10482" y="542078"/>
                    <a:pt x="6853" y="540576"/>
                    <a:pt x="4178" y="537900"/>
                  </a:cubicBezTo>
                  <a:cubicBezTo>
                    <a:pt x="1503" y="535225"/>
                    <a:pt x="0" y="531597"/>
                    <a:pt x="0" y="527813"/>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570653"/>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www.hospiceuk.org/information-and-support/i-need-support-bereavement/what-do-when-someone-dies"/>
                </a:rPr>
                <a:t>What to do when someone dies | Hospice UK</a:t>
              </a:r>
              <a:r>
                <a:rPr lang="en-US" sz="1200">
                  <a:solidFill>
                    <a:srgbClr val="000000">
                      <a:alpha val="89804"/>
                    </a:srgbClr>
                  </a:solidFill>
                  <a:latin typeface="Comfortaa"/>
                  <a:ea typeface="Comfortaa"/>
                  <a:cs typeface="Comfortaa"/>
                  <a:sym typeface="Comfortaa"/>
                </a:rPr>
                <a:t> </a:t>
              </a:r>
            </a:p>
            <a:p>
              <a:pPr algn="l">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11" name="Group 11"/>
          <p:cNvGrpSpPr/>
          <p:nvPr/>
        </p:nvGrpSpPr>
        <p:grpSpPr>
          <a:xfrm>
            <a:off x="3157327" y="6804000"/>
            <a:ext cx="2766080" cy="567841"/>
            <a:chOff x="0" y="0"/>
            <a:chExt cx="991301" cy="203502"/>
          </a:xfrm>
        </p:grpSpPr>
        <p:sp>
          <p:nvSpPr>
            <p:cNvPr id="12" name="Freeform 12"/>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EC6907"/>
            </a:solidFill>
            <a:ln cap="sq">
              <a:noFill/>
              <a:prstDash val="solid"/>
              <a:miter/>
            </a:ln>
          </p:spPr>
          <p:txBody>
            <a:bodyPr/>
            <a:lstStyle/>
            <a:p>
              <a:endParaRPr lang="en-GB"/>
            </a:p>
          </p:txBody>
        </p:sp>
        <p:sp>
          <p:nvSpPr>
            <p:cNvPr id="13" name="TextBox 13"/>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3" action="ppaction://hlinksldjump"/>
                </a:rPr>
                <a:t>Back to </a:t>
              </a:r>
              <a:r>
                <a:rPr lang="en-US" sz="1199" b="1" strike="noStrike">
                  <a:solidFill>
                    <a:srgbClr val="000000"/>
                  </a:solidFill>
                  <a:latin typeface="Comfortaa Bold"/>
                  <a:ea typeface="Comfortaa Bold"/>
                  <a:cs typeface="Comfortaa Bold"/>
                  <a:sym typeface="Comfortaa Bold"/>
                  <a:hlinkClick r:id="rId3" action="ppaction://hlinksldjump"/>
                </a:rPr>
                <a:t>Tier 2 Summary</a:t>
              </a:r>
            </a:p>
          </p:txBody>
        </p:sp>
      </p:grpSp>
      <p:grpSp>
        <p:nvGrpSpPr>
          <p:cNvPr id="14" name="Group 14"/>
          <p:cNvGrpSpPr/>
          <p:nvPr/>
        </p:nvGrpSpPr>
        <p:grpSpPr>
          <a:xfrm>
            <a:off x="6849929" y="6804000"/>
            <a:ext cx="2766080" cy="567841"/>
            <a:chOff x="0" y="0"/>
            <a:chExt cx="991301" cy="203502"/>
          </a:xfrm>
        </p:grpSpPr>
        <p:sp>
          <p:nvSpPr>
            <p:cNvPr id="15" name="Freeform 15"/>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EC6907"/>
            </a:solidFill>
            <a:ln cap="sq">
              <a:noFill/>
              <a:prstDash val="solid"/>
              <a:miter/>
            </a:ln>
          </p:spPr>
          <p:txBody>
            <a:bodyPr/>
            <a:lstStyle/>
            <a:p>
              <a:endParaRPr lang="en-GB"/>
            </a:p>
          </p:txBody>
        </p:sp>
        <p:sp>
          <p:nvSpPr>
            <p:cNvPr id="16" name="TextBox 16"/>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4" action="ppaction://hlinksldjump"/>
                </a:rPr>
                <a:t>Next Topic</a:t>
              </a:r>
            </a:p>
          </p:txBody>
        </p:sp>
      </p:grpSp>
      <p:sp>
        <p:nvSpPr>
          <p:cNvPr id="17" name="Freeform 17"/>
          <p:cNvSpPr/>
          <p:nvPr/>
        </p:nvSpPr>
        <p:spPr>
          <a:xfrm>
            <a:off x="9762868" y="6835742"/>
            <a:ext cx="523367" cy="536100"/>
          </a:xfrm>
          <a:custGeom>
            <a:avLst/>
            <a:gdLst/>
            <a:ahLst/>
            <a:cxnLst/>
            <a:rect l="l" t="t" r="r" b="b"/>
            <a:pathLst>
              <a:path w="523367" h="536100">
                <a:moveTo>
                  <a:pt x="0" y="0"/>
                </a:moveTo>
                <a:lnTo>
                  <a:pt x="523367" y="0"/>
                </a:lnTo>
                <a:lnTo>
                  <a:pt x="523367" y="536099"/>
                </a:lnTo>
                <a:lnTo>
                  <a:pt x="0" y="53609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grpSp>
        <p:nvGrpSpPr>
          <p:cNvPr id="18" name="Group 18"/>
          <p:cNvGrpSpPr/>
          <p:nvPr/>
        </p:nvGrpSpPr>
        <p:grpSpPr>
          <a:xfrm>
            <a:off x="2688241" y="3368854"/>
            <a:ext cx="7597994" cy="1512591"/>
            <a:chOff x="0" y="0"/>
            <a:chExt cx="2722949" cy="542078"/>
          </a:xfrm>
        </p:grpSpPr>
        <p:sp>
          <p:nvSpPr>
            <p:cNvPr id="19" name="Freeform 19"/>
            <p:cNvSpPr/>
            <p:nvPr/>
          </p:nvSpPr>
          <p:spPr>
            <a:xfrm>
              <a:off x="0" y="0"/>
              <a:ext cx="2722949" cy="542078"/>
            </a:xfrm>
            <a:custGeom>
              <a:avLst/>
              <a:gdLst/>
              <a:ahLst/>
              <a:cxnLst/>
              <a:rect l="l" t="t" r="r" b="b"/>
              <a:pathLst>
                <a:path w="2722949" h="542078">
                  <a:moveTo>
                    <a:pt x="14265" y="0"/>
                  </a:moveTo>
                  <a:lnTo>
                    <a:pt x="2708684" y="0"/>
                  </a:lnTo>
                  <a:cubicBezTo>
                    <a:pt x="2716563" y="0"/>
                    <a:pt x="2722949" y="6387"/>
                    <a:pt x="2722949" y="14265"/>
                  </a:cubicBezTo>
                  <a:lnTo>
                    <a:pt x="2722949" y="527813"/>
                  </a:lnTo>
                  <a:cubicBezTo>
                    <a:pt x="2722949" y="531597"/>
                    <a:pt x="2721446" y="535225"/>
                    <a:pt x="2718771" y="537900"/>
                  </a:cubicBezTo>
                  <a:cubicBezTo>
                    <a:pt x="2716096" y="540576"/>
                    <a:pt x="2712468" y="542078"/>
                    <a:pt x="2708684" y="542078"/>
                  </a:cubicBezTo>
                  <a:lnTo>
                    <a:pt x="14265" y="542078"/>
                  </a:lnTo>
                  <a:cubicBezTo>
                    <a:pt x="10482" y="542078"/>
                    <a:pt x="6853" y="540576"/>
                    <a:pt x="4178" y="537900"/>
                  </a:cubicBezTo>
                  <a:cubicBezTo>
                    <a:pt x="1503" y="535225"/>
                    <a:pt x="0" y="531597"/>
                    <a:pt x="0" y="527813"/>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0" name="TextBox 20"/>
            <p:cNvSpPr txBox="1"/>
            <p:nvPr/>
          </p:nvSpPr>
          <p:spPr>
            <a:xfrm>
              <a:off x="0" y="-28575"/>
              <a:ext cx="2722949" cy="570653"/>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7" tooltip="https://www.e-lfh.org.uk/programmes/end-of-life-care/"/>
                </a:rPr>
                <a:t>End-of-life Care For All (e-ELCA) - </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7" tooltip="https://www.e-lfh.org.uk/programmes/end-of-life-care/"/>
                </a:rPr>
                <a:t>eLearning for healthcare (e-lfh.org.uk)</a:t>
              </a:r>
              <a:r>
                <a:rPr lang="en-US" sz="1200">
                  <a:solidFill>
                    <a:srgbClr val="000000">
                      <a:alpha val="89804"/>
                    </a:srgbClr>
                  </a:solidFill>
                  <a:latin typeface="Comfortaa"/>
                  <a:ea typeface="Comfortaa"/>
                  <a:cs typeface="Comfortaa"/>
                  <a:sym typeface="Comfortaa"/>
                </a:rPr>
                <a:t> </a:t>
              </a:r>
            </a:p>
            <a:p>
              <a:pPr algn="l">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21" name="Group 21"/>
          <p:cNvGrpSpPr/>
          <p:nvPr/>
        </p:nvGrpSpPr>
        <p:grpSpPr>
          <a:xfrm>
            <a:off x="2688241" y="5097570"/>
            <a:ext cx="7597994" cy="1512591"/>
            <a:chOff x="0" y="0"/>
            <a:chExt cx="2722949" cy="542078"/>
          </a:xfrm>
        </p:grpSpPr>
        <p:sp>
          <p:nvSpPr>
            <p:cNvPr id="22" name="Freeform 22"/>
            <p:cNvSpPr/>
            <p:nvPr/>
          </p:nvSpPr>
          <p:spPr>
            <a:xfrm>
              <a:off x="0" y="0"/>
              <a:ext cx="2722949" cy="542078"/>
            </a:xfrm>
            <a:custGeom>
              <a:avLst/>
              <a:gdLst/>
              <a:ahLst/>
              <a:cxnLst/>
              <a:rect l="l" t="t" r="r" b="b"/>
              <a:pathLst>
                <a:path w="2722949" h="542078">
                  <a:moveTo>
                    <a:pt x="14265" y="0"/>
                  </a:moveTo>
                  <a:lnTo>
                    <a:pt x="2708684" y="0"/>
                  </a:lnTo>
                  <a:cubicBezTo>
                    <a:pt x="2716563" y="0"/>
                    <a:pt x="2722949" y="6387"/>
                    <a:pt x="2722949" y="14265"/>
                  </a:cubicBezTo>
                  <a:lnTo>
                    <a:pt x="2722949" y="527813"/>
                  </a:lnTo>
                  <a:cubicBezTo>
                    <a:pt x="2722949" y="531597"/>
                    <a:pt x="2721446" y="535225"/>
                    <a:pt x="2718771" y="537900"/>
                  </a:cubicBezTo>
                  <a:cubicBezTo>
                    <a:pt x="2716096" y="540576"/>
                    <a:pt x="2712468" y="542078"/>
                    <a:pt x="2708684" y="542078"/>
                  </a:cubicBezTo>
                  <a:lnTo>
                    <a:pt x="14265" y="542078"/>
                  </a:lnTo>
                  <a:cubicBezTo>
                    <a:pt x="10482" y="542078"/>
                    <a:pt x="6853" y="540576"/>
                    <a:pt x="4178" y="537900"/>
                  </a:cubicBezTo>
                  <a:cubicBezTo>
                    <a:pt x="1503" y="535225"/>
                    <a:pt x="0" y="531597"/>
                    <a:pt x="0" y="527813"/>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3" name="TextBox 23"/>
            <p:cNvSpPr txBox="1"/>
            <p:nvPr/>
          </p:nvSpPr>
          <p:spPr>
            <a:xfrm>
              <a:off x="0" y="-28575"/>
              <a:ext cx="2722949" cy="570653"/>
            </a:xfrm>
            <a:prstGeom prst="rect">
              <a:avLst/>
            </a:prstGeom>
          </p:spPr>
          <p:txBody>
            <a:bodyPr lIns="50800" tIns="50800" rIns="50800" bIns="50800" rtlCol="0" anchor="ctr"/>
            <a:lstStyle/>
            <a:p>
              <a:pPr algn="l">
                <a:lnSpc>
                  <a:spcPts val="1679"/>
                </a:lnSpc>
              </a:pPr>
              <a:r>
                <a:rPr lang="en-US" sz="1200">
                  <a:solidFill>
                    <a:srgbClr val="E84812">
                      <a:alpha val="89804"/>
                    </a:srgbClr>
                  </a:solidFill>
                  <a:latin typeface="Comfortaa"/>
                  <a:ea typeface="Comfortaa"/>
                  <a:cs typeface="Comfortaa"/>
                  <a:sym typeface="Comfortaa"/>
                </a:rPr>
                <a:t>St Barnabas and Butterfly Bereavement information - direct links or through EOL website?</a:t>
              </a:r>
            </a:p>
          </p:txBody>
        </p:sp>
      </p:grpSp>
      <p:grpSp>
        <p:nvGrpSpPr>
          <p:cNvPr id="24" name="Group 24"/>
          <p:cNvGrpSpPr/>
          <p:nvPr/>
        </p:nvGrpSpPr>
        <p:grpSpPr>
          <a:xfrm>
            <a:off x="405765" y="1005143"/>
            <a:ext cx="2213069" cy="6168686"/>
            <a:chOff x="0" y="0"/>
            <a:chExt cx="793114" cy="2210718"/>
          </a:xfrm>
        </p:grpSpPr>
        <p:sp>
          <p:nvSpPr>
            <p:cNvPr id="25" name="Freeform 25"/>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26" name="TextBox 26"/>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Care After Death</a:t>
              </a:r>
            </a:p>
          </p:txBody>
        </p:sp>
      </p:grpSp>
      <p:grpSp>
        <p:nvGrpSpPr>
          <p:cNvPr id="27" name="Group 27"/>
          <p:cNvGrpSpPr/>
          <p:nvPr/>
        </p:nvGrpSpPr>
        <p:grpSpPr>
          <a:xfrm>
            <a:off x="4395920" y="2790433"/>
            <a:ext cx="1767358" cy="387921"/>
            <a:chOff x="0" y="0"/>
            <a:chExt cx="633381" cy="139022"/>
          </a:xfrm>
        </p:grpSpPr>
        <p:sp>
          <p:nvSpPr>
            <p:cNvPr id="28" name="Freeform 28"/>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29" name="TextBox 29"/>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Tier1</a:t>
              </a:r>
            </a:p>
          </p:txBody>
        </p:sp>
      </p:grpSp>
      <p:grpSp>
        <p:nvGrpSpPr>
          <p:cNvPr id="30" name="Group 30"/>
          <p:cNvGrpSpPr/>
          <p:nvPr/>
        </p:nvGrpSpPr>
        <p:grpSpPr>
          <a:xfrm>
            <a:off x="2688241" y="2794582"/>
            <a:ext cx="1677003" cy="383772"/>
            <a:chOff x="0" y="0"/>
            <a:chExt cx="601000" cy="137535"/>
          </a:xfrm>
        </p:grpSpPr>
        <p:sp>
          <p:nvSpPr>
            <p:cNvPr id="31" name="Freeform 31"/>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2" name="TextBox 32"/>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4min reading</a:t>
              </a:r>
            </a:p>
          </p:txBody>
        </p:sp>
      </p:grpSp>
      <p:grpSp>
        <p:nvGrpSpPr>
          <p:cNvPr id="33" name="Group 33"/>
          <p:cNvGrpSpPr/>
          <p:nvPr/>
        </p:nvGrpSpPr>
        <p:grpSpPr>
          <a:xfrm>
            <a:off x="4395920" y="4487494"/>
            <a:ext cx="1767358" cy="387921"/>
            <a:chOff x="0" y="0"/>
            <a:chExt cx="633381" cy="139022"/>
          </a:xfrm>
        </p:grpSpPr>
        <p:sp>
          <p:nvSpPr>
            <p:cNvPr id="34" name="Freeform 34"/>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35" name="TextBox 35"/>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Tier1</a:t>
              </a:r>
            </a:p>
          </p:txBody>
        </p:sp>
      </p:grpSp>
      <p:grpSp>
        <p:nvGrpSpPr>
          <p:cNvPr id="36" name="Group 36"/>
          <p:cNvGrpSpPr/>
          <p:nvPr/>
        </p:nvGrpSpPr>
        <p:grpSpPr>
          <a:xfrm>
            <a:off x="2688241" y="4491643"/>
            <a:ext cx="1677003" cy="383772"/>
            <a:chOff x="0" y="0"/>
            <a:chExt cx="601000" cy="137535"/>
          </a:xfrm>
        </p:grpSpPr>
        <p:sp>
          <p:nvSpPr>
            <p:cNvPr id="37" name="Freeform 37"/>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8" name="TextBox 38"/>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training</a:t>
              </a:r>
            </a:p>
          </p:txBody>
        </p:sp>
      </p:grpSp>
      <p:grpSp>
        <p:nvGrpSpPr>
          <p:cNvPr id="39" name="Group 39"/>
          <p:cNvGrpSpPr/>
          <p:nvPr/>
        </p:nvGrpSpPr>
        <p:grpSpPr>
          <a:xfrm>
            <a:off x="2688241" y="6226389"/>
            <a:ext cx="1677003" cy="383772"/>
            <a:chOff x="0" y="0"/>
            <a:chExt cx="601000" cy="137535"/>
          </a:xfrm>
        </p:grpSpPr>
        <p:sp>
          <p:nvSpPr>
            <p:cNvPr id="40" name="Freeform 40"/>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41" name="TextBox 41"/>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resource</a:t>
              </a:r>
            </a:p>
          </p:txBody>
        </p:sp>
      </p:gr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algn="ctr">
                <a:lnSpc>
                  <a:spcPts val="2799"/>
                </a:lnSpc>
              </a:pPr>
              <a:r>
                <a:rPr lang="en-US" sz="1999" b="1">
                  <a:solidFill>
                    <a:srgbClr val="000000">
                      <a:alpha val="89804"/>
                    </a:srgbClr>
                  </a:solidFill>
                  <a:latin typeface="Comfortaa Bold"/>
                  <a:ea typeface="Comfortaa Bold"/>
                  <a:cs typeface="Comfortaa Bold"/>
                  <a:sym typeface="Comfortaa Bold"/>
                </a:rPr>
                <a:t>Maintaining own Health and Wellbeing</a:t>
              </a:r>
            </a:p>
            <a:p>
              <a:pPr marL="0" lvl="0" indent="0" algn="ctr">
                <a:lnSpc>
                  <a:spcPts val="2799"/>
                </a:lnSpc>
                <a:spcBef>
                  <a:spcPct val="0"/>
                </a:spcBef>
              </a:pPr>
              <a:endParaRPr lang="en-US" sz="1999" b="1">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a:solidFill>
                  <a:srgbClr val="000000">
                    <a:alpha val="89804"/>
                  </a:srgbClr>
                </a:solidFill>
                <a:latin typeface="Comfortaa Bold"/>
                <a:ea typeface="Comfortaa Bold"/>
                <a:cs typeface="Comfortaa Bold"/>
                <a:sym typeface="Comfortaa Bold"/>
              </a:endParaRP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8</a:t>
              </a:r>
            </a:p>
          </p:txBody>
        </p:sp>
      </p:grpSp>
      <p:grpSp>
        <p:nvGrpSpPr>
          <p:cNvPr id="8" name="Group 8"/>
          <p:cNvGrpSpPr/>
          <p:nvPr/>
        </p:nvGrpSpPr>
        <p:grpSpPr>
          <a:xfrm>
            <a:off x="2685768" y="1005143"/>
            <a:ext cx="4770726" cy="567841"/>
            <a:chOff x="0" y="0"/>
            <a:chExt cx="1709720" cy="203502"/>
          </a:xfrm>
        </p:grpSpPr>
        <p:sp>
          <p:nvSpPr>
            <p:cNvPr id="9" name="Freeform 9"/>
            <p:cNvSpPr/>
            <p:nvPr/>
          </p:nvSpPr>
          <p:spPr>
            <a:xfrm>
              <a:off x="0" y="0"/>
              <a:ext cx="1709720" cy="203502"/>
            </a:xfrm>
            <a:custGeom>
              <a:avLst/>
              <a:gdLst/>
              <a:ahLst/>
              <a:cxnLst/>
              <a:rect l="l" t="t" r="r" b="b"/>
              <a:pathLst>
                <a:path w="1709720" h="203502">
                  <a:moveTo>
                    <a:pt x="22719" y="0"/>
                  </a:moveTo>
                  <a:lnTo>
                    <a:pt x="1687001" y="0"/>
                  </a:lnTo>
                  <a:cubicBezTo>
                    <a:pt x="1693027" y="0"/>
                    <a:pt x="1698805" y="2394"/>
                    <a:pt x="1703066" y="6654"/>
                  </a:cubicBezTo>
                  <a:cubicBezTo>
                    <a:pt x="1707327" y="10915"/>
                    <a:pt x="1709720" y="16694"/>
                    <a:pt x="1709720" y="22719"/>
                  </a:cubicBezTo>
                  <a:lnTo>
                    <a:pt x="1709720" y="180782"/>
                  </a:lnTo>
                  <a:cubicBezTo>
                    <a:pt x="1709720" y="193330"/>
                    <a:pt x="1699549" y="203502"/>
                    <a:pt x="1687001" y="203502"/>
                  </a:cubicBezTo>
                  <a:lnTo>
                    <a:pt x="22719" y="203502"/>
                  </a:lnTo>
                  <a:cubicBezTo>
                    <a:pt x="16694" y="203502"/>
                    <a:pt x="10915" y="201108"/>
                    <a:pt x="6654" y="196847"/>
                  </a:cubicBezTo>
                  <a:cubicBezTo>
                    <a:pt x="2394" y="192587"/>
                    <a:pt x="0" y="186808"/>
                    <a:pt x="0" y="180782"/>
                  </a:cubicBezTo>
                  <a:lnTo>
                    <a:pt x="0" y="22719"/>
                  </a:lnTo>
                  <a:cubicBezTo>
                    <a:pt x="0" y="16694"/>
                    <a:pt x="2394" y="10915"/>
                    <a:pt x="6654" y="6654"/>
                  </a:cubicBezTo>
                  <a:cubicBezTo>
                    <a:pt x="10915" y="2394"/>
                    <a:pt x="16694" y="0"/>
                    <a:pt x="22719" y="0"/>
                  </a:cubicBezTo>
                  <a:close/>
                </a:path>
              </a:pathLst>
            </a:custGeom>
            <a:solidFill>
              <a:srgbClr val="EECDB9"/>
            </a:solidFill>
            <a:ln cap="sq">
              <a:noFill/>
              <a:prstDash val="solid"/>
              <a:miter/>
            </a:ln>
          </p:spPr>
          <p:txBody>
            <a:bodyPr/>
            <a:lstStyle/>
            <a:p>
              <a:endParaRPr lang="en-GB"/>
            </a:p>
          </p:txBody>
        </p:sp>
        <p:sp>
          <p:nvSpPr>
            <p:cNvPr id="10" name="TextBox 10"/>
            <p:cNvSpPr txBox="1"/>
            <p:nvPr/>
          </p:nvSpPr>
          <p:spPr>
            <a:xfrm>
              <a:off x="0" y="-28575"/>
              <a:ext cx="1709720" cy="232077"/>
            </a:xfrm>
            <a:prstGeom prst="rect">
              <a:avLst/>
            </a:prstGeom>
          </p:spPr>
          <p:txBody>
            <a:bodyPr lIns="50800" tIns="50800" rIns="50800" bIns="50800" rtlCol="0" anchor="ctr"/>
            <a:lstStyle/>
            <a:p>
              <a:pPr marL="0" lvl="0" indent="0" algn="ctr">
                <a:lnSpc>
                  <a:spcPts val="2099"/>
                </a:lnSpc>
                <a:spcBef>
                  <a:spcPct val="0"/>
                </a:spcBef>
              </a:pPr>
              <a:r>
                <a:rPr lang="en-US" sz="1499">
                  <a:solidFill>
                    <a:srgbClr val="000000"/>
                  </a:solidFill>
                  <a:latin typeface="Comfortaa"/>
                  <a:ea typeface="Comfortaa"/>
                  <a:cs typeface="Comfortaa"/>
                  <a:sym typeface="Comfortaa"/>
                </a:rPr>
                <a:t>Introduction &amp; Outcomes as per Tier 1, plus:</a:t>
              </a:r>
            </a:p>
          </p:txBody>
        </p:sp>
      </p:grpSp>
      <p:grpSp>
        <p:nvGrpSpPr>
          <p:cNvPr id="11" name="Group 11"/>
          <p:cNvGrpSpPr/>
          <p:nvPr/>
        </p:nvGrpSpPr>
        <p:grpSpPr>
          <a:xfrm>
            <a:off x="2685768" y="1639660"/>
            <a:ext cx="7600467" cy="529025"/>
            <a:chOff x="0" y="0"/>
            <a:chExt cx="2723836" cy="189591"/>
          </a:xfrm>
        </p:grpSpPr>
        <p:sp>
          <p:nvSpPr>
            <p:cNvPr id="12" name="Freeform 12"/>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EECDB9"/>
            </a:solidFill>
            <a:ln cap="sq">
              <a:noFill/>
              <a:prstDash val="solid"/>
              <a:miter/>
            </a:ln>
          </p:spPr>
          <p:txBody>
            <a:bodyPr/>
            <a:lstStyle/>
            <a:p>
              <a:endParaRPr lang="en-GB"/>
            </a:p>
          </p:txBody>
        </p:sp>
        <p:sp>
          <p:nvSpPr>
            <p:cNvPr id="13" name="TextBox 13"/>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grpSp>
        <p:nvGrpSpPr>
          <p:cNvPr id="14" name="Group 14"/>
          <p:cNvGrpSpPr/>
          <p:nvPr/>
        </p:nvGrpSpPr>
        <p:grpSpPr>
          <a:xfrm>
            <a:off x="2654834" y="2235360"/>
            <a:ext cx="7631401" cy="4938470"/>
            <a:chOff x="0" y="0"/>
            <a:chExt cx="2734922" cy="1769836"/>
          </a:xfrm>
        </p:grpSpPr>
        <p:sp>
          <p:nvSpPr>
            <p:cNvPr id="15" name="Freeform 15"/>
            <p:cNvSpPr/>
            <p:nvPr/>
          </p:nvSpPr>
          <p:spPr>
            <a:xfrm>
              <a:off x="0" y="0"/>
              <a:ext cx="2734922" cy="1769836"/>
            </a:xfrm>
            <a:custGeom>
              <a:avLst/>
              <a:gdLst/>
              <a:ahLst/>
              <a:cxnLst/>
              <a:rect l="l" t="t" r="r" b="b"/>
              <a:pathLst>
                <a:path w="2734922" h="1769836">
                  <a:moveTo>
                    <a:pt x="5072" y="0"/>
                  </a:moveTo>
                  <a:lnTo>
                    <a:pt x="2729849" y="0"/>
                  </a:lnTo>
                  <a:cubicBezTo>
                    <a:pt x="2732651" y="0"/>
                    <a:pt x="2734922" y="2271"/>
                    <a:pt x="2734922" y="5072"/>
                  </a:cubicBezTo>
                  <a:lnTo>
                    <a:pt x="2734922" y="1764764"/>
                  </a:lnTo>
                  <a:cubicBezTo>
                    <a:pt x="2734922" y="1767565"/>
                    <a:pt x="2732651" y="1769836"/>
                    <a:pt x="2729849" y="1769836"/>
                  </a:cubicBezTo>
                  <a:lnTo>
                    <a:pt x="5072" y="1769836"/>
                  </a:lnTo>
                  <a:cubicBezTo>
                    <a:pt x="2271" y="1769836"/>
                    <a:pt x="0" y="1767565"/>
                    <a:pt x="0" y="1764764"/>
                  </a:cubicBezTo>
                  <a:lnTo>
                    <a:pt x="0" y="5072"/>
                  </a:lnTo>
                  <a:cubicBezTo>
                    <a:pt x="0" y="2271"/>
                    <a:pt x="2271" y="0"/>
                    <a:pt x="5072" y="0"/>
                  </a:cubicBezTo>
                  <a:close/>
                </a:path>
              </a:pathLst>
            </a:custGeom>
            <a:solidFill>
              <a:srgbClr val="000000">
                <a:alpha val="0"/>
              </a:srgbClr>
            </a:solidFill>
            <a:ln cap="sq">
              <a:noFill/>
              <a:prstDash val="solid"/>
              <a:miter/>
            </a:ln>
          </p:spPr>
          <p:txBody>
            <a:bodyPr/>
            <a:lstStyle/>
            <a:p>
              <a:endParaRPr lang="en-GB"/>
            </a:p>
          </p:txBody>
        </p:sp>
        <p:sp>
          <p:nvSpPr>
            <p:cNvPr id="16" name="TextBox 16"/>
            <p:cNvSpPr txBox="1"/>
            <p:nvPr/>
          </p:nvSpPr>
          <p:spPr>
            <a:xfrm>
              <a:off x="0" y="-161925"/>
              <a:ext cx="2734922" cy="1931761"/>
            </a:xfrm>
            <a:prstGeom prst="rect">
              <a:avLst/>
            </a:prstGeom>
          </p:spPr>
          <p:txBody>
            <a:bodyPr lIns="50800" tIns="50800" rIns="50800" bIns="50800" rtlCol="0" anchor="ctr"/>
            <a:lstStyle/>
            <a:p>
              <a:pPr algn="l">
                <a:lnSpc>
                  <a:spcPts val="3726"/>
                </a:lnSpc>
              </a:pPr>
              <a:r>
                <a:rPr lang="en-US" sz="1800" b="1">
                  <a:solidFill>
                    <a:srgbClr val="000000"/>
                  </a:solidFill>
                  <a:latin typeface="Comfortaa Bold"/>
                  <a:ea typeface="Comfortaa Bold"/>
                  <a:cs typeface="Comfortaa Bold"/>
                  <a:sym typeface="Comfortaa Bold"/>
                </a:rPr>
                <a:t>2.1</a:t>
              </a:r>
              <a:r>
                <a:rPr lang="en-US" sz="1800">
                  <a:solidFill>
                    <a:srgbClr val="000000"/>
                  </a:solidFill>
                  <a:latin typeface="Comfortaa"/>
                  <a:ea typeface="Comfortaa"/>
                  <a:cs typeface="Comfortaa"/>
                  <a:sym typeface="Comfortaa"/>
                </a:rPr>
                <a:t>  Recognise and discuss the potential impact the death of an individual may have on own feelings.</a:t>
              </a:r>
            </a:p>
            <a:p>
              <a:pPr algn="l">
                <a:lnSpc>
                  <a:spcPts val="3726"/>
                </a:lnSpc>
              </a:pPr>
              <a:r>
                <a:rPr lang="en-US" sz="1800" b="1">
                  <a:solidFill>
                    <a:srgbClr val="000000"/>
                  </a:solidFill>
                  <a:latin typeface="Comfortaa Bold"/>
                  <a:ea typeface="Comfortaa Bold"/>
                  <a:cs typeface="Comfortaa Bold"/>
                  <a:sym typeface="Comfortaa Bold"/>
                </a:rPr>
                <a:t>2.2</a:t>
              </a:r>
              <a:r>
                <a:rPr lang="en-US" sz="1800">
                  <a:solidFill>
                    <a:srgbClr val="000000"/>
                  </a:solidFill>
                  <a:latin typeface="Comfortaa"/>
                  <a:ea typeface="Comfortaa"/>
                  <a:cs typeface="Comfortaa"/>
                  <a:sym typeface="Comfortaa"/>
                </a:rPr>
                <a:t>  Discuss the importance of and demonstrate how to make good use of the support available (for example through formal supervision or informally from colleagues), reflecting on practice, identifying learning needs and accessing further support for such needs.</a:t>
              </a:r>
            </a:p>
            <a:p>
              <a:pPr algn="l">
                <a:lnSpc>
                  <a:spcPts val="3726"/>
                </a:lnSpc>
              </a:pPr>
              <a:r>
                <a:rPr lang="en-US" sz="1800" b="1">
                  <a:solidFill>
                    <a:srgbClr val="000000"/>
                  </a:solidFill>
                  <a:latin typeface="Comfortaa Bold"/>
                  <a:ea typeface="Comfortaa Bold"/>
                  <a:cs typeface="Comfortaa Bold"/>
                  <a:sym typeface="Comfortaa Bold"/>
                </a:rPr>
                <a:t>2.3</a:t>
              </a:r>
              <a:r>
                <a:rPr lang="en-US" sz="1800">
                  <a:solidFill>
                    <a:srgbClr val="000000"/>
                  </a:solidFill>
                  <a:latin typeface="Comfortaa"/>
                  <a:ea typeface="Comfortaa"/>
                  <a:cs typeface="Comfortaa"/>
                  <a:sym typeface="Comfortaa"/>
                </a:rPr>
                <a:t>  Offer support to colleagues.</a:t>
              </a:r>
            </a:p>
            <a:p>
              <a:pPr algn="l">
                <a:lnSpc>
                  <a:spcPts val="3726"/>
                </a:lnSpc>
              </a:pPr>
              <a:endParaRPr lang="en-US" sz="1800">
                <a:solidFill>
                  <a:srgbClr val="000000"/>
                </a:solidFill>
                <a:latin typeface="Comfortaa"/>
                <a:ea typeface="Comfortaa"/>
                <a:cs typeface="Comfortaa"/>
                <a:sym typeface="Comfortaa"/>
              </a:endParaRPr>
            </a:p>
          </p:txBody>
        </p:sp>
      </p:grpSp>
      <p:grpSp>
        <p:nvGrpSpPr>
          <p:cNvPr id="17" name="Group 17"/>
          <p:cNvGrpSpPr/>
          <p:nvPr/>
        </p:nvGrpSpPr>
        <p:grpSpPr>
          <a:xfrm>
            <a:off x="7520155" y="1005143"/>
            <a:ext cx="2766080" cy="567841"/>
            <a:chOff x="0" y="0"/>
            <a:chExt cx="991301" cy="203502"/>
          </a:xfrm>
        </p:grpSpPr>
        <p:sp>
          <p:nvSpPr>
            <p:cNvPr id="18" name="Freeform 18"/>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5FB339"/>
            </a:solidFill>
            <a:ln cap="sq">
              <a:noFill/>
              <a:prstDash val="solid"/>
              <a:miter/>
            </a:ln>
          </p:spPr>
          <p:txBody>
            <a:bodyPr/>
            <a:lstStyle/>
            <a:p>
              <a:endParaRPr lang="en-GB"/>
            </a:p>
          </p:txBody>
        </p:sp>
        <p:sp>
          <p:nvSpPr>
            <p:cNvPr id="19" name="TextBox 19"/>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2" action="ppaction://hlinksldjump"/>
                </a:rPr>
                <a:t>Tier 1 Introduction reminder</a:t>
              </a:r>
            </a:p>
          </p:txBody>
        </p:sp>
      </p:gr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algn="ctr">
                <a:lnSpc>
                  <a:spcPts val="2799"/>
                </a:lnSpc>
              </a:pPr>
              <a:r>
                <a:rPr lang="en-US" sz="1999" b="1">
                  <a:solidFill>
                    <a:srgbClr val="000000">
                      <a:alpha val="89804"/>
                    </a:srgbClr>
                  </a:solidFill>
                  <a:latin typeface="Comfortaa Bold"/>
                  <a:ea typeface="Comfortaa Bold"/>
                  <a:cs typeface="Comfortaa Bold"/>
                  <a:sym typeface="Comfortaa Bold"/>
                </a:rPr>
                <a:t>Maintaining own Health and Wellbeing</a:t>
              </a:r>
            </a:p>
            <a:p>
              <a:pPr marL="0" lvl="0" indent="0" algn="ctr">
                <a:lnSpc>
                  <a:spcPts val="2799"/>
                </a:lnSpc>
                <a:spcBef>
                  <a:spcPct val="0"/>
                </a:spcBef>
              </a:pPr>
              <a:endParaRPr lang="en-US" sz="1999" b="1">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a:solidFill>
                  <a:srgbClr val="000000">
                    <a:alpha val="89804"/>
                  </a:srgbClr>
                </a:solidFill>
                <a:latin typeface="Comfortaa Bold"/>
                <a:ea typeface="Comfortaa Bold"/>
                <a:cs typeface="Comfortaa Bold"/>
                <a:sym typeface="Comfortaa Bold"/>
              </a:endParaRP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8 cd</a:t>
              </a:r>
            </a:p>
          </p:txBody>
        </p:sp>
      </p:grpSp>
      <p:grpSp>
        <p:nvGrpSpPr>
          <p:cNvPr id="8" name="Group 8"/>
          <p:cNvGrpSpPr/>
          <p:nvPr/>
        </p:nvGrpSpPr>
        <p:grpSpPr>
          <a:xfrm>
            <a:off x="2685768" y="1005143"/>
            <a:ext cx="4770726" cy="567841"/>
            <a:chOff x="0" y="0"/>
            <a:chExt cx="1709720" cy="203502"/>
          </a:xfrm>
        </p:grpSpPr>
        <p:sp>
          <p:nvSpPr>
            <p:cNvPr id="9" name="Freeform 9"/>
            <p:cNvSpPr/>
            <p:nvPr/>
          </p:nvSpPr>
          <p:spPr>
            <a:xfrm>
              <a:off x="0" y="0"/>
              <a:ext cx="1709720" cy="203502"/>
            </a:xfrm>
            <a:custGeom>
              <a:avLst/>
              <a:gdLst/>
              <a:ahLst/>
              <a:cxnLst/>
              <a:rect l="l" t="t" r="r" b="b"/>
              <a:pathLst>
                <a:path w="1709720" h="203502">
                  <a:moveTo>
                    <a:pt x="22719" y="0"/>
                  </a:moveTo>
                  <a:lnTo>
                    <a:pt x="1687001" y="0"/>
                  </a:lnTo>
                  <a:cubicBezTo>
                    <a:pt x="1693027" y="0"/>
                    <a:pt x="1698805" y="2394"/>
                    <a:pt x="1703066" y="6654"/>
                  </a:cubicBezTo>
                  <a:cubicBezTo>
                    <a:pt x="1707327" y="10915"/>
                    <a:pt x="1709720" y="16694"/>
                    <a:pt x="1709720" y="22719"/>
                  </a:cubicBezTo>
                  <a:lnTo>
                    <a:pt x="1709720" y="180782"/>
                  </a:lnTo>
                  <a:cubicBezTo>
                    <a:pt x="1709720" y="193330"/>
                    <a:pt x="1699549" y="203502"/>
                    <a:pt x="1687001" y="203502"/>
                  </a:cubicBezTo>
                  <a:lnTo>
                    <a:pt x="22719" y="203502"/>
                  </a:lnTo>
                  <a:cubicBezTo>
                    <a:pt x="16694" y="203502"/>
                    <a:pt x="10915" y="201108"/>
                    <a:pt x="6654" y="196847"/>
                  </a:cubicBezTo>
                  <a:cubicBezTo>
                    <a:pt x="2394" y="192587"/>
                    <a:pt x="0" y="186808"/>
                    <a:pt x="0" y="180782"/>
                  </a:cubicBezTo>
                  <a:lnTo>
                    <a:pt x="0" y="22719"/>
                  </a:lnTo>
                  <a:cubicBezTo>
                    <a:pt x="0" y="16694"/>
                    <a:pt x="2394" y="10915"/>
                    <a:pt x="6654" y="6654"/>
                  </a:cubicBezTo>
                  <a:cubicBezTo>
                    <a:pt x="10915" y="2394"/>
                    <a:pt x="16694" y="0"/>
                    <a:pt x="22719" y="0"/>
                  </a:cubicBezTo>
                  <a:close/>
                </a:path>
              </a:pathLst>
            </a:custGeom>
            <a:solidFill>
              <a:srgbClr val="EECDB9"/>
            </a:solidFill>
            <a:ln cap="sq">
              <a:noFill/>
              <a:prstDash val="solid"/>
              <a:miter/>
            </a:ln>
          </p:spPr>
          <p:txBody>
            <a:bodyPr/>
            <a:lstStyle/>
            <a:p>
              <a:endParaRPr lang="en-GB"/>
            </a:p>
          </p:txBody>
        </p:sp>
        <p:sp>
          <p:nvSpPr>
            <p:cNvPr id="10" name="TextBox 10"/>
            <p:cNvSpPr txBox="1"/>
            <p:nvPr/>
          </p:nvSpPr>
          <p:spPr>
            <a:xfrm>
              <a:off x="0" y="-28575"/>
              <a:ext cx="1709720" cy="232077"/>
            </a:xfrm>
            <a:prstGeom prst="rect">
              <a:avLst/>
            </a:prstGeom>
          </p:spPr>
          <p:txBody>
            <a:bodyPr lIns="50800" tIns="50800" rIns="50800" bIns="50800" rtlCol="0" anchor="ctr"/>
            <a:lstStyle/>
            <a:p>
              <a:pPr marL="0" lvl="0" indent="0" algn="ctr">
                <a:lnSpc>
                  <a:spcPts val="2099"/>
                </a:lnSpc>
                <a:spcBef>
                  <a:spcPct val="0"/>
                </a:spcBef>
              </a:pPr>
              <a:r>
                <a:rPr lang="en-US" sz="1499">
                  <a:solidFill>
                    <a:srgbClr val="000000"/>
                  </a:solidFill>
                  <a:latin typeface="Comfortaa"/>
                  <a:ea typeface="Comfortaa"/>
                  <a:cs typeface="Comfortaa"/>
                  <a:sym typeface="Comfortaa"/>
                </a:rPr>
                <a:t>Introduction &amp; Outcomes as per Tier 1, plus:</a:t>
              </a:r>
            </a:p>
          </p:txBody>
        </p:sp>
      </p:grpSp>
      <p:grpSp>
        <p:nvGrpSpPr>
          <p:cNvPr id="11" name="Group 11"/>
          <p:cNvGrpSpPr/>
          <p:nvPr/>
        </p:nvGrpSpPr>
        <p:grpSpPr>
          <a:xfrm>
            <a:off x="2685768" y="1639660"/>
            <a:ext cx="7600467" cy="529025"/>
            <a:chOff x="0" y="0"/>
            <a:chExt cx="2723836" cy="189591"/>
          </a:xfrm>
        </p:grpSpPr>
        <p:sp>
          <p:nvSpPr>
            <p:cNvPr id="12" name="Freeform 12"/>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EECDB9"/>
            </a:solidFill>
            <a:ln cap="sq">
              <a:noFill/>
              <a:prstDash val="solid"/>
              <a:miter/>
            </a:ln>
          </p:spPr>
          <p:txBody>
            <a:bodyPr/>
            <a:lstStyle/>
            <a:p>
              <a:endParaRPr lang="en-GB"/>
            </a:p>
          </p:txBody>
        </p:sp>
        <p:sp>
          <p:nvSpPr>
            <p:cNvPr id="13" name="TextBox 13"/>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grpSp>
        <p:nvGrpSpPr>
          <p:cNvPr id="14" name="Group 14"/>
          <p:cNvGrpSpPr/>
          <p:nvPr/>
        </p:nvGrpSpPr>
        <p:grpSpPr>
          <a:xfrm>
            <a:off x="2654834" y="2235360"/>
            <a:ext cx="7631401" cy="4938470"/>
            <a:chOff x="0" y="0"/>
            <a:chExt cx="2734922" cy="1769836"/>
          </a:xfrm>
        </p:grpSpPr>
        <p:sp>
          <p:nvSpPr>
            <p:cNvPr id="15" name="Freeform 15"/>
            <p:cNvSpPr/>
            <p:nvPr/>
          </p:nvSpPr>
          <p:spPr>
            <a:xfrm>
              <a:off x="0" y="0"/>
              <a:ext cx="2734922" cy="1769836"/>
            </a:xfrm>
            <a:custGeom>
              <a:avLst/>
              <a:gdLst/>
              <a:ahLst/>
              <a:cxnLst/>
              <a:rect l="l" t="t" r="r" b="b"/>
              <a:pathLst>
                <a:path w="2734922" h="1769836">
                  <a:moveTo>
                    <a:pt x="5072" y="0"/>
                  </a:moveTo>
                  <a:lnTo>
                    <a:pt x="2729849" y="0"/>
                  </a:lnTo>
                  <a:cubicBezTo>
                    <a:pt x="2732651" y="0"/>
                    <a:pt x="2734922" y="2271"/>
                    <a:pt x="2734922" y="5072"/>
                  </a:cubicBezTo>
                  <a:lnTo>
                    <a:pt x="2734922" y="1764764"/>
                  </a:lnTo>
                  <a:cubicBezTo>
                    <a:pt x="2734922" y="1767565"/>
                    <a:pt x="2732651" y="1769836"/>
                    <a:pt x="2729849" y="1769836"/>
                  </a:cubicBezTo>
                  <a:lnTo>
                    <a:pt x="5072" y="1769836"/>
                  </a:lnTo>
                  <a:cubicBezTo>
                    <a:pt x="2271" y="1769836"/>
                    <a:pt x="0" y="1767565"/>
                    <a:pt x="0" y="1764764"/>
                  </a:cubicBezTo>
                  <a:lnTo>
                    <a:pt x="0" y="5072"/>
                  </a:lnTo>
                  <a:cubicBezTo>
                    <a:pt x="0" y="2271"/>
                    <a:pt x="2271" y="0"/>
                    <a:pt x="5072" y="0"/>
                  </a:cubicBezTo>
                  <a:close/>
                </a:path>
              </a:pathLst>
            </a:custGeom>
            <a:solidFill>
              <a:srgbClr val="000000">
                <a:alpha val="0"/>
              </a:srgbClr>
            </a:solidFill>
            <a:ln cap="sq">
              <a:noFill/>
              <a:prstDash val="solid"/>
              <a:miter/>
            </a:ln>
          </p:spPr>
          <p:txBody>
            <a:bodyPr/>
            <a:lstStyle/>
            <a:p>
              <a:endParaRPr lang="en-GB"/>
            </a:p>
          </p:txBody>
        </p:sp>
        <p:sp>
          <p:nvSpPr>
            <p:cNvPr id="16" name="TextBox 16"/>
            <p:cNvSpPr txBox="1"/>
            <p:nvPr/>
          </p:nvSpPr>
          <p:spPr>
            <a:xfrm>
              <a:off x="0" y="-171450"/>
              <a:ext cx="2734922" cy="1941286"/>
            </a:xfrm>
            <a:prstGeom prst="rect">
              <a:avLst/>
            </a:prstGeom>
          </p:spPr>
          <p:txBody>
            <a:bodyPr lIns="50800" tIns="50800" rIns="50800" bIns="50800" rtlCol="0" anchor="ctr"/>
            <a:lstStyle/>
            <a:p>
              <a:pPr algn="l">
                <a:lnSpc>
                  <a:spcPts val="3869"/>
                </a:lnSpc>
              </a:pPr>
              <a:r>
                <a:rPr lang="en-US" sz="1800" b="1">
                  <a:solidFill>
                    <a:srgbClr val="000000"/>
                  </a:solidFill>
                  <a:latin typeface="Comfortaa Bold"/>
                  <a:ea typeface="Comfortaa Bold"/>
                  <a:cs typeface="Comfortaa Bold"/>
                  <a:sym typeface="Comfortaa Bold"/>
                </a:rPr>
                <a:t>2.4</a:t>
              </a:r>
              <a:r>
                <a:rPr lang="en-US" sz="1800">
                  <a:solidFill>
                    <a:srgbClr val="000000"/>
                  </a:solidFill>
                  <a:latin typeface="Comfortaa"/>
                  <a:ea typeface="Comfortaa"/>
                  <a:cs typeface="Comfortaa"/>
                  <a:sym typeface="Comfortaa"/>
                </a:rPr>
                <a:t>  Define ‘emotional resilience’ and demonstrate how to access support to build this.</a:t>
              </a:r>
            </a:p>
            <a:p>
              <a:pPr algn="l">
                <a:lnSpc>
                  <a:spcPts val="3869"/>
                </a:lnSpc>
              </a:pPr>
              <a:r>
                <a:rPr lang="en-US" sz="1800" b="1">
                  <a:solidFill>
                    <a:srgbClr val="000000"/>
                  </a:solidFill>
                  <a:latin typeface="Comfortaa Bold"/>
                  <a:ea typeface="Comfortaa Bold"/>
                  <a:cs typeface="Comfortaa Bold"/>
                  <a:sym typeface="Comfortaa Bold"/>
                </a:rPr>
                <a:t>2.5</a:t>
              </a:r>
              <a:r>
                <a:rPr lang="en-US" sz="1800">
                  <a:solidFill>
                    <a:srgbClr val="000000"/>
                  </a:solidFill>
                  <a:latin typeface="Comfortaa"/>
                  <a:ea typeface="Comfortaa"/>
                  <a:cs typeface="Comfortaa"/>
                  <a:sym typeface="Comfortaa"/>
                </a:rPr>
                <a:t>  Recognise and discuss how own experiences, views and beliefs relating to death, dying, loss and bereavement may affect the care provided to individuals.</a:t>
              </a:r>
            </a:p>
            <a:p>
              <a:pPr algn="l">
                <a:lnSpc>
                  <a:spcPts val="3869"/>
                </a:lnSpc>
              </a:pPr>
              <a:r>
                <a:rPr lang="en-US" sz="1800" b="1">
                  <a:solidFill>
                    <a:srgbClr val="000000"/>
                  </a:solidFill>
                  <a:latin typeface="Comfortaa Bold"/>
                  <a:ea typeface="Comfortaa Bold"/>
                  <a:cs typeface="Comfortaa Bold"/>
                  <a:sym typeface="Comfortaa Bold"/>
                </a:rPr>
                <a:t>2.6</a:t>
              </a:r>
              <a:r>
                <a:rPr lang="en-US" sz="1800">
                  <a:solidFill>
                    <a:srgbClr val="000000"/>
                  </a:solidFill>
                  <a:latin typeface="Comfortaa"/>
                  <a:ea typeface="Comfortaa"/>
                  <a:cs typeface="Comfortaa"/>
                  <a:sym typeface="Comfortaa"/>
                </a:rPr>
                <a:t>  Describe own role and identify the limits of own knowledge and competence, demonstrating where to seek support.</a:t>
              </a:r>
            </a:p>
            <a:p>
              <a:pPr algn="l">
                <a:lnSpc>
                  <a:spcPts val="3869"/>
                </a:lnSpc>
              </a:pPr>
              <a:endParaRPr lang="en-US" sz="1800">
                <a:solidFill>
                  <a:srgbClr val="000000"/>
                </a:solidFill>
                <a:latin typeface="Comfortaa"/>
                <a:ea typeface="Comfortaa"/>
                <a:cs typeface="Comfortaa"/>
                <a:sym typeface="Comfortaa"/>
              </a:endParaRPr>
            </a:p>
          </p:txBody>
        </p:sp>
      </p:gr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EC6907"/>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2 - Topic 8</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EECDB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88241" y="1672843"/>
            <a:ext cx="7597994" cy="1362546"/>
            <a:chOff x="0" y="0"/>
            <a:chExt cx="2722949" cy="488306"/>
          </a:xfrm>
        </p:grpSpPr>
        <p:sp>
          <p:nvSpPr>
            <p:cNvPr id="9" name="Freeform 9"/>
            <p:cNvSpPr/>
            <p:nvPr/>
          </p:nvSpPr>
          <p:spPr>
            <a:xfrm>
              <a:off x="0" y="0"/>
              <a:ext cx="2722949" cy="488306"/>
            </a:xfrm>
            <a:custGeom>
              <a:avLst/>
              <a:gdLst/>
              <a:ahLst/>
              <a:cxnLst/>
              <a:rect l="l" t="t" r="r" b="b"/>
              <a:pathLst>
                <a:path w="2722949" h="488306">
                  <a:moveTo>
                    <a:pt x="14265" y="0"/>
                  </a:moveTo>
                  <a:lnTo>
                    <a:pt x="2708684" y="0"/>
                  </a:lnTo>
                  <a:cubicBezTo>
                    <a:pt x="2716563" y="0"/>
                    <a:pt x="2722949" y="6387"/>
                    <a:pt x="2722949" y="14265"/>
                  </a:cubicBezTo>
                  <a:lnTo>
                    <a:pt x="2722949" y="474040"/>
                  </a:lnTo>
                  <a:cubicBezTo>
                    <a:pt x="2722949" y="477824"/>
                    <a:pt x="2721446" y="481452"/>
                    <a:pt x="2718771" y="484127"/>
                  </a:cubicBezTo>
                  <a:cubicBezTo>
                    <a:pt x="2716096" y="486803"/>
                    <a:pt x="2712468" y="488306"/>
                    <a:pt x="2708684" y="488306"/>
                  </a:cubicBezTo>
                  <a:lnTo>
                    <a:pt x="14265" y="488306"/>
                  </a:lnTo>
                  <a:cubicBezTo>
                    <a:pt x="10482" y="488306"/>
                    <a:pt x="6853" y="486803"/>
                    <a:pt x="4178" y="484127"/>
                  </a:cubicBezTo>
                  <a:cubicBezTo>
                    <a:pt x="1503" y="481452"/>
                    <a:pt x="0" y="477824"/>
                    <a:pt x="0" y="474040"/>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516881"/>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www.hospiceuk.org/information-and-support/your-guide-hospice-and-end-life-care/support-carers/looking-after-yourself"/>
                </a:rPr>
                <a:t>Looking after yourself when someone is dying | Hospice UK</a:t>
              </a:r>
              <a:r>
                <a:rPr lang="en-US" sz="1200">
                  <a:solidFill>
                    <a:srgbClr val="000000">
                      <a:alpha val="89804"/>
                    </a:srgbClr>
                  </a:solidFill>
                  <a:latin typeface="Comfortaa"/>
                  <a:ea typeface="Comfortaa"/>
                  <a:cs typeface="Comfortaa"/>
                  <a:sym typeface="Comfortaa"/>
                </a:rPr>
                <a:t> </a:t>
              </a:r>
            </a:p>
            <a:p>
              <a:pPr algn="l">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11" name="Group 11"/>
          <p:cNvGrpSpPr/>
          <p:nvPr/>
        </p:nvGrpSpPr>
        <p:grpSpPr>
          <a:xfrm>
            <a:off x="3157327" y="6804000"/>
            <a:ext cx="2766080" cy="567841"/>
            <a:chOff x="0" y="0"/>
            <a:chExt cx="991301" cy="203502"/>
          </a:xfrm>
        </p:grpSpPr>
        <p:sp>
          <p:nvSpPr>
            <p:cNvPr id="12" name="Freeform 12"/>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EC6907"/>
            </a:solidFill>
            <a:ln cap="sq">
              <a:noFill/>
              <a:prstDash val="solid"/>
              <a:miter/>
            </a:ln>
          </p:spPr>
          <p:txBody>
            <a:bodyPr/>
            <a:lstStyle/>
            <a:p>
              <a:endParaRPr lang="en-GB"/>
            </a:p>
          </p:txBody>
        </p:sp>
        <p:sp>
          <p:nvSpPr>
            <p:cNvPr id="13" name="TextBox 13"/>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3" action="ppaction://hlinksldjump"/>
                </a:rPr>
                <a:t>Back to </a:t>
              </a:r>
              <a:r>
                <a:rPr lang="en-US" sz="1199" b="1" strike="noStrike">
                  <a:solidFill>
                    <a:srgbClr val="000000"/>
                  </a:solidFill>
                  <a:latin typeface="Comfortaa Bold"/>
                  <a:ea typeface="Comfortaa Bold"/>
                  <a:cs typeface="Comfortaa Bold"/>
                  <a:sym typeface="Comfortaa Bold"/>
                  <a:hlinkClick r:id="rId3" action="ppaction://hlinksldjump"/>
                </a:rPr>
                <a:t>Tier 2 Summary</a:t>
              </a:r>
            </a:p>
          </p:txBody>
        </p:sp>
      </p:grpSp>
      <p:sp>
        <p:nvSpPr>
          <p:cNvPr id="14" name="Freeform 14"/>
          <p:cNvSpPr/>
          <p:nvPr/>
        </p:nvSpPr>
        <p:spPr>
          <a:xfrm>
            <a:off x="9762868" y="6835742"/>
            <a:ext cx="523367" cy="536100"/>
          </a:xfrm>
          <a:custGeom>
            <a:avLst/>
            <a:gdLst/>
            <a:ahLst/>
            <a:cxnLst/>
            <a:rect l="l" t="t" r="r" b="b"/>
            <a:pathLst>
              <a:path w="523367" h="536100">
                <a:moveTo>
                  <a:pt x="0" y="0"/>
                </a:moveTo>
                <a:lnTo>
                  <a:pt x="523367" y="0"/>
                </a:lnTo>
                <a:lnTo>
                  <a:pt x="523367" y="536099"/>
                </a:lnTo>
                <a:lnTo>
                  <a:pt x="0" y="53609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grpSp>
        <p:nvGrpSpPr>
          <p:cNvPr id="15" name="Group 15"/>
          <p:cNvGrpSpPr/>
          <p:nvPr/>
        </p:nvGrpSpPr>
        <p:grpSpPr>
          <a:xfrm>
            <a:off x="2688241" y="3200614"/>
            <a:ext cx="7597994" cy="1362546"/>
            <a:chOff x="0" y="0"/>
            <a:chExt cx="2722949" cy="488306"/>
          </a:xfrm>
        </p:grpSpPr>
        <p:sp>
          <p:nvSpPr>
            <p:cNvPr id="16" name="Freeform 16"/>
            <p:cNvSpPr/>
            <p:nvPr/>
          </p:nvSpPr>
          <p:spPr>
            <a:xfrm>
              <a:off x="0" y="0"/>
              <a:ext cx="2722949" cy="488306"/>
            </a:xfrm>
            <a:custGeom>
              <a:avLst/>
              <a:gdLst/>
              <a:ahLst/>
              <a:cxnLst/>
              <a:rect l="l" t="t" r="r" b="b"/>
              <a:pathLst>
                <a:path w="2722949" h="488306">
                  <a:moveTo>
                    <a:pt x="14265" y="0"/>
                  </a:moveTo>
                  <a:lnTo>
                    <a:pt x="2708684" y="0"/>
                  </a:lnTo>
                  <a:cubicBezTo>
                    <a:pt x="2716563" y="0"/>
                    <a:pt x="2722949" y="6387"/>
                    <a:pt x="2722949" y="14265"/>
                  </a:cubicBezTo>
                  <a:lnTo>
                    <a:pt x="2722949" y="474040"/>
                  </a:lnTo>
                  <a:cubicBezTo>
                    <a:pt x="2722949" y="477824"/>
                    <a:pt x="2721446" y="481452"/>
                    <a:pt x="2718771" y="484127"/>
                  </a:cubicBezTo>
                  <a:cubicBezTo>
                    <a:pt x="2716096" y="486803"/>
                    <a:pt x="2712468" y="488306"/>
                    <a:pt x="2708684" y="488306"/>
                  </a:cubicBezTo>
                  <a:lnTo>
                    <a:pt x="14265" y="488306"/>
                  </a:lnTo>
                  <a:cubicBezTo>
                    <a:pt x="10482" y="488306"/>
                    <a:pt x="6853" y="486803"/>
                    <a:pt x="4178" y="484127"/>
                  </a:cubicBezTo>
                  <a:cubicBezTo>
                    <a:pt x="1503" y="481452"/>
                    <a:pt x="0" y="477824"/>
                    <a:pt x="0" y="474040"/>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7" name="TextBox 17"/>
            <p:cNvSpPr txBox="1"/>
            <p:nvPr/>
          </p:nvSpPr>
          <p:spPr>
            <a:xfrm>
              <a:off x="0" y="-28575"/>
              <a:ext cx="2722949" cy="516881"/>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6" tooltip="https://www.hospiceuk.org/information-and-support/your-guide-hospice-and-end-life-care/support-carers/caring-someone-home"/>
                </a:rPr>
                <a:t>Caring for someone at home | Hospice UK</a:t>
              </a:r>
              <a:r>
                <a:rPr lang="en-US" sz="1200">
                  <a:solidFill>
                    <a:srgbClr val="000000">
                      <a:alpha val="89804"/>
                    </a:srgbClr>
                  </a:solidFill>
                  <a:latin typeface="Comfortaa"/>
                  <a:ea typeface="Comfortaa"/>
                  <a:cs typeface="Comfortaa"/>
                  <a:sym typeface="Comfortaa"/>
                </a:rPr>
                <a:t> </a:t>
              </a:r>
            </a:p>
            <a:p>
              <a:pPr algn="l">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18" name="Group 18"/>
          <p:cNvGrpSpPr/>
          <p:nvPr/>
        </p:nvGrpSpPr>
        <p:grpSpPr>
          <a:xfrm>
            <a:off x="2688241" y="4677459"/>
            <a:ext cx="7597994" cy="799741"/>
            <a:chOff x="0" y="0"/>
            <a:chExt cx="2722949" cy="286609"/>
          </a:xfrm>
        </p:grpSpPr>
        <p:sp>
          <p:nvSpPr>
            <p:cNvPr id="19" name="Freeform 19"/>
            <p:cNvSpPr/>
            <p:nvPr/>
          </p:nvSpPr>
          <p:spPr>
            <a:xfrm>
              <a:off x="0" y="0"/>
              <a:ext cx="2722949" cy="286609"/>
            </a:xfrm>
            <a:custGeom>
              <a:avLst/>
              <a:gdLst/>
              <a:ahLst/>
              <a:cxnLst/>
              <a:rect l="l" t="t" r="r" b="b"/>
              <a:pathLst>
                <a:path w="2722949" h="286609">
                  <a:moveTo>
                    <a:pt x="14265" y="0"/>
                  </a:moveTo>
                  <a:lnTo>
                    <a:pt x="2708684" y="0"/>
                  </a:lnTo>
                  <a:cubicBezTo>
                    <a:pt x="2716563" y="0"/>
                    <a:pt x="2722949" y="6387"/>
                    <a:pt x="2722949" y="14265"/>
                  </a:cubicBezTo>
                  <a:lnTo>
                    <a:pt x="2722949" y="272344"/>
                  </a:lnTo>
                  <a:cubicBezTo>
                    <a:pt x="2722949" y="276127"/>
                    <a:pt x="2721446" y="279756"/>
                    <a:pt x="2718771" y="282431"/>
                  </a:cubicBezTo>
                  <a:cubicBezTo>
                    <a:pt x="2716096" y="285106"/>
                    <a:pt x="2712468" y="286609"/>
                    <a:pt x="2708684" y="286609"/>
                  </a:cubicBezTo>
                  <a:lnTo>
                    <a:pt x="14265" y="286609"/>
                  </a:lnTo>
                  <a:cubicBezTo>
                    <a:pt x="10482" y="286609"/>
                    <a:pt x="6853" y="285106"/>
                    <a:pt x="4178" y="282431"/>
                  </a:cubicBezTo>
                  <a:cubicBezTo>
                    <a:pt x="1503" y="279756"/>
                    <a:pt x="0" y="276127"/>
                    <a:pt x="0" y="272344"/>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0" name="TextBox 20"/>
            <p:cNvSpPr txBox="1"/>
            <p:nvPr/>
          </p:nvSpPr>
          <p:spPr>
            <a:xfrm>
              <a:off x="0" y="-28575"/>
              <a:ext cx="2722949" cy="315184"/>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7" tooltip="https://youtu.be/NROlDol_6I4-"/>
                </a:rPr>
                <a:t>Self-Care Matters - Understanding self-care </a:t>
              </a:r>
            </a:p>
          </p:txBody>
        </p:sp>
      </p:grpSp>
      <p:grpSp>
        <p:nvGrpSpPr>
          <p:cNvPr id="21" name="Group 21"/>
          <p:cNvGrpSpPr/>
          <p:nvPr/>
        </p:nvGrpSpPr>
        <p:grpSpPr>
          <a:xfrm>
            <a:off x="2688241" y="5591035"/>
            <a:ext cx="7597994" cy="934324"/>
            <a:chOff x="0" y="0"/>
            <a:chExt cx="2722949" cy="334840"/>
          </a:xfrm>
        </p:grpSpPr>
        <p:sp>
          <p:nvSpPr>
            <p:cNvPr id="22" name="Freeform 22"/>
            <p:cNvSpPr/>
            <p:nvPr/>
          </p:nvSpPr>
          <p:spPr>
            <a:xfrm>
              <a:off x="0" y="0"/>
              <a:ext cx="2722949" cy="334840"/>
            </a:xfrm>
            <a:custGeom>
              <a:avLst/>
              <a:gdLst/>
              <a:ahLst/>
              <a:cxnLst/>
              <a:rect l="l" t="t" r="r" b="b"/>
              <a:pathLst>
                <a:path w="2722949" h="334840">
                  <a:moveTo>
                    <a:pt x="14265" y="0"/>
                  </a:moveTo>
                  <a:lnTo>
                    <a:pt x="2708684" y="0"/>
                  </a:lnTo>
                  <a:cubicBezTo>
                    <a:pt x="2716563" y="0"/>
                    <a:pt x="2722949" y="6387"/>
                    <a:pt x="2722949" y="14265"/>
                  </a:cubicBezTo>
                  <a:lnTo>
                    <a:pt x="2722949" y="320575"/>
                  </a:lnTo>
                  <a:cubicBezTo>
                    <a:pt x="2722949" y="324359"/>
                    <a:pt x="2721446" y="327987"/>
                    <a:pt x="2718771" y="330662"/>
                  </a:cubicBezTo>
                  <a:cubicBezTo>
                    <a:pt x="2716096" y="333338"/>
                    <a:pt x="2712468" y="334840"/>
                    <a:pt x="2708684" y="334840"/>
                  </a:cubicBezTo>
                  <a:lnTo>
                    <a:pt x="14265" y="334840"/>
                  </a:lnTo>
                  <a:cubicBezTo>
                    <a:pt x="6387" y="334840"/>
                    <a:pt x="0" y="328454"/>
                    <a:pt x="0" y="320575"/>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3" name="TextBox 23"/>
            <p:cNvSpPr txBox="1"/>
            <p:nvPr/>
          </p:nvSpPr>
          <p:spPr>
            <a:xfrm>
              <a:off x="0" y="-28575"/>
              <a:ext cx="2722949" cy="363415"/>
            </a:xfrm>
            <a:prstGeom prst="rect">
              <a:avLst/>
            </a:prstGeom>
          </p:spPr>
          <p:txBody>
            <a:bodyPr lIns="50800" tIns="50800" rIns="50800" bIns="50800" rtlCol="0" anchor="ctr"/>
            <a:lstStyle/>
            <a:p>
              <a:pPr algn="ctr">
                <a:lnSpc>
                  <a:spcPts val="1679"/>
                </a:lnSpc>
              </a:pPr>
              <a:r>
                <a:rPr lang="en-US" sz="1200">
                  <a:solidFill>
                    <a:srgbClr val="000000">
                      <a:alpha val="89804"/>
                    </a:srgbClr>
                  </a:solidFill>
                  <a:latin typeface="Comfortaa"/>
                  <a:ea typeface="Comfortaa"/>
                  <a:cs typeface="Comfortaa"/>
                  <a:sym typeface="Comfortaa"/>
                </a:rPr>
                <a:t>Individual Trusts provide wellbeing support, </a:t>
              </a:r>
            </a:p>
            <a:p>
              <a:pPr algn="ctr">
                <a:lnSpc>
                  <a:spcPts val="1679"/>
                </a:lnSpc>
              </a:pPr>
              <a:r>
                <a:rPr lang="en-US" sz="1200">
                  <a:solidFill>
                    <a:srgbClr val="000000">
                      <a:alpha val="89804"/>
                    </a:srgbClr>
                  </a:solidFill>
                  <a:latin typeface="Comfortaa"/>
                  <a:ea typeface="Comfortaa"/>
                  <a:cs typeface="Comfortaa"/>
                  <a:sym typeface="Comfortaa"/>
                </a:rPr>
                <a:t>please see your own Trust Intranet for wellbeing services.</a:t>
              </a:r>
            </a:p>
            <a:p>
              <a:pPr algn="ctr">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24" name="Group 24"/>
          <p:cNvGrpSpPr/>
          <p:nvPr/>
        </p:nvGrpSpPr>
        <p:grpSpPr>
          <a:xfrm>
            <a:off x="405765" y="1005143"/>
            <a:ext cx="2213069" cy="6168686"/>
            <a:chOff x="0" y="0"/>
            <a:chExt cx="793114" cy="2210718"/>
          </a:xfrm>
        </p:grpSpPr>
        <p:sp>
          <p:nvSpPr>
            <p:cNvPr id="25" name="Freeform 25"/>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1E2D9">
                <a:alpha val="89804"/>
              </a:srgbClr>
            </a:solidFill>
            <a:ln cap="sq">
              <a:noFill/>
              <a:prstDash val="solid"/>
              <a:miter/>
            </a:ln>
          </p:spPr>
          <p:txBody>
            <a:bodyPr/>
            <a:lstStyle/>
            <a:p>
              <a:endParaRPr lang="en-GB"/>
            </a:p>
          </p:txBody>
        </p:sp>
        <p:sp>
          <p:nvSpPr>
            <p:cNvPr id="26" name="TextBox 26"/>
            <p:cNvSpPr txBox="1"/>
            <p:nvPr/>
          </p:nvSpPr>
          <p:spPr>
            <a:xfrm>
              <a:off x="0" y="-47625"/>
              <a:ext cx="793114" cy="2258343"/>
            </a:xfrm>
            <a:prstGeom prst="rect">
              <a:avLst/>
            </a:prstGeom>
          </p:spPr>
          <p:txBody>
            <a:bodyPr lIns="50800" tIns="50800" rIns="50800" bIns="50800" rtlCol="0" anchor="ctr"/>
            <a:lstStyle/>
            <a:p>
              <a:pPr algn="ctr">
                <a:lnSpc>
                  <a:spcPts val="2799"/>
                </a:lnSpc>
              </a:pPr>
              <a:r>
                <a:rPr lang="en-US" sz="1999" b="1">
                  <a:solidFill>
                    <a:srgbClr val="000000">
                      <a:alpha val="89804"/>
                    </a:srgbClr>
                  </a:solidFill>
                  <a:latin typeface="Comfortaa Bold"/>
                  <a:ea typeface="Comfortaa Bold"/>
                  <a:cs typeface="Comfortaa Bold"/>
                  <a:sym typeface="Comfortaa Bold"/>
                </a:rPr>
                <a:t>Maintaining own Health and Wellbeing</a:t>
              </a:r>
            </a:p>
            <a:p>
              <a:pPr marL="0" lvl="0" indent="0" algn="ctr">
                <a:lnSpc>
                  <a:spcPts val="2799"/>
                </a:lnSpc>
                <a:spcBef>
                  <a:spcPct val="0"/>
                </a:spcBef>
              </a:pPr>
              <a:endParaRPr lang="en-US" sz="1999" b="1">
                <a:solidFill>
                  <a:srgbClr val="000000">
                    <a:alpha val="89804"/>
                  </a:srgbClr>
                </a:solidFill>
                <a:latin typeface="Comfortaa Bold"/>
                <a:ea typeface="Comfortaa Bold"/>
                <a:cs typeface="Comfortaa Bold"/>
                <a:sym typeface="Comfortaa Bold"/>
              </a:endParaRPr>
            </a:p>
            <a:p>
              <a:pPr marL="0" lvl="0" indent="0" algn="ctr">
                <a:lnSpc>
                  <a:spcPts val="2799"/>
                </a:lnSpc>
                <a:spcBef>
                  <a:spcPct val="0"/>
                </a:spcBef>
              </a:pPr>
              <a:endParaRPr lang="en-US" sz="1999" b="1">
                <a:solidFill>
                  <a:srgbClr val="000000">
                    <a:alpha val="89804"/>
                  </a:srgbClr>
                </a:solidFill>
                <a:latin typeface="Comfortaa Bold"/>
                <a:ea typeface="Comfortaa Bold"/>
                <a:cs typeface="Comfortaa Bold"/>
                <a:sym typeface="Comfortaa Bold"/>
              </a:endParaRPr>
            </a:p>
          </p:txBody>
        </p:sp>
      </p:grpSp>
      <p:grpSp>
        <p:nvGrpSpPr>
          <p:cNvPr id="27" name="Group 27"/>
          <p:cNvGrpSpPr/>
          <p:nvPr/>
        </p:nvGrpSpPr>
        <p:grpSpPr>
          <a:xfrm>
            <a:off x="6849929" y="6804000"/>
            <a:ext cx="2766080" cy="567841"/>
            <a:chOff x="0" y="0"/>
            <a:chExt cx="991301" cy="203502"/>
          </a:xfrm>
        </p:grpSpPr>
        <p:sp>
          <p:nvSpPr>
            <p:cNvPr id="28" name="Freeform 28"/>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9B4392"/>
            </a:solidFill>
            <a:ln cap="sq">
              <a:noFill/>
              <a:prstDash val="solid"/>
              <a:miter/>
            </a:ln>
          </p:spPr>
          <p:txBody>
            <a:bodyPr/>
            <a:lstStyle/>
            <a:p>
              <a:endParaRPr lang="en-GB"/>
            </a:p>
          </p:txBody>
        </p:sp>
        <p:sp>
          <p:nvSpPr>
            <p:cNvPr id="29" name="TextBox 29"/>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8" action="ppaction://hlinksldjump"/>
                </a:rPr>
                <a:t>Tier </a:t>
              </a:r>
              <a:r>
                <a:rPr lang="en-US" sz="1199">
                  <a:solidFill>
                    <a:srgbClr val="000000"/>
                  </a:solidFill>
                  <a:latin typeface="Comfortaa"/>
                  <a:ea typeface="Comfortaa"/>
                  <a:cs typeface="Comfortaa"/>
                  <a:sym typeface="Comfortaa"/>
                  <a:hlinkClick r:id="rId8" action="ppaction://hlinksldjump"/>
                </a:rPr>
                <a:t>3</a:t>
              </a:r>
            </a:p>
          </p:txBody>
        </p:sp>
      </p:grpSp>
      <p:grpSp>
        <p:nvGrpSpPr>
          <p:cNvPr id="30" name="Group 30"/>
          <p:cNvGrpSpPr/>
          <p:nvPr/>
        </p:nvGrpSpPr>
        <p:grpSpPr>
          <a:xfrm>
            <a:off x="2688241" y="5113330"/>
            <a:ext cx="1677003" cy="383772"/>
            <a:chOff x="0" y="0"/>
            <a:chExt cx="601000" cy="137535"/>
          </a:xfrm>
        </p:grpSpPr>
        <p:sp>
          <p:nvSpPr>
            <p:cNvPr id="31" name="Freeform 31"/>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2" name="TextBox 32"/>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4min video</a:t>
              </a:r>
            </a:p>
          </p:txBody>
        </p:sp>
      </p:grpSp>
      <p:grpSp>
        <p:nvGrpSpPr>
          <p:cNvPr id="33" name="Group 33"/>
          <p:cNvGrpSpPr/>
          <p:nvPr/>
        </p:nvGrpSpPr>
        <p:grpSpPr>
          <a:xfrm>
            <a:off x="2688241" y="6141587"/>
            <a:ext cx="1677003" cy="383772"/>
            <a:chOff x="0" y="0"/>
            <a:chExt cx="601000" cy="137535"/>
          </a:xfrm>
        </p:grpSpPr>
        <p:sp>
          <p:nvSpPr>
            <p:cNvPr id="34" name="Freeform 3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5" name="TextBox 3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local resource</a:t>
              </a:r>
            </a:p>
          </p:txBody>
        </p:sp>
      </p:grpSp>
      <p:grpSp>
        <p:nvGrpSpPr>
          <p:cNvPr id="36" name="Group 36"/>
          <p:cNvGrpSpPr/>
          <p:nvPr/>
        </p:nvGrpSpPr>
        <p:grpSpPr>
          <a:xfrm>
            <a:off x="2688241" y="4179387"/>
            <a:ext cx="1677003" cy="383772"/>
            <a:chOff x="0" y="0"/>
            <a:chExt cx="601000" cy="137535"/>
          </a:xfrm>
        </p:grpSpPr>
        <p:sp>
          <p:nvSpPr>
            <p:cNvPr id="37" name="Freeform 37"/>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8" name="TextBox 38"/>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6min reading</a:t>
              </a:r>
            </a:p>
          </p:txBody>
        </p:sp>
      </p:grpSp>
      <p:grpSp>
        <p:nvGrpSpPr>
          <p:cNvPr id="39" name="Group 39"/>
          <p:cNvGrpSpPr/>
          <p:nvPr/>
        </p:nvGrpSpPr>
        <p:grpSpPr>
          <a:xfrm>
            <a:off x="4395920" y="4179387"/>
            <a:ext cx="1767358" cy="387921"/>
            <a:chOff x="0" y="0"/>
            <a:chExt cx="633381" cy="139022"/>
          </a:xfrm>
        </p:grpSpPr>
        <p:sp>
          <p:nvSpPr>
            <p:cNvPr id="40" name="Freeform 40"/>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41" name="TextBox 41"/>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Tier1</a:t>
              </a:r>
            </a:p>
          </p:txBody>
        </p:sp>
      </p:grpSp>
      <p:grpSp>
        <p:nvGrpSpPr>
          <p:cNvPr id="42" name="Group 42"/>
          <p:cNvGrpSpPr/>
          <p:nvPr/>
        </p:nvGrpSpPr>
        <p:grpSpPr>
          <a:xfrm>
            <a:off x="4395920" y="2662817"/>
            <a:ext cx="1767358" cy="387921"/>
            <a:chOff x="0" y="0"/>
            <a:chExt cx="633381" cy="139022"/>
          </a:xfrm>
        </p:grpSpPr>
        <p:sp>
          <p:nvSpPr>
            <p:cNvPr id="43" name="Freeform 43"/>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44" name="TextBox 44"/>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Tier1</a:t>
              </a:r>
            </a:p>
          </p:txBody>
        </p:sp>
      </p:grpSp>
      <p:grpSp>
        <p:nvGrpSpPr>
          <p:cNvPr id="45" name="Group 45"/>
          <p:cNvGrpSpPr/>
          <p:nvPr/>
        </p:nvGrpSpPr>
        <p:grpSpPr>
          <a:xfrm>
            <a:off x="2688241" y="2666966"/>
            <a:ext cx="1677003" cy="383772"/>
            <a:chOff x="0" y="0"/>
            <a:chExt cx="601000" cy="137535"/>
          </a:xfrm>
        </p:grpSpPr>
        <p:sp>
          <p:nvSpPr>
            <p:cNvPr id="46" name="Freeform 46"/>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47" name="TextBox 47"/>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6min reading</a:t>
              </a:r>
            </a:p>
          </p:txBody>
        </p:sp>
      </p:gr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9B4392"/>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3 - overview (Topics 1-4)</a:t>
              </a:r>
            </a:p>
          </p:txBody>
        </p:sp>
      </p:grpSp>
      <p:grpSp>
        <p:nvGrpSpPr>
          <p:cNvPr id="5" name="Group 5"/>
          <p:cNvGrpSpPr/>
          <p:nvPr/>
        </p:nvGrpSpPr>
        <p:grpSpPr>
          <a:xfrm>
            <a:off x="405765" y="1031064"/>
            <a:ext cx="2398324" cy="2388418"/>
            <a:chOff x="0" y="0"/>
            <a:chExt cx="859505" cy="855955"/>
          </a:xfrm>
        </p:grpSpPr>
        <p:sp>
          <p:nvSpPr>
            <p:cNvPr id="6" name="Freeform 6"/>
            <p:cNvSpPr/>
            <p:nvPr/>
          </p:nvSpPr>
          <p:spPr>
            <a:xfrm>
              <a:off x="0" y="0"/>
              <a:ext cx="859505" cy="855955"/>
            </a:xfrm>
            <a:custGeom>
              <a:avLst/>
              <a:gdLst/>
              <a:ahLst/>
              <a:cxnLst/>
              <a:rect l="l" t="t" r="r" b="b"/>
              <a:pathLst>
                <a:path w="859505" h="855955">
                  <a:moveTo>
                    <a:pt x="45193" y="0"/>
                  </a:moveTo>
                  <a:lnTo>
                    <a:pt x="814312" y="0"/>
                  </a:lnTo>
                  <a:cubicBezTo>
                    <a:pt x="826298" y="0"/>
                    <a:pt x="837793" y="4761"/>
                    <a:pt x="846268" y="13237"/>
                  </a:cubicBezTo>
                  <a:cubicBezTo>
                    <a:pt x="854744" y="21712"/>
                    <a:pt x="859505" y="33207"/>
                    <a:pt x="859505" y="45193"/>
                  </a:cubicBezTo>
                  <a:lnTo>
                    <a:pt x="859505" y="810762"/>
                  </a:lnTo>
                  <a:cubicBezTo>
                    <a:pt x="859505" y="835722"/>
                    <a:pt x="839272" y="855955"/>
                    <a:pt x="814312" y="855955"/>
                  </a:cubicBezTo>
                  <a:lnTo>
                    <a:pt x="45193" y="855955"/>
                  </a:lnTo>
                  <a:cubicBezTo>
                    <a:pt x="33207" y="855955"/>
                    <a:pt x="21712" y="851194"/>
                    <a:pt x="13237" y="842718"/>
                  </a:cubicBezTo>
                  <a:cubicBezTo>
                    <a:pt x="4761" y="834243"/>
                    <a:pt x="0" y="822748"/>
                    <a:pt x="0" y="810762"/>
                  </a:cubicBezTo>
                  <a:lnTo>
                    <a:pt x="0" y="45193"/>
                  </a:lnTo>
                  <a:cubicBezTo>
                    <a:pt x="0" y="33207"/>
                    <a:pt x="4761" y="21712"/>
                    <a:pt x="13237" y="13237"/>
                  </a:cubicBezTo>
                  <a:cubicBezTo>
                    <a:pt x="21712" y="4761"/>
                    <a:pt x="33207" y="0"/>
                    <a:pt x="45193" y="0"/>
                  </a:cubicBezTo>
                  <a:close/>
                </a:path>
              </a:pathLst>
            </a:custGeom>
            <a:solidFill>
              <a:srgbClr val="F3DEF1">
                <a:alpha val="89804"/>
              </a:srgbClr>
            </a:solidFill>
            <a:ln cap="sq">
              <a:noFill/>
              <a:prstDash val="solid"/>
              <a:miter/>
            </a:ln>
          </p:spPr>
          <p:txBody>
            <a:bodyPr/>
            <a:lstStyle/>
            <a:p>
              <a:endParaRPr lang="en-GB"/>
            </a:p>
          </p:txBody>
        </p:sp>
        <p:sp>
          <p:nvSpPr>
            <p:cNvPr id="7" name="TextBox 7"/>
            <p:cNvSpPr txBox="1"/>
            <p:nvPr/>
          </p:nvSpPr>
          <p:spPr>
            <a:xfrm>
              <a:off x="0" y="-28575"/>
              <a:ext cx="859505" cy="884530"/>
            </a:xfrm>
            <a:prstGeom prst="rect">
              <a:avLst/>
            </a:prstGeom>
          </p:spPr>
          <p:txBody>
            <a:bodyPr lIns="50800" tIns="50800" rIns="50800" bIns="50800" rtlCol="0" anchor="ctr"/>
            <a:lstStyle/>
            <a:p>
              <a:pPr marL="0" lvl="0" indent="0" algn="ctr">
                <a:lnSpc>
                  <a:spcPts val="2099"/>
                </a:lnSpc>
                <a:spcBef>
                  <a:spcPct val="0"/>
                </a:spcBef>
              </a:pPr>
              <a:r>
                <a:rPr lang="en-US" sz="1499">
                  <a:solidFill>
                    <a:srgbClr val="000000">
                      <a:alpha val="89804"/>
                    </a:srgbClr>
                  </a:solidFill>
                  <a:latin typeface="Comfortaa"/>
                  <a:ea typeface="Comfortaa"/>
                  <a:cs typeface="Comfortaa"/>
                  <a:sym typeface="Comfortaa"/>
                  <a:hlinkClick r:id="rId2" action="ppaction://hlinksldjump"/>
                </a:rPr>
                <a:t>Topic 1:</a:t>
              </a:r>
            </a:p>
            <a:p>
              <a:pPr marL="0" lvl="0" indent="0" algn="ctr">
                <a:lnSpc>
                  <a:spcPts val="2099"/>
                </a:lnSpc>
                <a:spcBef>
                  <a:spcPct val="0"/>
                </a:spcBef>
              </a:pPr>
              <a:endParaRPr lang="en-US" sz="1499">
                <a:solidFill>
                  <a:srgbClr val="000000">
                    <a:alpha val="89804"/>
                  </a:srgbClr>
                </a:solidFill>
                <a:latin typeface="Comfortaa"/>
                <a:ea typeface="Comfortaa"/>
                <a:cs typeface="Comfortaa"/>
                <a:sym typeface="Comfortaa"/>
                <a:hlinkClick r:id="rId2" action="ppaction://hlinksldjump"/>
              </a:endParaRP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hlinkClick r:id="rId2" action="ppaction://hlinksldjump"/>
                </a:rPr>
                <a:t>Person Centred Care</a:t>
              </a:r>
            </a:p>
            <a:p>
              <a:pPr marL="0" lvl="0" indent="0" algn="ctr">
                <a:lnSpc>
                  <a:spcPts val="2099"/>
                </a:lnSpc>
                <a:spcBef>
                  <a:spcPct val="0"/>
                </a:spcBef>
              </a:pPr>
              <a:endParaRPr lang="en-US" sz="1499" b="1" strike="noStrike">
                <a:solidFill>
                  <a:srgbClr val="000000">
                    <a:alpha val="89804"/>
                  </a:srgbClr>
                </a:solidFill>
                <a:latin typeface="Comfortaa Bold"/>
                <a:ea typeface="Comfortaa Bold"/>
                <a:cs typeface="Comfortaa Bold"/>
                <a:sym typeface="Comfortaa Bold"/>
                <a:hlinkClick r:id="rId2" action="ppaction://hlinksldjump"/>
              </a:endParaRPr>
            </a:p>
          </p:txBody>
        </p:sp>
      </p:grpSp>
      <p:grpSp>
        <p:nvGrpSpPr>
          <p:cNvPr id="8" name="Group 8"/>
          <p:cNvGrpSpPr/>
          <p:nvPr/>
        </p:nvGrpSpPr>
        <p:grpSpPr>
          <a:xfrm>
            <a:off x="2900400" y="1031064"/>
            <a:ext cx="2398324" cy="2388418"/>
            <a:chOff x="0" y="0"/>
            <a:chExt cx="859505" cy="855955"/>
          </a:xfrm>
        </p:grpSpPr>
        <p:sp>
          <p:nvSpPr>
            <p:cNvPr id="9" name="Freeform 9"/>
            <p:cNvSpPr/>
            <p:nvPr/>
          </p:nvSpPr>
          <p:spPr>
            <a:xfrm>
              <a:off x="0" y="0"/>
              <a:ext cx="859505" cy="855955"/>
            </a:xfrm>
            <a:custGeom>
              <a:avLst/>
              <a:gdLst/>
              <a:ahLst/>
              <a:cxnLst/>
              <a:rect l="l" t="t" r="r" b="b"/>
              <a:pathLst>
                <a:path w="859505" h="855955">
                  <a:moveTo>
                    <a:pt x="45193" y="0"/>
                  </a:moveTo>
                  <a:lnTo>
                    <a:pt x="814312" y="0"/>
                  </a:lnTo>
                  <a:cubicBezTo>
                    <a:pt x="826298" y="0"/>
                    <a:pt x="837793" y="4761"/>
                    <a:pt x="846268" y="13237"/>
                  </a:cubicBezTo>
                  <a:cubicBezTo>
                    <a:pt x="854744" y="21712"/>
                    <a:pt x="859505" y="33207"/>
                    <a:pt x="859505" y="45193"/>
                  </a:cubicBezTo>
                  <a:lnTo>
                    <a:pt x="859505" y="810762"/>
                  </a:lnTo>
                  <a:cubicBezTo>
                    <a:pt x="859505" y="835722"/>
                    <a:pt x="839272" y="855955"/>
                    <a:pt x="814312" y="855955"/>
                  </a:cubicBezTo>
                  <a:lnTo>
                    <a:pt x="45193" y="855955"/>
                  </a:lnTo>
                  <a:cubicBezTo>
                    <a:pt x="33207" y="855955"/>
                    <a:pt x="21712" y="851194"/>
                    <a:pt x="13237" y="842718"/>
                  </a:cubicBezTo>
                  <a:cubicBezTo>
                    <a:pt x="4761" y="834243"/>
                    <a:pt x="0" y="822748"/>
                    <a:pt x="0" y="810762"/>
                  </a:cubicBezTo>
                  <a:lnTo>
                    <a:pt x="0" y="45193"/>
                  </a:lnTo>
                  <a:cubicBezTo>
                    <a:pt x="0" y="33207"/>
                    <a:pt x="4761" y="21712"/>
                    <a:pt x="13237" y="13237"/>
                  </a:cubicBezTo>
                  <a:cubicBezTo>
                    <a:pt x="21712" y="4761"/>
                    <a:pt x="33207" y="0"/>
                    <a:pt x="45193" y="0"/>
                  </a:cubicBezTo>
                  <a:close/>
                </a:path>
              </a:pathLst>
            </a:custGeom>
            <a:solidFill>
              <a:srgbClr val="F3DEF1">
                <a:alpha val="89804"/>
              </a:srgbClr>
            </a:solidFill>
            <a:ln cap="sq">
              <a:noFill/>
              <a:prstDash val="solid"/>
              <a:miter/>
            </a:ln>
          </p:spPr>
          <p:txBody>
            <a:bodyPr/>
            <a:lstStyle/>
            <a:p>
              <a:endParaRPr lang="en-GB"/>
            </a:p>
          </p:txBody>
        </p:sp>
        <p:sp>
          <p:nvSpPr>
            <p:cNvPr id="10" name="TextBox 10"/>
            <p:cNvSpPr txBox="1"/>
            <p:nvPr/>
          </p:nvSpPr>
          <p:spPr>
            <a:xfrm>
              <a:off x="0" y="-28575"/>
              <a:ext cx="859505" cy="884530"/>
            </a:xfrm>
            <a:prstGeom prst="rect">
              <a:avLst/>
            </a:prstGeom>
          </p:spPr>
          <p:txBody>
            <a:bodyPr lIns="50800" tIns="50800" rIns="50800" bIns="50800" rtlCol="0" anchor="ctr"/>
            <a:lstStyle/>
            <a:p>
              <a:pPr algn="ctr">
                <a:lnSpc>
                  <a:spcPts val="2099"/>
                </a:lnSpc>
              </a:pPr>
              <a:endParaRPr/>
            </a:p>
            <a:p>
              <a:pPr marL="0" lvl="0" indent="0" algn="ctr">
                <a:lnSpc>
                  <a:spcPts val="2099"/>
                </a:lnSpc>
                <a:spcBef>
                  <a:spcPct val="0"/>
                </a:spcBef>
              </a:pPr>
              <a:r>
                <a:rPr lang="en-US" sz="1499" strike="noStrike">
                  <a:solidFill>
                    <a:srgbClr val="000000">
                      <a:alpha val="89804"/>
                    </a:srgbClr>
                  </a:solidFill>
                  <a:latin typeface="Comfortaa"/>
                  <a:ea typeface="Comfortaa"/>
                  <a:cs typeface="Comfortaa"/>
                  <a:sym typeface="Comfortaa"/>
                  <a:hlinkClick r:id="rId3" action="ppaction://hlinksldjump"/>
                </a:rPr>
                <a:t>Topic 2:</a:t>
              </a:r>
            </a:p>
            <a:p>
              <a:pPr marL="0" lvl="0" indent="0" algn="ctr">
                <a:lnSpc>
                  <a:spcPts val="2099"/>
                </a:lnSpc>
                <a:spcBef>
                  <a:spcPct val="0"/>
                </a:spcBef>
              </a:pPr>
              <a:endParaRPr lang="en-US" sz="1499" strike="noStrike">
                <a:solidFill>
                  <a:srgbClr val="000000">
                    <a:alpha val="89804"/>
                  </a:srgbClr>
                </a:solidFill>
                <a:latin typeface="Comfortaa"/>
                <a:ea typeface="Comfortaa"/>
                <a:cs typeface="Comfortaa"/>
                <a:sym typeface="Comfortaa"/>
                <a:hlinkClick r:id="rId3" action="ppaction://hlinksldjump"/>
              </a:endParaRP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hlinkClick r:id="rId3" action="ppaction://hlinksldjump"/>
                </a:rPr>
                <a:t>Communication in Palliative </a:t>
              </a: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hlinkClick r:id="rId3" action="ppaction://hlinksldjump"/>
                </a:rPr>
                <a:t>&amp; </a:t>
              </a: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hlinkClick r:id="rId3" action="ppaction://hlinksldjump"/>
                </a:rPr>
                <a:t>EOL Care</a:t>
              </a:r>
            </a:p>
          </p:txBody>
        </p:sp>
      </p:grpSp>
      <p:grpSp>
        <p:nvGrpSpPr>
          <p:cNvPr id="11" name="Group 11"/>
          <p:cNvGrpSpPr/>
          <p:nvPr/>
        </p:nvGrpSpPr>
        <p:grpSpPr>
          <a:xfrm>
            <a:off x="7887912" y="1066627"/>
            <a:ext cx="2398324" cy="2388418"/>
            <a:chOff x="0" y="0"/>
            <a:chExt cx="859505" cy="855955"/>
          </a:xfrm>
        </p:grpSpPr>
        <p:sp>
          <p:nvSpPr>
            <p:cNvPr id="12" name="Freeform 12"/>
            <p:cNvSpPr/>
            <p:nvPr/>
          </p:nvSpPr>
          <p:spPr>
            <a:xfrm>
              <a:off x="0" y="0"/>
              <a:ext cx="859505" cy="855955"/>
            </a:xfrm>
            <a:custGeom>
              <a:avLst/>
              <a:gdLst/>
              <a:ahLst/>
              <a:cxnLst/>
              <a:rect l="l" t="t" r="r" b="b"/>
              <a:pathLst>
                <a:path w="859505" h="855955">
                  <a:moveTo>
                    <a:pt x="45193" y="0"/>
                  </a:moveTo>
                  <a:lnTo>
                    <a:pt x="814312" y="0"/>
                  </a:lnTo>
                  <a:cubicBezTo>
                    <a:pt x="826298" y="0"/>
                    <a:pt x="837793" y="4761"/>
                    <a:pt x="846268" y="13237"/>
                  </a:cubicBezTo>
                  <a:cubicBezTo>
                    <a:pt x="854744" y="21712"/>
                    <a:pt x="859505" y="33207"/>
                    <a:pt x="859505" y="45193"/>
                  </a:cubicBezTo>
                  <a:lnTo>
                    <a:pt x="859505" y="810762"/>
                  </a:lnTo>
                  <a:cubicBezTo>
                    <a:pt x="859505" y="835722"/>
                    <a:pt x="839272" y="855955"/>
                    <a:pt x="814312" y="855955"/>
                  </a:cubicBezTo>
                  <a:lnTo>
                    <a:pt x="45193" y="855955"/>
                  </a:lnTo>
                  <a:cubicBezTo>
                    <a:pt x="33207" y="855955"/>
                    <a:pt x="21712" y="851194"/>
                    <a:pt x="13237" y="842718"/>
                  </a:cubicBezTo>
                  <a:cubicBezTo>
                    <a:pt x="4761" y="834243"/>
                    <a:pt x="0" y="822748"/>
                    <a:pt x="0" y="810762"/>
                  </a:cubicBezTo>
                  <a:lnTo>
                    <a:pt x="0" y="45193"/>
                  </a:lnTo>
                  <a:cubicBezTo>
                    <a:pt x="0" y="33207"/>
                    <a:pt x="4761" y="21712"/>
                    <a:pt x="13237" y="13237"/>
                  </a:cubicBezTo>
                  <a:cubicBezTo>
                    <a:pt x="21712" y="4761"/>
                    <a:pt x="33207" y="0"/>
                    <a:pt x="45193" y="0"/>
                  </a:cubicBezTo>
                  <a:close/>
                </a:path>
              </a:pathLst>
            </a:custGeom>
            <a:solidFill>
              <a:srgbClr val="F3DEF1">
                <a:alpha val="89804"/>
              </a:srgbClr>
            </a:solidFill>
            <a:ln cap="sq">
              <a:noFill/>
              <a:prstDash val="solid"/>
              <a:miter/>
            </a:ln>
          </p:spPr>
          <p:txBody>
            <a:bodyPr/>
            <a:lstStyle/>
            <a:p>
              <a:endParaRPr lang="en-GB"/>
            </a:p>
          </p:txBody>
        </p:sp>
        <p:sp>
          <p:nvSpPr>
            <p:cNvPr id="13" name="TextBox 13"/>
            <p:cNvSpPr txBox="1"/>
            <p:nvPr/>
          </p:nvSpPr>
          <p:spPr>
            <a:xfrm>
              <a:off x="0" y="-28575"/>
              <a:ext cx="859505" cy="884530"/>
            </a:xfrm>
            <a:prstGeom prst="rect">
              <a:avLst/>
            </a:prstGeom>
          </p:spPr>
          <p:txBody>
            <a:bodyPr lIns="50800" tIns="50800" rIns="50800" bIns="50800" rtlCol="0" anchor="ctr"/>
            <a:lstStyle/>
            <a:p>
              <a:pPr algn="ctr">
                <a:lnSpc>
                  <a:spcPts val="2099"/>
                </a:lnSpc>
              </a:pPr>
              <a:endParaRPr/>
            </a:p>
            <a:p>
              <a:pPr marL="0" lvl="0" indent="0" algn="ctr">
                <a:lnSpc>
                  <a:spcPts val="2099"/>
                </a:lnSpc>
                <a:spcBef>
                  <a:spcPct val="0"/>
                </a:spcBef>
              </a:pPr>
              <a:r>
                <a:rPr lang="en-US" sz="1499" strike="noStrike">
                  <a:solidFill>
                    <a:srgbClr val="000000">
                      <a:alpha val="89804"/>
                    </a:srgbClr>
                  </a:solidFill>
                  <a:latin typeface="Comfortaa"/>
                  <a:ea typeface="Comfortaa"/>
                  <a:cs typeface="Comfortaa"/>
                  <a:sym typeface="Comfortaa"/>
                  <a:hlinkClick r:id="rId4" action="ppaction://hlinksldjump"/>
                </a:rPr>
                <a:t>Topic 4:</a:t>
              </a:r>
            </a:p>
            <a:p>
              <a:pPr marL="0" lvl="0" indent="0" algn="ctr">
                <a:lnSpc>
                  <a:spcPts val="2099"/>
                </a:lnSpc>
                <a:spcBef>
                  <a:spcPct val="0"/>
                </a:spcBef>
              </a:pPr>
              <a:endParaRPr lang="en-US" sz="1499" strike="noStrike">
                <a:solidFill>
                  <a:srgbClr val="000000">
                    <a:alpha val="89804"/>
                  </a:srgbClr>
                </a:solidFill>
                <a:latin typeface="Comfortaa"/>
                <a:ea typeface="Comfortaa"/>
                <a:cs typeface="Comfortaa"/>
                <a:sym typeface="Comfortaa"/>
                <a:hlinkClick r:id="rId4" action="ppaction://hlinksldjump"/>
              </a:endParaRP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hlinkClick r:id="rId4" action="ppaction://hlinksldjump"/>
                </a:rPr>
                <a:t>Assessment and Care Planning in palliative and end of life care</a:t>
              </a:r>
            </a:p>
            <a:p>
              <a:pPr marL="0" lvl="0" indent="0" algn="ctr">
                <a:lnSpc>
                  <a:spcPts val="2099"/>
                </a:lnSpc>
                <a:spcBef>
                  <a:spcPct val="0"/>
                </a:spcBef>
              </a:pPr>
              <a:endParaRPr lang="en-US" sz="1499" b="1" strike="noStrike">
                <a:solidFill>
                  <a:srgbClr val="000000">
                    <a:alpha val="89804"/>
                  </a:srgbClr>
                </a:solidFill>
                <a:latin typeface="Comfortaa Bold"/>
                <a:ea typeface="Comfortaa Bold"/>
                <a:cs typeface="Comfortaa Bold"/>
                <a:sym typeface="Comfortaa Bold"/>
                <a:hlinkClick r:id="rId4" action="ppaction://hlinksldjump"/>
              </a:endParaRPr>
            </a:p>
          </p:txBody>
        </p:sp>
      </p:grpSp>
      <p:grpSp>
        <p:nvGrpSpPr>
          <p:cNvPr id="14" name="Group 14"/>
          <p:cNvGrpSpPr/>
          <p:nvPr/>
        </p:nvGrpSpPr>
        <p:grpSpPr>
          <a:xfrm>
            <a:off x="5394156" y="1031064"/>
            <a:ext cx="2398324" cy="2388418"/>
            <a:chOff x="0" y="0"/>
            <a:chExt cx="859505" cy="855955"/>
          </a:xfrm>
        </p:grpSpPr>
        <p:sp>
          <p:nvSpPr>
            <p:cNvPr id="15" name="Freeform 15"/>
            <p:cNvSpPr/>
            <p:nvPr/>
          </p:nvSpPr>
          <p:spPr>
            <a:xfrm>
              <a:off x="0" y="0"/>
              <a:ext cx="859505" cy="855955"/>
            </a:xfrm>
            <a:custGeom>
              <a:avLst/>
              <a:gdLst/>
              <a:ahLst/>
              <a:cxnLst/>
              <a:rect l="l" t="t" r="r" b="b"/>
              <a:pathLst>
                <a:path w="859505" h="855955">
                  <a:moveTo>
                    <a:pt x="45193" y="0"/>
                  </a:moveTo>
                  <a:lnTo>
                    <a:pt x="814312" y="0"/>
                  </a:lnTo>
                  <a:cubicBezTo>
                    <a:pt x="826298" y="0"/>
                    <a:pt x="837793" y="4761"/>
                    <a:pt x="846268" y="13237"/>
                  </a:cubicBezTo>
                  <a:cubicBezTo>
                    <a:pt x="854744" y="21712"/>
                    <a:pt x="859505" y="33207"/>
                    <a:pt x="859505" y="45193"/>
                  </a:cubicBezTo>
                  <a:lnTo>
                    <a:pt x="859505" y="810762"/>
                  </a:lnTo>
                  <a:cubicBezTo>
                    <a:pt x="859505" y="835722"/>
                    <a:pt x="839272" y="855955"/>
                    <a:pt x="814312" y="855955"/>
                  </a:cubicBezTo>
                  <a:lnTo>
                    <a:pt x="45193" y="855955"/>
                  </a:lnTo>
                  <a:cubicBezTo>
                    <a:pt x="33207" y="855955"/>
                    <a:pt x="21712" y="851194"/>
                    <a:pt x="13237" y="842718"/>
                  </a:cubicBezTo>
                  <a:cubicBezTo>
                    <a:pt x="4761" y="834243"/>
                    <a:pt x="0" y="822748"/>
                    <a:pt x="0" y="810762"/>
                  </a:cubicBezTo>
                  <a:lnTo>
                    <a:pt x="0" y="45193"/>
                  </a:lnTo>
                  <a:cubicBezTo>
                    <a:pt x="0" y="33207"/>
                    <a:pt x="4761" y="21712"/>
                    <a:pt x="13237" y="13237"/>
                  </a:cubicBezTo>
                  <a:cubicBezTo>
                    <a:pt x="21712" y="4761"/>
                    <a:pt x="33207" y="0"/>
                    <a:pt x="45193" y="0"/>
                  </a:cubicBezTo>
                  <a:close/>
                </a:path>
              </a:pathLst>
            </a:custGeom>
            <a:solidFill>
              <a:srgbClr val="F3DEF1">
                <a:alpha val="89804"/>
              </a:srgbClr>
            </a:solidFill>
            <a:ln cap="sq">
              <a:noFill/>
              <a:prstDash val="solid"/>
              <a:miter/>
            </a:ln>
          </p:spPr>
          <p:txBody>
            <a:bodyPr/>
            <a:lstStyle/>
            <a:p>
              <a:endParaRPr lang="en-GB"/>
            </a:p>
          </p:txBody>
        </p:sp>
        <p:sp>
          <p:nvSpPr>
            <p:cNvPr id="16" name="TextBox 16"/>
            <p:cNvSpPr txBox="1"/>
            <p:nvPr/>
          </p:nvSpPr>
          <p:spPr>
            <a:xfrm>
              <a:off x="0" y="-28575"/>
              <a:ext cx="859505" cy="884530"/>
            </a:xfrm>
            <a:prstGeom prst="rect">
              <a:avLst/>
            </a:prstGeom>
          </p:spPr>
          <p:txBody>
            <a:bodyPr lIns="50800" tIns="50800" rIns="50800" bIns="50800" rtlCol="0" anchor="ctr"/>
            <a:lstStyle/>
            <a:p>
              <a:pPr marL="0" lvl="0" indent="0" algn="ctr">
                <a:lnSpc>
                  <a:spcPts val="2099"/>
                </a:lnSpc>
                <a:spcBef>
                  <a:spcPct val="0"/>
                </a:spcBef>
              </a:pPr>
              <a:r>
                <a:rPr lang="en-US" sz="1499" strike="noStrike">
                  <a:solidFill>
                    <a:srgbClr val="000000">
                      <a:alpha val="89804"/>
                    </a:srgbClr>
                  </a:solidFill>
                  <a:latin typeface="Comfortaa"/>
                  <a:ea typeface="Comfortaa"/>
                  <a:cs typeface="Comfortaa"/>
                  <a:sym typeface="Comfortaa"/>
                  <a:hlinkClick r:id="rId5" action="ppaction://hlinksldjump"/>
                </a:rPr>
                <a:t>Topic 3:</a:t>
              </a:r>
            </a:p>
            <a:p>
              <a:pPr marL="0" lvl="0" indent="0" algn="ctr">
                <a:lnSpc>
                  <a:spcPts val="2099"/>
                </a:lnSpc>
                <a:spcBef>
                  <a:spcPct val="0"/>
                </a:spcBef>
              </a:pPr>
              <a:endParaRPr lang="en-US" sz="1499" strike="noStrike">
                <a:solidFill>
                  <a:srgbClr val="000000">
                    <a:alpha val="89804"/>
                  </a:srgbClr>
                </a:solidFill>
                <a:latin typeface="Comfortaa"/>
                <a:ea typeface="Comfortaa"/>
                <a:cs typeface="Comfortaa"/>
                <a:sym typeface="Comfortaa"/>
                <a:hlinkClick r:id="rId5" action="ppaction://hlinksldjump"/>
              </a:endParaRP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hlinkClick r:id="rId5" action="ppaction://hlinksldjump"/>
                </a:rPr>
                <a:t>Recognition and Identification of  Deterioration</a:t>
              </a:r>
            </a:p>
          </p:txBody>
        </p:sp>
      </p:grpSp>
      <p:grpSp>
        <p:nvGrpSpPr>
          <p:cNvPr id="17" name="Group 17"/>
          <p:cNvGrpSpPr/>
          <p:nvPr/>
        </p:nvGrpSpPr>
        <p:grpSpPr>
          <a:xfrm>
            <a:off x="405765" y="3514731"/>
            <a:ext cx="2398324" cy="1043501"/>
            <a:chOff x="0" y="0"/>
            <a:chExt cx="859505" cy="373967"/>
          </a:xfrm>
        </p:grpSpPr>
        <p:sp>
          <p:nvSpPr>
            <p:cNvPr id="18" name="Freeform 18"/>
            <p:cNvSpPr/>
            <p:nvPr/>
          </p:nvSpPr>
          <p:spPr>
            <a:xfrm>
              <a:off x="0" y="0"/>
              <a:ext cx="859505" cy="373967"/>
            </a:xfrm>
            <a:custGeom>
              <a:avLst/>
              <a:gdLst/>
              <a:ahLst/>
              <a:cxnLst/>
              <a:rect l="l" t="t" r="r" b="b"/>
              <a:pathLst>
                <a:path w="859505" h="373967">
                  <a:moveTo>
                    <a:pt x="45193" y="0"/>
                  </a:moveTo>
                  <a:lnTo>
                    <a:pt x="814312" y="0"/>
                  </a:lnTo>
                  <a:cubicBezTo>
                    <a:pt x="826298" y="0"/>
                    <a:pt x="837793" y="4761"/>
                    <a:pt x="846268" y="13237"/>
                  </a:cubicBezTo>
                  <a:cubicBezTo>
                    <a:pt x="854744" y="21712"/>
                    <a:pt x="859505" y="33207"/>
                    <a:pt x="859505" y="45193"/>
                  </a:cubicBezTo>
                  <a:lnTo>
                    <a:pt x="859505" y="328775"/>
                  </a:lnTo>
                  <a:cubicBezTo>
                    <a:pt x="859505" y="353734"/>
                    <a:pt x="839272" y="373967"/>
                    <a:pt x="814312" y="373967"/>
                  </a:cubicBezTo>
                  <a:lnTo>
                    <a:pt x="45193" y="373967"/>
                  </a:lnTo>
                  <a:cubicBezTo>
                    <a:pt x="33207" y="373967"/>
                    <a:pt x="21712" y="369206"/>
                    <a:pt x="13237" y="360731"/>
                  </a:cubicBezTo>
                  <a:cubicBezTo>
                    <a:pt x="4761" y="352255"/>
                    <a:pt x="0" y="340760"/>
                    <a:pt x="0" y="328775"/>
                  </a:cubicBezTo>
                  <a:lnTo>
                    <a:pt x="0" y="45193"/>
                  </a:lnTo>
                  <a:cubicBezTo>
                    <a:pt x="0" y="33207"/>
                    <a:pt x="4761" y="21712"/>
                    <a:pt x="13237" y="13237"/>
                  </a:cubicBezTo>
                  <a:cubicBezTo>
                    <a:pt x="21712" y="4761"/>
                    <a:pt x="33207" y="0"/>
                    <a:pt x="45193" y="0"/>
                  </a:cubicBezTo>
                  <a:close/>
                </a:path>
              </a:pathLst>
            </a:custGeom>
            <a:solidFill>
              <a:srgbClr val="DCBED9">
                <a:alpha val="89804"/>
              </a:srgbClr>
            </a:solidFill>
            <a:ln cap="sq">
              <a:noFill/>
              <a:prstDash val="solid"/>
              <a:miter/>
            </a:ln>
          </p:spPr>
          <p:txBody>
            <a:bodyPr/>
            <a:lstStyle/>
            <a:p>
              <a:endParaRPr lang="en-GB"/>
            </a:p>
          </p:txBody>
        </p:sp>
        <p:sp>
          <p:nvSpPr>
            <p:cNvPr id="19" name="TextBox 19"/>
            <p:cNvSpPr txBox="1"/>
            <p:nvPr/>
          </p:nvSpPr>
          <p:spPr>
            <a:xfrm>
              <a:off x="0" y="-28575"/>
              <a:ext cx="859505" cy="402542"/>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2" action="ppaction://hlinksldjump"/>
                </a:rPr>
                <a:t>Outcomes</a:t>
              </a:r>
            </a:p>
          </p:txBody>
        </p:sp>
      </p:grpSp>
      <p:grpSp>
        <p:nvGrpSpPr>
          <p:cNvPr id="20" name="Group 20"/>
          <p:cNvGrpSpPr/>
          <p:nvPr/>
        </p:nvGrpSpPr>
        <p:grpSpPr>
          <a:xfrm>
            <a:off x="405765" y="4653483"/>
            <a:ext cx="2398324" cy="1347189"/>
            <a:chOff x="0" y="0"/>
            <a:chExt cx="859505" cy="482802"/>
          </a:xfrm>
        </p:grpSpPr>
        <p:sp>
          <p:nvSpPr>
            <p:cNvPr id="21" name="Freeform 21"/>
            <p:cNvSpPr/>
            <p:nvPr/>
          </p:nvSpPr>
          <p:spPr>
            <a:xfrm>
              <a:off x="0" y="0"/>
              <a:ext cx="859505" cy="482802"/>
            </a:xfrm>
            <a:custGeom>
              <a:avLst/>
              <a:gdLst/>
              <a:ahLst/>
              <a:cxnLst/>
              <a:rect l="l" t="t" r="r" b="b"/>
              <a:pathLst>
                <a:path w="859505" h="482802">
                  <a:moveTo>
                    <a:pt x="45193" y="0"/>
                  </a:moveTo>
                  <a:lnTo>
                    <a:pt x="814312" y="0"/>
                  </a:lnTo>
                  <a:cubicBezTo>
                    <a:pt x="826298" y="0"/>
                    <a:pt x="837793" y="4761"/>
                    <a:pt x="846268" y="13237"/>
                  </a:cubicBezTo>
                  <a:cubicBezTo>
                    <a:pt x="854744" y="21712"/>
                    <a:pt x="859505" y="33207"/>
                    <a:pt x="859505" y="45193"/>
                  </a:cubicBezTo>
                  <a:lnTo>
                    <a:pt x="859505" y="437609"/>
                  </a:lnTo>
                  <a:cubicBezTo>
                    <a:pt x="859505" y="462569"/>
                    <a:pt x="839272" y="482802"/>
                    <a:pt x="814312" y="482802"/>
                  </a:cubicBezTo>
                  <a:lnTo>
                    <a:pt x="45193" y="482802"/>
                  </a:lnTo>
                  <a:cubicBezTo>
                    <a:pt x="33207" y="482802"/>
                    <a:pt x="21712" y="478041"/>
                    <a:pt x="13237" y="469566"/>
                  </a:cubicBezTo>
                  <a:cubicBezTo>
                    <a:pt x="4761" y="461090"/>
                    <a:pt x="0" y="449595"/>
                    <a:pt x="0" y="437609"/>
                  </a:cubicBezTo>
                  <a:lnTo>
                    <a:pt x="0" y="45193"/>
                  </a:lnTo>
                  <a:cubicBezTo>
                    <a:pt x="0" y="33207"/>
                    <a:pt x="4761" y="21712"/>
                    <a:pt x="13237" y="13237"/>
                  </a:cubicBezTo>
                  <a:cubicBezTo>
                    <a:pt x="21712" y="4761"/>
                    <a:pt x="33207" y="0"/>
                    <a:pt x="45193" y="0"/>
                  </a:cubicBezTo>
                  <a:close/>
                </a:path>
              </a:pathLst>
            </a:custGeom>
            <a:solidFill>
              <a:srgbClr val="DCBED9">
                <a:alpha val="89804"/>
              </a:srgbClr>
            </a:solidFill>
            <a:ln cap="sq">
              <a:noFill/>
              <a:prstDash val="solid"/>
              <a:miter/>
            </a:ln>
          </p:spPr>
          <p:txBody>
            <a:bodyPr/>
            <a:lstStyle/>
            <a:p>
              <a:endParaRPr lang="en-GB"/>
            </a:p>
          </p:txBody>
        </p:sp>
        <p:sp>
          <p:nvSpPr>
            <p:cNvPr id="22" name="TextBox 22"/>
            <p:cNvSpPr txBox="1"/>
            <p:nvPr/>
          </p:nvSpPr>
          <p:spPr>
            <a:xfrm>
              <a:off x="0" y="-28575"/>
              <a:ext cx="859505" cy="511377"/>
            </a:xfrm>
            <a:prstGeom prst="rect">
              <a:avLst/>
            </a:prstGeom>
          </p:spPr>
          <p:txBody>
            <a:bodyPr lIns="50800" tIns="50800" rIns="50800" bIns="50800" rtlCol="0" anchor="ctr"/>
            <a:lstStyle/>
            <a:p>
              <a:pPr algn="ctr">
                <a:lnSpc>
                  <a:spcPts val="2099"/>
                </a:lnSpc>
              </a:pPr>
              <a:r>
                <a:rPr lang="en-US" sz="1499" b="1">
                  <a:solidFill>
                    <a:srgbClr val="000000">
                      <a:alpha val="89804"/>
                    </a:srgbClr>
                  </a:solidFill>
                  <a:latin typeface="Comfortaa Bold"/>
                  <a:ea typeface="Comfortaa Bold"/>
                  <a:cs typeface="Comfortaa Bold"/>
                  <a:sym typeface="Comfortaa Bold"/>
                  <a:hlinkClick r:id="rId6" action="ppaction://hlinksldjump"/>
                </a:rPr>
                <a:t>Training </a:t>
              </a:r>
            </a:p>
            <a:p>
              <a:pPr algn="ctr">
                <a:lnSpc>
                  <a:spcPts val="2099"/>
                </a:lnSpc>
              </a:pPr>
              <a:r>
                <a:rPr lang="en-US" sz="1499" b="1">
                  <a:solidFill>
                    <a:srgbClr val="000000">
                      <a:alpha val="89804"/>
                    </a:srgbClr>
                  </a:solidFill>
                  <a:latin typeface="Comfortaa Bold"/>
                  <a:ea typeface="Comfortaa Bold"/>
                  <a:cs typeface="Comfortaa Bold"/>
                  <a:sym typeface="Comfortaa Bold"/>
                  <a:hlinkClick r:id="rId6" action="ppaction://hlinksldjump"/>
                </a:rPr>
                <a:t>&amp;</a:t>
              </a:r>
            </a:p>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6" action="ppaction://hlinksldjump"/>
                </a:rPr>
                <a:t>Resources</a:t>
              </a:r>
            </a:p>
          </p:txBody>
        </p:sp>
      </p:grpSp>
      <p:grpSp>
        <p:nvGrpSpPr>
          <p:cNvPr id="23" name="Group 23"/>
          <p:cNvGrpSpPr/>
          <p:nvPr/>
        </p:nvGrpSpPr>
        <p:grpSpPr>
          <a:xfrm>
            <a:off x="2900400" y="3529298"/>
            <a:ext cx="2398324" cy="1043501"/>
            <a:chOff x="0" y="0"/>
            <a:chExt cx="859505" cy="373967"/>
          </a:xfrm>
        </p:grpSpPr>
        <p:sp>
          <p:nvSpPr>
            <p:cNvPr id="24" name="Freeform 24"/>
            <p:cNvSpPr/>
            <p:nvPr/>
          </p:nvSpPr>
          <p:spPr>
            <a:xfrm>
              <a:off x="0" y="0"/>
              <a:ext cx="859505" cy="373967"/>
            </a:xfrm>
            <a:custGeom>
              <a:avLst/>
              <a:gdLst/>
              <a:ahLst/>
              <a:cxnLst/>
              <a:rect l="l" t="t" r="r" b="b"/>
              <a:pathLst>
                <a:path w="859505" h="373967">
                  <a:moveTo>
                    <a:pt x="45193" y="0"/>
                  </a:moveTo>
                  <a:lnTo>
                    <a:pt x="814312" y="0"/>
                  </a:lnTo>
                  <a:cubicBezTo>
                    <a:pt x="826298" y="0"/>
                    <a:pt x="837793" y="4761"/>
                    <a:pt x="846268" y="13237"/>
                  </a:cubicBezTo>
                  <a:cubicBezTo>
                    <a:pt x="854744" y="21712"/>
                    <a:pt x="859505" y="33207"/>
                    <a:pt x="859505" y="45193"/>
                  </a:cubicBezTo>
                  <a:lnTo>
                    <a:pt x="859505" y="328775"/>
                  </a:lnTo>
                  <a:cubicBezTo>
                    <a:pt x="859505" y="353734"/>
                    <a:pt x="839272" y="373967"/>
                    <a:pt x="814312" y="373967"/>
                  </a:cubicBezTo>
                  <a:lnTo>
                    <a:pt x="45193" y="373967"/>
                  </a:lnTo>
                  <a:cubicBezTo>
                    <a:pt x="33207" y="373967"/>
                    <a:pt x="21712" y="369206"/>
                    <a:pt x="13237" y="360731"/>
                  </a:cubicBezTo>
                  <a:cubicBezTo>
                    <a:pt x="4761" y="352255"/>
                    <a:pt x="0" y="340760"/>
                    <a:pt x="0" y="328775"/>
                  </a:cubicBezTo>
                  <a:lnTo>
                    <a:pt x="0" y="45193"/>
                  </a:lnTo>
                  <a:cubicBezTo>
                    <a:pt x="0" y="33207"/>
                    <a:pt x="4761" y="21712"/>
                    <a:pt x="13237" y="13237"/>
                  </a:cubicBezTo>
                  <a:cubicBezTo>
                    <a:pt x="21712" y="4761"/>
                    <a:pt x="33207" y="0"/>
                    <a:pt x="45193" y="0"/>
                  </a:cubicBezTo>
                  <a:close/>
                </a:path>
              </a:pathLst>
            </a:custGeom>
            <a:solidFill>
              <a:srgbClr val="DCBED9">
                <a:alpha val="89804"/>
              </a:srgbClr>
            </a:solidFill>
            <a:ln cap="sq">
              <a:noFill/>
              <a:prstDash val="solid"/>
              <a:miter/>
            </a:ln>
          </p:spPr>
          <p:txBody>
            <a:bodyPr/>
            <a:lstStyle/>
            <a:p>
              <a:endParaRPr lang="en-GB"/>
            </a:p>
          </p:txBody>
        </p:sp>
        <p:sp>
          <p:nvSpPr>
            <p:cNvPr id="25" name="TextBox 25"/>
            <p:cNvSpPr txBox="1"/>
            <p:nvPr/>
          </p:nvSpPr>
          <p:spPr>
            <a:xfrm>
              <a:off x="0" y="-38100"/>
              <a:ext cx="859505" cy="412067"/>
            </a:xfrm>
            <a:prstGeom prst="rect">
              <a:avLst/>
            </a:prstGeom>
          </p:spPr>
          <p:txBody>
            <a:bodyPr lIns="50800" tIns="50800" rIns="50800" bIns="50800" rtlCol="0" anchor="ctr"/>
            <a:lstStyle/>
            <a:p>
              <a:pPr algn="ctr">
                <a:lnSpc>
                  <a:spcPts val="2100"/>
                </a:lnSpc>
              </a:pPr>
              <a:r>
                <a:rPr lang="en-US" sz="1500" b="1">
                  <a:solidFill>
                    <a:srgbClr val="000000">
                      <a:alpha val="89804"/>
                    </a:srgbClr>
                  </a:solidFill>
                  <a:latin typeface="Comfortaa Bold"/>
                  <a:ea typeface="Comfortaa Bold"/>
                  <a:cs typeface="Comfortaa Bold"/>
                  <a:sym typeface="Comfortaa Bold"/>
                  <a:hlinkClick r:id="rId3" action="ppaction://hlinksldjump"/>
                </a:rPr>
                <a:t>Outcomes</a:t>
              </a:r>
            </a:p>
            <a:p>
              <a:pPr marL="0" lvl="0" indent="0" algn="ctr">
                <a:lnSpc>
                  <a:spcPts val="1399"/>
                </a:lnSpc>
                <a:spcBef>
                  <a:spcPct val="0"/>
                </a:spcBef>
              </a:pPr>
              <a:r>
                <a:rPr lang="en-US" sz="999" b="1">
                  <a:solidFill>
                    <a:srgbClr val="000000">
                      <a:alpha val="89804"/>
                    </a:srgbClr>
                  </a:solidFill>
                  <a:latin typeface="Comfortaa Bold"/>
                  <a:ea typeface="Comfortaa Bold"/>
                  <a:cs typeface="Comfortaa Bold"/>
                  <a:sym typeface="Comfortaa Bold"/>
                  <a:hlinkClick r:id="rId3" action="ppaction://hlinksldjump"/>
                </a:rPr>
                <a:t>(none in addition to T1 &amp; 2)</a:t>
              </a:r>
            </a:p>
          </p:txBody>
        </p:sp>
      </p:grpSp>
      <p:grpSp>
        <p:nvGrpSpPr>
          <p:cNvPr id="26" name="Group 26"/>
          <p:cNvGrpSpPr/>
          <p:nvPr/>
        </p:nvGrpSpPr>
        <p:grpSpPr>
          <a:xfrm>
            <a:off x="2900400" y="4666543"/>
            <a:ext cx="2398324" cy="1347189"/>
            <a:chOff x="0" y="0"/>
            <a:chExt cx="859505" cy="482802"/>
          </a:xfrm>
        </p:grpSpPr>
        <p:sp>
          <p:nvSpPr>
            <p:cNvPr id="27" name="Freeform 27"/>
            <p:cNvSpPr/>
            <p:nvPr/>
          </p:nvSpPr>
          <p:spPr>
            <a:xfrm>
              <a:off x="0" y="0"/>
              <a:ext cx="859505" cy="482802"/>
            </a:xfrm>
            <a:custGeom>
              <a:avLst/>
              <a:gdLst/>
              <a:ahLst/>
              <a:cxnLst/>
              <a:rect l="l" t="t" r="r" b="b"/>
              <a:pathLst>
                <a:path w="859505" h="482802">
                  <a:moveTo>
                    <a:pt x="45193" y="0"/>
                  </a:moveTo>
                  <a:lnTo>
                    <a:pt x="814312" y="0"/>
                  </a:lnTo>
                  <a:cubicBezTo>
                    <a:pt x="826298" y="0"/>
                    <a:pt x="837793" y="4761"/>
                    <a:pt x="846268" y="13237"/>
                  </a:cubicBezTo>
                  <a:cubicBezTo>
                    <a:pt x="854744" y="21712"/>
                    <a:pt x="859505" y="33207"/>
                    <a:pt x="859505" y="45193"/>
                  </a:cubicBezTo>
                  <a:lnTo>
                    <a:pt x="859505" y="437609"/>
                  </a:lnTo>
                  <a:cubicBezTo>
                    <a:pt x="859505" y="462569"/>
                    <a:pt x="839272" y="482802"/>
                    <a:pt x="814312" y="482802"/>
                  </a:cubicBezTo>
                  <a:lnTo>
                    <a:pt x="45193" y="482802"/>
                  </a:lnTo>
                  <a:cubicBezTo>
                    <a:pt x="33207" y="482802"/>
                    <a:pt x="21712" y="478041"/>
                    <a:pt x="13237" y="469566"/>
                  </a:cubicBezTo>
                  <a:cubicBezTo>
                    <a:pt x="4761" y="461090"/>
                    <a:pt x="0" y="449595"/>
                    <a:pt x="0" y="437609"/>
                  </a:cubicBezTo>
                  <a:lnTo>
                    <a:pt x="0" y="45193"/>
                  </a:lnTo>
                  <a:cubicBezTo>
                    <a:pt x="0" y="33207"/>
                    <a:pt x="4761" y="21712"/>
                    <a:pt x="13237" y="13237"/>
                  </a:cubicBezTo>
                  <a:cubicBezTo>
                    <a:pt x="21712" y="4761"/>
                    <a:pt x="33207" y="0"/>
                    <a:pt x="45193" y="0"/>
                  </a:cubicBezTo>
                  <a:close/>
                </a:path>
              </a:pathLst>
            </a:custGeom>
            <a:solidFill>
              <a:srgbClr val="DCBED9">
                <a:alpha val="89804"/>
              </a:srgbClr>
            </a:solidFill>
            <a:ln cap="sq">
              <a:noFill/>
              <a:prstDash val="solid"/>
              <a:miter/>
            </a:ln>
          </p:spPr>
          <p:txBody>
            <a:bodyPr/>
            <a:lstStyle/>
            <a:p>
              <a:endParaRPr lang="en-GB"/>
            </a:p>
          </p:txBody>
        </p:sp>
        <p:sp>
          <p:nvSpPr>
            <p:cNvPr id="28" name="TextBox 28"/>
            <p:cNvSpPr txBox="1"/>
            <p:nvPr/>
          </p:nvSpPr>
          <p:spPr>
            <a:xfrm>
              <a:off x="0" y="-28575"/>
              <a:ext cx="859505" cy="511377"/>
            </a:xfrm>
            <a:prstGeom prst="rect">
              <a:avLst/>
            </a:prstGeom>
          </p:spPr>
          <p:txBody>
            <a:bodyPr lIns="50800" tIns="50800" rIns="50800" bIns="50800" rtlCol="0" anchor="ctr"/>
            <a:lstStyle/>
            <a:p>
              <a:pPr algn="ctr">
                <a:lnSpc>
                  <a:spcPts val="2099"/>
                </a:lnSpc>
              </a:pPr>
              <a:r>
                <a:rPr lang="en-US" sz="1499" b="1">
                  <a:solidFill>
                    <a:srgbClr val="000000">
                      <a:alpha val="89804"/>
                    </a:srgbClr>
                  </a:solidFill>
                  <a:latin typeface="Comfortaa Bold"/>
                  <a:ea typeface="Comfortaa Bold"/>
                  <a:cs typeface="Comfortaa Bold"/>
                  <a:sym typeface="Comfortaa Bold"/>
                  <a:hlinkClick r:id="rId7" action="ppaction://hlinksldjump"/>
                </a:rPr>
                <a:t>Training </a:t>
              </a:r>
            </a:p>
            <a:p>
              <a:pPr algn="ctr">
                <a:lnSpc>
                  <a:spcPts val="2099"/>
                </a:lnSpc>
              </a:pPr>
              <a:r>
                <a:rPr lang="en-US" sz="1499" b="1">
                  <a:solidFill>
                    <a:srgbClr val="000000">
                      <a:alpha val="89804"/>
                    </a:srgbClr>
                  </a:solidFill>
                  <a:latin typeface="Comfortaa Bold"/>
                  <a:ea typeface="Comfortaa Bold"/>
                  <a:cs typeface="Comfortaa Bold"/>
                  <a:sym typeface="Comfortaa Bold"/>
                  <a:hlinkClick r:id="rId7" action="ppaction://hlinksldjump"/>
                </a:rPr>
                <a:t>&amp;</a:t>
              </a:r>
            </a:p>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7" action="ppaction://hlinksldjump"/>
                </a:rPr>
                <a:t>Resources</a:t>
              </a:r>
            </a:p>
          </p:txBody>
        </p:sp>
      </p:grpSp>
      <p:grpSp>
        <p:nvGrpSpPr>
          <p:cNvPr id="29" name="Group 29"/>
          <p:cNvGrpSpPr/>
          <p:nvPr/>
        </p:nvGrpSpPr>
        <p:grpSpPr>
          <a:xfrm>
            <a:off x="5393716" y="3529298"/>
            <a:ext cx="2398324" cy="1043501"/>
            <a:chOff x="0" y="0"/>
            <a:chExt cx="859505" cy="373967"/>
          </a:xfrm>
        </p:grpSpPr>
        <p:sp>
          <p:nvSpPr>
            <p:cNvPr id="30" name="Freeform 30"/>
            <p:cNvSpPr/>
            <p:nvPr/>
          </p:nvSpPr>
          <p:spPr>
            <a:xfrm>
              <a:off x="0" y="0"/>
              <a:ext cx="859505" cy="373967"/>
            </a:xfrm>
            <a:custGeom>
              <a:avLst/>
              <a:gdLst/>
              <a:ahLst/>
              <a:cxnLst/>
              <a:rect l="l" t="t" r="r" b="b"/>
              <a:pathLst>
                <a:path w="859505" h="373967">
                  <a:moveTo>
                    <a:pt x="45193" y="0"/>
                  </a:moveTo>
                  <a:lnTo>
                    <a:pt x="814312" y="0"/>
                  </a:lnTo>
                  <a:cubicBezTo>
                    <a:pt x="826298" y="0"/>
                    <a:pt x="837793" y="4761"/>
                    <a:pt x="846268" y="13237"/>
                  </a:cubicBezTo>
                  <a:cubicBezTo>
                    <a:pt x="854744" y="21712"/>
                    <a:pt x="859505" y="33207"/>
                    <a:pt x="859505" y="45193"/>
                  </a:cubicBezTo>
                  <a:lnTo>
                    <a:pt x="859505" y="328775"/>
                  </a:lnTo>
                  <a:cubicBezTo>
                    <a:pt x="859505" y="353734"/>
                    <a:pt x="839272" y="373967"/>
                    <a:pt x="814312" y="373967"/>
                  </a:cubicBezTo>
                  <a:lnTo>
                    <a:pt x="45193" y="373967"/>
                  </a:lnTo>
                  <a:cubicBezTo>
                    <a:pt x="33207" y="373967"/>
                    <a:pt x="21712" y="369206"/>
                    <a:pt x="13237" y="360731"/>
                  </a:cubicBezTo>
                  <a:cubicBezTo>
                    <a:pt x="4761" y="352255"/>
                    <a:pt x="0" y="340760"/>
                    <a:pt x="0" y="328775"/>
                  </a:cubicBezTo>
                  <a:lnTo>
                    <a:pt x="0" y="45193"/>
                  </a:lnTo>
                  <a:cubicBezTo>
                    <a:pt x="0" y="33207"/>
                    <a:pt x="4761" y="21712"/>
                    <a:pt x="13237" y="13237"/>
                  </a:cubicBezTo>
                  <a:cubicBezTo>
                    <a:pt x="21712" y="4761"/>
                    <a:pt x="33207" y="0"/>
                    <a:pt x="45193" y="0"/>
                  </a:cubicBezTo>
                  <a:close/>
                </a:path>
              </a:pathLst>
            </a:custGeom>
            <a:solidFill>
              <a:srgbClr val="DCBED9">
                <a:alpha val="89804"/>
              </a:srgbClr>
            </a:solidFill>
            <a:ln cap="sq">
              <a:noFill/>
              <a:prstDash val="solid"/>
              <a:miter/>
            </a:ln>
          </p:spPr>
          <p:txBody>
            <a:bodyPr/>
            <a:lstStyle/>
            <a:p>
              <a:endParaRPr lang="en-GB"/>
            </a:p>
          </p:txBody>
        </p:sp>
        <p:sp>
          <p:nvSpPr>
            <p:cNvPr id="31" name="TextBox 31"/>
            <p:cNvSpPr txBox="1"/>
            <p:nvPr/>
          </p:nvSpPr>
          <p:spPr>
            <a:xfrm>
              <a:off x="0" y="-28575"/>
              <a:ext cx="859505" cy="402542"/>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5" action="ppaction://hlinksldjump"/>
                </a:rPr>
                <a:t>Outcomes</a:t>
              </a:r>
            </a:p>
          </p:txBody>
        </p:sp>
      </p:grpSp>
      <p:grpSp>
        <p:nvGrpSpPr>
          <p:cNvPr id="32" name="Group 32"/>
          <p:cNvGrpSpPr/>
          <p:nvPr/>
        </p:nvGrpSpPr>
        <p:grpSpPr>
          <a:xfrm>
            <a:off x="5393716" y="4666543"/>
            <a:ext cx="2398324" cy="1347189"/>
            <a:chOff x="0" y="0"/>
            <a:chExt cx="859505" cy="482802"/>
          </a:xfrm>
        </p:grpSpPr>
        <p:sp>
          <p:nvSpPr>
            <p:cNvPr id="33" name="Freeform 33"/>
            <p:cNvSpPr/>
            <p:nvPr/>
          </p:nvSpPr>
          <p:spPr>
            <a:xfrm>
              <a:off x="0" y="0"/>
              <a:ext cx="859505" cy="482802"/>
            </a:xfrm>
            <a:custGeom>
              <a:avLst/>
              <a:gdLst/>
              <a:ahLst/>
              <a:cxnLst/>
              <a:rect l="l" t="t" r="r" b="b"/>
              <a:pathLst>
                <a:path w="859505" h="482802">
                  <a:moveTo>
                    <a:pt x="45193" y="0"/>
                  </a:moveTo>
                  <a:lnTo>
                    <a:pt x="814312" y="0"/>
                  </a:lnTo>
                  <a:cubicBezTo>
                    <a:pt x="826298" y="0"/>
                    <a:pt x="837793" y="4761"/>
                    <a:pt x="846268" y="13237"/>
                  </a:cubicBezTo>
                  <a:cubicBezTo>
                    <a:pt x="854744" y="21712"/>
                    <a:pt x="859505" y="33207"/>
                    <a:pt x="859505" y="45193"/>
                  </a:cubicBezTo>
                  <a:lnTo>
                    <a:pt x="859505" y="437609"/>
                  </a:lnTo>
                  <a:cubicBezTo>
                    <a:pt x="859505" y="462569"/>
                    <a:pt x="839272" y="482802"/>
                    <a:pt x="814312" y="482802"/>
                  </a:cubicBezTo>
                  <a:lnTo>
                    <a:pt x="45193" y="482802"/>
                  </a:lnTo>
                  <a:cubicBezTo>
                    <a:pt x="33207" y="482802"/>
                    <a:pt x="21712" y="478041"/>
                    <a:pt x="13237" y="469566"/>
                  </a:cubicBezTo>
                  <a:cubicBezTo>
                    <a:pt x="4761" y="461090"/>
                    <a:pt x="0" y="449595"/>
                    <a:pt x="0" y="437609"/>
                  </a:cubicBezTo>
                  <a:lnTo>
                    <a:pt x="0" y="45193"/>
                  </a:lnTo>
                  <a:cubicBezTo>
                    <a:pt x="0" y="33207"/>
                    <a:pt x="4761" y="21712"/>
                    <a:pt x="13237" y="13237"/>
                  </a:cubicBezTo>
                  <a:cubicBezTo>
                    <a:pt x="21712" y="4761"/>
                    <a:pt x="33207" y="0"/>
                    <a:pt x="45193" y="0"/>
                  </a:cubicBezTo>
                  <a:close/>
                </a:path>
              </a:pathLst>
            </a:custGeom>
            <a:solidFill>
              <a:srgbClr val="DCBED9">
                <a:alpha val="89804"/>
              </a:srgbClr>
            </a:solidFill>
            <a:ln cap="sq">
              <a:noFill/>
              <a:prstDash val="solid"/>
              <a:miter/>
            </a:ln>
          </p:spPr>
          <p:txBody>
            <a:bodyPr/>
            <a:lstStyle/>
            <a:p>
              <a:endParaRPr lang="en-GB"/>
            </a:p>
          </p:txBody>
        </p:sp>
        <p:sp>
          <p:nvSpPr>
            <p:cNvPr id="34" name="TextBox 34"/>
            <p:cNvSpPr txBox="1"/>
            <p:nvPr/>
          </p:nvSpPr>
          <p:spPr>
            <a:xfrm>
              <a:off x="0" y="-28575"/>
              <a:ext cx="859505" cy="511377"/>
            </a:xfrm>
            <a:prstGeom prst="rect">
              <a:avLst/>
            </a:prstGeom>
          </p:spPr>
          <p:txBody>
            <a:bodyPr lIns="50800" tIns="50800" rIns="50800" bIns="50800" rtlCol="0" anchor="ctr"/>
            <a:lstStyle/>
            <a:p>
              <a:pPr algn="ctr">
                <a:lnSpc>
                  <a:spcPts val="2099"/>
                </a:lnSpc>
              </a:pPr>
              <a:r>
                <a:rPr lang="en-US" sz="1499" b="1">
                  <a:solidFill>
                    <a:srgbClr val="000000">
                      <a:alpha val="89804"/>
                    </a:srgbClr>
                  </a:solidFill>
                  <a:latin typeface="Comfortaa Bold"/>
                  <a:ea typeface="Comfortaa Bold"/>
                  <a:cs typeface="Comfortaa Bold"/>
                  <a:sym typeface="Comfortaa Bold"/>
                  <a:hlinkClick r:id="rId8" action="ppaction://hlinksldjump"/>
                </a:rPr>
                <a:t>Training </a:t>
              </a:r>
            </a:p>
            <a:p>
              <a:pPr algn="ctr">
                <a:lnSpc>
                  <a:spcPts val="2099"/>
                </a:lnSpc>
              </a:pPr>
              <a:r>
                <a:rPr lang="en-US" sz="1499" b="1">
                  <a:solidFill>
                    <a:srgbClr val="000000">
                      <a:alpha val="89804"/>
                    </a:srgbClr>
                  </a:solidFill>
                  <a:latin typeface="Comfortaa Bold"/>
                  <a:ea typeface="Comfortaa Bold"/>
                  <a:cs typeface="Comfortaa Bold"/>
                  <a:sym typeface="Comfortaa Bold"/>
                  <a:hlinkClick r:id="rId8" action="ppaction://hlinksldjump"/>
                </a:rPr>
                <a:t>&amp;</a:t>
              </a:r>
            </a:p>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8" action="ppaction://hlinksldjump"/>
                </a:rPr>
                <a:t>Resources</a:t>
              </a:r>
            </a:p>
          </p:txBody>
        </p:sp>
      </p:grpSp>
      <p:grpSp>
        <p:nvGrpSpPr>
          <p:cNvPr id="35" name="Group 35"/>
          <p:cNvGrpSpPr/>
          <p:nvPr/>
        </p:nvGrpSpPr>
        <p:grpSpPr>
          <a:xfrm>
            <a:off x="7887912" y="3529298"/>
            <a:ext cx="2398324" cy="1043501"/>
            <a:chOff x="0" y="0"/>
            <a:chExt cx="859505" cy="373967"/>
          </a:xfrm>
        </p:grpSpPr>
        <p:sp>
          <p:nvSpPr>
            <p:cNvPr id="36" name="Freeform 36"/>
            <p:cNvSpPr/>
            <p:nvPr/>
          </p:nvSpPr>
          <p:spPr>
            <a:xfrm>
              <a:off x="0" y="0"/>
              <a:ext cx="859505" cy="373967"/>
            </a:xfrm>
            <a:custGeom>
              <a:avLst/>
              <a:gdLst/>
              <a:ahLst/>
              <a:cxnLst/>
              <a:rect l="l" t="t" r="r" b="b"/>
              <a:pathLst>
                <a:path w="859505" h="373967">
                  <a:moveTo>
                    <a:pt x="45193" y="0"/>
                  </a:moveTo>
                  <a:lnTo>
                    <a:pt x="814312" y="0"/>
                  </a:lnTo>
                  <a:cubicBezTo>
                    <a:pt x="826298" y="0"/>
                    <a:pt x="837793" y="4761"/>
                    <a:pt x="846268" y="13237"/>
                  </a:cubicBezTo>
                  <a:cubicBezTo>
                    <a:pt x="854744" y="21712"/>
                    <a:pt x="859505" y="33207"/>
                    <a:pt x="859505" y="45193"/>
                  </a:cubicBezTo>
                  <a:lnTo>
                    <a:pt x="859505" y="328775"/>
                  </a:lnTo>
                  <a:cubicBezTo>
                    <a:pt x="859505" y="353734"/>
                    <a:pt x="839272" y="373967"/>
                    <a:pt x="814312" y="373967"/>
                  </a:cubicBezTo>
                  <a:lnTo>
                    <a:pt x="45193" y="373967"/>
                  </a:lnTo>
                  <a:cubicBezTo>
                    <a:pt x="33207" y="373967"/>
                    <a:pt x="21712" y="369206"/>
                    <a:pt x="13237" y="360731"/>
                  </a:cubicBezTo>
                  <a:cubicBezTo>
                    <a:pt x="4761" y="352255"/>
                    <a:pt x="0" y="340760"/>
                    <a:pt x="0" y="328775"/>
                  </a:cubicBezTo>
                  <a:lnTo>
                    <a:pt x="0" y="45193"/>
                  </a:lnTo>
                  <a:cubicBezTo>
                    <a:pt x="0" y="33207"/>
                    <a:pt x="4761" y="21712"/>
                    <a:pt x="13237" y="13237"/>
                  </a:cubicBezTo>
                  <a:cubicBezTo>
                    <a:pt x="21712" y="4761"/>
                    <a:pt x="33207" y="0"/>
                    <a:pt x="45193" y="0"/>
                  </a:cubicBezTo>
                  <a:close/>
                </a:path>
              </a:pathLst>
            </a:custGeom>
            <a:solidFill>
              <a:srgbClr val="DCBED9">
                <a:alpha val="89804"/>
              </a:srgbClr>
            </a:solidFill>
            <a:ln cap="sq">
              <a:noFill/>
              <a:prstDash val="solid"/>
              <a:miter/>
            </a:ln>
          </p:spPr>
          <p:txBody>
            <a:bodyPr/>
            <a:lstStyle/>
            <a:p>
              <a:endParaRPr lang="en-GB"/>
            </a:p>
          </p:txBody>
        </p:sp>
        <p:sp>
          <p:nvSpPr>
            <p:cNvPr id="37" name="TextBox 37"/>
            <p:cNvSpPr txBox="1"/>
            <p:nvPr/>
          </p:nvSpPr>
          <p:spPr>
            <a:xfrm>
              <a:off x="0" y="-28575"/>
              <a:ext cx="859505" cy="402542"/>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4" action="ppaction://hlinksldjump"/>
                </a:rPr>
                <a:t>Outcomes</a:t>
              </a:r>
            </a:p>
          </p:txBody>
        </p:sp>
      </p:grpSp>
      <p:grpSp>
        <p:nvGrpSpPr>
          <p:cNvPr id="38" name="Group 38"/>
          <p:cNvGrpSpPr/>
          <p:nvPr/>
        </p:nvGrpSpPr>
        <p:grpSpPr>
          <a:xfrm>
            <a:off x="7887912" y="4666543"/>
            <a:ext cx="2398324" cy="1347189"/>
            <a:chOff x="0" y="0"/>
            <a:chExt cx="859505" cy="482802"/>
          </a:xfrm>
        </p:grpSpPr>
        <p:sp>
          <p:nvSpPr>
            <p:cNvPr id="39" name="Freeform 39"/>
            <p:cNvSpPr/>
            <p:nvPr/>
          </p:nvSpPr>
          <p:spPr>
            <a:xfrm>
              <a:off x="0" y="0"/>
              <a:ext cx="859505" cy="482802"/>
            </a:xfrm>
            <a:custGeom>
              <a:avLst/>
              <a:gdLst/>
              <a:ahLst/>
              <a:cxnLst/>
              <a:rect l="l" t="t" r="r" b="b"/>
              <a:pathLst>
                <a:path w="859505" h="482802">
                  <a:moveTo>
                    <a:pt x="45193" y="0"/>
                  </a:moveTo>
                  <a:lnTo>
                    <a:pt x="814312" y="0"/>
                  </a:lnTo>
                  <a:cubicBezTo>
                    <a:pt x="826298" y="0"/>
                    <a:pt x="837793" y="4761"/>
                    <a:pt x="846268" y="13237"/>
                  </a:cubicBezTo>
                  <a:cubicBezTo>
                    <a:pt x="854744" y="21712"/>
                    <a:pt x="859505" y="33207"/>
                    <a:pt x="859505" y="45193"/>
                  </a:cubicBezTo>
                  <a:lnTo>
                    <a:pt x="859505" y="437609"/>
                  </a:lnTo>
                  <a:cubicBezTo>
                    <a:pt x="859505" y="462569"/>
                    <a:pt x="839272" y="482802"/>
                    <a:pt x="814312" y="482802"/>
                  </a:cubicBezTo>
                  <a:lnTo>
                    <a:pt x="45193" y="482802"/>
                  </a:lnTo>
                  <a:cubicBezTo>
                    <a:pt x="33207" y="482802"/>
                    <a:pt x="21712" y="478041"/>
                    <a:pt x="13237" y="469566"/>
                  </a:cubicBezTo>
                  <a:cubicBezTo>
                    <a:pt x="4761" y="461090"/>
                    <a:pt x="0" y="449595"/>
                    <a:pt x="0" y="437609"/>
                  </a:cubicBezTo>
                  <a:lnTo>
                    <a:pt x="0" y="45193"/>
                  </a:lnTo>
                  <a:cubicBezTo>
                    <a:pt x="0" y="33207"/>
                    <a:pt x="4761" y="21712"/>
                    <a:pt x="13237" y="13237"/>
                  </a:cubicBezTo>
                  <a:cubicBezTo>
                    <a:pt x="21712" y="4761"/>
                    <a:pt x="33207" y="0"/>
                    <a:pt x="45193" y="0"/>
                  </a:cubicBezTo>
                  <a:close/>
                </a:path>
              </a:pathLst>
            </a:custGeom>
            <a:solidFill>
              <a:srgbClr val="DCBED9">
                <a:alpha val="89804"/>
              </a:srgbClr>
            </a:solidFill>
            <a:ln cap="sq">
              <a:noFill/>
              <a:prstDash val="solid"/>
              <a:miter/>
            </a:ln>
          </p:spPr>
          <p:txBody>
            <a:bodyPr/>
            <a:lstStyle/>
            <a:p>
              <a:endParaRPr lang="en-GB"/>
            </a:p>
          </p:txBody>
        </p:sp>
        <p:sp>
          <p:nvSpPr>
            <p:cNvPr id="40" name="TextBox 40"/>
            <p:cNvSpPr txBox="1"/>
            <p:nvPr/>
          </p:nvSpPr>
          <p:spPr>
            <a:xfrm>
              <a:off x="0" y="-28575"/>
              <a:ext cx="859505" cy="511377"/>
            </a:xfrm>
            <a:prstGeom prst="rect">
              <a:avLst/>
            </a:prstGeom>
          </p:spPr>
          <p:txBody>
            <a:bodyPr lIns="50800" tIns="50800" rIns="50800" bIns="50800" rtlCol="0" anchor="ctr"/>
            <a:lstStyle/>
            <a:p>
              <a:pPr algn="ctr">
                <a:lnSpc>
                  <a:spcPts val="2099"/>
                </a:lnSpc>
              </a:pPr>
              <a:r>
                <a:rPr lang="en-US" sz="1499" b="1">
                  <a:solidFill>
                    <a:srgbClr val="000000">
                      <a:alpha val="89804"/>
                    </a:srgbClr>
                  </a:solidFill>
                  <a:latin typeface="Comfortaa Bold"/>
                  <a:ea typeface="Comfortaa Bold"/>
                  <a:cs typeface="Comfortaa Bold"/>
                  <a:sym typeface="Comfortaa Bold"/>
                  <a:hlinkClick r:id="rId9" action="ppaction://hlinksldjump"/>
                </a:rPr>
                <a:t>Training </a:t>
              </a:r>
            </a:p>
            <a:p>
              <a:pPr algn="ctr">
                <a:lnSpc>
                  <a:spcPts val="2099"/>
                </a:lnSpc>
              </a:pPr>
              <a:r>
                <a:rPr lang="en-US" sz="1499" b="1">
                  <a:solidFill>
                    <a:srgbClr val="000000">
                      <a:alpha val="89804"/>
                    </a:srgbClr>
                  </a:solidFill>
                  <a:latin typeface="Comfortaa Bold"/>
                  <a:ea typeface="Comfortaa Bold"/>
                  <a:cs typeface="Comfortaa Bold"/>
                  <a:sym typeface="Comfortaa Bold"/>
                  <a:hlinkClick r:id="rId9" action="ppaction://hlinksldjump"/>
                </a:rPr>
                <a:t>&amp;</a:t>
              </a:r>
            </a:p>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9" action="ppaction://hlinksldjump"/>
                </a:rPr>
                <a:t>Resources</a:t>
              </a:r>
            </a:p>
          </p:txBody>
        </p:sp>
      </p:grpSp>
      <p:sp>
        <p:nvSpPr>
          <p:cNvPr id="41" name="TextBox 41"/>
          <p:cNvSpPr txBox="1"/>
          <p:nvPr/>
        </p:nvSpPr>
        <p:spPr>
          <a:xfrm>
            <a:off x="185325" y="6697497"/>
            <a:ext cx="5192776" cy="457581"/>
          </a:xfrm>
          <a:prstGeom prst="rect">
            <a:avLst/>
          </a:prstGeom>
        </p:spPr>
        <p:txBody>
          <a:bodyPr lIns="0" tIns="0" rIns="0" bIns="0" rtlCol="0" anchor="t">
            <a:spAutoFit/>
          </a:bodyPr>
          <a:lstStyle/>
          <a:p>
            <a:pPr algn="ctr">
              <a:lnSpc>
                <a:spcPts val="1781"/>
              </a:lnSpc>
            </a:pPr>
            <a:r>
              <a:rPr lang="en-US" sz="1799" b="1">
                <a:solidFill>
                  <a:srgbClr val="000000"/>
                </a:solidFill>
                <a:latin typeface="Comfortaa Bold"/>
                <a:ea typeface="Comfortaa Bold"/>
                <a:cs typeface="Comfortaa Bold"/>
                <a:sym typeface="Comfortaa Bold"/>
              </a:rPr>
              <a:t>Click on the chosen tile </a:t>
            </a:r>
          </a:p>
          <a:p>
            <a:pPr algn="ctr">
              <a:lnSpc>
                <a:spcPts val="1781"/>
              </a:lnSpc>
            </a:pPr>
            <a:r>
              <a:rPr lang="en-US" sz="1799" b="1">
                <a:solidFill>
                  <a:srgbClr val="000000"/>
                </a:solidFill>
                <a:latin typeface="Comfortaa Bold"/>
                <a:ea typeface="Comfortaa Bold"/>
                <a:cs typeface="Comfortaa Bold"/>
                <a:sym typeface="Comfortaa Bold"/>
              </a:rPr>
              <a:t>for further detail</a:t>
            </a:r>
          </a:p>
        </p:txBody>
      </p:sp>
      <p:sp>
        <p:nvSpPr>
          <p:cNvPr id="42" name="Freeform 42"/>
          <p:cNvSpPr/>
          <p:nvPr/>
        </p:nvSpPr>
        <p:spPr>
          <a:xfrm>
            <a:off x="4388503" y="6668922"/>
            <a:ext cx="523367" cy="536100"/>
          </a:xfrm>
          <a:custGeom>
            <a:avLst/>
            <a:gdLst/>
            <a:ahLst/>
            <a:cxnLst/>
            <a:rect l="l" t="t" r="r" b="b"/>
            <a:pathLst>
              <a:path w="523367" h="536100">
                <a:moveTo>
                  <a:pt x="0" y="0"/>
                </a:moveTo>
                <a:lnTo>
                  <a:pt x="523368" y="0"/>
                </a:lnTo>
                <a:lnTo>
                  <a:pt x="523368" y="536100"/>
                </a:lnTo>
                <a:lnTo>
                  <a:pt x="0" y="536100"/>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en-GB"/>
          </a:p>
        </p:txBody>
      </p:sp>
      <p:grpSp>
        <p:nvGrpSpPr>
          <p:cNvPr id="43" name="Group 43"/>
          <p:cNvGrpSpPr/>
          <p:nvPr/>
        </p:nvGrpSpPr>
        <p:grpSpPr>
          <a:xfrm>
            <a:off x="8213775" y="6070513"/>
            <a:ext cx="1677003" cy="383772"/>
            <a:chOff x="0" y="0"/>
            <a:chExt cx="601000" cy="137535"/>
          </a:xfrm>
        </p:grpSpPr>
        <p:sp>
          <p:nvSpPr>
            <p:cNvPr id="44" name="Freeform 4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45" name="TextBox 4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total</a:t>
              </a:r>
            </a:p>
          </p:txBody>
        </p:sp>
      </p:grpSp>
      <p:grpSp>
        <p:nvGrpSpPr>
          <p:cNvPr id="46" name="Group 46"/>
          <p:cNvGrpSpPr/>
          <p:nvPr/>
        </p:nvGrpSpPr>
        <p:grpSpPr>
          <a:xfrm>
            <a:off x="5769619" y="6080408"/>
            <a:ext cx="1677003" cy="336575"/>
            <a:chOff x="0" y="0"/>
            <a:chExt cx="601000" cy="120621"/>
          </a:xfrm>
        </p:grpSpPr>
        <p:sp>
          <p:nvSpPr>
            <p:cNvPr id="47" name="Freeform 47"/>
            <p:cNvSpPr/>
            <p:nvPr/>
          </p:nvSpPr>
          <p:spPr>
            <a:xfrm>
              <a:off x="0" y="0"/>
              <a:ext cx="601000" cy="120621"/>
            </a:xfrm>
            <a:custGeom>
              <a:avLst/>
              <a:gdLst/>
              <a:ahLst/>
              <a:cxnLst/>
              <a:rect l="l" t="t" r="r" b="b"/>
              <a:pathLst>
                <a:path w="601000" h="120621">
                  <a:moveTo>
                    <a:pt x="60310" y="0"/>
                  </a:moveTo>
                  <a:lnTo>
                    <a:pt x="540690" y="0"/>
                  </a:lnTo>
                  <a:cubicBezTo>
                    <a:pt x="573998" y="0"/>
                    <a:pt x="601000" y="27002"/>
                    <a:pt x="601000" y="60310"/>
                  </a:cubicBezTo>
                  <a:lnTo>
                    <a:pt x="601000" y="60310"/>
                  </a:lnTo>
                  <a:cubicBezTo>
                    <a:pt x="601000" y="93619"/>
                    <a:pt x="573998" y="120621"/>
                    <a:pt x="540690" y="120621"/>
                  </a:cubicBezTo>
                  <a:lnTo>
                    <a:pt x="60310" y="120621"/>
                  </a:lnTo>
                  <a:cubicBezTo>
                    <a:pt x="27002" y="120621"/>
                    <a:pt x="0" y="93619"/>
                    <a:pt x="0" y="60310"/>
                  </a:cubicBezTo>
                  <a:lnTo>
                    <a:pt x="0" y="60310"/>
                  </a:lnTo>
                  <a:cubicBezTo>
                    <a:pt x="0" y="27002"/>
                    <a:pt x="27002" y="0"/>
                    <a:pt x="60310" y="0"/>
                  </a:cubicBezTo>
                  <a:close/>
                </a:path>
              </a:pathLst>
            </a:custGeom>
            <a:solidFill>
              <a:srgbClr val="A6A6A6"/>
            </a:solidFill>
            <a:ln cap="sq">
              <a:noFill/>
              <a:prstDash val="solid"/>
              <a:miter/>
            </a:ln>
          </p:spPr>
          <p:txBody>
            <a:bodyPr/>
            <a:lstStyle/>
            <a:p>
              <a:endParaRPr lang="en-GB"/>
            </a:p>
          </p:txBody>
        </p:sp>
        <p:sp>
          <p:nvSpPr>
            <p:cNvPr id="48" name="TextBox 48"/>
            <p:cNvSpPr txBox="1"/>
            <p:nvPr/>
          </p:nvSpPr>
          <p:spPr>
            <a:xfrm>
              <a:off x="0" y="19050"/>
              <a:ext cx="601000" cy="101571"/>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total</a:t>
              </a:r>
            </a:p>
          </p:txBody>
        </p:sp>
      </p:grpSp>
      <p:grpSp>
        <p:nvGrpSpPr>
          <p:cNvPr id="49" name="Group 49"/>
          <p:cNvGrpSpPr/>
          <p:nvPr/>
        </p:nvGrpSpPr>
        <p:grpSpPr>
          <a:xfrm>
            <a:off x="3246254" y="6080408"/>
            <a:ext cx="1677003" cy="336575"/>
            <a:chOff x="0" y="0"/>
            <a:chExt cx="601000" cy="120621"/>
          </a:xfrm>
        </p:grpSpPr>
        <p:sp>
          <p:nvSpPr>
            <p:cNvPr id="50" name="Freeform 50"/>
            <p:cNvSpPr/>
            <p:nvPr/>
          </p:nvSpPr>
          <p:spPr>
            <a:xfrm>
              <a:off x="0" y="0"/>
              <a:ext cx="601000" cy="120621"/>
            </a:xfrm>
            <a:custGeom>
              <a:avLst/>
              <a:gdLst/>
              <a:ahLst/>
              <a:cxnLst/>
              <a:rect l="l" t="t" r="r" b="b"/>
              <a:pathLst>
                <a:path w="601000" h="120621">
                  <a:moveTo>
                    <a:pt x="60310" y="0"/>
                  </a:moveTo>
                  <a:lnTo>
                    <a:pt x="540690" y="0"/>
                  </a:lnTo>
                  <a:cubicBezTo>
                    <a:pt x="573998" y="0"/>
                    <a:pt x="601000" y="27002"/>
                    <a:pt x="601000" y="60310"/>
                  </a:cubicBezTo>
                  <a:lnTo>
                    <a:pt x="601000" y="60310"/>
                  </a:lnTo>
                  <a:cubicBezTo>
                    <a:pt x="601000" y="93619"/>
                    <a:pt x="573998" y="120621"/>
                    <a:pt x="540690" y="120621"/>
                  </a:cubicBezTo>
                  <a:lnTo>
                    <a:pt x="60310" y="120621"/>
                  </a:lnTo>
                  <a:cubicBezTo>
                    <a:pt x="27002" y="120621"/>
                    <a:pt x="0" y="93619"/>
                    <a:pt x="0" y="60310"/>
                  </a:cubicBezTo>
                  <a:lnTo>
                    <a:pt x="0" y="60310"/>
                  </a:lnTo>
                  <a:cubicBezTo>
                    <a:pt x="0" y="27002"/>
                    <a:pt x="27002" y="0"/>
                    <a:pt x="60310" y="0"/>
                  </a:cubicBezTo>
                  <a:close/>
                </a:path>
              </a:pathLst>
            </a:custGeom>
            <a:solidFill>
              <a:srgbClr val="A6A6A6"/>
            </a:solidFill>
            <a:ln cap="sq">
              <a:noFill/>
              <a:prstDash val="solid"/>
              <a:miter/>
            </a:ln>
          </p:spPr>
          <p:txBody>
            <a:bodyPr/>
            <a:lstStyle/>
            <a:p>
              <a:endParaRPr lang="en-GB"/>
            </a:p>
          </p:txBody>
        </p:sp>
        <p:sp>
          <p:nvSpPr>
            <p:cNvPr id="51" name="TextBox 51"/>
            <p:cNvSpPr txBox="1"/>
            <p:nvPr/>
          </p:nvSpPr>
          <p:spPr>
            <a:xfrm>
              <a:off x="0" y="19050"/>
              <a:ext cx="601000" cy="101571"/>
            </a:xfrm>
            <a:prstGeom prst="rect">
              <a:avLst/>
            </a:prstGeom>
          </p:spPr>
          <p:txBody>
            <a:bodyPr lIns="50800" tIns="50800" rIns="50800" bIns="50800" rtlCol="0" anchor="ctr"/>
            <a:lstStyle/>
            <a:p>
              <a:pPr algn="ctr">
                <a:lnSpc>
                  <a:spcPts val="1187"/>
                </a:lnSpc>
                <a:spcBef>
                  <a:spcPct val="0"/>
                </a:spcBef>
              </a:pPr>
              <a:r>
                <a:rPr lang="en-US" sz="1199" b="1">
                  <a:solidFill>
                    <a:srgbClr val="000000"/>
                  </a:solidFill>
                  <a:latin typeface="Comfortaa Bold"/>
                  <a:ea typeface="Comfortaa Bold"/>
                  <a:cs typeface="Comfortaa Bold"/>
                  <a:sym typeface="Comfortaa Bold"/>
                </a:rPr>
                <a:t>min total</a:t>
              </a:r>
            </a:p>
          </p:txBody>
        </p:sp>
      </p:grpSp>
      <p:grpSp>
        <p:nvGrpSpPr>
          <p:cNvPr id="52" name="Group 52"/>
          <p:cNvGrpSpPr/>
          <p:nvPr/>
        </p:nvGrpSpPr>
        <p:grpSpPr>
          <a:xfrm>
            <a:off x="766425" y="6070513"/>
            <a:ext cx="1677003" cy="336575"/>
            <a:chOff x="0" y="0"/>
            <a:chExt cx="601000" cy="120621"/>
          </a:xfrm>
        </p:grpSpPr>
        <p:sp>
          <p:nvSpPr>
            <p:cNvPr id="53" name="Freeform 53"/>
            <p:cNvSpPr/>
            <p:nvPr/>
          </p:nvSpPr>
          <p:spPr>
            <a:xfrm>
              <a:off x="0" y="0"/>
              <a:ext cx="601000" cy="120621"/>
            </a:xfrm>
            <a:custGeom>
              <a:avLst/>
              <a:gdLst/>
              <a:ahLst/>
              <a:cxnLst/>
              <a:rect l="l" t="t" r="r" b="b"/>
              <a:pathLst>
                <a:path w="601000" h="120621">
                  <a:moveTo>
                    <a:pt x="60310" y="0"/>
                  </a:moveTo>
                  <a:lnTo>
                    <a:pt x="540690" y="0"/>
                  </a:lnTo>
                  <a:cubicBezTo>
                    <a:pt x="573998" y="0"/>
                    <a:pt x="601000" y="27002"/>
                    <a:pt x="601000" y="60310"/>
                  </a:cubicBezTo>
                  <a:lnTo>
                    <a:pt x="601000" y="60310"/>
                  </a:lnTo>
                  <a:cubicBezTo>
                    <a:pt x="601000" y="93619"/>
                    <a:pt x="573998" y="120621"/>
                    <a:pt x="540690" y="120621"/>
                  </a:cubicBezTo>
                  <a:lnTo>
                    <a:pt x="60310" y="120621"/>
                  </a:lnTo>
                  <a:cubicBezTo>
                    <a:pt x="27002" y="120621"/>
                    <a:pt x="0" y="93619"/>
                    <a:pt x="0" y="60310"/>
                  </a:cubicBezTo>
                  <a:lnTo>
                    <a:pt x="0" y="60310"/>
                  </a:lnTo>
                  <a:cubicBezTo>
                    <a:pt x="0" y="27002"/>
                    <a:pt x="27002" y="0"/>
                    <a:pt x="60310" y="0"/>
                  </a:cubicBezTo>
                  <a:close/>
                </a:path>
              </a:pathLst>
            </a:custGeom>
            <a:solidFill>
              <a:srgbClr val="A6A6A6"/>
            </a:solidFill>
            <a:ln cap="sq">
              <a:noFill/>
              <a:prstDash val="solid"/>
              <a:miter/>
            </a:ln>
          </p:spPr>
          <p:txBody>
            <a:bodyPr/>
            <a:lstStyle/>
            <a:p>
              <a:endParaRPr lang="en-GB"/>
            </a:p>
          </p:txBody>
        </p:sp>
        <p:sp>
          <p:nvSpPr>
            <p:cNvPr id="54" name="TextBox 54"/>
            <p:cNvSpPr txBox="1"/>
            <p:nvPr/>
          </p:nvSpPr>
          <p:spPr>
            <a:xfrm>
              <a:off x="0" y="19050"/>
              <a:ext cx="601000" cy="101571"/>
            </a:xfrm>
            <a:prstGeom prst="rect">
              <a:avLst/>
            </a:prstGeom>
          </p:spPr>
          <p:txBody>
            <a:bodyPr lIns="50800" tIns="50800" rIns="50800" bIns="50800" rtlCol="0" anchor="ctr"/>
            <a:lstStyle/>
            <a:p>
              <a:pPr algn="ctr">
                <a:lnSpc>
                  <a:spcPts val="1187"/>
                </a:lnSpc>
                <a:spcBef>
                  <a:spcPct val="0"/>
                </a:spcBef>
              </a:pPr>
              <a:r>
                <a:rPr lang="en-US" sz="1199" b="1">
                  <a:solidFill>
                    <a:srgbClr val="000000"/>
                  </a:solidFill>
                  <a:latin typeface="Comfortaa Bold"/>
                  <a:ea typeface="Comfortaa Bold"/>
                  <a:cs typeface="Comfortaa Bold"/>
                  <a:sym typeface="Comfortaa Bold"/>
                </a:rPr>
                <a:t>min total</a:t>
              </a: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3543451" y="6355052"/>
            <a:ext cx="322072" cy="322072"/>
          </a:xfrm>
          <a:custGeom>
            <a:avLst/>
            <a:gdLst/>
            <a:ahLst/>
            <a:cxnLst/>
            <a:rect l="l" t="t" r="r" b="b"/>
            <a:pathLst>
              <a:path w="322072" h="322072">
                <a:moveTo>
                  <a:pt x="0" y="0"/>
                </a:moveTo>
                <a:lnTo>
                  <a:pt x="322072" y="0"/>
                </a:lnTo>
                <a:lnTo>
                  <a:pt x="322072" y="322072"/>
                </a:lnTo>
                <a:lnTo>
                  <a:pt x="0" y="32207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3" name="Group 3"/>
          <p:cNvGrpSpPr/>
          <p:nvPr/>
        </p:nvGrpSpPr>
        <p:grpSpPr>
          <a:xfrm>
            <a:off x="756000" y="3345306"/>
            <a:ext cx="2575267" cy="3503470"/>
            <a:chOff x="0" y="0"/>
            <a:chExt cx="922918" cy="1255565"/>
          </a:xfrm>
        </p:grpSpPr>
        <p:sp>
          <p:nvSpPr>
            <p:cNvPr id="4" name="Freeform 4"/>
            <p:cNvSpPr/>
            <p:nvPr/>
          </p:nvSpPr>
          <p:spPr>
            <a:xfrm>
              <a:off x="0" y="0"/>
              <a:ext cx="922918" cy="1255565"/>
            </a:xfrm>
            <a:custGeom>
              <a:avLst/>
              <a:gdLst/>
              <a:ahLst/>
              <a:cxnLst/>
              <a:rect l="l" t="t" r="r" b="b"/>
              <a:pathLst>
                <a:path w="922918" h="1255565">
                  <a:moveTo>
                    <a:pt x="42088" y="0"/>
                  </a:moveTo>
                  <a:lnTo>
                    <a:pt x="880830" y="0"/>
                  </a:lnTo>
                  <a:cubicBezTo>
                    <a:pt x="891992" y="0"/>
                    <a:pt x="902697" y="4434"/>
                    <a:pt x="910590" y="12327"/>
                  </a:cubicBezTo>
                  <a:cubicBezTo>
                    <a:pt x="918483" y="20220"/>
                    <a:pt x="922918" y="30925"/>
                    <a:pt x="922918" y="42088"/>
                  </a:cubicBezTo>
                  <a:lnTo>
                    <a:pt x="922918" y="1213477"/>
                  </a:lnTo>
                  <a:cubicBezTo>
                    <a:pt x="922918" y="1236721"/>
                    <a:pt x="904074" y="1255565"/>
                    <a:pt x="880830" y="1255565"/>
                  </a:cubicBezTo>
                  <a:lnTo>
                    <a:pt x="42088" y="1255565"/>
                  </a:lnTo>
                  <a:cubicBezTo>
                    <a:pt x="30925" y="1255565"/>
                    <a:pt x="20220" y="1251130"/>
                    <a:pt x="12327" y="1243237"/>
                  </a:cubicBezTo>
                  <a:cubicBezTo>
                    <a:pt x="4434" y="1235344"/>
                    <a:pt x="0" y="1224639"/>
                    <a:pt x="0" y="1213477"/>
                  </a:cubicBezTo>
                  <a:lnTo>
                    <a:pt x="0" y="42088"/>
                  </a:lnTo>
                  <a:cubicBezTo>
                    <a:pt x="0" y="30925"/>
                    <a:pt x="4434" y="20220"/>
                    <a:pt x="12327" y="12327"/>
                  </a:cubicBezTo>
                  <a:cubicBezTo>
                    <a:pt x="20220" y="4434"/>
                    <a:pt x="30925" y="0"/>
                    <a:pt x="42088" y="0"/>
                  </a:cubicBezTo>
                  <a:close/>
                </a:path>
              </a:pathLst>
            </a:custGeom>
            <a:solidFill>
              <a:srgbClr val="DCBED9">
                <a:alpha val="89804"/>
              </a:srgbClr>
            </a:solidFill>
            <a:ln cap="sq">
              <a:noFill/>
              <a:prstDash val="solid"/>
              <a:miter/>
            </a:ln>
          </p:spPr>
          <p:txBody>
            <a:bodyPr/>
            <a:lstStyle/>
            <a:p>
              <a:endParaRPr lang="en-GB"/>
            </a:p>
          </p:txBody>
        </p:sp>
        <p:sp>
          <p:nvSpPr>
            <p:cNvPr id="5" name="TextBox 5"/>
            <p:cNvSpPr txBox="1"/>
            <p:nvPr/>
          </p:nvSpPr>
          <p:spPr>
            <a:xfrm>
              <a:off x="0" y="-38100"/>
              <a:ext cx="922918" cy="1293665"/>
            </a:xfrm>
            <a:prstGeom prst="rect">
              <a:avLst/>
            </a:prstGeom>
          </p:spPr>
          <p:txBody>
            <a:bodyPr lIns="50800" tIns="50800" rIns="50800" bIns="50800" rtlCol="0" anchor="ctr"/>
            <a:lstStyle/>
            <a:p>
              <a:pPr marL="0" lvl="0" indent="0" algn="ctr">
                <a:lnSpc>
                  <a:spcPts val="2239"/>
                </a:lnSpc>
                <a:spcBef>
                  <a:spcPct val="0"/>
                </a:spcBef>
              </a:pPr>
              <a:r>
                <a:rPr lang="en-US" sz="1599" b="1" u="none" strike="noStrike">
                  <a:solidFill>
                    <a:srgbClr val="000000">
                      <a:alpha val="89804"/>
                    </a:srgbClr>
                  </a:solidFill>
                  <a:latin typeface="Comfortaa Bold"/>
                  <a:ea typeface="Comfortaa Bold"/>
                  <a:cs typeface="Comfortaa Bold"/>
                  <a:sym typeface="Comfortaa Bold"/>
                </a:rPr>
                <a:t>Health and Social care professionals who require in-depth knowledge of how to provide care and support for an individual approaching the end of life.</a:t>
              </a:r>
            </a:p>
          </p:txBody>
        </p:sp>
      </p:grpSp>
      <p:grpSp>
        <p:nvGrpSpPr>
          <p:cNvPr id="6" name="Group 6"/>
          <p:cNvGrpSpPr/>
          <p:nvPr/>
        </p:nvGrpSpPr>
        <p:grpSpPr>
          <a:xfrm>
            <a:off x="3393701" y="4117546"/>
            <a:ext cx="6582642" cy="2731230"/>
            <a:chOff x="0" y="0"/>
            <a:chExt cx="2359070" cy="978811"/>
          </a:xfrm>
        </p:grpSpPr>
        <p:sp>
          <p:nvSpPr>
            <p:cNvPr id="7" name="Freeform 7"/>
            <p:cNvSpPr/>
            <p:nvPr/>
          </p:nvSpPr>
          <p:spPr>
            <a:xfrm>
              <a:off x="0" y="0"/>
              <a:ext cx="2359070" cy="978811"/>
            </a:xfrm>
            <a:custGeom>
              <a:avLst/>
              <a:gdLst/>
              <a:ahLst/>
              <a:cxnLst/>
              <a:rect l="l" t="t" r="r" b="b"/>
              <a:pathLst>
                <a:path w="2359070" h="978811">
                  <a:moveTo>
                    <a:pt x="16466" y="0"/>
                  </a:moveTo>
                  <a:lnTo>
                    <a:pt x="2342605" y="0"/>
                  </a:lnTo>
                  <a:cubicBezTo>
                    <a:pt x="2346972" y="0"/>
                    <a:pt x="2351160" y="1735"/>
                    <a:pt x="2354248" y="4823"/>
                  </a:cubicBezTo>
                  <a:cubicBezTo>
                    <a:pt x="2357336" y="7911"/>
                    <a:pt x="2359070" y="12099"/>
                    <a:pt x="2359070" y="16466"/>
                  </a:cubicBezTo>
                  <a:lnTo>
                    <a:pt x="2359070" y="962346"/>
                  </a:lnTo>
                  <a:cubicBezTo>
                    <a:pt x="2359070" y="966713"/>
                    <a:pt x="2357336" y="970901"/>
                    <a:pt x="2354248" y="973989"/>
                  </a:cubicBezTo>
                  <a:cubicBezTo>
                    <a:pt x="2351160" y="977077"/>
                    <a:pt x="2346972" y="978811"/>
                    <a:pt x="2342605" y="978811"/>
                  </a:cubicBezTo>
                  <a:lnTo>
                    <a:pt x="16466" y="978811"/>
                  </a:lnTo>
                  <a:cubicBezTo>
                    <a:pt x="12099" y="978811"/>
                    <a:pt x="7911" y="977077"/>
                    <a:pt x="4823" y="973989"/>
                  </a:cubicBezTo>
                  <a:cubicBezTo>
                    <a:pt x="1735" y="970901"/>
                    <a:pt x="0" y="966713"/>
                    <a:pt x="0" y="962346"/>
                  </a:cubicBezTo>
                  <a:lnTo>
                    <a:pt x="0" y="16466"/>
                  </a:lnTo>
                  <a:cubicBezTo>
                    <a:pt x="0" y="12099"/>
                    <a:pt x="1735" y="7911"/>
                    <a:pt x="4823" y="4823"/>
                  </a:cubicBezTo>
                  <a:cubicBezTo>
                    <a:pt x="7911" y="1735"/>
                    <a:pt x="12099" y="0"/>
                    <a:pt x="16466" y="0"/>
                  </a:cubicBezTo>
                  <a:close/>
                </a:path>
              </a:pathLst>
            </a:custGeom>
            <a:solidFill>
              <a:srgbClr val="DCBED9">
                <a:alpha val="89804"/>
              </a:srgbClr>
            </a:solidFill>
            <a:ln cap="sq">
              <a:noFill/>
              <a:prstDash val="solid"/>
              <a:miter/>
            </a:ln>
          </p:spPr>
          <p:txBody>
            <a:bodyPr/>
            <a:lstStyle/>
            <a:p>
              <a:endParaRPr lang="en-GB"/>
            </a:p>
          </p:txBody>
        </p:sp>
        <p:sp>
          <p:nvSpPr>
            <p:cNvPr id="8" name="TextBox 8"/>
            <p:cNvSpPr txBox="1"/>
            <p:nvPr/>
          </p:nvSpPr>
          <p:spPr>
            <a:xfrm>
              <a:off x="0" y="-38100"/>
              <a:ext cx="2359070" cy="1016911"/>
            </a:xfrm>
            <a:prstGeom prst="rect">
              <a:avLst/>
            </a:prstGeom>
          </p:spPr>
          <p:txBody>
            <a:bodyPr lIns="50800" tIns="50800" rIns="50800" bIns="50800" rtlCol="0" anchor="ctr"/>
            <a:lstStyle/>
            <a:p>
              <a:pPr marL="0" lvl="0" indent="0" algn="ctr">
                <a:lnSpc>
                  <a:spcPts val="2239"/>
                </a:lnSpc>
                <a:spcBef>
                  <a:spcPct val="0"/>
                </a:spcBef>
              </a:pPr>
              <a:r>
                <a:rPr lang="en-US" sz="1599" b="1">
                  <a:solidFill>
                    <a:srgbClr val="000000">
                      <a:alpha val="89804"/>
                    </a:srgbClr>
                  </a:solidFill>
                  <a:latin typeface="Comfortaa Bold"/>
                  <a:ea typeface="Comfortaa Bold"/>
                  <a:cs typeface="Comfortaa Bold"/>
                  <a:sym typeface="Comfortaa Bold"/>
                </a:rPr>
                <a:t>You work in adult health and social care. Most of the individuals you support are approaching the end of life either in their own home, residential home, hospital ward or hospice.</a:t>
              </a:r>
            </a:p>
          </p:txBody>
        </p:sp>
      </p:grpSp>
      <p:sp>
        <p:nvSpPr>
          <p:cNvPr id="9" name="TextBox 9"/>
          <p:cNvSpPr txBox="1"/>
          <p:nvPr/>
        </p:nvSpPr>
        <p:spPr>
          <a:xfrm>
            <a:off x="4333572" y="1738714"/>
            <a:ext cx="2024856" cy="657222"/>
          </a:xfrm>
          <a:prstGeom prst="rect">
            <a:avLst/>
          </a:prstGeom>
        </p:spPr>
        <p:txBody>
          <a:bodyPr lIns="0" tIns="0" rIns="0" bIns="0" rtlCol="0" anchor="t">
            <a:spAutoFit/>
          </a:bodyPr>
          <a:lstStyle/>
          <a:p>
            <a:pPr marL="0" lvl="0" indent="0" algn="ctr">
              <a:lnSpc>
                <a:spcPts val="4949"/>
              </a:lnSpc>
              <a:spcBef>
                <a:spcPct val="0"/>
              </a:spcBef>
            </a:pPr>
            <a:r>
              <a:rPr lang="en-US" sz="4999" b="1" strike="noStrike">
                <a:solidFill>
                  <a:srgbClr val="000000"/>
                </a:solidFill>
                <a:latin typeface="Comfortaa Bold"/>
                <a:ea typeface="Comfortaa Bold"/>
                <a:cs typeface="Comfortaa Bold"/>
                <a:sym typeface="Comfortaa Bold"/>
                <a:hlinkClick r:id="rId4" action="ppaction://hlinksldjump"/>
              </a:rPr>
              <a:t>TIER 3</a:t>
            </a:r>
          </a:p>
        </p:txBody>
      </p:sp>
      <p:sp>
        <p:nvSpPr>
          <p:cNvPr id="10" name="Freeform 10"/>
          <p:cNvSpPr/>
          <p:nvPr/>
        </p:nvSpPr>
        <p:spPr>
          <a:xfrm>
            <a:off x="6423338" y="2019700"/>
            <a:ext cx="523367" cy="536100"/>
          </a:xfrm>
          <a:custGeom>
            <a:avLst/>
            <a:gdLst/>
            <a:ahLst/>
            <a:cxnLst/>
            <a:rect l="l" t="t" r="r" b="b"/>
            <a:pathLst>
              <a:path w="523367" h="536100">
                <a:moveTo>
                  <a:pt x="0" y="0"/>
                </a:moveTo>
                <a:lnTo>
                  <a:pt x="523368" y="0"/>
                </a:lnTo>
                <a:lnTo>
                  <a:pt x="523368" y="536100"/>
                </a:lnTo>
                <a:lnTo>
                  <a:pt x="0" y="5361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grpSp>
        <p:nvGrpSpPr>
          <p:cNvPr id="11" name="Group 11"/>
          <p:cNvGrpSpPr/>
          <p:nvPr/>
        </p:nvGrpSpPr>
        <p:grpSpPr>
          <a:xfrm>
            <a:off x="3393701" y="3345306"/>
            <a:ext cx="6582642" cy="702716"/>
            <a:chOff x="0" y="0"/>
            <a:chExt cx="2359070" cy="251838"/>
          </a:xfrm>
        </p:grpSpPr>
        <p:sp>
          <p:nvSpPr>
            <p:cNvPr id="12" name="Freeform 12"/>
            <p:cNvSpPr/>
            <p:nvPr/>
          </p:nvSpPr>
          <p:spPr>
            <a:xfrm>
              <a:off x="0" y="0"/>
              <a:ext cx="2359070" cy="251838"/>
            </a:xfrm>
            <a:custGeom>
              <a:avLst/>
              <a:gdLst/>
              <a:ahLst/>
              <a:cxnLst/>
              <a:rect l="l" t="t" r="r" b="b"/>
              <a:pathLst>
                <a:path w="2359070" h="251838">
                  <a:moveTo>
                    <a:pt x="16466" y="0"/>
                  </a:moveTo>
                  <a:lnTo>
                    <a:pt x="2342605" y="0"/>
                  </a:lnTo>
                  <a:cubicBezTo>
                    <a:pt x="2346972" y="0"/>
                    <a:pt x="2351160" y="1735"/>
                    <a:pt x="2354248" y="4823"/>
                  </a:cubicBezTo>
                  <a:cubicBezTo>
                    <a:pt x="2357336" y="7911"/>
                    <a:pt x="2359070" y="12099"/>
                    <a:pt x="2359070" y="16466"/>
                  </a:cubicBezTo>
                  <a:lnTo>
                    <a:pt x="2359070" y="235372"/>
                  </a:lnTo>
                  <a:cubicBezTo>
                    <a:pt x="2359070" y="244466"/>
                    <a:pt x="2351699" y="251838"/>
                    <a:pt x="2342605" y="251838"/>
                  </a:cubicBezTo>
                  <a:lnTo>
                    <a:pt x="16466" y="251838"/>
                  </a:lnTo>
                  <a:cubicBezTo>
                    <a:pt x="12099" y="251838"/>
                    <a:pt x="7911" y="250103"/>
                    <a:pt x="4823" y="247015"/>
                  </a:cubicBezTo>
                  <a:cubicBezTo>
                    <a:pt x="1735" y="243927"/>
                    <a:pt x="0" y="239739"/>
                    <a:pt x="0" y="235372"/>
                  </a:cubicBezTo>
                  <a:lnTo>
                    <a:pt x="0" y="16466"/>
                  </a:lnTo>
                  <a:cubicBezTo>
                    <a:pt x="0" y="12099"/>
                    <a:pt x="1735" y="7911"/>
                    <a:pt x="4823" y="4823"/>
                  </a:cubicBezTo>
                  <a:cubicBezTo>
                    <a:pt x="7911" y="1735"/>
                    <a:pt x="12099" y="0"/>
                    <a:pt x="16466" y="0"/>
                  </a:cubicBezTo>
                  <a:close/>
                </a:path>
              </a:pathLst>
            </a:custGeom>
            <a:solidFill>
              <a:srgbClr val="9B4392"/>
            </a:solidFill>
            <a:ln cap="sq">
              <a:noFill/>
              <a:prstDash val="solid"/>
              <a:miter/>
            </a:ln>
          </p:spPr>
          <p:txBody>
            <a:bodyPr/>
            <a:lstStyle/>
            <a:p>
              <a:endParaRPr lang="en-GB"/>
            </a:p>
          </p:txBody>
        </p:sp>
        <p:sp>
          <p:nvSpPr>
            <p:cNvPr id="13" name="TextBox 13"/>
            <p:cNvSpPr txBox="1"/>
            <p:nvPr/>
          </p:nvSpPr>
          <p:spPr>
            <a:xfrm>
              <a:off x="0" y="-38100"/>
              <a:ext cx="2359070" cy="289938"/>
            </a:xfrm>
            <a:prstGeom prst="rect">
              <a:avLst/>
            </a:prstGeom>
          </p:spPr>
          <p:txBody>
            <a:bodyPr lIns="50800" tIns="50800" rIns="50800" bIns="50800" rtlCol="0" anchor="ctr"/>
            <a:lstStyle/>
            <a:p>
              <a:pPr marL="0" lvl="0" indent="0" algn="ctr">
                <a:lnSpc>
                  <a:spcPts val="2239"/>
                </a:lnSpc>
                <a:spcBef>
                  <a:spcPct val="0"/>
                </a:spcBef>
              </a:pPr>
              <a:r>
                <a:rPr lang="en-US" sz="1599" b="1" u="none" strike="noStrike">
                  <a:solidFill>
                    <a:srgbClr val="000000"/>
                  </a:solidFill>
                  <a:latin typeface="Comfortaa Bold"/>
                  <a:ea typeface="Comfortaa Bold"/>
                  <a:cs typeface="Comfortaa Bold"/>
                  <a:sym typeface="Comfortaa Bold"/>
                </a:rPr>
                <a:t>This tier will be relevant to you if:</a:t>
              </a:r>
            </a:p>
          </p:txBody>
        </p:sp>
      </p:grpSp>
      <p:grpSp>
        <p:nvGrpSpPr>
          <p:cNvPr id="14" name="Group 14"/>
          <p:cNvGrpSpPr/>
          <p:nvPr/>
        </p:nvGrpSpPr>
        <p:grpSpPr>
          <a:xfrm>
            <a:off x="756000" y="427710"/>
            <a:ext cx="9180000" cy="426248"/>
            <a:chOff x="0" y="0"/>
            <a:chExt cx="3289905" cy="152758"/>
          </a:xfrm>
        </p:grpSpPr>
        <p:sp>
          <p:nvSpPr>
            <p:cNvPr id="15" name="Freeform 15"/>
            <p:cNvSpPr/>
            <p:nvPr/>
          </p:nvSpPr>
          <p:spPr>
            <a:xfrm>
              <a:off x="0" y="0"/>
              <a:ext cx="3289905" cy="152758"/>
            </a:xfrm>
            <a:custGeom>
              <a:avLst/>
              <a:gdLst/>
              <a:ahLst/>
              <a:cxnLst/>
              <a:rect l="l" t="t" r="r" b="b"/>
              <a:pathLst>
                <a:path w="3289905" h="152758">
                  <a:moveTo>
                    <a:pt x="11807" y="0"/>
                  </a:moveTo>
                  <a:lnTo>
                    <a:pt x="3278098" y="0"/>
                  </a:lnTo>
                  <a:cubicBezTo>
                    <a:pt x="3281229" y="0"/>
                    <a:pt x="3284232" y="1244"/>
                    <a:pt x="3286446" y="3458"/>
                  </a:cubicBezTo>
                  <a:cubicBezTo>
                    <a:pt x="3288661" y="5672"/>
                    <a:pt x="3289905" y="8675"/>
                    <a:pt x="3289905" y="11807"/>
                  </a:cubicBezTo>
                  <a:lnTo>
                    <a:pt x="3289905" y="140951"/>
                  </a:lnTo>
                  <a:cubicBezTo>
                    <a:pt x="3289905" y="144082"/>
                    <a:pt x="3288661" y="147085"/>
                    <a:pt x="3286446" y="149300"/>
                  </a:cubicBezTo>
                  <a:cubicBezTo>
                    <a:pt x="3284232" y="151514"/>
                    <a:pt x="3281229" y="152758"/>
                    <a:pt x="3278098" y="152758"/>
                  </a:cubicBezTo>
                  <a:lnTo>
                    <a:pt x="11807" y="152758"/>
                  </a:lnTo>
                  <a:cubicBezTo>
                    <a:pt x="8675" y="152758"/>
                    <a:pt x="5672" y="151514"/>
                    <a:pt x="3458" y="149300"/>
                  </a:cubicBezTo>
                  <a:cubicBezTo>
                    <a:pt x="1244" y="147085"/>
                    <a:pt x="0" y="144082"/>
                    <a:pt x="0" y="140951"/>
                  </a:cubicBezTo>
                  <a:lnTo>
                    <a:pt x="0" y="11807"/>
                  </a:lnTo>
                  <a:cubicBezTo>
                    <a:pt x="0" y="8675"/>
                    <a:pt x="1244" y="5672"/>
                    <a:pt x="3458" y="3458"/>
                  </a:cubicBezTo>
                  <a:cubicBezTo>
                    <a:pt x="5672" y="1244"/>
                    <a:pt x="8675" y="0"/>
                    <a:pt x="11807" y="0"/>
                  </a:cubicBezTo>
                  <a:close/>
                </a:path>
              </a:pathLst>
            </a:custGeom>
            <a:solidFill>
              <a:srgbClr val="262663"/>
            </a:solidFill>
            <a:ln cap="sq">
              <a:noFill/>
              <a:prstDash val="solid"/>
              <a:miter/>
            </a:ln>
          </p:spPr>
          <p:txBody>
            <a:bodyPr/>
            <a:lstStyle/>
            <a:p>
              <a:endParaRPr lang="en-GB"/>
            </a:p>
          </p:txBody>
        </p:sp>
        <p:sp>
          <p:nvSpPr>
            <p:cNvPr id="16" name="TextBox 16"/>
            <p:cNvSpPr txBox="1"/>
            <p:nvPr/>
          </p:nvSpPr>
          <p:spPr>
            <a:xfrm>
              <a:off x="0" y="-38100"/>
              <a:ext cx="3289905" cy="190858"/>
            </a:xfrm>
            <a:prstGeom prst="rect">
              <a:avLst/>
            </a:prstGeom>
          </p:spPr>
          <p:txBody>
            <a:bodyPr lIns="50800" tIns="50800" rIns="50800" bIns="50800" rtlCol="0" anchor="ctr"/>
            <a:lstStyle/>
            <a:p>
              <a:pPr marL="0" lvl="0" indent="0" algn="ctr">
                <a:lnSpc>
                  <a:spcPts val="2239"/>
                </a:lnSpc>
                <a:spcBef>
                  <a:spcPct val="0"/>
                </a:spcBef>
              </a:pPr>
              <a:r>
                <a:rPr lang="en-US" sz="1599" b="1">
                  <a:solidFill>
                    <a:srgbClr val="FFFFFF"/>
                  </a:solidFill>
                  <a:latin typeface="Comfortaa Bold"/>
                  <a:ea typeface="Comfortaa Bold"/>
                  <a:cs typeface="Comfortaa Bold"/>
                  <a:sym typeface="Comfortaa Bold"/>
                </a:rPr>
                <a:t>The core skills and knowledge in the training package are set out in three tiers:</a:t>
              </a:r>
            </a:p>
          </p:txBody>
        </p:sp>
      </p:grpSp>
      <p:sp>
        <p:nvSpPr>
          <p:cNvPr id="17" name="Freeform 17">
            <a:extLst>
              <a:ext uri="{C183D7F6-B498-43B3-948B-1728B52AA6E4}">
                <adec:decorative xmlns:adec="http://schemas.microsoft.com/office/drawing/2017/decorative" val="1"/>
              </a:ext>
            </a:extLst>
          </p:cNvPr>
          <p:cNvSpPr/>
          <p:nvPr/>
        </p:nvSpPr>
        <p:spPr>
          <a:xfrm>
            <a:off x="277482" y="473575"/>
            <a:ext cx="334518" cy="334518"/>
          </a:xfrm>
          <a:custGeom>
            <a:avLst/>
            <a:gdLst/>
            <a:ahLst/>
            <a:cxnLst/>
            <a:rect l="l" t="t" r="r" b="b"/>
            <a:pathLst>
              <a:path w="334518" h="334518">
                <a:moveTo>
                  <a:pt x="0" y="0"/>
                </a:moveTo>
                <a:lnTo>
                  <a:pt x="334518" y="0"/>
                </a:lnTo>
                <a:lnTo>
                  <a:pt x="334518" y="334518"/>
                </a:lnTo>
                <a:lnTo>
                  <a:pt x="0" y="33451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9B4392"/>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3 - overview (Topics 5-8)</a:t>
              </a:r>
            </a:p>
          </p:txBody>
        </p:sp>
      </p:grpSp>
      <p:grpSp>
        <p:nvGrpSpPr>
          <p:cNvPr id="5" name="Group 5"/>
          <p:cNvGrpSpPr/>
          <p:nvPr/>
        </p:nvGrpSpPr>
        <p:grpSpPr>
          <a:xfrm>
            <a:off x="405765" y="1031064"/>
            <a:ext cx="2388710" cy="2388418"/>
            <a:chOff x="0" y="0"/>
            <a:chExt cx="856060" cy="855955"/>
          </a:xfrm>
        </p:grpSpPr>
        <p:sp>
          <p:nvSpPr>
            <p:cNvPr id="6" name="Freeform 6"/>
            <p:cNvSpPr/>
            <p:nvPr/>
          </p:nvSpPr>
          <p:spPr>
            <a:xfrm>
              <a:off x="0" y="0"/>
              <a:ext cx="856060" cy="855955"/>
            </a:xfrm>
            <a:custGeom>
              <a:avLst/>
              <a:gdLst/>
              <a:ahLst/>
              <a:cxnLst/>
              <a:rect l="l" t="t" r="r" b="b"/>
              <a:pathLst>
                <a:path w="856060" h="855955">
                  <a:moveTo>
                    <a:pt x="45375" y="0"/>
                  </a:moveTo>
                  <a:lnTo>
                    <a:pt x="810685" y="0"/>
                  </a:lnTo>
                  <a:cubicBezTo>
                    <a:pt x="822719" y="0"/>
                    <a:pt x="834261" y="4781"/>
                    <a:pt x="842770" y="13290"/>
                  </a:cubicBezTo>
                  <a:cubicBezTo>
                    <a:pt x="851279" y="21799"/>
                    <a:pt x="856060" y="33341"/>
                    <a:pt x="856060" y="45375"/>
                  </a:cubicBezTo>
                  <a:lnTo>
                    <a:pt x="856060" y="810580"/>
                  </a:lnTo>
                  <a:cubicBezTo>
                    <a:pt x="856060" y="835640"/>
                    <a:pt x="835745" y="855955"/>
                    <a:pt x="810685" y="855955"/>
                  </a:cubicBezTo>
                  <a:lnTo>
                    <a:pt x="45375" y="855955"/>
                  </a:lnTo>
                  <a:cubicBezTo>
                    <a:pt x="33341" y="855955"/>
                    <a:pt x="21799" y="851174"/>
                    <a:pt x="13290" y="842665"/>
                  </a:cubicBezTo>
                  <a:cubicBezTo>
                    <a:pt x="4781" y="834156"/>
                    <a:pt x="0" y="822615"/>
                    <a:pt x="0" y="810580"/>
                  </a:cubicBezTo>
                  <a:lnTo>
                    <a:pt x="0" y="45375"/>
                  </a:lnTo>
                  <a:cubicBezTo>
                    <a:pt x="0" y="33341"/>
                    <a:pt x="4781" y="21799"/>
                    <a:pt x="13290" y="13290"/>
                  </a:cubicBezTo>
                  <a:cubicBezTo>
                    <a:pt x="21799" y="4781"/>
                    <a:pt x="33341" y="0"/>
                    <a:pt x="45375" y="0"/>
                  </a:cubicBezTo>
                  <a:close/>
                </a:path>
              </a:pathLst>
            </a:custGeom>
            <a:solidFill>
              <a:srgbClr val="F3DEF1">
                <a:alpha val="89804"/>
              </a:srgbClr>
            </a:solidFill>
            <a:ln cap="sq">
              <a:noFill/>
              <a:prstDash val="solid"/>
              <a:miter/>
            </a:ln>
          </p:spPr>
          <p:txBody>
            <a:bodyPr/>
            <a:lstStyle/>
            <a:p>
              <a:endParaRPr lang="en-GB"/>
            </a:p>
          </p:txBody>
        </p:sp>
        <p:sp>
          <p:nvSpPr>
            <p:cNvPr id="7" name="TextBox 7"/>
            <p:cNvSpPr txBox="1"/>
            <p:nvPr/>
          </p:nvSpPr>
          <p:spPr>
            <a:xfrm>
              <a:off x="0" y="-28575"/>
              <a:ext cx="856060" cy="884530"/>
            </a:xfrm>
            <a:prstGeom prst="rect">
              <a:avLst/>
            </a:prstGeom>
          </p:spPr>
          <p:txBody>
            <a:bodyPr lIns="50800" tIns="50800" rIns="50800" bIns="50800" rtlCol="0" anchor="ctr"/>
            <a:lstStyle/>
            <a:p>
              <a:pPr algn="ctr">
                <a:lnSpc>
                  <a:spcPts val="2099"/>
                </a:lnSpc>
              </a:pPr>
              <a:endParaRPr/>
            </a:p>
            <a:p>
              <a:pPr algn="ctr">
                <a:lnSpc>
                  <a:spcPts val="2099"/>
                </a:lnSpc>
              </a:pPr>
              <a:endParaRPr/>
            </a:p>
            <a:p>
              <a:pPr marL="0" lvl="0" indent="0" algn="ctr">
                <a:lnSpc>
                  <a:spcPts val="2099"/>
                </a:lnSpc>
                <a:spcBef>
                  <a:spcPct val="0"/>
                </a:spcBef>
              </a:pPr>
              <a:r>
                <a:rPr lang="en-US" sz="1499">
                  <a:solidFill>
                    <a:srgbClr val="000000">
                      <a:alpha val="89804"/>
                    </a:srgbClr>
                  </a:solidFill>
                  <a:latin typeface="Comfortaa"/>
                  <a:ea typeface="Comfortaa"/>
                  <a:cs typeface="Comfortaa"/>
                  <a:sym typeface="Comfortaa"/>
                  <a:hlinkClick r:id="rId2" action="ppaction://hlinksldjump"/>
                </a:rPr>
                <a:t>Topic 5:</a:t>
              </a:r>
            </a:p>
            <a:p>
              <a:pPr marL="0" lvl="0" indent="0" algn="ctr">
                <a:lnSpc>
                  <a:spcPts val="2099"/>
                </a:lnSpc>
                <a:spcBef>
                  <a:spcPct val="0"/>
                </a:spcBef>
              </a:pPr>
              <a:endParaRPr lang="en-US" sz="1499">
                <a:solidFill>
                  <a:srgbClr val="000000">
                    <a:alpha val="89804"/>
                  </a:srgbClr>
                </a:solidFill>
                <a:latin typeface="Comfortaa"/>
                <a:ea typeface="Comfortaa"/>
                <a:cs typeface="Comfortaa"/>
                <a:sym typeface="Comfortaa"/>
                <a:hlinkClick r:id="rId2" action="ppaction://hlinksldjump"/>
              </a:endParaRP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hlinkClick r:id="rId2" action="ppaction://hlinksldjump"/>
                </a:rPr>
                <a:t>Symptom Management in palliative and </a:t>
              </a: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hlinkClick r:id="rId2" action="ppaction://hlinksldjump"/>
                </a:rPr>
                <a:t>end of life care</a:t>
              </a:r>
            </a:p>
            <a:p>
              <a:pPr marL="0" lvl="0" indent="0" algn="ctr">
                <a:lnSpc>
                  <a:spcPts val="2099"/>
                </a:lnSpc>
                <a:spcBef>
                  <a:spcPct val="0"/>
                </a:spcBef>
              </a:pPr>
              <a:endParaRPr lang="en-US" sz="1499" b="1" strike="noStrike">
                <a:solidFill>
                  <a:srgbClr val="000000">
                    <a:alpha val="89804"/>
                  </a:srgbClr>
                </a:solidFill>
                <a:latin typeface="Comfortaa Bold"/>
                <a:ea typeface="Comfortaa Bold"/>
                <a:cs typeface="Comfortaa Bold"/>
                <a:sym typeface="Comfortaa Bold"/>
                <a:hlinkClick r:id="rId2" action="ppaction://hlinksldjump"/>
              </a:endParaRPr>
            </a:p>
          </p:txBody>
        </p:sp>
      </p:grpSp>
      <p:grpSp>
        <p:nvGrpSpPr>
          <p:cNvPr id="8" name="Group 8"/>
          <p:cNvGrpSpPr/>
          <p:nvPr/>
        </p:nvGrpSpPr>
        <p:grpSpPr>
          <a:xfrm>
            <a:off x="2890401" y="1031064"/>
            <a:ext cx="2388710" cy="2388418"/>
            <a:chOff x="0" y="0"/>
            <a:chExt cx="856060" cy="855955"/>
          </a:xfrm>
        </p:grpSpPr>
        <p:sp>
          <p:nvSpPr>
            <p:cNvPr id="9" name="Freeform 9"/>
            <p:cNvSpPr/>
            <p:nvPr/>
          </p:nvSpPr>
          <p:spPr>
            <a:xfrm>
              <a:off x="0" y="0"/>
              <a:ext cx="856060" cy="855955"/>
            </a:xfrm>
            <a:custGeom>
              <a:avLst/>
              <a:gdLst/>
              <a:ahLst/>
              <a:cxnLst/>
              <a:rect l="l" t="t" r="r" b="b"/>
              <a:pathLst>
                <a:path w="856060" h="855955">
                  <a:moveTo>
                    <a:pt x="45375" y="0"/>
                  </a:moveTo>
                  <a:lnTo>
                    <a:pt x="810685" y="0"/>
                  </a:lnTo>
                  <a:cubicBezTo>
                    <a:pt x="822719" y="0"/>
                    <a:pt x="834261" y="4781"/>
                    <a:pt x="842770" y="13290"/>
                  </a:cubicBezTo>
                  <a:cubicBezTo>
                    <a:pt x="851279" y="21799"/>
                    <a:pt x="856060" y="33341"/>
                    <a:pt x="856060" y="45375"/>
                  </a:cubicBezTo>
                  <a:lnTo>
                    <a:pt x="856060" y="810580"/>
                  </a:lnTo>
                  <a:cubicBezTo>
                    <a:pt x="856060" y="835640"/>
                    <a:pt x="835745" y="855955"/>
                    <a:pt x="810685" y="855955"/>
                  </a:cubicBezTo>
                  <a:lnTo>
                    <a:pt x="45375" y="855955"/>
                  </a:lnTo>
                  <a:cubicBezTo>
                    <a:pt x="33341" y="855955"/>
                    <a:pt x="21799" y="851174"/>
                    <a:pt x="13290" y="842665"/>
                  </a:cubicBezTo>
                  <a:cubicBezTo>
                    <a:pt x="4781" y="834156"/>
                    <a:pt x="0" y="822615"/>
                    <a:pt x="0" y="810580"/>
                  </a:cubicBezTo>
                  <a:lnTo>
                    <a:pt x="0" y="45375"/>
                  </a:lnTo>
                  <a:cubicBezTo>
                    <a:pt x="0" y="33341"/>
                    <a:pt x="4781" y="21799"/>
                    <a:pt x="13290" y="13290"/>
                  </a:cubicBezTo>
                  <a:cubicBezTo>
                    <a:pt x="21799" y="4781"/>
                    <a:pt x="33341" y="0"/>
                    <a:pt x="45375" y="0"/>
                  </a:cubicBezTo>
                  <a:close/>
                </a:path>
              </a:pathLst>
            </a:custGeom>
            <a:solidFill>
              <a:srgbClr val="F3DEF1">
                <a:alpha val="89804"/>
              </a:srgbClr>
            </a:solidFill>
            <a:ln cap="sq">
              <a:noFill/>
              <a:prstDash val="solid"/>
              <a:miter/>
            </a:ln>
          </p:spPr>
          <p:txBody>
            <a:bodyPr/>
            <a:lstStyle/>
            <a:p>
              <a:endParaRPr lang="en-GB"/>
            </a:p>
          </p:txBody>
        </p:sp>
        <p:sp>
          <p:nvSpPr>
            <p:cNvPr id="10" name="TextBox 10"/>
            <p:cNvSpPr txBox="1"/>
            <p:nvPr/>
          </p:nvSpPr>
          <p:spPr>
            <a:xfrm>
              <a:off x="0" y="-28575"/>
              <a:ext cx="856060" cy="884530"/>
            </a:xfrm>
            <a:prstGeom prst="rect">
              <a:avLst/>
            </a:prstGeom>
          </p:spPr>
          <p:txBody>
            <a:bodyPr lIns="50800" tIns="50800" rIns="50800" bIns="50800" rtlCol="0" anchor="ctr"/>
            <a:lstStyle/>
            <a:p>
              <a:pPr marL="0" lvl="0" indent="0" algn="ctr">
                <a:lnSpc>
                  <a:spcPts val="2099"/>
                </a:lnSpc>
                <a:spcBef>
                  <a:spcPct val="0"/>
                </a:spcBef>
              </a:pPr>
              <a:r>
                <a:rPr lang="en-US" sz="1499" strike="noStrike">
                  <a:solidFill>
                    <a:srgbClr val="000000">
                      <a:alpha val="89804"/>
                    </a:srgbClr>
                  </a:solidFill>
                  <a:latin typeface="Comfortaa"/>
                  <a:ea typeface="Comfortaa"/>
                  <a:cs typeface="Comfortaa"/>
                  <a:sym typeface="Comfortaa"/>
                  <a:hlinkClick r:id="rId3" action="ppaction://hlinksldjump"/>
                </a:rPr>
                <a:t>Topic 6:</a:t>
              </a:r>
            </a:p>
            <a:p>
              <a:pPr marL="0" lvl="0" indent="0" algn="ctr">
                <a:lnSpc>
                  <a:spcPts val="2099"/>
                </a:lnSpc>
                <a:spcBef>
                  <a:spcPct val="0"/>
                </a:spcBef>
              </a:pPr>
              <a:endParaRPr lang="en-US" sz="1499" strike="noStrike">
                <a:solidFill>
                  <a:srgbClr val="000000">
                    <a:alpha val="89804"/>
                  </a:srgbClr>
                </a:solidFill>
                <a:latin typeface="Comfortaa"/>
                <a:ea typeface="Comfortaa"/>
                <a:cs typeface="Comfortaa"/>
                <a:sym typeface="Comfortaa"/>
                <a:hlinkClick r:id="rId3" action="ppaction://hlinksldjump"/>
              </a:endParaRP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hlinkClick r:id="rId3" action="ppaction://hlinksldjump"/>
                </a:rPr>
                <a:t>Support for Carers</a:t>
              </a:r>
            </a:p>
          </p:txBody>
        </p:sp>
      </p:grpSp>
      <p:grpSp>
        <p:nvGrpSpPr>
          <p:cNvPr id="11" name="Group 11"/>
          <p:cNvGrpSpPr/>
          <p:nvPr/>
        </p:nvGrpSpPr>
        <p:grpSpPr>
          <a:xfrm>
            <a:off x="7897525" y="1031064"/>
            <a:ext cx="2388710" cy="2388418"/>
            <a:chOff x="0" y="0"/>
            <a:chExt cx="856060" cy="855955"/>
          </a:xfrm>
        </p:grpSpPr>
        <p:sp>
          <p:nvSpPr>
            <p:cNvPr id="12" name="Freeform 12"/>
            <p:cNvSpPr/>
            <p:nvPr/>
          </p:nvSpPr>
          <p:spPr>
            <a:xfrm>
              <a:off x="0" y="0"/>
              <a:ext cx="856060" cy="855955"/>
            </a:xfrm>
            <a:custGeom>
              <a:avLst/>
              <a:gdLst/>
              <a:ahLst/>
              <a:cxnLst/>
              <a:rect l="l" t="t" r="r" b="b"/>
              <a:pathLst>
                <a:path w="856060" h="855955">
                  <a:moveTo>
                    <a:pt x="45375" y="0"/>
                  </a:moveTo>
                  <a:lnTo>
                    <a:pt x="810685" y="0"/>
                  </a:lnTo>
                  <a:cubicBezTo>
                    <a:pt x="822719" y="0"/>
                    <a:pt x="834261" y="4781"/>
                    <a:pt x="842770" y="13290"/>
                  </a:cubicBezTo>
                  <a:cubicBezTo>
                    <a:pt x="851279" y="21799"/>
                    <a:pt x="856060" y="33341"/>
                    <a:pt x="856060" y="45375"/>
                  </a:cubicBezTo>
                  <a:lnTo>
                    <a:pt x="856060" y="810580"/>
                  </a:lnTo>
                  <a:cubicBezTo>
                    <a:pt x="856060" y="835640"/>
                    <a:pt x="835745" y="855955"/>
                    <a:pt x="810685" y="855955"/>
                  </a:cubicBezTo>
                  <a:lnTo>
                    <a:pt x="45375" y="855955"/>
                  </a:lnTo>
                  <a:cubicBezTo>
                    <a:pt x="33341" y="855955"/>
                    <a:pt x="21799" y="851174"/>
                    <a:pt x="13290" y="842665"/>
                  </a:cubicBezTo>
                  <a:cubicBezTo>
                    <a:pt x="4781" y="834156"/>
                    <a:pt x="0" y="822615"/>
                    <a:pt x="0" y="810580"/>
                  </a:cubicBezTo>
                  <a:lnTo>
                    <a:pt x="0" y="45375"/>
                  </a:lnTo>
                  <a:cubicBezTo>
                    <a:pt x="0" y="33341"/>
                    <a:pt x="4781" y="21799"/>
                    <a:pt x="13290" y="13290"/>
                  </a:cubicBezTo>
                  <a:cubicBezTo>
                    <a:pt x="21799" y="4781"/>
                    <a:pt x="33341" y="0"/>
                    <a:pt x="45375" y="0"/>
                  </a:cubicBezTo>
                  <a:close/>
                </a:path>
              </a:pathLst>
            </a:custGeom>
            <a:solidFill>
              <a:srgbClr val="F3DEF1">
                <a:alpha val="89804"/>
              </a:srgbClr>
            </a:solidFill>
            <a:ln cap="sq">
              <a:noFill/>
              <a:prstDash val="solid"/>
              <a:miter/>
            </a:ln>
          </p:spPr>
          <p:txBody>
            <a:bodyPr/>
            <a:lstStyle/>
            <a:p>
              <a:endParaRPr lang="en-GB"/>
            </a:p>
          </p:txBody>
        </p:sp>
        <p:sp>
          <p:nvSpPr>
            <p:cNvPr id="13" name="TextBox 13"/>
            <p:cNvSpPr txBox="1"/>
            <p:nvPr/>
          </p:nvSpPr>
          <p:spPr>
            <a:xfrm>
              <a:off x="0" y="-28575"/>
              <a:ext cx="856060" cy="884530"/>
            </a:xfrm>
            <a:prstGeom prst="rect">
              <a:avLst/>
            </a:prstGeom>
          </p:spPr>
          <p:txBody>
            <a:bodyPr lIns="50800" tIns="50800" rIns="50800" bIns="50800" rtlCol="0" anchor="ctr"/>
            <a:lstStyle/>
            <a:p>
              <a:pPr algn="ctr">
                <a:lnSpc>
                  <a:spcPts val="2099"/>
                </a:lnSpc>
              </a:pPr>
              <a:endParaRPr/>
            </a:p>
            <a:p>
              <a:pPr marL="0" lvl="0" indent="0" algn="ctr">
                <a:lnSpc>
                  <a:spcPts val="2099"/>
                </a:lnSpc>
                <a:spcBef>
                  <a:spcPct val="0"/>
                </a:spcBef>
              </a:pPr>
              <a:r>
                <a:rPr lang="en-US" sz="1499" strike="noStrike">
                  <a:solidFill>
                    <a:srgbClr val="000000">
                      <a:alpha val="89804"/>
                    </a:srgbClr>
                  </a:solidFill>
                  <a:latin typeface="Comfortaa"/>
                  <a:ea typeface="Comfortaa"/>
                  <a:cs typeface="Comfortaa"/>
                  <a:sym typeface="Comfortaa"/>
                  <a:hlinkClick r:id="rId4" action="ppaction://hlinksldjump"/>
                </a:rPr>
                <a:t>Topic 8:</a:t>
              </a:r>
            </a:p>
            <a:p>
              <a:pPr marL="0" lvl="0" indent="0" algn="ctr">
                <a:lnSpc>
                  <a:spcPts val="2099"/>
                </a:lnSpc>
                <a:spcBef>
                  <a:spcPct val="0"/>
                </a:spcBef>
              </a:pPr>
              <a:endParaRPr lang="en-US" sz="1499" strike="noStrike">
                <a:solidFill>
                  <a:srgbClr val="000000">
                    <a:alpha val="89804"/>
                  </a:srgbClr>
                </a:solidFill>
                <a:latin typeface="Comfortaa"/>
                <a:ea typeface="Comfortaa"/>
                <a:cs typeface="Comfortaa"/>
                <a:sym typeface="Comfortaa"/>
                <a:hlinkClick r:id="rId4" action="ppaction://hlinksldjump"/>
              </a:endParaRP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hlinkClick r:id="rId4" action="ppaction://hlinksldjump"/>
                </a:rPr>
                <a:t>Maintaining own Health and Wellbeing</a:t>
              </a:r>
            </a:p>
            <a:p>
              <a:pPr marL="0" lvl="0" indent="0" algn="ctr">
                <a:lnSpc>
                  <a:spcPts val="2099"/>
                </a:lnSpc>
                <a:spcBef>
                  <a:spcPct val="0"/>
                </a:spcBef>
              </a:pPr>
              <a:endParaRPr lang="en-US" sz="1499" b="1" strike="noStrike">
                <a:solidFill>
                  <a:srgbClr val="000000">
                    <a:alpha val="89804"/>
                  </a:srgbClr>
                </a:solidFill>
                <a:latin typeface="Comfortaa Bold"/>
                <a:ea typeface="Comfortaa Bold"/>
                <a:cs typeface="Comfortaa Bold"/>
                <a:sym typeface="Comfortaa Bold"/>
                <a:hlinkClick r:id="rId4" action="ppaction://hlinksldjump"/>
              </a:endParaRPr>
            </a:p>
          </p:txBody>
        </p:sp>
      </p:grpSp>
      <p:grpSp>
        <p:nvGrpSpPr>
          <p:cNvPr id="14" name="Group 14"/>
          <p:cNvGrpSpPr/>
          <p:nvPr/>
        </p:nvGrpSpPr>
        <p:grpSpPr>
          <a:xfrm>
            <a:off x="405765" y="3514731"/>
            <a:ext cx="2388710" cy="1043501"/>
            <a:chOff x="0" y="0"/>
            <a:chExt cx="856060" cy="373967"/>
          </a:xfrm>
        </p:grpSpPr>
        <p:sp>
          <p:nvSpPr>
            <p:cNvPr id="15" name="Freeform 15"/>
            <p:cNvSpPr/>
            <p:nvPr/>
          </p:nvSpPr>
          <p:spPr>
            <a:xfrm>
              <a:off x="0" y="0"/>
              <a:ext cx="856060" cy="373967"/>
            </a:xfrm>
            <a:custGeom>
              <a:avLst/>
              <a:gdLst/>
              <a:ahLst/>
              <a:cxnLst/>
              <a:rect l="l" t="t" r="r" b="b"/>
              <a:pathLst>
                <a:path w="856060" h="373967">
                  <a:moveTo>
                    <a:pt x="45375" y="0"/>
                  </a:moveTo>
                  <a:lnTo>
                    <a:pt x="810685" y="0"/>
                  </a:lnTo>
                  <a:cubicBezTo>
                    <a:pt x="822719" y="0"/>
                    <a:pt x="834261" y="4781"/>
                    <a:pt x="842770" y="13290"/>
                  </a:cubicBezTo>
                  <a:cubicBezTo>
                    <a:pt x="851279" y="21799"/>
                    <a:pt x="856060" y="33341"/>
                    <a:pt x="856060" y="45375"/>
                  </a:cubicBezTo>
                  <a:lnTo>
                    <a:pt x="856060" y="328593"/>
                  </a:lnTo>
                  <a:cubicBezTo>
                    <a:pt x="856060" y="353652"/>
                    <a:pt x="835745" y="373967"/>
                    <a:pt x="810685" y="373967"/>
                  </a:cubicBezTo>
                  <a:lnTo>
                    <a:pt x="45375" y="373967"/>
                  </a:lnTo>
                  <a:cubicBezTo>
                    <a:pt x="33341" y="373967"/>
                    <a:pt x="21799" y="369187"/>
                    <a:pt x="13290" y="360677"/>
                  </a:cubicBezTo>
                  <a:cubicBezTo>
                    <a:pt x="4781" y="352168"/>
                    <a:pt x="0" y="340627"/>
                    <a:pt x="0" y="328593"/>
                  </a:cubicBezTo>
                  <a:lnTo>
                    <a:pt x="0" y="45375"/>
                  </a:lnTo>
                  <a:cubicBezTo>
                    <a:pt x="0" y="33341"/>
                    <a:pt x="4781" y="21799"/>
                    <a:pt x="13290" y="13290"/>
                  </a:cubicBezTo>
                  <a:cubicBezTo>
                    <a:pt x="21799" y="4781"/>
                    <a:pt x="33341" y="0"/>
                    <a:pt x="45375" y="0"/>
                  </a:cubicBezTo>
                  <a:close/>
                </a:path>
              </a:pathLst>
            </a:custGeom>
            <a:solidFill>
              <a:srgbClr val="DCBED9">
                <a:alpha val="89804"/>
              </a:srgbClr>
            </a:solidFill>
            <a:ln cap="sq">
              <a:noFill/>
              <a:prstDash val="solid"/>
              <a:miter/>
            </a:ln>
          </p:spPr>
          <p:txBody>
            <a:bodyPr/>
            <a:lstStyle/>
            <a:p>
              <a:endParaRPr lang="en-GB"/>
            </a:p>
          </p:txBody>
        </p:sp>
        <p:sp>
          <p:nvSpPr>
            <p:cNvPr id="16" name="TextBox 16"/>
            <p:cNvSpPr txBox="1"/>
            <p:nvPr/>
          </p:nvSpPr>
          <p:spPr>
            <a:xfrm>
              <a:off x="0" y="-28575"/>
              <a:ext cx="856060" cy="402542"/>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2" action="ppaction://hlinksldjump"/>
                </a:rPr>
                <a:t>Outcomes</a:t>
              </a:r>
            </a:p>
          </p:txBody>
        </p:sp>
      </p:grpSp>
      <p:grpSp>
        <p:nvGrpSpPr>
          <p:cNvPr id="17" name="Group 17"/>
          <p:cNvGrpSpPr/>
          <p:nvPr/>
        </p:nvGrpSpPr>
        <p:grpSpPr>
          <a:xfrm>
            <a:off x="405765" y="4653483"/>
            <a:ext cx="2388710" cy="1347189"/>
            <a:chOff x="0" y="0"/>
            <a:chExt cx="856060" cy="482802"/>
          </a:xfrm>
        </p:grpSpPr>
        <p:sp>
          <p:nvSpPr>
            <p:cNvPr id="18" name="Freeform 18"/>
            <p:cNvSpPr/>
            <p:nvPr/>
          </p:nvSpPr>
          <p:spPr>
            <a:xfrm>
              <a:off x="0" y="0"/>
              <a:ext cx="856060" cy="482802"/>
            </a:xfrm>
            <a:custGeom>
              <a:avLst/>
              <a:gdLst/>
              <a:ahLst/>
              <a:cxnLst/>
              <a:rect l="l" t="t" r="r" b="b"/>
              <a:pathLst>
                <a:path w="856060" h="482802">
                  <a:moveTo>
                    <a:pt x="45375" y="0"/>
                  </a:moveTo>
                  <a:lnTo>
                    <a:pt x="810685" y="0"/>
                  </a:lnTo>
                  <a:cubicBezTo>
                    <a:pt x="822719" y="0"/>
                    <a:pt x="834261" y="4781"/>
                    <a:pt x="842770" y="13290"/>
                  </a:cubicBezTo>
                  <a:cubicBezTo>
                    <a:pt x="851279" y="21799"/>
                    <a:pt x="856060" y="33341"/>
                    <a:pt x="856060" y="45375"/>
                  </a:cubicBezTo>
                  <a:lnTo>
                    <a:pt x="856060" y="437428"/>
                  </a:lnTo>
                  <a:cubicBezTo>
                    <a:pt x="856060" y="462487"/>
                    <a:pt x="835745" y="482802"/>
                    <a:pt x="810685" y="482802"/>
                  </a:cubicBezTo>
                  <a:lnTo>
                    <a:pt x="45375" y="482802"/>
                  </a:lnTo>
                  <a:cubicBezTo>
                    <a:pt x="33341" y="482802"/>
                    <a:pt x="21799" y="478022"/>
                    <a:pt x="13290" y="469512"/>
                  </a:cubicBezTo>
                  <a:cubicBezTo>
                    <a:pt x="4781" y="461003"/>
                    <a:pt x="0" y="449462"/>
                    <a:pt x="0" y="437428"/>
                  </a:cubicBezTo>
                  <a:lnTo>
                    <a:pt x="0" y="45375"/>
                  </a:lnTo>
                  <a:cubicBezTo>
                    <a:pt x="0" y="33341"/>
                    <a:pt x="4781" y="21799"/>
                    <a:pt x="13290" y="13290"/>
                  </a:cubicBezTo>
                  <a:cubicBezTo>
                    <a:pt x="21799" y="4781"/>
                    <a:pt x="33341" y="0"/>
                    <a:pt x="45375" y="0"/>
                  </a:cubicBezTo>
                  <a:close/>
                </a:path>
              </a:pathLst>
            </a:custGeom>
            <a:solidFill>
              <a:srgbClr val="DCBED9">
                <a:alpha val="89804"/>
              </a:srgbClr>
            </a:solidFill>
            <a:ln cap="sq">
              <a:noFill/>
              <a:prstDash val="solid"/>
              <a:miter/>
            </a:ln>
          </p:spPr>
          <p:txBody>
            <a:bodyPr/>
            <a:lstStyle/>
            <a:p>
              <a:endParaRPr lang="en-GB"/>
            </a:p>
          </p:txBody>
        </p:sp>
        <p:sp>
          <p:nvSpPr>
            <p:cNvPr id="19" name="TextBox 19"/>
            <p:cNvSpPr txBox="1"/>
            <p:nvPr/>
          </p:nvSpPr>
          <p:spPr>
            <a:xfrm>
              <a:off x="0" y="-28575"/>
              <a:ext cx="856060" cy="511377"/>
            </a:xfrm>
            <a:prstGeom prst="rect">
              <a:avLst/>
            </a:prstGeom>
          </p:spPr>
          <p:txBody>
            <a:bodyPr lIns="50800" tIns="50800" rIns="50800" bIns="50800" rtlCol="0" anchor="ctr"/>
            <a:lstStyle/>
            <a:p>
              <a:pPr algn="ctr">
                <a:lnSpc>
                  <a:spcPts val="2099"/>
                </a:lnSpc>
              </a:pPr>
              <a:r>
                <a:rPr lang="en-US" sz="1499" b="1">
                  <a:solidFill>
                    <a:srgbClr val="000000">
                      <a:alpha val="89804"/>
                    </a:srgbClr>
                  </a:solidFill>
                  <a:latin typeface="Comfortaa Bold"/>
                  <a:ea typeface="Comfortaa Bold"/>
                  <a:cs typeface="Comfortaa Bold"/>
                  <a:sym typeface="Comfortaa Bold"/>
                  <a:hlinkClick r:id="rId5" action="ppaction://hlinksldjump"/>
                </a:rPr>
                <a:t>Training </a:t>
              </a:r>
            </a:p>
            <a:p>
              <a:pPr algn="ctr">
                <a:lnSpc>
                  <a:spcPts val="2099"/>
                </a:lnSpc>
              </a:pPr>
              <a:r>
                <a:rPr lang="en-US" sz="1499" b="1">
                  <a:solidFill>
                    <a:srgbClr val="000000">
                      <a:alpha val="89804"/>
                    </a:srgbClr>
                  </a:solidFill>
                  <a:latin typeface="Comfortaa Bold"/>
                  <a:ea typeface="Comfortaa Bold"/>
                  <a:cs typeface="Comfortaa Bold"/>
                  <a:sym typeface="Comfortaa Bold"/>
                  <a:hlinkClick r:id="rId5" action="ppaction://hlinksldjump"/>
                </a:rPr>
                <a:t>&amp;</a:t>
              </a:r>
            </a:p>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5" action="ppaction://hlinksldjump"/>
                </a:rPr>
                <a:t>Resources</a:t>
              </a:r>
            </a:p>
          </p:txBody>
        </p:sp>
      </p:grpSp>
      <p:grpSp>
        <p:nvGrpSpPr>
          <p:cNvPr id="20" name="Group 20"/>
          <p:cNvGrpSpPr/>
          <p:nvPr/>
        </p:nvGrpSpPr>
        <p:grpSpPr>
          <a:xfrm>
            <a:off x="2890401" y="3529298"/>
            <a:ext cx="2388710" cy="1043501"/>
            <a:chOff x="0" y="0"/>
            <a:chExt cx="856060" cy="373967"/>
          </a:xfrm>
        </p:grpSpPr>
        <p:sp>
          <p:nvSpPr>
            <p:cNvPr id="21" name="Freeform 21"/>
            <p:cNvSpPr/>
            <p:nvPr/>
          </p:nvSpPr>
          <p:spPr>
            <a:xfrm>
              <a:off x="0" y="0"/>
              <a:ext cx="856060" cy="373967"/>
            </a:xfrm>
            <a:custGeom>
              <a:avLst/>
              <a:gdLst/>
              <a:ahLst/>
              <a:cxnLst/>
              <a:rect l="l" t="t" r="r" b="b"/>
              <a:pathLst>
                <a:path w="856060" h="373967">
                  <a:moveTo>
                    <a:pt x="45375" y="0"/>
                  </a:moveTo>
                  <a:lnTo>
                    <a:pt x="810685" y="0"/>
                  </a:lnTo>
                  <a:cubicBezTo>
                    <a:pt x="822719" y="0"/>
                    <a:pt x="834261" y="4781"/>
                    <a:pt x="842770" y="13290"/>
                  </a:cubicBezTo>
                  <a:cubicBezTo>
                    <a:pt x="851279" y="21799"/>
                    <a:pt x="856060" y="33341"/>
                    <a:pt x="856060" y="45375"/>
                  </a:cubicBezTo>
                  <a:lnTo>
                    <a:pt x="856060" y="328593"/>
                  </a:lnTo>
                  <a:cubicBezTo>
                    <a:pt x="856060" y="353652"/>
                    <a:pt x="835745" y="373967"/>
                    <a:pt x="810685" y="373967"/>
                  </a:cubicBezTo>
                  <a:lnTo>
                    <a:pt x="45375" y="373967"/>
                  </a:lnTo>
                  <a:cubicBezTo>
                    <a:pt x="33341" y="373967"/>
                    <a:pt x="21799" y="369187"/>
                    <a:pt x="13290" y="360677"/>
                  </a:cubicBezTo>
                  <a:cubicBezTo>
                    <a:pt x="4781" y="352168"/>
                    <a:pt x="0" y="340627"/>
                    <a:pt x="0" y="328593"/>
                  </a:cubicBezTo>
                  <a:lnTo>
                    <a:pt x="0" y="45375"/>
                  </a:lnTo>
                  <a:cubicBezTo>
                    <a:pt x="0" y="33341"/>
                    <a:pt x="4781" y="21799"/>
                    <a:pt x="13290" y="13290"/>
                  </a:cubicBezTo>
                  <a:cubicBezTo>
                    <a:pt x="21799" y="4781"/>
                    <a:pt x="33341" y="0"/>
                    <a:pt x="45375" y="0"/>
                  </a:cubicBezTo>
                  <a:close/>
                </a:path>
              </a:pathLst>
            </a:custGeom>
            <a:solidFill>
              <a:srgbClr val="DCBED9">
                <a:alpha val="89804"/>
              </a:srgbClr>
            </a:solidFill>
            <a:ln cap="sq">
              <a:noFill/>
              <a:prstDash val="solid"/>
              <a:miter/>
            </a:ln>
          </p:spPr>
          <p:txBody>
            <a:bodyPr/>
            <a:lstStyle/>
            <a:p>
              <a:endParaRPr lang="en-GB"/>
            </a:p>
          </p:txBody>
        </p:sp>
        <p:sp>
          <p:nvSpPr>
            <p:cNvPr id="22" name="TextBox 22"/>
            <p:cNvSpPr txBox="1"/>
            <p:nvPr/>
          </p:nvSpPr>
          <p:spPr>
            <a:xfrm>
              <a:off x="0" y="-28575"/>
              <a:ext cx="856060" cy="402542"/>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3" action="ppaction://hlinksldjump"/>
                </a:rPr>
                <a:t>Outcomes</a:t>
              </a:r>
            </a:p>
          </p:txBody>
        </p:sp>
      </p:grpSp>
      <p:grpSp>
        <p:nvGrpSpPr>
          <p:cNvPr id="23" name="Group 23"/>
          <p:cNvGrpSpPr/>
          <p:nvPr/>
        </p:nvGrpSpPr>
        <p:grpSpPr>
          <a:xfrm>
            <a:off x="2890401" y="4666543"/>
            <a:ext cx="2388710" cy="1347189"/>
            <a:chOff x="0" y="0"/>
            <a:chExt cx="856060" cy="482802"/>
          </a:xfrm>
        </p:grpSpPr>
        <p:sp>
          <p:nvSpPr>
            <p:cNvPr id="24" name="Freeform 24"/>
            <p:cNvSpPr/>
            <p:nvPr/>
          </p:nvSpPr>
          <p:spPr>
            <a:xfrm>
              <a:off x="0" y="0"/>
              <a:ext cx="856060" cy="482802"/>
            </a:xfrm>
            <a:custGeom>
              <a:avLst/>
              <a:gdLst/>
              <a:ahLst/>
              <a:cxnLst/>
              <a:rect l="l" t="t" r="r" b="b"/>
              <a:pathLst>
                <a:path w="856060" h="482802">
                  <a:moveTo>
                    <a:pt x="45375" y="0"/>
                  </a:moveTo>
                  <a:lnTo>
                    <a:pt x="810685" y="0"/>
                  </a:lnTo>
                  <a:cubicBezTo>
                    <a:pt x="822719" y="0"/>
                    <a:pt x="834261" y="4781"/>
                    <a:pt x="842770" y="13290"/>
                  </a:cubicBezTo>
                  <a:cubicBezTo>
                    <a:pt x="851279" y="21799"/>
                    <a:pt x="856060" y="33341"/>
                    <a:pt x="856060" y="45375"/>
                  </a:cubicBezTo>
                  <a:lnTo>
                    <a:pt x="856060" y="437428"/>
                  </a:lnTo>
                  <a:cubicBezTo>
                    <a:pt x="856060" y="462487"/>
                    <a:pt x="835745" y="482802"/>
                    <a:pt x="810685" y="482802"/>
                  </a:cubicBezTo>
                  <a:lnTo>
                    <a:pt x="45375" y="482802"/>
                  </a:lnTo>
                  <a:cubicBezTo>
                    <a:pt x="33341" y="482802"/>
                    <a:pt x="21799" y="478022"/>
                    <a:pt x="13290" y="469512"/>
                  </a:cubicBezTo>
                  <a:cubicBezTo>
                    <a:pt x="4781" y="461003"/>
                    <a:pt x="0" y="449462"/>
                    <a:pt x="0" y="437428"/>
                  </a:cubicBezTo>
                  <a:lnTo>
                    <a:pt x="0" y="45375"/>
                  </a:lnTo>
                  <a:cubicBezTo>
                    <a:pt x="0" y="33341"/>
                    <a:pt x="4781" y="21799"/>
                    <a:pt x="13290" y="13290"/>
                  </a:cubicBezTo>
                  <a:cubicBezTo>
                    <a:pt x="21799" y="4781"/>
                    <a:pt x="33341" y="0"/>
                    <a:pt x="45375" y="0"/>
                  </a:cubicBezTo>
                  <a:close/>
                </a:path>
              </a:pathLst>
            </a:custGeom>
            <a:solidFill>
              <a:srgbClr val="DCBED9">
                <a:alpha val="89804"/>
              </a:srgbClr>
            </a:solidFill>
            <a:ln cap="sq">
              <a:noFill/>
              <a:prstDash val="solid"/>
              <a:miter/>
            </a:ln>
          </p:spPr>
          <p:txBody>
            <a:bodyPr/>
            <a:lstStyle/>
            <a:p>
              <a:endParaRPr lang="en-GB"/>
            </a:p>
          </p:txBody>
        </p:sp>
        <p:sp>
          <p:nvSpPr>
            <p:cNvPr id="25" name="TextBox 25"/>
            <p:cNvSpPr txBox="1"/>
            <p:nvPr/>
          </p:nvSpPr>
          <p:spPr>
            <a:xfrm>
              <a:off x="0" y="-28575"/>
              <a:ext cx="856060" cy="511377"/>
            </a:xfrm>
            <a:prstGeom prst="rect">
              <a:avLst/>
            </a:prstGeom>
          </p:spPr>
          <p:txBody>
            <a:bodyPr lIns="50800" tIns="50800" rIns="50800" bIns="50800" rtlCol="0" anchor="ctr"/>
            <a:lstStyle/>
            <a:p>
              <a:pPr algn="ctr">
                <a:lnSpc>
                  <a:spcPts val="2099"/>
                </a:lnSpc>
              </a:pPr>
              <a:r>
                <a:rPr lang="en-US" sz="1499" b="1">
                  <a:solidFill>
                    <a:srgbClr val="000000">
                      <a:alpha val="89804"/>
                    </a:srgbClr>
                  </a:solidFill>
                  <a:latin typeface="Comfortaa Bold"/>
                  <a:ea typeface="Comfortaa Bold"/>
                  <a:cs typeface="Comfortaa Bold"/>
                  <a:sym typeface="Comfortaa Bold"/>
                  <a:hlinkClick r:id="rId6" action="ppaction://hlinksldjump"/>
                </a:rPr>
                <a:t>Training </a:t>
              </a:r>
            </a:p>
            <a:p>
              <a:pPr algn="ctr">
                <a:lnSpc>
                  <a:spcPts val="2099"/>
                </a:lnSpc>
              </a:pPr>
              <a:r>
                <a:rPr lang="en-US" sz="1499" b="1">
                  <a:solidFill>
                    <a:srgbClr val="000000">
                      <a:alpha val="89804"/>
                    </a:srgbClr>
                  </a:solidFill>
                  <a:latin typeface="Comfortaa Bold"/>
                  <a:ea typeface="Comfortaa Bold"/>
                  <a:cs typeface="Comfortaa Bold"/>
                  <a:sym typeface="Comfortaa Bold"/>
                  <a:hlinkClick r:id="rId6" action="ppaction://hlinksldjump"/>
                </a:rPr>
                <a:t>&amp;</a:t>
              </a:r>
            </a:p>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6" action="ppaction://hlinksldjump"/>
                </a:rPr>
                <a:t>Resources</a:t>
              </a:r>
            </a:p>
          </p:txBody>
        </p:sp>
      </p:grpSp>
      <p:grpSp>
        <p:nvGrpSpPr>
          <p:cNvPr id="26" name="Group 26"/>
          <p:cNvGrpSpPr/>
          <p:nvPr/>
        </p:nvGrpSpPr>
        <p:grpSpPr>
          <a:xfrm>
            <a:off x="5373723" y="3529298"/>
            <a:ext cx="2388710" cy="1043501"/>
            <a:chOff x="0" y="0"/>
            <a:chExt cx="856060" cy="373967"/>
          </a:xfrm>
        </p:grpSpPr>
        <p:sp>
          <p:nvSpPr>
            <p:cNvPr id="27" name="Freeform 27"/>
            <p:cNvSpPr/>
            <p:nvPr/>
          </p:nvSpPr>
          <p:spPr>
            <a:xfrm>
              <a:off x="0" y="0"/>
              <a:ext cx="856060" cy="373967"/>
            </a:xfrm>
            <a:custGeom>
              <a:avLst/>
              <a:gdLst/>
              <a:ahLst/>
              <a:cxnLst/>
              <a:rect l="l" t="t" r="r" b="b"/>
              <a:pathLst>
                <a:path w="856060" h="373967">
                  <a:moveTo>
                    <a:pt x="45375" y="0"/>
                  </a:moveTo>
                  <a:lnTo>
                    <a:pt x="810685" y="0"/>
                  </a:lnTo>
                  <a:cubicBezTo>
                    <a:pt x="822719" y="0"/>
                    <a:pt x="834261" y="4781"/>
                    <a:pt x="842770" y="13290"/>
                  </a:cubicBezTo>
                  <a:cubicBezTo>
                    <a:pt x="851279" y="21799"/>
                    <a:pt x="856060" y="33341"/>
                    <a:pt x="856060" y="45375"/>
                  </a:cubicBezTo>
                  <a:lnTo>
                    <a:pt x="856060" y="328593"/>
                  </a:lnTo>
                  <a:cubicBezTo>
                    <a:pt x="856060" y="353652"/>
                    <a:pt x="835745" y="373967"/>
                    <a:pt x="810685" y="373967"/>
                  </a:cubicBezTo>
                  <a:lnTo>
                    <a:pt x="45375" y="373967"/>
                  </a:lnTo>
                  <a:cubicBezTo>
                    <a:pt x="33341" y="373967"/>
                    <a:pt x="21799" y="369187"/>
                    <a:pt x="13290" y="360677"/>
                  </a:cubicBezTo>
                  <a:cubicBezTo>
                    <a:pt x="4781" y="352168"/>
                    <a:pt x="0" y="340627"/>
                    <a:pt x="0" y="328593"/>
                  </a:cubicBezTo>
                  <a:lnTo>
                    <a:pt x="0" y="45375"/>
                  </a:lnTo>
                  <a:cubicBezTo>
                    <a:pt x="0" y="33341"/>
                    <a:pt x="4781" y="21799"/>
                    <a:pt x="13290" y="13290"/>
                  </a:cubicBezTo>
                  <a:cubicBezTo>
                    <a:pt x="21799" y="4781"/>
                    <a:pt x="33341" y="0"/>
                    <a:pt x="45375" y="0"/>
                  </a:cubicBezTo>
                  <a:close/>
                </a:path>
              </a:pathLst>
            </a:custGeom>
            <a:solidFill>
              <a:srgbClr val="DCBED9">
                <a:alpha val="89804"/>
              </a:srgbClr>
            </a:solidFill>
            <a:ln cap="sq">
              <a:noFill/>
              <a:prstDash val="solid"/>
              <a:miter/>
            </a:ln>
          </p:spPr>
          <p:txBody>
            <a:bodyPr/>
            <a:lstStyle/>
            <a:p>
              <a:endParaRPr lang="en-GB"/>
            </a:p>
          </p:txBody>
        </p:sp>
        <p:sp>
          <p:nvSpPr>
            <p:cNvPr id="28" name="TextBox 28"/>
            <p:cNvSpPr txBox="1"/>
            <p:nvPr/>
          </p:nvSpPr>
          <p:spPr>
            <a:xfrm>
              <a:off x="0" y="-28575"/>
              <a:ext cx="856060" cy="402542"/>
            </a:xfrm>
            <a:prstGeom prst="rect">
              <a:avLst/>
            </a:prstGeom>
          </p:spPr>
          <p:txBody>
            <a:bodyPr lIns="50800" tIns="50800" rIns="50800" bIns="50800" rtlCol="0" anchor="ctr"/>
            <a:lstStyle/>
            <a:p>
              <a:pPr algn="ctr">
                <a:lnSpc>
                  <a:spcPts val="2099"/>
                </a:lnSpc>
              </a:pPr>
              <a:r>
                <a:rPr lang="en-US" sz="1499" b="1">
                  <a:solidFill>
                    <a:srgbClr val="000000">
                      <a:alpha val="89804"/>
                    </a:srgbClr>
                  </a:solidFill>
                  <a:latin typeface="Comfortaa Bold"/>
                  <a:ea typeface="Comfortaa Bold"/>
                  <a:cs typeface="Comfortaa Bold"/>
                  <a:sym typeface="Comfortaa Bold"/>
                  <a:hlinkClick r:id="rId7" action="ppaction://hlinksldjump"/>
                </a:rPr>
                <a:t>Outcomes</a:t>
              </a:r>
            </a:p>
            <a:p>
              <a:pPr marL="0" lvl="0" indent="0" algn="ctr">
                <a:lnSpc>
                  <a:spcPts val="1400"/>
                </a:lnSpc>
                <a:spcBef>
                  <a:spcPct val="0"/>
                </a:spcBef>
              </a:pPr>
              <a:r>
                <a:rPr lang="en-US" sz="1000" b="1">
                  <a:solidFill>
                    <a:srgbClr val="000000">
                      <a:alpha val="89804"/>
                    </a:srgbClr>
                  </a:solidFill>
                  <a:latin typeface="Comfortaa Bold"/>
                  <a:ea typeface="Comfortaa Bold"/>
                  <a:cs typeface="Comfortaa Bold"/>
                  <a:sym typeface="Comfortaa Bold"/>
                  <a:hlinkClick r:id="rId7" action="ppaction://hlinksldjump"/>
                </a:rPr>
                <a:t>(none in addition to T1 &amp; 2)</a:t>
              </a:r>
            </a:p>
          </p:txBody>
        </p:sp>
      </p:grpSp>
      <p:grpSp>
        <p:nvGrpSpPr>
          <p:cNvPr id="29" name="Group 29"/>
          <p:cNvGrpSpPr/>
          <p:nvPr/>
        </p:nvGrpSpPr>
        <p:grpSpPr>
          <a:xfrm>
            <a:off x="5373723" y="4666543"/>
            <a:ext cx="2388710" cy="1347189"/>
            <a:chOff x="0" y="0"/>
            <a:chExt cx="856060" cy="482802"/>
          </a:xfrm>
        </p:grpSpPr>
        <p:sp>
          <p:nvSpPr>
            <p:cNvPr id="30" name="Freeform 30"/>
            <p:cNvSpPr/>
            <p:nvPr/>
          </p:nvSpPr>
          <p:spPr>
            <a:xfrm>
              <a:off x="0" y="0"/>
              <a:ext cx="856060" cy="482802"/>
            </a:xfrm>
            <a:custGeom>
              <a:avLst/>
              <a:gdLst/>
              <a:ahLst/>
              <a:cxnLst/>
              <a:rect l="l" t="t" r="r" b="b"/>
              <a:pathLst>
                <a:path w="856060" h="482802">
                  <a:moveTo>
                    <a:pt x="45375" y="0"/>
                  </a:moveTo>
                  <a:lnTo>
                    <a:pt x="810685" y="0"/>
                  </a:lnTo>
                  <a:cubicBezTo>
                    <a:pt x="822719" y="0"/>
                    <a:pt x="834261" y="4781"/>
                    <a:pt x="842770" y="13290"/>
                  </a:cubicBezTo>
                  <a:cubicBezTo>
                    <a:pt x="851279" y="21799"/>
                    <a:pt x="856060" y="33341"/>
                    <a:pt x="856060" y="45375"/>
                  </a:cubicBezTo>
                  <a:lnTo>
                    <a:pt x="856060" y="437428"/>
                  </a:lnTo>
                  <a:cubicBezTo>
                    <a:pt x="856060" y="462487"/>
                    <a:pt x="835745" y="482802"/>
                    <a:pt x="810685" y="482802"/>
                  </a:cubicBezTo>
                  <a:lnTo>
                    <a:pt x="45375" y="482802"/>
                  </a:lnTo>
                  <a:cubicBezTo>
                    <a:pt x="33341" y="482802"/>
                    <a:pt x="21799" y="478022"/>
                    <a:pt x="13290" y="469512"/>
                  </a:cubicBezTo>
                  <a:cubicBezTo>
                    <a:pt x="4781" y="461003"/>
                    <a:pt x="0" y="449462"/>
                    <a:pt x="0" y="437428"/>
                  </a:cubicBezTo>
                  <a:lnTo>
                    <a:pt x="0" y="45375"/>
                  </a:lnTo>
                  <a:cubicBezTo>
                    <a:pt x="0" y="33341"/>
                    <a:pt x="4781" y="21799"/>
                    <a:pt x="13290" y="13290"/>
                  </a:cubicBezTo>
                  <a:cubicBezTo>
                    <a:pt x="21799" y="4781"/>
                    <a:pt x="33341" y="0"/>
                    <a:pt x="45375" y="0"/>
                  </a:cubicBezTo>
                  <a:close/>
                </a:path>
              </a:pathLst>
            </a:custGeom>
            <a:solidFill>
              <a:srgbClr val="DCBED9">
                <a:alpha val="89804"/>
              </a:srgbClr>
            </a:solidFill>
            <a:ln cap="sq">
              <a:noFill/>
              <a:prstDash val="solid"/>
              <a:miter/>
            </a:ln>
          </p:spPr>
          <p:txBody>
            <a:bodyPr/>
            <a:lstStyle/>
            <a:p>
              <a:endParaRPr lang="en-GB"/>
            </a:p>
          </p:txBody>
        </p:sp>
        <p:sp>
          <p:nvSpPr>
            <p:cNvPr id="31" name="TextBox 31"/>
            <p:cNvSpPr txBox="1"/>
            <p:nvPr/>
          </p:nvSpPr>
          <p:spPr>
            <a:xfrm>
              <a:off x="0" y="-28575"/>
              <a:ext cx="856060" cy="511377"/>
            </a:xfrm>
            <a:prstGeom prst="rect">
              <a:avLst/>
            </a:prstGeom>
          </p:spPr>
          <p:txBody>
            <a:bodyPr lIns="50800" tIns="50800" rIns="50800" bIns="50800" rtlCol="0" anchor="ctr"/>
            <a:lstStyle/>
            <a:p>
              <a:pPr algn="ctr">
                <a:lnSpc>
                  <a:spcPts val="2099"/>
                </a:lnSpc>
              </a:pPr>
              <a:r>
                <a:rPr lang="en-US" sz="1499" b="1">
                  <a:solidFill>
                    <a:srgbClr val="000000">
                      <a:alpha val="89804"/>
                    </a:srgbClr>
                  </a:solidFill>
                  <a:latin typeface="Comfortaa Bold"/>
                  <a:ea typeface="Comfortaa Bold"/>
                  <a:cs typeface="Comfortaa Bold"/>
                  <a:sym typeface="Comfortaa Bold"/>
                  <a:hlinkClick r:id="rId8" action="ppaction://hlinksldjump"/>
                </a:rPr>
                <a:t>Training </a:t>
              </a:r>
            </a:p>
            <a:p>
              <a:pPr algn="ctr">
                <a:lnSpc>
                  <a:spcPts val="2099"/>
                </a:lnSpc>
              </a:pPr>
              <a:r>
                <a:rPr lang="en-US" sz="1499" b="1">
                  <a:solidFill>
                    <a:srgbClr val="000000">
                      <a:alpha val="89804"/>
                    </a:srgbClr>
                  </a:solidFill>
                  <a:latin typeface="Comfortaa Bold"/>
                  <a:ea typeface="Comfortaa Bold"/>
                  <a:cs typeface="Comfortaa Bold"/>
                  <a:sym typeface="Comfortaa Bold"/>
                  <a:hlinkClick r:id="rId8" action="ppaction://hlinksldjump"/>
                </a:rPr>
                <a:t>&amp;</a:t>
              </a:r>
            </a:p>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8" action="ppaction://hlinksldjump"/>
                </a:rPr>
                <a:t>Resources</a:t>
              </a:r>
            </a:p>
          </p:txBody>
        </p:sp>
      </p:grpSp>
      <p:grpSp>
        <p:nvGrpSpPr>
          <p:cNvPr id="32" name="Group 32"/>
          <p:cNvGrpSpPr/>
          <p:nvPr/>
        </p:nvGrpSpPr>
        <p:grpSpPr>
          <a:xfrm>
            <a:off x="7857921" y="3529298"/>
            <a:ext cx="2388710" cy="1043501"/>
            <a:chOff x="0" y="0"/>
            <a:chExt cx="856060" cy="373967"/>
          </a:xfrm>
        </p:grpSpPr>
        <p:sp>
          <p:nvSpPr>
            <p:cNvPr id="33" name="Freeform 33"/>
            <p:cNvSpPr/>
            <p:nvPr/>
          </p:nvSpPr>
          <p:spPr>
            <a:xfrm>
              <a:off x="0" y="0"/>
              <a:ext cx="856060" cy="373967"/>
            </a:xfrm>
            <a:custGeom>
              <a:avLst/>
              <a:gdLst/>
              <a:ahLst/>
              <a:cxnLst/>
              <a:rect l="l" t="t" r="r" b="b"/>
              <a:pathLst>
                <a:path w="856060" h="373967">
                  <a:moveTo>
                    <a:pt x="45375" y="0"/>
                  </a:moveTo>
                  <a:lnTo>
                    <a:pt x="810685" y="0"/>
                  </a:lnTo>
                  <a:cubicBezTo>
                    <a:pt x="822719" y="0"/>
                    <a:pt x="834261" y="4781"/>
                    <a:pt x="842770" y="13290"/>
                  </a:cubicBezTo>
                  <a:cubicBezTo>
                    <a:pt x="851279" y="21799"/>
                    <a:pt x="856060" y="33341"/>
                    <a:pt x="856060" y="45375"/>
                  </a:cubicBezTo>
                  <a:lnTo>
                    <a:pt x="856060" y="328593"/>
                  </a:lnTo>
                  <a:cubicBezTo>
                    <a:pt x="856060" y="353652"/>
                    <a:pt x="835745" y="373967"/>
                    <a:pt x="810685" y="373967"/>
                  </a:cubicBezTo>
                  <a:lnTo>
                    <a:pt x="45375" y="373967"/>
                  </a:lnTo>
                  <a:cubicBezTo>
                    <a:pt x="33341" y="373967"/>
                    <a:pt x="21799" y="369187"/>
                    <a:pt x="13290" y="360677"/>
                  </a:cubicBezTo>
                  <a:cubicBezTo>
                    <a:pt x="4781" y="352168"/>
                    <a:pt x="0" y="340627"/>
                    <a:pt x="0" y="328593"/>
                  </a:cubicBezTo>
                  <a:lnTo>
                    <a:pt x="0" y="45375"/>
                  </a:lnTo>
                  <a:cubicBezTo>
                    <a:pt x="0" y="33341"/>
                    <a:pt x="4781" y="21799"/>
                    <a:pt x="13290" y="13290"/>
                  </a:cubicBezTo>
                  <a:cubicBezTo>
                    <a:pt x="21799" y="4781"/>
                    <a:pt x="33341" y="0"/>
                    <a:pt x="45375" y="0"/>
                  </a:cubicBezTo>
                  <a:close/>
                </a:path>
              </a:pathLst>
            </a:custGeom>
            <a:solidFill>
              <a:srgbClr val="DCBED9">
                <a:alpha val="89804"/>
              </a:srgbClr>
            </a:solidFill>
            <a:ln cap="sq">
              <a:noFill/>
              <a:prstDash val="solid"/>
              <a:miter/>
            </a:ln>
          </p:spPr>
          <p:txBody>
            <a:bodyPr/>
            <a:lstStyle/>
            <a:p>
              <a:endParaRPr lang="en-GB"/>
            </a:p>
          </p:txBody>
        </p:sp>
        <p:sp>
          <p:nvSpPr>
            <p:cNvPr id="34" name="TextBox 34"/>
            <p:cNvSpPr txBox="1"/>
            <p:nvPr/>
          </p:nvSpPr>
          <p:spPr>
            <a:xfrm>
              <a:off x="0" y="-28575"/>
              <a:ext cx="856060" cy="402542"/>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4" action="ppaction://hlinksldjump"/>
                </a:rPr>
                <a:t>Outcomes</a:t>
              </a:r>
            </a:p>
          </p:txBody>
        </p:sp>
      </p:grpSp>
      <p:grpSp>
        <p:nvGrpSpPr>
          <p:cNvPr id="35" name="Group 35"/>
          <p:cNvGrpSpPr/>
          <p:nvPr/>
        </p:nvGrpSpPr>
        <p:grpSpPr>
          <a:xfrm>
            <a:off x="7857921" y="4666543"/>
            <a:ext cx="2388710" cy="1347189"/>
            <a:chOff x="0" y="0"/>
            <a:chExt cx="856060" cy="482802"/>
          </a:xfrm>
        </p:grpSpPr>
        <p:sp>
          <p:nvSpPr>
            <p:cNvPr id="36" name="Freeform 36"/>
            <p:cNvSpPr/>
            <p:nvPr/>
          </p:nvSpPr>
          <p:spPr>
            <a:xfrm>
              <a:off x="0" y="0"/>
              <a:ext cx="856060" cy="482802"/>
            </a:xfrm>
            <a:custGeom>
              <a:avLst/>
              <a:gdLst/>
              <a:ahLst/>
              <a:cxnLst/>
              <a:rect l="l" t="t" r="r" b="b"/>
              <a:pathLst>
                <a:path w="856060" h="482802">
                  <a:moveTo>
                    <a:pt x="45375" y="0"/>
                  </a:moveTo>
                  <a:lnTo>
                    <a:pt x="810685" y="0"/>
                  </a:lnTo>
                  <a:cubicBezTo>
                    <a:pt x="822719" y="0"/>
                    <a:pt x="834261" y="4781"/>
                    <a:pt x="842770" y="13290"/>
                  </a:cubicBezTo>
                  <a:cubicBezTo>
                    <a:pt x="851279" y="21799"/>
                    <a:pt x="856060" y="33341"/>
                    <a:pt x="856060" y="45375"/>
                  </a:cubicBezTo>
                  <a:lnTo>
                    <a:pt x="856060" y="437428"/>
                  </a:lnTo>
                  <a:cubicBezTo>
                    <a:pt x="856060" y="462487"/>
                    <a:pt x="835745" y="482802"/>
                    <a:pt x="810685" y="482802"/>
                  </a:cubicBezTo>
                  <a:lnTo>
                    <a:pt x="45375" y="482802"/>
                  </a:lnTo>
                  <a:cubicBezTo>
                    <a:pt x="33341" y="482802"/>
                    <a:pt x="21799" y="478022"/>
                    <a:pt x="13290" y="469512"/>
                  </a:cubicBezTo>
                  <a:cubicBezTo>
                    <a:pt x="4781" y="461003"/>
                    <a:pt x="0" y="449462"/>
                    <a:pt x="0" y="437428"/>
                  </a:cubicBezTo>
                  <a:lnTo>
                    <a:pt x="0" y="45375"/>
                  </a:lnTo>
                  <a:cubicBezTo>
                    <a:pt x="0" y="33341"/>
                    <a:pt x="4781" y="21799"/>
                    <a:pt x="13290" y="13290"/>
                  </a:cubicBezTo>
                  <a:cubicBezTo>
                    <a:pt x="21799" y="4781"/>
                    <a:pt x="33341" y="0"/>
                    <a:pt x="45375" y="0"/>
                  </a:cubicBezTo>
                  <a:close/>
                </a:path>
              </a:pathLst>
            </a:custGeom>
            <a:solidFill>
              <a:srgbClr val="DCBED9">
                <a:alpha val="89804"/>
              </a:srgbClr>
            </a:solidFill>
            <a:ln cap="sq">
              <a:noFill/>
              <a:prstDash val="solid"/>
              <a:miter/>
            </a:ln>
          </p:spPr>
          <p:txBody>
            <a:bodyPr/>
            <a:lstStyle/>
            <a:p>
              <a:endParaRPr lang="en-GB"/>
            </a:p>
          </p:txBody>
        </p:sp>
        <p:sp>
          <p:nvSpPr>
            <p:cNvPr id="37" name="TextBox 37"/>
            <p:cNvSpPr txBox="1"/>
            <p:nvPr/>
          </p:nvSpPr>
          <p:spPr>
            <a:xfrm>
              <a:off x="0" y="-28575"/>
              <a:ext cx="856060" cy="511377"/>
            </a:xfrm>
            <a:prstGeom prst="rect">
              <a:avLst/>
            </a:prstGeom>
          </p:spPr>
          <p:txBody>
            <a:bodyPr lIns="50800" tIns="50800" rIns="50800" bIns="50800" rtlCol="0" anchor="ctr"/>
            <a:lstStyle/>
            <a:p>
              <a:pPr algn="ctr">
                <a:lnSpc>
                  <a:spcPts val="2099"/>
                </a:lnSpc>
              </a:pPr>
              <a:r>
                <a:rPr lang="en-US" sz="1499" b="1">
                  <a:solidFill>
                    <a:srgbClr val="000000">
                      <a:alpha val="89804"/>
                    </a:srgbClr>
                  </a:solidFill>
                  <a:latin typeface="Comfortaa Bold"/>
                  <a:ea typeface="Comfortaa Bold"/>
                  <a:cs typeface="Comfortaa Bold"/>
                  <a:sym typeface="Comfortaa Bold"/>
                  <a:hlinkClick r:id="rId9" action="ppaction://hlinksldjump"/>
                </a:rPr>
                <a:t>Training </a:t>
              </a:r>
            </a:p>
            <a:p>
              <a:pPr algn="ctr">
                <a:lnSpc>
                  <a:spcPts val="2099"/>
                </a:lnSpc>
              </a:pPr>
              <a:r>
                <a:rPr lang="en-US" sz="1499" b="1">
                  <a:solidFill>
                    <a:srgbClr val="000000">
                      <a:alpha val="89804"/>
                    </a:srgbClr>
                  </a:solidFill>
                  <a:latin typeface="Comfortaa Bold"/>
                  <a:ea typeface="Comfortaa Bold"/>
                  <a:cs typeface="Comfortaa Bold"/>
                  <a:sym typeface="Comfortaa Bold"/>
                  <a:hlinkClick r:id="rId9" action="ppaction://hlinksldjump"/>
                </a:rPr>
                <a:t>&amp;</a:t>
              </a:r>
            </a:p>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9" action="ppaction://hlinksldjump"/>
                </a:rPr>
                <a:t>Resources</a:t>
              </a:r>
            </a:p>
          </p:txBody>
        </p:sp>
      </p:grpSp>
      <p:grpSp>
        <p:nvGrpSpPr>
          <p:cNvPr id="38" name="Group 38"/>
          <p:cNvGrpSpPr/>
          <p:nvPr/>
        </p:nvGrpSpPr>
        <p:grpSpPr>
          <a:xfrm>
            <a:off x="5413765" y="1031064"/>
            <a:ext cx="2388710" cy="2388418"/>
            <a:chOff x="0" y="0"/>
            <a:chExt cx="856060" cy="855955"/>
          </a:xfrm>
        </p:grpSpPr>
        <p:sp>
          <p:nvSpPr>
            <p:cNvPr id="39" name="Freeform 39"/>
            <p:cNvSpPr/>
            <p:nvPr/>
          </p:nvSpPr>
          <p:spPr>
            <a:xfrm>
              <a:off x="0" y="0"/>
              <a:ext cx="856060" cy="855955"/>
            </a:xfrm>
            <a:custGeom>
              <a:avLst/>
              <a:gdLst/>
              <a:ahLst/>
              <a:cxnLst/>
              <a:rect l="l" t="t" r="r" b="b"/>
              <a:pathLst>
                <a:path w="856060" h="855955">
                  <a:moveTo>
                    <a:pt x="45375" y="0"/>
                  </a:moveTo>
                  <a:lnTo>
                    <a:pt x="810685" y="0"/>
                  </a:lnTo>
                  <a:cubicBezTo>
                    <a:pt x="822719" y="0"/>
                    <a:pt x="834261" y="4781"/>
                    <a:pt x="842770" y="13290"/>
                  </a:cubicBezTo>
                  <a:cubicBezTo>
                    <a:pt x="851279" y="21799"/>
                    <a:pt x="856060" y="33341"/>
                    <a:pt x="856060" y="45375"/>
                  </a:cubicBezTo>
                  <a:lnTo>
                    <a:pt x="856060" y="810580"/>
                  </a:lnTo>
                  <a:cubicBezTo>
                    <a:pt x="856060" y="835640"/>
                    <a:pt x="835745" y="855955"/>
                    <a:pt x="810685" y="855955"/>
                  </a:cubicBezTo>
                  <a:lnTo>
                    <a:pt x="45375" y="855955"/>
                  </a:lnTo>
                  <a:cubicBezTo>
                    <a:pt x="33341" y="855955"/>
                    <a:pt x="21799" y="851174"/>
                    <a:pt x="13290" y="842665"/>
                  </a:cubicBezTo>
                  <a:cubicBezTo>
                    <a:pt x="4781" y="834156"/>
                    <a:pt x="0" y="822615"/>
                    <a:pt x="0" y="810580"/>
                  </a:cubicBezTo>
                  <a:lnTo>
                    <a:pt x="0" y="45375"/>
                  </a:lnTo>
                  <a:cubicBezTo>
                    <a:pt x="0" y="33341"/>
                    <a:pt x="4781" y="21799"/>
                    <a:pt x="13290" y="13290"/>
                  </a:cubicBezTo>
                  <a:cubicBezTo>
                    <a:pt x="21799" y="4781"/>
                    <a:pt x="33341" y="0"/>
                    <a:pt x="45375" y="0"/>
                  </a:cubicBezTo>
                  <a:close/>
                </a:path>
              </a:pathLst>
            </a:custGeom>
            <a:solidFill>
              <a:srgbClr val="F3DEF1">
                <a:alpha val="89804"/>
              </a:srgbClr>
            </a:solidFill>
            <a:ln cap="sq">
              <a:noFill/>
              <a:prstDash val="solid"/>
              <a:miter/>
            </a:ln>
          </p:spPr>
          <p:txBody>
            <a:bodyPr/>
            <a:lstStyle/>
            <a:p>
              <a:endParaRPr lang="en-GB"/>
            </a:p>
          </p:txBody>
        </p:sp>
        <p:sp>
          <p:nvSpPr>
            <p:cNvPr id="40" name="TextBox 40"/>
            <p:cNvSpPr txBox="1"/>
            <p:nvPr/>
          </p:nvSpPr>
          <p:spPr>
            <a:xfrm>
              <a:off x="0" y="-28575"/>
              <a:ext cx="856060" cy="884530"/>
            </a:xfrm>
            <a:prstGeom prst="rect">
              <a:avLst/>
            </a:prstGeom>
          </p:spPr>
          <p:txBody>
            <a:bodyPr lIns="50800" tIns="50800" rIns="50800" bIns="50800" rtlCol="0" anchor="ctr"/>
            <a:lstStyle/>
            <a:p>
              <a:pPr algn="ctr">
                <a:lnSpc>
                  <a:spcPts val="2099"/>
                </a:lnSpc>
              </a:pPr>
              <a:endParaRPr/>
            </a:p>
            <a:p>
              <a:pPr marL="0" lvl="0" indent="0" algn="ctr">
                <a:lnSpc>
                  <a:spcPts val="2099"/>
                </a:lnSpc>
                <a:spcBef>
                  <a:spcPct val="0"/>
                </a:spcBef>
              </a:pPr>
              <a:r>
                <a:rPr lang="en-US" sz="1499" strike="noStrike">
                  <a:solidFill>
                    <a:srgbClr val="000000">
                      <a:alpha val="89804"/>
                    </a:srgbClr>
                  </a:solidFill>
                  <a:latin typeface="Comfortaa"/>
                  <a:ea typeface="Comfortaa"/>
                  <a:cs typeface="Comfortaa"/>
                  <a:sym typeface="Comfortaa"/>
                  <a:hlinkClick r:id="rId7" action="ppaction://hlinksldjump"/>
                </a:rPr>
                <a:t>Topic 7:</a:t>
              </a:r>
            </a:p>
            <a:p>
              <a:pPr marL="0" lvl="0" indent="0" algn="ctr">
                <a:lnSpc>
                  <a:spcPts val="2099"/>
                </a:lnSpc>
                <a:spcBef>
                  <a:spcPct val="0"/>
                </a:spcBef>
              </a:pPr>
              <a:endParaRPr lang="en-US" sz="1499" strike="noStrike">
                <a:solidFill>
                  <a:srgbClr val="000000">
                    <a:alpha val="89804"/>
                  </a:srgbClr>
                </a:solidFill>
                <a:latin typeface="Comfortaa"/>
                <a:ea typeface="Comfortaa"/>
                <a:cs typeface="Comfortaa"/>
                <a:sym typeface="Comfortaa"/>
                <a:hlinkClick r:id="rId7" action="ppaction://hlinksldjump"/>
              </a:endParaRP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hlinkClick r:id="rId7" action="ppaction://hlinksldjump"/>
                </a:rPr>
                <a:t>Care After Death</a:t>
              </a:r>
            </a:p>
            <a:p>
              <a:pPr marL="0" lvl="0" indent="0" algn="ctr">
                <a:lnSpc>
                  <a:spcPts val="2099"/>
                </a:lnSpc>
                <a:spcBef>
                  <a:spcPct val="0"/>
                </a:spcBef>
              </a:pPr>
              <a:endParaRPr lang="en-US" sz="1499" b="1" strike="noStrike">
                <a:solidFill>
                  <a:srgbClr val="000000">
                    <a:alpha val="89804"/>
                  </a:srgbClr>
                </a:solidFill>
                <a:latin typeface="Comfortaa Bold"/>
                <a:ea typeface="Comfortaa Bold"/>
                <a:cs typeface="Comfortaa Bold"/>
                <a:sym typeface="Comfortaa Bold"/>
                <a:hlinkClick r:id="rId7" action="ppaction://hlinksldjump"/>
              </a:endParaRPr>
            </a:p>
            <a:p>
              <a:pPr marL="0" lvl="0" indent="0" algn="ctr">
                <a:lnSpc>
                  <a:spcPts val="2099"/>
                </a:lnSpc>
                <a:spcBef>
                  <a:spcPct val="0"/>
                </a:spcBef>
              </a:pPr>
              <a:endParaRPr lang="en-US" sz="1499" b="1" strike="noStrike">
                <a:solidFill>
                  <a:srgbClr val="000000">
                    <a:alpha val="89804"/>
                  </a:srgbClr>
                </a:solidFill>
                <a:latin typeface="Comfortaa Bold"/>
                <a:ea typeface="Comfortaa Bold"/>
                <a:cs typeface="Comfortaa Bold"/>
                <a:sym typeface="Comfortaa Bold"/>
                <a:hlinkClick r:id="rId7" action="ppaction://hlinksldjump"/>
              </a:endParaRPr>
            </a:p>
          </p:txBody>
        </p:sp>
      </p:grpSp>
      <p:sp>
        <p:nvSpPr>
          <p:cNvPr id="41" name="TextBox 41"/>
          <p:cNvSpPr txBox="1"/>
          <p:nvPr/>
        </p:nvSpPr>
        <p:spPr>
          <a:xfrm>
            <a:off x="185325" y="6697497"/>
            <a:ext cx="5192776" cy="457581"/>
          </a:xfrm>
          <a:prstGeom prst="rect">
            <a:avLst/>
          </a:prstGeom>
        </p:spPr>
        <p:txBody>
          <a:bodyPr lIns="0" tIns="0" rIns="0" bIns="0" rtlCol="0" anchor="t">
            <a:spAutoFit/>
          </a:bodyPr>
          <a:lstStyle/>
          <a:p>
            <a:pPr algn="ctr">
              <a:lnSpc>
                <a:spcPts val="1781"/>
              </a:lnSpc>
            </a:pPr>
            <a:r>
              <a:rPr lang="en-US" sz="1799" b="1">
                <a:solidFill>
                  <a:srgbClr val="000000"/>
                </a:solidFill>
                <a:latin typeface="Comfortaa Bold"/>
                <a:ea typeface="Comfortaa Bold"/>
                <a:cs typeface="Comfortaa Bold"/>
                <a:sym typeface="Comfortaa Bold"/>
              </a:rPr>
              <a:t>Click on the chosen tile </a:t>
            </a:r>
          </a:p>
          <a:p>
            <a:pPr algn="ctr">
              <a:lnSpc>
                <a:spcPts val="1781"/>
              </a:lnSpc>
            </a:pPr>
            <a:r>
              <a:rPr lang="en-US" sz="1799" b="1">
                <a:solidFill>
                  <a:srgbClr val="000000"/>
                </a:solidFill>
                <a:latin typeface="Comfortaa Bold"/>
                <a:ea typeface="Comfortaa Bold"/>
                <a:cs typeface="Comfortaa Bold"/>
                <a:sym typeface="Comfortaa Bold"/>
              </a:rPr>
              <a:t>for further detail</a:t>
            </a:r>
          </a:p>
        </p:txBody>
      </p:sp>
      <p:sp>
        <p:nvSpPr>
          <p:cNvPr id="42" name="Freeform 42"/>
          <p:cNvSpPr/>
          <p:nvPr/>
        </p:nvSpPr>
        <p:spPr>
          <a:xfrm>
            <a:off x="4388503" y="6668922"/>
            <a:ext cx="523367" cy="536100"/>
          </a:xfrm>
          <a:custGeom>
            <a:avLst/>
            <a:gdLst/>
            <a:ahLst/>
            <a:cxnLst/>
            <a:rect l="l" t="t" r="r" b="b"/>
            <a:pathLst>
              <a:path w="523367" h="536100">
                <a:moveTo>
                  <a:pt x="0" y="0"/>
                </a:moveTo>
                <a:lnTo>
                  <a:pt x="523368" y="0"/>
                </a:lnTo>
                <a:lnTo>
                  <a:pt x="523368" y="536100"/>
                </a:lnTo>
                <a:lnTo>
                  <a:pt x="0" y="536100"/>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en-GB"/>
          </a:p>
        </p:txBody>
      </p:sp>
      <p:grpSp>
        <p:nvGrpSpPr>
          <p:cNvPr id="43" name="Group 43"/>
          <p:cNvGrpSpPr/>
          <p:nvPr/>
        </p:nvGrpSpPr>
        <p:grpSpPr>
          <a:xfrm>
            <a:off x="8213775" y="6070513"/>
            <a:ext cx="1677003" cy="383772"/>
            <a:chOff x="0" y="0"/>
            <a:chExt cx="601000" cy="137535"/>
          </a:xfrm>
        </p:grpSpPr>
        <p:sp>
          <p:nvSpPr>
            <p:cNvPr id="44" name="Freeform 4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45" name="TextBox 4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total</a:t>
              </a:r>
            </a:p>
          </p:txBody>
        </p:sp>
      </p:grpSp>
      <p:grpSp>
        <p:nvGrpSpPr>
          <p:cNvPr id="46" name="Group 46"/>
          <p:cNvGrpSpPr/>
          <p:nvPr/>
        </p:nvGrpSpPr>
        <p:grpSpPr>
          <a:xfrm>
            <a:off x="5769619" y="6080408"/>
            <a:ext cx="1677003" cy="336575"/>
            <a:chOff x="0" y="0"/>
            <a:chExt cx="601000" cy="120621"/>
          </a:xfrm>
        </p:grpSpPr>
        <p:sp>
          <p:nvSpPr>
            <p:cNvPr id="47" name="Freeform 47"/>
            <p:cNvSpPr/>
            <p:nvPr/>
          </p:nvSpPr>
          <p:spPr>
            <a:xfrm>
              <a:off x="0" y="0"/>
              <a:ext cx="601000" cy="120621"/>
            </a:xfrm>
            <a:custGeom>
              <a:avLst/>
              <a:gdLst/>
              <a:ahLst/>
              <a:cxnLst/>
              <a:rect l="l" t="t" r="r" b="b"/>
              <a:pathLst>
                <a:path w="601000" h="120621">
                  <a:moveTo>
                    <a:pt x="60310" y="0"/>
                  </a:moveTo>
                  <a:lnTo>
                    <a:pt x="540690" y="0"/>
                  </a:lnTo>
                  <a:cubicBezTo>
                    <a:pt x="573998" y="0"/>
                    <a:pt x="601000" y="27002"/>
                    <a:pt x="601000" y="60310"/>
                  </a:cubicBezTo>
                  <a:lnTo>
                    <a:pt x="601000" y="60310"/>
                  </a:lnTo>
                  <a:cubicBezTo>
                    <a:pt x="601000" y="93619"/>
                    <a:pt x="573998" y="120621"/>
                    <a:pt x="540690" y="120621"/>
                  </a:cubicBezTo>
                  <a:lnTo>
                    <a:pt x="60310" y="120621"/>
                  </a:lnTo>
                  <a:cubicBezTo>
                    <a:pt x="27002" y="120621"/>
                    <a:pt x="0" y="93619"/>
                    <a:pt x="0" y="60310"/>
                  </a:cubicBezTo>
                  <a:lnTo>
                    <a:pt x="0" y="60310"/>
                  </a:lnTo>
                  <a:cubicBezTo>
                    <a:pt x="0" y="27002"/>
                    <a:pt x="27002" y="0"/>
                    <a:pt x="60310" y="0"/>
                  </a:cubicBezTo>
                  <a:close/>
                </a:path>
              </a:pathLst>
            </a:custGeom>
            <a:solidFill>
              <a:srgbClr val="A6A6A6"/>
            </a:solidFill>
            <a:ln cap="sq">
              <a:noFill/>
              <a:prstDash val="solid"/>
              <a:miter/>
            </a:ln>
          </p:spPr>
          <p:txBody>
            <a:bodyPr/>
            <a:lstStyle/>
            <a:p>
              <a:endParaRPr lang="en-GB"/>
            </a:p>
          </p:txBody>
        </p:sp>
        <p:sp>
          <p:nvSpPr>
            <p:cNvPr id="48" name="TextBox 48"/>
            <p:cNvSpPr txBox="1"/>
            <p:nvPr/>
          </p:nvSpPr>
          <p:spPr>
            <a:xfrm>
              <a:off x="0" y="19050"/>
              <a:ext cx="601000" cy="101571"/>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total</a:t>
              </a:r>
            </a:p>
          </p:txBody>
        </p:sp>
      </p:grpSp>
      <p:grpSp>
        <p:nvGrpSpPr>
          <p:cNvPr id="49" name="Group 49"/>
          <p:cNvGrpSpPr/>
          <p:nvPr/>
        </p:nvGrpSpPr>
        <p:grpSpPr>
          <a:xfrm>
            <a:off x="3246254" y="6080408"/>
            <a:ext cx="1677003" cy="336575"/>
            <a:chOff x="0" y="0"/>
            <a:chExt cx="601000" cy="120621"/>
          </a:xfrm>
        </p:grpSpPr>
        <p:sp>
          <p:nvSpPr>
            <p:cNvPr id="50" name="Freeform 50"/>
            <p:cNvSpPr/>
            <p:nvPr/>
          </p:nvSpPr>
          <p:spPr>
            <a:xfrm>
              <a:off x="0" y="0"/>
              <a:ext cx="601000" cy="120621"/>
            </a:xfrm>
            <a:custGeom>
              <a:avLst/>
              <a:gdLst/>
              <a:ahLst/>
              <a:cxnLst/>
              <a:rect l="l" t="t" r="r" b="b"/>
              <a:pathLst>
                <a:path w="601000" h="120621">
                  <a:moveTo>
                    <a:pt x="60310" y="0"/>
                  </a:moveTo>
                  <a:lnTo>
                    <a:pt x="540690" y="0"/>
                  </a:lnTo>
                  <a:cubicBezTo>
                    <a:pt x="573998" y="0"/>
                    <a:pt x="601000" y="27002"/>
                    <a:pt x="601000" y="60310"/>
                  </a:cubicBezTo>
                  <a:lnTo>
                    <a:pt x="601000" y="60310"/>
                  </a:lnTo>
                  <a:cubicBezTo>
                    <a:pt x="601000" y="93619"/>
                    <a:pt x="573998" y="120621"/>
                    <a:pt x="540690" y="120621"/>
                  </a:cubicBezTo>
                  <a:lnTo>
                    <a:pt x="60310" y="120621"/>
                  </a:lnTo>
                  <a:cubicBezTo>
                    <a:pt x="27002" y="120621"/>
                    <a:pt x="0" y="93619"/>
                    <a:pt x="0" y="60310"/>
                  </a:cubicBezTo>
                  <a:lnTo>
                    <a:pt x="0" y="60310"/>
                  </a:lnTo>
                  <a:cubicBezTo>
                    <a:pt x="0" y="27002"/>
                    <a:pt x="27002" y="0"/>
                    <a:pt x="60310" y="0"/>
                  </a:cubicBezTo>
                  <a:close/>
                </a:path>
              </a:pathLst>
            </a:custGeom>
            <a:solidFill>
              <a:srgbClr val="A6A6A6"/>
            </a:solidFill>
            <a:ln cap="sq">
              <a:noFill/>
              <a:prstDash val="solid"/>
              <a:miter/>
            </a:ln>
          </p:spPr>
          <p:txBody>
            <a:bodyPr/>
            <a:lstStyle/>
            <a:p>
              <a:endParaRPr lang="en-GB"/>
            </a:p>
          </p:txBody>
        </p:sp>
        <p:sp>
          <p:nvSpPr>
            <p:cNvPr id="51" name="TextBox 51"/>
            <p:cNvSpPr txBox="1"/>
            <p:nvPr/>
          </p:nvSpPr>
          <p:spPr>
            <a:xfrm>
              <a:off x="0" y="19050"/>
              <a:ext cx="601000" cy="101571"/>
            </a:xfrm>
            <a:prstGeom prst="rect">
              <a:avLst/>
            </a:prstGeom>
          </p:spPr>
          <p:txBody>
            <a:bodyPr lIns="50800" tIns="50800" rIns="50800" bIns="50800" rtlCol="0" anchor="ctr"/>
            <a:lstStyle/>
            <a:p>
              <a:pPr algn="ctr">
                <a:lnSpc>
                  <a:spcPts val="1187"/>
                </a:lnSpc>
                <a:spcBef>
                  <a:spcPct val="0"/>
                </a:spcBef>
              </a:pPr>
              <a:r>
                <a:rPr lang="en-US" sz="1199" b="1">
                  <a:solidFill>
                    <a:srgbClr val="000000"/>
                  </a:solidFill>
                  <a:latin typeface="Comfortaa Bold"/>
                  <a:ea typeface="Comfortaa Bold"/>
                  <a:cs typeface="Comfortaa Bold"/>
                  <a:sym typeface="Comfortaa Bold"/>
                </a:rPr>
                <a:t>min total</a:t>
              </a:r>
            </a:p>
          </p:txBody>
        </p:sp>
      </p:grpSp>
      <p:grpSp>
        <p:nvGrpSpPr>
          <p:cNvPr id="52" name="Group 52"/>
          <p:cNvGrpSpPr/>
          <p:nvPr/>
        </p:nvGrpSpPr>
        <p:grpSpPr>
          <a:xfrm>
            <a:off x="766425" y="6070513"/>
            <a:ext cx="1677003" cy="336575"/>
            <a:chOff x="0" y="0"/>
            <a:chExt cx="601000" cy="120621"/>
          </a:xfrm>
        </p:grpSpPr>
        <p:sp>
          <p:nvSpPr>
            <p:cNvPr id="53" name="Freeform 53"/>
            <p:cNvSpPr/>
            <p:nvPr/>
          </p:nvSpPr>
          <p:spPr>
            <a:xfrm>
              <a:off x="0" y="0"/>
              <a:ext cx="601000" cy="120621"/>
            </a:xfrm>
            <a:custGeom>
              <a:avLst/>
              <a:gdLst/>
              <a:ahLst/>
              <a:cxnLst/>
              <a:rect l="l" t="t" r="r" b="b"/>
              <a:pathLst>
                <a:path w="601000" h="120621">
                  <a:moveTo>
                    <a:pt x="60310" y="0"/>
                  </a:moveTo>
                  <a:lnTo>
                    <a:pt x="540690" y="0"/>
                  </a:lnTo>
                  <a:cubicBezTo>
                    <a:pt x="573998" y="0"/>
                    <a:pt x="601000" y="27002"/>
                    <a:pt x="601000" y="60310"/>
                  </a:cubicBezTo>
                  <a:lnTo>
                    <a:pt x="601000" y="60310"/>
                  </a:lnTo>
                  <a:cubicBezTo>
                    <a:pt x="601000" y="93619"/>
                    <a:pt x="573998" y="120621"/>
                    <a:pt x="540690" y="120621"/>
                  </a:cubicBezTo>
                  <a:lnTo>
                    <a:pt x="60310" y="120621"/>
                  </a:lnTo>
                  <a:cubicBezTo>
                    <a:pt x="27002" y="120621"/>
                    <a:pt x="0" y="93619"/>
                    <a:pt x="0" y="60310"/>
                  </a:cubicBezTo>
                  <a:lnTo>
                    <a:pt x="0" y="60310"/>
                  </a:lnTo>
                  <a:cubicBezTo>
                    <a:pt x="0" y="27002"/>
                    <a:pt x="27002" y="0"/>
                    <a:pt x="60310" y="0"/>
                  </a:cubicBezTo>
                  <a:close/>
                </a:path>
              </a:pathLst>
            </a:custGeom>
            <a:solidFill>
              <a:srgbClr val="A6A6A6"/>
            </a:solidFill>
            <a:ln cap="sq">
              <a:noFill/>
              <a:prstDash val="solid"/>
              <a:miter/>
            </a:ln>
          </p:spPr>
          <p:txBody>
            <a:bodyPr/>
            <a:lstStyle/>
            <a:p>
              <a:endParaRPr lang="en-GB"/>
            </a:p>
          </p:txBody>
        </p:sp>
        <p:sp>
          <p:nvSpPr>
            <p:cNvPr id="54" name="TextBox 54"/>
            <p:cNvSpPr txBox="1"/>
            <p:nvPr/>
          </p:nvSpPr>
          <p:spPr>
            <a:xfrm>
              <a:off x="0" y="19050"/>
              <a:ext cx="601000" cy="101571"/>
            </a:xfrm>
            <a:prstGeom prst="rect">
              <a:avLst/>
            </a:prstGeom>
          </p:spPr>
          <p:txBody>
            <a:bodyPr lIns="50800" tIns="50800" rIns="50800" bIns="50800" rtlCol="0" anchor="ctr"/>
            <a:lstStyle/>
            <a:p>
              <a:pPr algn="ctr">
                <a:lnSpc>
                  <a:spcPts val="1187"/>
                </a:lnSpc>
                <a:spcBef>
                  <a:spcPct val="0"/>
                </a:spcBef>
              </a:pPr>
              <a:r>
                <a:rPr lang="en-US" sz="1199" b="1">
                  <a:solidFill>
                    <a:srgbClr val="000000"/>
                  </a:solidFill>
                  <a:latin typeface="Comfortaa Bold"/>
                  <a:ea typeface="Comfortaa Bold"/>
                  <a:cs typeface="Comfortaa Bold"/>
                  <a:sym typeface="Comfortaa Bold"/>
                </a:rPr>
                <a:t>min total</a:t>
              </a:r>
            </a:p>
          </p:txBody>
        </p:sp>
      </p:gr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3DEF1">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endParaRP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Person Centred Care</a:t>
              </a: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9B4392"/>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3 - Topic 1</a:t>
              </a:r>
            </a:p>
          </p:txBody>
        </p:sp>
      </p:grpSp>
      <p:grpSp>
        <p:nvGrpSpPr>
          <p:cNvPr id="8" name="Group 8"/>
          <p:cNvGrpSpPr/>
          <p:nvPr/>
        </p:nvGrpSpPr>
        <p:grpSpPr>
          <a:xfrm>
            <a:off x="2685768" y="1005143"/>
            <a:ext cx="4770726" cy="567841"/>
            <a:chOff x="0" y="0"/>
            <a:chExt cx="1709720" cy="203502"/>
          </a:xfrm>
        </p:grpSpPr>
        <p:sp>
          <p:nvSpPr>
            <p:cNvPr id="9" name="Freeform 9"/>
            <p:cNvSpPr/>
            <p:nvPr/>
          </p:nvSpPr>
          <p:spPr>
            <a:xfrm>
              <a:off x="0" y="0"/>
              <a:ext cx="1709720" cy="203502"/>
            </a:xfrm>
            <a:custGeom>
              <a:avLst/>
              <a:gdLst/>
              <a:ahLst/>
              <a:cxnLst/>
              <a:rect l="l" t="t" r="r" b="b"/>
              <a:pathLst>
                <a:path w="1709720" h="203502">
                  <a:moveTo>
                    <a:pt x="22719" y="0"/>
                  </a:moveTo>
                  <a:lnTo>
                    <a:pt x="1687001" y="0"/>
                  </a:lnTo>
                  <a:cubicBezTo>
                    <a:pt x="1693027" y="0"/>
                    <a:pt x="1698805" y="2394"/>
                    <a:pt x="1703066" y="6654"/>
                  </a:cubicBezTo>
                  <a:cubicBezTo>
                    <a:pt x="1707327" y="10915"/>
                    <a:pt x="1709720" y="16694"/>
                    <a:pt x="1709720" y="22719"/>
                  </a:cubicBezTo>
                  <a:lnTo>
                    <a:pt x="1709720" y="180782"/>
                  </a:lnTo>
                  <a:cubicBezTo>
                    <a:pt x="1709720" y="193330"/>
                    <a:pt x="1699549" y="203502"/>
                    <a:pt x="1687001" y="203502"/>
                  </a:cubicBezTo>
                  <a:lnTo>
                    <a:pt x="22719" y="203502"/>
                  </a:lnTo>
                  <a:cubicBezTo>
                    <a:pt x="16694" y="203502"/>
                    <a:pt x="10915" y="201108"/>
                    <a:pt x="6654" y="196847"/>
                  </a:cubicBezTo>
                  <a:cubicBezTo>
                    <a:pt x="2394" y="192587"/>
                    <a:pt x="0" y="186808"/>
                    <a:pt x="0" y="180782"/>
                  </a:cubicBezTo>
                  <a:lnTo>
                    <a:pt x="0" y="22719"/>
                  </a:lnTo>
                  <a:cubicBezTo>
                    <a:pt x="0" y="16694"/>
                    <a:pt x="2394" y="10915"/>
                    <a:pt x="6654" y="6654"/>
                  </a:cubicBezTo>
                  <a:cubicBezTo>
                    <a:pt x="10915" y="2394"/>
                    <a:pt x="16694" y="0"/>
                    <a:pt x="22719" y="0"/>
                  </a:cubicBezTo>
                  <a:close/>
                </a:path>
              </a:pathLst>
            </a:custGeom>
            <a:solidFill>
              <a:srgbClr val="DCBED9"/>
            </a:solidFill>
            <a:ln cap="sq">
              <a:noFill/>
              <a:prstDash val="solid"/>
              <a:miter/>
            </a:ln>
          </p:spPr>
          <p:txBody>
            <a:bodyPr/>
            <a:lstStyle/>
            <a:p>
              <a:endParaRPr lang="en-GB"/>
            </a:p>
          </p:txBody>
        </p:sp>
        <p:sp>
          <p:nvSpPr>
            <p:cNvPr id="10" name="TextBox 10"/>
            <p:cNvSpPr txBox="1"/>
            <p:nvPr/>
          </p:nvSpPr>
          <p:spPr>
            <a:xfrm>
              <a:off x="0" y="-28575"/>
              <a:ext cx="1709720" cy="232077"/>
            </a:xfrm>
            <a:prstGeom prst="rect">
              <a:avLst/>
            </a:prstGeom>
          </p:spPr>
          <p:txBody>
            <a:bodyPr lIns="50800" tIns="50800" rIns="50800" bIns="50800" rtlCol="0" anchor="ctr"/>
            <a:lstStyle/>
            <a:p>
              <a:pPr marL="0" lvl="0" indent="0" algn="ctr">
                <a:lnSpc>
                  <a:spcPts val="2099"/>
                </a:lnSpc>
                <a:spcBef>
                  <a:spcPct val="0"/>
                </a:spcBef>
              </a:pPr>
              <a:r>
                <a:rPr lang="en-US" sz="1499">
                  <a:solidFill>
                    <a:srgbClr val="000000"/>
                  </a:solidFill>
                  <a:latin typeface="Comfortaa"/>
                  <a:ea typeface="Comfortaa"/>
                  <a:cs typeface="Comfortaa"/>
                  <a:sym typeface="Comfortaa"/>
                </a:rPr>
                <a:t>Introduction &amp; Outcomes as per Tier 1 &amp; 2, plus:</a:t>
              </a:r>
            </a:p>
          </p:txBody>
        </p:sp>
      </p:grpSp>
      <p:grpSp>
        <p:nvGrpSpPr>
          <p:cNvPr id="11" name="Group 11"/>
          <p:cNvGrpSpPr/>
          <p:nvPr/>
        </p:nvGrpSpPr>
        <p:grpSpPr>
          <a:xfrm>
            <a:off x="2685768" y="1639660"/>
            <a:ext cx="7600467" cy="529025"/>
            <a:chOff x="0" y="0"/>
            <a:chExt cx="2723836" cy="189591"/>
          </a:xfrm>
        </p:grpSpPr>
        <p:sp>
          <p:nvSpPr>
            <p:cNvPr id="12" name="Freeform 12"/>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DCBED9"/>
            </a:solidFill>
            <a:ln cap="sq">
              <a:noFill/>
              <a:prstDash val="solid"/>
              <a:miter/>
            </a:ln>
          </p:spPr>
          <p:txBody>
            <a:bodyPr/>
            <a:lstStyle/>
            <a:p>
              <a:endParaRPr lang="en-GB"/>
            </a:p>
          </p:txBody>
        </p:sp>
        <p:sp>
          <p:nvSpPr>
            <p:cNvPr id="13" name="TextBox 13"/>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grpSp>
        <p:nvGrpSpPr>
          <p:cNvPr id="14" name="Group 14"/>
          <p:cNvGrpSpPr/>
          <p:nvPr/>
        </p:nvGrpSpPr>
        <p:grpSpPr>
          <a:xfrm>
            <a:off x="2654834" y="2235360"/>
            <a:ext cx="7631401" cy="4938470"/>
            <a:chOff x="0" y="0"/>
            <a:chExt cx="2734922" cy="1769836"/>
          </a:xfrm>
        </p:grpSpPr>
        <p:sp>
          <p:nvSpPr>
            <p:cNvPr id="15" name="Freeform 15"/>
            <p:cNvSpPr/>
            <p:nvPr/>
          </p:nvSpPr>
          <p:spPr>
            <a:xfrm>
              <a:off x="0" y="0"/>
              <a:ext cx="2734922" cy="1769836"/>
            </a:xfrm>
            <a:custGeom>
              <a:avLst/>
              <a:gdLst/>
              <a:ahLst/>
              <a:cxnLst/>
              <a:rect l="l" t="t" r="r" b="b"/>
              <a:pathLst>
                <a:path w="2734922" h="1769836">
                  <a:moveTo>
                    <a:pt x="5072" y="0"/>
                  </a:moveTo>
                  <a:lnTo>
                    <a:pt x="2729849" y="0"/>
                  </a:lnTo>
                  <a:cubicBezTo>
                    <a:pt x="2732651" y="0"/>
                    <a:pt x="2734922" y="2271"/>
                    <a:pt x="2734922" y="5072"/>
                  </a:cubicBezTo>
                  <a:lnTo>
                    <a:pt x="2734922" y="1764764"/>
                  </a:lnTo>
                  <a:cubicBezTo>
                    <a:pt x="2734922" y="1767565"/>
                    <a:pt x="2732651" y="1769836"/>
                    <a:pt x="2729849" y="1769836"/>
                  </a:cubicBezTo>
                  <a:lnTo>
                    <a:pt x="5072" y="1769836"/>
                  </a:lnTo>
                  <a:cubicBezTo>
                    <a:pt x="2271" y="1769836"/>
                    <a:pt x="0" y="1767565"/>
                    <a:pt x="0" y="1764764"/>
                  </a:cubicBezTo>
                  <a:lnTo>
                    <a:pt x="0" y="5072"/>
                  </a:lnTo>
                  <a:cubicBezTo>
                    <a:pt x="0" y="2271"/>
                    <a:pt x="2271" y="0"/>
                    <a:pt x="5072" y="0"/>
                  </a:cubicBezTo>
                  <a:close/>
                </a:path>
              </a:pathLst>
            </a:custGeom>
            <a:solidFill>
              <a:srgbClr val="000000">
                <a:alpha val="0"/>
              </a:srgbClr>
            </a:solidFill>
            <a:ln cap="sq">
              <a:noFill/>
              <a:prstDash val="solid"/>
              <a:miter/>
            </a:ln>
          </p:spPr>
          <p:txBody>
            <a:bodyPr/>
            <a:lstStyle/>
            <a:p>
              <a:endParaRPr lang="en-GB"/>
            </a:p>
          </p:txBody>
        </p:sp>
        <p:sp>
          <p:nvSpPr>
            <p:cNvPr id="16" name="TextBox 16"/>
            <p:cNvSpPr txBox="1"/>
            <p:nvPr/>
          </p:nvSpPr>
          <p:spPr>
            <a:xfrm>
              <a:off x="0" y="-180975"/>
              <a:ext cx="2734922" cy="1950811"/>
            </a:xfrm>
            <a:prstGeom prst="rect">
              <a:avLst/>
            </a:prstGeom>
          </p:spPr>
          <p:txBody>
            <a:bodyPr lIns="50800" tIns="50800" rIns="50800" bIns="50800" rtlCol="0" anchor="ctr"/>
            <a:lstStyle/>
            <a:p>
              <a:pPr algn="l">
                <a:lnSpc>
                  <a:spcPts val="3924"/>
                </a:lnSpc>
              </a:pPr>
              <a:r>
                <a:rPr lang="en-US" sz="1800" b="1">
                  <a:solidFill>
                    <a:srgbClr val="000000"/>
                  </a:solidFill>
                  <a:latin typeface="Comfortaa Bold"/>
                  <a:ea typeface="Comfortaa Bold"/>
                  <a:cs typeface="Comfortaa Bold"/>
                  <a:sym typeface="Comfortaa Bold"/>
                </a:rPr>
                <a:t>3.1</a:t>
              </a:r>
              <a:r>
                <a:rPr lang="en-US" sz="1800">
                  <a:solidFill>
                    <a:srgbClr val="000000"/>
                  </a:solidFill>
                  <a:latin typeface="Comfortaa"/>
                  <a:ea typeface="Comfortaa"/>
                  <a:cs typeface="Comfortaa"/>
                  <a:sym typeface="Comfortaa"/>
                </a:rPr>
                <a:t>  Identify and suggest ways to overcome potential barriers individuals may face in accessing end of life care. </a:t>
              </a:r>
            </a:p>
            <a:p>
              <a:pPr algn="l">
                <a:lnSpc>
                  <a:spcPts val="3924"/>
                </a:lnSpc>
              </a:pPr>
              <a:r>
                <a:rPr lang="en-US" sz="1800" b="1">
                  <a:solidFill>
                    <a:srgbClr val="000000"/>
                  </a:solidFill>
                  <a:latin typeface="Comfortaa Bold"/>
                  <a:ea typeface="Comfortaa Bold"/>
                  <a:cs typeface="Comfortaa Bold"/>
                  <a:sym typeface="Comfortaa Bold"/>
                </a:rPr>
                <a:t>3.2</a:t>
              </a:r>
              <a:r>
                <a:rPr lang="en-US" sz="1800">
                  <a:solidFill>
                    <a:srgbClr val="000000"/>
                  </a:solidFill>
                  <a:latin typeface="Comfortaa"/>
                  <a:ea typeface="Comfortaa"/>
                  <a:cs typeface="Comfortaa"/>
                  <a:sym typeface="Comfortaa"/>
                </a:rPr>
                <a:t>  Discuss and manage, through advocacy or other methods, the potential service or organisational constraints and challenges a person-centred approach to end of life care may present.</a:t>
              </a:r>
            </a:p>
            <a:p>
              <a:pPr algn="l">
                <a:lnSpc>
                  <a:spcPts val="3924"/>
                </a:lnSpc>
              </a:pPr>
              <a:endParaRPr lang="en-US" sz="1800">
                <a:solidFill>
                  <a:srgbClr val="000000"/>
                </a:solidFill>
                <a:latin typeface="Comfortaa"/>
                <a:ea typeface="Comfortaa"/>
                <a:cs typeface="Comfortaa"/>
                <a:sym typeface="Comfortaa"/>
              </a:endParaRPr>
            </a:p>
          </p:txBody>
        </p:sp>
      </p:grpSp>
      <p:grpSp>
        <p:nvGrpSpPr>
          <p:cNvPr id="17" name="Group 17"/>
          <p:cNvGrpSpPr/>
          <p:nvPr/>
        </p:nvGrpSpPr>
        <p:grpSpPr>
          <a:xfrm>
            <a:off x="7520155" y="1005143"/>
            <a:ext cx="2766080" cy="567841"/>
            <a:chOff x="0" y="0"/>
            <a:chExt cx="991301" cy="203502"/>
          </a:xfrm>
        </p:grpSpPr>
        <p:sp>
          <p:nvSpPr>
            <p:cNvPr id="18" name="Freeform 18"/>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5FB339"/>
            </a:solidFill>
            <a:ln cap="sq">
              <a:noFill/>
              <a:prstDash val="solid"/>
              <a:miter/>
            </a:ln>
          </p:spPr>
          <p:txBody>
            <a:bodyPr/>
            <a:lstStyle/>
            <a:p>
              <a:endParaRPr lang="en-GB"/>
            </a:p>
          </p:txBody>
        </p:sp>
        <p:sp>
          <p:nvSpPr>
            <p:cNvPr id="19" name="TextBox 19"/>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2" action="ppaction://hlinksldjump"/>
                </a:rPr>
                <a:t>Tier 1 Introduction reminder</a:t>
              </a:r>
            </a:p>
          </p:txBody>
        </p:sp>
      </p:gr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9B4392"/>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3 - Topic 1 </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DCBED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88241" y="1672843"/>
            <a:ext cx="7597994" cy="1685276"/>
            <a:chOff x="0" y="0"/>
            <a:chExt cx="2722949" cy="603965"/>
          </a:xfrm>
        </p:grpSpPr>
        <p:sp>
          <p:nvSpPr>
            <p:cNvPr id="9" name="Freeform 9"/>
            <p:cNvSpPr/>
            <p:nvPr/>
          </p:nvSpPr>
          <p:spPr>
            <a:xfrm>
              <a:off x="0" y="0"/>
              <a:ext cx="2722949" cy="603965"/>
            </a:xfrm>
            <a:custGeom>
              <a:avLst/>
              <a:gdLst/>
              <a:ahLst/>
              <a:cxnLst/>
              <a:rect l="l" t="t" r="r" b="b"/>
              <a:pathLst>
                <a:path w="2722949" h="603965">
                  <a:moveTo>
                    <a:pt x="14265" y="0"/>
                  </a:moveTo>
                  <a:lnTo>
                    <a:pt x="2708684" y="0"/>
                  </a:lnTo>
                  <a:cubicBezTo>
                    <a:pt x="2716563" y="0"/>
                    <a:pt x="2722949" y="6387"/>
                    <a:pt x="2722949" y="14265"/>
                  </a:cubicBezTo>
                  <a:lnTo>
                    <a:pt x="2722949" y="589700"/>
                  </a:lnTo>
                  <a:cubicBezTo>
                    <a:pt x="2722949" y="593483"/>
                    <a:pt x="2721446" y="597111"/>
                    <a:pt x="2718771" y="599787"/>
                  </a:cubicBezTo>
                  <a:cubicBezTo>
                    <a:pt x="2716096" y="602462"/>
                    <a:pt x="2712468" y="603965"/>
                    <a:pt x="2708684" y="603965"/>
                  </a:cubicBezTo>
                  <a:lnTo>
                    <a:pt x="14265" y="603965"/>
                  </a:lnTo>
                  <a:cubicBezTo>
                    <a:pt x="6387" y="603965"/>
                    <a:pt x="0" y="597578"/>
                    <a:pt x="0" y="589700"/>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632540"/>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2" tooltip="https://learn.personalisedcareinstitute.org.uk/course/view.php?id=7"/>
                </a:rPr>
                <a:t>Course: Personalised Care and Support Planning | PCI (personalisedcareinstitute.org.uk)</a:t>
              </a:r>
              <a:r>
                <a:rPr lang="en-US" sz="1200">
                  <a:solidFill>
                    <a:srgbClr val="000000">
                      <a:alpha val="89804"/>
                    </a:srgbClr>
                  </a:solidFill>
                  <a:latin typeface="Comfortaa"/>
                  <a:ea typeface="Comfortaa"/>
                  <a:cs typeface="Comfortaa"/>
                  <a:sym typeface="Comfortaa"/>
                </a:rPr>
                <a:t> </a:t>
              </a:r>
            </a:p>
            <a:p>
              <a:pPr algn="ctr">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11" name="Group 11"/>
          <p:cNvGrpSpPr/>
          <p:nvPr/>
        </p:nvGrpSpPr>
        <p:grpSpPr>
          <a:xfrm>
            <a:off x="2688241" y="3562479"/>
            <a:ext cx="7597994" cy="1685276"/>
            <a:chOff x="0" y="0"/>
            <a:chExt cx="2722949" cy="603965"/>
          </a:xfrm>
        </p:grpSpPr>
        <p:sp>
          <p:nvSpPr>
            <p:cNvPr id="12" name="Freeform 12"/>
            <p:cNvSpPr/>
            <p:nvPr/>
          </p:nvSpPr>
          <p:spPr>
            <a:xfrm>
              <a:off x="0" y="0"/>
              <a:ext cx="2722949" cy="603965"/>
            </a:xfrm>
            <a:custGeom>
              <a:avLst/>
              <a:gdLst/>
              <a:ahLst/>
              <a:cxnLst/>
              <a:rect l="l" t="t" r="r" b="b"/>
              <a:pathLst>
                <a:path w="2722949" h="603965">
                  <a:moveTo>
                    <a:pt x="14265" y="0"/>
                  </a:moveTo>
                  <a:lnTo>
                    <a:pt x="2708684" y="0"/>
                  </a:lnTo>
                  <a:cubicBezTo>
                    <a:pt x="2716563" y="0"/>
                    <a:pt x="2722949" y="6387"/>
                    <a:pt x="2722949" y="14265"/>
                  </a:cubicBezTo>
                  <a:lnTo>
                    <a:pt x="2722949" y="589700"/>
                  </a:lnTo>
                  <a:cubicBezTo>
                    <a:pt x="2722949" y="593483"/>
                    <a:pt x="2721446" y="597111"/>
                    <a:pt x="2718771" y="599787"/>
                  </a:cubicBezTo>
                  <a:cubicBezTo>
                    <a:pt x="2716096" y="602462"/>
                    <a:pt x="2712468" y="603965"/>
                    <a:pt x="2708684" y="603965"/>
                  </a:cubicBezTo>
                  <a:lnTo>
                    <a:pt x="14265" y="603965"/>
                  </a:lnTo>
                  <a:cubicBezTo>
                    <a:pt x="6387" y="603965"/>
                    <a:pt x="0" y="597578"/>
                    <a:pt x="0" y="589700"/>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3" name="TextBox 13"/>
            <p:cNvSpPr txBox="1"/>
            <p:nvPr/>
          </p:nvSpPr>
          <p:spPr>
            <a:xfrm>
              <a:off x="0" y="-28575"/>
              <a:ext cx="2722949" cy="632540"/>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3" tooltip="https://eolc.co.uk/professionals/respect"/>
                </a:rPr>
                <a:t>ReSPECT :: Lincolnshire Palliative and End of Life (eolc.co.uk)</a:t>
              </a:r>
              <a:r>
                <a:rPr lang="en-US" sz="1200">
                  <a:solidFill>
                    <a:srgbClr val="000000">
                      <a:alpha val="89804"/>
                    </a:srgbClr>
                  </a:solidFill>
                  <a:latin typeface="Comfortaa"/>
                  <a:ea typeface="Comfortaa"/>
                  <a:cs typeface="Comfortaa"/>
                  <a:sym typeface="Comfortaa"/>
                </a:rPr>
                <a:t> (Tiers 2 &amp; 3) </a:t>
              </a:r>
            </a:p>
            <a:p>
              <a:pPr algn="ctr">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14" name="Group 14"/>
          <p:cNvGrpSpPr/>
          <p:nvPr/>
        </p:nvGrpSpPr>
        <p:grpSpPr>
          <a:xfrm>
            <a:off x="2688241" y="5447780"/>
            <a:ext cx="7597994" cy="1726050"/>
            <a:chOff x="0" y="0"/>
            <a:chExt cx="2722949" cy="618577"/>
          </a:xfrm>
        </p:grpSpPr>
        <p:sp>
          <p:nvSpPr>
            <p:cNvPr id="15" name="Freeform 15"/>
            <p:cNvSpPr/>
            <p:nvPr/>
          </p:nvSpPr>
          <p:spPr>
            <a:xfrm>
              <a:off x="0" y="0"/>
              <a:ext cx="2722949" cy="618577"/>
            </a:xfrm>
            <a:custGeom>
              <a:avLst/>
              <a:gdLst/>
              <a:ahLst/>
              <a:cxnLst/>
              <a:rect l="l" t="t" r="r" b="b"/>
              <a:pathLst>
                <a:path w="2722949" h="618577">
                  <a:moveTo>
                    <a:pt x="14265" y="0"/>
                  </a:moveTo>
                  <a:lnTo>
                    <a:pt x="2708684" y="0"/>
                  </a:lnTo>
                  <a:cubicBezTo>
                    <a:pt x="2716563" y="0"/>
                    <a:pt x="2722949" y="6387"/>
                    <a:pt x="2722949" y="14265"/>
                  </a:cubicBezTo>
                  <a:lnTo>
                    <a:pt x="2722949" y="604312"/>
                  </a:lnTo>
                  <a:cubicBezTo>
                    <a:pt x="2722949" y="608096"/>
                    <a:pt x="2721446" y="611724"/>
                    <a:pt x="2718771" y="614399"/>
                  </a:cubicBezTo>
                  <a:cubicBezTo>
                    <a:pt x="2716096" y="617075"/>
                    <a:pt x="2712468" y="618577"/>
                    <a:pt x="2708684" y="618577"/>
                  </a:cubicBezTo>
                  <a:lnTo>
                    <a:pt x="14265" y="618577"/>
                  </a:lnTo>
                  <a:cubicBezTo>
                    <a:pt x="10482" y="618577"/>
                    <a:pt x="6853" y="617075"/>
                    <a:pt x="4178" y="614399"/>
                  </a:cubicBezTo>
                  <a:cubicBezTo>
                    <a:pt x="1503" y="611724"/>
                    <a:pt x="0" y="608096"/>
                    <a:pt x="0" y="604312"/>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6" name="TextBox 16"/>
            <p:cNvSpPr txBox="1"/>
            <p:nvPr/>
          </p:nvSpPr>
          <p:spPr>
            <a:xfrm>
              <a:off x="0" y="-28575"/>
              <a:ext cx="2722949" cy="647152"/>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4" tooltip="https://www.england.nhs.uk/personalisedcare/pcsp/"/>
                </a:rPr>
                <a:t>NHS England » Personalised care and support planning</a:t>
              </a:r>
              <a:r>
                <a:rPr lang="en-US" sz="1200">
                  <a:solidFill>
                    <a:srgbClr val="000000">
                      <a:alpha val="89804"/>
                    </a:srgbClr>
                  </a:solidFill>
                  <a:latin typeface="Comfortaa"/>
                  <a:ea typeface="Comfortaa"/>
                  <a:cs typeface="Comfortaa"/>
                  <a:sym typeface="Comfortaa"/>
                </a:rPr>
                <a:t> </a:t>
              </a:r>
            </a:p>
            <a:p>
              <a:pPr algn="l">
                <a:lnSpc>
                  <a:spcPts val="1679"/>
                </a:lnSpc>
              </a:pPr>
              <a:r>
                <a:rPr lang="en-US" sz="1200">
                  <a:solidFill>
                    <a:srgbClr val="000000">
                      <a:alpha val="89804"/>
                    </a:srgbClr>
                  </a:solidFill>
                  <a:latin typeface="Comfortaa"/>
                  <a:ea typeface="Comfortaa"/>
                  <a:cs typeface="Comfortaa"/>
                  <a:sym typeface="Comfortaa"/>
                </a:rPr>
                <a:t>    </a:t>
              </a:r>
            </a:p>
          </p:txBody>
        </p:sp>
      </p:grpSp>
      <p:grpSp>
        <p:nvGrpSpPr>
          <p:cNvPr id="17" name="Group 17"/>
          <p:cNvGrpSpPr/>
          <p:nvPr/>
        </p:nvGrpSpPr>
        <p:grpSpPr>
          <a:xfrm>
            <a:off x="405765" y="1005143"/>
            <a:ext cx="2213069" cy="6168686"/>
            <a:chOff x="0" y="0"/>
            <a:chExt cx="793114" cy="2210718"/>
          </a:xfrm>
        </p:grpSpPr>
        <p:sp>
          <p:nvSpPr>
            <p:cNvPr id="18" name="Freeform 18"/>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3DEF1">
                <a:alpha val="89804"/>
              </a:srgbClr>
            </a:solidFill>
            <a:ln cap="sq">
              <a:noFill/>
              <a:prstDash val="solid"/>
              <a:miter/>
            </a:ln>
          </p:spPr>
          <p:txBody>
            <a:bodyPr/>
            <a:lstStyle/>
            <a:p>
              <a:endParaRPr lang="en-GB"/>
            </a:p>
          </p:txBody>
        </p:sp>
        <p:sp>
          <p:nvSpPr>
            <p:cNvPr id="19" name="TextBox 19"/>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endParaRP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Person Centred Care</a:t>
              </a:r>
            </a:p>
          </p:txBody>
        </p:sp>
      </p:grpSp>
      <p:grpSp>
        <p:nvGrpSpPr>
          <p:cNvPr id="20" name="Group 20"/>
          <p:cNvGrpSpPr/>
          <p:nvPr/>
        </p:nvGrpSpPr>
        <p:grpSpPr>
          <a:xfrm>
            <a:off x="2688241" y="2974347"/>
            <a:ext cx="1677003" cy="383772"/>
            <a:chOff x="0" y="0"/>
            <a:chExt cx="601000" cy="137535"/>
          </a:xfrm>
        </p:grpSpPr>
        <p:sp>
          <p:nvSpPr>
            <p:cNvPr id="21" name="Freeform 21"/>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2" name="TextBox 22"/>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reading</a:t>
              </a:r>
            </a:p>
          </p:txBody>
        </p:sp>
      </p:grpSp>
      <p:grpSp>
        <p:nvGrpSpPr>
          <p:cNvPr id="23" name="Group 23"/>
          <p:cNvGrpSpPr/>
          <p:nvPr/>
        </p:nvGrpSpPr>
        <p:grpSpPr>
          <a:xfrm>
            <a:off x="2688241" y="4863982"/>
            <a:ext cx="1677003" cy="383772"/>
            <a:chOff x="0" y="0"/>
            <a:chExt cx="601000" cy="137535"/>
          </a:xfrm>
        </p:grpSpPr>
        <p:sp>
          <p:nvSpPr>
            <p:cNvPr id="24" name="Freeform 2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5" name="TextBox 2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45min training</a:t>
              </a:r>
            </a:p>
          </p:txBody>
        </p:sp>
      </p:grpSp>
      <p:grpSp>
        <p:nvGrpSpPr>
          <p:cNvPr id="26" name="Group 26"/>
          <p:cNvGrpSpPr/>
          <p:nvPr/>
        </p:nvGrpSpPr>
        <p:grpSpPr>
          <a:xfrm>
            <a:off x="2688241" y="6790058"/>
            <a:ext cx="1677003" cy="383772"/>
            <a:chOff x="0" y="0"/>
            <a:chExt cx="601000" cy="137535"/>
          </a:xfrm>
        </p:grpSpPr>
        <p:sp>
          <p:nvSpPr>
            <p:cNvPr id="27" name="Freeform 27"/>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8" name="TextBox 28"/>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10min reading</a:t>
              </a:r>
            </a:p>
          </p:txBody>
        </p:sp>
      </p:grpSp>
      <p:grpSp>
        <p:nvGrpSpPr>
          <p:cNvPr id="29" name="Group 29"/>
          <p:cNvGrpSpPr/>
          <p:nvPr/>
        </p:nvGrpSpPr>
        <p:grpSpPr>
          <a:xfrm>
            <a:off x="4401245" y="4863982"/>
            <a:ext cx="1767358" cy="387921"/>
            <a:chOff x="0" y="0"/>
            <a:chExt cx="633381" cy="139022"/>
          </a:xfrm>
        </p:grpSpPr>
        <p:sp>
          <p:nvSpPr>
            <p:cNvPr id="30" name="Freeform 30"/>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31" name="TextBox 31"/>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Tier2</a:t>
              </a:r>
            </a:p>
          </p:txBody>
        </p:sp>
      </p:grpSp>
      <p:grpSp>
        <p:nvGrpSpPr>
          <p:cNvPr id="32" name="Group 32"/>
          <p:cNvGrpSpPr/>
          <p:nvPr/>
        </p:nvGrpSpPr>
        <p:grpSpPr>
          <a:xfrm>
            <a:off x="4401245" y="2970198"/>
            <a:ext cx="1767358" cy="387921"/>
            <a:chOff x="0" y="0"/>
            <a:chExt cx="633381" cy="139022"/>
          </a:xfrm>
        </p:grpSpPr>
        <p:sp>
          <p:nvSpPr>
            <p:cNvPr id="33" name="Freeform 33"/>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34" name="TextBox 34"/>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Tier2</a:t>
              </a:r>
            </a:p>
          </p:txBody>
        </p:sp>
      </p:grpSp>
      <p:grpSp>
        <p:nvGrpSpPr>
          <p:cNvPr id="35" name="Group 35"/>
          <p:cNvGrpSpPr/>
          <p:nvPr/>
        </p:nvGrpSpPr>
        <p:grpSpPr>
          <a:xfrm>
            <a:off x="4401245" y="6785909"/>
            <a:ext cx="1767358" cy="387921"/>
            <a:chOff x="0" y="0"/>
            <a:chExt cx="633381" cy="139022"/>
          </a:xfrm>
        </p:grpSpPr>
        <p:sp>
          <p:nvSpPr>
            <p:cNvPr id="36" name="Freeform 36"/>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37" name="TextBox 37"/>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Tier1</a:t>
              </a:r>
            </a:p>
          </p:txBody>
        </p:sp>
      </p:gr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9B4392"/>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3 - Topic 1 </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DCBED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88241" y="1672843"/>
            <a:ext cx="7597994" cy="2228926"/>
            <a:chOff x="0" y="0"/>
            <a:chExt cx="2722949" cy="798797"/>
          </a:xfrm>
        </p:grpSpPr>
        <p:sp>
          <p:nvSpPr>
            <p:cNvPr id="9" name="Freeform 9"/>
            <p:cNvSpPr/>
            <p:nvPr/>
          </p:nvSpPr>
          <p:spPr>
            <a:xfrm>
              <a:off x="0" y="0"/>
              <a:ext cx="2722949" cy="798797"/>
            </a:xfrm>
            <a:custGeom>
              <a:avLst/>
              <a:gdLst/>
              <a:ahLst/>
              <a:cxnLst/>
              <a:rect l="l" t="t" r="r" b="b"/>
              <a:pathLst>
                <a:path w="2722949" h="798797">
                  <a:moveTo>
                    <a:pt x="14265" y="0"/>
                  </a:moveTo>
                  <a:lnTo>
                    <a:pt x="2708684" y="0"/>
                  </a:lnTo>
                  <a:cubicBezTo>
                    <a:pt x="2716563" y="0"/>
                    <a:pt x="2722949" y="6387"/>
                    <a:pt x="2722949" y="14265"/>
                  </a:cubicBezTo>
                  <a:lnTo>
                    <a:pt x="2722949" y="784531"/>
                  </a:lnTo>
                  <a:cubicBezTo>
                    <a:pt x="2722949" y="792410"/>
                    <a:pt x="2716563" y="798797"/>
                    <a:pt x="2708684" y="798797"/>
                  </a:cubicBezTo>
                  <a:lnTo>
                    <a:pt x="14265" y="798797"/>
                  </a:lnTo>
                  <a:cubicBezTo>
                    <a:pt x="10482" y="798797"/>
                    <a:pt x="6853" y="797294"/>
                    <a:pt x="4178" y="794619"/>
                  </a:cubicBezTo>
                  <a:cubicBezTo>
                    <a:pt x="1503" y="791943"/>
                    <a:pt x="0" y="788315"/>
                    <a:pt x="0" y="784531"/>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827372"/>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www.england.nhs.uk/eolc/personalised-care/"/>
                </a:rPr>
                <a:t>NHS England » </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www.england.nhs.uk/eolc/personalised-care/"/>
                </a:rPr>
                <a:t>Personalised palliative and end of life care</a:t>
              </a:r>
              <a:r>
                <a:rPr lang="en-US" sz="1200" u="sng">
                  <a:solidFill>
                    <a:srgbClr val="000000">
                      <a:alpha val="89804"/>
                    </a:srgbClr>
                  </a:solidFill>
                  <a:latin typeface="Comfortaa"/>
                  <a:ea typeface="Comfortaa"/>
                  <a:cs typeface="Comfortaa"/>
                  <a:sym typeface="Comfortaa"/>
                  <a:hlinkClick r:id="rId3" tooltip="https://learn.personalisedcareinstitute.org.uk/course/view.php?id=7"/>
                </a:rPr>
                <a:t> </a:t>
              </a:r>
            </a:p>
            <a:p>
              <a:pPr algn="l">
                <a:lnSpc>
                  <a:spcPts val="1679"/>
                </a:lnSpc>
              </a:pPr>
              <a:r>
                <a:rPr lang="en-US" sz="1200">
                  <a:solidFill>
                    <a:srgbClr val="000000">
                      <a:alpha val="89804"/>
                    </a:srgbClr>
                  </a:solidFill>
                  <a:latin typeface="Comfortaa"/>
                  <a:ea typeface="Comfortaa"/>
                  <a:cs typeface="Comfortaa"/>
                  <a:sym typeface="Comfortaa"/>
                </a:rPr>
                <a:t>    </a:t>
              </a:r>
            </a:p>
          </p:txBody>
        </p:sp>
      </p:grpSp>
      <p:grpSp>
        <p:nvGrpSpPr>
          <p:cNvPr id="11" name="Group 11"/>
          <p:cNvGrpSpPr/>
          <p:nvPr/>
        </p:nvGrpSpPr>
        <p:grpSpPr>
          <a:xfrm>
            <a:off x="3157327" y="6804000"/>
            <a:ext cx="2766080" cy="567841"/>
            <a:chOff x="0" y="0"/>
            <a:chExt cx="991301" cy="203502"/>
          </a:xfrm>
        </p:grpSpPr>
        <p:sp>
          <p:nvSpPr>
            <p:cNvPr id="12" name="Freeform 12"/>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9B4392"/>
            </a:solidFill>
            <a:ln cap="sq">
              <a:noFill/>
              <a:prstDash val="solid"/>
              <a:miter/>
            </a:ln>
          </p:spPr>
          <p:txBody>
            <a:bodyPr/>
            <a:lstStyle/>
            <a:p>
              <a:endParaRPr lang="en-GB"/>
            </a:p>
          </p:txBody>
        </p:sp>
        <p:sp>
          <p:nvSpPr>
            <p:cNvPr id="13" name="TextBox 13"/>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4" action="ppaction://hlinksldjump"/>
                </a:rPr>
                <a:t>Back to </a:t>
              </a:r>
              <a:r>
                <a:rPr lang="en-US" sz="1199" b="1" strike="noStrike">
                  <a:solidFill>
                    <a:srgbClr val="000000"/>
                  </a:solidFill>
                  <a:latin typeface="Comfortaa Bold"/>
                  <a:ea typeface="Comfortaa Bold"/>
                  <a:cs typeface="Comfortaa Bold"/>
                  <a:sym typeface="Comfortaa Bold"/>
                  <a:hlinkClick r:id="rId4" action="ppaction://hlinksldjump"/>
                </a:rPr>
                <a:t>Tier 3 Summary</a:t>
              </a:r>
            </a:p>
          </p:txBody>
        </p:sp>
      </p:grpSp>
      <p:grpSp>
        <p:nvGrpSpPr>
          <p:cNvPr id="14" name="Group 14"/>
          <p:cNvGrpSpPr/>
          <p:nvPr/>
        </p:nvGrpSpPr>
        <p:grpSpPr>
          <a:xfrm>
            <a:off x="6849929" y="6804000"/>
            <a:ext cx="2766080" cy="567841"/>
            <a:chOff x="0" y="0"/>
            <a:chExt cx="991301" cy="203502"/>
          </a:xfrm>
        </p:grpSpPr>
        <p:sp>
          <p:nvSpPr>
            <p:cNvPr id="15" name="Freeform 15"/>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9B4392"/>
            </a:solidFill>
            <a:ln cap="sq">
              <a:noFill/>
              <a:prstDash val="solid"/>
              <a:miter/>
            </a:ln>
          </p:spPr>
          <p:txBody>
            <a:bodyPr/>
            <a:lstStyle/>
            <a:p>
              <a:endParaRPr lang="en-GB"/>
            </a:p>
          </p:txBody>
        </p:sp>
        <p:sp>
          <p:nvSpPr>
            <p:cNvPr id="16" name="TextBox 16"/>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5" action="ppaction://hlinksldjump"/>
                </a:rPr>
                <a:t>Next Topic</a:t>
              </a:r>
            </a:p>
          </p:txBody>
        </p:sp>
      </p:grpSp>
      <p:sp>
        <p:nvSpPr>
          <p:cNvPr id="17" name="Freeform 17"/>
          <p:cNvSpPr/>
          <p:nvPr/>
        </p:nvSpPr>
        <p:spPr>
          <a:xfrm>
            <a:off x="9762868" y="6835742"/>
            <a:ext cx="523367" cy="536100"/>
          </a:xfrm>
          <a:custGeom>
            <a:avLst/>
            <a:gdLst/>
            <a:ahLst/>
            <a:cxnLst/>
            <a:rect l="l" t="t" r="r" b="b"/>
            <a:pathLst>
              <a:path w="523367" h="536100">
                <a:moveTo>
                  <a:pt x="0" y="0"/>
                </a:moveTo>
                <a:lnTo>
                  <a:pt x="523367" y="0"/>
                </a:lnTo>
                <a:lnTo>
                  <a:pt x="523367" y="536099"/>
                </a:lnTo>
                <a:lnTo>
                  <a:pt x="0" y="53609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nvGrpSpPr>
          <p:cNvPr id="18" name="Group 18"/>
          <p:cNvGrpSpPr/>
          <p:nvPr/>
        </p:nvGrpSpPr>
        <p:grpSpPr>
          <a:xfrm>
            <a:off x="2688241" y="4172053"/>
            <a:ext cx="7597994" cy="2228926"/>
            <a:chOff x="0" y="0"/>
            <a:chExt cx="2722949" cy="798797"/>
          </a:xfrm>
        </p:grpSpPr>
        <p:sp>
          <p:nvSpPr>
            <p:cNvPr id="19" name="Freeform 19"/>
            <p:cNvSpPr/>
            <p:nvPr/>
          </p:nvSpPr>
          <p:spPr>
            <a:xfrm>
              <a:off x="0" y="0"/>
              <a:ext cx="2722949" cy="798797"/>
            </a:xfrm>
            <a:custGeom>
              <a:avLst/>
              <a:gdLst/>
              <a:ahLst/>
              <a:cxnLst/>
              <a:rect l="l" t="t" r="r" b="b"/>
              <a:pathLst>
                <a:path w="2722949" h="798797">
                  <a:moveTo>
                    <a:pt x="14265" y="0"/>
                  </a:moveTo>
                  <a:lnTo>
                    <a:pt x="2708684" y="0"/>
                  </a:lnTo>
                  <a:cubicBezTo>
                    <a:pt x="2716563" y="0"/>
                    <a:pt x="2722949" y="6387"/>
                    <a:pt x="2722949" y="14265"/>
                  </a:cubicBezTo>
                  <a:lnTo>
                    <a:pt x="2722949" y="784531"/>
                  </a:lnTo>
                  <a:cubicBezTo>
                    <a:pt x="2722949" y="792410"/>
                    <a:pt x="2716563" y="798797"/>
                    <a:pt x="2708684" y="798797"/>
                  </a:cubicBezTo>
                  <a:lnTo>
                    <a:pt x="14265" y="798797"/>
                  </a:lnTo>
                  <a:cubicBezTo>
                    <a:pt x="10482" y="798797"/>
                    <a:pt x="6853" y="797294"/>
                    <a:pt x="4178" y="794619"/>
                  </a:cubicBezTo>
                  <a:cubicBezTo>
                    <a:pt x="1503" y="791943"/>
                    <a:pt x="0" y="788315"/>
                    <a:pt x="0" y="784531"/>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0" name="TextBox 20"/>
            <p:cNvSpPr txBox="1"/>
            <p:nvPr/>
          </p:nvSpPr>
          <p:spPr>
            <a:xfrm>
              <a:off x="0" y="-28575"/>
              <a:ext cx="2722949" cy="827372"/>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8" tooltip="https://www.nhs.uk/conditions/social-care-and-support-guide/help-from-social-services-and-charities/someone-to-speak-up-for-you-advocate/"/>
                </a:rPr>
                <a:t>Someone to speak up for you (advocate) </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8" tooltip="https://www.nhs.uk/conditions/social-care-and-support-guide/help-from-social-services-and-charities/someone-to-speak-up-for-you-advocate/"/>
                </a:rPr>
                <a:t>Social care and support guide </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8" tooltip="https://www.nhs.uk/conditions/social-care-and-support-guide/help-from-social-services-and-charities/someone-to-speak-up-for-you-advocate/"/>
                </a:rPr>
                <a:t>NHS (www.nhs.uk)</a:t>
              </a:r>
            </a:p>
          </p:txBody>
        </p:sp>
      </p:grpSp>
      <p:grpSp>
        <p:nvGrpSpPr>
          <p:cNvPr id="21" name="Group 21"/>
          <p:cNvGrpSpPr/>
          <p:nvPr/>
        </p:nvGrpSpPr>
        <p:grpSpPr>
          <a:xfrm>
            <a:off x="405765" y="1005143"/>
            <a:ext cx="2213069" cy="6168686"/>
            <a:chOff x="0" y="0"/>
            <a:chExt cx="793114" cy="2210718"/>
          </a:xfrm>
        </p:grpSpPr>
        <p:sp>
          <p:nvSpPr>
            <p:cNvPr id="22" name="Freeform 22"/>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3DEF1">
                <a:alpha val="89804"/>
              </a:srgbClr>
            </a:solidFill>
            <a:ln cap="sq">
              <a:noFill/>
              <a:prstDash val="solid"/>
              <a:miter/>
            </a:ln>
          </p:spPr>
          <p:txBody>
            <a:bodyPr/>
            <a:lstStyle/>
            <a:p>
              <a:endParaRPr lang="en-GB"/>
            </a:p>
          </p:txBody>
        </p:sp>
        <p:sp>
          <p:nvSpPr>
            <p:cNvPr id="23" name="TextBox 23"/>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endParaRP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Person Centred Care</a:t>
              </a:r>
            </a:p>
          </p:txBody>
        </p:sp>
      </p:grpSp>
      <p:grpSp>
        <p:nvGrpSpPr>
          <p:cNvPr id="24" name="Group 24"/>
          <p:cNvGrpSpPr/>
          <p:nvPr/>
        </p:nvGrpSpPr>
        <p:grpSpPr>
          <a:xfrm>
            <a:off x="4401245" y="3513848"/>
            <a:ext cx="1767358" cy="387921"/>
            <a:chOff x="0" y="0"/>
            <a:chExt cx="633381" cy="139022"/>
          </a:xfrm>
        </p:grpSpPr>
        <p:sp>
          <p:nvSpPr>
            <p:cNvPr id="25" name="Freeform 25"/>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26" name="TextBox 26"/>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Tier1</a:t>
              </a:r>
            </a:p>
          </p:txBody>
        </p:sp>
      </p:grpSp>
      <p:grpSp>
        <p:nvGrpSpPr>
          <p:cNvPr id="27" name="Group 27"/>
          <p:cNvGrpSpPr/>
          <p:nvPr/>
        </p:nvGrpSpPr>
        <p:grpSpPr>
          <a:xfrm>
            <a:off x="2688241" y="3517997"/>
            <a:ext cx="1677003" cy="383772"/>
            <a:chOff x="0" y="0"/>
            <a:chExt cx="601000" cy="137535"/>
          </a:xfrm>
        </p:grpSpPr>
        <p:sp>
          <p:nvSpPr>
            <p:cNvPr id="28" name="Freeform 28"/>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9" name="TextBox 29"/>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reading</a:t>
              </a:r>
            </a:p>
          </p:txBody>
        </p:sp>
      </p:grpSp>
      <p:grpSp>
        <p:nvGrpSpPr>
          <p:cNvPr id="30" name="Group 30"/>
          <p:cNvGrpSpPr/>
          <p:nvPr/>
        </p:nvGrpSpPr>
        <p:grpSpPr>
          <a:xfrm>
            <a:off x="2688241" y="6017206"/>
            <a:ext cx="1677003" cy="383772"/>
            <a:chOff x="0" y="0"/>
            <a:chExt cx="601000" cy="137535"/>
          </a:xfrm>
        </p:grpSpPr>
        <p:sp>
          <p:nvSpPr>
            <p:cNvPr id="31" name="Freeform 31"/>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2" name="TextBox 32"/>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2min reading</a:t>
              </a:r>
            </a:p>
          </p:txBody>
        </p:sp>
      </p:gr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3DEF1">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algn="ctr">
                <a:lnSpc>
                  <a:spcPts val="2799"/>
                </a:lnSpc>
              </a:pPr>
              <a:endParaRPr/>
            </a:p>
            <a:p>
              <a:pPr algn="ctr">
                <a:lnSpc>
                  <a:spcPts val="2799"/>
                </a:lnSpc>
              </a:pPr>
              <a:r>
                <a:rPr lang="en-US" sz="1999" b="1">
                  <a:solidFill>
                    <a:srgbClr val="000000">
                      <a:alpha val="89804"/>
                    </a:srgbClr>
                  </a:solidFill>
                  <a:latin typeface="Comfortaa Bold"/>
                  <a:ea typeface="Comfortaa Bold"/>
                  <a:cs typeface="Comfortaa Bold"/>
                  <a:sym typeface="Comfortaa Bold"/>
                </a:rPr>
                <a:t>Communication in Palliative </a:t>
              </a:r>
            </a:p>
            <a:p>
              <a:pPr algn="ctr">
                <a:lnSpc>
                  <a:spcPts val="2799"/>
                </a:lnSpc>
              </a:pPr>
              <a:r>
                <a:rPr lang="en-US" sz="1999" b="1">
                  <a:solidFill>
                    <a:srgbClr val="000000">
                      <a:alpha val="89804"/>
                    </a:srgbClr>
                  </a:solidFill>
                  <a:latin typeface="Comfortaa Bold"/>
                  <a:ea typeface="Comfortaa Bold"/>
                  <a:cs typeface="Comfortaa Bold"/>
                  <a:sym typeface="Comfortaa Bold"/>
                </a:rPr>
                <a:t>&amp; </a:t>
              </a:r>
            </a:p>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EOL Care</a:t>
              </a: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9B4392"/>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3 - Topic 2</a:t>
              </a:r>
            </a:p>
          </p:txBody>
        </p:sp>
      </p:grpSp>
      <p:grpSp>
        <p:nvGrpSpPr>
          <p:cNvPr id="8" name="Group 8"/>
          <p:cNvGrpSpPr/>
          <p:nvPr/>
        </p:nvGrpSpPr>
        <p:grpSpPr>
          <a:xfrm>
            <a:off x="2685768" y="1005143"/>
            <a:ext cx="4770726" cy="567841"/>
            <a:chOff x="0" y="0"/>
            <a:chExt cx="1709720" cy="203502"/>
          </a:xfrm>
        </p:grpSpPr>
        <p:sp>
          <p:nvSpPr>
            <p:cNvPr id="9" name="Freeform 9"/>
            <p:cNvSpPr/>
            <p:nvPr/>
          </p:nvSpPr>
          <p:spPr>
            <a:xfrm>
              <a:off x="0" y="0"/>
              <a:ext cx="1709720" cy="203502"/>
            </a:xfrm>
            <a:custGeom>
              <a:avLst/>
              <a:gdLst/>
              <a:ahLst/>
              <a:cxnLst/>
              <a:rect l="l" t="t" r="r" b="b"/>
              <a:pathLst>
                <a:path w="1709720" h="203502">
                  <a:moveTo>
                    <a:pt x="22719" y="0"/>
                  </a:moveTo>
                  <a:lnTo>
                    <a:pt x="1687001" y="0"/>
                  </a:lnTo>
                  <a:cubicBezTo>
                    <a:pt x="1693027" y="0"/>
                    <a:pt x="1698805" y="2394"/>
                    <a:pt x="1703066" y="6654"/>
                  </a:cubicBezTo>
                  <a:cubicBezTo>
                    <a:pt x="1707327" y="10915"/>
                    <a:pt x="1709720" y="16694"/>
                    <a:pt x="1709720" y="22719"/>
                  </a:cubicBezTo>
                  <a:lnTo>
                    <a:pt x="1709720" y="180782"/>
                  </a:lnTo>
                  <a:cubicBezTo>
                    <a:pt x="1709720" y="193330"/>
                    <a:pt x="1699549" y="203502"/>
                    <a:pt x="1687001" y="203502"/>
                  </a:cubicBezTo>
                  <a:lnTo>
                    <a:pt x="22719" y="203502"/>
                  </a:lnTo>
                  <a:cubicBezTo>
                    <a:pt x="16694" y="203502"/>
                    <a:pt x="10915" y="201108"/>
                    <a:pt x="6654" y="196847"/>
                  </a:cubicBezTo>
                  <a:cubicBezTo>
                    <a:pt x="2394" y="192587"/>
                    <a:pt x="0" y="186808"/>
                    <a:pt x="0" y="180782"/>
                  </a:cubicBezTo>
                  <a:lnTo>
                    <a:pt x="0" y="22719"/>
                  </a:lnTo>
                  <a:cubicBezTo>
                    <a:pt x="0" y="16694"/>
                    <a:pt x="2394" y="10915"/>
                    <a:pt x="6654" y="6654"/>
                  </a:cubicBezTo>
                  <a:cubicBezTo>
                    <a:pt x="10915" y="2394"/>
                    <a:pt x="16694" y="0"/>
                    <a:pt x="22719" y="0"/>
                  </a:cubicBezTo>
                  <a:close/>
                </a:path>
              </a:pathLst>
            </a:custGeom>
            <a:solidFill>
              <a:srgbClr val="DCBED9"/>
            </a:solidFill>
            <a:ln cap="sq">
              <a:noFill/>
              <a:prstDash val="solid"/>
              <a:miter/>
            </a:ln>
          </p:spPr>
          <p:txBody>
            <a:bodyPr/>
            <a:lstStyle/>
            <a:p>
              <a:endParaRPr lang="en-GB"/>
            </a:p>
          </p:txBody>
        </p:sp>
        <p:sp>
          <p:nvSpPr>
            <p:cNvPr id="10" name="TextBox 10"/>
            <p:cNvSpPr txBox="1"/>
            <p:nvPr/>
          </p:nvSpPr>
          <p:spPr>
            <a:xfrm>
              <a:off x="0" y="-28575"/>
              <a:ext cx="1709720" cy="232077"/>
            </a:xfrm>
            <a:prstGeom prst="rect">
              <a:avLst/>
            </a:prstGeom>
          </p:spPr>
          <p:txBody>
            <a:bodyPr lIns="50800" tIns="50800" rIns="50800" bIns="50800" rtlCol="0" anchor="ctr"/>
            <a:lstStyle/>
            <a:p>
              <a:pPr marL="0" lvl="0" indent="0" algn="ctr">
                <a:lnSpc>
                  <a:spcPts val="2099"/>
                </a:lnSpc>
                <a:spcBef>
                  <a:spcPct val="0"/>
                </a:spcBef>
              </a:pPr>
              <a:r>
                <a:rPr lang="en-US" sz="1499">
                  <a:solidFill>
                    <a:srgbClr val="000000"/>
                  </a:solidFill>
                  <a:latin typeface="Comfortaa"/>
                  <a:ea typeface="Comfortaa"/>
                  <a:cs typeface="Comfortaa"/>
                  <a:sym typeface="Comfortaa"/>
                </a:rPr>
                <a:t>Introduction &amp; Outcomes as per Tier 1 &amp; 2.</a:t>
              </a:r>
            </a:p>
          </p:txBody>
        </p:sp>
      </p:grpSp>
      <p:grpSp>
        <p:nvGrpSpPr>
          <p:cNvPr id="11" name="Group 11"/>
          <p:cNvGrpSpPr/>
          <p:nvPr/>
        </p:nvGrpSpPr>
        <p:grpSpPr>
          <a:xfrm>
            <a:off x="7520155" y="1005143"/>
            <a:ext cx="2766080" cy="567841"/>
            <a:chOff x="0" y="0"/>
            <a:chExt cx="991301" cy="203502"/>
          </a:xfrm>
        </p:grpSpPr>
        <p:sp>
          <p:nvSpPr>
            <p:cNvPr id="12" name="Freeform 12"/>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5FB339"/>
            </a:solidFill>
            <a:ln cap="sq">
              <a:noFill/>
              <a:prstDash val="solid"/>
              <a:miter/>
            </a:ln>
          </p:spPr>
          <p:txBody>
            <a:bodyPr/>
            <a:lstStyle/>
            <a:p>
              <a:endParaRPr lang="en-GB"/>
            </a:p>
          </p:txBody>
        </p:sp>
        <p:sp>
          <p:nvSpPr>
            <p:cNvPr id="13" name="TextBox 13"/>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2" action="ppaction://hlinksldjump"/>
                </a:rPr>
                <a:t>Tier 1 Introduction reminder</a:t>
              </a:r>
            </a:p>
          </p:txBody>
        </p:sp>
      </p:grpSp>
      <p:sp>
        <p:nvSpPr>
          <p:cNvPr id="14" name="Freeform 14"/>
          <p:cNvSpPr/>
          <p:nvPr/>
        </p:nvSpPr>
        <p:spPr>
          <a:xfrm>
            <a:off x="6752771" y="1639660"/>
            <a:ext cx="3507280" cy="5534170"/>
          </a:xfrm>
          <a:custGeom>
            <a:avLst/>
            <a:gdLst/>
            <a:ahLst/>
            <a:cxnLst/>
            <a:rect l="l" t="t" r="r" b="b"/>
            <a:pathLst>
              <a:path w="3507280" h="5534170">
                <a:moveTo>
                  <a:pt x="0" y="0"/>
                </a:moveTo>
                <a:lnTo>
                  <a:pt x="3507280" y="0"/>
                </a:lnTo>
                <a:lnTo>
                  <a:pt x="3507280" y="5534170"/>
                </a:lnTo>
                <a:lnTo>
                  <a:pt x="0" y="5534170"/>
                </a:lnTo>
                <a:lnTo>
                  <a:pt x="0" y="0"/>
                </a:lnTo>
                <a:close/>
              </a:path>
            </a:pathLst>
          </a:custGeom>
          <a:blipFill>
            <a:blip r:embed="rId3">
              <a:alphaModFix amt="6999"/>
            </a:blip>
            <a:stretch>
              <a:fillRect/>
            </a:stretch>
          </a:blipFill>
        </p:spPr>
        <p:txBody>
          <a:bodyPr/>
          <a:lstStyle/>
          <a:p>
            <a:endParaRPr lang="en-GB"/>
          </a:p>
        </p:txBody>
      </p:sp>
      <p:sp>
        <p:nvSpPr>
          <p:cNvPr id="15" name="Freeform 15"/>
          <p:cNvSpPr/>
          <p:nvPr/>
        </p:nvSpPr>
        <p:spPr>
          <a:xfrm>
            <a:off x="4999131" y="1639660"/>
            <a:ext cx="3507280" cy="5534170"/>
          </a:xfrm>
          <a:custGeom>
            <a:avLst/>
            <a:gdLst/>
            <a:ahLst/>
            <a:cxnLst/>
            <a:rect l="l" t="t" r="r" b="b"/>
            <a:pathLst>
              <a:path w="3507280" h="5534170">
                <a:moveTo>
                  <a:pt x="0" y="0"/>
                </a:moveTo>
                <a:lnTo>
                  <a:pt x="3507280" y="0"/>
                </a:lnTo>
                <a:lnTo>
                  <a:pt x="3507280" y="5534170"/>
                </a:lnTo>
                <a:lnTo>
                  <a:pt x="0" y="5534170"/>
                </a:lnTo>
                <a:lnTo>
                  <a:pt x="0" y="0"/>
                </a:lnTo>
                <a:close/>
              </a:path>
            </a:pathLst>
          </a:custGeom>
          <a:blipFill>
            <a:blip r:embed="rId3"/>
            <a:stretch>
              <a:fillRect/>
            </a:stretch>
          </a:blipFill>
        </p:spPr>
        <p:txBody>
          <a:bodyPr/>
          <a:lstStyle/>
          <a:p>
            <a:endParaRPr lang="en-GB"/>
          </a:p>
        </p:txBody>
      </p:sp>
      <p:sp>
        <p:nvSpPr>
          <p:cNvPr id="16" name="Freeform 16"/>
          <p:cNvSpPr/>
          <p:nvPr/>
        </p:nvSpPr>
        <p:spPr>
          <a:xfrm>
            <a:off x="2685768" y="1639660"/>
            <a:ext cx="3507280" cy="5534170"/>
          </a:xfrm>
          <a:custGeom>
            <a:avLst/>
            <a:gdLst/>
            <a:ahLst/>
            <a:cxnLst/>
            <a:rect l="l" t="t" r="r" b="b"/>
            <a:pathLst>
              <a:path w="3507280" h="5534170">
                <a:moveTo>
                  <a:pt x="0" y="0"/>
                </a:moveTo>
                <a:lnTo>
                  <a:pt x="3507280" y="0"/>
                </a:lnTo>
                <a:lnTo>
                  <a:pt x="3507280" y="5534170"/>
                </a:lnTo>
                <a:lnTo>
                  <a:pt x="0" y="5534170"/>
                </a:lnTo>
                <a:lnTo>
                  <a:pt x="0" y="0"/>
                </a:lnTo>
                <a:close/>
              </a:path>
            </a:pathLst>
          </a:custGeom>
          <a:blipFill>
            <a:blip r:embed="rId3">
              <a:alphaModFix amt="6999"/>
            </a:blip>
            <a:stretch>
              <a:fillRect/>
            </a:stretch>
          </a:blipFill>
        </p:spPr>
        <p:txBody>
          <a:bodyPr/>
          <a:lstStyle/>
          <a:p>
            <a:endParaRPr lang="en-GB"/>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9B4392"/>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3 - Topic 2</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DCBED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88241" y="1672843"/>
            <a:ext cx="7597994" cy="1196539"/>
            <a:chOff x="0" y="0"/>
            <a:chExt cx="2722949" cy="428812"/>
          </a:xfrm>
        </p:grpSpPr>
        <p:sp>
          <p:nvSpPr>
            <p:cNvPr id="9" name="Freeform 9"/>
            <p:cNvSpPr/>
            <p:nvPr/>
          </p:nvSpPr>
          <p:spPr>
            <a:xfrm>
              <a:off x="0" y="0"/>
              <a:ext cx="2722949" cy="428812"/>
            </a:xfrm>
            <a:custGeom>
              <a:avLst/>
              <a:gdLst/>
              <a:ahLst/>
              <a:cxnLst/>
              <a:rect l="l" t="t" r="r" b="b"/>
              <a:pathLst>
                <a:path w="2722949" h="428812">
                  <a:moveTo>
                    <a:pt x="14265" y="0"/>
                  </a:moveTo>
                  <a:lnTo>
                    <a:pt x="2708684" y="0"/>
                  </a:lnTo>
                  <a:cubicBezTo>
                    <a:pt x="2716563" y="0"/>
                    <a:pt x="2722949" y="6387"/>
                    <a:pt x="2722949" y="14265"/>
                  </a:cubicBezTo>
                  <a:lnTo>
                    <a:pt x="2722949" y="414547"/>
                  </a:lnTo>
                  <a:cubicBezTo>
                    <a:pt x="2722949" y="418331"/>
                    <a:pt x="2721446" y="421959"/>
                    <a:pt x="2718771" y="424634"/>
                  </a:cubicBezTo>
                  <a:cubicBezTo>
                    <a:pt x="2716096" y="427309"/>
                    <a:pt x="2712468" y="428812"/>
                    <a:pt x="2708684" y="428812"/>
                  </a:cubicBezTo>
                  <a:lnTo>
                    <a:pt x="14265" y="428812"/>
                  </a:lnTo>
                  <a:cubicBezTo>
                    <a:pt x="6387" y="428812"/>
                    <a:pt x="0" y="422426"/>
                    <a:pt x="0" y="41454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457387"/>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www.mariecurie.org.uk/professionals/palliative-care-knowledge-zone/individual-needs/good_communication#:~:text=There%20are%20skills%20you"/>
                </a:rPr>
                <a:t>Good communication at end of life </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www.mariecurie.org.uk/professionals/palliative-care-knowledge-zone/individual-needs/good_communication#:~:text=There%20are%20skills%20you"/>
                </a:rPr>
                <a:t>Marie Curie</a:t>
              </a:r>
              <a:r>
                <a:rPr lang="en-US" sz="1200">
                  <a:solidFill>
                    <a:srgbClr val="000000">
                      <a:alpha val="89804"/>
                    </a:srgbClr>
                  </a:solidFill>
                  <a:latin typeface="Comfortaa"/>
                  <a:ea typeface="Comfortaa"/>
                  <a:cs typeface="Comfortaa"/>
                  <a:sym typeface="Comfortaa"/>
                </a:rPr>
                <a:t> </a:t>
              </a:r>
            </a:p>
            <a:p>
              <a:pPr algn="l">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11" name="Group 11"/>
          <p:cNvGrpSpPr/>
          <p:nvPr/>
        </p:nvGrpSpPr>
        <p:grpSpPr>
          <a:xfrm>
            <a:off x="2688241" y="4392136"/>
            <a:ext cx="7597994" cy="1222302"/>
            <a:chOff x="0" y="0"/>
            <a:chExt cx="2722949" cy="438045"/>
          </a:xfrm>
        </p:grpSpPr>
        <p:sp>
          <p:nvSpPr>
            <p:cNvPr id="12" name="Freeform 12"/>
            <p:cNvSpPr/>
            <p:nvPr/>
          </p:nvSpPr>
          <p:spPr>
            <a:xfrm>
              <a:off x="0" y="0"/>
              <a:ext cx="2722949" cy="438045"/>
            </a:xfrm>
            <a:custGeom>
              <a:avLst/>
              <a:gdLst/>
              <a:ahLst/>
              <a:cxnLst/>
              <a:rect l="l" t="t" r="r" b="b"/>
              <a:pathLst>
                <a:path w="2722949" h="438045">
                  <a:moveTo>
                    <a:pt x="14265" y="0"/>
                  </a:moveTo>
                  <a:lnTo>
                    <a:pt x="2708684" y="0"/>
                  </a:lnTo>
                  <a:cubicBezTo>
                    <a:pt x="2716563" y="0"/>
                    <a:pt x="2722949" y="6387"/>
                    <a:pt x="2722949" y="14265"/>
                  </a:cubicBezTo>
                  <a:lnTo>
                    <a:pt x="2722949" y="423780"/>
                  </a:lnTo>
                  <a:cubicBezTo>
                    <a:pt x="2722949" y="427564"/>
                    <a:pt x="2721446" y="431192"/>
                    <a:pt x="2718771" y="433867"/>
                  </a:cubicBezTo>
                  <a:cubicBezTo>
                    <a:pt x="2716096" y="436542"/>
                    <a:pt x="2712468" y="438045"/>
                    <a:pt x="2708684" y="438045"/>
                  </a:cubicBezTo>
                  <a:lnTo>
                    <a:pt x="14265" y="438045"/>
                  </a:lnTo>
                  <a:cubicBezTo>
                    <a:pt x="6387" y="438045"/>
                    <a:pt x="0" y="431659"/>
                    <a:pt x="0" y="423780"/>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3" name="TextBox 13"/>
            <p:cNvSpPr txBox="1"/>
            <p:nvPr/>
          </p:nvSpPr>
          <p:spPr>
            <a:xfrm>
              <a:off x="0" y="-28575"/>
              <a:ext cx="2722949" cy="466620"/>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3" tooltip="https://portal.e-lfh.org.uk/LearningContent/Launch/718967"/>
                </a:rPr>
                <a:t>e-LfH- Am I dying? How long have I got?: Handling challenging questions </a:t>
              </a:r>
            </a:p>
            <a:p>
              <a:pPr algn="ctr">
                <a:lnSpc>
                  <a:spcPts val="1679"/>
                </a:lnSpc>
              </a:pPr>
              <a:endParaRPr lang="en-US" sz="1200" u="sng">
                <a:solidFill>
                  <a:srgbClr val="000000">
                    <a:alpha val="89804"/>
                  </a:srgbClr>
                </a:solidFill>
                <a:latin typeface="Comfortaa"/>
                <a:ea typeface="Comfortaa"/>
                <a:cs typeface="Comfortaa"/>
                <a:sym typeface="Comfortaa"/>
                <a:hlinkClick r:id="rId3" tooltip="https://portal.e-lfh.org.uk/LearningContent/Launch/718967"/>
              </a:endParaRPr>
            </a:p>
          </p:txBody>
        </p:sp>
      </p:grpSp>
      <p:grpSp>
        <p:nvGrpSpPr>
          <p:cNvPr id="14" name="Group 14"/>
          <p:cNvGrpSpPr/>
          <p:nvPr/>
        </p:nvGrpSpPr>
        <p:grpSpPr>
          <a:xfrm>
            <a:off x="2688241" y="5777546"/>
            <a:ext cx="7597994" cy="1396284"/>
            <a:chOff x="0" y="0"/>
            <a:chExt cx="2722949" cy="500397"/>
          </a:xfrm>
        </p:grpSpPr>
        <p:sp>
          <p:nvSpPr>
            <p:cNvPr id="15" name="Freeform 15"/>
            <p:cNvSpPr/>
            <p:nvPr/>
          </p:nvSpPr>
          <p:spPr>
            <a:xfrm>
              <a:off x="0" y="0"/>
              <a:ext cx="2722949" cy="500397"/>
            </a:xfrm>
            <a:custGeom>
              <a:avLst/>
              <a:gdLst/>
              <a:ahLst/>
              <a:cxnLst/>
              <a:rect l="l" t="t" r="r" b="b"/>
              <a:pathLst>
                <a:path w="2722949" h="500397">
                  <a:moveTo>
                    <a:pt x="14265" y="0"/>
                  </a:moveTo>
                  <a:lnTo>
                    <a:pt x="2708684" y="0"/>
                  </a:lnTo>
                  <a:cubicBezTo>
                    <a:pt x="2716563" y="0"/>
                    <a:pt x="2722949" y="6387"/>
                    <a:pt x="2722949" y="14265"/>
                  </a:cubicBezTo>
                  <a:lnTo>
                    <a:pt x="2722949" y="486131"/>
                  </a:lnTo>
                  <a:cubicBezTo>
                    <a:pt x="2722949" y="489915"/>
                    <a:pt x="2721446" y="493543"/>
                    <a:pt x="2718771" y="496218"/>
                  </a:cubicBezTo>
                  <a:cubicBezTo>
                    <a:pt x="2716096" y="498894"/>
                    <a:pt x="2712468" y="500397"/>
                    <a:pt x="2708684" y="500397"/>
                  </a:cubicBezTo>
                  <a:lnTo>
                    <a:pt x="14265" y="500397"/>
                  </a:lnTo>
                  <a:cubicBezTo>
                    <a:pt x="6387" y="500397"/>
                    <a:pt x="0" y="494010"/>
                    <a:pt x="0" y="486131"/>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6" name="TextBox 16"/>
            <p:cNvSpPr txBox="1"/>
            <p:nvPr/>
          </p:nvSpPr>
          <p:spPr>
            <a:xfrm>
              <a:off x="0" y="-28575"/>
              <a:ext cx="2722949" cy="528972"/>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4" tooltip="https://portal.e-lfh.org.uk/LearningContent/Launch/719639"/>
                </a:rPr>
                <a:t>e-LfH- Dealing with challenging relatives</a:t>
              </a:r>
              <a:r>
                <a:rPr lang="en-US" sz="1200">
                  <a:solidFill>
                    <a:srgbClr val="000000">
                      <a:alpha val="89804"/>
                    </a:srgbClr>
                  </a:solidFill>
                  <a:latin typeface="Comfortaa"/>
                  <a:ea typeface="Comfortaa"/>
                  <a:cs typeface="Comfortaa"/>
                  <a:sym typeface="Comfortaa"/>
                  <a:hlinkClick r:id="rId4" tooltip="https://portal.e-lfh.org.uk/LearningContent/Launch/719639"/>
                </a:rPr>
                <a:t> </a:t>
              </a:r>
            </a:p>
            <a:p>
              <a:pPr algn="ctr">
                <a:lnSpc>
                  <a:spcPts val="1679"/>
                </a:lnSpc>
              </a:pPr>
              <a:endParaRPr lang="en-US" sz="1200">
                <a:solidFill>
                  <a:srgbClr val="000000">
                    <a:alpha val="89804"/>
                  </a:srgbClr>
                </a:solidFill>
                <a:latin typeface="Comfortaa"/>
                <a:ea typeface="Comfortaa"/>
                <a:cs typeface="Comfortaa"/>
                <a:sym typeface="Comfortaa"/>
                <a:hlinkClick r:id="rId4" tooltip="https://portal.e-lfh.org.uk/LearningContent/Launch/719639"/>
              </a:endParaRPr>
            </a:p>
          </p:txBody>
        </p:sp>
      </p:grpSp>
      <p:grpSp>
        <p:nvGrpSpPr>
          <p:cNvPr id="17" name="Group 17"/>
          <p:cNvGrpSpPr/>
          <p:nvPr/>
        </p:nvGrpSpPr>
        <p:grpSpPr>
          <a:xfrm>
            <a:off x="405765" y="1005143"/>
            <a:ext cx="2213069" cy="6168686"/>
            <a:chOff x="0" y="0"/>
            <a:chExt cx="793114" cy="2210718"/>
          </a:xfrm>
        </p:grpSpPr>
        <p:sp>
          <p:nvSpPr>
            <p:cNvPr id="18" name="Freeform 18"/>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3DEF1">
                <a:alpha val="89804"/>
              </a:srgbClr>
            </a:solidFill>
            <a:ln cap="sq">
              <a:noFill/>
              <a:prstDash val="solid"/>
              <a:miter/>
            </a:ln>
          </p:spPr>
          <p:txBody>
            <a:bodyPr/>
            <a:lstStyle/>
            <a:p>
              <a:endParaRPr lang="en-GB"/>
            </a:p>
          </p:txBody>
        </p:sp>
        <p:sp>
          <p:nvSpPr>
            <p:cNvPr id="19" name="TextBox 19"/>
            <p:cNvSpPr txBox="1"/>
            <p:nvPr/>
          </p:nvSpPr>
          <p:spPr>
            <a:xfrm>
              <a:off x="0" y="-47625"/>
              <a:ext cx="793114" cy="2258343"/>
            </a:xfrm>
            <a:prstGeom prst="rect">
              <a:avLst/>
            </a:prstGeom>
          </p:spPr>
          <p:txBody>
            <a:bodyPr lIns="50800" tIns="50800" rIns="50800" bIns="50800" rtlCol="0" anchor="ctr"/>
            <a:lstStyle/>
            <a:p>
              <a:pPr algn="ctr">
                <a:lnSpc>
                  <a:spcPts val="2799"/>
                </a:lnSpc>
              </a:pPr>
              <a:endParaRPr/>
            </a:p>
            <a:p>
              <a:pPr algn="ctr">
                <a:lnSpc>
                  <a:spcPts val="2799"/>
                </a:lnSpc>
              </a:pPr>
              <a:r>
                <a:rPr lang="en-US" sz="1999" b="1">
                  <a:solidFill>
                    <a:srgbClr val="000000">
                      <a:alpha val="89804"/>
                    </a:srgbClr>
                  </a:solidFill>
                  <a:latin typeface="Comfortaa Bold"/>
                  <a:ea typeface="Comfortaa Bold"/>
                  <a:cs typeface="Comfortaa Bold"/>
                  <a:sym typeface="Comfortaa Bold"/>
                </a:rPr>
                <a:t>Communication in Palliative </a:t>
              </a:r>
            </a:p>
            <a:p>
              <a:pPr algn="ctr">
                <a:lnSpc>
                  <a:spcPts val="2799"/>
                </a:lnSpc>
              </a:pPr>
              <a:r>
                <a:rPr lang="en-US" sz="1999" b="1">
                  <a:solidFill>
                    <a:srgbClr val="000000">
                      <a:alpha val="89804"/>
                    </a:srgbClr>
                  </a:solidFill>
                  <a:latin typeface="Comfortaa Bold"/>
                  <a:ea typeface="Comfortaa Bold"/>
                  <a:cs typeface="Comfortaa Bold"/>
                  <a:sym typeface="Comfortaa Bold"/>
                </a:rPr>
                <a:t>&amp; </a:t>
              </a:r>
            </a:p>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EOL Care</a:t>
              </a:r>
            </a:p>
          </p:txBody>
        </p:sp>
      </p:grpSp>
      <p:grpSp>
        <p:nvGrpSpPr>
          <p:cNvPr id="20" name="Group 20"/>
          <p:cNvGrpSpPr/>
          <p:nvPr/>
        </p:nvGrpSpPr>
        <p:grpSpPr>
          <a:xfrm>
            <a:off x="2688241" y="3032490"/>
            <a:ext cx="7597994" cy="1196539"/>
            <a:chOff x="0" y="0"/>
            <a:chExt cx="2722949" cy="428812"/>
          </a:xfrm>
        </p:grpSpPr>
        <p:sp>
          <p:nvSpPr>
            <p:cNvPr id="21" name="Freeform 21"/>
            <p:cNvSpPr/>
            <p:nvPr/>
          </p:nvSpPr>
          <p:spPr>
            <a:xfrm>
              <a:off x="0" y="0"/>
              <a:ext cx="2722949" cy="428812"/>
            </a:xfrm>
            <a:custGeom>
              <a:avLst/>
              <a:gdLst/>
              <a:ahLst/>
              <a:cxnLst/>
              <a:rect l="l" t="t" r="r" b="b"/>
              <a:pathLst>
                <a:path w="2722949" h="428812">
                  <a:moveTo>
                    <a:pt x="14265" y="0"/>
                  </a:moveTo>
                  <a:lnTo>
                    <a:pt x="2708684" y="0"/>
                  </a:lnTo>
                  <a:cubicBezTo>
                    <a:pt x="2716563" y="0"/>
                    <a:pt x="2722949" y="6387"/>
                    <a:pt x="2722949" y="14265"/>
                  </a:cubicBezTo>
                  <a:lnTo>
                    <a:pt x="2722949" y="414547"/>
                  </a:lnTo>
                  <a:cubicBezTo>
                    <a:pt x="2722949" y="418331"/>
                    <a:pt x="2721446" y="421959"/>
                    <a:pt x="2718771" y="424634"/>
                  </a:cubicBezTo>
                  <a:cubicBezTo>
                    <a:pt x="2716096" y="427309"/>
                    <a:pt x="2712468" y="428812"/>
                    <a:pt x="2708684" y="428812"/>
                  </a:cubicBezTo>
                  <a:lnTo>
                    <a:pt x="14265" y="428812"/>
                  </a:lnTo>
                  <a:cubicBezTo>
                    <a:pt x="6387" y="428812"/>
                    <a:pt x="0" y="422426"/>
                    <a:pt x="0" y="41454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2" name="TextBox 22"/>
            <p:cNvSpPr txBox="1"/>
            <p:nvPr/>
          </p:nvSpPr>
          <p:spPr>
            <a:xfrm>
              <a:off x="0" y="-28575"/>
              <a:ext cx="2722949" cy="457387"/>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5" tooltip="https://portal.e-lfh.org.uk/LearningContent/Launch/718370"/>
                </a:rPr>
                <a:t>e-LfH- Communicating with ill people </a:t>
              </a:r>
            </a:p>
            <a:p>
              <a:pPr algn="ctr">
                <a:lnSpc>
                  <a:spcPts val="1679"/>
                </a:lnSpc>
              </a:pPr>
              <a:endParaRPr lang="en-US" sz="1200" u="sng">
                <a:solidFill>
                  <a:srgbClr val="000000">
                    <a:alpha val="89804"/>
                  </a:srgbClr>
                </a:solidFill>
                <a:latin typeface="Comfortaa"/>
                <a:ea typeface="Comfortaa"/>
                <a:cs typeface="Comfortaa"/>
                <a:sym typeface="Comfortaa"/>
                <a:hlinkClick r:id="rId5" tooltip="https://portal.e-lfh.org.uk/LearningContent/Launch/718370"/>
              </a:endParaRPr>
            </a:p>
          </p:txBody>
        </p:sp>
      </p:grpSp>
      <p:grpSp>
        <p:nvGrpSpPr>
          <p:cNvPr id="23" name="Group 23"/>
          <p:cNvGrpSpPr/>
          <p:nvPr/>
        </p:nvGrpSpPr>
        <p:grpSpPr>
          <a:xfrm>
            <a:off x="2688241" y="2486793"/>
            <a:ext cx="1677003" cy="383772"/>
            <a:chOff x="0" y="0"/>
            <a:chExt cx="601000" cy="137535"/>
          </a:xfrm>
        </p:grpSpPr>
        <p:sp>
          <p:nvSpPr>
            <p:cNvPr id="24" name="Freeform 2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5" name="TextBox 2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5min reading</a:t>
              </a:r>
            </a:p>
          </p:txBody>
        </p:sp>
      </p:grpSp>
      <p:grpSp>
        <p:nvGrpSpPr>
          <p:cNvPr id="26" name="Group 26"/>
          <p:cNvGrpSpPr/>
          <p:nvPr/>
        </p:nvGrpSpPr>
        <p:grpSpPr>
          <a:xfrm>
            <a:off x="4401245" y="2486793"/>
            <a:ext cx="1767358" cy="387921"/>
            <a:chOff x="0" y="0"/>
            <a:chExt cx="633381" cy="139022"/>
          </a:xfrm>
        </p:grpSpPr>
        <p:sp>
          <p:nvSpPr>
            <p:cNvPr id="27" name="Freeform 27"/>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28" name="TextBox 28"/>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Tier1</a:t>
              </a:r>
            </a:p>
          </p:txBody>
        </p:sp>
      </p:grpSp>
      <p:grpSp>
        <p:nvGrpSpPr>
          <p:cNvPr id="29" name="Group 29"/>
          <p:cNvGrpSpPr/>
          <p:nvPr/>
        </p:nvGrpSpPr>
        <p:grpSpPr>
          <a:xfrm>
            <a:off x="2688241" y="3846439"/>
            <a:ext cx="1677003" cy="383772"/>
            <a:chOff x="0" y="0"/>
            <a:chExt cx="601000" cy="137535"/>
          </a:xfrm>
        </p:grpSpPr>
        <p:sp>
          <p:nvSpPr>
            <p:cNvPr id="30" name="Freeform 30"/>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1" name="TextBox 31"/>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elearning</a:t>
              </a:r>
            </a:p>
          </p:txBody>
        </p:sp>
      </p:grpSp>
      <p:grpSp>
        <p:nvGrpSpPr>
          <p:cNvPr id="32" name="Group 32"/>
          <p:cNvGrpSpPr/>
          <p:nvPr/>
        </p:nvGrpSpPr>
        <p:grpSpPr>
          <a:xfrm>
            <a:off x="2688241" y="5230666"/>
            <a:ext cx="1677003" cy="383772"/>
            <a:chOff x="0" y="0"/>
            <a:chExt cx="601000" cy="137535"/>
          </a:xfrm>
        </p:grpSpPr>
        <p:sp>
          <p:nvSpPr>
            <p:cNvPr id="33" name="Freeform 33"/>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4" name="TextBox 34"/>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elearning</a:t>
              </a:r>
            </a:p>
          </p:txBody>
        </p:sp>
      </p:grpSp>
      <p:grpSp>
        <p:nvGrpSpPr>
          <p:cNvPr id="35" name="Group 35"/>
          <p:cNvGrpSpPr/>
          <p:nvPr/>
        </p:nvGrpSpPr>
        <p:grpSpPr>
          <a:xfrm>
            <a:off x="2688241" y="6804000"/>
            <a:ext cx="1677003" cy="383772"/>
            <a:chOff x="0" y="0"/>
            <a:chExt cx="601000" cy="137535"/>
          </a:xfrm>
        </p:grpSpPr>
        <p:sp>
          <p:nvSpPr>
            <p:cNvPr id="36" name="Freeform 36"/>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7" name="TextBox 37"/>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elearning</a:t>
              </a:r>
            </a:p>
          </p:txBody>
        </p:sp>
      </p:gr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9B4392"/>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3 - Topic 2</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DCBED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52241" y="1672243"/>
            <a:ext cx="7597994" cy="1371516"/>
            <a:chOff x="0" y="0"/>
            <a:chExt cx="2722949" cy="491520"/>
          </a:xfrm>
        </p:grpSpPr>
        <p:sp>
          <p:nvSpPr>
            <p:cNvPr id="9" name="Freeform 9"/>
            <p:cNvSpPr/>
            <p:nvPr/>
          </p:nvSpPr>
          <p:spPr>
            <a:xfrm>
              <a:off x="0" y="0"/>
              <a:ext cx="2722949" cy="491520"/>
            </a:xfrm>
            <a:custGeom>
              <a:avLst/>
              <a:gdLst/>
              <a:ahLst/>
              <a:cxnLst/>
              <a:rect l="l" t="t" r="r" b="b"/>
              <a:pathLst>
                <a:path w="2722949" h="491520">
                  <a:moveTo>
                    <a:pt x="14265" y="0"/>
                  </a:moveTo>
                  <a:lnTo>
                    <a:pt x="2708684" y="0"/>
                  </a:lnTo>
                  <a:cubicBezTo>
                    <a:pt x="2716563" y="0"/>
                    <a:pt x="2722949" y="6387"/>
                    <a:pt x="2722949" y="14265"/>
                  </a:cubicBezTo>
                  <a:lnTo>
                    <a:pt x="2722949" y="477255"/>
                  </a:lnTo>
                  <a:cubicBezTo>
                    <a:pt x="2722949" y="481039"/>
                    <a:pt x="2721446" y="484667"/>
                    <a:pt x="2718771" y="487342"/>
                  </a:cubicBezTo>
                  <a:cubicBezTo>
                    <a:pt x="2716096" y="490018"/>
                    <a:pt x="2712468" y="491520"/>
                    <a:pt x="2708684" y="491520"/>
                  </a:cubicBezTo>
                  <a:lnTo>
                    <a:pt x="14265" y="491520"/>
                  </a:lnTo>
                  <a:cubicBezTo>
                    <a:pt x="6387" y="491520"/>
                    <a:pt x="0" y="485134"/>
                    <a:pt x="0" y="477255"/>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520095"/>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2" tooltip="https://www.hospiceuk.org/information-and-support/death-and-dying-what-expect/about-death-and-dying"/>
                </a:rPr>
                <a:t>Talking about death and dying </a:t>
              </a:r>
            </a:p>
            <a:p>
              <a:pPr algn="ctr">
                <a:lnSpc>
                  <a:spcPts val="1679"/>
                </a:lnSpc>
              </a:pPr>
              <a:r>
                <a:rPr lang="en-US" sz="1200" u="sng">
                  <a:solidFill>
                    <a:srgbClr val="000000">
                      <a:alpha val="89804"/>
                    </a:srgbClr>
                  </a:solidFill>
                  <a:latin typeface="Comfortaa"/>
                  <a:ea typeface="Comfortaa"/>
                  <a:cs typeface="Comfortaa"/>
                  <a:sym typeface="Comfortaa"/>
                  <a:hlinkClick r:id="rId2" tooltip="https://www.hospiceuk.org/information-and-support/death-and-dying-what-expect/about-death-and-dying"/>
                </a:rPr>
                <a:t>Hospice UK</a:t>
              </a:r>
              <a:r>
                <a:rPr lang="en-US" sz="1200" u="sng">
                  <a:solidFill>
                    <a:srgbClr val="000000">
                      <a:alpha val="89804"/>
                    </a:srgbClr>
                  </a:solidFill>
                  <a:latin typeface="Comfortaa"/>
                  <a:ea typeface="Comfortaa"/>
                  <a:cs typeface="Comfortaa"/>
                  <a:sym typeface="Comfortaa"/>
                  <a:hlinkClick r:id="rId3" tooltip="https://www.mariecurie.org.uk/professionals/palliative-care-knowledge-zone/individual-needs/good_communication#:~:text=There%20are%20skills%20you"/>
                </a:rPr>
                <a:t> </a:t>
              </a:r>
            </a:p>
            <a:p>
              <a:pPr algn="ctr">
                <a:lnSpc>
                  <a:spcPts val="1679"/>
                </a:lnSpc>
              </a:pPr>
              <a:endParaRPr lang="en-US" sz="1200" u="sng">
                <a:solidFill>
                  <a:srgbClr val="000000">
                    <a:alpha val="89804"/>
                  </a:srgbClr>
                </a:solidFill>
                <a:latin typeface="Comfortaa"/>
                <a:ea typeface="Comfortaa"/>
                <a:cs typeface="Comfortaa"/>
                <a:sym typeface="Comfortaa"/>
                <a:hlinkClick r:id="rId3" tooltip="https://www.mariecurie.org.uk/professionals/palliative-care-knowledge-zone/individual-needs/good_communication#:~:text=There%20are%20skills%20you"/>
              </a:endParaRPr>
            </a:p>
          </p:txBody>
        </p:sp>
      </p:grpSp>
      <p:grpSp>
        <p:nvGrpSpPr>
          <p:cNvPr id="11" name="Group 11"/>
          <p:cNvGrpSpPr/>
          <p:nvPr/>
        </p:nvGrpSpPr>
        <p:grpSpPr>
          <a:xfrm>
            <a:off x="3157327" y="6804000"/>
            <a:ext cx="2766080" cy="567841"/>
            <a:chOff x="0" y="0"/>
            <a:chExt cx="991301" cy="203502"/>
          </a:xfrm>
        </p:grpSpPr>
        <p:sp>
          <p:nvSpPr>
            <p:cNvPr id="12" name="Freeform 12"/>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9B4392"/>
            </a:solidFill>
            <a:ln cap="sq">
              <a:noFill/>
              <a:prstDash val="solid"/>
              <a:miter/>
            </a:ln>
          </p:spPr>
          <p:txBody>
            <a:bodyPr/>
            <a:lstStyle/>
            <a:p>
              <a:endParaRPr lang="en-GB"/>
            </a:p>
          </p:txBody>
        </p:sp>
        <p:sp>
          <p:nvSpPr>
            <p:cNvPr id="13" name="TextBox 13"/>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4" action="ppaction://hlinksldjump"/>
                </a:rPr>
                <a:t>Back to </a:t>
              </a:r>
              <a:r>
                <a:rPr lang="en-US" sz="1199" b="1" strike="noStrike">
                  <a:solidFill>
                    <a:srgbClr val="000000"/>
                  </a:solidFill>
                  <a:latin typeface="Comfortaa Bold"/>
                  <a:ea typeface="Comfortaa Bold"/>
                  <a:cs typeface="Comfortaa Bold"/>
                  <a:sym typeface="Comfortaa Bold"/>
                  <a:hlinkClick r:id="rId4" action="ppaction://hlinksldjump"/>
                </a:rPr>
                <a:t>Tier 3 Summary</a:t>
              </a:r>
            </a:p>
          </p:txBody>
        </p:sp>
      </p:grpSp>
      <p:grpSp>
        <p:nvGrpSpPr>
          <p:cNvPr id="14" name="Group 14"/>
          <p:cNvGrpSpPr/>
          <p:nvPr/>
        </p:nvGrpSpPr>
        <p:grpSpPr>
          <a:xfrm>
            <a:off x="6849929" y="6804000"/>
            <a:ext cx="2766080" cy="567841"/>
            <a:chOff x="0" y="0"/>
            <a:chExt cx="991301" cy="203502"/>
          </a:xfrm>
        </p:grpSpPr>
        <p:sp>
          <p:nvSpPr>
            <p:cNvPr id="15" name="Freeform 15"/>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9B4392"/>
            </a:solidFill>
            <a:ln cap="sq">
              <a:noFill/>
              <a:prstDash val="solid"/>
              <a:miter/>
            </a:ln>
          </p:spPr>
          <p:txBody>
            <a:bodyPr/>
            <a:lstStyle/>
            <a:p>
              <a:endParaRPr lang="en-GB"/>
            </a:p>
          </p:txBody>
        </p:sp>
        <p:sp>
          <p:nvSpPr>
            <p:cNvPr id="16" name="TextBox 16"/>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5" action="ppaction://hlinksldjump"/>
                </a:rPr>
                <a:t>Next Topic</a:t>
              </a:r>
            </a:p>
          </p:txBody>
        </p:sp>
      </p:grpSp>
      <p:sp>
        <p:nvSpPr>
          <p:cNvPr id="17" name="Freeform 17"/>
          <p:cNvSpPr/>
          <p:nvPr/>
        </p:nvSpPr>
        <p:spPr>
          <a:xfrm>
            <a:off x="9762868" y="6835742"/>
            <a:ext cx="523367" cy="536100"/>
          </a:xfrm>
          <a:custGeom>
            <a:avLst/>
            <a:gdLst/>
            <a:ahLst/>
            <a:cxnLst/>
            <a:rect l="l" t="t" r="r" b="b"/>
            <a:pathLst>
              <a:path w="523367" h="536100">
                <a:moveTo>
                  <a:pt x="0" y="0"/>
                </a:moveTo>
                <a:lnTo>
                  <a:pt x="523367" y="0"/>
                </a:lnTo>
                <a:lnTo>
                  <a:pt x="523367" y="536099"/>
                </a:lnTo>
                <a:lnTo>
                  <a:pt x="0" y="53609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nvGrpSpPr>
          <p:cNvPr id="18" name="Group 18"/>
          <p:cNvGrpSpPr/>
          <p:nvPr/>
        </p:nvGrpSpPr>
        <p:grpSpPr>
          <a:xfrm>
            <a:off x="2688241" y="3243784"/>
            <a:ext cx="7597994" cy="1401047"/>
            <a:chOff x="0" y="0"/>
            <a:chExt cx="2722949" cy="502104"/>
          </a:xfrm>
        </p:grpSpPr>
        <p:sp>
          <p:nvSpPr>
            <p:cNvPr id="19" name="Freeform 19"/>
            <p:cNvSpPr/>
            <p:nvPr/>
          </p:nvSpPr>
          <p:spPr>
            <a:xfrm>
              <a:off x="0" y="0"/>
              <a:ext cx="2722949" cy="502104"/>
            </a:xfrm>
            <a:custGeom>
              <a:avLst/>
              <a:gdLst/>
              <a:ahLst/>
              <a:cxnLst/>
              <a:rect l="l" t="t" r="r" b="b"/>
              <a:pathLst>
                <a:path w="2722949" h="502104">
                  <a:moveTo>
                    <a:pt x="14265" y="0"/>
                  </a:moveTo>
                  <a:lnTo>
                    <a:pt x="2708684" y="0"/>
                  </a:lnTo>
                  <a:cubicBezTo>
                    <a:pt x="2716563" y="0"/>
                    <a:pt x="2722949" y="6387"/>
                    <a:pt x="2722949" y="14265"/>
                  </a:cubicBezTo>
                  <a:lnTo>
                    <a:pt x="2722949" y="487838"/>
                  </a:lnTo>
                  <a:cubicBezTo>
                    <a:pt x="2722949" y="491622"/>
                    <a:pt x="2721446" y="495250"/>
                    <a:pt x="2718771" y="497925"/>
                  </a:cubicBezTo>
                  <a:cubicBezTo>
                    <a:pt x="2716096" y="500601"/>
                    <a:pt x="2712468" y="502104"/>
                    <a:pt x="2708684" y="502104"/>
                  </a:cubicBezTo>
                  <a:lnTo>
                    <a:pt x="14265" y="502104"/>
                  </a:lnTo>
                  <a:cubicBezTo>
                    <a:pt x="10482" y="502104"/>
                    <a:pt x="6853" y="500601"/>
                    <a:pt x="4178" y="497925"/>
                  </a:cubicBezTo>
                  <a:cubicBezTo>
                    <a:pt x="1503" y="495250"/>
                    <a:pt x="0" y="491622"/>
                    <a:pt x="0" y="487838"/>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0" name="TextBox 20"/>
            <p:cNvSpPr txBox="1"/>
            <p:nvPr/>
          </p:nvSpPr>
          <p:spPr>
            <a:xfrm>
              <a:off x="0" y="-28575"/>
              <a:ext cx="2722949" cy="530679"/>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8" tooltip="https://www.bing.com/videos/riverview/relatedvideo?q=sbard+nhs+tool&amp;mid=80EC0C7AB6BEB50DDAFF80EC0C7AB6BEB50DDAFF&amp;mmscn=serpvidol&amp;FORM=VIRE&amp;ajaxhist=0&amp;ajaxserp=0"/>
                </a:rPr>
                <a:t>SBARD NHS Tool</a:t>
              </a:r>
            </a:p>
            <a:p>
              <a:pPr algn="ctr">
                <a:lnSpc>
                  <a:spcPts val="1679"/>
                </a:lnSpc>
              </a:pPr>
              <a:endParaRPr lang="en-US" sz="1200" u="sng">
                <a:solidFill>
                  <a:srgbClr val="000000">
                    <a:alpha val="89804"/>
                  </a:srgbClr>
                </a:solidFill>
                <a:latin typeface="Comfortaa"/>
                <a:ea typeface="Comfortaa"/>
                <a:cs typeface="Comfortaa"/>
                <a:sym typeface="Comfortaa"/>
                <a:hlinkClick r:id="rId8" tooltip="https://www.bing.com/videos/riverview/relatedvideo?q=sbard+nhs+tool&amp;mid=80EC0C7AB6BEB50DDAFF80EC0C7AB6BEB50DDAFF&amp;mmscn=serpvidol&amp;FORM=VIRE&amp;ajaxhist=0&amp;ajaxserp=0"/>
              </a:endParaRPr>
            </a:p>
          </p:txBody>
        </p:sp>
      </p:grpSp>
      <p:grpSp>
        <p:nvGrpSpPr>
          <p:cNvPr id="21" name="Group 21"/>
          <p:cNvGrpSpPr/>
          <p:nvPr/>
        </p:nvGrpSpPr>
        <p:grpSpPr>
          <a:xfrm>
            <a:off x="2688241" y="4845019"/>
            <a:ext cx="7597994" cy="1600472"/>
            <a:chOff x="0" y="0"/>
            <a:chExt cx="2722949" cy="573573"/>
          </a:xfrm>
        </p:grpSpPr>
        <p:sp>
          <p:nvSpPr>
            <p:cNvPr id="22" name="Freeform 22"/>
            <p:cNvSpPr/>
            <p:nvPr/>
          </p:nvSpPr>
          <p:spPr>
            <a:xfrm>
              <a:off x="0" y="0"/>
              <a:ext cx="2722949" cy="573573"/>
            </a:xfrm>
            <a:custGeom>
              <a:avLst/>
              <a:gdLst/>
              <a:ahLst/>
              <a:cxnLst/>
              <a:rect l="l" t="t" r="r" b="b"/>
              <a:pathLst>
                <a:path w="2722949" h="573573">
                  <a:moveTo>
                    <a:pt x="14265" y="0"/>
                  </a:moveTo>
                  <a:lnTo>
                    <a:pt x="2708684" y="0"/>
                  </a:lnTo>
                  <a:cubicBezTo>
                    <a:pt x="2716563" y="0"/>
                    <a:pt x="2722949" y="6387"/>
                    <a:pt x="2722949" y="14265"/>
                  </a:cubicBezTo>
                  <a:lnTo>
                    <a:pt x="2722949" y="559308"/>
                  </a:lnTo>
                  <a:cubicBezTo>
                    <a:pt x="2722949" y="563091"/>
                    <a:pt x="2721446" y="566719"/>
                    <a:pt x="2718771" y="569395"/>
                  </a:cubicBezTo>
                  <a:cubicBezTo>
                    <a:pt x="2716096" y="572070"/>
                    <a:pt x="2712468" y="573573"/>
                    <a:pt x="2708684" y="573573"/>
                  </a:cubicBezTo>
                  <a:lnTo>
                    <a:pt x="14265" y="573573"/>
                  </a:lnTo>
                  <a:cubicBezTo>
                    <a:pt x="10482" y="573573"/>
                    <a:pt x="6853" y="572070"/>
                    <a:pt x="4178" y="569395"/>
                  </a:cubicBezTo>
                  <a:cubicBezTo>
                    <a:pt x="1503" y="566719"/>
                    <a:pt x="0" y="563091"/>
                    <a:pt x="0" y="559308"/>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3" name="TextBox 23"/>
            <p:cNvSpPr txBox="1"/>
            <p:nvPr/>
          </p:nvSpPr>
          <p:spPr>
            <a:xfrm>
              <a:off x="0" y="-28575"/>
              <a:ext cx="2722949" cy="602148"/>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9" tooltip="https://www.england.nhs.uk/improvement-hub/wp-content/uploads/sites/44/2017/11/SBAR-Implementation-and-Training-Guide.pdf"/>
                </a:rPr>
                <a:t>SBAR-Implementation-and-Training-Guide.pdf (england.nhs.uk)</a:t>
              </a:r>
            </a:p>
            <a:p>
              <a:pPr algn="ctr">
                <a:lnSpc>
                  <a:spcPts val="1679"/>
                </a:lnSpc>
              </a:pPr>
              <a:endParaRPr lang="en-US" sz="1200" u="sng">
                <a:solidFill>
                  <a:srgbClr val="000000">
                    <a:alpha val="89804"/>
                  </a:srgbClr>
                </a:solidFill>
                <a:latin typeface="Comfortaa"/>
                <a:ea typeface="Comfortaa"/>
                <a:cs typeface="Comfortaa"/>
                <a:sym typeface="Comfortaa"/>
                <a:hlinkClick r:id="rId9" tooltip="https://www.england.nhs.uk/improvement-hub/wp-content/uploads/sites/44/2017/11/SBAR-Implementation-and-Training-Guide.pdf"/>
              </a:endParaRPr>
            </a:p>
          </p:txBody>
        </p:sp>
      </p:grpSp>
      <p:grpSp>
        <p:nvGrpSpPr>
          <p:cNvPr id="24" name="Group 24"/>
          <p:cNvGrpSpPr/>
          <p:nvPr/>
        </p:nvGrpSpPr>
        <p:grpSpPr>
          <a:xfrm>
            <a:off x="405765" y="1005143"/>
            <a:ext cx="2213069" cy="6168686"/>
            <a:chOff x="0" y="0"/>
            <a:chExt cx="793114" cy="2210718"/>
          </a:xfrm>
        </p:grpSpPr>
        <p:sp>
          <p:nvSpPr>
            <p:cNvPr id="25" name="Freeform 25"/>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3DEF1">
                <a:alpha val="89804"/>
              </a:srgbClr>
            </a:solidFill>
            <a:ln cap="sq">
              <a:noFill/>
              <a:prstDash val="solid"/>
              <a:miter/>
            </a:ln>
          </p:spPr>
          <p:txBody>
            <a:bodyPr/>
            <a:lstStyle/>
            <a:p>
              <a:endParaRPr lang="en-GB"/>
            </a:p>
          </p:txBody>
        </p:sp>
        <p:sp>
          <p:nvSpPr>
            <p:cNvPr id="26" name="TextBox 26"/>
            <p:cNvSpPr txBox="1"/>
            <p:nvPr/>
          </p:nvSpPr>
          <p:spPr>
            <a:xfrm>
              <a:off x="0" y="-47625"/>
              <a:ext cx="793114" cy="2258343"/>
            </a:xfrm>
            <a:prstGeom prst="rect">
              <a:avLst/>
            </a:prstGeom>
          </p:spPr>
          <p:txBody>
            <a:bodyPr lIns="50800" tIns="50800" rIns="50800" bIns="50800" rtlCol="0" anchor="ctr"/>
            <a:lstStyle/>
            <a:p>
              <a:pPr algn="ctr">
                <a:lnSpc>
                  <a:spcPts val="2799"/>
                </a:lnSpc>
              </a:pPr>
              <a:endParaRPr/>
            </a:p>
            <a:p>
              <a:pPr algn="ctr">
                <a:lnSpc>
                  <a:spcPts val="2799"/>
                </a:lnSpc>
              </a:pPr>
              <a:r>
                <a:rPr lang="en-US" sz="1999" b="1">
                  <a:solidFill>
                    <a:srgbClr val="000000">
                      <a:alpha val="89804"/>
                    </a:srgbClr>
                  </a:solidFill>
                  <a:latin typeface="Comfortaa Bold"/>
                  <a:ea typeface="Comfortaa Bold"/>
                  <a:cs typeface="Comfortaa Bold"/>
                  <a:sym typeface="Comfortaa Bold"/>
                </a:rPr>
                <a:t>Communication in Palliative </a:t>
              </a:r>
            </a:p>
            <a:p>
              <a:pPr algn="ctr">
                <a:lnSpc>
                  <a:spcPts val="2799"/>
                </a:lnSpc>
              </a:pPr>
              <a:r>
                <a:rPr lang="en-US" sz="1999" b="1">
                  <a:solidFill>
                    <a:srgbClr val="000000">
                      <a:alpha val="89804"/>
                    </a:srgbClr>
                  </a:solidFill>
                  <a:latin typeface="Comfortaa Bold"/>
                  <a:ea typeface="Comfortaa Bold"/>
                  <a:cs typeface="Comfortaa Bold"/>
                  <a:sym typeface="Comfortaa Bold"/>
                </a:rPr>
                <a:t>&amp; </a:t>
              </a:r>
            </a:p>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EOL Care</a:t>
              </a:r>
            </a:p>
          </p:txBody>
        </p:sp>
      </p:grpSp>
      <p:grpSp>
        <p:nvGrpSpPr>
          <p:cNvPr id="27" name="Group 27"/>
          <p:cNvGrpSpPr/>
          <p:nvPr/>
        </p:nvGrpSpPr>
        <p:grpSpPr>
          <a:xfrm>
            <a:off x="2688241" y="6061718"/>
            <a:ext cx="1677003" cy="383772"/>
            <a:chOff x="0" y="0"/>
            <a:chExt cx="601000" cy="137535"/>
          </a:xfrm>
        </p:grpSpPr>
        <p:sp>
          <p:nvSpPr>
            <p:cNvPr id="28" name="Freeform 28"/>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9" name="TextBox 29"/>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10min reading</a:t>
              </a:r>
            </a:p>
          </p:txBody>
        </p:sp>
      </p:grpSp>
      <p:grpSp>
        <p:nvGrpSpPr>
          <p:cNvPr id="30" name="Group 30"/>
          <p:cNvGrpSpPr/>
          <p:nvPr/>
        </p:nvGrpSpPr>
        <p:grpSpPr>
          <a:xfrm>
            <a:off x="2688241" y="4261059"/>
            <a:ext cx="1677003" cy="383772"/>
            <a:chOff x="0" y="0"/>
            <a:chExt cx="601000" cy="137535"/>
          </a:xfrm>
        </p:grpSpPr>
        <p:sp>
          <p:nvSpPr>
            <p:cNvPr id="31" name="Freeform 31"/>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2" name="TextBox 32"/>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12min video</a:t>
              </a:r>
            </a:p>
          </p:txBody>
        </p:sp>
      </p:grpSp>
      <p:grpSp>
        <p:nvGrpSpPr>
          <p:cNvPr id="33" name="Group 33"/>
          <p:cNvGrpSpPr/>
          <p:nvPr/>
        </p:nvGrpSpPr>
        <p:grpSpPr>
          <a:xfrm>
            <a:off x="2652241" y="2659987"/>
            <a:ext cx="1677003" cy="383772"/>
            <a:chOff x="0" y="0"/>
            <a:chExt cx="601000" cy="137535"/>
          </a:xfrm>
        </p:grpSpPr>
        <p:sp>
          <p:nvSpPr>
            <p:cNvPr id="34" name="Freeform 3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5" name="TextBox 3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5min reading</a:t>
              </a:r>
            </a:p>
          </p:txBody>
        </p:sp>
      </p:grpSp>
      <p:grpSp>
        <p:nvGrpSpPr>
          <p:cNvPr id="36" name="Group 36"/>
          <p:cNvGrpSpPr/>
          <p:nvPr/>
        </p:nvGrpSpPr>
        <p:grpSpPr>
          <a:xfrm>
            <a:off x="4401245" y="4256911"/>
            <a:ext cx="1767358" cy="387921"/>
            <a:chOff x="0" y="0"/>
            <a:chExt cx="633381" cy="139022"/>
          </a:xfrm>
        </p:grpSpPr>
        <p:sp>
          <p:nvSpPr>
            <p:cNvPr id="37" name="Freeform 37"/>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38" name="TextBox 38"/>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Tier1</a:t>
              </a:r>
            </a:p>
          </p:txBody>
        </p:sp>
      </p:grpSp>
      <p:grpSp>
        <p:nvGrpSpPr>
          <p:cNvPr id="39" name="Group 39"/>
          <p:cNvGrpSpPr/>
          <p:nvPr/>
        </p:nvGrpSpPr>
        <p:grpSpPr>
          <a:xfrm>
            <a:off x="4365245" y="2659987"/>
            <a:ext cx="1767358" cy="387921"/>
            <a:chOff x="0" y="0"/>
            <a:chExt cx="633381" cy="139022"/>
          </a:xfrm>
        </p:grpSpPr>
        <p:sp>
          <p:nvSpPr>
            <p:cNvPr id="40" name="Freeform 40"/>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41" name="TextBox 41"/>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Tier1</a:t>
              </a:r>
            </a:p>
          </p:txBody>
        </p:sp>
      </p:grpSp>
      <p:grpSp>
        <p:nvGrpSpPr>
          <p:cNvPr id="42" name="Group 42"/>
          <p:cNvGrpSpPr/>
          <p:nvPr/>
        </p:nvGrpSpPr>
        <p:grpSpPr>
          <a:xfrm>
            <a:off x="4401245" y="6061718"/>
            <a:ext cx="1767358" cy="387921"/>
            <a:chOff x="0" y="0"/>
            <a:chExt cx="633381" cy="139022"/>
          </a:xfrm>
        </p:grpSpPr>
        <p:sp>
          <p:nvSpPr>
            <p:cNvPr id="43" name="Freeform 43"/>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44" name="TextBox 44"/>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Tier1</a:t>
              </a:r>
            </a:p>
          </p:txBody>
        </p:sp>
      </p:gr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3DEF1">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endParaRP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Recognition and Identification of Deterioration</a:t>
              </a: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9B4392"/>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3 - Topic 3</a:t>
              </a:r>
            </a:p>
          </p:txBody>
        </p:sp>
      </p:grpSp>
      <p:grpSp>
        <p:nvGrpSpPr>
          <p:cNvPr id="8" name="Group 8"/>
          <p:cNvGrpSpPr/>
          <p:nvPr/>
        </p:nvGrpSpPr>
        <p:grpSpPr>
          <a:xfrm>
            <a:off x="2685768" y="1005143"/>
            <a:ext cx="4770726" cy="567841"/>
            <a:chOff x="0" y="0"/>
            <a:chExt cx="1709720" cy="203502"/>
          </a:xfrm>
        </p:grpSpPr>
        <p:sp>
          <p:nvSpPr>
            <p:cNvPr id="9" name="Freeform 9"/>
            <p:cNvSpPr/>
            <p:nvPr/>
          </p:nvSpPr>
          <p:spPr>
            <a:xfrm>
              <a:off x="0" y="0"/>
              <a:ext cx="1709720" cy="203502"/>
            </a:xfrm>
            <a:custGeom>
              <a:avLst/>
              <a:gdLst/>
              <a:ahLst/>
              <a:cxnLst/>
              <a:rect l="l" t="t" r="r" b="b"/>
              <a:pathLst>
                <a:path w="1709720" h="203502">
                  <a:moveTo>
                    <a:pt x="22719" y="0"/>
                  </a:moveTo>
                  <a:lnTo>
                    <a:pt x="1687001" y="0"/>
                  </a:lnTo>
                  <a:cubicBezTo>
                    <a:pt x="1693027" y="0"/>
                    <a:pt x="1698805" y="2394"/>
                    <a:pt x="1703066" y="6654"/>
                  </a:cubicBezTo>
                  <a:cubicBezTo>
                    <a:pt x="1707327" y="10915"/>
                    <a:pt x="1709720" y="16694"/>
                    <a:pt x="1709720" y="22719"/>
                  </a:cubicBezTo>
                  <a:lnTo>
                    <a:pt x="1709720" y="180782"/>
                  </a:lnTo>
                  <a:cubicBezTo>
                    <a:pt x="1709720" y="193330"/>
                    <a:pt x="1699549" y="203502"/>
                    <a:pt x="1687001" y="203502"/>
                  </a:cubicBezTo>
                  <a:lnTo>
                    <a:pt x="22719" y="203502"/>
                  </a:lnTo>
                  <a:cubicBezTo>
                    <a:pt x="16694" y="203502"/>
                    <a:pt x="10915" y="201108"/>
                    <a:pt x="6654" y="196847"/>
                  </a:cubicBezTo>
                  <a:cubicBezTo>
                    <a:pt x="2394" y="192587"/>
                    <a:pt x="0" y="186808"/>
                    <a:pt x="0" y="180782"/>
                  </a:cubicBezTo>
                  <a:lnTo>
                    <a:pt x="0" y="22719"/>
                  </a:lnTo>
                  <a:cubicBezTo>
                    <a:pt x="0" y="16694"/>
                    <a:pt x="2394" y="10915"/>
                    <a:pt x="6654" y="6654"/>
                  </a:cubicBezTo>
                  <a:cubicBezTo>
                    <a:pt x="10915" y="2394"/>
                    <a:pt x="16694" y="0"/>
                    <a:pt x="22719" y="0"/>
                  </a:cubicBezTo>
                  <a:close/>
                </a:path>
              </a:pathLst>
            </a:custGeom>
            <a:solidFill>
              <a:srgbClr val="DCBED9"/>
            </a:solidFill>
            <a:ln cap="sq">
              <a:noFill/>
              <a:prstDash val="solid"/>
              <a:miter/>
            </a:ln>
          </p:spPr>
          <p:txBody>
            <a:bodyPr/>
            <a:lstStyle/>
            <a:p>
              <a:endParaRPr lang="en-GB"/>
            </a:p>
          </p:txBody>
        </p:sp>
        <p:sp>
          <p:nvSpPr>
            <p:cNvPr id="10" name="TextBox 10"/>
            <p:cNvSpPr txBox="1"/>
            <p:nvPr/>
          </p:nvSpPr>
          <p:spPr>
            <a:xfrm>
              <a:off x="0" y="-28575"/>
              <a:ext cx="1709720" cy="232077"/>
            </a:xfrm>
            <a:prstGeom prst="rect">
              <a:avLst/>
            </a:prstGeom>
          </p:spPr>
          <p:txBody>
            <a:bodyPr lIns="50800" tIns="50800" rIns="50800" bIns="50800" rtlCol="0" anchor="ctr"/>
            <a:lstStyle/>
            <a:p>
              <a:pPr marL="0" lvl="0" indent="0" algn="ctr">
                <a:lnSpc>
                  <a:spcPts val="2099"/>
                </a:lnSpc>
                <a:spcBef>
                  <a:spcPct val="0"/>
                </a:spcBef>
              </a:pPr>
              <a:r>
                <a:rPr lang="en-US" sz="1499">
                  <a:solidFill>
                    <a:srgbClr val="000000"/>
                  </a:solidFill>
                  <a:latin typeface="Comfortaa"/>
                  <a:ea typeface="Comfortaa"/>
                  <a:cs typeface="Comfortaa"/>
                  <a:sym typeface="Comfortaa"/>
                </a:rPr>
                <a:t>Introduction &amp; Outcomes as per Tier 2, plus:</a:t>
              </a:r>
            </a:p>
          </p:txBody>
        </p:sp>
      </p:grpSp>
      <p:grpSp>
        <p:nvGrpSpPr>
          <p:cNvPr id="11" name="Group 11"/>
          <p:cNvGrpSpPr/>
          <p:nvPr/>
        </p:nvGrpSpPr>
        <p:grpSpPr>
          <a:xfrm>
            <a:off x="2685768" y="1639660"/>
            <a:ext cx="7600467" cy="529025"/>
            <a:chOff x="0" y="0"/>
            <a:chExt cx="2723836" cy="189591"/>
          </a:xfrm>
        </p:grpSpPr>
        <p:sp>
          <p:nvSpPr>
            <p:cNvPr id="12" name="Freeform 12"/>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DCBED9"/>
            </a:solidFill>
            <a:ln cap="sq">
              <a:noFill/>
              <a:prstDash val="solid"/>
              <a:miter/>
            </a:ln>
          </p:spPr>
          <p:txBody>
            <a:bodyPr/>
            <a:lstStyle/>
            <a:p>
              <a:endParaRPr lang="en-GB"/>
            </a:p>
          </p:txBody>
        </p:sp>
        <p:sp>
          <p:nvSpPr>
            <p:cNvPr id="13" name="TextBox 13"/>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grpSp>
        <p:nvGrpSpPr>
          <p:cNvPr id="14" name="Group 14"/>
          <p:cNvGrpSpPr/>
          <p:nvPr/>
        </p:nvGrpSpPr>
        <p:grpSpPr>
          <a:xfrm>
            <a:off x="2654834" y="2235360"/>
            <a:ext cx="7631401" cy="4938470"/>
            <a:chOff x="0" y="0"/>
            <a:chExt cx="2734922" cy="1769836"/>
          </a:xfrm>
        </p:grpSpPr>
        <p:sp>
          <p:nvSpPr>
            <p:cNvPr id="15" name="Freeform 15"/>
            <p:cNvSpPr/>
            <p:nvPr/>
          </p:nvSpPr>
          <p:spPr>
            <a:xfrm>
              <a:off x="0" y="0"/>
              <a:ext cx="2734922" cy="1769836"/>
            </a:xfrm>
            <a:custGeom>
              <a:avLst/>
              <a:gdLst/>
              <a:ahLst/>
              <a:cxnLst/>
              <a:rect l="l" t="t" r="r" b="b"/>
              <a:pathLst>
                <a:path w="2734922" h="1769836">
                  <a:moveTo>
                    <a:pt x="5072" y="0"/>
                  </a:moveTo>
                  <a:lnTo>
                    <a:pt x="2729849" y="0"/>
                  </a:lnTo>
                  <a:cubicBezTo>
                    <a:pt x="2732651" y="0"/>
                    <a:pt x="2734922" y="2271"/>
                    <a:pt x="2734922" y="5072"/>
                  </a:cubicBezTo>
                  <a:lnTo>
                    <a:pt x="2734922" y="1764764"/>
                  </a:lnTo>
                  <a:cubicBezTo>
                    <a:pt x="2734922" y="1767565"/>
                    <a:pt x="2732651" y="1769836"/>
                    <a:pt x="2729849" y="1769836"/>
                  </a:cubicBezTo>
                  <a:lnTo>
                    <a:pt x="5072" y="1769836"/>
                  </a:lnTo>
                  <a:cubicBezTo>
                    <a:pt x="2271" y="1769836"/>
                    <a:pt x="0" y="1767565"/>
                    <a:pt x="0" y="1764764"/>
                  </a:cubicBezTo>
                  <a:lnTo>
                    <a:pt x="0" y="5072"/>
                  </a:lnTo>
                  <a:cubicBezTo>
                    <a:pt x="0" y="2271"/>
                    <a:pt x="2271" y="0"/>
                    <a:pt x="5072" y="0"/>
                  </a:cubicBezTo>
                  <a:close/>
                </a:path>
              </a:pathLst>
            </a:custGeom>
            <a:solidFill>
              <a:srgbClr val="000000">
                <a:alpha val="0"/>
              </a:srgbClr>
            </a:solidFill>
            <a:ln cap="sq">
              <a:noFill/>
              <a:prstDash val="solid"/>
              <a:miter/>
            </a:ln>
          </p:spPr>
          <p:txBody>
            <a:bodyPr/>
            <a:lstStyle/>
            <a:p>
              <a:endParaRPr lang="en-GB"/>
            </a:p>
          </p:txBody>
        </p:sp>
        <p:sp>
          <p:nvSpPr>
            <p:cNvPr id="16" name="TextBox 16"/>
            <p:cNvSpPr txBox="1"/>
            <p:nvPr/>
          </p:nvSpPr>
          <p:spPr>
            <a:xfrm>
              <a:off x="0" y="-180975"/>
              <a:ext cx="2734922" cy="1950811"/>
            </a:xfrm>
            <a:prstGeom prst="rect">
              <a:avLst/>
            </a:prstGeom>
          </p:spPr>
          <p:txBody>
            <a:bodyPr lIns="50800" tIns="50800" rIns="50800" bIns="50800" rtlCol="0" anchor="ctr"/>
            <a:lstStyle/>
            <a:p>
              <a:pPr algn="l">
                <a:lnSpc>
                  <a:spcPts val="3924"/>
                </a:lnSpc>
              </a:pPr>
              <a:r>
                <a:rPr lang="en-US" sz="1800" b="1">
                  <a:solidFill>
                    <a:srgbClr val="000000"/>
                  </a:solidFill>
                  <a:latin typeface="Comfortaa Bold"/>
                  <a:ea typeface="Comfortaa Bold"/>
                  <a:cs typeface="Comfortaa Bold"/>
                  <a:sym typeface="Comfortaa Bold"/>
                </a:rPr>
                <a:t>3.1</a:t>
              </a:r>
              <a:r>
                <a:rPr lang="en-US" sz="1800">
                  <a:solidFill>
                    <a:srgbClr val="000000"/>
                  </a:solidFill>
                  <a:latin typeface="Comfortaa"/>
                  <a:ea typeface="Comfortaa"/>
                  <a:cs typeface="Comfortaa"/>
                  <a:sym typeface="Comfortaa"/>
                </a:rPr>
                <a:t>  Demonstrate confidence in applying assessment tools to identify any unmet needs</a:t>
              </a:r>
            </a:p>
            <a:p>
              <a:pPr algn="l">
                <a:lnSpc>
                  <a:spcPts val="3924"/>
                </a:lnSpc>
              </a:pPr>
              <a:r>
                <a:rPr lang="en-US" sz="1800" b="1">
                  <a:solidFill>
                    <a:srgbClr val="000000"/>
                  </a:solidFill>
                  <a:latin typeface="Comfortaa Bold"/>
                  <a:ea typeface="Comfortaa Bold"/>
                  <a:cs typeface="Comfortaa Bold"/>
                  <a:sym typeface="Comfortaa Bold"/>
                </a:rPr>
                <a:t>3.2</a:t>
              </a:r>
              <a:r>
                <a:rPr lang="en-US" sz="1800">
                  <a:solidFill>
                    <a:srgbClr val="000000"/>
                  </a:solidFill>
                  <a:latin typeface="Comfortaa"/>
                  <a:ea typeface="Comfortaa"/>
                  <a:cs typeface="Comfortaa"/>
                  <a:sym typeface="Comfortaa"/>
                </a:rPr>
                <a:t>  Demonstrate confidence in co-ordinating the Multi-Disciplinary Team to meet the patient need.</a:t>
              </a:r>
            </a:p>
            <a:p>
              <a:pPr algn="l">
                <a:lnSpc>
                  <a:spcPts val="3924"/>
                </a:lnSpc>
              </a:pPr>
              <a:r>
                <a:rPr lang="en-US" sz="1800" b="1">
                  <a:solidFill>
                    <a:srgbClr val="000000"/>
                  </a:solidFill>
                  <a:latin typeface="Comfortaa Bold"/>
                  <a:ea typeface="Comfortaa Bold"/>
                  <a:cs typeface="Comfortaa Bold"/>
                  <a:sym typeface="Comfortaa Bold"/>
                </a:rPr>
                <a:t>3.3</a:t>
              </a:r>
              <a:r>
                <a:rPr lang="en-US" sz="1800">
                  <a:solidFill>
                    <a:srgbClr val="000000"/>
                  </a:solidFill>
                  <a:latin typeface="Comfortaa"/>
                  <a:ea typeface="Comfortaa"/>
                  <a:cs typeface="Comfortaa"/>
                  <a:sym typeface="Comfortaa"/>
                </a:rPr>
                <a:t>  Demonstrate how to link with specialist practitioners to plan for any emergency and specific specialist palliative care needs.</a:t>
              </a:r>
            </a:p>
            <a:p>
              <a:pPr algn="l">
                <a:lnSpc>
                  <a:spcPts val="3924"/>
                </a:lnSpc>
              </a:pPr>
              <a:endParaRPr lang="en-US" sz="1800">
                <a:solidFill>
                  <a:srgbClr val="000000"/>
                </a:solidFill>
                <a:latin typeface="Comfortaa"/>
                <a:ea typeface="Comfortaa"/>
                <a:cs typeface="Comfortaa"/>
                <a:sym typeface="Comfortaa"/>
              </a:endParaRPr>
            </a:p>
          </p:txBody>
        </p:sp>
      </p:grpSp>
      <p:grpSp>
        <p:nvGrpSpPr>
          <p:cNvPr id="17" name="Group 17"/>
          <p:cNvGrpSpPr/>
          <p:nvPr/>
        </p:nvGrpSpPr>
        <p:grpSpPr>
          <a:xfrm>
            <a:off x="7520155" y="1005143"/>
            <a:ext cx="2766080" cy="567841"/>
            <a:chOff x="0" y="0"/>
            <a:chExt cx="991301" cy="203502"/>
          </a:xfrm>
        </p:grpSpPr>
        <p:sp>
          <p:nvSpPr>
            <p:cNvPr id="18" name="Freeform 18"/>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EC6907"/>
            </a:solidFill>
            <a:ln cap="sq">
              <a:noFill/>
              <a:prstDash val="solid"/>
              <a:miter/>
            </a:ln>
          </p:spPr>
          <p:txBody>
            <a:bodyPr/>
            <a:lstStyle/>
            <a:p>
              <a:endParaRPr lang="en-GB"/>
            </a:p>
          </p:txBody>
        </p:sp>
        <p:sp>
          <p:nvSpPr>
            <p:cNvPr id="19" name="TextBox 19"/>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2" action="ppaction://hlinksldjump"/>
                </a:rPr>
                <a:t>Tier 2 Introduction reminder</a:t>
              </a:r>
            </a:p>
          </p:txBody>
        </p:sp>
      </p:gr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9B4392"/>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3 - Topic 3</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DCBED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88241" y="1672843"/>
            <a:ext cx="7597994" cy="4828927"/>
            <a:chOff x="0" y="0"/>
            <a:chExt cx="2722949" cy="1730578"/>
          </a:xfrm>
        </p:grpSpPr>
        <p:sp>
          <p:nvSpPr>
            <p:cNvPr id="9" name="Freeform 9"/>
            <p:cNvSpPr/>
            <p:nvPr/>
          </p:nvSpPr>
          <p:spPr>
            <a:xfrm>
              <a:off x="0" y="0"/>
              <a:ext cx="2722949" cy="1730578"/>
            </a:xfrm>
            <a:custGeom>
              <a:avLst/>
              <a:gdLst/>
              <a:ahLst/>
              <a:cxnLst/>
              <a:rect l="l" t="t" r="r" b="b"/>
              <a:pathLst>
                <a:path w="2722949" h="1730578">
                  <a:moveTo>
                    <a:pt x="14265" y="0"/>
                  </a:moveTo>
                  <a:lnTo>
                    <a:pt x="2708684" y="0"/>
                  </a:lnTo>
                  <a:cubicBezTo>
                    <a:pt x="2716563" y="0"/>
                    <a:pt x="2722949" y="6387"/>
                    <a:pt x="2722949" y="14265"/>
                  </a:cubicBezTo>
                  <a:lnTo>
                    <a:pt x="2722949" y="1716313"/>
                  </a:lnTo>
                  <a:cubicBezTo>
                    <a:pt x="2722949" y="1720096"/>
                    <a:pt x="2721446" y="1723725"/>
                    <a:pt x="2718771" y="1726400"/>
                  </a:cubicBezTo>
                  <a:cubicBezTo>
                    <a:pt x="2716096" y="1729075"/>
                    <a:pt x="2712468" y="1730578"/>
                    <a:pt x="2708684" y="1730578"/>
                  </a:cubicBezTo>
                  <a:lnTo>
                    <a:pt x="14265" y="1730578"/>
                  </a:lnTo>
                  <a:cubicBezTo>
                    <a:pt x="10482" y="1730578"/>
                    <a:pt x="6853" y="1729075"/>
                    <a:pt x="4178" y="1726400"/>
                  </a:cubicBezTo>
                  <a:cubicBezTo>
                    <a:pt x="1503" y="1723725"/>
                    <a:pt x="0" y="1720096"/>
                    <a:pt x="0" y="1716313"/>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1759153"/>
            </a:xfrm>
            <a:prstGeom prst="rect">
              <a:avLst/>
            </a:prstGeom>
          </p:spPr>
          <p:txBody>
            <a:bodyPr lIns="50800" tIns="50800" rIns="50800" bIns="50800" rtlCol="0" anchor="t"/>
            <a:lstStyle/>
            <a:p>
              <a:pPr algn="ctr">
                <a:lnSpc>
                  <a:spcPts val="1679"/>
                </a:lnSpc>
              </a:pPr>
              <a:endParaRPr/>
            </a:p>
            <a:p>
              <a:pPr algn="ctr">
                <a:lnSpc>
                  <a:spcPts val="1679"/>
                </a:lnSpc>
              </a:pPr>
              <a:endParaRPr/>
            </a:p>
            <a:p>
              <a:pPr algn="ctr">
                <a:lnSpc>
                  <a:spcPts val="1679"/>
                </a:lnSpc>
              </a:pPr>
              <a:endParaRPr/>
            </a:p>
            <a:p>
              <a:pPr algn="ctr">
                <a:lnSpc>
                  <a:spcPts val="1679"/>
                </a:lnSpc>
              </a:pPr>
              <a:r>
                <a:rPr lang="en-US" sz="1200" u="sng">
                  <a:solidFill>
                    <a:srgbClr val="000000">
                      <a:alpha val="89804"/>
                    </a:srgbClr>
                  </a:solidFill>
                  <a:latin typeface="Comfortaa"/>
                  <a:ea typeface="Comfortaa"/>
                  <a:cs typeface="Comfortaa"/>
                  <a:sym typeface="Comfortaa"/>
                  <a:hlinkClick r:id="rId2" tooltip="https://www.nice.org.uk/guidance/ng142/resources"/>
                </a:rPr>
                <a:t>Tools and resources for end of life care</a:t>
              </a:r>
            </a:p>
          </p:txBody>
        </p:sp>
      </p:grpSp>
      <p:grpSp>
        <p:nvGrpSpPr>
          <p:cNvPr id="11" name="Group 11"/>
          <p:cNvGrpSpPr/>
          <p:nvPr/>
        </p:nvGrpSpPr>
        <p:grpSpPr>
          <a:xfrm>
            <a:off x="3157327" y="6804000"/>
            <a:ext cx="2766080" cy="567841"/>
            <a:chOff x="0" y="0"/>
            <a:chExt cx="991301" cy="203502"/>
          </a:xfrm>
        </p:grpSpPr>
        <p:sp>
          <p:nvSpPr>
            <p:cNvPr id="12" name="Freeform 12"/>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9B4392"/>
            </a:solidFill>
            <a:ln cap="sq">
              <a:noFill/>
              <a:prstDash val="solid"/>
              <a:miter/>
            </a:ln>
          </p:spPr>
          <p:txBody>
            <a:bodyPr/>
            <a:lstStyle/>
            <a:p>
              <a:endParaRPr lang="en-GB"/>
            </a:p>
          </p:txBody>
        </p:sp>
        <p:sp>
          <p:nvSpPr>
            <p:cNvPr id="13" name="TextBox 13"/>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3" action="ppaction://hlinksldjump"/>
                </a:rPr>
                <a:t>Back to </a:t>
              </a:r>
              <a:r>
                <a:rPr lang="en-US" sz="1199" b="1" strike="noStrike">
                  <a:solidFill>
                    <a:srgbClr val="000000"/>
                  </a:solidFill>
                  <a:latin typeface="Comfortaa Bold"/>
                  <a:ea typeface="Comfortaa Bold"/>
                  <a:cs typeface="Comfortaa Bold"/>
                  <a:sym typeface="Comfortaa Bold"/>
                  <a:hlinkClick r:id="rId3" action="ppaction://hlinksldjump"/>
                </a:rPr>
                <a:t>Tier 3 Summary</a:t>
              </a:r>
            </a:p>
          </p:txBody>
        </p:sp>
      </p:grpSp>
      <p:grpSp>
        <p:nvGrpSpPr>
          <p:cNvPr id="14" name="Group 14"/>
          <p:cNvGrpSpPr/>
          <p:nvPr/>
        </p:nvGrpSpPr>
        <p:grpSpPr>
          <a:xfrm>
            <a:off x="6849929" y="6804000"/>
            <a:ext cx="2766080" cy="567841"/>
            <a:chOff x="0" y="0"/>
            <a:chExt cx="991301" cy="203502"/>
          </a:xfrm>
        </p:grpSpPr>
        <p:sp>
          <p:nvSpPr>
            <p:cNvPr id="15" name="Freeform 15"/>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9B4392"/>
            </a:solidFill>
            <a:ln cap="sq">
              <a:noFill/>
              <a:prstDash val="solid"/>
              <a:miter/>
            </a:ln>
          </p:spPr>
          <p:txBody>
            <a:bodyPr/>
            <a:lstStyle/>
            <a:p>
              <a:endParaRPr lang="en-GB"/>
            </a:p>
          </p:txBody>
        </p:sp>
        <p:sp>
          <p:nvSpPr>
            <p:cNvPr id="16" name="TextBox 16"/>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4" action="ppaction://hlinksldjump"/>
                </a:rPr>
                <a:t>Next Topic</a:t>
              </a:r>
            </a:p>
          </p:txBody>
        </p:sp>
      </p:grpSp>
      <p:sp>
        <p:nvSpPr>
          <p:cNvPr id="17" name="Freeform 17"/>
          <p:cNvSpPr/>
          <p:nvPr/>
        </p:nvSpPr>
        <p:spPr>
          <a:xfrm>
            <a:off x="9762868" y="6835742"/>
            <a:ext cx="523367" cy="536100"/>
          </a:xfrm>
          <a:custGeom>
            <a:avLst/>
            <a:gdLst/>
            <a:ahLst/>
            <a:cxnLst/>
            <a:rect l="l" t="t" r="r" b="b"/>
            <a:pathLst>
              <a:path w="523367" h="536100">
                <a:moveTo>
                  <a:pt x="0" y="0"/>
                </a:moveTo>
                <a:lnTo>
                  <a:pt x="523367" y="0"/>
                </a:lnTo>
                <a:lnTo>
                  <a:pt x="523367" y="536099"/>
                </a:lnTo>
                <a:lnTo>
                  <a:pt x="0" y="53609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grpSp>
        <p:nvGrpSpPr>
          <p:cNvPr id="18" name="Group 18"/>
          <p:cNvGrpSpPr/>
          <p:nvPr/>
        </p:nvGrpSpPr>
        <p:grpSpPr>
          <a:xfrm>
            <a:off x="405765" y="1005143"/>
            <a:ext cx="2213069" cy="6168686"/>
            <a:chOff x="0" y="0"/>
            <a:chExt cx="793114" cy="2210718"/>
          </a:xfrm>
        </p:grpSpPr>
        <p:sp>
          <p:nvSpPr>
            <p:cNvPr id="19" name="Freeform 19"/>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3DEF1">
                <a:alpha val="89804"/>
              </a:srgbClr>
            </a:solidFill>
            <a:ln cap="sq">
              <a:noFill/>
              <a:prstDash val="solid"/>
              <a:miter/>
            </a:ln>
          </p:spPr>
          <p:txBody>
            <a:bodyPr/>
            <a:lstStyle/>
            <a:p>
              <a:endParaRPr lang="en-GB"/>
            </a:p>
          </p:txBody>
        </p:sp>
        <p:sp>
          <p:nvSpPr>
            <p:cNvPr id="20" name="TextBox 20"/>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endParaRP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Recognition and Identification of Deterioration</a:t>
              </a:r>
            </a:p>
          </p:txBody>
        </p:sp>
      </p:grpSp>
      <p:grpSp>
        <p:nvGrpSpPr>
          <p:cNvPr id="21" name="Group 21"/>
          <p:cNvGrpSpPr/>
          <p:nvPr/>
        </p:nvGrpSpPr>
        <p:grpSpPr>
          <a:xfrm>
            <a:off x="2688241" y="6117998"/>
            <a:ext cx="1677003" cy="383772"/>
            <a:chOff x="0" y="0"/>
            <a:chExt cx="601000" cy="137535"/>
          </a:xfrm>
        </p:grpSpPr>
        <p:sp>
          <p:nvSpPr>
            <p:cNvPr id="22" name="Freeform 22"/>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3" name="TextBox 23"/>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reading</a:t>
              </a:r>
            </a:p>
          </p:txBody>
        </p:sp>
      </p:gr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3DEF1">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endParaRP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Assessment and Care Planning in palliative and end of life care</a:t>
              </a: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9B4392"/>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3 - Topic 4</a:t>
              </a:r>
            </a:p>
          </p:txBody>
        </p:sp>
      </p:grpSp>
      <p:grpSp>
        <p:nvGrpSpPr>
          <p:cNvPr id="8" name="Group 8"/>
          <p:cNvGrpSpPr/>
          <p:nvPr/>
        </p:nvGrpSpPr>
        <p:grpSpPr>
          <a:xfrm>
            <a:off x="2685768" y="1005143"/>
            <a:ext cx="4770726" cy="567841"/>
            <a:chOff x="0" y="0"/>
            <a:chExt cx="1709720" cy="203502"/>
          </a:xfrm>
        </p:grpSpPr>
        <p:sp>
          <p:nvSpPr>
            <p:cNvPr id="9" name="Freeform 9"/>
            <p:cNvSpPr/>
            <p:nvPr/>
          </p:nvSpPr>
          <p:spPr>
            <a:xfrm>
              <a:off x="0" y="0"/>
              <a:ext cx="1709720" cy="203502"/>
            </a:xfrm>
            <a:custGeom>
              <a:avLst/>
              <a:gdLst/>
              <a:ahLst/>
              <a:cxnLst/>
              <a:rect l="l" t="t" r="r" b="b"/>
              <a:pathLst>
                <a:path w="1709720" h="203502">
                  <a:moveTo>
                    <a:pt x="22719" y="0"/>
                  </a:moveTo>
                  <a:lnTo>
                    <a:pt x="1687001" y="0"/>
                  </a:lnTo>
                  <a:cubicBezTo>
                    <a:pt x="1693027" y="0"/>
                    <a:pt x="1698805" y="2394"/>
                    <a:pt x="1703066" y="6654"/>
                  </a:cubicBezTo>
                  <a:cubicBezTo>
                    <a:pt x="1707327" y="10915"/>
                    <a:pt x="1709720" y="16694"/>
                    <a:pt x="1709720" y="22719"/>
                  </a:cubicBezTo>
                  <a:lnTo>
                    <a:pt x="1709720" y="180782"/>
                  </a:lnTo>
                  <a:cubicBezTo>
                    <a:pt x="1709720" y="193330"/>
                    <a:pt x="1699549" y="203502"/>
                    <a:pt x="1687001" y="203502"/>
                  </a:cubicBezTo>
                  <a:lnTo>
                    <a:pt x="22719" y="203502"/>
                  </a:lnTo>
                  <a:cubicBezTo>
                    <a:pt x="16694" y="203502"/>
                    <a:pt x="10915" y="201108"/>
                    <a:pt x="6654" y="196847"/>
                  </a:cubicBezTo>
                  <a:cubicBezTo>
                    <a:pt x="2394" y="192587"/>
                    <a:pt x="0" y="186808"/>
                    <a:pt x="0" y="180782"/>
                  </a:cubicBezTo>
                  <a:lnTo>
                    <a:pt x="0" y="22719"/>
                  </a:lnTo>
                  <a:cubicBezTo>
                    <a:pt x="0" y="16694"/>
                    <a:pt x="2394" y="10915"/>
                    <a:pt x="6654" y="6654"/>
                  </a:cubicBezTo>
                  <a:cubicBezTo>
                    <a:pt x="10915" y="2394"/>
                    <a:pt x="16694" y="0"/>
                    <a:pt x="22719" y="0"/>
                  </a:cubicBezTo>
                  <a:close/>
                </a:path>
              </a:pathLst>
            </a:custGeom>
            <a:solidFill>
              <a:srgbClr val="DCBED9"/>
            </a:solidFill>
            <a:ln cap="sq">
              <a:noFill/>
              <a:prstDash val="solid"/>
              <a:miter/>
            </a:ln>
          </p:spPr>
          <p:txBody>
            <a:bodyPr/>
            <a:lstStyle/>
            <a:p>
              <a:endParaRPr lang="en-GB"/>
            </a:p>
          </p:txBody>
        </p:sp>
        <p:sp>
          <p:nvSpPr>
            <p:cNvPr id="10" name="TextBox 10"/>
            <p:cNvSpPr txBox="1"/>
            <p:nvPr/>
          </p:nvSpPr>
          <p:spPr>
            <a:xfrm>
              <a:off x="0" y="-28575"/>
              <a:ext cx="1709720" cy="232077"/>
            </a:xfrm>
            <a:prstGeom prst="rect">
              <a:avLst/>
            </a:prstGeom>
          </p:spPr>
          <p:txBody>
            <a:bodyPr lIns="50800" tIns="50800" rIns="50800" bIns="50800" rtlCol="0" anchor="ctr"/>
            <a:lstStyle/>
            <a:p>
              <a:pPr marL="0" lvl="0" indent="0" algn="ctr">
                <a:lnSpc>
                  <a:spcPts val="2099"/>
                </a:lnSpc>
                <a:spcBef>
                  <a:spcPct val="0"/>
                </a:spcBef>
              </a:pPr>
              <a:r>
                <a:rPr lang="en-US" sz="1499">
                  <a:solidFill>
                    <a:srgbClr val="000000"/>
                  </a:solidFill>
                  <a:latin typeface="Comfortaa"/>
                  <a:ea typeface="Comfortaa"/>
                  <a:cs typeface="Comfortaa"/>
                  <a:sym typeface="Comfortaa"/>
                </a:rPr>
                <a:t>Introduction &amp; Outcomes as per Tier 2, plus:</a:t>
              </a:r>
            </a:p>
          </p:txBody>
        </p:sp>
      </p:grpSp>
      <p:grpSp>
        <p:nvGrpSpPr>
          <p:cNvPr id="11" name="Group 11"/>
          <p:cNvGrpSpPr/>
          <p:nvPr/>
        </p:nvGrpSpPr>
        <p:grpSpPr>
          <a:xfrm>
            <a:off x="2685768" y="1639660"/>
            <a:ext cx="7600467" cy="529025"/>
            <a:chOff x="0" y="0"/>
            <a:chExt cx="2723836" cy="189591"/>
          </a:xfrm>
        </p:grpSpPr>
        <p:sp>
          <p:nvSpPr>
            <p:cNvPr id="12" name="Freeform 12"/>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DCBED9"/>
            </a:solidFill>
            <a:ln cap="sq">
              <a:noFill/>
              <a:prstDash val="solid"/>
              <a:miter/>
            </a:ln>
          </p:spPr>
          <p:txBody>
            <a:bodyPr/>
            <a:lstStyle/>
            <a:p>
              <a:endParaRPr lang="en-GB"/>
            </a:p>
          </p:txBody>
        </p:sp>
        <p:sp>
          <p:nvSpPr>
            <p:cNvPr id="13" name="TextBox 13"/>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grpSp>
        <p:nvGrpSpPr>
          <p:cNvPr id="14" name="Group 14"/>
          <p:cNvGrpSpPr/>
          <p:nvPr/>
        </p:nvGrpSpPr>
        <p:grpSpPr>
          <a:xfrm>
            <a:off x="2654834" y="2235360"/>
            <a:ext cx="7631401" cy="5616550"/>
            <a:chOff x="0" y="0"/>
            <a:chExt cx="2734922" cy="2012845"/>
          </a:xfrm>
        </p:grpSpPr>
        <p:sp>
          <p:nvSpPr>
            <p:cNvPr id="15" name="Freeform 15"/>
            <p:cNvSpPr/>
            <p:nvPr/>
          </p:nvSpPr>
          <p:spPr>
            <a:xfrm>
              <a:off x="0" y="0"/>
              <a:ext cx="2734922" cy="2012845"/>
            </a:xfrm>
            <a:custGeom>
              <a:avLst/>
              <a:gdLst/>
              <a:ahLst/>
              <a:cxnLst/>
              <a:rect l="l" t="t" r="r" b="b"/>
              <a:pathLst>
                <a:path w="2734922" h="2012845">
                  <a:moveTo>
                    <a:pt x="5072" y="0"/>
                  </a:moveTo>
                  <a:lnTo>
                    <a:pt x="2729849" y="0"/>
                  </a:lnTo>
                  <a:cubicBezTo>
                    <a:pt x="2732651" y="0"/>
                    <a:pt x="2734922" y="2271"/>
                    <a:pt x="2734922" y="5072"/>
                  </a:cubicBezTo>
                  <a:lnTo>
                    <a:pt x="2734922" y="2007772"/>
                  </a:lnTo>
                  <a:cubicBezTo>
                    <a:pt x="2734922" y="2010574"/>
                    <a:pt x="2732651" y="2012845"/>
                    <a:pt x="2729849" y="2012845"/>
                  </a:cubicBezTo>
                  <a:lnTo>
                    <a:pt x="5072" y="2012845"/>
                  </a:lnTo>
                  <a:cubicBezTo>
                    <a:pt x="2271" y="2012845"/>
                    <a:pt x="0" y="2010574"/>
                    <a:pt x="0" y="2007772"/>
                  </a:cubicBezTo>
                  <a:lnTo>
                    <a:pt x="0" y="5072"/>
                  </a:lnTo>
                  <a:cubicBezTo>
                    <a:pt x="0" y="2271"/>
                    <a:pt x="2271" y="0"/>
                    <a:pt x="5072" y="0"/>
                  </a:cubicBezTo>
                  <a:close/>
                </a:path>
              </a:pathLst>
            </a:custGeom>
            <a:solidFill>
              <a:srgbClr val="000000">
                <a:alpha val="0"/>
              </a:srgbClr>
            </a:solidFill>
            <a:ln cap="sq">
              <a:noFill/>
              <a:prstDash val="solid"/>
              <a:miter/>
            </a:ln>
          </p:spPr>
          <p:txBody>
            <a:bodyPr/>
            <a:lstStyle/>
            <a:p>
              <a:endParaRPr lang="en-GB"/>
            </a:p>
          </p:txBody>
        </p:sp>
        <p:sp>
          <p:nvSpPr>
            <p:cNvPr id="16" name="TextBox 16"/>
            <p:cNvSpPr txBox="1"/>
            <p:nvPr/>
          </p:nvSpPr>
          <p:spPr>
            <a:xfrm>
              <a:off x="0" y="-133350"/>
              <a:ext cx="2734922" cy="2146195"/>
            </a:xfrm>
            <a:prstGeom prst="rect">
              <a:avLst/>
            </a:prstGeom>
          </p:spPr>
          <p:txBody>
            <a:bodyPr lIns="50800" tIns="50800" rIns="50800" bIns="50800" rtlCol="0" anchor="ctr"/>
            <a:lstStyle/>
            <a:p>
              <a:pPr algn="l">
                <a:lnSpc>
                  <a:spcPts val="3419"/>
                </a:lnSpc>
              </a:pPr>
              <a:r>
                <a:rPr lang="en-US" sz="1800" b="1">
                  <a:solidFill>
                    <a:srgbClr val="000000"/>
                  </a:solidFill>
                  <a:latin typeface="Comfortaa Bold"/>
                  <a:ea typeface="Comfortaa Bold"/>
                  <a:cs typeface="Comfortaa Bold"/>
                  <a:sym typeface="Comfortaa Bold"/>
                </a:rPr>
                <a:t>3.1</a:t>
              </a:r>
              <a:r>
                <a:rPr lang="en-US" sz="1800">
                  <a:solidFill>
                    <a:srgbClr val="000000"/>
                  </a:solidFill>
                  <a:latin typeface="Comfortaa"/>
                  <a:ea typeface="Comfortaa"/>
                  <a:cs typeface="Comfortaa"/>
                  <a:sym typeface="Comfortaa"/>
                </a:rPr>
                <a:t>  Describe the pathophysiology of common disorders, diseases, conditions and symptoms experienced at the end of life.</a:t>
              </a:r>
            </a:p>
            <a:p>
              <a:pPr algn="l">
                <a:lnSpc>
                  <a:spcPts val="3419"/>
                </a:lnSpc>
              </a:pPr>
              <a:r>
                <a:rPr lang="en-US" sz="1800" b="1">
                  <a:solidFill>
                    <a:srgbClr val="000000"/>
                  </a:solidFill>
                  <a:latin typeface="Comfortaa Bold"/>
                  <a:ea typeface="Comfortaa Bold"/>
                  <a:cs typeface="Comfortaa Bold"/>
                  <a:sym typeface="Comfortaa Bold"/>
                </a:rPr>
                <a:t>3.2</a:t>
              </a:r>
              <a:r>
                <a:rPr lang="en-US" sz="1800">
                  <a:solidFill>
                    <a:srgbClr val="000000"/>
                  </a:solidFill>
                  <a:latin typeface="Comfortaa"/>
                  <a:ea typeface="Comfortaa"/>
                  <a:cs typeface="Comfortaa"/>
                  <a:sym typeface="Comfortaa"/>
                </a:rPr>
                <a:t>  Involve families in the agreement and review of risk management strategies where appropriate.</a:t>
              </a:r>
            </a:p>
            <a:p>
              <a:pPr algn="l">
                <a:lnSpc>
                  <a:spcPts val="3419"/>
                </a:lnSpc>
              </a:pPr>
              <a:r>
                <a:rPr lang="en-US" sz="1800" b="1">
                  <a:solidFill>
                    <a:srgbClr val="000000"/>
                  </a:solidFill>
                  <a:latin typeface="Comfortaa Bold"/>
                  <a:ea typeface="Comfortaa Bold"/>
                  <a:cs typeface="Comfortaa Bold"/>
                  <a:sym typeface="Comfortaa Bold"/>
                </a:rPr>
                <a:t>3.3</a:t>
              </a:r>
              <a:r>
                <a:rPr lang="en-US" sz="1800">
                  <a:solidFill>
                    <a:srgbClr val="000000"/>
                  </a:solidFill>
                  <a:latin typeface="Comfortaa"/>
                  <a:ea typeface="Comfortaa"/>
                  <a:cs typeface="Comfortaa"/>
                  <a:sym typeface="Comfortaa"/>
                </a:rPr>
                <a:t>  Provide family with clear rationale for decisions made and make assessments openly.</a:t>
              </a:r>
            </a:p>
            <a:p>
              <a:pPr algn="l">
                <a:lnSpc>
                  <a:spcPts val="3419"/>
                </a:lnSpc>
              </a:pPr>
              <a:r>
                <a:rPr lang="en-US" sz="1800" b="1">
                  <a:solidFill>
                    <a:srgbClr val="000000"/>
                  </a:solidFill>
                  <a:latin typeface="Comfortaa Bold"/>
                  <a:ea typeface="Comfortaa Bold"/>
                  <a:cs typeface="Comfortaa Bold"/>
                  <a:sym typeface="Comfortaa Bold"/>
                </a:rPr>
                <a:t>3.4</a:t>
              </a:r>
              <a:r>
                <a:rPr lang="en-US" sz="1800">
                  <a:solidFill>
                    <a:srgbClr val="000000"/>
                  </a:solidFill>
                  <a:latin typeface="Comfortaa"/>
                  <a:ea typeface="Comfortaa"/>
                  <a:cs typeface="Comfortaa"/>
                  <a:sym typeface="Comfortaa"/>
                </a:rPr>
                <a:t>  Discuss how to work in the best interests of an individual unable to participate in decision making.</a:t>
              </a:r>
            </a:p>
            <a:p>
              <a:pPr algn="l">
                <a:lnSpc>
                  <a:spcPts val="3419"/>
                </a:lnSpc>
              </a:pPr>
              <a:r>
                <a:rPr lang="en-US" sz="1800" b="1">
                  <a:solidFill>
                    <a:srgbClr val="000000"/>
                  </a:solidFill>
                  <a:latin typeface="Comfortaa Bold"/>
                  <a:ea typeface="Comfortaa Bold"/>
                  <a:cs typeface="Comfortaa Bold"/>
                  <a:sym typeface="Comfortaa Bold"/>
                </a:rPr>
                <a:t>3.5</a:t>
              </a:r>
              <a:r>
                <a:rPr lang="en-US" sz="1800">
                  <a:solidFill>
                    <a:srgbClr val="000000"/>
                  </a:solidFill>
                  <a:latin typeface="Comfortaa"/>
                  <a:ea typeface="Comfortaa"/>
                  <a:cs typeface="Comfortaa"/>
                  <a:sym typeface="Comfortaa"/>
                </a:rPr>
                <a:t>  Discuss the complex variety of needs that should be considered when planning end of life care with individuals and those important to them.</a:t>
              </a:r>
            </a:p>
            <a:p>
              <a:pPr algn="l">
                <a:lnSpc>
                  <a:spcPts val="3419"/>
                </a:lnSpc>
              </a:pPr>
              <a:endParaRPr lang="en-US" sz="1800">
                <a:solidFill>
                  <a:srgbClr val="000000"/>
                </a:solidFill>
                <a:latin typeface="Comfortaa"/>
                <a:ea typeface="Comfortaa"/>
                <a:cs typeface="Comfortaa"/>
                <a:sym typeface="Comfortaa"/>
              </a:endParaRPr>
            </a:p>
          </p:txBody>
        </p:sp>
      </p:grpSp>
      <p:grpSp>
        <p:nvGrpSpPr>
          <p:cNvPr id="17" name="Group 17"/>
          <p:cNvGrpSpPr/>
          <p:nvPr/>
        </p:nvGrpSpPr>
        <p:grpSpPr>
          <a:xfrm>
            <a:off x="7520155" y="1005143"/>
            <a:ext cx="2766080" cy="567841"/>
            <a:chOff x="0" y="0"/>
            <a:chExt cx="991301" cy="203502"/>
          </a:xfrm>
        </p:grpSpPr>
        <p:sp>
          <p:nvSpPr>
            <p:cNvPr id="18" name="Freeform 18"/>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EC6907"/>
            </a:solidFill>
            <a:ln cap="sq">
              <a:noFill/>
              <a:prstDash val="solid"/>
              <a:miter/>
            </a:ln>
          </p:spPr>
          <p:txBody>
            <a:bodyPr/>
            <a:lstStyle/>
            <a:p>
              <a:endParaRPr lang="en-GB"/>
            </a:p>
          </p:txBody>
        </p:sp>
        <p:sp>
          <p:nvSpPr>
            <p:cNvPr id="19" name="TextBox 19"/>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2" action="ppaction://hlinksldjump"/>
                </a:rPr>
                <a:t>Tier 2 Introduction reminder</a:t>
              </a: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5FB339"/>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1 - overview</a:t>
              </a:r>
            </a:p>
          </p:txBody>
        </p:sp>
      </p:grpSp>
      <p:grpSp>
        <p:nvGrpSpPr>
          <p:cNvPr id="5" name="Group 5"/>
          <p:cNvGrpSpPr/>
          <p:nvPr/>
        </p:nvGrpSpPr>
        <p:grpSpPr>
          <a:xfrm>
            <a:off x="405765" y="1031064"/>
            <a:ext cx="1914994" cy="2173944"/>
            <a:chOff x="0" y="0"/>
            <a:chExt cx="686290" cy="779092"/>
          </a:xfrm>
        </p:grpSpPr>
        <p:sp>
          <p:nvSpPr>
            <p:cNvPr id="6" name="Freeform 6"/>
            <p:cNvSpPr/>
            <p:nvPr/>
          </p:nvSpPr>
          <p:spPr>
            <a:xfrm>
              <a:off x="0" y="0"/>
              <a:ext cx="686290" cy="779092"/>
            </a:xfrm>
            <a:custGeom>
              <a:avLst/>
              <a:gdLst/>
              <a:ahLst/>
              <a:cxnLst/>
              <a:rect l="l" t="t" r="r" b="b"/>
              <a:pathLst>
                <a:path w="686290" h="779092">
                  <a:moveTo>
                    <a:pt x="56599" y="0"/>
                  </a:moveTo>
                  <a:lnTo>
                    <a:pt x="629691" y="0"/>
                  </a:lnTo>
                  <a:cubicBezTo>
                    <a:pt x="644702" y="0"/>
                    <a:pt x="659099" y="5963"/>
                    <a:pt x="669713" y="16577"/>
                  </a:cubicBezTo>
                  <a:cubicBezTo>
                    <a:pt x="680327" y="27192"/>
                    <a:pt x="686290" y="41588"/>
                    <a:pt x="686290" y="56599"/>
                  </a:cubicBezTo>
                  <a:lnTo>
                    <a:pt x="686290" y="722493"/>
                  </a:lnTo>
                  <a:cubicBezTo>
                    <a:pt x="686290" y="737504"/>
                    <a:pt x="680327" y="751901"/>
                    <a:pt x="669713" y="762515"/>
                  </a:cubicBezTo>
                  <a:cubicBezTo>
                    <a:pt x="659099" y="773129"/>
                    <a:pt x="644702" y="779092"/>
                    <a:pt x="629691" y="779092"/>
                  </a:cubicBezTo>
                  <a:lnTo>
                    <a:pt x="56599" y="779092"/>
                  </a:lnTo>
                  <a:cubicBezTo>
                    <a:pt x="25340" y="779092"/>
                    <a:pt x="0" y="753752"/>
                    <a:pt x="0" y="722493"/>
                  </a:cubicBezTo>
                  <a:lnTo>
                    <a:pt x="0" y="56599"/>
                  </a:lnTo>
                  <a:cubicBezTo>
                    <a:pt x="0" y="41588"/>
                    <a:pt x="5963" y="27192"/>
                    <a:pt x="16577" y="16577"/>
                  </a:cubicBezTo>
                  <a:cubicBezTo>
                    <a:pt x="27192" y="5963"/>
                    <a:pt x="41588" y="0"/>
                    <a:pt x="56599" y="0"/>
                  </a:cubicBezTo>
                  <a:close/>
                </a:path>
              </a:pathLst>
            </a:custGeom>
            <a:solidFill>
              <a:srgbClr val="E6F3D1">
                <a:alpha val="89804"/>
              </a:srgbClr>
            </a:solidFill>
            <a:ln cap="sq">
              <a:noFill/>
              <a:prstDash val="solid"/>
              <a:miter/>
            </a:ln>
          </p:spPr>
          <p:txBody>
            <a:bodyPr/>
            <a:lstStyle/>
            <a:p>
              <a:endParaRPr lang="en-GB"/>
            </a:p>
          </p:txBody>
        </p:sp>
        <p:sp>
          <p:nvSpPr>
            <p:cNvPr id="7" name="TextBox 7"/>
            <p:cNvSpPr txBox="1"/>
            <p:nvPr/>
          </p:nvSpPr>
          <p:spPr>
            <a:xfrm>
              <a:off x="0" y="-28575"/>
              <a:ext cx="686290" cy="807667"/>
            </a:xfrm>
            <a:prstGeom prst="rect">
              <a:avLst/>
            </a:prstGeom>
          </p:spPr>
          <p:txBody>
            <a:bodyPr lIns="50800" tIns="50800" rIns="50800" bIns="50800" rtlCol="0" anchor="ctr"/>
            <a:lstStyle/>
            <a:p>
              <a:pPr marL="0" lvl="0" indent="0" algn="ctr">
                <a:lnSpc>
                  <a:spcPts val="2099"/>
                </a:lnSpc>
                <a:spcBef>
                  <a:spcPct val="0"/>
                </a:spcBef>
              </a:pPr>
              <a:r>
                <a:rPr lang="en-US" sz="1499">
                  <a:solidFill>
                    <a:srgbClr val="000000">
                      <a:alpha val="89804"/>
                    </a:srgbClr>
                  </a:solidFill>
                  <a:latin typeface="Comfortaa"/>
                  <a:ea typeface="Comfortaa"/>
                  <a:cs typeface="Comfortaa"/>
                  <a:sym typeface="Comfortaa"/>
                  <a:hlinkClick r:id="rId2" action="ppaction://hlinksldjump"/>
                </a:rPr>
                <a:t>Topic 1:</a:t>
              </a:r>
            </a:p>
            <a:p>
              <a:pPr marL="0" lvl="0" indent="0" algn="ctr">
                <a:lnSpc>
                  <a:spcPts val="2099"/>
                </a:lnSpc>
                <a:spcBef>
                  <a:spcPct val="0"/>
                </a:spcBef>
              </a:pPr>
              <a:endParaRPr lang="en-US" sz="1499">
                <a:solidFill>
                  <a:srgbClr val="000000">
                    <a:alpha val="89804"/>
                  </a:srgbClr>
                </a:solidFill>
                <a:latin typeface="Comfortaa"/>
                <a:ea typeface="Comfortaa"/>
                <a:cs typeface="Comfortaa"/>
                <a:sym typeface="Comfortaa"/>
                <a:hlinkClick r:id="rId2" action="ppaction://hlinksldjump"/>
              </a:endParaRP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hlinkClick r:id="rId2" action="ppaction://hlinksldjump"/>
                </a:rPr>
                <a:t>Person Centred Care</a:t>
              </a:r>
            </a:p>
            <a:p>
              <a:pPr marL="0" lvl="0" indent="0" algn="ctr">
                <a:lnSpc>
                  <a:spcPts val="2099"/>
                </a:lnSpc>
                <a:spcBef>
                  <a:spcPct val="0"/>
                </a:spcBef>
              </a:pPr>
              <a:endParaRPr lang="en-US" sz="1499" b="1" strike="noStrike">
                <a:solidFill>
                  <a:srgbClr val="000000">
                    <a:alpha val="89804"/>
                  </a:srgbClr>
                </a:solidFill>
                <a:latin typeface="Comfortaa Bold"/>
                <a:ea typeface="Comfortaa Bold"/>
                <a:cs typeface="Comfortaa Bold"/>
                <a:sym typeface="Comfortaa Bold"/>
                <a:hlinkClick r:id="rId2" action="ppaction://hlinksldjump"/>
              </a:endParaRPr>
            </a:p>
          </p:txBody>
        </p:sp>
      </p:grpSp>
      <p:grpSp>
        <p:nvGrpSpPr>
          <p:cNvPr id="8" name="Group 8"/>
          <p:cNvGrpSpPr/>
          <p:nvPr/>
        </p:nvGrpSpPr>
        <p:grpSpPr>
          <a:xfrm>
            <a:off x="2397661" y="1031064"/>
            <a:ext cx="1914994" cy="2173944"/>
            <a:chOff x="0" y="0"/>
            <a:chExt cx="686290" cy="779092"/>
          </a:xfrm>
        </p:grpSpPr>
        <p:sp>
          <p:nvSpPr>
            <p:cNvPr id="9" name="Freeform 9"/>
            <p:cNvSpPr/>
            <p:nvPr/>
          </p:nvSpPr>
          <p:spPr>
            <a:xfrm>
              <a:off x="0" y="0"/>
              <a:ext cx="686290" cy="779092"/>
            </a:xfrm>
            <a:custGeom>
              <a:avLst/>
              <a:gdLst/>
              <a:ahLst/>
              <a:cxnLst/>
              <a:rect l="l" t="t" r="r" b="b"/>
              <a:pathLst>
                <a:path w="686290" h="779092">
                  <a:moveTo>
                    <a:pt x="56599" y="0"/>
                  </a:moveTo>
                  <a:lnTo>
                    <a:pt x="629691" y="0"/>
                  </a:lnTo>
                  <a:cubicBezTo>
                    <a:pt x="644702" y="0"/>
                    <a:pt x="659099" y="5963"/>
                    <a:pt x="669713" y="16577"/>
                  </a:cubicBezTo>
                  <a:cubicBezTo>
                    <a:pt x="680327" y="27192"/>
                    <a:pt x="686290" y="41588"/>
                    <a:pt x="686290" y="56599"/>
                  </a:cubicBezTo>
                  <a:lnTo>
                    <a:pt x="686290" y="722493"/>
                  </a:lnTo>
                  <a:cubicBezTo>
                    <a:pt x="686290" y="737504"/>
                    <a:pt x="680327" y="751901"/>
                    <a:pt x="669713" y="762515"/>
                  </a:cubicBezTo>
                  <a:cubicBezTo>
                    <a:pt x="659099" y="773129"/>
                    <a:pt x="644702" y="779092"/>
                    <a:pt x="629691" y="779092"/>
                  </a:cubicBezTo>
                  <a:lnTo>
                    <a:pt x="56599" y="779092"/>
                  </a:lnTo>
                  <a:cubicBezTo>
                    <a:pt x="25340" y="779092"/>
                    <a:pt x="0" y="753752"/>
                    <a:pt x="0" y="722493"/>
                  </a:cubicBezTo>
                  <a:lnTo>
                    <a:pt x="0" y="56599"/>
                  </a:lnTo>
                  <a:cubicBezTo>
                    <a:pt x="0" y="41588"/>
                    <a:pt x="5963" y="27192"/>
                    <a:pt x="16577" y="16577"/>
                  </a:cubicBezTo>
                  <a:cubicBezTo>
                    <a:pt x="27192" y="5963"/>
                    <a:pt x="41588" y="0"/>
                    <a:pt x="56599" y="0"/>
                  </a:cubicBezTo>
                  <a:close/>
                </a:path>
              </a:pathLst>
            </a:custGeom>
            <a:solidFill>
              <a:srgbClr val="E6F3D1">
                <a:alpha val="89804"/>
              </a:srgbClr>
            </a:solidFill>
            <a:ln cap="sq">
              <a:noFill/>
              <a:prstDash val="solid"/>
              <a:miter/>
            </a:ln>
          </p:spPr>
          <p:txBody>
            <a:bodyPr/>
            <a:lstStyle/>
            <a:p>
              <a:endParaRPr lang="en-GB"/>
            </a:p>
          </p:txBody>
        </p:sp>
        <p:sp>
          <p:nvSpPr>
            <p:cNvPr id="10" name="TextBox 10"/>
            <p:cNvSpPr txBox="1"/>
            <p:nvPr/>
          </p:nvSpPr>
          <p:spPr>
            <a:xfrm>
              <a:off x="0" y="-28575"/>
              <a:ext cx="686290" cy="807667"/>
            </a:xfrm>
            <a:prstGeom prst="rect">
              <a:avLst/>
            </a:prstGeom>
          </p:spPr>
          <p:txBody>
            <a:bodyPr lIns="50800" tIns="50800" rIns="50800" bIns="50800" rtlCol="0" anchor="ctr"/>
            <a:lstStyle/>
            <a:p>
              <a:pPr algn="ctr">
                <a:lnSpc>
                  <a:spcPts val="2099"/>
                </a:lnSpc>
              </a:pPr>
              <a:endParaRPr/>
            </a:p>
            <a:p>
              <a:pPr marL="0" lvl="0" indent="0" algn="ctr">
                <a:lnSpc>
                  <a:spcPts val="2099"/>
                </a:lnSpc>
                <a:spcBef>
                  <a:spcPct val="0"/>
                </a:spcBef>
              </a:pPr>
              <a:r>
                <a:rPr lang="en-US" sz="1499" strike="noStrike">
                  <a:solidFill>
                    <a:srgbClr val="000000">
                      <a:alpha val="89804"/>
                    </a:srgbClr>
                  </a:solidFill>
                  <a:latin typeface="Comfortaa"/>
                  <a:ea typeface="Comfortaa"/>
                  <a:cs typeface="Comfortaa"/>
                  <a:sym typeface="Comfortaa"/>
                  <a:hlinkClick r:id="rId3" action="ppaction://hlinksldjump"/>
                </a:rPr>
                <a:t>Topic 2:</a:t>
              </a:r>
            </a:p>
            <a:p>
              <a:pPr marL="0" lvl="0" indent="0" algn="ctr">
                <a:lnSpc>
                  <a:spcPts val="2099"/>
                </a:lnSpc>
                <a:spcBef>
                  <a:spcPct val="0"/>
                </a:spcBef>
              </a:pPr>
              <a:endParaRPr lang="en-US" sz="1499" strike="noStrike">
                <a:solidFill>
                  <a:srgbClr val="000000">
                    <a:alpha val="89804"/>
                  </a:srgbClr>
                </a:solidFill>
                <a:latin typeface="Comfortaa"/>
                <a:ea typeface="Comfortaa"/>
                <a:cs typeface="Comfortaa"/>
                <a:sym typeface="Comfortaa"/>
                <a:hlinkClick r:id="rId3" action="ppaction://hlinksldjump"/>
              </a:endParaRP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hlinkClick r:id="rId3" action="ppaction://hlinksldjump"/>
                </a:rPr>
                <a:t>Communication in Palliative </a:t>
              </a: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hlinkClick r:id="rId3" action="ppaction://hlinksldjump"/>
                </a:rPr>
                <a:t>&amp; </a:t>
              </a: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hlinkClick r:id="rId3" action="ppaction://hlinksldjump"/>
                </a:rPr>
                <a:t>EOL Care</a:t>
              </a:r>
            </a:p>
          </p:txBody>
        </p:sp>
      </p:grpSp>
      <p:grpSp>
        <p:nvGrpSpPr>
          <p:cNvPr id="11" name="Group 11"/>
          <p:cNvGrpSpPr/>
          <p:nvPr/>
        </p:nvGrpSpPr>
        <p:grpSpPr>
          <a:xfrm>
            <a:off x="6380048" y="1031064"/>
            <a:ext cx="1914994" cy="2173944"/>
            <a:chOff x="0" y="0"/>
            <a:chExt cx="686290" cy="779092"/>
          </a:xfrm>
        </p:grpSpPr>
        <p:sp>
          <p:nvSpPr>
            <p:cNvPr id="12" name="Freeform 12"/>
            <p:cNvSpPr/>
            <p:nvPr/>
          </p:nvSpPr>
          <p:spPr>
            <a:xfrm>
              <a:off x="0" y="0"/>
              <a:ext cx="686290" cy="779092"/>
            </a:xfrm>
            <a:custGeom>
              <a:avLst/>
              <a:gdLst/>
              <a:ahLst/>
              <a:cxnLst/>
              <a:rect l="l" t="t" r="r" b="b"/>
              <a:pathLst>
                <a:path w="686290" h="779092">
                  <a:moveTo>
                    <a:pt x="56599" y="0"/>
                  </a:moveTo>
                  <a:lnTo>
                    <a:pt x="629691" y="0"/>
                  </a:lnTo>
                  <a:cubicBezTo>
                    <a:pt x="644702" y="0"/>
                    <a:pt x="659099" y="5963"/>
                    <a:pt x="669713" y="16577"/>
                  </a:cubicBezTo>
                  <a:cubicBezTo>
                    <a:pt x="680327" y="27192"/>
                    <a:pt x="686290" y="41588"/>
                    <a:pt x="686290" y="56599"/>
                  </a:cubicBezTo>
                  <a:lnTo>
                    <a:pt x="686290" y="722493"/>
                  </a:lnTo>
                  <a:cubicBezTo>
                    <a:pt x="686290" y="737504"/>
                    <a:pt x="680327" y="751901"/>
                    <a:pt x="669713" y="762515"/>
                  </a:cubicBezTo>
                  <a:cubicBezTo>
                    <a:pt x="659099" y="773129"/>
                    <a:pt x="644702" y="779092"/>
                    <a:pt x="629691" y="779092"/>
                  </a:cubicBezTo>
                  <a:lnTo>
                    <a:pt x="56599" y="779092"/>
                  </a:lnTo>
                  <a:cubicBezTo>
                    <a:pt x="25340" y="779092"/>
                    <a:pt x="0" y="753752"/>
                    <a:pt x="0" y="722493"/>
                  </a:cubicBezTo>
                  <a:lnTo>
                    <a:pt x="0" y="56599"/>
                  </a:lnTo>
                  <a:cubicBezTo>
                    <a:pt x="0" y="41588"/>
                    <a:pt x="5963" y="27192"/>
                    <a:pt x="16577" y="16577"/>
                  </a:cubicBezTo>
                  <a:cubicBezTo>
                    <a:pt x="27192" y="5963"/>
                    <a:pt x="41588" y="0"/>
                    <a:pt x="56599" y="0"/>
                  </a:cubicBezTo>
                  <a:close/>
                </a:path>
              </a:pathLst>
            </a:custGeom>
            <a:solidFill>
              <a:srgbClr val="E6F3D1">
                <a:alpha val="89804"/>
              </a:srgbClr>
            </a:solidFill>
            <a:ln cap="sq">
              <a:noFill/>
              <a:prstDash val="solid"/>
              <a:miter/>
            </a:ln>
          </p:spPr>
          <p:txBody>
            <a:bodyPr/>
            <a:lstStyle/>
            <a:p>
              <a:endParaRPr lang="en-GB"/>
            </a:p>
          </p:txBody>
        </p:sp>
        <p:sp>
          <p:nvSpPr>
            <p:cNvPr id="13" name="TextBox 13"/>
            <p:cNvSpPr txBox="1"/>
            <p:nvPr/>
          </p:nvSpPr>
          <p:spPr>
            <a:xfrm>
              <a:off x="0" y="-28575"/>
              <a:ext cx="686290" cy="807667"/>
            </a:xfrm>
            <a:prstGeom prst="rect">
              <a:avLst/>
            </a:prstGeom>
          </p:spPr>
          <p:txBody>
            <a:bodyPr lIns="50800" tIns="50800" rIns="50800" bIns="50800" rtlCol="0" anchor="ctr"/>
            <a:lstStyle/>
            <a:p>
              <a:pPr marL="0" lvl="0" indent="0" algn="ctr">
                <a:lnSpc>
                  <a:spcPts val="2099"/>
                </a:lnSpc>
                <a:spcBef>
                  <a:spcPct val="0"/>
                </a:spcBef>
              </a:pPr>
              <a:r>
                <a:rPr lang="en-US" sz="1499" strike="noStrike">
                  <a:solidFill>
                    <a:srgbClr val="000000">
                      <a:alpha val="89804"/>
                    </a:srgbClr>
                  </a:solidFill>
                  <a:latin typeface="Comfortaa"/>
                  <a:ea typeface="Comfortaa"/>
                  <a:cs typeface="Comfortaa"/>
                  <a:sym typeface="Comfortaa"/>
                  <a:hlinkClick r:id="rId4" action="ppaction://hlinksldjump"/>
                </a:rPr>
                <a:t>Topic 4:</a:t>
              </a:r>
            </a:p>
            <a:p>
              <a:pPr marL="0" lvl="0" indent="0" algn="ctr">
                <a:lnSpc>
                  <a:spcPts val="2099"/>
                </a:lnSpc>
                <a:spcBef>
                  <a:spcPct val="0"/>
                </a:spcBef>
              </a:pPr>
              <a:endParaRPr lang="en-US" sz="1499" strike="noStrike">
                <a:solidFill>
                  <a:srgbClr val="000000">
                    <a:alpha val="89804"/>
                  </a:srgbClr>
                </a:solidFill>
                <a:latin typeface="Comfortaa"/>
                <a:ea typeface="Comfortaa"/>
                <a:cs typeface="Comfortaa"/>
                <a:sym typeface="Comfortaa"/>
                <a:hlinkClick r:id="rId4" action="ppaction://hlinksldjump"/>
              </a:endParaRP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hlinkClick r:id="rId4" action="ppaction://hlinksldjump"/>
                </a:rPr>
                <a:t>Care After Death</a:t>
              </a:r>
            </a:p>
            <a:p>
              <a:pPr marL="0" lvl="0" indent="0" algn="ctr">
                <a:lnSpc>
                  <a:spcPts val="2099"/>
                </a:lnSpc>
                <a:spcBef>
                  <a:spcPct val="0"/>
                </a:spcBef>
              </a:pPr>
              <a:endParaRPr lang="en-US" sz="1499" b="1" strike="noStrike">
                <a:solidFill>
                  <a:srgbClr val="000000">
                    <a:alpha val="89804"/>
                  </a:srgbClr>
                </a:solidFill>
                <a:latin typeface="Comfortaa Bold"/>
                <a:ea typeface="Comfortaa Bold"/>
                <a:cs typeface="Comfortaa Bold"/>
                <a:sym typeface="Comfortaa Bold"/>
                <a:hlinkClick r:id="rId4" action="ppaction://hlinksldjump"/>
              </a:endParaRPr>
            </a:p>
            <a:p>
              <a:pPr marL="0" lvl="0" indent="0" algn="ctr">
                <a:lnSpc>
                  <a:spcPts val="2099"/>
                </a:lnSpc>
                <a:spcBef>
                  <a:spcPct val="0"/>
                </a:spcBef>
              </a:pPr>
              <a:endParaRPr lang="en-US" sz="1499" b="1" strike="noStrike">
                <a:solidFill>
                  <a:srgbClr val="000000">
                    <a:alpha val="89804"/>
                  </a:srgbClr>
                </a:solidFill>
                <a:latin typeface="Comfortaa Bold"/>
                <a:ea typeface="Comfortaa Bold"/>
                <a:cs typeface="Comfortaa Bold"/>
                <a:sym typeface="Comfortaa Bold"/>
                <a:hlinkClick r:id="rId4" action="ppaction://hlinksldjump"/>
              </a:endParaRPr>
            </a:p>
          </p:txBody>
        </p:sp>
      </p:grpSp>
      <p:grpSp>
        <p:nvGrpSpPr>
          <p:cNvPr id="14" name="Group 14"/>
          <p:cNvGrpSpPr/>
          <p:nvPr/>
        </p:nvGrpSpPr>
        <p:grpSpPr>
          <a:xfrm>
            <a:off x="4388854" y="1031064"/>
            <a:ext cx="1914994" cy="2173944"/>
            <a:chOff x="0" y="0"/>
            <a:chExt cx="686290" cy="779092"/>
          </a:xfrm>
        </p:grpSpPr>
        <p:sp>
          <p:nvSpPr>
            <p:cNvPr id="15" name="Freeform 15"/>
            <p:cNvSpPr/>
            <p:nvPr/>
          </p:nvSpPr>
          <p:spPr>
            <a:xfrm>
              <a:off x="0" y="0"/>
              <a:ext cx="686290" cy="779092"/>
            </a:xfrm>
            <a:custGeom>
              <a:avLst/>
              <a:gdLst/>
              <a:ahLst/>
              <a:cxnLst/>
              <a:rect l="l" t="t" r="r" b="b"/>
              <a:pathLst>
                <a:path w="686290" h="779092">
                  <a:moveTo>
                    <a:pt x="56599" y="0"/>
                  </a:moveTo>
                  <a:lnTo>
                    <a:pt x="629691" y="0"/>
                  </a:lnTo>
                  <a:cubicBezTo>
                    <a:pt x="644702" y="0"/>
                    <a:pt x="659099" y="5963"/>
                    <a:pt x="669713" y="16577"/>
                  </a:cubicBezTo>
                  <a:cubicBezTo>
                    <a:pt x="680327" y="27192"/>
                    <a:pt x="686290" y="41588"/>
                    <a:pt x="686290" y="56599"/>
                  </a:cubicBezTo>
                  <a:lnTo>
                    <a:pt x="686290" y="722493"/>
                  </a:lnTo>
                  <a:cubicBezTo>
                    <a:pt x="686290" y="737504"/>
                    <a:pt x="680327" y="751901"/>
                    <a:pt x="669713" y="762515"/>
                  </a:cubicBezTo>
                  <a:cubicBezTo>
                    <a:pt x="659099" y="773129"/>
                    <a:pt x="644702" y="779092"/>
                    <a:pt x="629691" y="779092"/>
                  </a:cubicBezTo>
                  <a:lnTo>
                    <a:pt x="56599" y="779092"/>
                  </a:lnTo>
                  <a:cubicBezTo>
                    <a:pt x="25340" y="779092"/>
                    <a:pt x="0" y="753752"/>
                    <a:pt x="0" y="722493"/>
                  </a:cubicBezTo>
                  <a:lnTo>
                    <a:pt x="0" y="56599"/>
                  </a:lnTo>
                  <a:cubicBezTo>
                    <a:pt x="0" y="41588"/>
                    <a:pt x="5963" y="27192"/>
                    <a:pt x="16577" y="16577"/>
                  </a:cubicBezTo>
                  <a:cubicBezTo>
                    <a:pt x="27192" y="5963"/>
                    <a:pt x="41588" y="0"/>
                    <a:pt x="56599" y="0"/>
                  </a:cubicBezTo>
                  <a:close/>
                </a:path>
              </a:pathLst>
            </a:custGeom>
            <a:solidFill>
              <a:srgbClr val="E6F3D1">
                <a:alpha val="89804"/>
              </a:srgbClr>
            </a:solidFill>
            <a:ln cap="sq">
              <a:noFill/>
              <a:prstDash val="solid"/>
              <a:miter/>
            </a:ln>
          </p:spPr>
          <p:txBody>
            <a:bodyPr/>
            <a:lstStyle/>
            <a:p>
              <a:endParaRPr lang="en-GB"/>
            </a:p>
          </p:txBody>
        </p:sp>
        <p:sp>
          <p:nvSpPr>
            <p:cNvPr id="16" name="TextBox 16"/>
            <p:cNvSpPr txBox="1"/>
            <p:nvPr/>
          </p:nvSpPr>
          <p:spPr>
            <a:xfrm>
              <a:off x="0" y="-28575"/>
              <a:ext cx="686290" cy="807667"/>
            </a:xfrm>
            <a:prstGeom prst="rect">
              <a:avLst/>
            </a:prstGeom>
          </p:spPr>
          <p:txBody>
            <a:bodyPr lIns="50800" tIns="50800" rIns="50800" bIns="50800" rtlCol="0" anchor="ctr"/>
            <a:lstStyle/>
            <a:p>
              <a:pPr marL="0" lvl="0" indent="0" algn="ctr">
                <a:lnSpc>
                  <a:spcPts val="2099"/>
                </a:lnSpc>
                <a:spcBef>
                  <a:spcPct val="0"/>
                </a:spcBef>
              </a:pPr>
              <a:r>
                <a:rPr lang="en-US" sz="1499" strike="noStrike">
                  <a:solidFill>
                    <a:srgbClr val="000000">
                      <a:alpha val="89804"/>
                    </a:srgbClr>
                  </a:solidFill>
                  <a:latin typeface="Comfortaa"/>
                  <a:ea typeface="Comfortaa"/>
                  <a:cs typeface="Comfortaa"/>
                  <a:sym typeface="Comfortaa"/>
                  <a:hlinkClick r:id="rId5" action="ppaction://hlinksldjump"/>
                </a:rPr>
                <a:t>Topic 3:</a:t>
              </a:r>
            </a:p>
            <a:p>
              <a:pPr marL="0" lvl="0" indent="0" algn="ctr">
                <a:lnSpc>
                  <a:spcPts val="2099"/>
                </a:lnSpc>
                <a:spcBef>
                  <a:spcPct val="0"/>
                </a:spcBef>
              </a:pPr>
              <a:endParaRPr lang="en-US" sz="1499" strike="noStrike">
                <a:solidFill>
                  <a:srgbClr val="000000">
                    <a:alpha val="89804"/>
                  </a:srgbClr>
                </a:solidFill>
                <a:latin typeface="Comfortaa"/>
                <a:ea typeface="Comfortaa"/>
                <a:cs typeface="Comfortaa"/>
                <a:sym typeface="Comfortaa"/>
                <a:hlinkClick r:id="rId5" action="ppaction://hlinksldjump"/>
              </a:endParaRP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hlinkClick r:id="rId5" action="ppaction://hlinksldjump"/>
                </a:rPr>
                <a:t>Support for Carers</a:t>
              </a:r>
            </a:p>
            <a:p>
              <a:pPr marL="0" lvl="0" indent="0" algn="ctr">
                <a:lnSpc>
                  <a:spcPts val="2099"/>
                </a:lnSpc>
                <a:spcBef>
                  <a:spcPct val="0"/>
                </a:spcBef>
              </a:pPr>
              <a:endParaRPr lang="en-US" sz="1499" b="1" strike="noStrike">
                <a:solidFill>
                  <a:srgbClr val="000000">
                    <a:alpha val="89804"/>
                  </a:srgbClr>
                </a:solidFill>
                <a:latin typeface="Comfortaa Bold"/>
                <a:ea typeface="Comfortaa Bold"/>
                <a:cs typeface="Comfortaa Bold"/>
                <a:sym typeface="Comfortaa Bold"/>
                <a:hlinkClick r:id="rId5" action="ppaction://hlinksldjump"/>
              </a:endParaRPr>
            </a:p>
          </p:txBody>
        </p:sp>
      </p:grpSp>
      <p:grpSp>
        <p:nvGrpSpPr>
          <p:cNvPr id="17" name="Group 17"/>
          <p:cNvGrpSpPr/>
          <p:nvPr/>
        </p:nvGrpSpPr>
        <p:grpSpPr>
          <a:xfrm>
            <a:off x="8371242" y="1031064"/>
            <a:ext cx="1914994" cy="2173944"/>
            <a:chOff x="0" y="0"/>
            <a:chExt cx="686290" cy="779092"/>
          </a:xfrm>
        </p:grpSpPr>
        <p:sp>
          <p:nvSpPr>
            <p:cNvPr id="18" name="Freeform 18"/>
            <p:cNvSpPr/>
            <p:nvPr/>
          </p:nvSpPr>
          <p:spPr>
            <a:xfrm>
              <a:off x="0" y="0"/>
              <a:ext cx="686290" cy="779092"/>
            </a:xfrm>
            <a:custGeom>
              <a:avLst/>
              <a:gdLst/>
              <a:ahLst/>
              <a:cxnLst/>
              <a:rect l="l" t="t" r="r" b="b"/>
              <a:pathLst>
                <a:path w="686290" h="779092">
                  <a:moveTo>
                    <a:pt x="56599" y="0"/>
                  </a:moveTo>
                  <a:lnTo>
                    <a:pt x="629691" y="0"/>
                  </a:lnTo>
                  <a:cubicBezTo>
                    <a:pt x="644702" y="0"/>
                    <a:pt x="659099" y="5963"/>
                    <a:pt x="669713" y="16577"/>
                  </a:cubicBezTo>
                  <a:cubicBezTo>
                    <a:pt x="680327" y="27192"/>
                    <a:pt x="686290" y="41588"/>
                    <a:pt x="686290" y="56599"/>
                  </a:cubicBezTo>
                  <a:lnTo>
                    <a:pt x="686290" y="722493"/>
                  </a:lnTo>
                  <a:cubicBezTo>
                    <a:pt x="686290" y="737504"/>
                    <a:pt x="680327" y="751901"/>
                    <a:pt x="669713" y="762515"/>
                  </a:cubicBezTo>
                  <a:cubicBezTo>
                    <a:pt x="659099" y="773129"/>
                    <a:pt x="644702" y="779092"/>
                    <a:pt x="629691" y="779092"/>
                  </a:cubicBezTo>
                  <a:lnTo>
                    <a:pt x="56599" y="779092"/>
                  </a:lnTo>
                  <a:cubicBezTo>
                    <a:pt x="25340" y="779092"/>
                    <a:pt x="0" y="753752"/>
                    <a:pt x="0" y="722493"/>
                  </a:cubicBezTo>
                  <a:lnTo>
                    <a:pt x="0" y="56599"/>
                  </a:lnTo>
                  <a:cubicBezTo>
                    <a:pt x="0" y="41588"/>
                    <a:pt x="5963" y="27192"/>
                    <a:pt x="16577" y="16577"/>
                  </a:cubicBezTo>
                  <a:cubicBezTo>
                    <a:pt x="27192" y="5963"/>
                    <a:pt x="41588" y="0"/>
                    <a:pt x="56599" y="0"/>
                  </a:cubicBezTo>
                  <a:close/>
                </a:path>
              </a:pathLst>
            </a:custGeom>
            <a:solidFill>
              <a:srgbClr val="E6F3D1">
                <a:alpha val="89804"/>
              </a:srgbClr>
            </a:solidFill>
            <a:ln cap="sq">
              <a:noFill/>
              <a:prstDash val="solid"/>
              <a:miter/>
            </a:ln>
          </p:spPr>
          <p:txBody>
            <a:bodyPr/>
            <a:lstStyle/>
            <a:p>
              <a:endParaRPr lang="en-GB"/>
            </a:p>
          </p:txBody>
        </p:sp>
        <p:sp>
          <p:nvSpPr>
            <p:cNvPr id="19" name="TextBox 19"/>
            <p:cNvSpPr txBox="1"/>
            <p:nvPr/>
          </p:nvSpPr>
          <p:spPr>
            <a:xfrm>
              <a:off x="0" y="-28575"/>
              <a:ext cx="686290" cy="807667"/>
            </a:xfrm>
            <a:prstGeom prst="rect">
              <a:avLst/>
            </a:prstGeom>
          </p:spPr>
          <p:txBody>
            <a:bodyPr lIns="50800" tIns="50800" rIns="50800" bIns="50800" rtlCol="0" anchor="ctr"/>
            <a:lstStyle/>
            <a:p>
              <a:pPr marL="0" lvl="0" indent="0" algn="ctr">
                <a:lnSpc>
                  <a:spcPts val="2099"/>
                </a:lnSpc>
                <a:spcBef>
                  <a:spcPct val="0"/>
                </a:spcBef>
              </a:pPr>
              <a:r>
                <a:rPr lang="en-US" sz="1499" strike="noStrike">
                  <a:solidFill>
                    <a:srgbClr val="000000">
                      <a:alpha val="89804"/>
                    </a:srgbClr>
                  </a:solidFill>
                  <a:latin typeface="Comfortaa"/>
                  <a:ea typeface="Comfortaa"/>
                  <a:cs typeface="Comfortaa"/>
                  <a:sym typeface="Comfortaa"/>
                  <a:hlinkClick r:id="rId6" action="ppaction://hlinksldjump"/>
                </a:rPr>
                <a:t>Topic 5:</a:t>
              </a:r>
            </a:p>
            <a:p>
              <a:pPr marL="0" lvl="0" indent="0" algn="ctr">
                <a:lnSpc>
                  <a:spcPts val="2099"/>
                </a:lnSpc>
                <a:spcBef>
                  <a:spcPct val="0"/>
                </a:spcBef>
              </a:pPr>
              <a:endParaRPr lang="en-US" sz="1499" strike="noStrike">
                <a:solidFill>
                  <a:srgbClr val="000000">
                    <a:alpha val="89804"/>
                  </a:srgbClr>
                </a:solidFill>
                <a:latin typeface="Comfortaa"/>
                <a:ea typeface="Comfortaa"/>
                <a:cs typeface="Comfortaa"/>
                <a:sym typeface="Comfortaa"/>
                <a:hlinkClick r:id="rId6" action="ppaction://hlinksldjump"/>
              </a:endParaRPr>
            </a:p>
            <a:p>
              <a:pPr marL="0" lvl="0" indent="0" algn="ctr">
                <a:lnSpc>
                  <a:spcPts val="2099"/>
                </a:lnSpc>
                <a:spcBef>
                  <a:spcPct val="0"/>
                </a:spcBef>
              </a:pPr>
              <a:r>
                <a:rPr lang="en-US" sz="1499" b="1" strike="noStrike">
                  <a:solidFill>
                    <a:srgbClr val="000000">
                      <a:alpha val="89804"/>
                    </a:srgbClr>
                  </a:solidFill>
                  <a:latin typeface="Comfortaa Bold"/>
                  <a:ea typeface="Comfortaa Bold"/>
                  <a:cs typeface="Comfortaa Bold"/>
                  <a:sym typeface="Comfortaa Bold"/>
                </a:rPr>
                <a:t>Maintaining </a:t>
              </a:r>
              <a:r>
                <a:rPr lang="en-US" sz="1499" strike="noStrike">
                  <a:solidFill>
                    <a:srgbClr val="000000">
                      <a:alpha val="89804"/>
                    </a:srgbClr>
                  </a:solidFill>
                  <a:latin typeface="Comfortaa"/>
                  <a:ea typeface="Comfortaa"/>
                  <a:cs typeface="Comfortaa"/>
                  <a:sym typeface="Comfortaa"/>
                </a:rPr>
                <a:t>o</a:t>
              </a:r>
              <a:r>
                <a:rPr lang="en-US" sz="1499" b="1" strike="noStrike">
                  <a:solidFill>
                    <a:srgbClr val="000000">
                      <a:alpha val="89804"/>
                    </a:srgbClr>
                  </a:solidFill>
                  <a:latin typeface="Comfortaa Bold"/>
                  <a:ea typeface="Comfortaa Bold"/>
                  <a:cs typeface="Comfortaa Bold"/>
                  <a:sym typeface="Comfortaa Bold"/>
                  <a:hlinkClick r:id="rId6" action="ppaction://hlinksldjump"/>
                </a:rPr>
                <a:t>wn Health and Wellbeing</a:t>
              </a:r>
            </a:p>
            <a:p>
              <a:pPr marL="0" lvl="0" indent="0" algn="ctr">
                <a:lnSpc>
                  <a:spcPts val="2099"/>
                </a:lnSpc>
                <a:spcBef>
                  <a:spcPct val="0"/>
                </a:spcBef>
              </a:pPr>
              <a:endParaRPr lang="en-US" sz="1499" b="1" strike="noStrike">
                <a:solidFill>
                  <a:srgbClr val="000000">
                    <a:alpha val="89804"/>
                  </a:srgbClr>
                </a:solidFill>
                <a:latin typeface="Comfortaa Bold"/>
                <a:ea typeface="Comfortaa Bold"/>
                <a:cs typeface="Comfortaa Bold"/>
                <a:sym typeface="Comfortaa Bold"/>
                <a:hlinkClick r:id="rId6" action="ppaction://hlinksldjump"/>
              </a:endParaRPr>
            </a:p>
          </p:txBody>
        </p:sp>
      </p:grpSp>
      <p:grpSp>
        <p:nvGrpSpPr>
          <p:cNvPr id="20" name="Group 20"/>
          <p:cNvGrpSpPr/>
          <p:nvPr/>
        </p:nvGrpSpPr>
        <p:grpSpPr>
          <a:xfrm>
            <a:off x="405765" y="4131157"/>
            <a:ext cx="1914994" cy="781885"/>
            <a:chOff x="0" y="0"/>
            <a:chExt cx="686290" cy="280210"/>
          </a:xfrm>
        </p:grpSpPr>
        <p:sp>
          <p:nvSpPr>
            <p:cNvPr id="21" name="Freeform 21"/>
            <p:cNvSpPr/>
            <p:nvPr/>
          </p:nvSpPr>
          <p:spPr>
            <a:xfrm>
              <a:off x="0" y="0"/>
              <a:ext cx="686290" cy="280210"/>
            </a:xfrm>
            <a:custGeom>
              <a:avLst/>
              <a:gdLst/>
              <a:ahLst/>
              <a:cxnLst/>
              <a:rect l="l" t="t" r="r" b="b"/>
              <a:pathLst>
                <a:path w="686290" h="280210">
                  <a:moveTo>
                    <a:pt x="56599" y="0"/>
                  </a:moveTo>
                  <a:lnTo>
                    <a:pt x="629691" y="0"/>
                  </a:lnTo>
                  <a:cubicBezTo>
                    <a:pt x="644702" y="0"/>
                    <a:pt x="659099" y="5963"/>
                    <a:pt x="669713" y="16577"/>
                  </a:cubicBezTo>
                  <a:cubicBezTo>
                    <a:pt x="680327" y="27192"/>
                    <a:pt x="686290" y="41588"/>
                    <a:pt x="686290" y="56599"/>
                  </a:cubicBezTo>
                  <a:lnTo>
                    <a:pt x="686290" y="223611"/>
                  </a:lnTo>
                  <a:cubicBezTo>
                    <a:pt x="686290" y="238622"/>
                    <a:pt x="680327" y="253018"/>
                    <a:pt x="669713" y="263632"/>
                  </a:cubicBezTo>
                  <a:cubicBezTo>
                    <a:pt x="659099" y="274247"/>
                    <a:pt x="644702" y="280210"/>
                    <a:pt x="629691" y="280210"/>
                  </a:cubicBezTo>
                  <a:lnTo>
                    <a:pt x="56599" y="280210"/>
                  </a:lnTo>
                  <a:cubicBezTo>
                    <a:pt x="41588" y="280210"/>
                    <a:pt x="27192" y="274247"/>
                    <a:pt x="16577" y="263632"/>
                  </a:cubicBezTo>
                  <a:cubicBezTo>
                    <a:pt x="5963" y="253018"/>
                    <a:pt x="0" y="238622"/>
                    <a:pt x="0" y="223611"/>
                  </a:cubicBezTo>
                  <a:lnTo>
                    <a:pt x="0" y="56599"/>
                  </a:lnTo>
                  <a:cubicBezTo>
                    <a:pt x="0" y="41588"/>
                    <a:pt x="5963" y="27192"/>
                    <a:pt x="16577" y="16577"/>
                  </a:cubicBezTo>
                  <a:cubicBezTo>
                    <a:pt x="27192" y="5963"/>
                    <a:pt x="41588" y="0"/>
                    <a:pt x="56599" y="0"/>
                  </a:cubicBezTo>
                  <a:close/>
                </a:path>
              </a:pathLst>
            </a:custGeom>
            <a:solidFill>
              <a:srgbClr val="ADD8A0">
                <a:alpha val="89804"/>
              </a:srgbClr>
            </a:solidFill>
            <a:ln cap="sq">
              <a:noFill/>
              <a:prstDash val="solid"/>
              <a:miter/>
            </a:ln>
          </p:spPr>
          <p:txBody>
            <a:bodyPr/>
            <a:lstStyle/>
            <a:p>
              <a:endParaRPr lang="en-GB"/>
            </a:p>
          </p:txBody>
        </p:sp>
        <p:sp>
          <p:nvSpPr>
            <p:cNvPr id="22" name="TextBox 22"/>
            <p:cNvSpPr txBox="1"/>
            <p:nvPr/>
          </p:nvSpPr>
          <p:spPr>
            <a:xfrm>
              <a:off x="0" y="-28575"/>
              <a:ext cx="686290" cy="308785"/>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7" action="ppaction://hlinksldjump"/>
                </a:rPr>
                <a:t>Outcomes</a:t>
              </a:r>
            </a:p>
          </p:txBody>
        </p:sp>
      </p:grpSp>
      <p:grpSp>
        <p:nvGrpSpPr>
          <p:cNvPr id="23" name="Group 23"/>
          <p:cNvGrpSpPr/>
          <p:nvPr/>
        </p:nvGrpSpPr>
        <p:grpSpPr>
          <a:xfrm>
            <a:off x="405765" y="4983207"/>
            <a:ext cx="1914994" cy="1020631"/>
            <a:chOff x="0" y="0"/>
            <a:chExt cx="686290" cy="365771"/>
          </a:xfrm>
        </p:grpSpPr>
        <p:sp>
          <p:nvSpPr>
            <p:cNvPr id="24" name="Freeform 24"/>
            <p:cNvSpPr/>
            <p:nvPr/>
          </p:nvSpPr>
          <p:spPr>
            <a:xfrm>
              <a:off x="0" y="0"/>
              <a:ext cx="686290" cy="365771"/>
            </a:xfrm>
            <a:custGeom>
              <a:avLst/>
              <a:gdLst/>
              <a:ahLst/>
              <a:cxnLst/>
              <a:rect l="l" t="t" r="r" b="b"/>
              <a:pathLst>
                <a:path w="686290" h="365771">
                  <a:moveTo>
                    <a:pt x="56599" y="0"/>
                  </a:moveTo>
                  <a:lnTo>
                    <a:pt x="629691" y="0"/>
                  </a:lnTo>
                  <a:cubicBezTo>
                    <a:pt x="644702" y="0"/>
                    <a:pt x="659099" y="5963"/>
                    <a:pt x="669713" y="16577"/>
                  </a:cubicBezTo>
                  <a:cubicBezTo>
                    <a:pt x="680327" y="27192"/>
                    <a:pt x="686290" y="41588"/>
                    <a:pt x="686290" y="56599"/>
                  </a:cubicBezTo>
                  <a:lnTo>
                    <a:pt x="686290" y="309172"/>
                  </a:lnTo>
                  <a:cubicBezTo>
                    <a:pt x="686290" y="324183"/>
                    <a:pt x="680327" y="338579"/>
                    <a:pt x="669713" y="349194"/>
                  </a:cubicBezTo>
                  <a:cubicBezTo>
                    <a:pt x="659099" y="359808"/>
                    <a:pt x="644702" y="365771"/>
                    <a:pt x="629691" y="365771"/>
                  </a:cubicBezTo>
                  <a:lnTo>
                    <a:pt x="56599" y="365771"/>
                  </a:lnTo>
                  <a:cubicBezTo>
                    <a:pt x="41588" y="365771"/>
                    <a:pt x="27192" y="359808"/>
                    <a:pt x="16577" y="349194"/>
                  </a:cubicBezTo>
                  <a:cubicBezTo>
                    <a:pt x="5963" y="338579"/>
                    <a:pt x="0" y="324183"/>
                    <a:pt x="0" y="309172"/>
                  </a:cubicBezTo>
                  <a:lnTo>
                    <a:pt x="0" y="56599"/>
                  </a:lnTo>
                  <a:cubicBezTo>
                    <a:pt x="0" y="41588"/>
                    <a:pt x="5963" y="27192"/>
                    <a:pt x="16577" y="16577"/>
                  </a:cubicBezTo>
                  <a:cubicBezTo>
                    <a:pt x="27192" y="5963"/>
                    <a:pt x="41588" y="0"/>
                    <a:pt x="56599" y="0"/>
                  </a:cubicBezTo>
                  <a:close/>
                </a:path>
              </a:pathLst>
            </a:custGeom>
            <a:solidFill>
              <a:srgbClr val="ADD8A0">
                <a:alpha val="89804"/>
              </a:srgbClr>
            </a:solidFill>
            <a:ln cap="sq">
              <a:noFill/>
              <a:prstDash val="solid"/>
              <a:miter/>
            </a:ln>
          </p:spPr>
          <p:txBody>
            <a:bodyPr/>
            <a:lstStyle/>
            <a:p>
              <a:endParaRPr lang="en-GB"/>
            </a:p>
          </p:txBody>
        </p:sp>
        <p:sp>
          <p:nvSpPr>
            <p:cNvPr id="25" name="TextBox 25"/>
            <p:cNvSpPr txBox="1"/>
            <p:nvPr/>
          </p:nvSpPr>
          <p:spPr>
            <a:xfrm>
              <a:off x="0" y="-28575"/>
              <a:ext cx="686290" cy="394346"/>
            </a:xfrm>
            <a:prstGeom prst="rect">
              <a:avLst/>
            </a:prstGeom>
          </p:spPr>
          <p:txBody>
            <a:bodyPr lIns="50800" tIns="50800" rIns="50800" bIns="50800" rtlCol="0" anchor="ctr"/>
            <a:lstStyle/>
            <a:p>
              <a:pPr algn="ctr">
                <a:lnSpc>
                  <a:spcPts val="2099"/>
                </a:lnSpc>
              </a:pPr>
              <a:r>
                <a:rPr lang="en-US" sz="1499" b="1">
                  <a:solidFill>
                    <a:srgbClr val="000000">
                      <a:alpha val="89804"/>
                    </a:srgbClr>
                  </a:solidFill>
                  <a:latin typeface="Comfortaa Bold"/>
                  <a:ea typeface="Comfortaa Bold"/>
                  <a:cs typeface="Comfortaa Bold"/>
                  <a:sym typeface="Comfortaa Bold"/>
                  <a:hlinkClick r:id="rId8" action="ppaction://hlinksldjump"/>
                </a:rPr>
                <a:t>Training </a:t>
              </a:r>
            </a:p>
            <a:p>
              <a:pPr algn="ctr">
                <a:lnSpc>
                  <a:spcPts val="2099"/>
                </a:lnSpc>
              </a:pPr>
              <a:r>
                <a:rPr lang="en-US" sz="1499" b="1">
                  <a:solidFill>
                    <a:srgbClr val="000000">
                      <a:alpha val="89804"/>
                    </a:srgbClr>
                  </a:solidFill>
                  <a:latin typeface="Comfortaa Bold"/>
                  <a:ea typeface="Comfortaa Bold"/>
                  <a:cs typeface="Comfortaa Bold"/>
                  <a:sym typeface="Comfortaa Bold"/>
                  <a:hlinkClick r:id="rId8" action="ppaction://hlinksldjump"/>
                </a:rPr>
                <a:t>&amp;</a:t>
              </a:r>
            </a:p>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8" action="ppaction://hlinksldjump"/>
                </a:rPr>
                <a:t>Resources</a:t>
              </a:r>
            </a:p>
          </p:txBody>
        </p:sp>
      </p:grpSp>
      <p:grpSp>
        <p:nvGrpSpPr>
          <p:cNvPr id="26" name="Group 26"/>
          <p:cNvGrpSpPr/>
          <p:nvPr/>
        </p:nvGrpSpPr>
        <p:grpSpPr>
          <a:xfrm>
            <a:off x="2397661" y="4142072"/>
            <a:ext cx="1914994" cy="781885"/>
            <a:chOff x="0" y="0"/>
            <a:chExt cx="686290" cy="280210"/>
          </a:xfrm>
        </p:grpSpPr>
        <p:sp>
          <p:nvSpPr>
            <p:cNvPr id="27" name="Freeform 27"/>
            <p:cNvSpPr/>
            <p:nvPr/>
          </p:nvSpPr>
          <p:spPr>
            <a:xfrm>
              <a:off x="0" y="0"/>
              <a:ext cx="686290" cy="280210"/>
            </a:xfrm>
            <a:custGeom>
              <a:avLst/>
              <a:gdLst/>
              <a:ahLst/>
              <a:cxnLst/>
              <a:rect l="l" t="t" r="r" b="b"/>
              <a:pathLst>
                <a:path w="686290" h="280210">
                  <a:moveTo>
                    <a:pt x="56599" y="0"/>
                  </a:moveTo>
                  <a:lnTo>
                    <a:pt x="629691" y="0"/>
                  </a:lnTo>
                  <a:cubicBezTo>
                    <a:pt x="644702" y="0"/>
                    <a:pt x="659099" y="5963"/>
                    <a:pt x="669713" y="16577"/>
                  </a:cubicBezTo>
                  <a:cubicBezTo>
                    <a:pt x="680327" y="27192"/>
                    <a:pt x="686290" y="41588"/>
                    <a:pt x="686290" y="56599"/>
                  </a:cubicBezTo>
                  <a:lnTo>
                    <a:pt x="686290" y="223611"/>
                  </a:lnTo>
                  <a:cubicBezTo>
                    <a:pt x="686290" y="238622"/>
                    <a:pt x="680327" y="253018"/>
                    <a:pt x="669713" y="263632"/>
                  </a:cubicBezTo>
                  <a:cubicBezTo>
                    <a:pt x="659099" y="274247"/>
                    <a:pt x="644702" y="280210"/>
                    <a:pt x="629691" y="280210"/>
                  </a:cubicBezTo>
                  <a:lnTo>
                    <a:pt x="56599" y="280210"/>
                  </a:lnTo>
                  <a:cubicBezTo>
                    <a:pt x="41588" y="280210"/>
                    <a:pt x="27192" y="274247"/>
                    <a:pt x="16577" y="263632"/>
                  </a:cubicBezTo>
                  <a:cubicBezTo>
                    <a:pt x="5963" y="253018"/>
                    <a:pt x="0" y="238622"/>
                    <a:pt x="0" y="223611"/>
                  </a:cubicBezTo>
                  <a:lnTo>
                    <a:pt x="0" y="56599"/>
                  </a:lnTo>
                  <a:cubicBezTo>
                    <a:pt x="0" y="41588"/>
                    <a:pt x="5963" y="27192"/>
                    <a:pt x="16577" y="16577"/>
                  </a:cubicBezTo>
                  <a:cubicBezTo>
                    <a:pt x="27192" y="5963"/>
                    <a:pt x="41588" y="0"/>
                    <a:pt x="56599" y="0"/>
                  </a:cubicBezTo>
                  <a:close/>
                </a:path>
              </a:pathLst>
            </a:custGeom>
            <a:solidFill>
              <a:srgbClr val="ADD8A0">
                <a:alpha val="89804"/>
              </a:srgbClr>
            </a:solidFill>
            <a:ln cap="sq">
              <a:noFill/>
              <a:prstDash val="solid"/>
              <a:miter/>
            </a:ln>
          </p:spPr>
          <p:txBody>
            <a:bodyPr/>
            <a:lstStyle/>
            <a:p>
              <a:endParaRPr lang="en-GB"/>
            </a:p>
          </p:txBody>
        </p:sp>
        <p:sp>
          <p:nvSpPr>
            <p:cNvPr id="28" name="TextBox 28"/>
            <p:cNvSpPr txBox="1"/>
            <p:nvPr/>
          </p:nvSpPr>
          <p:spPr>
            <a:xfrm>
              <a:off x="0" y="-28575"/>
              <a:ext cx="686290" cy="308785"/>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9" action="ppaction://hlinksldjump"/>
                </a:rPr>
                <a:t>Outcomes</a:t>
              </a:r>
            </a:p>
          </p:txBody>
        </p:sp>
      </p:grpSp>
      <p:grpSp>
        <p:nvGrpSpPr>
          <p:cNvPr id="29" name="Group 29"/>
          <p:cNvGrpSpPr/>
          <p:nvPr/>
        </p:nvGrpSpPr>
        <p:grpSpPr>
          <a:xfrm>
            <a:off x="2397661" y="4993102"/>
            <a:ext cx="1914994" cy="1020631"/>
            <a:chOff x="0" y="0"/>
            <a:chExt cx="686290" cy="365771"/>
          </a:xfrm>
        </p:grpSpPr>
        <p:sp>
          <p:nvSpPr>
            <p:cNvPr id="30" name="Freeform 30"/>
            <p:cNvSpPr/>
            <p:nvPr/>
          </p:nvSpPr>
          <p:spPr>
            <a:xfrm>
              <a:off x="0" y="0"/>
              <a:ext cx="686290" cy="365771"/>
            </a:xfrm>
            <a:custGeom>
              <a:avLst/>
              <a:gdLst/>
              <a:ahLst/>
              <a:cxnLst/>
              <a:rect l="l" t="t" r="r" b="b"/>
              <a:pathLst>
                <a:path w="686290" h="365771">
                  <a:moveTo>
                    <a:pt x="56599" y="0"/>
                  </a:moveTo>
                  <a:lnTo>
                    <a:pt x="629691" y="0"/>
                  </a:lnTo>
                  <a:cubicBezTo>
                    <a:pt x="644702" y="0"/>
                    <a:pt x="659099" y="5963"/>
                    <a:pt x="669713" y="16577"/>
                  </a:cubicBezTo>
                  <a:cubicBezTo>
                    <a:pt x="680327" y="27192"/>
                    <a:pt x="686290" y="41588"/>
                    <a:pt x="686290" y="56599"/>
                  </a:cubicBezTo>
                  <a:lnTo>
                    <a:pt x="686290" y="309172"/>
                  </a:lnTo>
                  <a:cubicBezTo>
                    <a:pt x="686290" y="324183"/>
                    <a:pt x="680327" y="338579"/>
                    <a:pt x="669713" y="349194"/>
                  </a:cubicBezTo>
                  <a:cubicBezTo>
                    <a:pt x="659099" y="359808"/>
                    <a:pt x="644702" y="365771"/>
                    <a:pt x="629691" y="365771"/>
                  </a:cubicBezTo>
                  <a:lnTo>
                    <a:pt x="56599" y="365771"/>
                  </a:lnTo>
                  <a:cubicBezTo>
                    <a:pt x="41588" y="365771"/>
                    <a:pt x="27192" y="359808"/>
                    <a:pt x="16577" y="349194"/>
                  </a:cubicBezTo>
                  <a:cubicBezTo>
                    <a:pt x="5963" y="338579"/>
                    <a:pt x="0" y="324183"/>
                    <a:pt x="0" y="309172"/>
                  </a:cubicBezTo>
                  <a:lnTo>
                    <a:pt x="0" y="56599"/>
                  </a:lnTo>
                  <a:cubicBezTo>
                    <a:pt x="0" y="41588"/>
                    <a:pt x="5963" y="27192"/>
                    <a:pt x="16577" y="16577"/>
                  </a:cubicBezTo>
                  <a:cubicBezTo>
                    <a:pt x="27192" y="5963"/>
                    <a:pt x="41588" y="0"/>
                    <a:pt x="56599" y="0"/>
                  </a:cubicBezTo>
                  <a:close/>
                </a:path>
              </a:pathLst>
            </a:custGeom>
            <a:solidFill>
              <a:srgbClr val="ADD8A0">
                <a:alpha val="89804"/>
              </a:srgbClr>
            </a:solidFill>
            <a:ln cap="sq">
              <a:noFill/>
              <a:prstDash val="solid"/>
              <a:miter/>
            </a:ln>
          </p:spPr>
          <p:txBody>
            <a:bodyPr/>
            <a:lstStyle/>
            <a:p>
              <a:endParaRPr lang="en-GB"/>
            </a:p>
          </p:txBody>
        </p:sp>
        <p:sp>
          <p:nvSpPr>
            <p:cNvPr id="31" name="TextBox 31"/>
            <p:cNvSpPr txBox="1"/>
            <p:nvPr/>
          </p:nvSpPr>
          <p:spPr>
            <a:xfrm>
              <a:off x="0" y="-28575"/>
              <a:ext cx="686290" cy="394346"/>
            </a:xfrm>
            <a:prstGeom prst="rect">
              <a:avLst/>
            </a:prstGeom>
          </p:spPr>
          <p:txBody>
            <a:bodyPr lIns="50800" tIns="50800" rIns="50800" bIns="50800" rtlCol="0" anchor="ctr"/>
            <a:lstStyle/>
            <a:p>
              <a:pPr algn="ctr">
                <a:lnSpc>
                  <a:spcPts val="2099"/>
                </a:lnSpc>
              </a:pPr>
              <a:r>
                <a:rPr lang="en-US" sz="1499" b="1">
                  <a:solidFill>
                    <a:srgbClr val="000000">
                      <a:alpha val="89804"/>
                    </a:srgbClr>
                  </a:solidFill>
                  <a:latin typeface="Comfortaa Bold"/>
                  <a:ea typeface="Comfortaa Bold"/>
                  <a:cs typeface="Comfortaa Bold"/>
                  <a:sym typeface="Comfortaa Bold"/>
                  <a:hlinkClick r:id="rId10" action="ppaction://hlinksldjump"/>
                </a:rPr>
                <a:t>Training </a:t>
              </a:r>
            </a:p>
            <a:p>
              <a:pPr algn="ctr">
                <a:lnSpc>
                  <a:spcPts val="2099"/>
                </a:lnSpc>
              </a:pPr>
              <a:r>
                <a:rPr lang="en-US" sz="1499" b="1">
                  <a:solidFill>
                    <a:srgbClr val="000000">
                      <a:alpha val="89804"/>
                    </a:srgbClr>
                  </a:solidFill>
                  <a:latin typeface="Comfortaa Bold"/>
                  <a:ea typeface="Comfortaa Bold"/>
                  <a:cs typeface="Comfortaa Bold"/>
                  <a:sym typeface="Comfortaa Bold"/>
                  <a:hlinkClick r:id="rId10" action="ppaction://hlinksldjump"/>
                </a:rPr>
                <a:t>&amp;</a:t>
              </a:r>
            </a:p>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10" action="ppaction://hlinksldjump"/>
                </a:rPr>
                <a:t>Resources</a:t>
              </a:r>
            </a:p>
          </p:txBody>
        </p:sp>
      </p:grpSp>
      <p:grpSp>
        <p:nvGrpSpPr>
          <p:cNvPr id="32" name="Group 32"/>
          <p:cNvGrpSpPr/>
          <p:nvPr/>
        </p:nvGrpSpPr>
        <p:grpSpPr>
          <a:xfrm>
            <a:off x="4388503" y="4142072"/>
            <a:ext cx="1914994" cy="781885"/>
            <a:chOff x="0" y="0"/>
            <a:chExt cx="686290" cy="280210"/>
          </a:xfrm>
        </p:grpSpPr>
        <p:sp>
          <p:nvSpPr>
            <p:cNvPr id="33" name="Freeform 33"/>
            <p:cNvSpPr/>
            <p:nvPr/>
          </p:nvSpPr>
          <p:spPr>
            <a:xfrm>
              <a:off x="0" y="0"/>
              <a:ext cx="686290" cy="280210"/>
            </a:xfrm>
            <a:custGeom>
              <a:avLst/>
              <a:gdLst/>
              <a:ahLst/>
              <a:cxnLst/>
              <a:rect l="l" t="t" r="r" b="b"/>
              <a:pathLst>
                <a:path w="686290" h="280210">
                  <a:moveTo>
                    <a:pt x="56599" y="0"/>
                  </a:moveTo>
                  <a:lnTo>
                    <a:pt x="629691" y="0"/>
                  </a:lnTo>
                  <a:cubicBezTo>
                    <a:pt x="644702" y="0"/>
                    <a:pt x="659099" y="5963"/>
                    <a:pt x="669713" y="16577"/>
                  </a:cubicBezTo>
                  <a:cubicBezTo>
                    <a:pt x="680327" y="27192"/>
                    <a:pt x="686290" y="41588"/>
                    <a:pt x="686290" y="56599"/>
                  </a:cubicBezTo>
                  <a:lnTo>
                    <a:pt x="686290" y="223611"/>
                  </a:lnTo>
                  <a:cubicBezTo>
                    <a:pt x="686290" y="238622"/>
                    <a:pt x="680327" y="253018"/>
                    <a:pt x="669713" y="263632"/>
                  </a:cubicBezTo>
                  <a:cubicBezTo>
                    <a:pt x="659099" y="274247"/>
                    <a:pt x="644702" y="280210"/>
                    <a:pt x="629691" y="280210"/>
                  </a:cubicBezTo>
                  <a:lnTo>
                    <a:pt x="56599" y="280210"/>
                  </a:lnTo>
                  <a:cubicBezTo>
                    <a:pt x="41588" y="280210"/>
                    <a:pt x="27192" y="274247"/>
                    <a:pt x="16577" y="263632"/>
                  </a:cubicBezTo>
                  <a:cubicBezTo>
                    <a:pt x="5963" y="253018"/>
                    <a:pt x="0" y="238622"/>
                    <a:pt x="0" y="223611"/>
                  </a:cubicBezTo>
                  <a:lnTo>
                    <a:pt x="0" y="56599"/>
                  </a:lnTo>
                  <a:cubicBezTo>
                    <a:pt x="0" y="41588"/>
                    <a:pt x="5963" y="27192"/>
                    <a:pt x="16577" y="16577"/>
                  </a:cubicBezTo>
                  <a:cubicBezTo>
                    <a:pt x="27192" y="5963"/>
                    <a:pt x="41588" y="0"/>
                    <a:pt x="56599" y="0"/>
                  </a:cubicBezTo>
                  <a:close/>
                </a:path>
              </a:pathLst>
            </a:custGeom>
            <a:solidFill>
              <a:srgbClr val="ADD8A0">
                <a:alpha val="89804"/>
              </a:srgbClr>
            </a:solidFill>
            <a:ln cap="sq">
              <a:noFill/>
              <a:prstDash val="solid"/>
              <a:miter/>
            </a:ln>
          </p:spPr>
          <p:txBody>
            <a:bodyPr/>
            <a:lstStyle/>
            <a:p>
              <a:endParaRPr lang="en-GB"/>
            </a:p>
          </p:txBody>
        </p:sp>
        <p:sp>
          <p:nvSpPr>
            <p:cNvPr id="34" name="TextBox 34"/>
            <p:cNvSpPr txBox="1"/>
            <p:nvPr/>
          </p:nvSpPr>
          <p:spPr>
            <a:xfrm>
              <a:off x="0" y="-28575"/>
              <a:ext cx="686290" cy="308785"/>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11" action="ppaction://hlinksldjump"/>
                </a:rPr>
                <a:t>Outcomes</a:t>
              </a:r>
            </a:p>
          </p:txBody>
        </p:sp>
      </p:grpSp>
      <p:grpSp>
        <p:nvGrpSpPr>
          <p:cNvPr id="35" name="Group 35"/>
          <p:cNvGrpSpPr/>
          <p:nvPr/>
        </p:nvGrpSpPr>
        <p:grpSpPr>
          <a:xfrm>
            <a:off x="4388503" y="4993102"/>
            <a:ext cx="1914994" cy="1020631"/>
            <a:chOff x="0" y="0"/>
            <a:chExt cx="686290" cy="365771"/>
          </a:xfrm>
        </p:grpSpPr>
        <p:sp>
          <p:nvSpPr>
            <p:cNvPr id="36" name="Freeform 36"/>
            <p:cNvSpPr/>
            <p:nvPr/>
          </p:nvSpPr>
          <p:spPr>
            <a:xfrm>
              <a:off x="0" y="0"/>
              <a:ext cx="686290" cy="365771"/>
            </a:xfrm>
            <a:custGeom>
              <a:avLst/>
              <a:gdLst/>
              <a:ahLst/>
              <a:cxnLst/>
              <a:rect l="l" t="t" r="r" b="b"/>
              <a:pathLst>
                <a:path w="686290" h="365771">
                  <a:moveTo>
                    <a:pt x="56599" y="0"/>
                  </a:moveTo>
                  <a:lnTo>
                    <a:pt x="629691" y="0"/>
                  </a:lnTo>
                  <a:cubicBezTo>
                    <a:pt x="644702" y="0"/>
                    <a:pt x="659099" y="5963"/>
                    <a:pt x="669713" y="16577"/>
                  </a:cubicBezTo>
                  <a:cubicBezTo>
                    <a:pt x="680327" y="27192"/>
                    <a:pt x="686290" y="41588"/>
                    <a:pt x="686290" y="56599"/>
                  </a:cubicBezTo>
                  <a:lnTo>
                    <a:pt x="686290" y="309172"/>
                  </a:lnTo>
                  <a:cubicBezTo>
                    <a:pt x="686290" y="324183"/>
                    <a:pt x="680327" y="338579"/>
                    <a:pt x="669713" y="349194"/>
                  </a:cubicBezTo>
                  <a:cubicBezTo>
                    <a:pt x="659099" y="359808"/>
                    <a:pt x="644702" y="365771"/>
                    <a:pt x="629691" y="365771"/>
                  </a:cubicBezTo>
                  <a:lnTo>
                    <a:pt x="56599" y="365771"/>
                  </a:lnTo>
                  <a:cubicBezTo>
                    <a:pt x="41588" y="365771"/>
                    <a:pt x="27192" y="359808"/>
                    <a:pt x="16577" y="349194"/>
                  </a:cubicBezTo>
                  <a:cubicBezTo>
                    <a:pt x="5963" y="338579"/>
                    <a:pt x="0" y="324183"/>
                    <a:pt x="0" y="309172"/>
                  </a:cubicBezTo>
                  <a:lnTo>
                    <a:pt x="0" y="56599"/>
                  </a:lnTo>
                  <a:cubicBezTo>
                    <a:pt x="0" y="41588"/>
                    <a:pt x="5963" y="27192"/>
                    <a:pt x="16577" y="16577"/>
                  </a:cubicBezTo>
                  <a:cubicBezTo>
                    <a:pt x="27192" y="5963"/>
                    <a:pt x="41588" y="0"/>
                    <a:pt x="56599" y="0"/>
                  </a:cubicBezTo>
                  <a:close/>
                </a:path>
              </a:pathLst>
            </a:custGeom>
            <a:solidFill>
              <a:srgbClr val="ADD8A0">
                <a:alpha val="89804"/>
              </a:srgbClr>
            </a:solidFill>
            <a:ln cap="sq">
              <a:noFill/>
              <a:prstDash val="solid"/>
              <a:miter/>
            </a:ln>
          </p:spPr>
          <p:txBody>
            <a:bodyPr/>
            <a:lstStyle/>
            <a:p>
              <a:endParaRPr lang="en-GB"/>
            </a:p>
          </p:txBody>
        </p:sp>
        <p:sp>
          <p:nvSpPr>
            <p:cNvPr id="37" name="TextBox 37"/>
            <p:cNvSpPr txBox="1"/>
            <p:nvPr/>
          </p:nvSpPr>
          <p:spPr>
            <a:xfrm>
              <a:off x="0" y="-28575"/>
              <a:ext cx="686290" cy="394346"/>
            </a:xfrm>
            <a:prstGeom prst="rect">
              <a:avLst/>
            </a:prstGeom>
          </p:spPr>
          <p:txBody>
            <a:bodyPr lIns="50800" tIns="50800" rIns="50800" bIns="50800" rtlCol="0" anchor="ctr"/>
            <a:lstStyle/>
            <a:p>
              <a:pPr algn="ctr">
                <a:lnSpc>
                  <a:spcPts val="2099"/>
                </a:lnSpc>
              </a:pPr>
              <a:r>
                <a:rPr lang="en-US" sz="1499" b="1">
                  <a:solidFill>
                    <a:srgbClr val="000000">
                      <a:alpha val="89804"/>
                    </a:srgbClr>
                  </a:solidFill>
                  <a:latin typeface="Comfortaa Bold"/>
                  <a:ea typeface="Comfortaa Bold"/>
                  <a:cs typeface="Comfortaa Bold"/>
                  <a:sym typeface="Comfortaa Bold"/>
                  <a:hlinkClick r:id="rId12" action="ppaction://hlinksldjump"/>
                </a:rPr>
                <a:t>Training </a:t>
              </a:r>
            </a:p>
            <a:p>
              <a:pPr algn="ctr">
                <a:lnSpc>
                  <a:spcPts val="2099"/>
                </a:lnSpc>
              </a:pPr>
              <a:r>
                <a:rPr lang="en-US" sz="1499" b="1">
                  <a:solidFill>
                    <a:srgbClr val="000000">
                      <a:alpha val="89804"/>
                    </a:srgbClr>
                  </a:solidFill>
                  <a:latin typeface="Comfortaa Bold"/>
                  <a:ea typeface="Comfortaa Bold"/>
                  <a:cs typeface="Comfortaa Bold"/>
                  <a:sym typeface="Comfortaa Bold"/>
                  <a:hlinkClick r:id="rId12" action="ppaction://hlinksldjump"/>
                </a:rPr>
                <a:t>&amp;</a:t>
              </a:r>
            </a:p>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12" action="ppaction://hlinksldjump"/>
                </a:rPr>
                <a:t>Resources</a:t>
              </a:r>
            </a:p>
          </p:txBody>
        </p:sp>
      </p:grpSp>
      <p:grpSp>
        <p:nvGrpSpPr>
          <p:cNvPr id="38" name="Group 38"/>
          <p:cNvGrpSpPr/>
          <p:nvPr/>
        </p:nvGrpSpPr>
        <p:grpSpPr>
          <a:xfrm>
            <a:off x="6380048" y="4142072"/>
            <a:ext cx="1914994" cy="781885"/>
            <a:chOff x="0" y="0"/>
            <a:chExt cx="686290" cy="280210"/>
          </a:xfrm>
        </p:grpSpPr>
        <p:sp>
          <p:nvSpPr>
            <p:cNvPr id="39" name="Freeform 39"/>
            <p:cNvSpPr/>
            <p:nvPr/>
          </p:nvSpPr>
          <p:spPr>
            <a:xfrm>
              <a:off x="0" y="0"/>
              <a:ext cx="686290" cy="280210"/>
            </a:xfrm>
            <a:custGeom>
              <a:avLst/>
              <a:gdLst/>
              <a:ahLst/>
              <a:cxnLst/>
              <a:rect l="l" t="t" r="r" b="b"/>
              <a:pathLst>
                <a:path w="686290" h="280210">
                  <a:moveTo>
                    <a:pt x="56599" y="0"/>
                  </a:moveTo>
                  <a:lnTo>
                    <a:pt x="629691" y="0"/>
                  </a:lnTo>
                  <a:cubicBezTo>
                    <a:pt x="644702" y="0"/>
                    <a:pt x="659099" y="5963"/>
                    <a:pt x="669713" y="16577"/>
                  </a:cubicBezTo>
                  <a:cubicBezTo>
                    <a:pt x="680327" y="27192"/>
                    <a:pt x="686290" y="41588"/>
                    <a:pt x="686290" y="56599"/>
                  </a:cubicBezTo>
                  <a:lnTo>
                    <a:pt x="686290" y="223611"/>
                  </a:lnTo>
                  <a:cubicBezTo>
                    <a:pt x="686290" y="238622"/>
                    <a:pt x="680327" y="253018"/>
                    <a:pt x="669713" y="263632"/>
                  </a:cubicBezTo>
                  <a:cubicBezTo>
                    <a:pt x="659099" y="274247"/>
                    <a:pt x="644702" y="280210"/>
                    <a:pt x="629691" y="280210"/>
                  </a:cubicBezTo>
                  <a:lnTo>
                    <a:pt x="56599" y="280210"/>
                  </a:lnTo>
                  <a:cubicBezTo>
                    <a:pt x="41588" y="280210"/>
                    <a:pt x="27192" y="274247"/>
                    <a:pt x="16577" y="263632"/>
                  </a:cubicBezTo>
                  <a:cubicBezTo>
                    <a:pt x="5963" y="253018"/>
                    <a:pt x="0" y="238622"/>
                    <a:pt x="0" y="223611"/>
                  </a:cubicBezTo>
                  <a:lnTo>
                    <a:pt x="0" y="56599"/>
                  </a:lnTo>
                  <a:cubicBezTo>
                    <a:pt x="0" y="41588"/>
                    <a:pt x="5963" y="27192"/>
                    <a:pt x="16577" y="16577"/>
                  </a:cubicBezTo>
                  <a:cubicBezTo>
                    <a:pt x="27192" y="5963"/>
                    <a:pt x="41588" y="0"/>
                    <a:pt x="56599" y="0"/>
                  </a:cubicBezTo>
                  <a:close/>
                </a:path>
              </a:pathLst>
            </a:custGeom>
            <a:solidFill>
              <a:srgbClr val="ADD8A0">
                <a:alpha val="89804"/>
              </a:srgbClr>
            </a:solidFill>
            <a:ln cap="sq">
              <a:noFill/>
              <a:prstDash val="solid"/>
              <a:miter/>
            </a:ln>
          </p:spPr>
          <p:txBody>
            <a:bodyPr/>
            <a:lstStyle/>
            <a:p>
              <a:endParaRPr lang="en-GB"/>
            </a:p>
          </p:txBody>
        </p:sp>
        <p:sp>
          <p:nvSpPr>
            <p:cNvPr id="40" name="TextBox 40"/>
            <p:cNvSpPr txBox="1"/>
            <p:nvPr/>
          </p:nvSpPr>
          <p:spPr>
            <a:xfrm>
              <a:off x="0" y="-28575"/>
              <a:ext cx="686290" cy="308785"/>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13" action="ppaction://hlinksldjump"/>
                </a:rPr>
                <a:t>Outcomes</a:t>
              </a:r>
            </a:p>
          </p:txBody>
        </p:sp>
      </p:grpSp>
      <p:grpSp>
        <p:nvGrpSpPr>
          <p:cNvPr id="41" name="Group 41"/>
          <p:cNvGrpSpPr/>
          <p:nvPr/>
        </p:nvGrpSpPr>
        <p:grpSpPr>
          <a:xfrm>
            <a:off x="6380048" y="4993102"/>
            <a:ext cx="1914994" cy="1020631"/>
            <a:chOff x="0" y="0"/>
            <a:chExt cx="686290" cy="365771"/>
          </a:xfrm>
        </p:grpSpPr>
        <p:sp>
          <p:nvSpPr>
            <p:cNvPr id="42" name="Freeform 42"/>
            <p:cNvSpPr/>
            <p:nvPr/>
          </p:nvSpPr>
          <p:spPr>
            <a:xfrm>
              <a:off x="0" y="0"/>
              <a:ext cx="686290" cy="365771"/>
            </a:xfrm>
            <a:custGeom>
              <a:avLst/>
              <a:gdLst/>
              <a:ahLst/>
              <a:cxnLst/>
              <a:rect l="l" t="t" r="r" b="b"/>
              <a:pathLst>
                <a:path w="686290" h="365771">
                  <a:moveTo>
                    <a:pt x="56599" y="0"/>
                  </a:moveTo>
                  <a:lnTo>
                    <a:pt x="629691" y="0"/>
                  </a:lnTo>
                  <a:cubicBezTo>
                    <a:pt x="644702" y="0"/>
                    <a:pt x="659099" y="5963"/>
                    <a:pt x="669713" y="16577"/>
                  </a:cubicBezTo>
                  <a:cubicBezTo>
                    <a:pt x="680327" y="27192"/>
                    <a:pt x="686290" y="41588"/>
                    <a:pt x="686290" y="56599"/>
                  </a:cubicBezTo>
                  <a:lnTo>
                    <a:pt x="686290" y="309172"/>
                  </a:lnTo>
                  <a:cubicBezTo>
                    <a:pt x="686290" y="324183"/>
                    <a:pt x="680327" y="338579"/>
                    <a:pt x="669713" y="349194"/>
                  </a:cubicBezTo>
                  <a:cubicBezTo>
                    <a:pt x="659099" y="359808"/>
                    <a:pt x="644702" y="365771"/>
                    <a:pt x="629691" y="365771"/>
                  </a:cubicBezTo>
                  <a:lnTo>
                    <a:pt x="56599" y="365771"/>
                  </a:lnTo>
                  <a:cubicBezTo>
                    <a:pt x="41588" y="365771"/>
                    <a:pt x="27192" y="359808"/>
                    <a:pt x="16577" y="349194"/>
                  </a:cubicBezTo>
                  <a:cubicBezTo>
                    <a:pt x="5963" y="338579"/>
                    <a:pt x="0" y="324183"/>
                    <a:pt x="0" y="309172"/>
                  </a:cubicBezTo>
                  <a:lnTo>
                    <a:pt x="0" y="56599"/>
                  </a:lnTo>
                  <a:cubicBezTo>
                    <a:pt x="0" y="41588"/>
                    <a:pt x="5963" y="27192"/>
                    <a:pt x="16577" y="16577"/>
                  </a:cubicBezTo>
                  <a:cubicBezTo>
                    <a:pt x="27192" y="5963"/>
                    <a:pt x="41588" y="0"/>
                    <a:pt x="56599" y="0"/>
                  </a:cubicBezTo>
                  <a:close/>
                </a:path>
              </a:pathLst>
            </a:custGeom>
            <a:solidFill>
              <a:srgbClr val="ADD8A0">
                <a:alpha val="89804"/>
              </a:srgbClr>
            </a:solidFill>
            <a:ln cap="sq">
              <a:noFill/>
              <a:prstDash val="solid"/>
              <a:miter/>
            </a:ln>
          </p:spPr>
          <p:txBody>
            <a:bodyPr/>
            <a:lstStyle/>
            <a:p>
              <a:endParaRPr lang="en-GB"/>
            </a:p>
          </p:txBody>
        </p:sp>
        <p:sp>
          <p:nvSpPr>
            <p:cNvPr id="43" name="TextBox 43"/>
            <p:cNvSpPr txBox="1"/>
            <p:nvPr/>
          </p:nvSpPr>
          <p:spPr>
            <a:xfrm>
              <a:off x="0" y="-28575"/>
              <a:ext cx="686290" cy="394346"/>
            </a:xfrm>
            <a:prstGeom prst="rect">
              <a:avLst/>
            </a:prstGeom>
          </p:spPr>
          <p:txBody>
            <a:bodyPr lIns="50800" tIns="50800" rIns="50800" bIns="50800" rtlCol="0" anchor="ctr"/>
            <a:lstStyle/>
            <a:p>
              <a:pPr algn="ctr">
                <a:lnSpc>
                  <a:spcPts val="2099"/>
                </a:lnSpc>
              </a:pPr>
              <a:r>
                <a:rPr lang="en-US" sz="1499" b="1">
                  <a:solidFill>
                    <a:srgbClr val="000000">
                      <a:alpha val="89804"/>
                    </a:srgbClr>
                  </a:solidFill>
                  <a:latin typeface="Comfortaa Bold"/>
                  <a:ea typeface="Comfortaa Bold"/>
                  <a:cs typeface="Comfortaa Bold"/>
                  <a:sym typeface="Comfortaa Bold"/>
                  <a:hlinkClick r:id="rId14" action="ppaction://hlinksldjump"/>
                </a:rPr>
                <a:t>Training </a:t>
              </a:r>
            </a:p>
            <a:p>
              <a:pPr algn="ctr">
                <a:lnSpc>
                  <a:spcPts val="2099"/>
                </a:lnSpc>
              </a:pPr>
              <a:r>
                <a:rPr lang="en-US" sz="1499" b="1">
                  <a:solidFill>
                    <a:srgbClr val="000000">
                      <a:alpha val="89804"/>
                    </a:srgbClr>
                  </a:solidFill>
                  <a:latin typeface="Comfortaa Bold"/>
                  <a:ea typeface="Comfortaa Bold"/>
                  <a:cs typeface="Comfortaa Bold"/>
                  <a:sym typeface="Comfortaa Bold"/>
                  <a:hlinkClick r:id="rId14" action="ppaction://hlinksldjump"/>
                </a:rPr>
                <a:t>&amp;</a:t>
              </a:r>
            </a:p>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14" action="ppaction://hlinksldjump"/>
                </a:rPr>
                <a:t>Resources</a:t>
              </a:r>
            </a:p>
          </p:txBody>
        </p:sp>
      </p:grpSp>
      <p:grpSp>
        <p:nvGrpSpPr>
          <p:cNvPr id="44" name="Group 44"/>
          <p:cNvGrpSpPr/>
          <p:nvPr/>
        </p:nvGrpSpPr>
        <p:grpSpPr>
          <a:xfrm>
            <a:off x="8371242" y="4142072"/>
            <a:ext cx="1914994" cy="781885"/>
            <a:chOff x="0" y="0"/>
            <a:chExt cx="686290" cy="280210"/>
          </a:xfrm>
        </p:grpSpPr>
        <p:sp>
          <p:nvSpPr>
            <p:cNvPr id="45" name="Freeform 45"/>
            <p:cNvSpPr/>
            <p:nvPr/>
          </p:nvSpPr>
          <p:spPr>
            <a:xfrm>
              <a:off x="0" y="0"/>
              <a:ext cx="686290" cy="280210"/>
            </a:xfrm>
            <a:custGeom>
              <a:avLst/>
              <a:gdLst/>
              <a:ahLst/>
              <a:cxnLst/>
              <a:rect l="l" t="t" r="r" b="b"/>
              <a:pathLst>
                <a:path w="686290" h="280210">
                  <a:moveTo>
                    <a:pt x="56599" y="0"/>
                  </a:moveTo>
                  <a:lnTo>
                    <a:pt x="629691" y="0"/>
                  </a:lnTo>
                  <a:cubicBezTo>
                    <a:pt x="644702" y="0"/>
                    <a:pt x="659099" y="5963"/>
                    <a:pt x="669713" y="16577"/>
                  </a:cubicBezTo>
                  <a:cubicBezTo>
                    <a:pt x="680327" y="27192"/>
                    <a:pt x="686290" y="41588"/>
                    <a:pt x="686290" y="56599"/>
                  </a:cubicBezTo>
                  <a:lnTo>
                    <a:pt x="686290" y="223611"/>
                  </a:lnTo>
                  <a:cubicBezTo>
                    <a:pt x="686290" y="238622"/>
                    <a:pt x="680327" y="253018"/>
                    <a:pt x="669713" y="263632"/>
                  </a:cubicBezTo>
                  <a:cubicBezTo>
                    <a:pt x="659099" y="274247"/>
                    <a:pt x="644702" y="280210"/>
                    <a:pt x="629691" y="280210"/>
                  </a:cubicBezTo>
                  <a:lnTo>
                    <a:pt x="56599" y="280210"/>
                  </a:lnTo>
                  <a:cubicBezTo>
                    <a:pt x="41588" y="280210"/>
                    <a:pt x="27192" y="274247"/>
                    <a:pt x="16577" y="263632"/>
                  </a:cubicBezTo>
                  <a:cubicBezTo>
                    <a:pt x="5963" y="253018"/>
                    <a:pt x="0" y="238622"/>
                    <a:pt x="0" y="223611"/>
                  </a:cubicBezTo>
                  <a:lnTo>
                    <a:pt x="0" y="56599"/>
                  </a:lnTo>
                  <a:cubicBezTo>
                    <a:pt x="0" y="41588"/>
                    <a:pt x="5963" y="27192"/>
                    <a:pt x="16577" y="16577"/>
                  </a:cubicBezTo>
                  <a:cubicBezTo>
                    <a:pt x="27192" y="5963"/>
                    <a:pt x="41588" y="0"/>
                    <a:pt x="56599" y="0"/>
                  </a:cubicBezTo>
                  <a:close/>
                </a:path>
              </a:pathLst>
            </a:custGeom>
            <a:solidFill>
              <a:srgbClr val="ADD8A0">
                <a:alpha val="89804"/>
              </a:srgbClr>
            </a:solidFill>
            <a:ln cap="sq">
              <a:noFill/>
              <a:prstDash val="solid"/>
              <a:miter/>
            </a:ln>
          </p:spPr>
          <p:txBody>
            <a:bodyPr/>
            <a:lstStyle/>
            <a:p>
              <a:endParaRPr lang="en-GB"/>
            </a:p>
          </p:txBody>
        </p:sp>
        <p:sp>
          <p:nvSpPr>
            <p:cNvPr id="46" name="TextBox 46"/>
            <p:cNvSpPr txBox="1"/>
            <p:nvPr/>
          </p:nvSpPr>
          <p:spPr>
            <a:xfrm>
              <a:off x="0" y="-28575"/>
              <a:ext cx="686290" cy="308785"/>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15" action="ppaction://hlinksldjump"/>
                </a:rPr>
                <a:t>Outcomes</a:t>
              </a:r>
            </a:p>
          </p:txBody>
        </p:sp>
      </p:grpSp>
      <p:grpSp>
        <p:nvGrpSpPr>
          <p:cNvPr id="47" name="Group 47"/>
          <p:cNvGrpSpPr/>
          <p:nvPr/>
        </p:nvGrpSpPr>
        <p:grpSpPr>
          <a:xfrm>
            <a:off x="8371242" y="4993102"/>
            <a:ext cx="1914994" cy="1020631"/>
            <a:chOff x="0" y="0"/>
            <a:chExt cx="686290" cy="365771"/>
          </a:xfrm>
        </p:grpSpPr>
        <p:sp>
          <p:nvSpPr>
            <p:cNvPr id="48" name="Freeform 48"/>
            <p:cNvSpPr/>
            <p:nvPr/>
          </p:nvSpPr>
          <p:spPr>
            <a:xfrm>
              <a:off x="0" y="0"/>
              <a:ext cx="686290" cy="365771"/>
            </a:xfrm>
            <a:custGeom>
              <a:avLst/>
              <a:gdLst/>
              <a:ahLst/>
              <a:cxnLst/>
              <a:rect l="l" t="t" r="r" b="b"/>
              <a:pathLst>
                <a:path w="686290" h="365771">
                  <a:moveTo>
                    <a:pt x="56599" y="0"/>
                  </a:moveTo>
                  <a:lnTo>
                    <a:pt x="629691" y="0"/>
                  </a:lnTo>
                  <a:cubicBezTo>
                    <a:pt x="644702" y="0"/>
                    <a:pt x="659099" y="5963"/>
                    <a:pt x="669713" y="16577"/>
                  </a:cubicBezTo>
                  <a:cubicBezTo>
                    <a:pt x="680327" y="27192"/>
                    <a:pt x="686290" y="41588"/>
                    <a:pt x="686290" y="56599"/>
                  </a:cubicBezTo>
                  <a:lnTo>
                    <a:pt x="686290" y="309172"/>
                  </a:lnTo>
                  <a:cubicBezTo>
                    <a:pt x="686290" y="324183"/>
                    <a:pt x="680327" y="338579"/>
                    <a:pt x="669713" y="349194"/>
                  </a:cubicBezTo>
                  <a:cubicBezTo>
                    <a:pt x="659099" y="359808"/>
                    <a:pt x="644702" y="365771"/>
                    <a:pt x="629691" y="365771"/>
                  </a:cubicBezTo>
                  <a:lnTo>
                    <a:pt x="56599" y="365771"/>
                  </a:lnTo>
                  <a:cubicBezTo>
                    <a:pt x="41588" y="365771"/>
                    <a:pt x="27192" y="359808"/>
                    <a:pt x="16577" y="349194"/>
                  </a:cubicBezTo>
                  <a:cubicBezTo>
                    <a:pt x="5963" y="338579"/>
                    <a:pt x="0" y="324183"/>
                    <a:pt x="0" y="309172"/>
                  </a:cubicBezTo>
                  <a:lnTo>
                    <a:pt x="0" y="56599"/>
                  </a:lnTo>
                  <a:cubicBezTo>
                    <a:pt x="0" y="41588"/>
                    <a:pt x="5963" y="27192"/>
                    <a:pt x="16577" y="16577"/>
                  </a:cubicBezTo>
                  <a:cubicBezTo>
                    <a:pt x="27192" y="5963"/>
                    <a:pt x="41588" y="0"/>
                    <a:pt x="56599" y="0"/>
                  </a:cubicBezTo>
                  <a:close/>
                </a:path>
              </a:pathLst>
            </a:custGeom>
            <a:solidFill>
              <a:srgbClr val="ADD8A0">
                <a:alpha val="89804"/>
              </a:srgbClr>
            </a:solidFill>
            <a:ln cap="sq">
              <a:noFill/>
              <a:prstDash val="solid"/>
              <a:miter/>
            </a:ln>
          </p:spPr>
          <p:txBody>
            <a:bodyPr/>
            <a:lstStyle/>
            <a:p>
              <a:endParaRPr lang="en-GB"/>
            </a:p>
          </p:txBody>
        </p:sp>
        <p:sp>
          <p:nvSpPr>
            <p:cNvPr id="49" name="TextBox 49"/>
            <p:cNvSpPr txBox="1"/>
            <p:nvPr/>
          </p:nvSpPr>
          <p:spPr>
            <a:xfrm>
              <a:off x="0" y="-28575"/>
              <a:ext cx="686290" cy="394346"/>
            </a:xfrm>
            <a:prstGeom prst="rect">
              <a:avLst/>
            </a:prstGeom>
          </p:spPr>
          <p:txBody>
            <a:bodyPr lIns="50800" tIns="50800" rIns="50800" bIns="50800" rtlCol="0" anchor="ctr"/>
            <a:lstStyle/>
            <a:p>
              <a:pPr algn="ctr">
                <a:lnSpc>
                  <a:spcPts val="2099"/>
                </a:lnSpc>
              </a:pPr>
              <a:r>
                <a:rPr lang="en-US" sz="1499" b="1">
                  <a:solidFill>
                    <a:srgbClr val="000000">
                      <a:alpha val="89804"/>
                    </a:srgbClr>
                  </a:solidFill>
                  <a:latin typeface="Comfortaa Bold"/>
                  <a:ea typeface="Comfortaa Bold"/>
                  <a:cs typeface="Comfortaa Bold"/>
                  <a:sym typeface="Comfortaa Bold"/>
                  <a:hlinkClick r:id="rId16" action="ppaction://hlinksldjump"/>
                </a:rPr>
                <a:t>Training </a:t>
              </a:r>
            </a:p>
            <a:p>
              <a:pPr algn="ctr">
                <a:lnSpc>
                  <a:spcPts val="2099"/>
                </a:lnSpc>
              </a:pPr>
              <a:r>
                <a:rPr lang="en-US" sz="1499" b="1">
                  <a:solidFill>
                    <a:srgbClr val="000000">
                      <a:alpha val="89804"/>
                    </a:srgbClr>
                  </a:solidFill>
                  <a:latin typeface="Comfortaa Bold"/>
                  <a:ea typeface="Comfortaa Bold"/>
                  <a:cs typeface="Comfortaa Bold"/>
                  <a:sym typeface="Comfortaa Bold"/>
                  <a:hlinkClick r:id="rId16" action="ppaction://hlinksldjump"/>
                </a:rPr>
                <a:t>&amp;</a:t>
              </a:r>
            </a:p>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16" action="ppaction://hlinksldjump"/>
                </a:rPr>
                <a:t>Resources</a:t>
              </a:r>
            </a:p>
          </p:txBody>
        </p:sp>
      </p:grpSp>
      <p:sp>
        <p:nvSpPr>
          <p:cNvPr id="50" name="TextBox 50"/>
          <p:cNvSpPr txBox="1"/>
          <p:nvPr/>
        </p:nvSpPr>
        <p:spPr>
          <a:xfrm>
            <a:off x="185325" y="6769497"/>
            <a:ext cx="5192776" cy="457581"/>
          </a:xfrm>
          <a:prstGeom prst="rect">
            <a:avLst/>
          </a:prstGeom>
        </p:spPr>
        <p:txBody>
          <a:bodyPr lIns="0" tIns="0" rIns="0" bIns="0" rtlCol="0" anchor="t">
            <a:spAutoFit/>
          </a:bodyPr>
          <a:lstStyle/>
          <a:p>
            <a:pPr algn="ctr">
              <a:lnSpc>
                <a:spcPts val="1781"/>
              </a:lnSpc>
            </a:pPr>
            <a:r>
              <a:rPr lang="en-US" sz="1799" b="1">
                <a:solidFill>
                  <a:srgbClr val="000000"/>
                </a:solidFill>
                <a:latin typeface="Comfortaa Bold"/>
                <a:ea typeface="Comfortaa Bold"/>
                <a:cs typeface="Comfortaa Bold"/>
                <a:sym typeface="Comfortaa Bold"/>
              </a:rPr>
              <a:t>Click on the chosen tile </a:t>
            </a:r>
          </a:p>
          <a:p>
            <a:pPr algn="ctr">
              <a:lnSpc>
                <a:spcPts val="1781"/>
              </a:lnSpc>
            </a:pPr>
            <a:r>
              <a:rPr lang="en-US" sz="1799" b="1">
                <a:solidFill>
                  <a:srgbClr val="000000"/>
                </a:solidFill>
                <a:latin typeface="Comfortaa Bold"/>
                <a:ea typeface="Comfortaa Bold"/>
                <a:cs typeface="Comfortaa Bold"/>
                <a:sym typeface="Comfortaa Bold"/>
              </a:rPr>
              <a:t>for further detail</a:t>
            </a:r>
          </a:p>
        </p:txBody>
      </p:sp>
      <p:sp>
        <p:nvSpPr>
          <p:cNvPr id="51" name="Freeform 51"/>
          <p:cNvSpPr/>
          <p:nvPr/>
        </p:nvSpPr>
        <p:spPr>
          <a:xfrm>
            <a:off x="4388503" y="6740922"/>
            <a:ext cx="523367" cy="536100"/>
          </a:xfrm>
          <a:custGeom>
            <a:avLst/>
            <a:gdLst/>
            <a:ahLst/>
            <a:cxnLst/>
            <a:rect l="l" t="t" r="r" b="b"/>
            <a:pathLst>
              <a:path w="523367" h="536100">
                <a:moveTo>
                  <a:pt x="0" y="0"/>
                </a:moveTo>
                <a:lnTo>
                  <a:pt x="523368" y="0"/>
                </a:lnTo>
                <a:lnTo>
                  <a:pt x="523368" y="536100"/>
                </a:lnTo>
                <a:lnTo>
                  <a:pt x="0" y="536100"/>
                </a:lnTo>
                <a:lnTo>
                  <a:pt x="0" y="0"/>
                </a:lnTo>
                <a:close/>
              </a:path>
            </a:pathLst>
          </a:custGeom>
          <a:blipFill>
            <a:blip r:embed="rId17">
              <a:extLst>
                <a:ext uri="{96DAC541-7B7A-43D3-8B79-37D633B846F1}">
                  <asvg:svgBlip xmlns:asvg="http://schemas.microsoft.com/office/drawing/2016/SVG/main" r:embed="rId18"/>
                </a:ext>
              </a:extLst>
            </a:blip>
            <a:stretch>
              <a:fillRect/>
            </a:stretch>
          </a:blipFill>
        </p:spPr>
        <p:txBody>
          <a:bodyPr/>
          <a:lstStyle/>
          <a:p>
            <a:endParaRPr lang="en-GB"/>
          </a:p>
        </p:txBody>
      </p:sp>
      <p:grpSp>
        <p:nvGrpSpPr>
          <p:cNvPr id="52" name="Group 52"/>
          <p:cNvGrpSpPr/>
          <p:nvPr/>
        </p:nvGrpSpPr>
        <p:grpSpPr>
          <a:xfrm>
            <a:off x="405765" y="3281207"/>
            <a:ext cx="1914994" cy="781885"/>
            <a:chOff x="0" y="0"/>
            <a:chExt cx="686290" cy="280210"/>
          </a:xfrm>
        </p:grpSpPr>
        <p:sp>
          <p:nvSpPr>
            <p:cNvPr id="53" name="Freeform 53"/>
            <p:cNvSpPr/>
            <p:nvPr/>
          </p:nvSpPr>
          <p:spPr>
            <a:xfrm>
              <a:off x="0" y="0"/>
              <a:ext cx="686290" cy="280210"/>
            </a:xfrm>
            <a:custGeom>
              <a:avLst/>
              <a:gdLst/>
              <a:ahLst/>
              <a:cxnLst/>
              <a:rect l="l" t="t" r="r" b="b"/>
              <a:pathLst>
                <a:path w="686290" h="280210">
                  <a:moveTo>
                    <a:pt x="56599" y="0"/>
                  </a:moveTo>
                  <a:lnTo>
                    <a:pt x="629691" y="0"/>
                  </a:lnTo>
                  <a:cubicBezTo>
                    <a:pt x="644702" y="0"/>
                    <a:pt x="659099" y="5963"/>
                    <a:pt x="669713" y="16577"/>
                  </a:cubicBezTo>
                  <a:cubicBezTo>
                    <a:pt x="680327" y="27192"/>
                    <a:pt x="686290" y="41588"/>
                    <a:pt x="686290" y="56599"/>
                  </a:cubicBezTo>
                  <a:lnTo>
                    <a:pt x="686290" y="223611"/>
                  </a:lnTo>
                  <a:cubicBezTo>
                    <a:pt x="686290" y="238622"/>
                    <a:pt x="680327" y="253018"/>
                    <a:pt x="669713" y="263632"/>
                  </a:cubicBezTo>
                  <a:cubicBezTo>
                    <a:pt x="659099" y="274247"/>
                    <a:pt x="644702" y="280210"/>
                    <a:pt x="629691" y="280210"/>
                  </a:cubicBezTo>
                  <a:lnTo>
                    <a:pt x="56599" y="280210"/>
                  </a:lnTo>
                  <a:cubicBezTo>
                    <a:pt x="41588" y="280210"/>
                    <a:pt x="27192" y="274247"/>
                    <a:pt x="16577" y="263632"/>
                  </a:cubicBezTo>
                  <a:cubicBezTo>
                    <a:pt x="5963" y="253018"/>
                    <a:pt x="0" y="238622"/>
                    <a:pt x="0" y="223611"/>
                  </a:cubicBezTo>
                  <a:lnTo>
                    <a:pt x="0" y="56599"/>
                  </a:lnTo>
                  <a:cubicBezTo>
                    <a:pt x="0" y="41588"/>
                    <a:pt x="5963" y="27192"/>
                    <a:pt x="16577" y="16577"/>
                  </a:cubicBezTo>
                  <a:cubicBezTo>
                    <a:pt x="27192" y="5963"/>
                    <a:pt x="41588" y="0"/>
                    <a:pt x="56599" y="0"/>
                  </a:cubicBezTo>
                  <a:close/>
                </a:path>
              </a:pathLst>
            </a:custGeom>
            <a:solidFill>
              <a:srgbClr val="ADD8A0">
                <a:alpha val="89804"/>
              </a:srgbClr>
            </a:solidFill>
            <a:ln cap="sq">
              <a:noFill/>
              <a:prstDash val="solid"/>
              <a:miter/>
            </a:ln>
          </p:spPr>
          <p:txBody>
            <a:bodyPr/>
            <a:lstStyle/>
            <a:p>
              <a:endParaRPr lang="en-GB"/>
            </a:p>
          </p:txBody>
        </p:sp>
        <p:sp>
          <p:nvSpPr>
            <p:cNvPr id="54" name="TextBox 54"/>
            <p:cNvSpPr txBox="1"/>
            <p:nvPr/>
          </p:nvSpPr>
          <p:spPr>
            <a:xfrm>
              <a:off x="0" y="-28575"/>
              <a:ext cx="686290" cy="308785"/>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2" action="ppaction://hlinksldjump"/>
                </a:rPr>
                <a:t>Introduction</a:t>
              </a:r>
            </a:p>
          </p:txBody>
        </p:sp>
      </p:grpSp>
      <p:grpSp>
        <p:nvGrpSpPr>
          <p:cNvPr id="55" name="Group 55"/>
          <p:cNvGrpSpPr/>
          <p:nvPr/>
        </p:nvGrpSpPr>
        <p:grpSpPr>
          <a:xfrm>
            <a:off x="2397661" y="3292122"/>
            <a:ext cx="1914994" cy="781885"/>
            <a:chOff x="0" y="0"/>
            <a:chExt cx="686290" cy="280210"/>
          </a:xfrm>
        </p:grpSpPr>
        <p:sp>
          <p:nvSpPr>
            <p:cNvPr id="56" name="Freeform 56"/>
            <p:cNvSpPr/>
            <p:nvPr/>
          </p:nvSpPr>
          <p:spPr>
            <a:xfrm>
              <a:off x="0" y="0"/>
              <a:ext cx="686290" cy="280210"/>
            </a:xfrm>
            <a:custGeom>
              <a:avLst/>
              <a:gdLst/>
              <a:ahLst/>
              <a:cxnLst/>
              <a:rect l="l" t="t" r="r" b="b"/>
              <a:pathLst>
                <a:path w="686290" h="280210">
                  <a:moveTo>
                    <a:pt x="56599" y="0"/>
                  </a:moveTo>
                  <a:lnTo>
                    <a:pt x="629691" y="0"/>
                  </a:lnTo>
                  <a:cubicBezTo>
                    <a:pt x="644702" y="0"/>
                    <a:pt x="659099" y="5963"/>
                    <a:pt x="669713" y="16577"/>
                  </a:cubicBezTo>
                  <a:cubicBezTo>
                    <a:pt x="680327" y="27192"/>
                    <a:pt x="686290" y="41588"/>
                    <a:pt x="686290" y="56599"/>
                  </a:cubicBezTo>
                  <a:lnTo>
                    <a:pt x="686290" y="223611"/>
                  </a:lnTo>
                  <a:cubicBezTo>
                    <a:pt x="686290" y="238622"/>
                    <a:pt x="680327" y="253018"/>
                    <a:pt x="669713" y="263632"/>
                  </a:cubicBezTo>
                  <a:cubicBezTo>
                    <a:pt x="659099" y="274247"/>
                    <a:pt x="644702" y="280210"/>
                    <a:pt x="629691" y="280210"/>
                  </a:cubicBezTo>
                  <a:lnTo>
                    <a:pt x="56599" y="280210"/>
                  </a:lnTo>
                  <a:cubicBezTo>
                    <a:pt x="41588" y="280210"/>
                    <a:pt x="27192" y="274247"/>
                    <a:pt x="16577" y="263632"/>
                  </a:cubicBezTo>
                  <a:cubicBezTo>
                    <a:pt x="5963" y="253018"/>
                    <a:pt x="0" y="238622"/>
                    <a:pt x="0" y="223611"/>
                  </a:cubicBezTo>
                  <a:lnTo>
                    <a:pt x="0" y="56599"/>
                  </a:lnTo>
                  <a:cubicBezTo>
                    <a:pt x="0" y="41588"/>
                    <a:pt x="5963" y="27192"/>
                    <a:pt x="16577" y="16577"/>
                  </a:cubicBezTo>
                  <a:cubicBezTo>
                    <a:pt x="27192" y="5963"/>
                    <a:pt x="41588" y="0"/>
                    <a:pt x="56599" y="0"/>
                  </a:cubicBezTo>
                  <a:close/>
                </a:path>
              </a:pathLst>
            </a:custGeom>
            <a:solidFill>
              <a:srgbClr val="ADD8A0">
                <a:alpha val="89804"/>
              </a:srgbClr>
            </a:solidFill>
            <a:ln cap="sq">
              <a:noFill/>
              <a:prstDash val="solid"/>
              <a:miter/>
            </a:ln>
          </p:spPr>
          <p:txBody>
            <a:bodyPr/>
            <a:lstStyle/>
            <a:p>
              <a:endParaRPr lang="en-GB"/>
            </a:p>
          </p:txBody>
        </p:sp>
        <p:sp>
          <p:nvSpPr>
            <p:cNvPr id="57" name="TextBox 57"/>
            <p:cNvSpPr txBox="1"/>
            <p:nvPr/>
          </p:nvSpPr>
          <p:spPr>
            <a:xfrm>
              <a:off x="0" y="-28575"/>
              <a:ext cx="686290" cy="308785"/>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3" action="ppaction://hlinksldjump"/>
                </a:rPr>
                <a:t>Introduction</a:t>
              </a:r>
            </a:p>
          </p:txBody>
        </p:sp>
      </p:grpSp>
      <p:grpSp>
        <p:nvGrpSpPr>
          <p:cNvPr id="58" name="Group 58"/>
          <p:cNvGrpSpPr/>
          <p:nvPr/>
        </p:nvGrpSpPr>
        <p:grpSpPr>
          <a:xfrm>
            <a:off x="4388503" y="3292122"/>
            <a:ext cx="1914994" cy="781885"/>
            <a:chOff x="0" y="0"/>
            <a:chExt cx="686290" cy="280210"/>
          </a:xfrm>
        </p:grpSpPr>
        <p:sp>
          <p:nvSpPr>
            <p:cNvPr id="59" name="Freeform 59"/>
            <p:cNvSpPr/>
            <p:nvPr/>
          </p:nvSpPr>
          <p:spPr>
            <a:xfrm>
              <a:off x="0" y="0"/>
              <a:ext cx="686290" cy="280210"/>
            </a:xfrm>
            <a:custGeom>
              <a:avLst/>
              <a:gdLst/>
              <a:ahLst/>
              <a:cxnLst/>
              <a:rect l="l" t="t" r="r" b="b"/>
              <a:pathLst>
                <a:path w="686290" h="280210">
                  <a:moveTo>
                    <a:pt x="56599" y="0"/>
                  </a:moveTo>
                  <a:lnTo>
                    <a:pt x="629691" y="0"/>
                  </a:lnTo>
                  <a:cubicBezTo>
                    <a:pt x="644702" y="0"/>
                    <a:pt x="659099" y="5963"/>
                    <a:pt x="669713" y="16577"/>
                  </a:cubicBezTo>
                  <a:cubicBezTo>
                    <a:pt x="680327" y="27192"/>
                    <a:pt x="686290" y="41588"/>
                    <a:pt x="686290" y="56599"/>
                  </a:cubicBezTo>
                  <a:lnTo>
                    <a:pt x="686290" y="223611"/>
                  </a:lnTo>
                  <a:cubicBezTo>
                    <a:pt x="686290" y="238622"/>
                    <a:pt x="680327" y="253018"/>
                    <a:pt x="669713" y="263632"/>
                  </a:cubicBezTo>
                  <a:cubicBezTo>
                    <a:pt x="659099" y="274247"/>
                    <a:pt x="644702" y="280210"/>
                    <a:pt x="629691" y="280210"/>
                  </a:cubicBezTo>
                  <a:lnTo>
                    <a:pt x="56599" y="280210"/>
                  </a:lnTo>
                  <a:cubicBezTo>
                    <a:pt x="41588" y="280210"/>
                    <a:pt x="27192" y="274247"/>
                    <a:pt x="16577" y="263632"/>
                  </a:cubicBezTo>
                  <a:cubicBezTo>
                    <a:pt x="5963" y="253018"/>
                    <a:pt x="0" y="238622"/>
                    <a:pt x="0" y="223611"/>
                  </a:cubicBezTo>
                  <a:lnTo>
                    <a:pt x="0" y="56599"/>
                  </a:lnTo>
                  <a:cubicBezTo>
                    <a:pt x="0" y="41588"/>
                    <a:pt x="5963" y="27192"/>
                    <a:pt x="16577" y="16577"/>
                  </a:cubicBezTo>
                  <a:cubicBezTo>
                    <a:pt x="27192" y="5963"/>
                    <a:pt x="41588" y="0"/>
                    <a:pt x="56599" y="0"/>
                  </a:cubicBezTo>
                  <a:close/>
                </a:path>
              </a:pathLst>
            </a:custGeom>
            <a:solidFill>
              <a:srgbClr val="ADD8A0">
                <a:alpha val="89804"/>
              </a:srgbClr>
            </a:solidFill>
            <a:ln cap="sq">
              <a:noFill/>
              <a:prstDash val="solid"/>
              <a:miter/>
            </a:ln>
          </p:spPr>
          <p:txBody>
            <a:bodyPr/>
            <a:lstStyle/>
            <a:p>
              <a:endParaRPr lang="en-GB"/>
            </a:p>
          </p:txBody>
        </p:sp>
        <p:sp>
          <p:nvSpPr>
            <p:cNvPr id="60" name="TextBox 60"/>
            <p:cNvSpPr txBox="1"/>
            <p:nvPr/>
          </p:nvSpPr>
          <p:spPr>
            <a:xfrm>
              <a:off x="0" y="-28575"/>
              <a:ext cx="686290" cy="308785"/>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5" action="ppaction://hlinksldjump"/>
                </a:rPr>
                <a:t>Introduction</a:t>
              </a:r>
            </a:p>
          </p:txBody>
        </p:sp>
      </p:grpSp>
      <p:grpSp>
        <p:nvGrpSpPr>
          <p:cNvPr id="61" name="Group 61"/>
          <p:cNvGrpSpPr/>
          <p:nvPr/>
        </p:nvGrpSpPr>
        <p:grpSpPr>
          <a:xfrm>
            <a:off x="6380048" y="3292122"/>
            <a:ext cx="1914994" cy="781885"/>
            <a:chOff x="0" y="0"/>
            <a:chExt cx="686290" cy="280210"/>
          </a:xfrm>
        </p:grpSpPr>
        <p:sp>
          <p:nvSpPr>
            <p:cNvPr id="62" name="Freeform 62"/>
            <p:cNvSpPr/>
            <p:nvPr/>
          </p:nvSpPr>
          <p:spPr>
            <a:xfrm>
              <a:off x="0" y="0"/>
              <a:ext cx="686290" cy="280210"/>
            </a:xfrm>
            <a:custGeom>
              <a:avLst/>
              <a:gdLst/>
              <a:ahLst/>
              <a:cxnLst/>
              <a:rect l="l" t="t" r="r" b="b"/>
              <a:pathLst>
                <a:path w="686290" h="280210">
                  <a:moveTo>
                    <a:pt x="56599" y="0"/>
                  </a:moveTo>
                  <a:lnTo>
                    <a:pt x="629691" y="0"/>
                  </a:lnTo>
                  <a:cubicBezTo>
                    <a:pt x="644702" y="0"/>
                    <a:pt x="659099" y="5963"/>
                    <a:pt x="669713" y="16577"/>
                  </a:cubicBezTo>
                  <a:cubicBezTo>
                    <a:pt x="680327" y="27192"/>
                    <a:pt x="686290" y="41588"/>
                    <a:pt x="686290" y="56599"/>
                  </a:cubicBezTo>
                  <a:lnTo>
                    <a:pt x="686290" y="223611"/>
                  </a:lnTo>
                  <a:cubicBezTo>
                    <a:pt x="686290" y="238622"/>
                    <a:pt x="680327" y="253018"/>
                    <a:pt x="669713" y="263632"/>
                  </a:cubicBezTo>
                  <a:cubicBezTo>
                    <a:pt x="659099" y="274247"/>
                    <a:pt x="644702" y="280210"/>
                    <a:pt x="629691" y="280210"/>
                  </a:cubicBezTo>
                  <a:lnTo>
                    <a:pt x="56599" y="280210"/>
                  </a:lnTo>
                  <a:cubicBezTo>
                    <a:pt x="41588" y="280210"/>
                    <a:pt x="27192" y="274247"/>
                    <a:pt x="16577" y="263632"/>
                  </a:cubicBezTo>
                  <a:cubicBezTo>
                    <a:pt x="5963" y="253018"/>
                    <a:pt x="0" y="238622"/>
                    <a:pt x="0" y="223611"/>
                  </a:cubicBezTo>
                  <a:lnTo>
                    <a:pt x="0" y="56599"/>
                  </a:lnTo>
                  <a:cubicBezTo>
                    <a:pt x="0" y="41588"/>
                    <a:pt x="5963" y="27192"/>
                    <a:pt x="16577" y="16577"/>
                  </a:cubicBezTo>
                  <a:cubicBezTo>
                    <a:pt x="27192" y="5963"/>
                    <a:pt x="41588" y="0"/>
                    <a:pt x="56599" y="0"/>
                  </a:cubicBezTo>
                  <a:close/>
                </a:path>
              </a:pathLst>
            </a:custGeom>
            <a:solidFill>
              <a:srgbClr val="ADD8A0">
                <a:alpha val="89804"/>
              </a:srgbClr>
            </a:solidFill>
            <a:ln cap="sq">
              <a:noFill/>
              <a:prstDash val="solid"/>
              <a:miter/>
            </a:ln>
          </p:spPr>
          <p:txBody>
            <a:bodyPr/>
            <a:lstStyle/>
            <a:p>
              <a:endParaRPr lang="en-GB"/>
            </a:p>
          </p:txBody>
        </p:sp>
        <p:sp>
          <p:nvSpPr>
            <p:cNvPr id="63" name="TextBox 63"/>
            <p:cNvSpPr txBox="1"/>
            <p:nvPr/>
          </p:nvSpPr>
          <p:spPr>
            <a:xfrm>
              <a:off x="0" y="-28575"/>
              <a:ext cx="686290" cy="308785"/>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4" action="ppaction://hlinksldjump"/>
                </a:rPr>
                <a:t>Introduction</a:t>
              </a:r>
            </a:p>
          </p:txBody>
        </p:sp>
      </p:grpSp>
      <p:grpSp>
        <p:nvGrpSpPr>
          <p:cNvPr id="64" name="Group 64"/>
          <p:cNvGrpSpPr/>
          <p:nvPr/>
        </p:nvGrpSpPr>
        <p:grpSpPr>
          <a:xfrm>
            <a:off x="8371242" y="3292122"/>
            <a:ext cx="1914994" cy="781885"/>
            <a:chOff x="0" y="0"/>
            <a:chExt cx="686290" cy="280210"/>
          </a:xfrm>
        </p:grpSpPr>
        <p:sp>
          <p:nvSpPr>
            <p:cNvPr id="65" name="Freeform 65"/>
            <p:cNvSpPr/>
            <p:nvPr/>
          </p:nvSpPr>
          <p:spPr>
            <a:xfrm>
              <a:off x="0" y="0"/>
              <a:ext cx="686290" cy="280210"/>
            </a:xfrm>
            <a:custGeom>
              <a:avLst/>
              <a:gdLst/>
              <a:ahLst/>
              <a:cxnLst/>
              <a:rect l="l" t="t" r="r" b="b"/>
              <a:pathLst>
                <a:path w="686290" h="280210">
                  <a:moveTo>
                    <a:pt x="56599" y="0"/>
                  </a:moveTo>
                  <a:lnTo>
                    <a:pt x="629691" y="0"/>
                  </a:lnTo>
                  <a:cubicBezTo>
                    <a:pt x="644702" y="0"/>
                    <a:pt x="659099" y="5963"/>
                    <a:pt x="669713" y="16577"/>
                  </a:cubicBezTo>
                  <a:cubicBezTo>
                    <a:pt x="680327" y="27192"/>
                    <a:pt x="686290" y="41588"/>
                    <a:pt x="686290" y="56599"/>
                  </a:cubicBezTo>
                  <a:lnTo>
                    <a:pt x="686290" y="223611"/>
                  </a:lnTo>
                  <a:cubicBezTo>
                    <a:pt x="686290" y="238622"/>
                    <a:pt x="680327" y="253018"/>
                    <a:pt x="669713" y="263632"/>
                  </a:cubicBezTo>
                  <a:cubicBezTo>
                    <a:pt x="659099" y="274247"/>
                    <a:pt x="644702" y="280210"/>
                    <a:pt x="629691" y="280210"/>
                  </a:cubicBezTo>
                  <a:lnTo>
                    <a:pt x="56599" y="280210"/>
                  </a:lnTo>
                  <a:cubicBezTo>
                    <a:pt x="41588" y="280210"/>
                    <a:pt x="27192" y="274247"/>
                    <a:pt x="16577" y="263632"/>
                  </a:cubicBezTo>
                  <a:cubicBezTo>
                    <a:pt x="5963" y="253018"/>
                    <a:pt x="0" y="238622"/>
                    <a:pt x="0" y="223611"/>
                  </a:cubicBezTo>
                  <a:lnTo>
                    <a:pt x="0" y="56599"/>
                  </a:lnTo>
                  <a:cubicBezTo>
                    <a:pt x="0" y="41588"/>
                    <a:pt x="5963" y="27192"/>
                    <a:pt x="16577" y="16577"/>
                  </a:cubicBezTo>
                  <a:cubicBezTo>
                    <a:pt x="27192" y="5963"/>
                    <a:pt x="41588" y="0"/>
                    <a:pt x="56599" y="0"/>
                  </a:cubicBezTo>
                  <a:close/>
                </a:path>
              </a:pathLst>
            </a:custGeom>
            <a:solidFill>
              <a:srgbClr val="ADD8A0">
                <a:alpha val="89804"/>
              </a:srgbClr>
            </a:solidFill>
            <a:ln cap="sq">
              <a:noFill/>
              <a:prstDash val="solid"/>
              <a:miter/>
            </a:ln>
          </p:spPr>
          <p:txBody>
            <a:bodyPr/>
            <a:lstStyle/>
            <a:p>
              <a:endParaRPr lang="en-GB"/>
            </a:p>
          </p:txBody>
        </p:sp>
        <p:sp>
          <p:nvSpPr>
            <p:cNvPr id="66" name="TextBox 66"/>
            <p:cNvSpPr txBox="1"/>
            <p:nvPr/>
          </p:nvSpPr>
          <p:spPr>
            <a:xfrm>
              <a:off x="0" y="-28575"/>
              <a:ext cx="686290" cy="308785"/>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alpha val="89804"/>
                    </a:srgbClr>
                  </a:solidFill>
                  <a:latin typeface="Comfortaa Bold"/>
                  <a:ea typeface="Comfortaa Bold"/>
                  <a:cs typeface="Comfortaa Bold"/>
                  <a:sym typeface="Comfortaa Bold"/>
                  <a:hlinkClick r:id="rId6" action="ppaction://hlinksldjump"/>
                </a:rPr>
                <a:t>Introduction</a:t>
              </a:r>
            </a:p>
          </p:txBody>
        </p:sp>
      </p:grpSp>
      <p:grpSp>
        <p:nvGrpSpPr>
          <p:cNvPr id="67" name="Group 67"/>
          <p:cNvGrpSpPr/>
          <p:nvPr/>
        </p:nvGrpSpPr>
        <p:grpSpPr>
          <a:xfrm>
            <a:off x="524760" y="6070513"/>
            <a:ext cx="1677003" cy="383772"/>
            <a:chOff x="0" y="0"/>
            <a:chExt cx="601000" cy="137535"/>
          </a:xfrm>
        </p:grpSpPr>
        <p:sp>
          <p:nvSpPr>
            <p:cNvPr id="68" name="Freeform 68"/>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69" name="TextBox 69"/>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40min total</a:t>
              </a:r>
            </a:p>
          </p:txBody>
        </p:sp>
      </p:grpSp>
      <p:grpSp>
        <p:nvGrpSpPr>
          <p:cNvPr id="70" name="Group 70"/>
          <p:cNvGrpSpPr/>
          <p:nvPr/>
        </p:nvGrpSpPr>
        <p:grpSpPr>
          <a:xfrm>
            <a:off x="2516656" y="6080408"/>
            <a:ext cx="1677003" cy="383772"/>
            <a:chOff x="0" y="0"/>
            <a:chExt cx="601000" cy="137535"/>
          </a:xfrm>
        </p:grpSpPr>
        <p:sp>
          <p:nvSpPr>
            <p:cNvPr id="71" name="Freeform 71"/>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72" name="TextBox 72"/>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52min total</a:t>
              </a:r>
            </a:p>
          </p:txBody>
        </p:sp>
      </p:grpSp>
      <p:grpSp>
        <p:nvGrpSpPr>
          <p:cNvPr id="73" name="Group 73"/>
          <p:cNvGrpSpPr/>
          <p:nvPr/>
        </p:nvGrpSpPr>
        <p:grpSpPr>
          <a:xfrm>
            <a:off x="8490237" y="6070513"/>
            <a:ext cx="1677003" cy="383772"/>
            <a:chOff x="0" y="0"/>
            <a:chExt cx="601000" cy="137535"/>
          </a:xfrm>
        </p:grpSpPr>
        <p:sp>
          <p:nvSpPr>
            <p:cNvPr id="74" name="Freeform 7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75" name="TextBox 7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12min total</a:t>
              </a:r>
            </a:p>
          </p:txBody>
        </p:sp>
      </p:grpSp>
      <p:grpSp>
        <p:nvGrpSpPr>
          <p:cNvPr id="76" name="Group 76"/>
          <p:cNvGrpSpPr/>
          <p:nvPr/>
        </p:nvGrpSpPr>
        <p:grpSpPr>
          <a:xfrm>
            <a:off x="6499043" y="6080408"/>
            <a:ext cx="1677003" cy="336575"/>
            <a:chOff x="0" y="0"/>
            <a:chExt cx="601000" cy="120621"/>
          </a:xfrm>
        </p:grpSpPr>
        <p:sp>
          <p:nvSpPr>
            <p:cNvPr id="77" name="Freeform 77"/>
            <p:cNvSpPr/>
            <p:nvPr/>
          </p:nvSpPr>
          <p:spPr>
            <a:xfrm>
              <a:off x="0" y="0"/>
              <a:ext cx="601000" cy="120621"/>
            </a:xfrm>
            <a:custGeom>
              <a:avLst/>
              <a:gdLst/>
              <a:ahLst/>
              <a:cxnLst/>
              <a:rect l="l" t="t" r="r" b="b"/>
              <a:pathLst>
                <a:path w="601000" h="120621">
                  <a:moveTo>
                    <a:pt x="60310" y="0"/>
                  </a:moveTo>
                  <a:lnTo>
                    <a:pt x="540690" y="0"/>
                  </a:lnTo>
                  <a:cubicBezTo>
                    <a:pt x="573998" y="0"/>
                    <a:pt x="601000" y="27002"/>
                    <a:pt x="601000" y="60310"/>
                  </a:cubicBezTo>
                  <a:lnTo>
                    <a:pt x="601000" y="60310"/>
                  </a:lnTo>
                  <a:cubicBezTo>
                    <a:pt x="601000" y="93619"/>
                    <a:pt x="573998" y="120621"/>
                    <a:pt x="540690" y="120621"/>
                  </a:cubicBezTo>
                  <a:lnTo>
                    <a:pt x="60310" y="120621"/>
                  </a:lnTo>
                  <a:cubicBezTo>
                    <a:pt x="27002" y="120621"/>
                    <a:pt x="0" y="93619"/>
                    <a:pt x="0" y="60310"/>
                  </a:cubicBezTo>
                  <a:lnTo>
                    <a:pt x="0" y="60310"/>
                  </a:lnTo>
                  <a:cubicBezTo>
                    <a:pt x="0" y="27002"/>
                    <a:pt x="27002" y="0"/>
                    <a:pt x="60310" y="0"/>
                  </a:cubicBezTo>
                  <a:close/>
                </a:path>
              </a:pathLst>
            </a:custGeom>
            <a:solidFill>
              <a:srgbClr val="A6A6A6"/>
            </a:solidFill>
            <a:ln cap="sq">
              <a:noFill/>
              <a:prstDash val="solid"/>
              <a:miter/>
            </a:ln>
          </p:spPr>
          <p:txBody>
            <a:bodyPr/>
            <a:lstStyle/>
            <a:p>
              <a:endParaRPr lang="en-GB"/>
            </a:p>
          </p:txBody>
        </p:sp>
        <p:sp>
          <p:nvSpPr>
            <p:cNvPr id="78" name="TextBox 78"/>
            <p:cNvSpPr txBox="1"/>
            <p:nvPr/>
          </p:nvSpPr>
          <p:spPr>
            <a:xfrm>
              <a:off x="0" y="19050"/>
              <a:ext cx="601000" cy="101571"/>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3h 14 min total</a:t>
              </a:r>
            </a:p>
          </p:txBody>
        </p:sp>
      </p:grpSp>
      <p:grpSp>
        <p:nvGrpSpPr>
          <p:cNvPr id="79" name="Group 79"/>
          <p:cNvGrpSpPr/>
          <p:nvPr/>
        </p:nvGrpSpPr>
        <p:grpSpPr>
          <a:xfrm>
            <a:off x="4507498" y="6080408"/>
            <a:ext cx="1677003" cy="336575"/>
            <a:chOff x="0" y="0"/>
            <a:chExt cx="601000" cy="120621"/>
          </a:xfrm>
        </p:grpSpPr>
        <p:sp>
          <p:nvSpPr>
            <p:cNvPr id="80" name="Freeform 80"/>
            <p:cNvSpPr/>
            <p:nvPr/>
          </p:nvSpPr>
          <p:spPr>
            <a:xfrm>
              <a:off x="0" y="0"/>
              <a:ext cx="601000" cy="120621"/>
            </a:xfrm>
            <a:custGeom>
              <a:avLst/>
              <a:gdLst/>
              <a:ahLst/>
              <a:cxnLst/>
              <a:rect l="l" t="t" r="r" b="b"/>
              <a:pathLst>
                <a:path w="601000" h="120621">
                  <a:moveTo>
                    <a:pt x="60310" y="0"/>
                  </a:moveTo>
                  <a:lnTo>
                    <a:pt x="540690" y="0"/>
                  </a:lnTo>
                  <a:cubicBezTo>
                    <a:pt x="573998" y="0"/>
                    <a:pt x="601000" y="27002"/>
                    <a:pt x="601000" y="60310"/>
                  </a:cubicBezTo>
                  <a:lnTo>
                    <a:pt x="601000" y="60310"/>
                  </a:lnTo>
                  <a:cubicBezTo>
                    <a:pt x="601000" y="93619"/>
                    <a:pt x="573998" y="120621"/>
                    <a:pt x="540690" y="120621"/>
                  </a:cubicBezTo>
                  <a:lnTo>
                    <a:pt x="60310" y="120621"/>
                  </a:lnTo>
                  <a:cubicBezTo>
                    <a:pt x="27002" y="120621"/>
                    <a:pt x="0" y="93619"/>
                    <a:pt x="0" y="60310"/>
                  </a:cubicBezTo>
                  <a:lnTo>
                    <a:pt x="0" y="60310"/>
                  </a:lnTo>
                  <a:cubicBezTo>
                    <a:pt x="0" y="27002"/>
                    <a:pt x="27002" y="0"/>
                    <a:pt x="60310" y="0"/>
                  </a:cubicBezTo>
                  <a:close/>
                </a:path>
              </a:pathLst>
            </a:custGeom>
            <a:solidFill>
              <a:srgbClr val="A6A6A6"/>
            </a:solidFill>
            <a:ln cap="sq">
              <a:noFill/>
              <a:prstDash val="solid"/>
              <a:miter/>
            </a:ln>
          </p:spPr>
          <p:txBody>
            <a:bodyPr/>
            <a:lstStyle/>
            <a:p>
              <a:endParaRPr lang="en-GB"/>
            </a:p>
          </p:txBody>
        </p:sp>
        <p:sp>
          <p:nvSpPr>
            <p:cNvPr id="81" name="TextBox 81"/>
            <p:cNvSpPr txBox="1"/>
            <p:nvPr/>
          </p:nvSpPr>
          <p:spPr>
            <a:xfrm>
              <a:off x="0" y="19050"/>
              <a:ext cx="601000" cy="101571"/>
            </a:xfrm>
            <a:prstGeom prst="rect">
              <a:avLst/>
            </a:prstGeom>
          </p:spPr>
          <p:txBody>
            <a:bodyPr lIns="50800" tIns="50800" rIns="50800" bIns="50800" rtlCol="0" anchor="ctr"/>
            <a:lstStyle/>
            <a:p>
              <a:pPr algn="ctr">
                <a:lnSpc>
                  <a:spcPts val="1187"/>
                </a:lnSpc>
                <a:spcBef>
                  <a:spcPct val="0"/>
                </a:spcBef>
              </a:pPr>
              <a:r>
                <a:rPr lang="en-US" sz="1199" b="1">
                  <a:solidFill>
                    <a:srgbClr val="000000"/>
                  </a:solidFill>
                  <a:latin typeface="Comfortaa Bold"/>
                  <a:ea typeface="Comfortaa Bold"/>
                  <a:cs typeface="Comfortaa Bold"/>
                  <a:sym typeface="Comfortaa Bold"/>
                </a:rPr>
                <a:t>extra resources</a:t>
              </a:r>
            </a:p>
          </p:txBody>
        </p:sp>
      </p:gr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9B4392"/>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3 - Topic 4</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DCBED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88241" y="1672843"/>
            <a:ext cx="7597994" cy="1685276"/>
            <a:chOff x="0" y="0"/>
            <a:chExt cx="2722949" cy="603965"/>
          </a:xfrm>
        </p:grpSpPr>
        <p:sp>
          <p:nvSpPr>
            <p:cNvPr id="9" name="Freeform 9"/>
            <p:cNvSpPr/>
            <p:nvPr/>
          </p:nvSpPr>
          <p:spPr>
            <a:xfrm>
              <a:off x="0" y="0"/>
              <a:ext cx="2722949" cy="603965"/>
            </a:xfrm>
            <a:custGeom>
              <a:avLst/>
              <a:gdLst/>
              <a:ahLst/>
              <a:cxnLst/>
              <a:rect l="l" t="t" r="r" b="b"/>
              <a:pathLst>
                <a:path w="2722949" h="603965">
                  <a:moveTo>
                    <a:pt x="14265" y="0"/>
                  </a:moveTo>
                  <a:lnTo>
                    <a:pt x="2708684" y="0"/>
                  </a:lnTo>
                  <a:cubicBezTo>
                    <a:pt x="2716563" y="0"/>
                    <a:pt x="2722949" y="6387"/>
                    <a:pt x="2722949" y="14265"/>
                  </a:cubicBezTo>
                  <a:lnTo>
                    <a:pt x="2722949" y="589700"/>
                  </a:lnTo>
                  <a:cubicBezTo>
                    <a:pt x="2722949" y="593483"/>
                    <a:pt x="2721446" y="597111"/>
                    <a:pt x="2718771" y="599787"/>
                  </a:cubicBezTo>
                  <a:cubicBezTo>
                    <a:pt x="2716096" y="602462"/>
                    <a:pt x="2712468" y="603965"/>
                    <a:pt x="2708684" y="603965"/>
                  </a:cubicBezTo>
                  <a:lnTo>
                    <a:pt x="14265" y="603965"/>
                  </a:lnTo>
                  <a:cubicBezTo>
                    <a:pt x="6387" y="603965"/>
                    <a:pt x="0" y="597578"/>
                    <a:pt x="0" y="589700"/>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632540"/>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www.nhs.uk/conditions/consent-to-treatment/capacity/#:~:text=Determining%20a%20person%27s%20best%20interests,best%20interests%20must%20be%20considered."/>
                </a:rPr>
                <a:t>Consent to treatment - Assessing capacity </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www.nhs.uk/conditions/consent-to-treatment/capacity/#:~:text=Determining%20a%20person%27s%20best%20interests,best%20interests%20must%20be%20considered."/>
                </a:rPr>
                <a:t>NHS (www.nhs.uk)</a:t>
              </a:r>
              <a:r>
                <a:rPr lang="en-US" sz="1200">
                  <a:solidFill>
                    <a:srgbClr val="000000">
                      <a:alpha val="89804"/>
                    </a:srgbClr>
                  </a:solidFill>
                  <a:latin typeface="Comfortaa"/>
                  <a:ea typeface="Comfortaa"/>
                  <a:cs typeface="Comfortaa"/>
                  <a:sym typeface="Comfortaa"/>
                </a:rPr>
                <a:t> </a:t>
              </a:r>
            </a:p>
            <a:p>
              <a:pPr algn="l">
                <a:lnSpc>
                  <a:spcPts val="1679"/>
                </a:lnSpc>
              </a:pPr>
              <a:r>
                <a:rPr lang="en-US" sz="1200">
                  <a:solidFill>
                    <a:srgbClr val="000000">
                      <a:alpha val="89804"/>
                    </a:srgbClr>
                  </a:solidFill>
                  <a:latin typeface="Comfortaa"/>
                  <a:ea typeface="Comfortaa"/>
                  <a:cs typeface="Comfortaa"/>
                  <a:sym typeface="Comfortaa"/>
                </a:rPr>
                <a:t>    </a:t>
              </a:r>
            </a:p>
          </p:txBody>
        </p:sp>
      </p:grpSp>
      <p:grpSp>
        <p:nvGrpSpPr>
          <p:cNvPr id="11" name="Group 11"/>
          <p:cNvGrpSpPr/>
          <p:nvPr/>
        </p:nvGrpSpPr>
        <p:grpSpPr>
          <a:xfrm>
            <a:off x="2688241" y="3562479"/>
            <a:ext cx="7597994" cy="1685276"/>
            <a:chOff x="0" y="0"/>
            <a:chExt cx="2722949" cy="603965"/>
          </a:xfrm>
        </p:grpSpPr>
        <p:sp>
          <p:nvSpPr>
            <p:cNvPr id="12" name="Freeform 12"/>
            <p:cNvSpPr/>
            <p:nvPr/>
          </p:nvSpPr>
          <p:spPr>
            <a:xfrm>
              <a:off x="0" y="0"/>
              <a:ext cx="2722949" cy="603965"/>
            </a:xfrm>
            <a:custGeom>
              <a:avLst/>
              <a:gdLst/>
              <a:ahLst/>
              <a:cxnLst/>
              <a:rect l="l" t="t" r="r" b="b"/>
              <a:pathLst>
                <a:path w="2722949" h="603965">
                  <a:moveTo>
                    <a:pt x="14265" y="0"/>
                  </a:moveTo>
                  <a:lnTo>
                    <a:pt x="2708684" y="0"/>
                  </a:lnTo>
                  <a:cubicBezTo>
                    <a:pt x="2716563" y="0"/>
                    <a:pt x="2722949" y="6387"/>
                    <a:pt x="2722949" y="14265"/>
                  </a:cubicBezTo>
                  <a:lnTo>
                    <a:pt x="2722949" y="589700"/>
                  </a:lnTo>
                  <a:cubicBezTo>
                    <a:pt x="2722949" y="593483"/>
                    <a:pt x="2721446" y="597111"/>
                    <a:pt x="2718771" y="599787"/>
                  </a:cubicBezTo>
                  <a:cubicBezTo>
                    <a:pt x="2716096" y="602462"/>
                    <a:pt x="2712468" y="603965"/>
                    <a:pt x="2708684" y="603965"/>
                  </a:cubicBezTo>
                  <a:lnTo>
                    <a:pt x="14265" y="603965"/>
                  </a:lnTo>
                  <a:cubicBezTo>
                    <a:pt x="6387" y="603965"/>
                    <a:pt x="0" y="597578"/>
                    <a:pt x="0" y="589700"/>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3" name="TextBox 13"/>
            <p:cNvSpPr txBox="1"/>
            <p:nvPr/>
          </p:nvSpPr>
          <p:spPr>
            <a:xfrm>
              <a:off x="0" y="-28575"/>
              <a:ext cx="2722949" cy="632540"/>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3" tooltip="https://www.hospiceuk.org/information-and-support/your-guide-hospice-and-end-life-care/planning-ahead/choosing-refuse"/>
                </a:rPr>
                <a:t>Choosing to refuse treatment | Hospice UK</a:t>
              </a:r>
              <a:r>
                <a:rPr lang="en-US" sz="1200">
                  <a:solidFill>
                    <a:srgbClr val="000000">
                      <a:alpha val="89804"/>
                    </a:srgbClr>
                  </a:solidFill>
                  <a:latin typeface="Comfortaa"/>
                  <a:ea typeface="Comfortaa"/>
                  <a:cs typeface="Comfortaa"/>
                  <a:sym typeface="Comfortaa"/>
                </a:rPr>
                <a:t> </a:t>
              </a:r>
            </a:p>
            <a:p>
              <a:pPr algn="l">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14" name="Group 14"/>
          <p:cNvGrpSpPr/>
          <p:nvPr/>
        </p:nvGrpSpPr>
        <p:grpSpPr>
          <a:xfrm>
            <a:off x="2688241" y="5488554"/>
            <a:ext cx="7597994" cy="1685276"/>
            <a:chOff x="0" y="0"/>
            <a:chExt cx="2722949" cy="603965"/>
          </a:xfrm>
        </p:grpSpPr>
        <p:sp>
          <p:nvSpPr>
            <p:cNvPr id="15" name="Freeform 15"/>
            <p:cNvSpPr/>
            <p:nvPr/>
          </p:nvSpPr>
          <p:spPr>
            <a:xfrm>
              <a:off x="0" y="0"/>
              <a:ext cx="2722949" cy="603965"/>
            </a:xfrm>
            <a:custGeom>
              <a:avLst/>
              <a:gdLst/>
              <a:ahLst/>
              <a:cxnLst/>
              <a:rect l="l" t="t" r="r" b="b"/>
              <a:pathLst>
                <a:path w="2722949" h="603965">
                  <a:moveTo>
                    <a:pt x="14265" y="0"/>
                  </a:moveTo>
                  <a:lnTo>
                    <a:pt x="2708684" y="0"/>
                  </a:lnTo>
                  <a:cubicBezTo>
                    <a:pt x="2716563" y="0"/>
                    <a:pt x="2722949" y="6387"/>
                    <a:pt x="2722949" y="14265"/>
                  </a:cubicBezTo>
                  <a:lnTo>
                    <a:pt x="2722949" y="589700"/>
                  </a:lnTo>
                  <a:cubicBezTo>
                    <a:pt x="2722949" y="593483"/>
                    <a:pt x="2721446" y="597111"/>
                    <a:pt x="2718771" y="599787"/>
                  </a:cubicBezTo>
                  <a:cubicBezTo>
                    <a:pt x="2716096" y="602462"/>
                    <a:pt x="2712468" y="603965"/>
                    <a:pt x="2708684" y="603965"/>
                  </a:cubicBezTo>
                  <a:lnTo>
                    <a:pt x="14265" y="603965"/>
                  </a:lnTo>
                  <a:cubicBezTo>
                    <a:pt x="6387" y="603965"/>
                    <a:pt x="0" y="597578"/>
                    <a:pt x="0" y="589700"/>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6" name="TextBox 16"/>
            <p:cNvSpPr txBox="1"/>
            <p:nvPr/>
          </p:nvSpPr>
          <p:spPr>
            <a:xfrm>
              <a:off x="0" y="-28575"/>
              <a:ext cx="2722949" cy="632540"/>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4" tooltip="https://www.hospiceuk.org/information-and-support/your-guide-hospice-and-end-life-care/planning-ahead/advance-care-planning"/>
                </a:rPr>
                <a:t>Advance care planning | Hospice UK</a:t>
              </a:r>
              <a:r>
                <a:rPr lang="en-US" sz="1200">
                  <a:solidFill>
                    <a:srgbClr val="000000">
                      <a:alpha val="89804"/>
                    </a:srgbClr>
                  </a:solidFill>
                  <a:latin typeface="Comfortaa"/>
                  <a:ea typeface="Comfortaa"/>
                  <a:cs typeface="Comfortaa"/>
                  <a:sym typeface="Comfortaa"/>
                </a:rPr>
                <a:t> </a:t>
              </a:r>
            </a:p>
            <a:p>
              <a:pPr algn="l">
                <a:lnSpc>
                  <a:spcPts val="1679"/>
                </a:lnSpc>
              </a:pPr>
              <a:r>
                <a:rPr lang="en-US" sz="1200">
                  <a:solidFill>
                    <a:srgbClr val="000000">
                      <a:alpha val="89804"/>
                    </a:srgbClr>
                  </a:solidFill>
                  <a:latin typeface="Comfortaa"/>
                  <a:ea typeface="Comfortaa"/>
                  <a:cs typeface="Comfortaa"/>
                  <a:sym typeface="Comfortaa"/>
                </a:rPr>
                <a:t>   </a:t>
              </a:r>
            </a:p>
          </p:txBody>
        </p:sp>
      </p:grpSp>
      <p:grpSp>
        <p:nvGrpSpPr>
          <p:cNvPr id="17" name="Group 17"/>
          <p:cNvGrpSpPr/>
          <p:nvPr/>
        </p:nvGrpSpPr>
        <p:grpSpPr>
          <a:xfrm>
            <a:off x="405765" y="1005143"/>
            <a:ext cx="2213069" cy="6168686"/>
            <a:chOff x="0" y="0"/>
            <a:chExt cx="793114" cy="2210718"/>
          </a:xfrm>
        </p:grpSpPr>
        <p:sp>
          <p:nvSpPr>
            <p:cNvPr id="18" name="Freeform 18"/>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3DEF1">
                <a:alpha val="89804"/>
              </a:srgbClr>
            </a:solidFill>
            <a:ln cap="sq">
              <a:noFill/>
              <a:prstDash val="solid"/>
              <a:miter/>
            </a:ln>
          </p:spPr>
          <p:txBody>
            <a:bodyPr/>
            <a:lstStyle/>
            <a:p>
              <a:endParaRPr lang="en-GB"/>
            </a:p>
          </p:txBody>
        </p:sp>
        <p:sp>
          <p:nvSpPr>
            <p:cNvPr id="19" name="TextBox 19"/>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endParaRP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Assessment and Care Planning in palliative and end of life care</a:t>
              </a:r>
            </a:p>
          </p:txBody>
        </p:sp>
      </p:grpSp>
      <p:grpSp>
        <p:nvGrpSpPr>
          <p:cNvPr id="20" name="Group 20"/>
          <p:cNvGrpSpPr/>
          <p:nvPr/>
        </p:nvGrpSpPr>
        <p:grpSpPr>
          <a:xfrm>
            <a:off x="2688241" y="6804000"/>
            <a:ext cx="1677003" cy="383772"/>
            <a:chOff x="0" y="0"/>
            <a:chExt cx="601000" cy="137535"/>
          </a:xfrm>
        </p:grpSpPr>
        <p:sp>
          <p:nvSpPr>
            <p:cNvPr id="21" name="Freeform 21"/>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2" name="TextBox 22"/>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6min reading</a:t>
              </a:r>
            </a:p>
          </p:txBody>
        </p:sp>
      </p:grpSp>
      <p:grpSp>
        <p:nvGrpSpPr>
          <p:cNvPr id="23" name="Group 23"/>
          <p:cNvGrpSpPr/>
          <p:nvPr/>
        </p:nvGrpSpPr>
        <p:grpSpPr>
          <a:xfrm>
            <a:off x="2688241" y="4889173"/>
            <a:ext cx="1677003" cy="383772"/>
            <a:chOff x="0" y="0"/>
            <a:chExt cx="601000" cy="137535"/>
          </a:xfrm>
        </p:grpSpPr>
        <p:sp>
          <p:nvSpPr>
            <p:cNvPr id="24" name="Freeform 2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5" name="TextBox 2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6min reading</a:t>
              </a:r>
            </a:p>
          </p:txBody>
        </p:sp>
      </p:grpSp>
      <p:grpSp>
        <p:nvGrpSpPr>
          <p:cNvPr id="26" name="Group 26"/>
          <p:cNvGrpSpPr/>
          <p:nvPr/>
        </p:nvGrpSpPr>
        <p:grpSpPr>
          <a:xfrm>
            <a:off x="2688241" y="2974347"/>
            <a:ext cx="1677003" cy="383772"/>
            <a:chOff x="0" y="0"/>
            <a:chExt cx="601000" cy="137535"/>
          </a:xfrm>
        </p:grpSpPr>
        <p:sp>
          <p:nvSpPr>
            <p:cNvPr id="27" name="Freeform 27"/>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8" name="TextBox 28"/>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10min reading</a:t>
              </a:r>
            </a:p>
          </p:txBody>
        </p:sp>
      </p:grpSp>
      <p:grpSp>
        <p:nvGrpSpPr>
          <p:cNvPr id="29" name="Group 29"/>
          <p:cNvGrpSpPr/>
          <p:nvPr/>
        </p:nvGrpSpPr>
        <p:grpSpPr>
          <a:xfrm>
            <a:off x="4395920" y="6804000"/>
            <a:ext cx="1767358" cy="387921"/>
            <a:chOff x="0" y="0"/>
            <a:chExt cx="633381" cy="139022"/>
          </a:xfrm>
        </p:grpSpPr>
        <p:sp>
          <p:nvSpPr>
            <p:cNvPr id="30" name="Freeform 30"/>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31" name="TextBox 31"/>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Tier1</a:t>
              </a:r>
            </a:p>
          </p:txBody>
        </p:sp>
      </p:gr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9B4392"/>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3 - Topic 4</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DCBED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88241" y="1672843"/>
            <a:ext cx="7597994" cy="2207494"/>
            <a:chOff x="0" y="0"/>
            <a:chExt cx="2722949" cy="791116"/>
          </a:xfrm>
        </p:grpSpPr>
        <p:sp>
          <p:nvSpPr>
            <p:cNvPr id="9" name="Freeform 9"/>
            <p:cNvSpPr/>
            <p:nvPr/>
          </p:nvSpPr>
          <p:spPr>
            <a:xfrm>
              <a:off x="0" y="0"/>
              <a:ext cx="2722949" cy="791116"/>
            </a:xfrm>
            <a:custGeom>
              <a:avLst/>
              <a:gdLst/>
              <a:ahLst/>
              <a:cxnLst/>
              <a:rect l="l" t="t" r="r" b="b"/>
              <a:pathLst>
                <a:path w="2722949" h="791116">
                  <a:moveTo>
                    <a:pt x="14265" y="0"/>
                  </a:moveTo>
                  <a:lnTo>
                    <a:pt x="2708684" y="0"/>
                  </a:lnTo>
                  <a:cubicBezTo>
                    <a:pt x="2716563" y="0"/>
                    <a:pt x="2722949" y="6387"/>
                    <a:pt x="2722949" y="14265"/>
                  </a:cubicBezTo>
                  <a:lnTo>
                    <a:pt x="2722949" y="776851"/>
                  </a:lnTo>
                  <a:cubicBezTo>
                    <a:pt x="2722949" y="780634"/>
                    <a:pt x="2721446" y="784263"/>
                    <a:pt x="2718771" y="786938"/>
                  </a:cubicBezTo>
                  <a:cubicBezTo>
                    <a:pt x="2716096" y="789613"/>
                    <a:pt x="2712468" y="791116"/>
                    <a:pt x="2708684" y="791116"/>
                  </a:cubicBezTo>
                  <a:lnTo>
                    <a:pt x="14265" y="791116"/>
                  </a:lnTo>
                  <a:cubicBezTo>
                    <a:pt x="10482" y="791116"/>
                    <a:pt x="6853" y="789613"/>
                    <a:pt x="4178" y="786938"/>
                  </a:cubicBezTo>
                  <a:cubicBezTo>
                    <a:pt x="1503" y="784263"/>
                    <a:pt x="0" y="780634"/>
                    <a:pt x="0" y="776851"/>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819691"/>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2" tooltip="https://www.england.nhs.uk/wp-content/uploads/2022/03/universal-principles-for-advance-care-planning.pdf"/>
                </a:rPr>
                <a:t>universal-principles-for-advance-care-planning.pdf (england.nhs.uk)</a:t>
              </a:r>
              <a:r>
                <a:rPr lang="en-US" sz="1200">
                  <a:solidFill>
                    <a:srgbClr val="000000">
                      <a:alpha val="89804"/>
                    </a:srgbClr>
                  </a:solidFill>
                  <a:latin typeface="Comfortaa"/>
                  <a:ea typeface="Comfortaa"/>
                  <a:cs typeface="Comfortaa"/>
                  <a:sym typeface="Comfortaa"/>
                  <a:hlinkClick r:id="rId3" tooltip="https://www.nhs.uk/conditions/consent-to-treatment/capacity/#:~:text=Determining%20a%20person%27s%20best%20interests,best%20interests%20must%20be%20considered."/>
                </a:rPr>
                <a:t> </a:t>
              </a:r>
            </a:p>
            <a:p>
              <a:pPr algn="ctr">
                <a:lnSpc>
                  <a:spcPts val="1679"/>
                </a:lnSpc>
              </a:pPr>
              <a:r>
                <a:rPr lang="en-US" sz="1200">
                  <a:solidFill>
                    <a:srgbClr val="000000">
                      <a:alpha val="89804"/>
                    </a:srgbClr>
                  </a:solidFill>
                  <a:latin typeface="Comfortaa"/>
                  <a:ea typeface="Comfortaa"/>
                  <a:cs typeface="Comfortaa"/>
                  <a:sym typeface="Comfortaa"/>
                  <a:hlinkClick r:id="rId3" tooltip="https://www.nhs.uk/conditions/consent-to-treatment/capacity/#:~:text=Determining%20a%20person%27s%20best%20interests,best%20interests%20must%20be%20considered."/>
                </a:rPr>
                <a:t>(20min reading)</a:t>
              </a:r>
            </a:p>
          </p:txBody>
        </p:sp>
      </p:grpSp>
      <p:grpSp>
        <p:nvGrpSpPr>
          <p:cNvPr id="11" name="Group 11"/>
          <p:cNvGrpSpPr/>
          <p:nvPr/>
        </p:nvGrpSpPr>
        <p:grpSpPr>
          <a:xfrm>
            <a:off x="3157327" y="6804000"/>
            <a:ext cx="2766080" cy="567841"/>
            <a:chOff x="0" y="0"/>
            <a:chExt cx="991301" cy="203502"/>
          </a:xfrm>
        </p:grpSpPr>
        <p:sp>
          <p:nvSpPr>
            <p:cNvPr id="12" name="Freeform 12"/>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9B4392"/>
            </a:solidFill>
            <a:ln cap="sq">
              <a:noFill/>
              <a:prstDash val="solid"/>
              <a:miter/>
            </a:ln>
          </p:spPr>
          <p:txBody>
            <a:bodyPr/>
            <a:lstStyle/>
            <a:p>
              <a:endParaRPr lang="en-GB"/>
            </a:p>
          </p:txBody>
        </p:sp>
        <p:sp>
          <p:nvSpPr>
            <p:cNvPr id="13" name="TextBox 13"/>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4" action="ppaction://hlinksldjump"/>
                </a:rPr>
                <a:t>Back to </a:t>
              </a:r>
              <a:r>
                <a:rPr lang="en-US" sz="1199" b="1" strike="noStrike">
                  <a:solidFill>
                    <a:srgbClr val="000000"/>
                  </a:solidFill>
                  <a:latin typeface="Comfortaa Bold"/>
                  <a:ea typeface="Comfortaa Bold"/>
                  <a:cs typeface="Comfortaa Bold"/>
                  <a:sym typeface="Comfortaa Bold"/>
                  <a:hlinkClick r:id="rId4" action="ppaction://hlinksldjump"/>
                </a:rPr>
                <a:t>Tier 3 Summary</a:t>
              </a:r>
            </a:p>
          </p:txBody>
        </p:sp>
      </p:grpSp>
      <p:grpSp>
        <p:nvGrpSpPr>
          <p:cNvPr id="14" name="Group 14"/>
          <p:cNvGrpSpPr/>
          <p:nvPr/>
        </p:nvGrpSpPr>
        <p:grpSpPr>
          <a:xfrm>
            <a:off x="6849929" y="6804000"/>
            <a:ext cx="2766080" cy="567841"/>
            <a:chOff x="0" y="0"/>
            <a:chExt cx="991301" cy="203502"/>
          </a:xfrm>
        </p:grpSpPr>
        <p:sp>
          <p:nvSpPr>
            <p:cNvPr id="15" name="Freeform 15"/>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9B4392"/>
            </a:solidFill>
            <a:ln cap="sq">
              <a:noFill/>
              <a:prstDash val="solid"/>
              <a:miter/>
            </a:ln>
          </p:spPr>
          <p:txBody>
            <a:bodyPr/>
            <a:lstStyle/>
            <a:p>
              <a:endParaRPr lang="en-GB"/>
            </a:p>
          </p:txBody>
        </p:sp>
        <p:sp>
          <p:nvSpPr>
            <p:cNvPr id="16" name="TextBox 16"/>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5" action="ppaction://hlinksldjump"/>
                </a:rPr>
                <a:t>Next Topic</a:t>
              </a:r>
            </a:p>
          </p:txBody>
        </p:sp>
      </p:grpSp>
      <p:sp>
        <p:nvSpPr>
          <p:cNvPr id="17" name="Freeform 17"/>
          <p:cNvSpPr/>
          <p:nvPr/>
        </p:nvSpPr>
        <p:spPr>
          <a:xfrm>
            <a:off x="9762868" y="6835742"/>
            <a:ext cx="523367" cy="536100"/>
          </a:xfrm>
          <a:custGeom>
            <a:avLst/>
            <a:gdLst/>
            <a:ahLst/>
            <a:cxnLst/>
            <a:rect l="l" t="t" r="r" b="b"/>
            <a:pathLst>
              <a:path w="523367" h="536100">
                <a:moveTo>
                  <a:pt x="0" y="0"/>
                </a:moveTo>
                <a:lnTo>
                  <a:pt x="523367" y="0"/>
                </a:lnTo>
                <a:lnTo>
                  <a:pt x="523367" y="536099"/>
                </a:lnTo>
                <a:lnTo>
                  <a:pt x="0" y="53609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nvGrpSpPr>
          <p:cNvPr id="18" name="Group 18"/>
          <p:cNvGrpSpPr/>
          <p:nvPr/>
        </p:nvGrpSpPr>
        <p:grpSpPr>
          <a:xfrm>
            <a:off x="2688241" y="4148022"/>
            <a:ext cx="7597994" cy="2207494"/>
            <a:chOff x="0" y="0"/>
            <a:chExt cx="2722949" cy="791116"/>
          </a:xfrm>
        </p:grpSpPr>
        <p:sp>
          <p:nvSpPr>
            <p:cNvPr id="19" name="Freeform 19"/>
            <p:cNvSpPr/>
            <p:nvPr/>
          </p:nvSpPr>
          <p:spPr>
            <a:xfrm>
              <a:off x="0" y="0"/>
              <a:ext cx="2722949" cy="791116"/>
            </a:xfrm>
            <a:custGeom>
              <a:avLst/>
              <a:gdLst/>
              <a:ahLst/>
              <a:cxnLst/>
              <a:rect l="l" t="t" r="r" b="b"/>
              <a:pathLst>
                <a:path w="2722949" h="791116">
                  <a:moveTo>
                    <a:pt x="14265" y="0"/>
                  </a:moveTo>
                  <a:lnTo>
                    <a:pt x="2708684" y="0"/>
                  </a:lnTo>
                  <a:cubicBezTo>
                    <a:pt x="2716563" y="0"/>
                    <a:pt x="2722949" y="6387"/>
                    <a:pt x="2722949" y="14265"/>
                  </a:cubicBezTo>
                  <a:lnTo>
                    <a:pt x="2722949" y="776851"/>
                  </a:lnTo>
                  <a:cubicBezTo>
                    <a:pt x="2722949" y="780634"/>
                    <a:pt x="2721446" y="784263"/>
                    <a:pt x="2718771" y="786938"/>
                  </a:cubicBezTo>
                  <a:cubicBezTo>
                    <a:pt x="2716096" y="789613"/>
                    <a:pt x="2712468" y="791116"/>
                    <a:pt x="2708684" y="791116"/>
                  </a:cubicBezTo>
                  <a:lnTo>
                    <a:pt x="14265" y="791116"/>
                  </a:lnTo>
                  <a:cubicBezTo>
                    <a:pt x="10482" y="791116"/>
                    <a:pt x="6853" y="789613"/>
                    <a:pt x="4178" y="786938"/>
                  </a:cubicBezTo>
                  <a:cubicBezTo>
                    <a:pt x="1503" y="784263"/>
                    <a:pt x="0" y="780634"/>
                    <a:pt x="0" y="776851"/>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0" name="TextBox 20"/>
            <p:cNvSpPr txBox="1"/>
            <p:nvPr/>
          </p:nvSpPr>
          <p:spPr>
            <a:xfrm>
              <a:off x="0" y="-28575"/>
              <a:ext cx="2722949" cy="819691"/>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8" tooltip="https://beta.compassionindying.org.uk/advance-statement/"/>
                </a:rPr>
                <a:t>https://beta.compassionindying.org.uk/</a:t>
              </a:r>
              <a:r>
                <a:rPr lang="en-US" sz="1200">
                  <a:solidFill>
                    <a:srgbClr val="000000">
                      <a:alpha val="89804"/>
                    </a:srgbClr>
                  </a:solidFill>
                  <a:latin typeface="Comfortaa"/>
                  <a:ea typeface="Comfortaa"/>
                  <a:cs typeface="Comfortaa"/>
                  <a:sym typeface="Comfortaa"/>
                </a:rPr>
                <a:t>   </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8" tooltip="https://beta.compassionindying.org.uk/advance-statement/"/>
                </a:rPr>
                <a:t>advance-statement/</a:t>
              </a:r>
            </a:p>
            <a:p>
              <a:pPr algn="l">
                <a:lnSpc>
                  <a:spcPts val="1679"/>
                </a:lnSpc>
              </a:pPr>
              <a:r>
                <a:rPr lang="en-US" sz="1200">
                  <a:solidFill>
                    <a:srgbClr val="000000">
                      <a:alpha val="89804"/>
                    </a:srgbClr>
                  </a:solidFill>
                  <a:latin typeface="Comfortaa"/>
                  <a:ea typeface="Comfortaa"/>
                  <a:cs typeface="Comfortaa"/>
                  <a:sym typeface="Comfortaa"/>
                </a:rPr>
                <a:t>     </a:t>
              </a:r>
            </a:p>
          </p:txBody>
        </p:sp>
      </p:grpSp>
      <p:grpSp>
        <p:nvGrpSpPr>
          <p:cNvPr id="21" name="Group 21"/>
          <p:cNvGrpSpPr/>
          <p:nvPr/>
        </p:nvGrpSpPr>
        <p:grpSpPr>
          <a:xfrm>
            <a:off x="405765" y="1005143"/>
            <a:ext cx="2213069" cy="6168686"/>
            <a:chOff x="0" y="0"/>
            <a:chExt cx="793114" cy="2210718"/>
          </a:xfrm>
        </p:grpSpPr>
        <p:sp>
          <p:nvSpPr>
            <p:cNvPr id="22" name="Freeform 22"/>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3DEF1">
                <a:alpha val="89804"/>
              </a:srgbClr>
            </a:solidFill>
            <a:ln cap="sq">
              <a:noFill/>
              <a:prstDash val="solid"/>
              <a:miter/>
            </a:ln>
          </p:spPr>
          <p:txBody>
            <a:bodyPr/>
            <a:lstStyle/>
            <a:p>
              <a:endParaRPr lang="en-GB"/>
            </a:p>
          </p:txBody>
        </p:sp>
        <p:sp>
          <p:nvSpPr>
            <p:cNvPr id="23" name="TextBox 23"/>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endParaRP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Assessment and Care Planning in palliative and end of life care</a:t>
              </a:r>
            </a:p>
          </p:txBody>
        </p:sp>
      </p:grpSp>
      <p:grpSp>
        <p:nvGrpSpPr>
          <p:cNvPr id="24" name="Group 24"/>
          <p:cNvGrpSpPr/>
          <p:nvPr/>
        </p:nvGrpSpPr>
        <p:grpSpPr>
          <a:xfrm>
            <a:off x="2688241" y="5971744"/>
            <a:ext cx="1677003" cy="383772"/>
            <a:chOff x="0" y="0"/>
            <a:chExt cx="601000" cy="137535"/>
          </a:xfrm>
        </p:grpSpPr>
        <p:sp>
          <p:nvSpPr>
            <p:cNvPr id="25" name="Freeform 25"/>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6" name="TextBox 26"/>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6min reading</a:t>
              </a:r>
            </a:p>
          </p:txBody>
        </p:sp>
      </p:grpSp>
      <p:grpSp>
        <p:nvGrpSpPr>
          <p:cNvPr id="27" name="Group 27"/>
          <p:cNvGrpSpPr/>
          <p:nvPr/>
        </p:nvGrpSpPr>
        <p:grpSpPr>
          <a:xfrm>
            <a:off x="2688241" y="3496565"/>
            <a:ext cx="1677003" cy="383772"/>
            <a:chOff x="0" y="0"/>
            <a:chExt cx="601000" cy="137535"/>
          </a:xfrm>
        </p:grpSpPr>
        <p:sp>
          <p:nvSpPr>
            <p:cNvPr id="28" name="Freeform 28"/>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9" name="TextBox 29"/>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20min reading</a:t>
              </a:r>
            </a:p>
          </p:txBody>
        </p:sp>
      </p:gr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3DEF1">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algn="ctr">
                <a:lnSpc>
                  <a:spcPts val="2799"/>
                </a:lnSpc>
              </a:pPr>
              <a:endParaRPr/>
            </a:p>
            <a:p>
              <a:pPr algn="ctr">
                <a:lnSpc>
                  <a:spcPts val="2799"/>
                </a:lnSpc>
              </a:pPr>
              <a:r>
                <a:rPr lang="en-US" sz="1999" b="1">
                  <a:solidFill>
                    <a:srgbClr val="000000">
                      <a:alpha val="89804"/>
                    </a:srgbClr>
                  </a:solidFill>
                  <a:latin typeface="Comfortaa Bold"/>
                  <a:ea typeface="Comfortaa Bold"/>
                  <a:cs typeface="Comfortaa Bold"/>
                  <a:sym typeface="Comfortaa Bold"/>
                </a:rPr>
                <a:t>Symptom Management in palliative and </a:t>
              </a:r>
            </a:p>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end of life care</a:t>
              </a: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9B4392"/>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3 - Topic 5</a:t>
              </a:r>
            </a:p>
          </p:txBody>
        </p:sp>
      </p:grpSp>
      <p:grpSp>
        <p:nvGrpSpPr>
          <p:cNvPr id="8" name="Group 8"/>
          <p:cNvGrpSpPr/>
          <p:nvPr/>
        </p:nvGrpSpPr>
        <p:grpSpPr>
          <a:xfrm>
            <a:off x="2685768" y="1005143"/>
            <a:ext cx="4770726" cy="567841"/>
            <a:chOff x="0" y="0"/>
            <a:chExt cx="1709720" cy="203502"/>
          </a:xfrm>
        </p:grpSpPr>
        <p:sp>
          <p:nvSpPr>
            <p:cNvPr id="9" name="Freeform 9"/>
            <p:cNvSpPr/>
            <p:nvPr/>
          </p:nvSpPr>
          <p:spPr>
            <a:xfrm>
              <a:off x="0" y="0"/>
              <a:ext cx="1709720" cy="203502"/>
            </a:xfrm>
            <a:custGeom>
              <a:avLst/>
              <a:gdLst/>
              <a:ahLst/>
              <a:cxnLst/>
              <a:rect l="l" t="t" r="r" b="b"/>
              <a:pathLst>
                <a:path w="1709720" h="203502">
                  <a:moveTo>
                    <a:pt x="22719" y="0"/>
                  </a:moveTo>
                  <a:lnTo>
                    <a:pt x="1687001" y="0"/>
                  </a:lnTo>
                  <a:cubicBezTo>
                    <a:pt x="1693027" y="0"/>
                    <a:pt x="1698805" y="2394"/>
                    <a:pt x="1703066" y="6654"/>
                  </a:cubicBezTo>
                  <a:cubicBezTo>
                    <a:pt x="1707327" y="10915"/>
                    <a:pt x="1709720" y="16694"/>
                    <a:pt x="1709720" y="22719"/>
                  </a:cubicBezTo>
                  <a:lnTo>
                    <a:pt x="1709720" y="180782"/>
                  </a:lnTo>
                  <a:cubicBezTo>
                    <a:pt x="1709720" y="193330"/>
                    <a:pt x="1699549" y="203502"/>
                    <a:pt x="1687001" y="203502"/>
                  </a:cubicBezTo>
                  <a:lnTo>
                    <a:pt x="22719" y="203502"/>
                  </a:lnTo>
                  <a:cubicBezTo>
                    <a:pt x="16694" y="203502"/>
                    <a:pt x="10915" y="201108"/>
                    <a:pt x="6654" y="196847"/>
                  </a:cubicBezTo>
                  <a:cubicBezTo>
                    <a:pt x="2394" y="192587"/>
                    <a:pt x="0" y="186808"/>
                    <a:pt x="0" y="180782"/>
                  </a:cubicBezTo>
                  <a:lnTo>
                    <a:pt x="0" y="22719"/>
                  </a:lnTo>
                  <a:cubicBezTo>
                    <a:pt x="0" y="16694"/>
                    <a:pt x="2394" y="10915"/>
                    <a:pt x="6654" y="6654"/>
                  </a:cubicBezTo>
                  <a:cubicBezTo>
                    <a:pt x="10915" y="2394"/>
                    <a:pt x="16694" y="0"/>
                    <a:pt x="22719" y="0"/>
                  </a:cubicBezTo>
                  <a:close/>
                </a:path>
              </a:pathLst>
            </a:custGeom>
            <a:solidFill>
              <a:srgbClr val="DCBED9"/>
            </a:solidFill>
            <a:ln cap="sq">
              <a:noFill/>
              <a:prstDash val="solid"/>
              <a:miter/>
            </a:ln>
          </p:spPr>
          <p:txBody>
            <a:bodyPr/>
            <a:lstStyle/>
            <a:p>
              <a:endParaRPr lang="en-GB"/>
            </a:p>
          </p:txBody>
        </p:sp>
        <p:sp>
          <p:nvSpPr>
            <p:cNvPr id="10" name="TextBox 10"/>
            <p:cNvSpPr txBox="1"/>
            <p:nvPr/>
          </p:nvSpPr>
          <p:spPr>
            <a:xfrm>
              <a:off x="0" y="-28575"/>
              <a:ext cx="1709720" cy="232077"/>
            </a:xfrm>
            <a:prstGeom prst="rect">
              <a:avLst/>
            </a:prstGeom>
          </p:spPr>
          <p:txBody>
            <a:bodyPr lIns="50800" tIns="50800" rIns="50800" bIns="50800" rtlCol="0" anchor="ctr"/>
            <a:lstStyle/>
            <a:p>
              <a:pPr marL="0" lvl="0" indent="0" algn="ctr">
                <a:lnSpc>
                  <a:spcPts val="2099"/>
                </a:lnSpc>
                <a:spcBef>
                  <a:spcPct val="0"/>
                </a:spcBef>
              </a:pPr>
              <a:r>
                <a:rPr lang="en-US" sz="1499">
                  <a:solidFill>
                    <a:srgbClr val="000000"/>
                  </a:solidFill>
                  <a:latin typeface="Comfortaa"/>
                  <a:ea typeface="Comfortaa"/>
                  <a:cs typeface="Comfortaa"/>
                  <a:sym typeface="Comfortaa"/>
                </a:rPr>
                <a:t>Introduction &amp; Outcomes as per Tier 2, plus:</a:t>
              </a:r>
            </a:p>
          </p:txBody>
        </p:sp>
      </p:grpSp>
      <p:grpSp>
        <p:nvGrpSpPr>
          <p:cNvPr id="11" name="Group 11"/>
          <p:cNvGrpSpPr/>
          <p:nvPr/>
        </p:nvGrpSpPr>
        <p:grpSpPr>
          <a:xfrm>
            <a:off x="2685768" y="1639660"/>
            <a:ext cx="7600467" cy="529025"/>
            <a:chOff x="0" y="0"/>
            <a:chExt cx="2723836" cy="189591"/>
          </a:xfrm>
        </p:grpSpPr>
        <p:sp>
          <p:nvSpPr>
            <p:cNvPr id="12" name="Freeform 12"/>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DCBED9"/>
            </a:solidFill>
            <a:ln cap="sq">
              <a:noFill/>
              <a:prstDash val="solid"/>
              <a:miter/>
            </a:ln>
          </p:spPr>
          <p:txBody>
            <a:bodyPr/>
            <a:lstStyle/>
            <a:p>
              <a:endParaRPr lang="en-GB"/>
            </a:p>
          </p:txBody>
        </p:sp>
        <p:sp>
          <p:nvSpPr>
            <p:cNvPr id="13" name="TextBox 13"/>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grpSp>
        <p:nvGrpSpPr>
          <p:cNvPr id="14" name="Group 14"/>
          <p:cNvGrpSpPr/>
          <p:nvPr/>
        </p:nvGrpSpPr>
        <p:grpSpPr>
          <a:xfrm>
            <a:off x="2654834" y="2235360"/>
            <a:ext cx="7631401" cy="4938470"/>
            <a:chOff x="0" y="0"/>
            <a:chExt cx="2734922" cy="1769836"/>
          </a:xfrm>
        </p:grpSpPr>
        <p:sp>
          <p:nvSpPr>
            <p:cNvPr id="15" name="Freeform 15"/>
            <p:cNvSpPr/>
            <p:nvPr/>
          </p:nvSpPr>
          <p:spPr>
            <a:xfrm>
              <a:off x="0" y="0"/>
              <a:ext cx="2734922" cy="1769836"/>
            </a:xfrm>
            <a:custGeom>
              <a:avLst/>
              <a:gdLst/>
              <a:ahLst/>
              <a:cxnLst/>
              <a:rect l="l" t="t" r="r" b="b"/>
              <a:pathLst>
                <a:path w="2734922" h="1769836">
                  <a:moveTo>
                    <a:pt x="5072" y="0"/>
                  </a:moveTo>
                  <a:lnTo>
                    <a:pt x="2729849" y="0"/>
                  </a:lnTo>
                  <a:cubicBezTo>
                    <a:pt x="2732651" y="0"/>
                    <a:pt x="2734922" y="2271"/>
                    <a:pt x="2734922" y="5072"/>
                  </a:cubicBezTo>
                  <a:lnTo>
                    <a:pt x="2734922" y="1764764"/>
                  </a:lnTo>
                  <a:cubicBezTo>
                    <a:pt x="2734922" y="1767565"/>
                    <a:pt x="2732651" y="1769836"/>
                    <a:pt x="2729849" y="1769836"/>
                  </a:cubicBezTo>
                  <a:lnTo>
                    <a:pt x="5072" y="1769836"/>
                  </a:lnTo>
                  <a:cubicBezTo>
                    <a:pt x="2271" y="1769836"/>
                    <a:pt x="0" y="1767565"/>
                    <a:pt x="0" y="1764764"/>
                  </a:cubicBezTo>
                  <a:lnTo>
                    <a:pt x="0" y="5072"/>
                  </a:lnTo>
                  <a:cubicBezTo>
                    <a:pt x="0" y="2271"/>
                    <a:pt x="2271" y="0"/>
                    <a:pt x="5072" y="0"/>
                  </a:cubicBezTo>
                  <a:close/>
                </a:path>
              </a:pathLst>
            </a:custGeom>
            <a:solidFill>
              <a:srgbClr val="000000">
                <a:alpha val="0"/>
              </a:srgbClr>
            </a:solidFill>
            <a:ln cap="sq">
              <a:noFill/>
              <a:prstDash val="solid"/>
              <a:miter/>
            </a:ln>
          </p:spPr>
          <p:txBody>
            <a:bodyPr/>
            <a:lstStyle/>
            <a:p>
              <a:endParaRPr lang="en-GB"/>
            </a:p>
          </p:txBody>
        </p:sp>
        <p:sp>
          <p:nvSpPr>
            <p:cNvPr id="16" name="TextBox 16"/>
            <p:cNvSpPr txBox="1"/>
            <p:nvPr/>
          </p:nvSpPr>
          <p:spPr>
            <a:xfrm>
              <a:off x="0" y="-180975"/>
              <a:ext cx="2734922" cy="1950811"/>
            </a:xfrm>
            <a:prstGeom prst="rect">
              <a:avLst/>
            </a:prstGeom>
          </p:spPr>
          <p:txBody>
            <a:bodyPr lIns="50800" tIns="50800" rIns="50800" bIns="50800" rtlCol="0" anchor="ctr"/>
            <a:lstStyle/>
            <a:p>
              <a:pPr algn="l">
                <a:lnSpc>
                  <a:spcPts val="3924"/>
                </a:lnSpc>
              </a:pPr>
              <a:r>
                <a:rPr lang="en-US" sz="1800" b="1">
                  <a:solidFill>
                    <a:srgbClr val="000000"/>
                  </a:solidFill>
                  <a:latin typeface="Comfortaa Bold"/>
                  <a:ea typeface="Comfortaa Bold"/>
                  <a:cs typeface="Comfortaa Bold"/>
                  <a:sym typeface="Comfortaa Bold"/>
                </a:rPr>
                <a:t>3.1</a:t>
              </a:r>
              <a:r>
                <a:rPr lang="en-US" sz="1800">
                  <a:solidFill>
                    <a:srgbClr val="000000"/>
                  </a:solidFill>
                  <a:latin typeface="Comfortaa"/>
                  <a:ea typeface="Comfortaa"/>
                  <a:cs typeface="Comfortaa"/>
                  <a:sym typeface="Comfortaa"/>
                </a:rPr>
                <a:t>  Describe physiological processes associated with end-of-life common symptoms and when death is approaching.</a:t>
              </a:r>
            </a:p>
            <a:p>
              <a:pPr algn="l">
                <a:lnSpc>
                  <a:spcPts val="3924"/>
                </a:lnSpc>
              </a:pPr>
              <a:r>
                <a:rPr lang="en-US" sz="1800" b="1">
                  <a:solidFill>
                    <a:srgbClr val="000000"/>
                  </a:solidFill>
                  <a:latin typeface="Comfortaa Bold"/>
                  <a:ea typeface="Comfortaa Bold"/>
                  <a:cs typeface="Comfortaa Bold"/>
                  <a:sym typeface="Comfortaa Bold"/>
                </a:rPr>
                <a:t>3.2</a:t>
              </a:r>
              <a:r>
                <a:rPr lang="en-US" sz="1800">
                  <a:solidFill>
                    <a:srgbClr val="000000"/>
                  </a:solidFill>
                  <a:latin typeface="Comfortaa"/>
                  <a:ea typeface="Comfortaa"/>
                  <a:cs typeface="Comfortaa"/>
                  <a:sym typeface="Comfortaa"/>
                </a:rPr>
                <a:t>  Identify current evidence-informed strategies to inform holistic assessment and management of symptoms associated with end of life in accordance with the individual’s needs.</a:t>
              </a:r>
            </a:p>
            <a:p>
              <a:pPr algn="l">
                <a:lnSpc>
                  <a:spcPts val="3924"/>
                </a:lnSpc>
              </a:pPr>
              <a:r>
                <a:rPr lang="en-US" sz="1800" b="1">
                  <a:solidFill>
                    <a:srgbClr val="000000"/>
                  </a:solidFill>
                  <a:latin typeface="Comfortaa Bold"/>
                  <a:ea typeface="Comfortaa Bold"/>
                  <a:cs typeface="Comfortaa Bold"/>
                  <a:sym typeface="Comfortaa Bold"/>
                </a:rPr>
                <a:t>3.3</a:t>
              </a:r>
              <a:r>
                <a:rPr lang="en-US" sz="1800">
                  <a:solidFill>
                    <a:srgbClr val="000000"/>
                  </a:solidFill>
                  <a:latin typeface="Comfortaa"/>
                  <a:ea typeface="Comfortaa"/>
                  <a:cs typeface="Comfortaa"/>
                  <a:sym typeface="Comfortaa"/>
                </a:rPr>
                <a:t>  Discuss and demonstrate the use of anticipatory treatments.</a:t>
              </a:r>
            </a:p>
            <a:p>
              <a:pPr algn="l">
                <a:lnSpc>
                  <a:spcPts val="3924"/>
                </a:lnSpc>
              </a:pPr>
              <a:r>
                <a:rPr lang="en-US" sz="1800" b="1">
                  <a:solidFill>
                    <a:srgbClr val="000000"/>
                  </a:solidFill>
                  <a:latin typeface="Comfortaa Bold"/>
                  <a:ea typeface="Comfortaa Bold"/>
                  <a:cs typeface="Comfortaa Bold"/>
                  <a:sym typeface="Comfortaa Bold"/>
                </a:rPr>
                <a:t>3.4</a:t>
              </a:r>
              <a:r>
                <a:rPr lang="en-US" sz="1800">
                  <a:solidFill>
                    <a:srgbClr val="000000"/>
                  </a:solidFill>
                  <a:latin typeface="Comfortaa"/>
                  <a:ea typeface="Comfortaa"/>
                  <a:cs typeface="Comfortaa"/>
                  <a:sym typeface="Comfortaa"/>
                </a:rPr>
                <a:t>  Evaluate the significance of an individual’s own perception of their symptoms.</a:t>
              </a:r>
            </a:p>
          </p:txBody>
        </p:sp>
      </p:grpSp>
      <p:grpSp>
        <p:nvGrpSpPr>
          <p:cNvPr id="17" name="Group 17"/>
          <p:cNvGrpSpPr/>
          <p:nvPr/>
        </p:nvGrpSpPr>
        <p:grpSpPr>
          <a:xfrm>
            <a:off x="7520155" y="1005143"/>
            <a:ext cx="2766080" cy="567841"/>
            <a:chOff x="0" y="0"/>
            <a:chExt cx="991301" cy="203502"/>
          </a:xfrm>
        </p:grpSpPr>
        <p:sp>
          <p:nvSpPr>
            <p:cNvPr id="18" name="Freeform 18"/>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EC6907"/>
            </a:solidFill>
            <a:ln cap="sq">
              <a:noFill/>
              <a:prstDash val="solid"/>
              <a:miter/>
            </a:ln>
          </p:spPr>
          <p:txBody>
            <a:bodyPr/>
            <a:lstStyle/>
            <a:p>
              <a:endParaRPr lang="en-GB"/>
            </a:p>
          </p:txBody>
        </p:sp>
        <p:sp>
          <p:nvSpPr>
            <p:cNvPr id="19" name="TextBox 19"/>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2" action="ppaction://hlinksldjump"/>
                </a:rPr>
                <a:t>Tier 2 Introduction reminder</a:t>
              </a:r>
            </a:p>
          </p:txBody>
        </p:sp>
      </p:gr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3DEF1">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algn="ctr">
                <a:lnSpc>
                  <a:spcPts val="2799"/>
                </a:lnSpc>
              </a:pPr>
              <a:endParaRPr/>
            </a:p>
            <a:p>
              <a:pPr algn="ctr">
                <a:lnSpc>
                  <a:spcPts val="2799"/>
                </a:lnSpc>
              </a:pPr>
              <a:r>
                <a:rPr lang="en-US" sz="1999" b="1">
                  <a:solidFill>
                    <a:srgbClr val="000000">
                      <a:alpha val="89804"/>
                    </a:srgbClr>
                  </a:solidFill>
                  <a:latin typeface="Comfortaa Bold"/>
                  <a:ea typeface="Comfortaa Bold"/>
                  <a:cs typeface="Comfortaa Bold"/>
                  <a:sym typeface="Comfortaa Bold"/>
                </a:rPr>
                <a:t>Symptom Management in palliative and </a:t>
              </a:r>
            </a:p>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end of life care</a:t>
              </a: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9B4392"/>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3 - Topic 5 cd</a:t>
              </a:r>
            </a:p>
          </p:txBody>
        </p:sp>
      </p:grpSp>
      <p:grpSp>
        <p:nvGrpSpPr>
          <p:cNvPr id="8" name="Group 8"/>
          <p:cNvGrpSpPr/>
          <p:nvPr/>
        </p:nvGrpSpPr>
        <p:grpSpPr>
          <a:xfrm>
            <a:off x="2685768" y="1005143"/>
            <a:ext cx="4770726" cy="567841"/>
            <a:chOff x="0" y="0"/>
            <a:chExt cx="1709720" cy="203502"/>
          </a:xfrm>
        </p:grpSpPr>
        <p:sp>
          <p:nvSpPr>
            <p:cNvPr id="9" name="Freeform 9"/>
            <p:cNvSpPr/>
            <p:nvPr/>
          </p:nvSpPr>
          <p:spPr>
            <a:xfrm>
              <a:off x="0" y="0"/>
              <a:ext cx="1709720" cy="203502"/>
            </a:xfrm>
            <a:custGeom>
              <a:avLst/>
              <a:gdLst/>
              <a:ahLst/>
              <a:cxnLst/>
              <a:rect l="l" t="t" r="r" b="b"/>
              <a:pathLst>
                <a:path w="1709720" h="203502">
                  <a:moveTo>
                    <a:pt x="22719" y="0"/>
                  </a:moveTo>
                  <a:lnTo>
                    <a:pt x="1687001" y="0"/>
                  </a:lnTo>
                  <a:cubicBezTo>
                    <a:pt x="1693027" y="0"/>
                    <a:pt x="1698805" y="2394"/>
                    <a:pt x="1703066" y="6654"/>
                  </a:cubicBezTo>
                  <a:cubicBezTo>
                    <a:pt x="1707327" y="10915"/>
                    <a:pt x="1709720" y="16694"/>
                    <a:pt x="1709720" y="22719"/>
                  </a:cubicBezTo>
                  <a:lnTo>
                    <a:pt x="1709720" y="180782"/>
                  </a:lnTo>
                  <a:cubicBezTo>
                    <a:pt x="1709720" y="193330"/>
                    <a:pt x="1699549" y="203502"/>
                    <a:pt x="1687001" y="203502"/>
                  </a:cubicBezTo>
                  <a:lnTo>
                    <a:pt x="22719" y="203502"/>
                  </a:lnTo>
                  <a:cubicBezTo>
                    <a:pt x="16694" y="203502"/>
                    <a:pt x="10915" y="201108"/>
                    <a:pt x="6654" y="196847"/>
                  </a:cubicBezTo>
                  <a:cubicBezTo>
                    <a:pt x="2394" y="192587"/>
                    <a:pt x="0" y="186808"/>
                    <a:pt x="0" y="180782"/>
                  </a:cubicBezTo>
                  <a:lnTo>
                    <a:pt x="0" y="22719"/>
                  </a:lnTo>
                  <a:cubicBezTo>
                    <a:pt x="0" y="16694"/>
                    <a:pt x="2394" y="10915"/>
                    <a:pt x="6654" y="6654"/>
                  </a:cubicBezTo>
                  <a:cubicBezTo>
                    <a:pt x="10915" y="2394"/>
                    <a:pt x="16694" y="0"/>
                    <a:pt x="22719" y="0"/>
                  </a:cubicBezTo>
                  <a:close/>
                </a:path>
              </a:pathLst>
            </a:custGeom>
            <a:solidFill>
              <a:srgbClr val="DCBED9"/>
            </a:solidFill>
            <a:ln cap="sq">
              <a:noFill/>
              <a:prstDash val="solid"/>
              <a:miter/>
            </a:ln>
          </p:spPr>
          <p:txBody>
            <a:bodyPr/>
            <a:lstStyle/>
            <a:p>
              <a:endParaRPr lang="en-GB"/>
            </a:p>
          </p:txBody>
        </p:sp>
        <p:sp>
          <p:nvSpPr>
            <p:cNvPr id="10" name="TextBox 10"/>
            <p:cNvSpPr txBox="1"/>
            <p:nvPr/>
          </p:nvSpPr>
          <p:spPr>
            <a:xfrm>
              <a:off x="0" y="-28575"/>
              <a:ext cx="1709720" cy="232077"/>
            </a:xfrm>
            <a:prstGeom prst="rect">
              <a:avLst/>
            </a:prstGeom>
          </p:spPr>
          <p:txBody>
            <a:bodyPr lIns="50800" tIns="50800" rIns="50800" bIns="50800" rtlCol="0" anchor="ctr"/>
            <a:lstStyle/>
            <a:p>
              <a:pPr marL="0" lvl="0" indent="0" algn="ctr">
                <a:lnSpc>
                  <a:spcPts val="2099"/>
                </a:lnSpc>
                <a:spcBef>
                  <a:spcPct val="0"/>
                </a:spcBef>
              </a:pPr>
              <a:r>
                <a:rPr lang="en-US" sz="1499">
                  <a:solidFill>
                    <a:srgbClr val="000000"/>
                  </a:solidFill>
                  <a:latin typeface="Comfortaa"/>
                  <a:ea typeface="Comfortaa"/>
                  <a:cs typeface="Comfortaa"/>
                  <a:sym typeface="Comfortaa"/>
                </a:rPr>
                <a:t>Introduction &amp; Outcomes as per Tier 2, plus:</a:t>
              </a:r>
            </a:p>
          </p:txBody>
        </p:sp>
      </p:grpSp>
      <p:grpSp>
        <p:nvGrpSpPr>
          <p:cNvPr id="11" name="Group 11"/>
          <p:cNvGrpSpPr/>
          <p:nvPr/>
        </p:nvGrpSpPr>
        <p:grpSpPr>
          <a:xfrm>
            <a:off x="2685768" y="1639660"/>
            <a:ext cx="7600467" cy="529025"/>
            <a:chOff x="0" y="0"/>
            <a:chExt cx="2723836" cy="189591"/>
          </a:xfrm>
        </p:grpSpPr>
        <p:sp>
          <p:nvSpPr>
            <p:cNvPr id="12" name="Freeform 12"/>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DCBED9"/>
            </a:solidFill>
            <a:ln cap="sq">
              <a:noFill/>
              <a:prstDash val="solid"/>
              <a:miter/>
            </a:ln>
          </p:spPr>
          <p:txBody>
            <a:bodyPr/>
            <a:lstStyle/>
            <a:p>
              <a:endParaRPr lang="en-GB"/>
            </a:p>
          </p:txBody>
        </p:sp>
        <p:sp>
          <p:nvSpPr>
            <p:cNvPr id="13" name="TextBox 13"/>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grpSp>
        <p:nvGrpSpPr>
          <p:cNvPr id="14" name="Group 14"/>
          <p:cNvGrpSpPr/>
          <p:nvPr/>
        </p:nvGrpSpPr>
        <p:grpSpPr>
          <a:xfrm>
            <a:off x="2654834" y="2235360"/>
            <a:ext cx="7631401" cy="5187925"/>
            <a:chOff x="0" y="0"/>
            <a:chExt cx="2734922" cy="1859235"/>
          </a:xfrm>
        </p:grpSpPr>
        <p:sp>
          <p:nvSpPr>
            <p:cNvPr id="15" name="Freeform 15"/>
            <p:cNvSpPr/>
            <p:nvPr/>
          </p:nvSpPr>
          <p:spPr>
            <a:xfrm>
              <a:off x="0" y="0"/>
              <a:ext cx="2734922" cy="1859235"/>
            </a:xfrm>
            <a:custGeom>
              <a:avLst/>
              <a:gdLst/>
              <a:ahLst/>
              <a:cxnLst/>
              <a:rect l="l" t="t" r="r" b="b"/>
              <a:pathLst>
                <a:path w="2734922" h="1859235">
                  <a:moveTo>
                    <a:pt x="5072" y="0"/>
                  </a:moveTo>
                  <a:lnTo>
                    <a:pt x="2729849" y="0"/>
                  </a:lnTo>
                  <a:cubicBezTo>
                    <a:pt x="2732651" y="0"/>
                    <a:pt x="2734922" y="2271"/>
                    <a:pt x="2734922" y="5072"/>
                  </a:cubicBezTo>
                  <a:lnTo>
                    <a:pt x="2734922" y="1854163"/>
                  </a:lnTo>
                  <a:cubicBezTo>
                    <a:pt x="2734922" y="1856964"/>
                    <a:pt x="2732651" y="1859235"/>
                    <a:pt x="2729849" y="1859235"/>
                  </a:cubicBezTo>
                  <a:lnTo>
                    <a:pt x="5072" y="1859235"/>
                  </a:lnTo>
                  <a:cubicBezTo>
                    <a:pt x="2271" y="1859235"/>
                    <a:pt x="0" y="1856964"/>
                    <a:pt x="0" y="1854163"/>
                  </a:cubicBezTo>
                  <a:lnTo>
                    <a:pt x="0" y="5072"/>
                  </a:lnTo>
                  <a:cubicBezTo>
                    <a:pt x="0" y="2271"/>
                    <a:pt x="2271" y="0"/>
                    <a:pt x="5072" y="0"/>
                  </a:cubicBezTo>
                  <a:close/>
                </a:path>
              </a:pathLst>
            </a:custGeom>
            <a:solidFill>
              <a:srgbClr val="000000">
                <a:alpha val="0"/>
              </a:srgbClr>
            </a:solidFill>
            <a:ln cap="sq">
              <a:noFill/>
              <a:prstDash val="solid"/>
              <a:miter/>
            </a:ln>
          </p:spPr>
          <p:txBody>
            <a:bodyPr/>
            <a:lstStyle/>
            <a:p>
              <a:endParaRPr lang="en-GB"/>
            </a:p>
          </p:txBody>
        </p:sp>
        <p:sp>
          <p:nvSpPr>
            <p:cNvPr id="16" name="TextBox 16"/>
            <p:cNvSpPr txBox="1"/>
            <p:nvPr/>
          </p:nvSpPr>
          <p:spPr>
            <a:xfrm>
              <a:off x="0" y="-133350"/>
              <a:ext cx="2734922" cy="1992585"/>
            </a:xfrm>
            <a:prstGeom prst="rect">
              <a:avLst/>
            </a:prstGeom>
          </p:spPr>
          <p:txBody>
            <a:bodyPr lIns="50800" tIns="50800" rIns="50800" bIns="50800" rtlCol="0" anchor="ctr"/>
            <a:lstStyle/>
            <a:p>
              <a:pPr algn="l">
                <a:lnSpc>
                  <a:spcPts val="3419"/>
                </a:lnSpc>
              </a:pPr>
              <a:r>
                <a:rPr lang="en-US" sz="1800" b="1">
                  <a:solidFill>
                    <a:srgbClr val="000000"/>
                  </a:solidFill>
                  <a:latin typeface="Comfortaa Bold"/>
                  <a:ea typeface="Comfortaa Bold"/>
                  <a:cs typeface="Comfortaa Bold"/>
                  <a:sym typeface="Comfortaa Bold"/>
                </a:rPr>
                <a:t>3.5</a:t>
              </a:r>
              <a:r>
                <a:rPr lang="en-US" sz="1800">
                  <a:solidFill>
                    <a:srgbClr val="000000"/>
                  </a:solidFill>
                  <a:latin typeface="Comfortaa"/>
                  <a:ea typeface="Comfortaa"/>
                  <a:cs typeface="Comfortaa"/>
                  <a:sym typeface="Comfortaa"/>
                </a:rPr>
                <a:t>  Work in partnership with others, including the individual and those important to them to develop an end-of-life care plan which balances disease-specific treatment with care and support that meets the individual’s needs and wishes. </a:t>
              </a:r>
            </a:p>
            <a:p>
              <a:pPr algn="l">
                <a:lnSpc>
                  <a:spcPts val="3419"/>
                </a:lnSpc>
              </a:pPr>
              <a:r>
                <a:rPr lang="en-US" sz="1800" b="1">
                  <a:solidFill>
                    <a:srgbClr val="000000"/>
                  </a:solidFill>
                  <a:latin typeface="Comfortaa Bold"/>
                  <a:ea typeface="Comfortaa Bold"/>
                  <a:cs typeface="Comfortaa Bold"/>
                  <a:sym typeface="Comfortaa Bold"/>
                </a:rPr>
                <a:t>3.6</a:t>
              </a:r>
              <a:r>
                <a:rPr lang="en-US" sz="1800">
                  <a:solidFill>
                    <a:srgbClr val="000000"/>
                  </a:solidFill>
                  <a:latin typeface="Comfortaa"/>
                  <a:ea typeface="Comfortaa"/>
                  <a:cs typeface="Comfortaa"/>
                  <a:sym typeface="Comfortaa"/>
                </a:rPr>
                <a:t>  Discuss the World Health Organisation’s analgesic ladder and apply appropriately in accordance with local and national guidelines.</a:t>
              </a:r>
            </a:p>
            <a:p>
              <a:pPr algn="l">
                <a:lnSpc>
                  <a:spcPts val="3419"/>
                </a:lnSpc>
              </a:pPr>
              <a:r>
                <a:rPr lang="en-US" sz="1800" b="1">
                  <a:solidFill>
                    <a:srgbClr val="000000"/>
                  </a:solidFill>
                  <a:latin typeface="Comfortaa Bold"/>
                  <a:ea typeface="Comfortaa Bold"/>
                  <a:cs typeface="Comfortaa Bold"/>
                  <a:sym typeface="Comfortaa Bold"/>
                </a:rPr>
                <a:t>3.7</a:t>
              </a:r>
              <a:r>
                <a:rPr lang="en-US" sz="1800">
                  <a:solidFill>
                    <a:srgbClr val="000000"/>
                  </a:solidFill>
                  <a:latin typeface="Comfortaa"/>
                  <a:ea typeface="Comfortaa"/>
                  <a:cs typeface="Comfortaa"/>
                  <a:sym typeface="Comfortaa"/>
                </a:rPr>
                <a:t>  Explain implications of co morbidities and how to manage them.</a:t>
              </a:r>
            </a:p>
            <a:p>
              <a:pPr algn="l">
                <a:lnSpc>
                  <a:spcPts val="3419"/>
                </a:lnSpc>
              </a:pPr>
              <a:r>
                <a:rPr lang="en-US" sz="1800" b="1">
                  <a:solidFill>
                    <a:srgbClr val="000000"/>
                  </a:solidFill>
                  <a:latin typeface="Comfortaa Bold"/>
                  <a:ea typeface="Comfortaa Bold"/>
                  <a:cs typeface="Comfortaa Bold"/>
                  <a:sym typeface="Comfortaa Bold"/>
                </a:rPr>
                <a:t>3.8</a:t>
              </a:r>
              <a:r>
                <a:rPr lang="en-US" sz="1800">
                  <a:solidFill>
                    <a:srgbClr val="000000"/>
                  </a:solidFill>
                  <a:latin typeface="Comfortaa"/>
                  <a:ea typeface="Comfortaa"/>
                  <a:cs typeface="Comfortaa"/>
                  <a:sym typeface="Comfortaa"/>
                </a:rPr>
                <a:t>  Understand methods of medication administration where appropriate and administer in line with patients changing status and own responsibilities.</a:t>
              </a:r>
            </a:p>
          </p:txBody>
        </p:sp>
      </p:gr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9B4392"/>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3 - Topic 5</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DCBED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88241" y="1672843"/>
            <a:ext cx="7597994" cy="1248384"/>
            <a:chOff x="0" y="0"/>
            <a:chExt cx="2722949" cy="447393"/>
          </a:xfrm>
        </p:grpSpPr>
        <p:sp>
          <p:nvSpPr>
            <p:cNvPr id="9" name="Freeform 9"/>
            <p:cNvSpPr/>
            <p:nvPr/>
          </p:nvSpPr>
          <p:spPr>
            <a:xfrm>
              <a:off x="0" y="0"/>
              <a:ext cx="2722949" cy="447393"/>
            </a:xfrm>
            <a:custGeom>
              <a:avLst/>
              <a:gdLst/>
              <a:ahLst/>
              <a:cxnLst/>
              <a:rect l="l" t="t" r="r" b="b"/>
              <a:pathLst>
                <a:path w="2722949" h="447393">
                  <a:moveTo>
                    <a:pt x="14265" y="0"/>
                  </a:moveTo>
                  <a:lnTo>
                    <a:pt x="2708684" y="0"/>
                  </a:lnTo>
                  <a:cubicBezTo>
                    <a:pt x="2716563" y="0"/>
                    <a:pt x="2722949" y="6387"/>
                    <a:pt x="2722949" y="14265"/>
                  </a:cubicBezTo>
                  <a:lnTo>
                    <a:pt x="2722949" y="433127"/>
                  </a:lnTo>
                  <a:cubicBezTo>
                    <a:pt x="2722949" y="436911"/>
                    <a:pt x="2721446" y="440539"/>
                    <a:pt x="2718771" y="443215"/>
                  </a:cubicBezTo>
                  <a:cubicBezTo>
                    <a:pt x="2716096" y="445890"/>
                    <a:pt x="2712468" y="447393"/>
                    <a:pt x="2708684" y="447393"/>
                  </a:cubicBezTo>
                  <a:lnTo>
                    <a:pt x="14265" y="447393"/>
                  </a:lnTo>
                  <a:cubicBezTo>
                    <a:pt x="6387" y="447393"/>
                    <a:pt x="0" y="441006"/>
                    <a:pt x="0" y="43312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475968"/>
            </a:xfrm>
            <a:prstGeom prst="rect">
              <a:avLst/>
            </a:prstGeom>
          </p:spPr>
          <p:txBody>
            <a:bodyPr lIns="50800" tIns="50800" rIns="50800" bIns="50800" rtlCol="0" anchor="ctr"/>
            <a:lstStyle/>
            <a:p>
              <a:pPr algn="just">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evidence.nihr.ac.uk/collection/making-sense-of-the-evidence-multiple-long-term-conditions-multimorbidity/"/>
                </a:rPr>
                <a:t>Making sense of the evidence: </a:t>
              </a:r>
            </a:p>
            <a:p>
              <a:pPr algn="just">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evidence.nihr.ac.uk/collection/making-sense-of-the-evidence-multiple-long-term-conditions-multimorbidity/"/>
                </a:rPr>
                <a:t>Multiple long-term conditions (multimorbidity) </a:t>
              </a:r>
            </a:p>
            <a:p>
              <a:pPr algn="just">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evidence.nihr.ac.uk/collection/making-sense-of-the-evidence-multiple-long-term-conditions-multimorbidity/"/>
                </a:rPr>
                <a:t>NIHR Evidence</a:t>
              </a:r>
            </a:p>
            <a:p>
              <a:pPr algn="just">
                <a:lnSpc>
                  <a:spcPts val="1679"/>
                </a:lnSpc>
              </a:pPr>
              <a:endParaRPr lang="en-US" sz="1200" u="sng">
                <a:solidFill>
                  <a:srgbClr val="000000">
                    <a:alpha val="89804"/>
                  </a:srgbClr>
                </a:solidFill>
                <a:latin typeface="Comfortaa"/>
                <a:ea typeface="Comfortaa"/>
                <a:cs typeface="Comfortaa"/>
                <a:sym typeface="Comfortaa"/>
                <a:hlinkClick r:id="rId2" tooltip="https://evidence.nihr.ac.uk/collection/making-sense-of-the-evidence-multiple-long-term-conditions-multimorbidity/"/>
              </a:endParaRPr>
            </a:p>
          </p:txBody>
        </p:sp>
      </p:grpSp>
      <p:grpSp>
        <p:nvGrpSpPr>
          <p:cNvPr id="11" name="Group 11"/>
          <p:cNvGrpSpPr/>
          <p:nvPr/>
        </p:nvGrpSpPr>
        <p:grpSpPr>
          <a:xfrm>
            <a:off x="2688241" y="3072609"/>
            <a:ext cx="7597994" cy="1248384"/>
            <a:chOff x="0" y="0"/>
            <a:chExt cx="2722949" cy="447393"/>
          </a:xfrm>
        </p:grpSpPr>
        <p:sp>
          <p:nvSpPr>
            <p:cNvPr id="12" name="Freeform 12"/>
            <p:cNvSpPr/>
            <p:nvPr/>
          </p:nvSpPr>
          <p:spPr>
            <a:xfrm>
              <a:off x="0" y="0"/>
              <a:ext cx="2722949" cy="447393"/>
            </a:xfrm>
            <a:custGeom>
              <a:avLst/>
              <a:gdLst/>
              <a:ahLst/>
              <a:cxnLst/>
              <a:rect l="l" t="t" r="r" b="b"/>
              <a:pathLst>
                <a:path w="2722949" h="447393">
                  <a:moveTo>
                    <a:pt x="14265" y="0"/>
                  </a:moveTo>
                  <a:lnTo>
                    <a:pt x="2708684" y="0"/>
                  </a:lnTo>
                  <a:cubicBezTo>
                    <a:pt x="2716563" y="0"/>
                    <a:pt x="2722949" y="6387"/>
                    <a:pt x="2722949" y="14265"/>
                  </a:cubicBezTo>
                  <a:lnTo>
                    <a:pt x="2722949" y="433127"/>
                  </a:lnTo>
                  <a:cubicBezTo>
                    <a:pt x="2722949" y="436911"/>
                    <a:pt x="2721446" y="440539"/>
                    <a:pt x="2718771" y="443215"/>
                  </a:cubicBezTo>
                  <a:cubicBezTo>
                    <a:pt x="2716096" y="445890"/>
                    <a:pt x="2712468" y="447393"/>
                    <a:pt x="2708684" y="447393"/>
                  </a:cubicBezTo>
                  <a:lnTo>
                    <a:pt x="14265" y="447393"/>
                  </a:lnTo>
                  <a:cubicBezTo>
                    <a:pt x="6387" y="447393"/>
                    <a:pt x="0" y="441006"/>
                    <a:pt x="0" y="43312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3" name="TextBox 13"/>
            <p:cNvSpPr txBox="1"/>
            <p:nvPr/>
          </p:nvSpPr>
          <p:spPr>
            <a:xfrm>
              <a:off x="0" y="-28575"/>
              <a:ext cx="2722949" cy="475968"/>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a:solidFill>
                    <a:srgbClr val="000000">
                      <a:alpha val="89804"/>
                    </a:srgbClr>
                  </a:solidFill>
                  <a:latin typeface="Comfortaa"/>
                  <a:ea typeface="Comfortaa"/>
                  <a:cs typeface="Comfortaa"/>
                  <a:sym typeface="Comfortaa"/>
                  <a:hlinkClick r:id="rId3" tooltip="https://www.hospiceuk.org/information-and-support/death-and-dying-what-expect/last-few-days"/>
                </a:rPr>
                <a:t> </a:t>
              </a:r>
              <a:r>
                <a:rPr lang="en-US" sz="1200" u="sng">
                  <a:solidFill>
                    <a:srgbClr val="000000">
                      <a:alpha val="89804"/>
                    </a:srgbClr>
                  </a:solidFill>
                  <a:latin typeface="Comfortaa"/>
                  <a:ea typeface="Comfortaa"/>
                  <a:cs typeface="Comfortaa"/>
                  <a:sym typeface="Comfortaa"/>
                  <a:hlinkClick r:id="rId3" tooltip="https://www.hospiceuk.org/information-and-support/death-and-dying-what-expect/last-few-days"/>
                </a:rPr>
                <a:t>What to expect when someone is in </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3" tooltip="https://www.hospiceuk.org/information-and-support/death-and-dying-what-expect/last-few-days"/>
                </a:rPr>
                <a:t>the last few days of life | Hospice UK</a:t>
              </a:r>
            </a:p>
            <a:p>
              <a:pPr algn="l">
                <a:lnSpc>
                  <a:spcPts val="1679"/>
                </a:lnSpc>
              </a:pPr>
              <a:endParaRPr lang="en-US" sz="1200" u="sng">
                <a:solidFill>
                  <a:srgbClr val="000000">
                    <a:alpha val="89804"/>
                  </a:srgbClr>
                </a:solidFill>
                <a:latin typeface="Comfortaa"/>
                <a:ea typeface="Comfortaa"/>
                <a:cs typeface="Comfortaa"/>
                <a:sym typeface="Comfortaa"/>
                <a:hlinkClick r:id="rId3" tooltip="https://www.hospiceuk.org/information-and-support/death-and-dying-what-expect/last-few-days"/>
              </a:endParaRPr>
            </a:p>
          </p:txBody>
        </p:sp>
      </p:grpSp>
      <p:grpSp>
        <p:nvGrpSpPr>
          <p:cNvPr id="14" name="Group 14"/>
          <p:cNvGrpSpPr/>
          <p:nvPr/>
        </p:nvGrpSpPr>
        <p:grpSpPr>
          <a:xfrm>
            <a:off x="2688241" y="4499367"/>
            <a:ext cx="7597994" cy="1248384"/>
            <a:chOff x="0" y="0"/>
            <a:chExt cx="2722949" cy="447393"/>
          </a:xfrm>
        </p:grpSpPr>
        <p:sp>
          <p:nvSpPr>
            <p:cNvPr id="15" name="Freeform 15"/>
            <p:cNvSpPr/>
            <p:nvPr/>
          </p:nvSpPr>
          <p:spPr>
            <a:xfrm>
              <a:off x="0" y="0"/>
              <a:ext cx="2722949" cy="447393"/>
            </a:xfrm>
            <a:custGeom>
              <a:avLst/>
              <a:gdLst/>
              <a:ahLst/>
              <a:cxnLst/>
              <a:rect l="l" t="t" r="r" b="b"/>
              <a:pathLst>
                <a:path w="2722949" h="447393">
                  <a:moveTo>
                    <a:pt x="14265" y="0"/>
                  </a:moveTo>
                  <a:lnTo>
                    <a:pt x="2708684" y="0"/>
                  </a:lnTo>
                  <a:cubicBezTo>
                    <a:pt x="2716563" y="0"/>
                    <a:pt x="2722949" y="6387"/>
                    <a:pt x="2722949" y="14265"/>
                  </a:cubicBezTo>
                  <a:lnTo>
                    <a:pt x="2722949" y="433127"/>
                  </a:lnTo>
                  <a:cubicBezTo>
                    <a:pt x="2722949" y="436911"/>
                    <a:pt x="2721446" y="440539"/>
                    <a:pt x="2718771" y="443215"/>
                  </a:cubicBezTo>
                  <a:cubicBezTo>
                    <a:pt x="2716096" y="445890"/>
                    <a:pt x="2712468" y="447393"/>
                    <a:pt x="2708684" y="447393"/>
                  </a:cubicBezTo>
                  <a:lnTo>
                    <a:pt x="14265" y="447393"/>
                  </a:lnTo>
                  <a:cubicBezTo>
                    <a:pt x="6387" y="447393"/>
                    <a:pt x="0" y="441006"/>
                    <a:pt x="0" y="43312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6" name="TextBox 16"/>
            <p:cNvSpPr txBox="1"/>
            <p:nvPr/>
          </p:nvSpPr>
          <p:spPr>
            <a:xfrm>
              <a:off x="0" y="-28575"/>
              <a:ext cx="2722949" cy="475968"/>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4" tooltip="https://www.nhs.uk/conditions/end-of-life-care/what-to-expect-from-care/"/>
                </a:rPr>
                <a:t>What to expect from end of life care NHS (www.nhs.uk)</a:t>
              </a:r>
              <a:r>
                <a:rPr lang="en-US" sz="1200">
                  <a:solidFill>
                    <a:srgbClr val="000000">
                      <a:alpha val="89804"/>
                    </a:srgbClr>
                  </a:solidFill>
                  <a:latin typeface="Comfortaa"/>
                  <a:ea typeface="Comfortaa"/>
                  <a:cs typeface="Comfortaa"/>
                  <a:sym typeface="Comfortaa"/>
                </a:rPr>
                <a:t> </a:t>
              </a:r>
            </a:p>
            <a:p>
              <a:pPr algn="l">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17" name="Group 17"/>
          <p:cNvGrpSpPr/>
          <p:nvPr/>
        </p:nvGrpSpPr>
        <p:grpSpPr>
          <a:xfrm>
            <a:off x="2688241" y="5925446"/>
            <a:ext cx="7597994" cy="1248384"/>
            <a:chOff x="0" y="0"/>
            <a:chExt cx="2722949" cy="447393"/>
          </a:xfrm>
        </p:grpSpPr>
        <p:sp>
          <p:nvSpPr>
            <p:cNvPr id="18" name="Freeform 18"/>
            <p:cNvSpPr/>
            <p:nvPr/>
          </p:nvSpPr>
          <p:spPr>
            <a:xfrm>
              <a:off x="0" y="0"/>
              <a:ext cx="2722949" cy="447393"/>
            </a:xfrm>
            <a:custGeom>
              <a:avLst/>
              <a:gdLst/>
              <a:ahLst/>
              <a:cxnLst/>
              <a:rect l="l" t="t" r="r" b="b"/>
              <a:pathLst>
                <a:path w="2722949" h="447393">
                  <a:moveTo>
                    <a:pt x="14265" y="0"/>
                  </a:moveTo>
                  <a:lnTo>
                    <a:pt x="2708684" y="0"/>
                  </a:lnTo>
                  <a:cubicBezTo>
                    <a:pt x="2716563" y="0"/>
                    <a:pt x="2722949" y="6387"/>
                    <a:pt x="2722949" y="14265"/>
                  </a:cubicBezTo>
                  <a:lnTo>
                    <a:pt x="2722949" y="433127"/>
                  </a:lnTo>
                  <a:cubicBezTo>
                    <a:pt x="2722949" y="436911"/>
                    <a:pt x="2721446" y="440539"/>
                    <a:pt x="2718771" y="443215"/>
                  </a:cubicBezTo>
                  <a:cubicBezTo>
                    <a:pt x="2716096" y="445890"/>
                    <a:pt x="2712468" y="447393"/>
                    <a:pt x="2708684" y="447393"/>
                  </a:cubicBezTo>
                  <a:lnTo>
                    <a:pt x="14265" y="447393"/>
                  </a:lnTo>
                  <a:cubicBezTo>
                    <a:pt x="6387" y="447393"/>
                    <a:pt x="0" y="441006"/>
                    <a:pt x="0" y="43312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9" name="TextBox 19"/>
            <p:cNvSpPr txBox="1"/>
            <p:nvPr/>
          </p:nvSpPr>
          <p:spPr>
            <a:xfrm>
              <a:off x="0" y="-28575"/>
              <a:ext cx="2722949" cy="475968"/>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5" tooltip="https://portal.e-lfh.org.uk/Catalogue/Index?HierarchyId=0_29_484&amp;programmeId=29"/>
                </a:rPr>
                <a:t>NHSE elfh Hub (e-lfh.org.uk) – Symptom Management</a:t>
              </a:r>
              <a:r>
                <a:rPr lang="en-US" sz="1200">
                  <a:solidFill>
                    <a:srgbClr val="000000">
                      <a:alpha val="89804"/>
                    </a:srgbClr>
                  </a:solidFill>
                  <a:latin typeface="Comfortaa"/>
                  <a:ea typeface="Comfortaa"/>
                  <a:cs typeface="Comfortaa"/>
                  <a:sym typeface="Comfortaa"/>
                </a:rPr>
                <a:t> </a:t>
              </a:r>
            </a:p>
            <a:p>
              <a:pPr algn="ctr">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20" name="Group 20"/>
          <p:cNvGrpSpPr/>
          <p:nvPr/>
        </p:nvGrpSpPr>
        <p:grpSpPr>
          <a:xfrm>
            <a:off x="405765" y="1005143"/>
            <a:ext cx="2213069" cy="6168686"/>
            <a:chOff x="0" y="0"/>
            <a:chExt cx="793114" cy="2210718"/>
          </a:xfrm>
        </p:grpSpPr>
        <p:sp>
          <p:nvSpPr>
            <p:cNvPr id="21" name="Freeform 21"/>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3DEF1">
                <a:alpha val="89804"/>
              </a:srgbClr>
            </a:solidFill>
            <a:ln cap="sq">
              <a:noFill/>
              <a:prstDash val="solid"/>
              <a:miter/>
            </a:ln>
          </p:spPr>
          <p:txBody>
            <a:bodyPr/>
            <a:lstStyle/>
            <a:p>
              <a:endParaRPr lang="en-GB"/>
            </a:p>
          </p:txBody>
        </p:sp>
        <p:sp>
          <p:nvSpPr>
            <p:cNvPr id="22" name="TextBox 22"/>
            <p:cNvSpPr txBox="1"/>
            <p:nvPr/>
          </p:nvSpPr>
          <p:spPr>
            <a:xfrm>
              <a:off x="0" y="-47625"/>
              <a:ext cx="793114" cy="2258343"/>
            </a:xfrm>
            <a:prstGeom prst="rect">
              <a:avLst/>
            </a:prstGeom>
          </p:spPr>
          <p:txBody>
            <a:bodyPr lIns="50800" tIns="50800" rIns="50800" bIns="50800" rtlCol="0" anchor="ctr"/>
            <a:lstStyle/>
            <a:p>
              <a:pPr algn="ctr">
                <a:lnSpc>
                  <a:spcPts val="2799"/>
                </a:lnSpc>
              </a:pPr>
              <a:endParaRPr/>
            </a:p>
            <a:p>
              <a:pPr algn="ctr">
                <a:lnSpc>
                  <a:spcPts val="2799"/>
                </a:lnSpc>
              </a:pPr>
              <a:r>
                <a:rPr lang="en-US" sz="1999" b="1">
                  <a:solidFill>
                    <a:srgbClr val="000000">
                      <a:alpha val="89804"/>
                    </a:srgbClr>
                  </a:solidFill>
                  <a:latin typeface="Comfortaa Bold"/>
                  <a:ea typeface="Comfortaa Bold"/>
                  <a:cs typeface="Comfortaa Bold"/>
                  <a:sym typeface="Comfortaa Bold"/>
                </a:rPr>
                <a:t>Symptom Management in palliative and </a:t>
              </a:r>
            </a:p>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end of life care</a:t>
              </a:r>
            </a:p>
          </p:txBody>
        </p:sp>
      </p:grpSp>
      <p:grpSp>
        <p:nvGrpSpPr>
          <p:cNvPr id="23" name="Group 23"/>
          <p:cNvGrpSpPr/>
          <p:nvPr/>
        </p:nvGrpSpPr>
        <p:grpSpPr>
          <a:xfrm>
            <a:off x="2688241" y="6790058"/>
            <a:ext cx="1677003" cy="383772"/>
            <a:chOff x="0" y="0"/>
            <a:chExt cx="601000" cy="137535"/>
          </a:xfrm>
        </p:grpSpPr>
        <p:sp>
          <p:nvSpPr>
            <p:cNvPr id="24" name="Freeform 2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5" name="TextBox 2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elearning</a:t>
              </a:r>
            </a:p>
          </p:txBody>
        </p:sp>
      </p:grpSp>
      <p:grpSp>
        <p:nvGrpSpPr>
          <p:cNvPr id="26" name="Group 26"/>
          <p:cNvGrpSpPr/>
          <p:nvPr/>
        </p:nvGrpSpPr>
        <p:grpSpPr>
          <a:xfrm>
            <a:off x="4395920" y="6804000"/>
            <a:ext cx="1767358" cy="387921"/>
            <a:chOff x="0" y="0"/>
            <a:chExt cx="633381" cy="139022"/>
          </a:xfrm>
        </p:grpSpPr>
        <p:sp>
          <p:nvSpPr>
            <p:cNvPr id="27" name="Freeform 27"/>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28" name="TextBox 28"/>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Tier1</a:t>
              </a:r>
            </a:p>
          </p:txBody>
        </p:sp>
      </p:grpSp>
      <p:grpSp>
        <p:nvGrpSpPr>
          <p:cNvPr id="29" name="Group 29"/>
          <p:cNvGrpSpPr/>
          <p:nvPr/>
        </p:nvGrpSpPr>
        <p:grpSpPr>
          <a:xfrm>
            <a:off x="4395920" y="5359831"/>
            <a:ext cx="1767358" cy="387921"/>
            <a:chOff x="0" y="0"/>
            <a:chExt cx="633381" cy="139022"/>
          </a:xfrm>
        </p:grpSpPr>
        <p:sp>
          <p:nvSpPr>
            <p:cNvPr id="30" name="Freeform 30"/>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31" name="TextBox 31"/>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Tier2</a:t>
              </a:r>
            </a:p>
          </p:txBody>
        </p:sp>
      </p:grpSp>
      <p:grpSp>
        <p:nvGrpSpPr>
          <p:cNvPr id="32" name="Group 32"/>
          <p:cNvGrpSpPr/>
          <p:nvPr/>
        </p:nvGrpSpPr>
        <p:grpSpPr>
          <a:xfrm>
            <a:off x="2688241" y="5363979"/>
            <a:ext cx="1677003" cy="383772"/>
            <a:chOff x="0" y="0"/>
            <a:chExt cx="601000" cy="137535"/>
          </a:xfrm>
        </p:grpSpPr>
        <p:sp>
          <p:nvSpPr>
            <p:cNvPr id="33" name="Freeform 33"/>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4" name="TextBox 34"/>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5min reading</a:t>
              </a:r>
            </a:p>
          </p:txBody>
        </p:sp>
      </p:grpSp>
      <p:grpSp>
        <p:nvGrpSpPr>
          <p:cNvPr id="35" name="Group 35"/>
          <p:cNvGrpSpPr/>
          <p:nvPr/>
        </p:nvGrpSpPr>
        <p:grpSpPr>
          <a:xfrm>
            <a:off x="2688241" y="3950717"/>
            <a:ext cx="1677003" cy="383772"/>
            <a:chOff x="0" y="0"/>
            <a:chExt cx="601000" cy="137535"/>
          </a:xfrm>
        </p:grpSpPr>
        <p:sp>
          <p:nvSpPr>
            <p:cNvPr id="36" name="Freeform 36"/>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7" name="TextBox 37"/>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7min reading</a:t>
              </a:r>
            </a:p>
          </p:txBody>
        </p:sp>
      </p:grpSp>
      <p:grpSp>
        <p:nvGrpSpPr>
          <p:cNvPr id="38" name="Group 38"/>
          <p:cNvGrpSpPr/>
          <p:nvPr/>
        </p:nvGrpSpPr>
        <p:grpSpPr>
          <a:xfrm>
            <a:off x="2688241" y="2526912"/>
            <a:ext cx="1677003" cy="383772"/>
            <a:chOff x="0" y="0"/>
            <a:chExt cx="601000" cy="137535"/>
          </a:xfrm>
        </p:grpSpPr>
        <p:sp>
          <p:nvSpPr>
            <p:cNvPr id="39" name="Freeform 39"/>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40" name="TextBox 40"/>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15min reading</a:t>
              </a:r>
            </a:p>
          </p:txBody>
        </p:sp>
      </p:gr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9B4392"/>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3 - Topic 5</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DCBED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 cd:</a:t>
              </a:r>
            </a:p>
          </p:txBody>
        </p:sp>
      </p:grpSp>
      <p:grpSp>
        <p:nvGrpSpPr>
          <p:cNvPr id="8" name="Group 8"/>
          <p:cNvGrpSpPr/>
          <p:nvPr/>
        </p:nvGrpSpPr>
        <p:grpSpPr>
          <a:xfrm>
            <a:off x="2688241" y="1672843"/>
            <a:ext cx="7597994" cy="1248384"/>
            <a:chOff x="0" y="0"/>
            <a:chExt cx="2722949" cy="447393"/>
          </a:xfrm>
        </p:grpSpPr>
        <p:sp>
          <p:nvSpPr>
            <p:cNvPr id="9" name="Freeform 9"/>
            <p:cNvSpPr/>
            <p:nvPr/>
          </p:nvSpPr>
          <p:spPr>
            <a:xfrm>
              <a:off x="0" y="0"/>
              <a:ext cx="2722949" cy="447393"/>
            </a:xfrm>
            <a:custGeom>
              <a:avLst/>
              <a:gdLst/>
              <a:ahLst/>
              <a:cxnLst/>
              <a:rect l="l" t="t" r="r" b="b"/>
              <a:pathLst>
                <a:path w="2722949" h="447393">
                  <a:moveTo>
                    <a:pt x="14265" y="0"/>
                  </a:moveTo>
                  <a:lnTo>
                    <a:pt x="2708684" y="0"/>
                  </a:lnTo>
                  <a:cubicBezTo>
                    <a:pt x="2716563" y="0"/>
                    <a:pt x="2722949" y="6387"/>
                    <a:pt x="2722949" y="14265"/>
                  </a:cubicBezTo>
                  <a:lnTo>
                    <a:pt x="2722949" y="433127"/>
                  </a:lnTo>
                  <a:cubicBezTo>
                    <a:pt x="2722949" y="436911"/>
                    <a:pt x="2721446" y="440539"/>
                    <a:pt x="2718771" y="443215"/>
                  </a:cubicBezTo>
                  <a:cubicBezTo>
                    <a:pt x="2716096" y="445890"/>
                    <a:pt x="2712468" y="447393"/>
                    <a:pt x="2708684" y="447393"/>
                  </a:cubicBezTo>
                  <a:lnTo>
                    <a:pt x="14265" y="447393"/>
                  </a:lnTo>
                  <a:cubicBezTo>
                    <a:pt x="6387" y="447393"/>
                    <a:pt x="0" y="441006"/>
                    <a:pt x="0" y="43312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475968"/>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2" tooltip="https://portal.e-lfh.org.uk/myElearning/Index?HierarchyId=0_29&amp;programmeId=29"/>
                </a:rPr>
                <a:t>NHSE elfh Hub (e-lfh.org.uk)- Palliative emergencies</a:t>
              </a:r>
              <a:r>
                <a:rPr lang="en-US" sz="1200">
                  <a:solidFill>
                    <a:srgbClr val="000000">
                      <a:alpha val="89804"/>
                    </a:srgbClr>
                  </a:solidFill>
                  <a:latin typeface="Comfortaa"/>
                  <a:ea typeface="Comfortaa"/>
                  <a:cs typeface="Comfortaa"/>
                  <a:sym typeface="Comfortaa"/>
                  <a:hlinkClick r:id="rId3" tooltip="https://evidence.nihr.ac.uk/collection/making-sense-of-the-evidence-multiple-long-term-conditions-multimorbidity/"/>
                </a:rPr>
                <a:t> </a:t>
              </a:r>
            </a:p>
            <a:p>
              <a:pPr algn="ctr">
                <a:lnSpc>
                  <a:spcPts val="1679"/>
                </a:lnSpc>
              </a:pPr>
              <a:endParaRPr lang="en-US" sz="1200">
                <a:solidFill>
                  <a:srgbClr val="000000">
                    <a:alpha val="89804"/>
                  </a:srgbClr>
                </a:solidFill>
                <a:latin typeface="Comfortaa"/>
                <a:ea typeface="Comfortaa"/>
                <a:cs typeface="Comfortaa"/>
                <a:sym typeface="Comfortaa"/>
                <a:hlinkClick r:id="rId3" tooltip="https://evidence.nihr.ac.uk/collection/making-sense-of-the-evidence-multiple-long-term-conditions-multimorbidity/"/>
              </a:endParaRPr>
            </a:p>
            <a:p>
              <a:pPr algn="ctr">
                <a:lnSpc>
                  <a:spcPts val="1679"/>
                </a:lnSpc>
              </a:pPr>
              <a:endParaRPr lang="en-US" sz="1200">
                <a:solidFill>
                  <a:srgbClr val="000000">
                    <a:alpha val="89804"/>
                  </a:srgbClr>
                </a:solidFill>
                <a:latin typeface="Comfortaa"/>
                <a:ea typeface="Comfortaa"/>
                <a:cs typeface="Comfortaa"/>
                <a:sym typeface="Comfortaa"/>
                <a:hlinkClick r:id="rId3" tooltip="https://evidence.nihr.ac.uk/collection/making-sense-of-the-evidence-multiple-long-term-conditions-multimorbidity/"/>
              </a:endParaRPr>
            </a:p>
          </p:txBody>
        </p:sp>
      </p:grpSp>
      <p:grpSp>
        <p:nvGrpSpPr>
          <p:cNvPr id="11" name="Group 11"/>
          <p:cNvGrpSpPr/>
          <p:nvPr/>
        </p:nvGrpSpPr>
        <p:grpSpPr>
          <a:xfrm>
            <a:off x="2688241" y="3072609"/>
            <a:ext cx="7597994" cy="1248384"/>
            <a:chOff x="0" y="0"/>
            <a:chExt cx="2722949" cy="447393"/>
          </a:xfrm>
        </p:grpSpPr>
        <p:sp>
          <p:nvSpPr>
            <p:cNvPr id="12" name="Freeform 12"/>
            <p:cNvSpPr/>
            <p:nvPr/>
          </p:nvSpPr>
          <p:spPr>
            <a:xfrm>
              <a:off x="0" y="0"/>
              <a:ext cx="2722949" cy="447393"/>
            </a:xfrm>
            <a:custGeom>
              <a:avLst/>
              <a:gdLst/>
              <a:ahLst/>
              <a:cxnLst/>
              <a:rect l="l" t="t" r="r" b="b"/>
              <a:pathLst>
                <a:path w="2722949" h="447393">
                  <a:moveTo>
                    <a:pt x="14265" y="0"/>
                  </a:moveTo>
                  <a:lnTo>
                    <a:pt x="2708684" y="0"/>
                  </a:lnTo>
                  <a:cubicBezTo>
                    <a:pt x="2716563" y="0"/>
                    <a:pt x="2722949" y="6387"/>
                    <a:pt x="2722949" y="14265"/>
                  </a:cubicBezTo>
                  <a:lnTo>
                    <a:pt x="2722949" y="433127"/>
                  </a:lnTo>
                  <a:cubicBezTo>
                    <a:pt x="2722949" y="436911"/>
                    <a:pt x="2721446" y="440539"/>
                    <a:pt x="2718771" y="443215"/>
                  </a:cubicBezTo>
                  <a:cubicBezTo>
                    <a:pt x="2716096" y="445890"/>
                    <a:pt x="2712468" y="447393"/>
                    <a:pt x="2708684" y="447393"/>
                  </a:cubicBezTo>
                  <a:lnTo>
                    <a:pt x="14265" y="447393"/>
                  </a:lnTo>
                  <a:cubicBezTo>
                    <a:pt x="6387" y="447393"/>
                    <a:pt x="0" y="441006"/>
                    <a:pt x="0" y="43312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3" name="TextBox 13"/>
            <p:cNvSpPr txBox="1"/>
            <p:nvPr/>
          </p:nvSpPr>
          <p:spPr>
            <a:xfrm>
              <a:off x="0" y="-28575"/>
              <a:ext cx="2722949" cy="475968"/>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4" tooltip="https://rightdecisions.scot.nhs.uk/scottish-palliative-care-guidelines/end-of-life-care/"/>
                </a:rPr>
                <a:t>End of life care | Right Decisions (scot.nhs.uk)</a:t>
              </a:r>
              <a:r>
                <a:rPr lang="en-US" sz="1200" u="sng">
                  <a:solidFill>
                    <a:srgbClr val="000000">
                      <a:alpha val="89804"/>
                    </a:srgbClr>
                  </a:solidFill>
                  <a:latin typeface="Comfortaa"/>
                  <a:ea typeface="Comfortaa"/>
                  <a:cs typeface="Comfortaa"/>
                  <a:sym typeface="Comfortaa"/>
                  <a:hlinkClick r:id="rId3" tooltip="https://evidence.nihr.ac.uk/collection/making-sense-of-the-evidence-multiple-long-term-conditions-multimorbidity/"/>
                </a:rPr>
                <a:t> </a:t>
              </a:r>
            </a:p>
            <a:p>
              <a:pPr algn="ctr">
                <a:lnSpc>
                  <a:spcPts val="1679"/>
                </a:lnSpc>
              </a:pPr>
              <a:endParaRPr lang="en-US" sz="1200" u="sng">
                <a:solidFill>
                  <a:srgbClr val="000000">
                    <a:alpha val="89804"/>
                  </a:srgbClr>
                </a:solidFill>
                <a:latin typeface="Comfortaa"/>
                <a:ea typeface="Comfortaa"/>
                <a:cs typeface="Comfortaa"/>
                <a:sym typeface="Comfortaa"/>
                <a:hlinkClick r:id="rId3" tooltip="https://evidence.nihr.ac.uk/collection/making-sense-of-the-evidence-multiple-long-term-conditions-multimorbidity/"/>
              </a:endParaRPr>
            </a:p>
            <a:p>
              <a:pPr algn="ctr">
                <a:lnSpc>
                  <a:spcPts val="1679"/>
                </a:lnSpc>
              </a:pPr>
              <a:endParaRPr lang="en-US" sz="1200" u="sng">
                <a:solidFill>
                  <a:srgbClr val="000000">
                    <a:alpha val="89804"/>
                  </a:srgbClr>
                </a:solidFill>
                <a:latin typeface="Comfortaa"/>
                <a:ea typeface="Comfortaa"/>
                <a:cs typeface="Comfortaa"/>
                <a:sym typeface="Comfortaa"/>
                <a:hlinkClick r:id="rId3" tooltip="https://evidence.nihr.ac.uk/collection/making-sense-of-the-evidence-multiple-long-term-conditions-multimorbidity/"/>
              </a:endParaRPr>
            </a:p>
          </p:txBody>
        </p:sp>
      </p:grpSp>
      <p:grpSp>
        <p:nvGrpSpPr>
          <p:cNvPr id="14" name="Group 14"/>
          <p:cNvGrpSpPr/>
          <p:nvPr/>
        </p:nvGrpSpPr>
        <p:grpSpPr>
          <a:xfrm>
            <a:off x="2688241" y="4499367"/>
            <a:ext cx="7597994" cy="1248384"/>
            <a:chOff x="0" y="0"/>
            <a:chExt cx="2722949" cy="447393"/>
          </a:xfrm>
        </p:grpSpPr>
        <p:sp>
          <p:nvSpPr>
            <p:cNvPr id="15" name="Freeform 15"/>
            <p:cNvSpPr/>
            <p:nvPr/>
          </p:nvSpPr>
          <p:spPr>
            <a:xfrm>
              <a:off x="0" y="0"/>
              <a:ext cx="2722949" cy="447393"/>
            </a:xfrm>
            <a:custGeom>
              <a:avLst/>
              <a:gdLst/>
              <a:ahLst/>
              <a:cxnLst/>
              <a:rect l="l" t="t" r="r" b="b"/>
              <a:pathLst>
                <a:path w="2722949" h="447393">
                  <a:moveTo>
                    <a:pt x="14265" y="0"/>
                  </a:moveTo>
                  <a:lnTo>
                    <a:pt x="2708684" y="0"/>
                  </a:lnTo>
                  <a:cubicBezTo>
                    <a:pt x="2716563" y="0"/>
                    <a:pt x="2722949" y="6387"/>
                    <a:pt x="2722949" y="14265"/>
                  </a:cubicBezTo>
                  <a:lnTo>
                    <a:pt x="2722949" y="433127"/>
                  </a:lnTo>
                  <a:cubicBezTo>
                    <a:pt x="2722949" y="436911"/>
                    <a:pt x="2721446" y="440539"/>
                    <a:pt x="2718771" y="443215"/>
                  </a:cubicBezTo>
                  <a:cubicBezTo>
                    <a:pt x="2716096" y="445890"/>
                    <a:pt x="2712468" y="447393"/>
                    <a:pt x="2708684" y="447393"/>
                  </a:cubicBezTo>
                  <a:lnTo>
                    <a:pt x="14265" y="447393"/>
                  </a:lnTo>
                  <a:cubicBezTo>
                    <a:pt x="6387" y="447393"/>
                    <a:pt x="0" y="441006"/>
                    <a:pt x="0" y="43312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6" name="TextBox 16"/>
            <p:cNvSpPr txBox="1"/>
            <p:nvPr/>
          </p:nvSpPr>
          <p:spPr>
            <a:xfrm>
              <a:off x="0" y="-28575"/>
              <a:ext cx="2722949" cy="475968"/>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5" tooltip="https://www.nhs.uk/conditions/end-of-life-care/your-wellbeing/controlling-pain-and-other-symptoms/"/>
                </a:rPr>
                <a:t>Managing pain and other symptoms - NHS (www.nhs.uk)</a:t>
              </a:r>
              <a:r>
                <a:rPr lang="en-US" sz="1200" u="sng">
                  <a:solidFill>
                    <a:srgbClr val="000000">
                      <a:alpha val="89804"/>
                    </a:srgbClr>
                  </a:solidFill>
                  <a:latin typeface="Comfortaa"/>
                  <a:ea typeface="Comfortaa"/>
                  <a:cs typeface="Comfortaa"/>
                  <a:sym typeface="Comfortaa"/>
                  <a:hlinkClick r:id="rId3" tooltip="https://evidence.nihr.ac.uk/collection/making-sense-of-the-evidence-multiple-long-term-conditions-multimorbidity/"/>
                </a:rPr>
                <a:t> </a:t>
              </a:r>
            </a:p>
            <a:p>
              <a:pPr algn="l">
                <a:lnSpc>
                  <a:spcPts val="1679"/>
                </a:lnSpc>
              </a:pPr>
              <a:r>
                <a:rPr lang="en-US" sz="1200">
                  <a:solidFill>
                    <a:srgbClr val="000000">
                      <a:alpha val="89804"/>
                    </a:srgbClr>
                  </a:solidFill>
                  <a:latin typeface="Comfortaa"/>
                  <a:ea typeface="Comfortaa"/>
                  <a:cs typeface="Comfortaa"/>
                  <a:sym typeface="Comfortaa"/>
                </a:rPr>
                <a:t>  </a:t>
              </a:r>
            </a:p>
            <a:p>
              <a:pPr algn="l">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17" name="Group 17"/>
          <p:cNvGrpSpPr/>
          <p:nvPr/>
        </p:nvGrpSpPr>
        <p:grpSpPr>
          <a:xfrm>
            <a:off x="2688241" y="5925446"/>
            <a:ext cx="7597994" cy="1248384"/>
            <a:chOff x="0" y="0"/>
            <a:chExt cx="2722949" cy="447393"/>
          </a:xfrm>
        </p:grpSpPr>
        <p:sp>
          <p:nvSpPr>
            <p:cNvPr id="18" name="Freeform 18"/>
            <p:cNvSpPr/>
            <p:nvPr/>
          </p:nvSpPr>
          <p:spPr>
            <a:xfrm>
              <a:off x="0" y="0"/>
              <a:ext cx="2722949" cy="447393"/>
            </a:xfrm>
            <a:custGeom>
              <a:avLst/>
              <a:gdLst/>
              <a:ahLst/>
              <a:cxnLst/>
              <a:rect l="l" t="t" r="r" b="b"/>
              <a:pathLst>
                <a:path w="2722949" h="447393">
                  <a:moveTo>
                    <a:pt x="14265" y="0"/>
                  </a:moveTo>
                  <a:lnTo>
                    <a:pt x="2708684" y="0"/>
                  </a:lnTo>
                  <a:cubicBezTo>
                    <a:pt x="2716563" y="0"/>
                    <a:pt x="2722949" y="6387"/>
                    <a:pt x="2722949" y="14265"/>
                  </a:cubicBezTo>
                  <a:lnTo>
                    <a:pt x="2722949" y="433127"/>
                  </a:lnTo>
                  <a:cubicBezTo>
                    <a:pt x="2722949" y="436911"/>
                    <a:pt x="2721446" y="440539"/>
                    <a:pt x="2718771" y="443215"/>
                  </a:cubicBezTo>
                  <a:cubicBezTo>
                    <a:pt x="2716096" y="445890"/>
                    <a:pt x="2712468" y="447393"/>
                    <a:pt x="2708684" y="447393"/>
                  </a:cubicBezTo>
                  <a:lnTo>
                    <a:pt x="14265" y="447393"/>
                  </a:lnTo>
                  <a:cubicBezTo>
                    <a:pt x="6387" y="447393"/>
                    <a:pt x="0" y="441006"/>
                    <a:pt x="0" y="43312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9" name="TextBox 19"/>
            <p:cNvSpPr txBox="1"/>
            <p:nvPr/>
          </p:nvSpPr>
          <p:spPr>
            <a:xfrm>
              <a:off x="0" y="-28575"/>
              <a:ext cx="2722949" cy="475968"/>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6" tooltip="https://eolc.co.uk/professionals/policies-and-guidelines"/>
                </a:rPr>
                <a:t>Policies and Guidelines - Lincolnshire :: Lincolnshire Palliative and End of Life (eolc.co.uk)</a:t>
              </a:r>
            </a:p>
            <a:p>
              <a:pPr algn="ctr">
                <a:lnSpc>
                  <a:spcPts val="1679"/>
                </a:lnSpc>
              </a:pPr>
              <a:r>
                <a:rPr lang="en-US" sz="1200">
                  <a:solidFill>
                    <a:srgbClr val="000000">
                      <a:alpha val="89804"/>
                    </a:srgbClr>
                  </a:solidFill>
                  <a:latin typeface="Comfortaa"/>
                  <a:ea typeface="Comfortaa"/>
                  <a:cs typeface="Comfortaa"/>
                  <a:sym typeface="Comfortaa"/>
                </a:rPr>
                <a:t>Lincolnshire Guidelines: Symptom Management in Adult Palliative and End of Life Care </a:t>
              </a:r>
            </a:p>
            <a:p>
              <a:pPr algn="ctr">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20" name="Group 20"/>
          <p:cNvGrpSpPr/>
          <p:nvPr/>
        </p:nvGrpSpPr>
        <p:grpSpPr>
          <a:xfrm>
            <a:off x="405765" y="1005143"/>
            <a:ext cx="2213069" cy="6168686"/>
            <a:chOff x="0" y="0"/>
            <a:chExt cx="793114" cy="2210718"/>
          </a:xfrm>
        </p:grpSpPr>
        <p:sp>
          <p:nvSpPr>
            <p:cNvPr id="21" name="Freeform 21"/>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3DEF1">
                <a:alpha val="89804"/>
              </a:srgbClr>
            </a:solidFill>
            <a:ln cap="sq">
              <a:noFill/>
              <a:prstDash val="solid"/>
              <a:miter/>
            </a:ln>
          </p:spPr>
          <p:txBody>
            <a:bodyPr/>
            <a:lstStyle/>
            <a:p>
              <a:endParaRPr lang="en-GB"/>
            </a:p>
          </p:txBody>
        </p:sp>
        <p:sp>
          <p:nvSpPr>
            <p:cNvPr id="22" name="TextBox 22"/>
            <p:cNvSpPr txBox="1"/>
            <p:nvPr/>
          </p:nvSpPr>
          <p:spPr>
            <a:xfrm>
              <a:off x="0" y="-47625"/>
              <a:ext cx="793114" cy="2258343"/>
            </a:xfrm>
            <a:prstGeom prst="rect">
              <a:avLst/>
            </a:prstGeom>
          </p:spPr>
          <p:txBody>
            <a:bodyPr lIns="50800" tIns="50800" rIns="50800" bIns="50800" rtlCol="0" anchor="ctr"/>
            <a:lstStyle/>
            <a:p>
              <a:pPr algn="ctr">
                <a:lnSpc>
                  <a:spcPts val="2799"/>
                </a:lnSpc>
              </a:pPr>
              <a:endParaRPr/>
            </a:p>
            <a:p>
              <a:pPr algn="ctr">
                <a:lnSpc>
                  <a:spcPts val="2799"/>
                </a:lnSpc>
              </a:pPr>
              <a:r>
                <a:rPr lang="en-US" sz="1999" b="1">
                  <a:solidFill>
                    <a:srgbClr val="000000">
                      <a:alpha val="89804"/>
                    </a:srgbClr>
                  </a:solidFill>
                  <a:latin typeface="Comfortaa Bold"/>
                  <a:ea typeface="Comfortaa Bold"/>
                  <a:cs typeface="Comfortaa Bold"/>
                  <a:sym typeface="Comfortaa Bold"/>
                </a:rPr>
                <a:t>Symptom Management in palliative and </a:t>
              </a:r>
            </a:p>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end of life care</a:t>
              </a:r>
            </a:p>
          </p:txBody>
        </p:sp>
      </p:grpSp>
      <p:grpSp>
        <p:nvGrpSpPr>
          <p:cNvPr id="23" name="Group 23"/>
          <p:cNvGrpSpPr/>
          <p:nvPr/>
        </p:nvGrpSpPr>
        <p:grpSpPr>
          <a:xfrm>
            <a:off x="2688241" y="3950717"/>
            <a:ext cx="1677003" cy="383772"/>
            <a:chOff x="0" y="0"/>
            <a:chExt cx="601000" cy="137535"/>
          </a:xfrm>
        </p:grpSpPr>
        <p:sp>
          <p:nvSpPr>
            <p:cNvPr id="24" name="Freeform 2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5" name="TextBox 2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15min reading</a:t>
              </a:r>
            </a:p>
          </p:txBody>
        </p:sp>
      </p:grpSp>
      <p:grpSp>
        <p:nvGrpSpPr>
          <p:cNvPr id="26" name="Group 26"/>
          <p:cNvGrpSpPr/>
          <p:nvPr/>
        </p:nvGrpSpPr>
        <p:grpSpPr>
          <a:xfrm>
            <a:off x="2688241" y="2537455"/>
            <a:ext cx="1677003" cy="383772"/>
            <a:chOff x="0" y="0"/>
            <a:chExt cx="601000" cy="137535"/>
          </a:xfrm>
        </p:grpSpPr>
        <p:sp>
          <p:nvSpPr>
            <p:cNvPr id="27" name="Freeform 27"/>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8" name="TextBox 28"/>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elearning</a:t>
              </a:r>
            </a:p>
          </p:txBody>
        </p:sp>
      </p:grpSp>
      <p:grpSp>
        <p:nvGrpSpPr>
          <p:cNvPr id="29" name="Group 29"/>
          <p:cNvGrpSpPr/>
          <p:nvPr/>
        </p:nvGrpSpPr>
        <p:grpSpPr>
          <a:xfrm>
            <a:off x="4395920" y="2533307"/>
            <a:ext cx="1767358" cy="387921"/>
            <a:chOff x="0" y="0"/>
            <a:chExt cx="633381" cy="139022"/>
          </a:xfrm>
        </p:grpSpPr>
        <p:sp>
          <p:nvSpPr>
            <p:cNvPr id="30" name="Freeform 30"/>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31" name="TextBox 31"/>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Tier2</a:t>
              </a:r>
            </a:p>
          </p:txBody>
        </p:sp>
      </p:grpSp>
      <p:grpSp>
        <p:nvGrpSpPr>
          <p:cNvPr id="32" name="Group 32"/>
          <p:cNvGrpSpPr/>
          <p:nvPr/>
        </p:nvGrpSpPr>
        <p:grpSpPr>
          <a:xfrm>
            <a:off x="2688241" y="5363979"/>
            <a:ext cx="1677003" cy="383772"/>
            <a:chOff x="0" y="0"/>
            <a:chExt cx="601000" cy="137535"/>
          </a:xfrm>
        </p:grpSpPr>
        <p:sp>
          <p:nvSpPr>
            <p:cNvPr id="33" name="Freeform 33"/>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4" name="TextBox 34"/>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10min reading</a:t>
              </a:r>
            </a:p>
          </p:txBody>
        </p:sp>
      </p:grpSp>
      <p:grpSp>
        <p:nvGrpSpPr>
          <p:cNvPr id="35" name="Group 35"/>
          <p:cNvGrpSpPr/>
          <p:nvPr/>
        </p:nvGrpSpPr>
        <p:grpSpPr>
          <a:xfrm>
            <a:off x="4395920" y="6785909"/>
            <a:ext cx="1767358" cy="387921"/>
            <a:chOff x="0" y="0"/>
            <a:chExt cx="633381" cy="139022"/>
          </a:xfrm>
        </p:grpSpPr>
        <p:sp>
          <p:nvSpPr>
            <p:cNvPr id="36" name="Freeform 36"/>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37" name="TextBox 37"/>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Tier2</a:t>
              </a:r>
            </a:p>
          </p:txBody>
        </p:sp>
      </p:grpSp>
      <p:grpSp>
        <p:nvGrpSpPr>
          <p:cNvPr id="38" name="Group 38"/>
          <p:cNvGrpSpPr/>
          <p:nvPr/>
        </p:nvGrpSpPr>
        <p:grpSpPr>
          <a:xfrm>
            <a:off x="2684076" y="6776451"/>
            <a:ext cx="1677003" cy="383772"/>
            <a:chOff x="0" y="0"/>
            <a:chExt cx="601000" cy="137535"/>
          </a:xfrm>
        </p:grpSpPr>
        <p:sp>
          <p:nvSpPr>
            <p:cNvPr id="39" name="Freeform 39"/>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40" name="TextBox 40"/>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training</a:t>
              </a:r>
            </a:p>
          </p:txBody>
        </p:sp>
      </p:gr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9B4392"/>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3 - Topic 5</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DCBED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 cd:</a:t>
              </a:r>
            </a:p>
          </p:txBody>
        </p:sp>
      </p:grpSp>
      <p:grpSp>
        <p:nvGrpSpPr>
          <p:cNvPr id="8" name="Group 8"/>
          <p:cNvGrpSpPr/>
          <p:nvPr/>
        </p:nvGrpSpPr>
        <p:grpSpPr>
          <a:xfrm>
            <a:off x="2688241" y="1672843"/>
            <a:ext cx="7597994" cy="1468862"/>
            <a:chOff x="0" y="0"/>
            <a:chExt cx="2722949" cy="526407"/>
          </a:xfrm>
        </p:grpSpPr>
        <p:sp>
          <p:nvSpPr>
            <p:cNvPr id="9" name="Freeform 9"/>
            <p:cNvSpPr/>
            <p:nvPr/>
          </p:nvSpPr>
          <p:spPr>
            <a:xfrm>
              <a:off x="0" y="0"/>
              <a:ext cx="2722949" cy="526407"/>
            </a:xfrm>
            <a:custGeom>
              <a:avLst/>
              <a:gdLst/>
              <a:ahLst/>
              <a:cxnLst/>
              <a:rect l="l" t="t" r="r" b="b"/>
              <a:pathLst>
                <a:path w="2722949" h="526407">
                  <a:moveTo>
                    <a:pt x="14265" y="0"/>
                  </a:moveTo>
                  <a:lnTo>
                    <a:pt x="2708684" y="0"/>
                  </a:lnTo>
                  <a:cubicBezTo>
                    <a:pt x="2716563" y="0"/>
                    <a:pt x="2722949" y="6387"/>
                    <a:pt x="2722949" y="14265"/>
                  </a:cubicBezTo>
                  <a:lnTo>
                    <a:pt x="2722949" y="512142"/>
                  </a:lnTo>
                  <a:cubicBezTo>
                    <a:pt x="2722949" y="515925"/>
                    <a:pt x="2721446" y="519553"/>
                    <a:pt x="2718771" y="522229"/>
                  </a:cubicBezTo>
                  <a:cubicBezTo>
                    <a:pt x="2716096" y="524904"/>
                    <a:pt x="2712468" y="526407"/>
                    <a:pt x="2708684" y="526407"/>
                  </a:cubicBezTo>
                  <a:lnTo>
                    <a:pt x="14265" y="526407"/>
                  </a:lnTo>
                  <a:cubicBezTo>
                    <a:pt x="10482" y="526407"/>
                    <a:pt x="6853" y="524904"/>
                    <a:pt x="4178" y="522229"/>
                  </a:cubicBezTo>
                  <a:cubicBezTo>
                    <a:pt x="1503" y="519553"/>
                    <a:pt x="0" y="515925"/>
                    <a:pt x="0" y="512142"/>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554982"/>
            </a:xfrm>
            <a:prstGeom prst="rect">
              <a:avLst/>
            </a:prstGeom>
          </p:spPr>
          <p:txBody>
            <a:bodyPr lIns="50800" tIns="50800" rIns="50800" bIns="50800" rtlCol="0" anchor="ctr"/>
            <a:lstStyle/>
            <a:p>
              <a:pPr algn="ctr">
                <a:lnSpc>
                  <a:spcPts val="1679"/>
                </a:lnSpc>
              </a:pPr>
              <a:endParaRPr/>
            </a:p>
            <a:p>
              <a:pPr algn="ctr">
                <a:lnSpc>
                  <a:spcPts val="1679"/>
                </a:lnSpc>
              </a:pPr>
              <a:r>
                <a:rPr lang="en-US" sz="1200" u="sng">
                  <a:solidFill>
                    <a:srgbClr val="000000">
                      <a:alpha val="89804"/>
                    </a:srgbClr>
                  </a:solidFill>
                  <a:latin typeface="Comfortaa"/>
                  <a:ea typeface="Comfortaa"/>
                  <a:cs typeface="Comfortaa"/>
                  <a:sym typeface="Comfortaa"/>
                  <a:hlinkClick r:id="rId2" tooltip="https://eolc.co.uk/professionals/policies-and-guidelines"/>
                </a:rPr>
                <a:t>Policies and Guidelines - Lincolnshire :: Lincolnshire Palliative and End of Life (eolc.co.uk)</a:t>
              </a:r>
              <a:r>
                <a:rPr lang="en-US" sz="1200">
                  <a:solidFill>
                    <a:srgbClr val="000000">
                      <a:alpha val="89804"/>
                    </a:srgbClr>
                  </a:solidFill>
                  <a:latin typeface="Comfortaa"/>
                  <a:ea typeface="Comfortaa"/>
                  <a:cs typeface="Comfortaa"/>
                  <a:sym typeface="Comfortaa"/>
                  <a:hlinkClick r:id="rId3" tooltip="https://evidence.nihr.ac.uk/collection/making-sense-of-the-evidence-multiple-long-term-conditions-multimorbidity/"/>
                </a:rPr>
                <a:t> </a:t>
              </a:r>
            </a:p>
            <a:p>
              <a:pPr algn="ctr">
                <a:lnSpc>
                  <a:spcPts val="1679"/>
                </a:lnSpc>
              </a:pPr>
              <a:r>
                <a:rPr lang="en-US" sz="1200">
                  <a:solidFill>
                    <a:srgbClr val="000000">
                      <a:alpha val="89804"/>
                    </a:srgbClr>
                  </a:solidFill>
                  <a:latin typeface="Comfortaa"/>
                  <a:ea typeface="Comfortaa"/>
                  <a:cs typeface="Comfortaa"/>
                  <a:sym typeface="Comfortaa"/>
                  <a:hlinkClick r:id="rId3" tooltip="https://evidence.nihr.ac.uk/collection/making-sense-of-the-evidence-multiple-long-term-conditions-multimorbidity/"/>
                </a:rPr>
                <a:t>Policy for Anticipatory Prescribing and Supply of Palliative Care Medications for Adults </a:t>
              </a:r>
            </a:p>
            <a:p>
              <a:pPr algn="ctr">
                <a:lnSpc>
                  <a:spcPts val="1679"/>
                </a:lnSpc>
              </a:pPr>
              <a:endParaRPr lang="en-US" sz="1200">
                <a:solidFill>
                  <a:srgbClr val="000000">
                    <a:alpha val="89804"/>
                  </a:srgbClr>
                </a:solidFill>
                <a:latin typeface="Comfortaa"/>
                <a:ea typeface="Comfortaa"/>
                <a:cs typeface="Comfortaa"/>
                <a:sym typeface="Comfortaa"/>
                <a:hlinkClick r:id="rId3" tooltip="https://evidence.nihr.ac.uk/collection/making-sense-of-the-evidence-multiple-long-term-conditions-multimorbidity/"/>
              </a:endParaRPr>
            </a:p>
          </p:txBody>
        </p:sp>
      </p:grpSp>
      <p:grpSp>
        <p:nvGrpSpPr>
          <p:cNvPr id="11" name="Group 11"/>
          <p:cNvGrpSpPr/>
          <p:nvPr/>
        </p:nvGrpSpPr>
        <p:grpSpPr>
          <a:xfrm>
            <a:off x="3157327" y="6804000"/>
            <a:ext cx="2766080" cy="567841"/>
            <a:chOff x="0" y="0"/>
            <a:chExt cx="991301" cy="203502"/>
          </a:xfrm>
        </p:grpSpPr>
        <p:sp>
          <p:nvSpPr>
            <p:cNvPr id="12" name="Freeform 12"/>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9B4392"/>
            </a:solidFill>
            <a:ln cap="sq">
              <a:noFill/>
              <a:prstDash val="solid"/>
              <a:miter/>
            </a:ln>
          </p:spPr>
          <p:txBody>
            <a:bodyPr/>
            <a:lstStyle/>
            <a:p>
              <a:endParaRPr lang="en-GB"/>
            </a:p>
          </p:txBody>
        </p:sp>
        <p:sp>
          <p:nvSpPr>
            <p:cNvPr id="13" name="TextBox 13"/>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4" action="ppaction://hlinksldjump"/>
                </a:rPr>
                <a:t>Back to </a:t>
              </a:r>
              <a:r>
                <a:rPr lang="en-US" sz="1199" b="1" strike="noStrike">
                  <a:solidFill>
                    <a:srgbClr val="000000"/>
                  </a:solidFill>
                  <a:latin typeface="Comfortaa Bold"/>
                  <a:ea typeface="Comfortaa Bold"/>
                  <a:cs typeface="Comfortaa Bold"/>
                  <a:sym typeface="Comfortaa Bold"/>
                  <a:hlinkClick r:id="rId4" action="ppaction://hlinksldjump"/>
                </a:rPr>
                <a:t>Tier 3 Summary</a:t>
              </a:r>
            </a:p>
          </p:txBody>
        </p:sp>
      </p:grpSp>
      <p:grpSp>
        <p:nvGrpSpPr>
          <p:cNvPr id="14" name="Group 14"/>
          <p:cNvGrpSpPr/>
          <p:nvPr/>
        </p:nvGrpSpPr>
        <p:grpSpPr>
          <a:xfrm>
            <a:off x="6849929" y="6804000"/>
            <a:ext cx="2766080" cy="567841"/>
            <a:chOff x="0" y="0"/>
            <a:chExt cx="991301" cy="203502"/>
          </a:xfrm>
        </p:grpSpPr>
        <p:sp>
          <p:nvSpPr>
            <p:cNvPr id="15" name="Freeform 15"/>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9B4392"/>
            </a:solidFill>
            <a:ln cap="sq">
              <a:noFill/>
              <a:prstDash val="solid"/>
              <a:miter/>
            </a:ln>
          </p:spPr>
          <p:txBody>
            <a:bodyPr/>
            <a:lstStyle/>
            <a:p>
              <a:endParaRPr lang="en-GB"/>
            </a:p>
          </p:txBody>
        </p:sp>
        <p:sp>
          <p:nvSpPr>
            <p:cNvPr id="16" name="TextBox 16"/>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5" action="ppaction://hlinksldjump"/>
                </a:rPr>
                <a:t>Next Topic</a:t>
              </a:r>
            </a:p>
          </p:txBody>
        </p:sp>
      </p:grpSp>
      <p:sp>
        <p:nvSpPr>
          <p:cNvPr id="17" name="Freeform 17"/>
          <p:cNvSpPr/>
          <p:nvPr/>
        </p:nvSpPr>
        <p:spPr>
          <a:xfrm>
            <a:off x="9762868" y="6835742"/>
            <a:ext cx="523367" cy="536100"/>
          </a:xfrm>
          <a:custGeom>
            <a:avLst/>
            <a:gdLst/>
            <a:ahLst/>
            <a:cxnLst/>
            <a:rect l="l" t="t" r="r" b="b"/>
            <a:pathLst>
              <a:path w="523367" h="536100">
                <a:moveTo>
                  <a:pt x="0" y="0"/>
                </a:moveTo>
                <a:lnTo>
                  <a:pt x="523367" y="0"/>
                </a:lnTo>
                <a:lnTo>
                  <a:pt x="523367" y="536099"/>
                </a:lnTo>
                <a:lnTo>
                  <a:pt x="0" y="53609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nvGrpSpPr>
          <p:cNvPr id="18" name="Group 18"/>
          <p:cNvGrpSpPr/>
          <p:nvPr/>
        </p:nvGrpSpPr>
        <p:grpSpPr>
          <a:xfrm>
            <a:off x="2688241" y="3319822"/>
            <a:ext cx="7597994" cy="1468862"/>
            <a:chOff x="0" y="0"/>
            <a:chExt cx="2722949" cy="526407"/>
          </a:xfrm>
        </p:grpSpPr>
        <p:sp>
          <p:nvSpPr>
            <p:cNvPr id="19" name="Freeform 19"/>
            <p:cNvSpPr/>
            <p:nvPr/>
          </p:nvSpPr>
          <p:spPr>
            <a:xfrm>
              <a:off x="0" y="0"/>
              <a:ext cx="2722949" cy="526407"/>
            </a:xfrm>
            <a:custGeom>
              <a:avLst/>
              <a:gdLst/>
              <a:ahLst/>
              <a:cxnLst/>
              <a:rect l="l" t="t" r="r" b="b"/>
              <a:pathLst>
                <a:path w="2722949" h="526407">
                  <a:moveTo>
                    <a:pt x="14265" y="0"/>
                  </a:moveTo>
                  <a:lnTo>
                    <a:pt x="2708684" y="0"/>
                  </a:lnTo>
                  <a:cubicBezTo>
                    <a:pt x="2716563" y="0"/>
                    <a:pt x="2722949" y="6387"/>
                    <a:pt x="2722949" y="14265"/>
                  </a:cubicBezTo>
                  <a:lnTo>
                    <a:pt x="2722949" y="512142"/>
                  </a:lnTo>
                  <a:cubicBezTo>
                    <a:pt x="2722949" y="515925"/>
                    <a:pt x="2721446" y="519553"/>
                    <a:pt x="2718771" y="522229"/>
                  </a:cubicBezTo>
                  <a:cubicBezTo>
                    <a:pt x="2716096" y="524904"/>
                    <a:pt x="2712468" y="526407"/>
                    <a:pt x="2708684" y="526407"/>
                  </a:cubicBezTo>
                  <a:lnTo>
                    <a:pt x="14265" y="526407"/>
                  </a:lnTo>
                  <a:cubicBezTo>
                    <a:pt x="10482" y="526407"/>
                    <a:pt x="6853" y="524904"/>
                    <a:pt x="4178" y="522229"/>
                  </a:cubicBezTo>
                  <a:cubicBezTo>
                    <a:pt x="1503" y="519553"/>
                    <a:pt x="0" y="515925"/>
                    <a:pt x="0" y="512142"/>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0" name="TextBox 20"/>
            <p:cNvSpPr txBox="1"/>
            <p:nvPr/>
          </p:nvSpPr>
          <p:spPr>
            <a:xfrm>
              <a:off x="0" y="-28575"/>
              <a:ext cx="2722949" cy="554982"/>
            </a:xfrm>
            <a:prstGeom prst="rect">
              <a:avLst/>
            </a:prstGeom>
          </p:spPr>
          <p:txBody>
            <a:bodyPr lIns="50800" tIns="50800" rIns="50800" bIns="50800" rtlCol="0" anchor="ctr"/>
            <a:lstStyle/>
            <a:p>
              <a:pPr algn="ctr">
                <a:lnSpc>
                  <a:spcPts val="1679"/>
                </a:lnSpc>
              </a:pPr>
              <a:r>
                <a:rPr lang="en-US" sz="1200">
                  <a:solidFill>
                    <a:srgbClr val="E84812">
                      <a:alpha val="89804"/>
                    </a:srgbClr>
                  </a:solidFill>
                  <a:latin typeface="Comfortaa"/>
                  <a:ea typeface="Comfortaa"/>
                  <a:cs typeface="Comfortaa"/>
                  <a:sym typeface="Comfortaa"/>
                  <a:hlinkClick r:id="rId3" tooltip="https://evidence.nihr.ac.uk/collection/making-sense-of-the-evidence-multiple-long-term-conditions-multimorbidity/"/>
                </a:rPr>
                <a:t>Links to Macmillan, ULHT, St Barnabas, Marie curie- referral criteria?? </a:t>
              </a:r>
              <a:r>
                <a:rPr lang="en-US" sz="1200">
                  <a:solidFill>
                    <a:srgbClr val="E84812">
                      <a:alpha val="89804"/>
                    </a:srgbClr>
                  </a:solidFill>
                  <a:latin typeface="Comfortaa"/>
                  <a:ea typeface="Comfortaa"/>
                  <a:cs typeface="Comfortaa"/>
                  <a:sym typeface="Comfortaa"/>
                </a:rPr>
                <a:t>TBC on EOL website</a:t>
              </a:r>
            </a:p>
            <a:p>
              <a:pPr algn="ctr">
                <a:lnSpc>
                  <a:spcPts val="1679"/>
                </a:lnSpc>
              </a:pPr>
              <a:endParaRPr lang="en-US" sz="1200">
                <a:solidFill>
                  <a:srgbClr val="E84812">
                    <a:alpha val="89804"/>
                  </a:srgbClr>
                </a:solidFill>
                <a:latin typeface="Comfortaa"/>
                <a:ea typeface="Comfortaa"/>
                <a:cs typeface="Comfortaa"/>
                <a:sym typeface="Comfortaa"/>
              </a:endParaRPr>
            </a:p>
          </p:txBody>
        </p:sp>
      </p:grpSp>
      <p:grpSp>
        <p:nvGrpSpPr>
          <p:cNvPr id="21" name="Group 21"/>
          <p:cNvGrpSpPr/>
          <p:nvPr/>
        </p:nvGrpSpPr>
        <p:grpSpPr>
          <a:xfrm>
            <a:off x="2688241" y="4998560"/>
            <a:ext cx="7597994" cy="1468862"/>
            <a:chOff x="0" y="0"/>
            <a:chExt cx="2722949" cy="526407"/>
          </a:xfrm>
        </p:grpSpPr>
        <p:sp>
          <p:nvSpPr>
            <p:cNvPr id="22" name="Freeform 22"/>
            <p:cNvSpPr/>
            <p:nvPr/>
          </p:nvSpPr>
          <p:spPr>
            <a:xfrm>
              <a:off x="0" y="0"/>
              <a:ext cx="2722949" cy="526407"/>
            </a:xfrm>
            <a:custGeom>
              <a:avLst/>
              <a:gdLst/>
              <a:ahLst/>
              <a:cxnLst/>
              <a:rect l="l" t="t" r="r" b="b"/>
              <a:pathLst>
                <a:path w="2722949" h="526407">
                  <a:moveTo>
                    <a:pt x="14265" y="0"/>
                  </a:moveTo>
                  <a:lnTo>
                    <a:pt x="2708684" y="0"/>
                  </a:lnTo>
                  <a:cubicBezTo>
                    <a:pt x="2716563" y="0"/>
                    <a:pt x="2722949" y="6387"/>
                    <a:pt x="2722949" y="14265"/>
                  </a:cubicBezTo>
                  <a:lnTo>
                    <a:pt x="2722949" y="512142"/>
                  </a:lnTo>
                  <a:cubicBezTo>
                    <a:pt x="2722949" y="515925"/>
                    <a:pt x="2721446" y="519553"/>
                    <a:pt x="2718771" y="522229"/>
                  </a:cubicBezTo>
                  <a:cubicBezTo>
                    <a:pt x="2716096" y="524904"/>
                    <a:pt x="2712468" y="526407"/>
                    <a:pt x="2708684" y="526407"/>
                  </a:cubicBezTo>
                  <a:lnTo>
                    <a:pt x="14265" y="526407"/>
                  </a:lnTo>
                  <a:cubicBezTo>
                    <a:pt x="10482" y="526407"/>
                    <a:pt x="6853" y="524904"/>
                    <a:pt x="4178" y="522229"/>
                  </a:cubicBezTo>
                  <a:cubicBezTo>
                    <a:pt x="1503" y="519553"/>
                    <a:pt x="0" y="515925"/>
                    <a:pt x="0" y="512142"/>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3" name="TextBox 23"/>
            <p:cNvSpPr txBox="1"/>
            <p:nvPr/>
          </p:nvSpPr>
          <p:spPr>
            <a:xfrm>
              <a:off x="0" y="-28575"/>
              <a:ext cx="2722949" cy="554982"/>
            </a:xfrm>
            <a:prstGeom prst="rect">
              <a:avLst/>
            </a:prstGeom>
          </p:spPr>
          <p:txBody>
            <a:bodyPr lIns="50800" tIns="50800" rIns="50800" bIns="50800" rtlCol="0" anchor="ctr"/>
            <a:lstStyle/>
            <a:p>
              <a:pPr algn="ctr">
                <a:lnSpc>
                  <a:spcPts val="1679"/>
                </a:lnSpc>
              </a:pPr>
              <a:r>
                <a:rPr lang="en-US" sz="1200">
                  <a:solidFill>
                    <a:srgbClr val="000000">
                      <a:alpha val="89804"/>
                    </a:srgbClr>
                  </a:solidFill>
                  <a:latin typeface="Comfortaa"/>
                  <a:ea typeface="Comfortaa"/>
                  <a:cs typeface="Comfortaa"/>
                  <a:sym typeface="Comfortaa"/>
                  <a:hlinkClick r:id="rId3" tooltip="https://evidence.nihr.ac.uk/collection/making-sense-of-the-evidence-multiple-long-term-conditions-multimorbidity/"/>
                </a:rPr>
                <a:t>Each Trust will have own medication management mandatory training that registered staff attend</a:t>
              </a:r>
            </a:p>
          </p:txBody>
        </p:sp>
      </p:grpSp>
      <p:grpSp>
        <p:nvGrpSpPr>
          <p:cNvPr id="24" name="Group 24"/>
          <p:cNvGrpSpPr/>
          <p:nvPr/>
        </p:nvGrpSpPr>
        <p:grpSpPr>
          <a:xfrm>
            <a:off x="405765" y="1005143"/>
            <a:ext cx="2213069" cy="6168686"/>
            <a:chOff x="0" y="0"/>
            <a:chExt cx="793114" cy="2210718"/>
          </a:xfrm>
        </p:grpSpPr>
        <p:sp>
          <p:nvSpPr>
            <p:cNvPr id="25" name="Freeform 25"/>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3DEF1">
                <a:alpha val="89804"/>
              </a:srgbClr>
            </a:solidFill>
            <a:ln cap="sq">
              <a:noFill/>
              <a:prstDash val="solid"/>
              <a:miter/>
            </a:ln>
          </p:spPr>
          <p:txBody>
            <a:bodyPr/>
            <a:lstStyle/>
            <a:p>
              <a:endParaRPr lang="en-GB"/>
            </a:p>
          </p:txBody>
        </p:sp>
        <p:sp>
          <p:nvSpPr>
            <p:cNvPr id="26" name="TextBox 26"/>
            <p:cNvSpPr txBox="1"/>
            <p:nvPr/>
          </p:nvSpPr>
          <p:spPr>
            <a:xfrm>
              <a:off x="0" y="-47625"/>
              <a:ext cx="793114" cy="2258343"/>
            </a:xfrm>
            <a:prstGeom prst="rect">
              <a:avLst/>
            </a:prstGeom>
          </p:spPr>
          <p:txBody>
            <a:bodyPr lIns="50800" tIns="50800" rIns="50800" bIns="50800" rtlCol="0" anchor="ctr"/>
            <a:lstStyle/>
            <a:p>
              <a:pPr algn="ctr">
                <a:lnSpc>
                  <a:spcPts val="2799"/>
                </a:lnSpc>
              </a:pPr>
              <a:endParaRPr/>
            </a:p>
            <a:p>
              <a:pPr algn="ctr">
                <a:lnSpc>
                  <a:spcPts val="2799"/>
                </a:lnSpc>
              </a:pPr>
              <a:r>
                <a:rPr lang="en-US" sz="1999" b="1">
                  <a:solidFill>
                    <a:srgbClr val="000000">
                      <a:alpha val="89804"/>
                    </a:srgbClr>
                  </a:solidFill>
                  <a:latin typeface="Comfortaa Bold"/>
                  <a:ea typeface="Comfortaa Bold"/>
                  <a:cs typeface="Comfortaa Bold"/>
                  <a:sym typeface="Comfortaa Bold"/>
                </a:rPr>
                <a:t>Symptom Management in palliative and </a:t>
              </a:r>
            </a:p>
            <a:p>
              <a:pPr marL="0" lvl="0" indent="0" algn="ctr">
                <a:lnSpc>
                  <a:spcPts val="2799"/>
                </a:lnSpc>
                <a:spcBef>
                  <a:spcPct val="0"/>
                </a:spcBef>
              </a:pPr>
              <a:r>
                <a:rPr lang="en-US" sz="1999" b="1">
                  <a:solidFill>
                    <a:srgbClr val="000000">
                      <a:alpha val="89804"/>
                    </a:srgbClr>
                  </a:solidFill>
                  <a:latin typeface="Comfortaa Bold"/>
                  <a:ea typeface="Comfortaa Bold"/>
                  <a:cs typeface="Comfortaa Bold"/>
                  <a:sym typeface="Comfortaa Bold"/>
                </a:rPr>
                <a:t>end of life care</a:t>
              </a:r>
            </a:p>
          </p:txBody>
        </p:sp>
      </p:grpSp>
      <p:grpSp>
        <p:nvGrpSpPr>
          <p:cNvPr id="27" name="Group 27"/>
          <p:cNvGrpSpPr/>
          <p:nvPr/>
        </p:nvGrpSpPr>
        <p:grpSpPr>
          <a:xfrm>
            <a:off x="2688241" y="6083650"/>
            <a:ext cx="1677003" cy="383772"/>
            <a:chOff x="0" y="0"/>
            <a:chExt cx="601000" cy="137535"/>
          </a:xfrm>
        </p:grpSpPr>
        <p:sp>
          <p:nvSpPr>
            <p:cNvPr id="28" name="Freeform 28"/>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9" name="TextBox 29"/>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local resource</a:t>
              </a:r>
            </a:p>
          </p:txBody>
        </p:sp>
      </p:grpSp>
      <p:grpSp>
        <p:nvGrpSpPr>
          <p:cNvPr id="30" name="Group 30"/>
          <p:cNvGrpSpPr/>
          <p:nvPr/>
        </p:nvGrpSpPr>
        <p:grpSpPr>
          <a:xfrm>
            <a:off x="2688241" y="4420791"/>
            <a:ext cx="1677003" cy="383772"/>
            <a:chOff x="0" y="0"/>
            <a:chExt cx="601000" cy="137535"/>
          </a:xfrm>
        </p:grpSpPr>
        <p:sp>
          <p:nvSpPr>
            <p:cNvPr id="31" name="Freeform 31"/>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2" name="TextBox 32"/>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x</a:t>
              </a:r>
            </a:p>
          </p:txBody>
        </p:sp>
      </p:grpSp>
      <p:grpSp>
        <p:nvGrpSpPr>
          <p:cNvPr id="33" name="Group 33"/>
          <p:cNvGrpSpPr/>
          <p:nvPr/>
        </p:nvGrpSpPr>
        <p:grpSpPr>
          <a:xfrm>
            <a:off x="2688241" y="2757933"/>
            <a:ext cx="1677003" cy="383772"/>
            <a:chOff x="0" y="0"/>
            <a:chExt cx="601000" cy="137535"/>
          </a:xfrm>
        </p:grpSpPr>
        <p:sp>
          <p:nvSpPr>
            <p:cNvPr id="34" name="Freeform 3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5" name="TextBox 3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training</a:t>
              </a:r>
            </a:p>
          </p:txBody>
        </p:sp>
      </p:grpSp>
      <p:grpSp>
        <p:nvGrpSpPr>
          <p:cNvPr id="36" name="Group 36"/>
          <p:cNvGrpSpPr/>
          <p:nvPr/>
        </p:nvGrpSpPr>
        <p:grpSpPr>
          <a:xfrm>
            <a:off x="4395920" y="2757933"/>
            <a:ext cx="1767358" cy="387921"/>
            <a:chOff x="0" y="0"/>
            <a:chExt cx="633381" cy="139022"/>
          </a:xfrm>
        </p:grpSpPr>
        <p:sp>
          <p:nvSpPr>
            <p:cNvPr id="37" name="Freeform 37"/>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38" name="TextBox 38"/>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Tier2</a:t>
              </a:r>
            </a:p>
          </p:txBody>
        </p:sp>
      </p:gr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3DEF1">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endParaRP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Support for Carers</a:t>
              </a:r>
            </a:p>
            <a:p>
              <a:pPr marL="0" lvl="0" indent="0" algn="ctr">
                <a:lnSpc>
                  <a:spcPts val="2799"/>
                </a:lnSpc>
                <a:spcBef>
                  <a:spcPct val="0"/>
                </a:spcBef>
              </a:pPr>
              <a:endParaRPr lang="en-US" sz="1999" b="1" u="none" strike="noStrike">
                <a:solidFill>
                  <a:srgbClr val="000000">
                    <a:alpha val="89804"/>
                  </a:srgbClr>
                </a:solidFill>
                <a:latin typeface="Comfortaa Bold"/>
                <a:ea typeface="Comfortaa Bold"/>
                <a:cs typeface="Comfortaa Bold"/>
                <a:sym typeface="Comfortaa Bold"/>
              </a:endParaRP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9B4392"/>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3 - Topic 6</a:t>
              </a:r>
            </a:p>
          </p:txBody>
        </p:sp>
      </p:grpSp>
      <p:grpSp>
        <p:nvGrpSpPr>
          <p:cNvPr id="8" name="Group 8"/>
          <p:cNvGrpSpPr/>
          <p:nvPr/>
        </p:nvGrpSpPr>
        <p:grpSpPr>
          <a:xfrm>
            <a:off x="2685768" y="1005143"/>
            <a:ext cx="4770726" cy="567841"/>
            <a:chOff x="0" y="0"/>
            <a:chExt cx="1709720" cy="203502"/>
          </a:xfrm>
        </p:grpSpPr>
        <p:sp>
          <p:nvSpPr>
            <p:cNvPr id="9" name="Freeform 9"/>
            <p:cNvSpPr/>
            <p:nvPr/>
          </p:nvSpPr>
          <p:spPr>
            <a:xfrm>
              <a:off x="0" y="0"/>
              <a:ext cx="1709720" cy="203502"/>
            </a:xfrm>
            <a:custGeom>
              <a:avLst/>
              <a:gdLst/>
              <a:ahLst/>
              <a:cxnLst/>
              <a:rect l="l" t="t" r="r" b="b"/>
              <a:pathLst>
                <a:path w="1709720" h="203502">
                  <a:moveTo>
                    <a:pt x="22719" y="0"/>
                  </a:moveTo>
                  <a:lnTo>
                    <a:pt x="1687001" y="0"/>
                  </a:lnTo>
                  <a:cubicBezTo>
                    <a:pt x="1693027" y="0"/>
                    <a:pt x="1698805" y="2394"/>
                    <a:pt x="1703066" y="6654"/>
                  </a:cubicBezTo>
                  <a:cubicBezTo>
                    <a:pt x="1707327" y="10915"/>
                    <a:pt x="1709720" y="16694"/>
                    <a:pt x="1709720" y="22719"/>
                  </a:cubicBezTo>
                  <a:lnTo>
                    <a:pt x="1709720" y="180782"/>
                  </a:lnTo>
                  <a:cubicBezTo>
                    <a:pt x="1709720" y="193330"/>
                    <a:pt x="1699549" y="203502"/>
                    <a:pt x="1687001" y="203502"/>
                  </a:cubicBezTo>
                  <a:lnTo>
                    <a:pt x="22719" y="203502"/>
                  </a:lnTo>
                  <a:cubicBezTo>
                    <a:pt x="16694" y="203502"/>
                    <a:pt x="10915" y="201108"/>
                    <a:pt x="6654" y="196847"/>
                  </a:cubicBezTo>
                  <a:cubicBezTo>
                    <a:pt x="2394" y="192587"/>
                    <a:pt x="0" y="186808"/>
                    <a:pt x="0" y="180782"/>
                  </a:cubicBezTo>
                  <a:lnTo>
                    <a:pt x="0" y="22719"/>
                  </a:lnTo>
                  <a:cubicBezTo>
                    <a:pt x="0" y="16694"/>
                    <a:pt x="2394" y="10915"/>
                    <a:pt x="6654" y="6654"/>
                  </a:cubicBezTo>
                  <a:cubicBezTo>
                    <a:pt x="10915" y="2394"/>
                    <a:pt x="16694" y="0"/>
                    <a:pt x="22719" y="0"/>
                  </a:cubicBezTo>
                  <a:close/>
                </a:path>
              </a:pathLst>
            </a:custGeom>
            <a:solidFill>
              <a:srgbClr val="DCBED9"/>
            </a:solidFill>
            <a:ln cap="sq">
              <a:noFill/>
              <a:prstDash val="solid"/>
              <a:miter/>
            </a:ln>
          </p:spPr>
          <p:txBody>
            <a:bodyPr/>
            <a:lstStyle/>
            <a:p>
              <a:endParaRPr lang="en-GB"/>
            </a:p>
          </p:txBody>
        </p:sp>
        <p:sp>
          <p:nvSpPr>
            <p:cNvPr id="10" name="TextBox 10"/>
            <p:cNvSpPr txBox="1"/>
            <p:nvPr/>
          </p:nvSpPr>
          <p:spPr>
            <a:xfrm>
              <a:off x="0" y="-28575"/>
              <a:ext cx="1709720" cy="232077"/>
            </a:xfrm>
            <a:prstGeom prst="rect">
              <a:avLst/>
            </a:prstGeom>
          </p:spPr>
          <p:txBody>
            <a:bodyPr lIns="50800" tIns="50800" rIns="50800" bIns="50800" rtlCol="0" anchor="ctr"/>
            <a:lstStyle/>
            <a:p>
              <a:pPr marL="0" lvl="0" indent="0" algn="ctr">
                <a:lnSpc>
                  <a:spcPts val="2099"/>
                </a:lnSpc>
                <a:spcBef>
                  <a:spcPct val="0"/>
                </a:spcBef>
              </a:pPr>
              <a:r>
                <a:rPr lang="en-US" sz="1499">
                  <a:solidFill>
                    <a:srgbClr val="000000"/>
                  </a:solidFill>
                  <a:latin typeface="Comfortaa"/>
                  <a:ea typeface="Comfortaa"/>
                  <a:cs typeface="Comfortaa"/>
                  <a:sym typeface="Comfortaa"/>
                </a:rPr>
                <a:t>Introduction &amp; Outcomes as per Tier 1 &amp; 2, plus:</a:t>
              </a:r>
            </a:p>
          </p:txBody>
        </p:sp>
      </p:grpSp>
      <p:grpSp>
        <p:nvGrpSpPr>
          <p:cNvPr id="11" name="Group 11"/>
          <p:cNvGrpSpPr/>
          <p:nvPr/>
        </p:nvGrpSpPr>
        <p:grpSpPr>
          <a:xfrm>
            <a:off x="2685768" y="1639660"/>
            <a:ext cx="7600467" cy="529025"/>
            <a:chOff x="0" y="0"/>
            <a:chExt cx="2723836" cy="189591"/>
          </a:xfrm>
        </p:grpSpPr>
        <p:sp>
          <p:nvSpPr>
            <p:cNvPr id="12" name="Freeform 12"/>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DCBED9"/>
            </a:solidFill>
            <a:ln cap="sq">
              <a:noFill/>
              <a:prstDash val="solid"/>
              <a:miter/>
            </a:ln>
          </p:spPr>
          <p:txBody>
            <a:bodyPr/>
            <a:lstStyle/>
            <a:p>
              <a:endParaRPr lang="en-GB"/>
            </a:p>
          </p:txBody>
        </p:sp>
        <p:sp>
          <p:nvSpPr>
            <p:cNvPr id="13" name="TextBox 13"/>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grpSp>
        <p:nvGrpSpPr>
          <p:cNvPr id="14" name="Group 14"/>
          <p:cNvGrpSpPr/>
          <p:nvPr/>
        </p:nvGrpSpPr>
        <p:grpSpPr>
          <a:xfrm>
            <a:off x="2654834" y="2235360"/>
            <a:ext cx="7631401" cy="4938470"/>
            <a:chOff x="0" y="0"/>
            <a:chExt cx="2734922" cy="1769836"/>
          </a:xfrm>
        </p:grpSpPr>
        <p:sp>
          <p:nvSpPr>
            <p:cNvPr id="15" name="Freeform 15"/>
            <p:cNvSpPr/>
            <p:nvPr/>
          </p:nvSpPr>
          <p:spPr>
            <a:xfrm>
              <a:off x="0" y="0"/>
              <a:ext cx="2734922" cy="1769836"/>
            </a:xfrm>
            <a:custGeom>
              <a:avLst/>
              <a:gdLst/>
              <a:ahLst/>
              <a:cxnLst/>
              <a:rect l="l" t="t" r="r" b="b"/>
              <a:pathLst>
                <a:path w="2734922" h="1769836">
                  <a:moveTo>
                    <a:pt x="5072" y="0"/>
                  </a:moveTo>
                  <a:lnTo>
                    <a:pt x="2729849" y="0"/>
                  </a:lnTo>
                  <a:cubicBezTo>
                    <a:pt x="2732651" y="0"/>
                    <a:pt x="2734922" y="2271"/>
                    <a:pt x="2734922" y="5072"/>
                  </a:cubicBezTo>
                  <a:lnTo>
                    <a:pt x="2734922" y="1764764"/>
                  </a:lnTo>
                  <a:cubicBezTo>
                    <a:pt x="2734922" y="1767565"/>
                    <a:pt x="2732651" y="1769836"/>
                    <a:pt x="2729849" y="1769836"/>
                  </a:cubicBezTo>
                  <a:lnTo>
                    <a:pt x="5072" y="1769836"/>
                  </a:lnTo>
                  <a:cubicBezTo>
                    <a:pt x="2271" y="1769836"/>
                    <a:pt x="0" y="1767565"/>
                    <a:pt x="0" y="1764764"/>
                  </a:cubicBezTo>
                  <a:lnTo>
                    <a:pt x="0" y="5072"/>
                  </a:lnTo>
                  <a:cubicBezTo>
                    <a:pt x="0" y="2271"/>
                    <a:pt x="2271" y="0"/>
                    <a:pt x="5072" y="0"/>
                  </a:cubicBezTo>
                  <a:close/>
                </a:path>
              </a:pathLst>
            </a:custGeom>
            <a:solidFill>
              <a:srgbClr val="000000">
                <a:alpha val="0"/>
              </a:srgbClr>
            </a:solidFill>
            <a:ln cap="sq">
              <a:noFill/>
              <a:prstDash val="solid"/>
              <a:miter/>
            </a:ln>
          </p:spPr>
          <p:txBody>
            <a:bodyPr/>
            <a:lstStyle/>
            <a:p>
              <a:endParaRPr lang="en-GB"/>
            </a:p>
          </p:txBody>
        </p:sp>
        <p:sp>
          <p:nvSpPr>
            <p:cNvPr id="16" name="TextBox 16"/>
            <p:cNvSpPr txBox="1"/>
            <p:nvPr/>
          </p:nvSpPr>
          <p:spPr>
            <a:xfrm>
              <a:off x="0" y="-171450"/>
              <a:ext cx="2734922" cy="1941286"/>
            </a:xfrm>
            <a:prstGeom prst="rect">
              <a:avLst/>
            </a:prstGeom>
          </p:spPr>
          <p:txBody>
            <a:bodyPr lIns="50800" tIns="50800" rIns="50800" bIns="50800" rtlCol="0" anchor="ctr"/>
            <a:lstStyle/>
            <a:p>
              <a:pPr algn="l">
                <a:lnSpc>
                  <a:spcPts val="3833"/>
                </a:lnSpc>
              </a:pPr>
              <a:r>
                <a:rPr lang="en-US" sz="1800" b="1">
                  <a:solidFill>
                    <a:srgbClr val="000000"/>
                  </a:solidFill>
                  <a:latin typeface="Comfortaa Bold"/>
                  <a:ea typeface="Comfortaa Bold"/>
                  <a:cs typeface="Comfortaa Bold"/>
                  <a:sym typeface="Comfortaa Bold"/>
                </a:rPr>
                <a:t>3.1</a:t>
              </a:r>
              <a:r>
                <a:rPr lang="en-US" sz="1800">
                  <a:solidFill>
                    <a:srgbClr val="000000"/>
                  </a:solidFill>
                  <a:latin typeface="Comfortaa"/>
                  <a:ea typeface="Comfortaa"/>
                  <a:cs typeface="Comfortaa"/>
                  <a:sym typeface="Comfortaa"/>
                </a:rPr>
                <a:t>  Undertake appropriate bereavement risk assessment.</a:t>
              </a:r>
            </a:p>
            <a:p>
              <a:pPr algn="l">
                <a:lnSpc>
                  <a:spcPts val="3833"/>
                </a:lnSpc>
              </a:pPr>
              <a:r>
                <a:rPr lang="en-US" sz="1800" b="1">
                  <a:solidFill>
                    <a:srgbClr val="000000"/>
                  </a:solidFill>
                  <a:latin typeface="Comfortaa Bold"/>
                  <a:ea typeface="Comfortaa Bold"/>
                  <a:cs typeface="Comfortaa Bold"/>
                  <a:sym typeface="Comfortaa Bold"/>
                </a:rPr>
                <a:t>3.2</a:t>
              </a:r>
              <a:r>
                <a:rPr lang="en-US" sz="1800">
                  <a:solidFill>
                    <a:srgbClr val="000000"/>
                  </a:solidFill>
                  <a:latin typeface="Comfortaa"/>
                  <a:ea typeface="Comfortaa"/>
                  <a:cs typeface="Comfortaa"/>
                  <a:sym typeface="Comfortaa"/>
                </a:rPr>
                <a:t>  Provide support to, and communicate effectively with, children and young people who have taken on a caring role.</a:t>
              </a:r>
            </a:p>
            <a:p>
              <a:pPr algn="l">
                <a:lnSpc>
                  <a:spcPts val="3833"/>
                </a:lnSpc>
              </a:pPr>
              <a:r>
                <a:rPr lang="en-US" sz="1800" b="1">
                  <a:solidFill>
                    <a:srgbClr val="000000"/>
                  </a:solidFill>
                  <a:latin typeface="Comfortaa Bold"/>
                  <a:ea typeface="Comfortaa Bold"/>
                  <a:cs typeface="Comfortaa Bold"/>
                  <a:sym typeface="Comfortaa Bold"/>
                </a:rPr>
                <a:t>3.3</a:t>
              </a:r>
              <a:r>
                <a:rPr lang="en-US" sz="1800">
                  <a:solidFill>
                    <a:srgbClr val="000000"/>
                  </a:solidFill>
                  <a:latin typeface="Comfortaa"/>
                  <a:ea typeface="Comfortaa"/>
                  <a:cs typeface="Comfortaa"/>
                  <a:sym typeface="Comfortaa"/>
                </a:rPr>
                <a:t>  Explain to families their role in best interest decision making.</a:t>
              </a:r>
            </a:p>
            <a:p>
              <a:pPr algn="l">
                <a:lnSpc>
                  <a:spcPts val="3833"/>
                </a:lnSpc>
              </a:pPr>
              <a:r>
                <a:rPr lang="en-US" sz="1800" b="1">
                  <a:solidFill>
                    <a:srgbClr val="000000"/>
                  </a:solidFill>
                  <a:latin typeface="Comfortaa Bold"/>
                  <a:ea typeface="Comfortaa Bold"/>
                  <a:cs typeface="Comfortaa Bold"/>
                  <a:sym typeface="Comfortaa Bold"/>
                </a:rPr>
                <a:t>3.4</a:t>
              </a:r>
              <a:r>
                <a:rPr lang="en-US" sz="1800">
                  <a:solidFill>
                    <a:srgbClr val="000000"/>
                  </a:solidFill>
                  <a:latin typeface="Comfortaa"/>
                  <a:ea typeface="Comfortaa"/>
                  <a:cs typeface="Comfortaa"/>
                  <a:sym typeface="Comfortaa"/>
                </a:rPr>
                <a:t>  Identify how conflicts may arise between individuals and those important to them and be able to navigate these complex relationships.</a:t>
              </a:r>
            </a:p>
            <a:p>
              <a:pPr algn="l">
                <a:lnSpc>
                  <a:spcPts val="3833"/>
                </a:lnSpc>
              </a:pPr>
              <a:endParaRPr lang="en-US" sz="1800">
                <a:solidFill>
                  <a:srgbClr val="000000"/>
                </a:solidFill>
                <a:latin typeface="Comfortaa"/>
                <a:ea typeface="Comfortaa"/>
                <a:cs typeface="Comfortaa"/>
                <a:sym typeface="Comfortaa"/>
              </a:endParaRPr>
            </a:p>
          </p:txBody>
        </p:sp>
      </p:grpSp>
      <p:grpSp>
        <p:nvGrpSpPr>
          <p:cNvPr id="17" name="Group 17"/>
          <p:cNvGrpSpPr/>
          <p:nvPr/>
        </p:nvGrpSpPr>
        <p:grpSpPr>
          <a:xfrm>
            <a:off x="7520155" y="1005143"/>
            <a:ext cx="2766080" cy="567841"/>
            <a:chOff x="0" y="0"/>
            <a:chExt cx="991301" cy="203502"/>
          </a:xfrm>
        </p:grpSpPr>
        <p:sp>
          <p:nvSpPr>
            <p:cNvPr id="18" name="Freeform 18"/>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5FB339"/>
            </a:solidFill>
            <a:ln cap="sq">
              <a:noFill/>
              <a:prstDash val="solid"/>
              <a:miter/>
            </a:ln>
          </p:spPr>
          <p:txBody>
            <a:bodyPr/>
            <a:lstStyle/>
            <a:p>
              <a:endParaRPr lang="en-GB"/>
            </a:p>
          </p:txBody>
        </p:sp>
        <p:sp>
          <p:nvSpPr>
            <p:cNvPr id="19" name="TextBox 19"/>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2" action="ppaction://hlinksldjump"/>
                </a:rPr>
                <a:t>Tier 1 Introduction reminder</a:t>
              </a:r>
            </a:p>
          </p:txBody>
        </p:sp>
      </p:gr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3DEF1">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endParaRP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Support for Carers</a:t>
              </a: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9B4392"/>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3 - Topic 6 cd</a:t>
              </a:r>
            </a:p>
          </p:txBody>
        </p:sp>
      </p:grpSp>
      <p:grpSp>
        <p:nvGrpSpPr>
          <p:cNvPr id="8" name="Group 8"/>
          <p:cNvGrpSpPr/>
          <p:nvPr/>
        </p:nvGrpSpPr>
        <p:grpSpPr>
          <a:xfrm>
            <a:off x="2685768" y="1005143"/>
            <a:ext cx="4770726" cy="567841"/>
            <a:chOff x="0" y="0"/>
            <a:chExt cx="1709720" cy="203502"/>
          </a:xfrm>
        </p:grpSpPr>
        <p:sp>
          <p:nvSpPr>
            <p:cNvPr id="9" name="Freeform 9"/>
            <p:cNvSpPr/>
            <p:nvPr/>
          </p:nvSpPr>
          <p:spPr>
            <a:xfrm>
              <a:off x="0" y="0"/>
              <a:ext cx="1709720" cy="203502"/>
            </a:xfrm>
            <a:custGeom>
              <a:avLst/>
              <a:gdLst/>
              <a:ahLst/>
              <a:cxnLst/>
              <a:rect l="l" t="t" r="r" b="b"/>
              <a:pathLst>
                <a:path w="1709720" h="203502">
                  <a:moveTo>
                    <a:pt x="22719" y="0"/>
                  </a:moveTo>
                  <a:lnTo>
                    <a:pt x="1687001" y="0"/>
                  </a:lnTo>
                  <a:cubicBezTo>
                    <a:pt x="1693027" y="0"/>
                    <a:pt x="1698805" y="2394"/>
                    <a:pt x="1703066" y="6654"/>
                  </a:cubicBezTo>
                  <a:cubicBezTo>
                    <a:pt x="1707327" y="10915"/>
                    <a:pt x="1709720" y="16694"/>
                    <a:pt x="1709720" y="22719"/>
                  </a:cubicBezTo>
                  <a:lnTo>
                    <a:pt x="1709720" y="180782"/>
                  </a:lnTo>
                  <a:cubicBezTo>
                    <a:pt x="1709720" y="193330"/>
                    <a:pt x="1699549" y="203502"/>
                    <a:pt x="1687001" y="203502"/>
                  </a:cubicBezTo>
                  <a:lnTo>
                    <a:pt x="22719" y="203502"/>
                  </a:lnTo>
                  <a:cubicBezTo>
                    <a:pt x="16694" y="203502"/>
                    <a:pt x="10915" y="201108"/>
                    <a:pt x="6654" y="196847"/>
                  </a:cubicBezTo>
                  <a:cubicBezTo>
                    <a:pt x="2394" y="192587"/>
                    <a:pt x="0" y="186808"/>
                    <a:pt x="0" y="180782"/>
                  </a:cubicBezTo>
                  <a:lnTo>
                    <a:pt x="0" y="22719"/>
                  </a:lnTo>
                  <a:cubicBezTo>
                    <a:pt x="0" y="16694"/>
                    <a:pt x="2394" y="10915"/>
                    <a:pt x="6654" y="6654"/>
                  </a:cubicBezTo>
                  <a:cubicBezTo>
                    <a:pt x="10915" y="2394"/>
                    <a:pt x="16694" y="0"/>
                    <a:pt x="22719" y="0"/>
                  </a:cubicBezTo>
                  <a:close/>
                </a:path>
              </a:pathLst>
            </a:custGeom>
            <a:solidFill>
              <a:srgbClr val="DCBED9"/>
            </a:solidFill>
            <a:ln cap="sq">
              <a:noFill/>
              <a:prstDash val="solid"/>
              <a:miter/>
            </a:ln>
          </p:spPr>
          <p:txBody>
            <a:bodyPr/>
            <a:lstStyle/>
            <a:p>
              <a:endParaRPr lang="en-GB"/>
            </a:p>
          </p:txBody>
        </p:sp>
        <p:sp>
          <p:nvSpPr>
            <p:cNvPr id="10" name="TextBox 10"/>
            <p:cNvSpPr txBox="1"/>
            <p:nvPr/>
          </p:nvSpPr>
          <p:spPr>
            <a:xfrm>
              <a:off x="0" y="-28575"/>
              <a:ext cx="1709720" cy="232077"/>
            </a:xfrm>
            <a:prstGeom prst="rect">
              <a:avLst/>
            </a:prstGeom>
          </p:spPr>
          <p:txBody>
            <a:bodyPr lIns="50800" tIns="50800" rIns="50800" bIns="50800" rtlCol="0" anchor="ctr"/>
            <a:lstStyle/>
            <a:p>
              <a:pPr marL="0" lvl="0" indent="0" algn="ctr">
                <a:lnSpc>
                  <a:spcPts val="2099"/>
                </a:lnSpc>
                <a:spcBef>
                  <a:spcPct val="0"/>
                </a:spcBef>
              </a:pPr>
              <a:r>
                <a:rPr lang="en-US" sz="1499">
                  <a:solidFill>
                    <a:srgbClr val="000000"/>
                  </a:solidFill>
                  <a:latin typeface="Comfortaa"/>
                  <a:ea typeface="Comfortaa"/>
                  <a:cs typeface="Comfortaa"/>
                  <a:sym typeface="Comfortaa"/>
                </a:rPr>
                <a:t>Introduction &amp; Outcomes as per Tier 1 &amp; 2, plus:</a:t>
              </a:r>
            </a:p>
          </p:txBody>
        </p:sp>
      </p:grpSp>
      <p:grpSp>
        <p:nvGrpSpPr>
          <p:cNvPr id="11" name="Group 11"/>
          <p:cNvGrpSpPr/>
          <p:nvPr/>
        </p:nvGrpSpPr>
        <p:grpSpPr>
          <a:xfrm>
            <a:off x="2685768" y="1639660"/>
            <a:ext cx="7600467" cy="529025"/>
            <a:chOff x="0" y="0"/>
            <a:chExt cx="2723836" cy="189591"/>
          </a:xfrm>
        </p:grpSpPr>
        <p:sp>
          <p:nvSpPr>
            <p:cNvPr id="12" name="Freeform 12"/>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DCBED9"/>
            </a:solidFill>
            <a:ln cap="sq">
              <a:noFill/>
              <a:prstDash val="solid"/>
              <a:miter/>
            </a:ln>
          </p:spPr>
          <p:txBody>
            <a:bodyPr/>
            <a:lstStyle/>
            <a:p>
              <a:endParaRPr lang="en-GB"/>
            </a:p>
          </p:txBody>
        </p:sp>
        <p:sp>
          <p:nvSpPr>
            <p:cNvPr id="13" name="TextBox 13"/>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grpSp>
        <p:nvGrpSpPr>
          <p:cNvPr id="14" name="Group 14"/>
          <p:cNvGrpSpPr/>
          <p:nvPr/>
        </p:nvGrpSpPr>
        <p:grpSpPr>
          <a:xfrm>
            <a:off x="2654834" y="2235360"/>
            <a:ext cx="7631401" cy="4938470"/>
            <a:chOff x="0" y="0"/>
            <a:chExt cx="2734922" cy="1769836"/>
          </a:xfrm>
        </p:grpSpPr>
        <p:sp>
          <p:nvSpPr>
            <p:cNvPr id="15" name="Freeform 15"/>
            <p:cNvSpPr/>
            <p:nvPr/>
          </p:nvSpPr>
          <p:spPr>
            <a:xfrm>
              <a:off x="0" y="0"/>
              <a:ext cx="2734922" cy="1769836"/>
            </a:xfrm>
            <a:custGeom>
              <a:avLst/>
              <a:gdLst/>
              <a:ahLst/>
              <a:cxnLst/>
              <a:rect l="l" t="t" r="r" b="b"/>
              <a:pathLst>
                <a:path w="2734922" h="1769836">
                  <a:moveTo>
                    <a:pt x="5072" y="0"/>
                  </a:moveTo>
                  <a:lnTo>
                    <a:pt x="2729849" y="0"/>
                  </a:lnTo>
                  <a:cubicBezTo>
                    <a:pt x="2732651" y="0"/>
                    <a:pt x="2734922" y="2271"/>
                    <a:pt x="2734922" y="5072"/>
                  </a:cubicBezTo>
                  <a:lnTo>
                    <a:pt x="2734922" y="1764764"/>
                  </a:lnTo>
                  <a:cubicBezTo>
                    <a:pt x="2734922" y="1767565"/>
                    <a:pt x="2732651" y="1769836"/>
                    <a:pt x="2729849" y="1769836"/>
                  </a:cubicBezTo>
                  <a:lnTo>
                    <a:pt x="5072" y="1769836"/>
                  </a:lnTo>
                  <a:cubicBezTo>
                    <a:pt x="2271" y="1769836"/>
                    <a:pt x="0" y="1767565"/>
                    <a:pt x="0" y="1764764"/>
                  </a:cubicBezTo>
                  <a:lnTo>
                    <a:pt x="0" y="5072"/>
                  </a:lnTo>
                  <a:cubicBezTo>
                    <a:pt x="0" y="2271"/>
                    <a:pt x="2271" y="0"/>
                    <a:pt x="5072" y="0"/>
                  </a:cubicBezTo>
                  <a:close/>
                </a:path>
              </a:pathLst>
            </a:custGeom>
            <a:solidFill>
              <a:srgbClr val="000000">
                <a:alpha val="0"/>
              </a:srgbClr>
            </a:solidFill>
            <a:ln cap="sq">
              <a:noFill/>
              <a:prstDash val="solid"/>
              <a:miter/>
            </a:ln>
          </p:spPr>
          <p:txBody>
            <a:bodyPr/>
            <a:lstStyle/>
            <a:p>
              <a:endParaRPr lang="en-GB"/>
            </a:p>
          </p:txBody>
        </p:sp>
        <p:sp>
          <p:nvSpPr>
            <p:cNvPr id="16" name="TextBox 16"/>
            <p:cNvSpPr txBox="1"/>
            <p:nvPr/>
          </p:nvSpPr>
          <p:spPr>
            <a:xfrm>
              <a:off x="0" y="-180975"/>
              <a:ext cx="2734922" cy="1950811"/>
            </a:xfrm>
            <a:prstGeom prst="rect">
              <a:avLst/>
            </a:prstGeom>
          </p:spPr>
          <p:txBody>
            <a:bodyPr lIns="50800" tIns="50800" rIns="50800" bIns="50800" rtlCol="0" anchor="ctr"/>
            <a:lstStyle/>
            <a:p>
              <a:pPr algn="l">
                <a:lnSpc>
                  <a:spcPts val="3924"/>
                </a:lnSpc>
              </a:pPr>
              <a:r>
                <a:rPr lang="en-US" sz="1800" b="1">
                  <a:solidFill>
                    <a:srgbClr val="000000"/>
                  </a:solidFill>
                  <a:latin typeface="Comfortaa Bold"/>
                  <a:ea typeface="Comfortaa Bold"/>
                  <a:cs typeface="Comfortaa Bold"/>
                  <a:sym typeface="Comfortaa Bold"/>
                </a:rPr>
                <a:t>3.5</a:t>
              </a:r>
              <a:r>
                <a:rPr lang="en-US" sz="1800">
                  <a:solidFill>
                    <a:srgbClr val="000000"/>
                  </a:solidFill>
                  <a:latin typeface="Comfortaa"/>
                  <a:ea typeface="Comfortaa"/>
                  <a:cs typeface="Comfortaa"/>
                  <a:sym typeface="Comfortaa"/>
                </a:rPr>
                <a:t>  Describe the stages of bereavement, the factors that may affect the intensity and duration of someone’s grief, and be able to support someone through this process.</a:t>
              </a:r>
            </a:p>
            <a:p>
              <a:pPr algn="l">
                <a:lnSpc>
                  <a:spcPts val="3924"/>
                </a:lnSpc>
              </a:pPr>
              <a:r>
                <a:rPr lang="en-US" sz="1800" b="1">
                  <a:solidFill>
                    <a:srgbClr val="000000"/>
                  </a:solidFill>
                  <a:latin typeface="Comfortaa Bold"/>
                  <a:ea typeface="Comfortaa Bold"/>
                  <a:cs typeface="Comfortaa Bold"/>
                  <a:sym typeface="Comfortaa Bold"/>
                </a:rPr>
                <a:t>3.6</a:t>
              </a:r>
              <a:r>
                <a:rPr lang="en-US" sz="1800">
                  <a:solidFill>
                    <a:srgbClr val="000000"/>
                  </a:solidFill>
                  <a:latin typeface="Comfortaa"/>
                  <a:ea typeface="Comfortaa"/>
                  <a:cs typeface="Comfortaa"/>
                  <a:sym typeface="Comfortaa"/>
                </a:rPr>
                <a:t>  Evaluate models and theories of loss and grief.</a:t>
              </a:r>
            </a:p>
            <a:p>
              <a:pPr algn="l">
                <a:lnSpc>
                  <a:spcPts val="3924"/>
                </a:lnSpc>
              </a:pPr>
              <a:r>
                <a:rPr lang="en-US" sz="1800" b="1">
                  <a:solidFill>
                    <a:srgbClr val="000000"/>
                  </a:solidFill>
                  <a:latin typeface="Comfortaa Bold"/>
                  <a:ea typeface="Comfortaa Bold"/>
                  <a:cs typeface="Comfortaa Bold"/>
                  <a:sym typeface="Comfortaa Bold"/>
                </a:rPr>
                <a:t>3.7</a:t>
              </a:r>
              <a:r>
                <a:rPr lang="en-US" sz="1800">
                  <a:solidFill>
                    <a:srgbClr val="000000"/>
                  </a:solidFill>
                  <a:latin typeface="Comfortaa"/>
                  <a:ea typeface="Comfortaa"/>
                  <a:cs typeface="Comfortaa"/>
                  <a:sym typeface="Comfortaa"/>
                </a:rPr>
                <a:t>  Provide additional support around practical issues to family and carers where death has been unexpected, e.g., post-mortems, coroners, death verification and certification procedures.</a:t>
              </a:r>
            </a:p>
            <a:p>
              <a:pPr algn="l">
                <a:lnSpc>
                  <a:spcPts val="3924"/>
                </a:lnSpc>
              </a:pPr>
              <a:endParaRPr lang="en-US" sz="1800">
                <a:solidFill>
                  <a:srgbClr val="000000"/>
                </a:solidFill>
                <a:latin typeface="Comfortaa"/>
                <a:ea typeface="Comfortaa"/>
                <a:cs typeface="Comfortaa"/>
                <a:sym typeface="Comfortaa"/>
              </a:endParaRPr>
            </a:p>
          </p:txBody>
        </p:sp>
      </p:gr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9B4392"/>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3 - Topic 6</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DCBED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88241" y="1672843"/>
            <a:ext cx="7597994" cy="1248384"/>
            <a:chOff x="0" y="0"/>
            <a:chExt cx="2722949" cy="447393"/>
          </a:xfrm>
        </p:grpSpPr>
        <p:sp>
          <p:nvSpPr>
            <p:cNvPr id="9" name="Freeform 9"/>
            <p:cNvSpPr/>
            <p:nvPr/>
          </p:nvSpPr>
          <p:spPr>
            <a:xfrm>
              <a:off x="0" y="0"/>
              <a:ext cx="2722949" cy="447393"/>
            </a:xfrm>
            <a:custGeom>
              <a:avLst/>
              <a:gdLst/>
              <a:ahLst/>
              <a:cxnLst/>
              <a:rect l="l" t="t" r="r" b="b"/>
              <a:pathLst>
                <a:path w="2722949" h="447393">
                  <a:moveTo>
                    <a:pt x="14265" y="0"/>
                  </a:moveTo>
                  <a:lnTo>
                    <a:pt x="2708684" y="0"/>
                  </a:lnTo>
                  <a:cubicBezTo>
                    <a:pt x="2716563" y="0"/>
                    <a:pt x="2722949" y="6387"/>
                    <a:pt x="2722949" y="14265"/>
                  </a:cubicBezTo>
                  <a:lnTo>
                    <a:pt x="2722949" y="433127"/>
                  </a:lnTo>
                  <a:cubicBezTo>
                    <a:pt x="2722949" y="436911"/>
                    <a:pt x="2721446" y="440539"/>
                    <a:pt x="2718771" y="443215"/>
                  </a:cubicBezTo>
                  <a:cubicBezTo>
                    <a:pt x="2716096" y="445890"/>
                    <a:pt x="2712468" y="447393"/>
                    <a:pt x="2708684" y="447393"/>
                  </a:cubicBezTo>
                  <a:lnTo>
                    <a:pt x="14265" y="447393"/>
                  </a:lnTo>
                  <a:cubicBezTo>
                    <a:pt x="6387" y="447393"/>
                    <a:pt x="0" y="441006"/>
                    <a:pt x="0" y="43312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475968"/>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ruthstraussfoundation.com/resources-for-families/"/>
                </a:rPr>
                <a:t>Resources For Families (ruthstraussfoundation.com)</a:t>
              </a:r>
            </a:p>
            <a:p>
              <a:pPr algn="l">
                <a:lnSpc>
                  <a:spcPts val="1679"/>
                </a:lnSpc>
              </a:pPr>
              <a:endParaRPr lang="en-US" sz="1200" u="sng">
                <a:solidFill>
                  <a:srgbClr val="000000">
                    <a:alpha val="89804"/>
                  </a:srgbClr>
                </a:solidFill>
                <a:latin typeface="Comfortaa"/>
                <a:ea typeface="Comfortaa"/>
                <a:cs typeface="Comfortaa"/>
                <a:sym typeface="Comfortaa"/>
                <a:hlinkClick r:id="rId2" tooltip="https://ruthstraussfoundation.com/resources-for-families/"/>
              </a:endParaRPr>
            </a:p>
          </p:txBody>
        </p:sp>
      </p:grpSp>
      <p:grpSp>
        <p:nvGrpSpPr>
          <p:cNvPr id="11" name="Group 11"/>
          <p:cNvGrpSpPr/>
          <p:nvPr/>
        </p:nvGrpSpPr>
        <p:grpSpPr>
          <a:xfrm>
            <a:off x="2688241" y="3072609"/>
            <a:ext cx="7597994" cy="1248384"/>
            <a:chOff x="0" y="0"/>
            <a:chExt cx="2722949" cy="447393"/>
          </a:xfrm>
        </p:grpSpPr>
        <p:sp>
          <p:nvSpPr>
            <p:cNvPr id="12" name="Freeform 12"/>
            <p:cNvSpPr/>
            <p:nvPr/>
          </p:nvSpPr>
          <p:spPr>
            <a:xfrm>
              <a:off x="0" y="0"/>
              <a:ext cx="2722949" cy="447393"/>
            </a:xfrm>
            <a:custGeom>
              <a:avLst/>
              <a:gdLst/>
              <a:ahLst/>
              <a:cxnLst/>
              <a:rect l="l" t="t" r="r" b="b"/>
              <a:pathLst>
                <a:path w="2722949" h="447393">
                  <a:moveTo>
                    <a:pt x="14265" y="0"/>
                  </a:moveTo>
                  <a:lnTo>
                    <a:pt x="2708684" y="0"/>
                  </a:lnTo>
                  <a:cubicBezTo>
                    <a:pt x="2716563" y="0"/>
                    <a:pt x="2722949" y="6387"/>
                    <a:pt x="2722949" y="14265"/>
                  </a:cubicBezTo>
                  <a:lnTo>
                    <a:pt x="2722949" y="433127"/>
                  </a:lnTo>
                  <a:cubicBezTo>
                    <a:pt x="2722949" y="436911"/>
                    <a:pt x="2721446" y="440539"/>
                    <a:pt x="2718771" y="443215"/>
                  </a:cubicBezTo>
                  <a:cubicBezTo>
                    <a:pt x="2716096" y="445890"/>
                    <a:pt x="2712468" y="447393"/>
                    <a:pt x="2708684" y="447393"/>
                  </a:cubicBezTo>
                  <a:lnTo>
                    <a:pt x="14265" y="447393"/>
                  </a:lnTo>
                  <a:cubicBezTo>
                    <a:pt x="6387" y="447393"/>
                    <a:pt x="0" y="441006"/>
                    <a:pt x="0" y="43312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3" name="TextBox 13"/>
            <p:cNvSpPr txBox="1"/>
            <p:nvPr/>
          </p:nvSpPr>
          <p:spPr>
            <a:xfrm>
              <a:off x="0" y="-28575"/>
              <a:ext cx="2722949" cy="475968"/>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3" tooltip="https://www.hospiceuk.org/information-and-support/your-guide-hospice-and-end-life-care/support-carers"/>
                </a:rPr>
                <a:t>Support for carers | Hospice UK</a:t>
              </a:r>
            </a:p>
          </p:txBody>
        </p:sp>
      </p:grpSp>
      <p:grpSp>
        <p:nvGrpSpPr>
          <p:cNvPr id="14" name="Group 14"/>
          <p:cNvGrpSpPr/>
          <p:nvPr/>
        </p:nvGrpSpPr>
        <p:grpSpPr>
          <a:xfrm>
            <a:off x="2688241" y="4499367"/>
            <a:ext cx="7597994" cy="1248384"/>
            <a:chOff x="0" y="0"/>
            <a:chExt cx="2722949" cy="447393"/>
          </a:xfrm>
        </p:grpSpPr>
        <p:sp>
          <p:nvSpPr>
            <p:cNvPr id="15" name="Freeform 15"/>
            <p:cNvSpPr/>
            <p:nvPr/>
          </p:nvSpPr>
          <p:spPr>
            <a:xfrm>
              <a:off x="0" y="0"/>
              <a:ext cx="2722949" cy="447393"/>
            </a:xfrm>
            <a:custGeom>
              <a:avLst/>
              <a:gdLst/>
              <a:ahLst/>
              <a:cxnLst/>
              <a:rect l="l" t="t" r="r" b="b"/>
              <a:pathLst>
                <a:path w="2722949" h="447393">
                  <a:moveTo>
                    <a:pt x="14265" y="0"/>
                  </a:moveTo>
                  <a:lnTo>
                    <a:pt x="2708684" y="0"/>
                  </a:lnTo>
                  <a:cubicBezTo>
                    <a:pt x="2716563" y="0"/>
                    <a:pt x="2722949" y="6387"/>
                    <a:pt x="2722949" y="14265"/>
                  </a:cubicBezTo>
                  <a:lnTo>
                    <a:pt x="2722949" y="433127"/>
                  </a:lnTo>
                  <a:cubicBezTo>
                    <a:pt x="2722949" y="436911"/>
                    <a:pt x="2721446" y="440539"/>
                    <a:pt x="2718771" y="443215"/>
                  </a:cubicBezTo>
                  <a:cubicBezTo>
                    <a:pt x="2716096" y="445890"/>
                    <a:pt x="2712468" y="447393"/>
                    <a:pt x="2708684" y="447393"/>
                  </a:cubicBezTo>
                  <a:lnTo>
                    <a:pt x="14265" y="447393"/>
                  </a:lnTo>
                  <a:cubicBezTo>
                    <a:pt x="6387" y="447393"/>
                    <a:pt x="0" y="441006"/>
                    <a:pt x="0" y="43312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6" name="TextBox 16"/>
            <p:cNvSpPr txBox="1"/>
            <p:nvPr/>
          </p:nvSpPr>
          <p:spPr>
            <a:xfrm>
              <a:off x="0" y="-28575"/>
              <a:ext cx="2722949" cy="475968"/>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4" tooltip="https://eolc.co.uk/public"/>
                </a:rPr>
                <a:t>Public :: Lincolnshire Palliative and End of Life (eolc.co.uk)</a:t>
              </a:r>
            </a:p>
          </p:txBody>
        </p:sp>
      </p:grpSp>
      <p:grpSp>
        <p:nvGrpSpPr>
          <p:cNvPr id="17" name="Group 17"/>
          <p:cNvGrpSpPr/>
          <p:nvPr/>
        </p:nvGrpSpPr>
        <p:grpSpPr>
          <a:xfrm>
            <a:off x="2688241" y="5925446"/>
            <a:ext cx="7597994" cy="1248384"/>
            <a:chOff x="0" y="0"/>
            <a:chExt cx="2722949" cy="447393"/>
          </a:xfrm>
        </p:grpSpPr>
        <p:sp>
          <p:nvSpPr>
            <p:cNvPr id="18" name="Freeform 18"/>
            <p:cNvSpPr/>
            <p:nvPr/>
          </p:nvSpPr>
          <p:spPr>
            <a:xfrm>
              <a:off x="0" y="0"/>
              <a:ext cx="2722949" cy="447393"/>
            </a:xfrm>
            <a:custGeom>
              <a:avLst/>
              <a:gdLst/>
              <a:ahLst/>
              <a:cxnLst/>
              <a:rect l="l" t="t" r="r" b="b"/>
              <a:pathLst>
                <a:path w="2722949" h="447393">
                  <a:moveTo>
                    <a:pt x="14265" y="0"/>
                  </a:moveTo>
                  <a:lnTo>
                    <a:pt x="2708684" y="0"/>
                  </a:lnTo>
                  <a:cubicBezTo>
                    <a:pt x="2716563" y="0"/>
                    <a:pt x="2722949" y="6387"/>
                    <a:pt x="2722949" y="14265"/>
                  </a:cubicBezTo>
                  <a:lnTo>
                    <a:pt x="2722949" y="433127"/>
                  </a:lnTo>
                  <a:cubicBezTo>
                    <a:pt x="2722949" y="436911"/>
                    <a:pt x="2721446" y="440539"/>
                    <a:pt x="2718771" y="443215"/>
                  </a:cubicBezTo>
                  <a:cubicBezTo>
                    <a:pt x="2716096" y="445890"/>
                    <a:pt x="2712468" y="447393"/>
                    <a:pt x="2708684" y="447393"/>
                  </a:cubicBezTo>
                  <a:lnTo>
                    <a:pt x="14265" y="447393"/>
                  </a:lnTo>
                  <a:cubicBezTo>
                    <a:pt x="6387" y="447393"/>
                    <a:pt x="0" y="441006"/>
                    <a:pt x="0" y="43312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9" name="TextBox 19"/>
            <p:cNvSpPr txBox="1"/>
            <p:nvPr/>
          </p:nvSpPr>
          <p:spPr>
            <a:xfrm>
              <a:off x="0" y="-28575"/>
              <a:ext cx="2722949" cy="475968"/>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5" tooltip="https://www.hospiceuk.org/information-and-support/i-need-support-bereavement"/>
                </a:rPr>
                <a:t>I need support with a bereavement | Hospice UK</a:t>
              </a:r>
            </a:p>
          </p:txBody>
        </p:sp>
      </p:grpSp>
      <p:grpSp>
        <p:nvGrpSpPr>
          <p:cNvPr id="20" name="Group 20"/>
          <p:cNvGrpSpPr/>
          <p:nvPr/>
        </p:nvGrpSpPr>
        <p:grpSpPr>
          <a:xfrm>
            <a:off x="405765" y="1005143"/>
            <a:ext cx="2213069" cy="6168686"/>
            <a:chOff x="0" y="0"/>
            <a:chExt cx="793114" cy="2210718"/>
          </a:xfrm>
        </p:grpSpPr>
        <p:sp>
          <p:nvSpPr>
            <p:cNvPr id="21" name="Freeform 21"/>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3DEF1">
                <a:alpha val="89804"/>
              </a:srgbClr>
            </a:solidFill>
            <a:ln cap="sq">
              <a:noFill/>
              <a:prstDash val="solid"/>
              <a:miter/>
            </a:ln>
          </p:spPr>
          <p:txBody>
            <a:bodyPr/>
            <a:lstStyle/>
            <a:p>
              <a:endParaRPr lang="en-GB"/>
            </a:p>
          </p:txBody>
        </p:sp>
        <p:sp>
          <p:nvSpPr>
            <p:cNvPr id="22" name="TextBox 22"/>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endParaRP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Support for Carers</a:t>
              </a:r>
            </a:p>
          </p:txBody>
        </p:sp>
      </p:grpSp>
      <p:grpSp>
        <p:nvGrpSpPr>
          <p:cNvPr id="23" name="Group 23"/>
          <p:cNvGrpSpPr/>
          <p:nvPr/>
        </p:nvGrpSpPr>
        <p:grpSpPr>
          <a:xfrm>
            <a:off x="2688241" y="2537455"/>
            <a:ext cx="1677003" cy="383772"/>
            <a:chOff x="0" y="0"/>
            <a:chExt cx="601000" cy="137535"/>
          </a:xfrm>
        </p:grpSpPr>
        <p:sp>
          <p:nvSpPr>
            <p:cNvPr id="24" name="Freeform 2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5" name="TextBox 2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resources</a:t>
              </a:r>
            </a:p>
          </p:txBody>
        </p:sp>
      </p:grpSp>
      <p:grpSp>
        <p:nvGrpSpPr>
          <p:cNvPr id="26" name="Group 26"/>
          <p:cNvGrpSpPr/>
          <p:nvPr/>
        </p:nvGrpSpPr>
        <p:grpSpPr>
          <a:xfrm>
            <a:off x="2688241" y="3934620"/>
            <a:ext cx="1677003" cy="383772"/>
            <a:chOff x="0" y="0"/>
            <a:chExt cx="601000" cy="137535"/>
          </a:xfrm>
        </p:grpSpPr>
        <p:sp>
          <p:nvSpPr>
            <p:cNvPr id="27" name="Freeform 27"/>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8" name="TextBox 28"/>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resources</a:t>
              </a:r>
            </a:p>
          </p:txBody>
        </p:sp>
      </p:grpSp>
      <p:grpSp>
        <p:nvGrpSpPr>
          <p:cNvPr id="29" name="Group 29"/>
          <p:cNvGrpSpPr/>
          <p:nvPr/>
        </p:nvGrpSpPr>
        <p:grpSpPr>
          <a:xfrm>
            <a:off x="2688241" y="5363979"/>
            <a:ext cx="1677003" cy="383772"/>
            <a:chOff x="0" y="0"/>
            <a:chExt cx="601000" cy="137535"/>
          </a:xfrm>
        </p:grpSpPr>
        <p:sp>
          <p:nvSpPr>
            <p:cNvPr id="30" name="Freeform 30"/>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1" name="TextBox 31"/>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resources</a:t>
              </a:r>
            </a:p>
          </p:txBody>
        </p:sp>
      </p:grpSp>
      <p:grpSp>
        <p:nvGrpSpPr>
          <p:cNvPr id="32" name="Group 32"/>
          <p:cNvGrpSpPr/>
          <p:nvPr/>
        </p:nvGrpSpPr>
        <p:grpSpPr>
          <a:xfrm>
            <a:off x="2688241" y="6795501"/>
            <a:ext cx="1677003" cy="383772"/>
            <a:chOff x="0" y="0"/>
            <a:chExt cx="601000" cy="137535"/>
          </a:xfrm>
        </p:grpSpPr>
        <p:sp>
          <p:nvSpPr>
            <p:cNvPr id="33" name="Freeform 33"/>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4" name="TextBox 34"/>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resources</a:t>
              </a: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1914994" cy="6168686"/>
            <a:chOff x="0" y="0"/>
            <a:chExt cx="686290" cy="2210718"/>
          </a:xfrm>
        </p:grpSpPr>
        <p:sp>
          <p:nvSpPr>
            <p:cNvPr id="3" name="Freeform 3"/>
            <p:cNvSpPr/>
            <p:nvPr/>
          </p:nvSpPr>
          <p:spPr>
            <a:xfrm>
              <a:off x="0" y="0"/>
              <a:ext cx="686290" cy="2210718"/>
            </a:xfrm>
            <a:custGeom>
              <a:avLst/>
              <a:gdLst/>
              <a:ahLst/>
              <a:cxnLst/>
              <a:rect l="l" t="t" r="r" b="b"/>
              <a:pathLst>
                <a:path w="686290" h="2210718">
                  <a:moveTo>
                    <a:pt x="56599" y="0"/>
                  </a:moveTo>
                  <a:lnTo>
                    <a:pt x="629691" y="0"/>
                  </a:lnTo>
                  <a:cubicBezTo>
                    <a:pt x="644702" y="0"/>
                    <a:pt x="659099" y="5963"/>
                    <a:pt x="669713" y="16577"/>
                  </a:cubicBezTo>
                  <a:cubicBezTo>
                    <a:pt x="680327" y="27192"/>
                    <a:pt x="686290" y="41588"/>
                    <a:pt x="686290" y="56599"/>
                  </a:cubicBezTo>
                  <a:lnTo>
                    <a:pt x="686290" y="2154119"/>
                  </a:lnTo>
                  <a:cubicBezTo>
                    <a:pt x="686290" y="2169130"/>
                    <a:pt x="680327" y="2183526"/>
                    <a:pt x="669713" y="2194140"/>
                  </a:cubicBezTo>
                  <a:cubicBezTo>
                    <a:pt x="659099" y="2204755"/>
                    <a:pt x="644702" y="2210718"/>
                    <a:pt x="629691" y="2210718"/>
                  </a:cubicBezTo>
                  <a:lnTo>
                    <a:pt x="56599" y="2210718"/>
                  </a:lnTo>
                  <a:cubicBezTo>
                    <a:pt x="41588" y="2210718"/>
                    <a:pt x="27192" y="2204755"/>
                    <a:pt x="16577" y="2194140"/>
                  </a:cubicBezTo>
                  <a:cubicBezTo>
                    <a:pt x="5963" y="2183526"/>
                    <a:pt x="0" y="2169130"/>
                    <a:pt x="0" y="2154119"/>
                  </a:cubicBezTo>
                  <a:lnTo>
                    <a:pt x="0" y="56599"/>
                  </a:lnTo>
                  <a:cubicBezTo>
                    <a:pt x="0" y="41588"/>
                    <a:pt x="5963" y="27192"/>
                    <a:pt x="16577" y="16577"/>
                  </a:cubicBezTo>
                  <a:cubicBezTo>
                    <a:pt x="27192" y="5963"/>
                    <a:pt x="41588" y="0"/>
                    <a:pt x="56599" y="0"/>
                  </a:cubicBezTo>
                  <a:close/>
                </a:path>
              </a:pathLst>
            </a:custGeom>
            <a:solidFill>
              <a:srgbClr val="E6F3D1">
                <a:alpha val="89804"/>
              </a:srgbClr>
            </a:solidFill>
            <a:ln cap="sq">
              <a:noFill/>
              <a:prstDash val="solid"/>
              <a:miter/>
            </a:ln>
          </p:spPr>
          <p:txBody>
            <a:bodyPr/>
            <a:lstStyle/>
            <a:p>
              <a:endParaRPr lang="en-GB"/>
            </a:p>
          </p:txBody>
        </p:sp>
        <p:sp>
          <p:nvSpPr>
            <p:cNvPr id="4" name="TextBox 4"/>
            <p:cNvSpPr txBox="1"/>
            <p:nvPr/>
          </p:nvSpPr>
          <p:spPr>
            <a:xfrm>
              <a:off x="0" y="-47625"/>
              <a:ext cx="686290" cy="2258343"/>
            </a:xfrm>
            <a:prstGeom prst="rect">
              <a:avLst/>
            </a:prstGeom>
          </p:spPr>
          <p:txBody>
            <a:bodyPr lIns="50800" tIns="50800" rIns="50800" bIns="50800" rtlCol="0" anchor="ctr"/>
            <a:lstStyle/>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Person Centred Care</a:t>
              </a:r>
            </a:p>
          </p:txBody>
        </p:sp>
      </p:grpSp>
      <p:grpSp>
        <p:nvGrpSpPr>
          <p:cNvPr id="5" name="Group 5"/>
          <p:cNvGrpSpPr/>
          <p:nvPr/>
        </p:nvGrpSpPr>
        <p:grpSpPr>
          <a:xfrm>
            <a:off x="2439380" y="1600843"/>
            <a:ext cx="7712510" cy="5572987"/>
            <a:chOff x="0" y="0"/>
            <a:chExt cx="2763990" cy="1997233"/>
          </a:xfrm>
        </p:grpSpPr>
        <p:sp>
          <p:nvSpPr>
            <p:cNvPr id="6" name="Freeform 6"/>
            <p:cNvSpPr/>
            <p:nvPr/>
          </p:nvSpPr>
          <p:spPr>
            <a:xfrm>
              <a:off x="0" y="0"/>
              <a:ext cx="2763990" cy="1997233"/>
            </a:xfrm>
            <a:custGeom>
              <a:avLst/>
              <a:gdLst/>
              <a:ahLst/>
              <a:cxnLst/>
              <a:rect l="l" t="t" r="r" b="b"/>
              <a:pathLst>
                <a:path w="2763990" h="1997233">
                  <a:moveTo>
                    <a:pt x="5019" y="0"/>
                  </a:moveTo>
                  <a:lnTo>
                    <a:pt x="2758971" y="0"/>
                  </a:lnTo>
                  <a:cubicBezTo>
                    <a:pt x="2761742" y="0"/>
                    <a:pt x="2763990" y="2247"/>
                    <a:pt x="2763990" y="5019"/>
                  </a:cubicBezTo>
                  <a:lnTo>
                    <a:pt x="2763990" y="1992213"/>
                  </a:lnTo>
                  <a:cubicBezTo>
                    <a:pt x="2763990" y="1993545"/>
                    <a:pt x="2763461" y="1994821"/>
                    <a:pt x="2762520" y="1995762"/>
                  </a:cubicBezTo>
                  <a:cubicBezTo>
                    <a:pt x="2761578" y="1996704"/>
                    <a:pt x="2760302" y="1997233"/>
                    <a:pt x="2758971" y="1997233"/>
                  </a:cubicBezTo>
                  <a:lnTo>
                    <a:pt x="5019" y="1997233"/>
                  </a:lnTo>
                  <a:cubicBezTo>
                    <a:pt x="2247" y="1997233"/>
                    <a:pt x="0" y="1994985"/>
                    <a:pt x="0" y="1992213"/>
                  </a:cubicBezTo>
                  <a:lnTo>
                    <a:pt x="0" y="5019"/>
                  </a:lnTo>
                  <a:cubicBezTo>
                    <a:pt x="0" y="2247"/>
                    <a:pt x="2247" y="0"/>
                    <a:pt x="5019" y="0"/>
                  </a:cubicBezTo>
                  <a:close/>
                </a:path>
              </a:pathLst>
            </a:custGeom>
            <a:solidFill>
              <a:srgbClr val="000000">
                <a:alpha val="0"/>
              </a:srgbClr>
            </a:solidFill>
            <a:ln cap="sq">
              <a:noFill/>
              <a:prstDash val="solid"/>
              <a:miter/>
            </a:ln>
          </p:spPr>
          <p:txBody>
            <a:bodyPr/>
            <a:lstStyle/>
            <a:p>
              <a:endParaRPr lang="en-GB"/>
            </a:p>
          </p:txBody>
        </p:sp>
        <p:sp>
          <p:nvSpPr>
            <p:cNvPr id="7" name="TextBox 7"/>
            <p:cNvSpPr txBox="1"/>
            <p:nvPr/>
          </p:nvSpPr>
          <p:spPr>
            <a:xfrm>
              <a:off x="0" y="-47625"/>
              <a:ext cx="2763990" cy="2044858"/>
            </a:xfrm>
            <a:prstGeom prst="rect">
              <a:avLst/>
            </a:prstGeom>
          </p:spPr>
          <p:txBody>
            <a:bodyPr lIns="50800" tIns="50800" rIns="50800" bIns="50800" rtlCol="0" anchor="ctr"/>
            <a:lstStyle/>
            <a:p>
              <a:pPr algn="ctr">
                <a:lnSpc>
                  <a:spcPts val="2519"/>
                </a:lnSpc>
              </a:pPr>
              <a:r>
                <a:rPr lang="en-US" sz="1799">
                  <a:solidFill>
                    <a:srgbClr val="000000"/>
                  </a:solidFill>
                  <a:latin typeface="Comfortaa"/>
                  <a:ea typeface="Comfortaa"/>
                  <a:cs typeface="Comfortaa"/>
                  <a:sym typeface="Comfortaa"/>
                </a:rPr>
                <a:t>The first ambition in the Ambitions Framework is </a:t>
              </a:r>
            </a:p>
            <a:p>
              <a:pPr algn="ctr">
                <a:lnSpc>
                  <a:spcPts val="2519"/>
                </a:lnSpc>
              </a:pPr>
              <a:r>
                <a:rPr lang="en-US" sz="1799">
                  <a:solidFill>
                    <a:srgbClr val="000000"/>
                  </a:solidFill>
                  <a:latin typeface="Comfortaa"/>
                  <a:ea typeface="Comfortaa"/>
                  <a:cs typeface="Comfortaa"/>
                  <a:sym typeface="Comfortaa"/>
                </a:rPr>
                <a:t>“Each person is seen as an individual…… am I asked what matters most to me. Those who care for me know that and work with me to do what’s possible” </a:t>
              </a:r>
            </a:p>
            <a:p>
              <a:pPr algn="ctr">
                <a:lnSpc>
                  <a:spcPts val="2519"/>
                </a:lnSpc>
              </a:pPr>
              <a:r>
                <a:rPr lang="en-US" sz="1799">
                  <a:solidFill>
                    <a:srgbClr val="000000"/>
                  </a:solidFill>
                  <a:latin typeface="Comfortaa"/>
                  <a:ea typeface="Comfortaa"/>
                  <a:cs typeface="Comfortaa"/>
                  <a:sym typeface="Comfortaa"/>
                </a:rPr>
                <a:t>(National Palliative and End of Life Care Partnership, 2021). </a:t>
              </a:r>
            </a:p>
            <a:p>
              <a:pPr algn="ctr">
                <a:lnSpc>
                  <a:spcPts val="2519"/>
                </a:lnSpc>
              </a:pPr>
              <a:endParaRPr lang="en-US" sz="1799">
                <a:solidFill>
                  <a:srgbClr val="000000"/>
                </a:solidFill>
                <a:latin typeface="Comfortaa"/>
                <a:ea typeface="Comfortaa"/>
                <a:cs typeface="Comfortaa"/>
                <a:sym typeface="Comfortaa"/>
              </a:endParaRPr>
            </a:p>
            <a:p>
              <a:pPr algn="ctr">
                <a:lnSpc>
                  <a:spcPts val="2519"/>
                </a:lnSpc>
              </a:pPr>
              <a:r>
                <a:rPr lang="en-US" sz="1799">
                  <a:solidFill>
                    <a:srgbClr val="000000"/>
                  </a:solidFill>
                  <a:latin typeface="Comfortaa"/>
                  <a:ea typeface="Comfortaa"/>
                  <a:cs typeface="Comfortaa"/>
                  <a:sym typeface="Comfortaa"/>
                </a:rPr>
                <a:t>Person centre care is based on principles of respect, dignity, choice, and independence (HEE et al., 2017), </a:t>
              </a:r>
            </a:p>
            <a:p>
              <a:pPr algn="ctr">
                <a:lnSpc>
                  <a:spcPts val="2519"/>
                </a:lnSpc>
              </a:pPr>
              <a:r>
                <a:rPr lang="en-US" sz="1799">
                  <a:solidFill>
                    <a:srgbClr val="000000"/>
                  </a:solidFill>
                  <a:latin typeface="Comfortaa"/>
                  <a:ea typeface="Comfortaa"/>
                  <a:cs typeface="Comfortaa"/>
                  <a:sym typeface="Comfortaa"/>
                </a:rPr>
                <a:t>with individuals being at the centre of every conversation. </a:t>
              </a:r>
            </a:p>
            <a:p>
              <a:pPr algn="ctr">
                <a:lnSpc>
                  <a:spcPts val="2519"/>
                </a:lnSpc>
              </a:pPr>
              <a:endParaRPr lang="en-US" sz="1799">
                <a:solidFill>
                  <a:srgbClr val="000000"/>
                </a:solidFill>
                <a:latin typeface="Comfortaa"/>
                <a:ea typeface="Comfortaa"/>
                <a:cs typeface="Comfortaa"/>
                <a:sym typeface="Comfortaa"/>
              </a:endParaRPr>
            </a:p>
            <a:p>
              <a:pPr algn="ctr">
                <a:lnSpc>
                  <a:spcPts val="2519"/>
                </a:lnSpc>
              </a:pPr>
              <a:r>
                <a:rPr lang="en-US" sz="1799">
                  <a:solidFill>
                    <a:srgbClr val="000000"/>
                  </a:solidFill>
                  <a:latin typeface="Comfortaa"/>
                  <a:ea typeface="Comfortaa"/>
                  <a:cs typeface="Comfortaa"/>
                  <a:sym typeface="Comfortaa"/>
                </a:rPr>
                <a:t>The individual is an expert in their own life and should be supported to remain in control of their choices. </a:t>
              </a:r>
            </a:p>
          </p:txBody>
        </p:sp>
      </p:grpSp>
      <p:grpSp>
        <p:nvGrpSpPr>
          <p:cNvPr id="8" name="Group 8"/>
          <p:cNvGrpSpPr/>
          <p:nvPr/>
        </p:nvGrpSpPr>
        <p:grpSpPr>
          <a:xfrm>
            <a:off x="405765" y="367964"/>
            <a:ext cx="9880470" cy="567841"/>
            <a:chOff x="0" y="0"/>
            <a:chExt cx="3540938" cy="203502"/>
          </a:xfrm>
        </p:grpSpPr>
        <p:sp>
          <p:nvSpPr>
            <p:cNvPr id="9" name="Freeform 9"/>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5FB339"/>
            </a:solidFill>
            <a:ln cap="sq">
              <a:noFill/>
              <a:prstDash val="solid"/>
              <a:miter/>
            </a:ln>
          </p:spPr>
          <p:txBody>
            <a:bodyPr/>
            <a:lstStyle/>
            <a:p>
              <a:endParaRPr lang="en-GB"/>
            </a:p>
          </p:txBody>
        </p:sp>
        <p:sp>
          <p:nvSpPr>
            <p:cNvPr id="10" name="TextBox 10"/>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1 - Topic 1</a:t>
              </a:r>
            </a:p>
          </p:txBody>
        </p:sp>
      </p:grpSp>
      <p:grpSp>
        <p:nvGrpSpPr>
          <p:cNvPr id="11" name="Group 11"/>
          <p:cNvGrpSpPr/>
          <p:nvPr/>
        </p:nvGrpSpPr>
        <p:grpSpPr>
          <a:xfrm>
            <a:off x="2379101" y="1005143"/>
            <a:ext cx="7907134" cy="529025"/>
            <a:chOff x="0" y="0"/>
            <a:chExt cx="2833738" cy="189591"/>
          </a:xfrm>
        </p:grpSpPr>
        <p:sp>
          <p:nvSpPr>
            <p:cNvPr id="12" name="Freeform 12"/>
            <p:cNvSpPr/>
            <p:nvPr/>
          </p:nvSpPr>
          <p:spPr>
            <a:xfrm>
              <a:off x="0" y="0"/>
              <a:ext cx="2833738" cy="189591"/>
            </a:xfrm>
            <a:custGeom>
              <a:avLst/>
              <a:gdLst/>
              <a:ahLst/>
              <a:cxnLst/>
              <a:rect l="l" t="t" r="r" b="b"/>
              <a:pathLst>
                <a:path w="2833738" h="189591">
                  <a:moveTo>
                    <a:pt x="13707" y="0"/>
                  </a:moveTo>
                  <a:lnTo>
                    <a:pt x="2820031" y="0"/>
                  </a:lnTo>
                  <a:cubicBezTo>
                    <a:pt x="2823666" y="0"/>
                    <a:pt x="2827153" y="1444"/>
                    <a:pt x="2829724" y="4015"/>
                  </a:cubicBezTo>
                  <a:cubicBezTo>
                    <a:pt x="2832294" y="6585"/>
                    <a:pt x="2833738" y="10072"/>
                    <a:pt x="2833738" y="13707"/>
                  </a:cubicBezTo>
                  <a:lnTo>
                    <a:pt x="2833738" y="175883"/>
                  </a:lnTo>
                  <a:cubicBezTo>
                    <a:pt x="2833738" y="179519"/>
                    <a:pt x="2832294" y="183005"/>
                    <a:pt x="2829724" y="185576"/>
                  </a:cubicBezTo>
                  <a:cubicBezTo>
                    <a:pt x="2827153" y="188146"/>
                    <a:pt x="2823666" y="189591"/>
                    <a:pt x="2820031" y="189591"/>
                  </a:cubicBezTo>
                  <a:lnTo>
                    <a:pt x="13707" y="189591"/>
                  </a:lnTo>
                  <a:cubicBezTo>
                    <a:pt x="10072" y="189591"/>
                    <a:pt x="6585" y="188146"/>
                    <a:pt x="4015" y="185576"/>
                  </a:cubicBezTo>
                  <a:cubicBezTo>
                    <a:pt x="1444" y="183005"/>
                    <a:pt x="0" y="179519"/>
                    <a:pt x="0" y="175883"/>
                  </a:cubicBezTo>
                  <a:lnTo>
                    <a:pt x="0" y="13707"/>
                  </a:lnTo>
                  <a:cubicBezTo>
                    <a:pt x="0" y="10072"/>
                    <a:pt x="1444" y="6585"/>
                    <a:pt x="4015" y="4015"/>
                  </a:cubicBezTo>
                  <a:cubicBezTo>
                    <a:pt x="6585" y="1444"/>
                    <a:pt x="10072" y="0"/>
                    <a:pt x="13707" y="0"/>
                  </a:cubicBezTo>
                  <a:close/>
                </a:path>
              </a:pathLst>
            </a:custGeom>
            <a:solidFill>
              <a:srgbClr val="ADD8A0"/>
            </a:solidFill>
            <a:ln cap="sq">
              <a:noFill/>
              <a:prstDash val="solid"/>
              <a:miter/>
            </a:ln>
          </p:spPr>
          <p:txBody>
            <a:bodyPr/>
            <a:lstStyle/>
            <a:p>
              <a:endParaRPr lang="en-GB"/>
            </a:p>
          </p:txBody>
        </p:sp>
        <p:sp>
          <p:nvSpPr>
            <p:cNvPr id="13" name="TextBox 13"/>
            <p:cNvSpPr txBox="1"/>
            <p:nvPr/>
          </p:nvSpPr>
          <p:spPr>
            <a:xfrm>
              <a:off x="0" y="-28575"/>
              <a:ext cx="2833738"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Introduction:</a:t>
              </a:r>
            </a:p>
          </p:txBody>
        </p:sp>
      </p:gr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9B4392"/>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3 - Topic 6</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DCBED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88241" y="1672843"/>
            <a:ext cx="7597994" cy="1198016"/>
            <a:chOff x="0" y="0"/>
            <a:chExt cx="2722949" cy="429342"/>
          </a:xfrm>
        </p:grpSpPr>
        <p:sp>
          <p:nvSpPr>
            <p:cNvPr id="9" name="Freeform 9"/>
            <p:cNvSpPr/>
            <p:nvPr/>
          </p:nvSpPr>
          <p:spPr>
            <a:xfrm>
              <a:off x="0" y="0"/>
              <a:ext cx="2722949" cy="429342"/>
            </a:xfrm>
            <a:custGeom>
              <a:avLst/>
              <a:gdLst/>
              <a:ahLst/>
              <a:cxnLst/>
              <a:rect l="l" t="t" r="r" b="b"/>
              <a:pathLst>
                <a:path w="2722949" h="429342">
                  <a:moveTo>
                    <a:pt x="14265" y="0"/>
                  </a:moveTo>
                  <a:lnTo>
                    <a:pt x="2708684" y="0"/>
                  </a:lnTo>
                  <a:cubicBezTo>
                    <a:pt x="2716563" y="0"/>
                    <a:pt x="2722949" y="6387"/>
                    <a:pt x="2722949" y="14265"/>
                  </a:cubicBezTo>
                  <a:lnTo>
                    <a:pt x="2722949" y="415077"/>
                  </a:lnTo>
                  <a:cubicBezTo>
                    <a:pt x="2722949" y="418860"/>
                    <a:pt x="2721446" y="422489"/>
                    <a:pt x="2718771" y="425164"/>
                  </a:cubicBezTo>
                  <a:cubicBezTo>
                    <a:pt x="2716096" y="427839"/>
                    <a:pt x="2712468" y="429342"/>
                    <a:pt x="2708684" y="429342"/>
                  </a:cubicBezTo>
                  <a:lnTo>
                    <a:pt x="14265" y="429342"/>
                  </a:lnTo>
                  <a:cubicBezTo>
                    <a:pt x="10482" y="429342"/>
                    <a:pt x="6853" y="427839"/>
                    <a:pt x="4178" y="425164"/>
                  </a:cubicBezTo>
                  <a:cubicBezTo>
                    <a:pt x="1503" y="422489"/>
                    <a:pt x="0" y="418860"/>
                    <a:pt x="0" y="41507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457917"/>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www.carersfirst.org.uk/lincolnshire/welcome/#welcome"/>
                </a:rPr>
                <a:t>Online, Phone &amp; In Person Support </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www.carersfirst.org.uk/lincolnshire/welcome/#welcome"/>
                </a:rPr>
                <a:t>for Unpaid Carers - Lincolnshire </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www.carersfirst.org.uk/lincolnshire/welcome/#welcome"/>
                </a:rPr>
                <a:t>Carers First</a:t>
              </a:r>
            </a:p>
            <a:p>
              <a:pPr algn="l">
                <a:lnSpc>
                  <a:spcPts val="1679"/>
                </a:lnSpc>
              </a:pPr>
              <a:endParaRPr lang="en-US" sz="1200" u="sng">
                <a:solidFill>
                  <a:srgbClr val="000000">
                    <a:alpha val="89804"/>
                  </a:srgbClr>
                </a:solidFill>
                <a:latin typeface="Comfortaa"/>
                <a:ea typeface="Comfortaa"/>
                <a:cs typeface="Comfortaa"/>
                <a:sym typeface="Comfortaa"/>
                <a:hlinkClick r:id="rId2" tooltip="https://www.carersfirst.org.uk/lincolnshire/welcome/#welcome"/>
              </a:endParaRPr>
            </a:p>
            <a:p>
              <a:pPr algn="l">
                <a:lnSpc>
                  <a:spcPts val="1679"/>
                </a:lnSpc>
              </a:pPr>
              <a:endParaRPr lang="en-US" sz="1200" u="sng">
                <a:solidFill>
                  <a:srgbClr val="000000">
                    <a:alpha val="89804"/>
                  </a:srgbClr>
                </a:solidFill>
                <a:latin typeface="Comfortaa"/>
                <a:ea typeface="Comfortaa"/>
                <a:cs typeface="Comfortaa"/>
                <a:sym typeface="Comfortaa"/>
                <a:hlinkClick r:id="rId2" tooltip="https://www.carersfirst.org.uk/lincolnshire/welcome/#welcome"/>
              </a:endParaRPr>
            </a:p>
          </p:txBody>
        </p:sp>
      </p:grpSp>
      <p:grpSp>
        <p:nvGrpSpPr>
          <p:cNvPr id="11" name="Group 11"/>
          <p:cNvGrpSpPr/>
          <p:nvPr/>
        </p:nvGrpSpPr>
        <p:grpSpPr>
          <a:xfrm>
            <a:off x="3157327" y="6804000"/>
            <a:ext cx="2766080" cy="567841"/>
            <a:chOff x="0" y="0"/>
            <a:chExt cx="991301" cy="203502"/>
          </a:xfrm>
        </p:grpSpPr>
        <p:sp>
          <p:nvSpPr>
            <p:cNvPr id="12" name="Freeform 12"/>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9B4392"/>
            </a:solidFill>
            <a:ln cap="sq">
              <a:noFill/>
              <a:prstDash val="solid"/>
              <a:miter/>
            </a:ln>
          </p:spPr>
          <p:txBody>
            <a:bodyPr/>
            <a:lstStyle/>
            <a:p>
              <a:endParaRPr lang="en-GB"/>
            </a:p>
          </p:txBody>
        </p:sp>
        <p:sp>
          <p:nvSpPr>
            <p:cNvPr id="13" name="TextBox 13"/>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3" action="ppaction://hlinksldjump"/>
                </a:rPr>
                <a:t>Back to </a:t>
              </a:r>
              <a:r>
                <a:rPr lang="en-US" sz="1199" b="1" strike="noStrike">
                  <a:solidFill>
                    <a:srgbClr val="000000"/>
                  </a:solidFill>
                  <a:latin typeface="Comfortaa Bold"/>
                  <a:ea typeface="Comfortaa Bold"/>
                  <a:cs typeface="Comfortaa Bold"/>
                  <a:sym typeface="Comfortaa Bold"/>
                  <a:hlinkClick r:id="rId3" action="ppaction://hlinksldjump"/>
                </a:rPr>
                <a:t>Tier 3 Summary</a:t>
              </a:r>
            </a:p>
          </p:txBody>
        </p:sp>
      </p:grpSp>
      <p:grpSp>
        <p:nvGrpSpPr>
          <p:cNvPr id="14" name="Group 14"/>
          <p:cNvGrpSpPr/>
          <p:nvPr/>
        </p:nvGrpSpPr>
        <p:grpSpPr>
          <a:xfrm>
            <a:off x="6849929" y="6804000"/>
            <a:ext cx="2766080" cy="567841"/>
            <a:chOff x="0" y="0"/>
            <a:chExt cx="991301" cy="203502"/>
          </a:xfrm>
        </p:grpSpPr>
        <p:sp>
          <p:nvSpPr>
            <p:cNvPr id="15" name="Freeform 15"/>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9B4392"/>
            </a:solidFill>
            <a:ln cap="sq">
              <a:noFill/>
              <a:prstDash val="solid"/>
              <a:miter/>
            </a:ln>
          </p:spPr>
          <p:txBody>
            <a:bodyPr/>
            <a:lstStyle/>
            <a:p>
              <a:endParaRPr lang="en-GB"/>
            </a:p>
          </p:txBody>
        </p:sp>
        <p:sp>
          <p:nvSpPr>
            <p:cNvPr id="16" name="TextBox 16"/>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4" action="ppaction://hlinksldjump"/>
                </a:rPr>
                <a:t>Next Topic</a:t>
              </a:r>
            </a:p>
          </p:txBody>
        </p:sp>
      </p:grpSp>
      <p:sp>
        <p:nvSpPr>
          <p:cNvPr id="17" name="Freeform 17"/>
          <p:cNvSpPr/>
          <p:nvPr/>
        </p:nvSpPr>
        <p:spPr>
          <a:xfrm>
            <a:off x="9762868" y="6835742"/>
            <a:ext cx="523367" cy="536100"/>
          </a:xfrm>
          <a:custGeom>
            <a:avLst/>
            <a:gdLst/>
            <a:ahLst/>
            <a:cxnLst/>
            <a:rect l="l" t="t" r="r" b="b"/>
            <a:pathLst>
              <a:path w="523367" h="536100">
                <a:moveTo>
                  <a:pt x="0" y="0"/>
                </a:moveTo>
                <a:lnTo>
                  <a:pt x="523367" y="0"/>
                </a:lnTo>
                <a:lnTo>
                  <a:pt x="523367" y="536099"/>
                </a:lnTo>
                <a:lnTo>
                  <a:pt x="0" y="53609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grpSp>
        <p:nvGrpSpPr>
          <p:cNvPr id="18" name="Group 18"/>
          <p:cNvGrpSpPr/>
          <p:nvPr/>
        </p:nvGrpSpPr>
        <p:grpSpPr>
          <a:xfrm>
            <a:off x="2688241" y="2988850"/>
            <a:ext cx="7597994" cy="1126376"/>
            <a:chOff x="0" y="0"/>
            <a:chExt cx="2722949" cy="403668"/>
          </a:xfrm>
        </p:grpSpPr>
        <p:sp>
          <p:nvSpPr>
            <p:cNvPr id="19" name="Freeform 19"/>
            <p:cNvSpPr/>
            <p:nvPr/>
          </p:nvSpPr>
          <p:spPr>
            <a:xfrm>
              <a:off x="0" y="0"/>
              <a:ext cx="2722949" cy="403668"/>
            </a:xfrm>
            <a:custGeom>
              <a:avLst/>
              <a:gdLst/>
              <a:ahLst/>
              <a:cxnLst/>
              <a:rect l="l" t="t" r="r" b="b"/>
              <a:pathLst>
                <a:path w="2722949" h="403668">
                  <a:moveTo>
                    <a:pt x="14265" y="0"/>
                  </a:moveTo>
                  <a:lnTo>
                    <a:pt x="2708684" y="0"/>
                  </a:lnTo>
                  <a:cubicBezTo>
                    <a:pt x="2716563" y="0"/>
                    <a:pt x="2722949" y="6387"/>
                    <a:pt x="2722949" y="14265"/>
                  </a:cubicBezTo>
                  <a:lnTo>
                    <a:pt x="2722949" y="389402"/>
                  </a:lnTo>
                  <a:cubicBezTo>
                    <a:pt x="2722949" y="393186"/>
                    <a:pt x="2721446" y="396814"/>
                    <a:pt x="2718771" y="399489"/>
                  </a:cubicBezTo>
                  <a:cubicBezTo>
                    <a:pt x="2716096" y="402165"/>
                    <a:pt x="2712468" y="403668"/>
                    <a:pt x="2708684" y="403668"/>
                  </a:cubicBezTo>
                  <a:lnTo>
                    <a:pt x="14265" y="403668"/>
                  </a:lnTo>
                  <a:cubicBezTo>
                    <a:pt x="6387" y="403668"/>
                    <a:pt x="0" y="397281"/>
                    <a:pt x="0" y="389402"/>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0" name="TextBox 20"/>
            <p:cNvSpPr txBox="1"/>
            <p:nvPr/>
          </p:nvSpPr>
          <p:spPr>
            <a:xfrm>
              <a:off x="0" y="-28575"/>
              <a:ext cx="2722949" cy="432243"/>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7" tooltip="https://www.nhs.uk/conditions/end-of-life-care/"/>
                </a:rPr>
                <a:t>End of life care - NHS (www.nhs.uk)</a:t>
              </a:r>
            </a:p>
          </p:txBody>
        </p:sp>
      </p:grpSp>
      <p:grpSp>
        <p:nvGrpSpPr>
          <p:cNvPr id="21" name="Group 21"/>
          <p:cNvGrpSpPr/>
          <p:nvPr/>
        </p:nvGrpSpPr>
        <p:grpSpPr>
          <a:xfrm>
            <a:off x="2688241" y="4276167"/>
            <a:ext cx="7597994" cy="1126376"/>
            <a:chOff x="0" y="0"/>
            <a:chExt cx="2722949" cy="403668"/>
          </a:xfrm>
        </p:grpSpPr>
        <p:sp>
          <p:nvSpPr>
            <p:cNvPr id="22" name="Freeform 22"/>
            <p:cNvSpPr/>
            <p:nvPr/>
          </p:nvSpPr>
          <p:spPr>
            <a:xfrm>
              <a:off x="0" y="0"/>
              <a:ext cx="2722949" cy="403668"/>
            </a:xfrm>
            <a:custGeom>
              <a:avLst/>
              <a:gdLst/>
              <a:ahLst/>
              <a:cxnLst/>
              <a:rect l="l" t="t" r="r" b="b"/>
              <a:pathLst>
                <a:path w="2722949" h="403668">
                  <a:moveTo>
                    <a:pt x="14265" y="0"/>
                  </a:moveTo>
                  <a:lnTo>
                    <a:pt x="2708684" y="0"/>
                  </a:lnTo>
                  <a:cubicBezTo>
                    <a:pt x="2716563" y="0"/>
                    <a:pt x="2722949" y="6387"/>
                    <a:pt x="2722949" y="14265"/>
                  </a:cubicBezTo>
                  <a:lnTo>
                    <a:pt x="2722949" y="389402"/>
                  </a:lnTo>
                  <a:cubicBezTo>
                    <a:pt x="2722949" y="393186"/>
                    <a:pt x="2721446" y="396814"/>
                    <a:pt x="2718771" y="399489"/>
                  </a:cubicBezTo>
                  <a:cubicBezTo>
                    <a:pt x="2716096" y="402165"/>
                    <a:pt x="2712468" y="403668"/>
                    <a:pt x="2708684" y="403668"/>
                  </a:cubicBezTo>
                  <a:lnTo>
                    <a:pt x="14265" y="403668"/>
                  </a:lnTo>
                  <a:cubicBezTo>
                    <a:pt x="6387" y="403668"/>
                    <a:pt x="0" y="397281"/>
                    <a:pt x="0" y="389402"/>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3" name="TextBox 23"/>
            <p:cNvSpPr txBox="1"/>
            <p:nvPr/>
          </p:nvSpPr>
          <p:spPr>
            <a:xfrm>
              <a:off x="0" y="-28575"/>
              <a:ext cx="2722949" cy="432243"/>
            </a:xfrm>
            <a:prstGeom prst="rect">
              <a:avLst/>
            </a:prstGeom>
          </p:spPr>
          <p:txBody>
            <a:bodyPr lIns="50800" tIns="50800" rIns="50800" bIns="50800" rtlCol="0" anchor="ctr"/>
            <a:lstStyle/>
            <a:p>
              <a:pPr algn="ctr">
                <a:lnSpc>
                  <a:spcPts val="1679"/>
                </a:lnSpc>
              </a:pPr>
              <a:r>
                <a:rPr lang="en-US" sz="1200">
                  <a:solidFill>
                    <a:srgbClr val="E84812">
                      <a:alpha val="89804"/>
                    </a:srgbClr>
                  </a:solidFill>
                  <a:latin typeface="Comfortaa"/>
                  <a:ea typeface="Comfortaa"/>
                  <a:cs typeface="Comfortaa"/>
                  <a:sym typeface="Comfortaa"/>
                </a:rPr>
                <a:t>Chaplaincy</a:t>
              </a:r>
            </a:p>
          </p:txBody>
        </p:sp>
      </p:grpSp>
      <p:grpSp>
        <p:nvGrpSpPr>
          <p:cNvPr id="24" name="Group 24"/>
          <p:cNvGrpSpPr/>
          <p:nvPr/>
        </p:nvGrpSpPr>
        <p:grpSpPr>
          <a:xfrm>
            <a:off x="2688241" y="5562871"/>
            <a:ext cx="7597994" cy="1126376"/>
            <a:chOff x="0" y="0"/>
            <a:chExt cx="2722949" cy="403668"/>
          </a:xfrm>
        </p:grpSpPr>
        <p:sp>
          <p:nvSpPr>
            <p:cNvPr id="25" name="Freeform 25"/>
            <p:cNvSpPr/>
            <p:nvPr/>
          </p:nvSpPr>
          <p:spPr>
            <a:xfrm>
              <a:off x="0" y="0"/>
              <a:ext cx="2722949" cy="403668"/>
            </a:xfrm>
            <a:custGeom>
              <a:avLst/>
              <a:gdLst/>
              <a:ahLst/>
              <a:cxnLst/>
              <a:rect l="l" t="t" r="r" b="b"/>
              <a:pathLst>
                <a:path w="2722949" h="403668">
                  <a:moveTo>
                    <a:pt x="14265" y="0"/>
                  </a:moveTo>
                  <a:lnTo>
                    <a:pt x="2708684" y="0"/>
                  </a:lnTo>
                  <a:cubicBezTo>
                    <a:pt x="2716563" y="0"/>
                    <a:pt x="2722949" y="6387"/>
                    <a:pt x="2722949" y="14265"/>
                  </a:cubicBezTo>
                  <a:lnTo>
                    <a:pt x="2722949" y="389402"/>
                  </a:lnTo>
                  <a:cubicBezTo>
                    <a:pt x="2722949" y="393186"/>
                    <a:pt x="2721446" y="396814"/>
                    <a:pt x="2718771" y="399489"/>
                  </a:cubicBezTo>
                  <a:cubicBezTo>
                    <a:pt x="2716096" y="402165"/>
                    <a:pt x="2712468" y="403668"/>
                    <a:pt x="2708684" y="403668"/>
                  </a:cubicBezTo>
                  <a:lnTo>
                    <a:pt x="14265" y="403668"/>
                  </a:lnTo>
                  <a:cubicBezTo>
                    <a:pt x="6387" y="403668"/>
                    <a:pt x="0" y="397281"/>
                    <a:pt x="0" y="389402"/>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6" name="TextBox 26"/>
            <p:cNvSpPr txBox="1"/>
            <p:nvPr/>
          </p:nvSpPr>
          <p:spPr>
            <a:xfrm>
              <a:off x="0" y="-28575"/>
              <a:ext cx="2722949" cy="432243"/>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8" tooltip="https://eolc.co.uk/public/what-support-available"/>
                </a:rPr>
                <a:t>What support is available for carers</a:t>
              </a:r>
            </a:p>
          </p:txBody>
        </p:sp>
      </p:grpSp>
      <p:grpSp>
        <p:nvGrpSpPr>
          <p:cNvPr id="27" name="Group 27"/>
          <p:cNvGrpSpPr/>
          <p:nvPr/>
        </p:nvGrpSpPr>
        <p:grpSpPr>
          <a:xfrm>
            <a:off x="405765" y="1005143"/>
            <a:ext cx="2213069" cy="6168686"/>
            <a:chOff x="0" y="0"/>
            <a:chExt cx="793114" cy="2210718"/>
          </a:xfrm>
        </p:grpSpPr>
        <p:sp>
          <p:nvSpPr>
            <p:cNvPr id="28" name="Freeform 28"/>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3DEF1">
                <a:alpha val="89804"/>
              </a:srgbClr>
            </a:solidFill>
            <a:ln cap="sq">
              <a:noFill/>
              <a:prstDash val="solid"/>
              <a:miter/>
            </a:ln>
          </p:spPr>
          <p:txBody>
            <a:bodyPr/>
            <a:lstStyle/>
            <a:p>
              <a:endParaRPr lang="en-GB"/>
            </a:p>
          </p:txBody>
        </p:sp>
        <p:sp>
          <p:nvSpPr>
            <p:cNvPr id="29" name="TextBox 29"/>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endParaRP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Support for Carers</a:t>
              </a:r>
            </a:p>
          </p:txBody>
        </p:sp>
      </p:grpSp>
      <p:grpSp>
        <p:nvGrpSpPr>
          <p:cNvPr id="30" name="Group 30"/>
          <p:cNvGrpSpPr/>
          <p:nvPr/>
        </p:nvGrpSpPr>
        <p:grpSpPr>
          <a:xfrm>
            <a:off x="2688241" y="3720945"/>
            <a:ext cx="1677003" cy="383772"/>
            <a:chOff x="0" y="0"/>
            <a:chExt cx="601000" cy="137535"/>
          </a:xfrm>
        </p:grpSpPr>
        <p:sp>
          <p:nvSpPr>
            <p:cNvPr id="31" name="Freeform 31"/>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2" name="TextBox 32"/>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min reading/videos</a:t>
              </a:r>
            </a:p>
          </p:txBody>
        </p:sp>
      </p:grpSp>
      <p:grpSp>
        <p:nvGrpSpPr>
          <p:cNvPr id="33" name="Group 33"/>
          <p:cNvGrpSpPr/>
          <p:nvPr/>
        </p:nvGrpSpPr>
        <p:grpSpPr>
          <a:xfrm>
            <a:off x="4395920" y="3726321"/>
            <a:ext cx="1767358" cy="387921"/>
            <a:chOff x="0" y="0"/>
            <a:chExt cx="633381" cy="139022"/>
          </a:xfrm>
        </p:grpSpPr>
        <p:sp>
          <p:nvSpPr>
            <p:cNvPr id="34" name="Freeform 34"/>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35" name="TextBox 35"/>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Tier2</a:t>
              </a:r>
            </a:p>
          </p:txBody>
        </p:sp>
      </p:grpSp>
      <p:grpSp>
        <p:nvGrpSpPr>
          <p:cNvPr id="36" name="Group 36"/>
          <p:cNvGrpSpPr/>
          <p:nvPr/>
        </p:nvGrpSpPr>
        <p:grpSpPr>
          <a:xfrm>
            <a:off x="2688241" y="5018771"/>
            <a:ext cx="1677003" cy="383772"/>
            <a:chOff x="0" y="0"/>
            <a:chExt cx="601000" cy="137535"/>
          </a:xfrm>
        </p:grpSpPr>
        <p:sp>
          <p:nvSpPr>
            <p:cNvPr id="37" name="Freeform 37"/>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8" name="TextBox 38"/>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resources</a:t>
              </a:r>
            </a:p>
          </p:txBody>
        </p:sp>
      </p:grpSp>
      <p:grpSp>
        <p:nvGrpSpPr>
          <p:cNvPr id="39" name="Group 39"/>
          <p:cNvGrpSpPr/>
          <p:nvPr/>
        </p:nvGrpSpPr>
        <p:grpSpPr>
          <a:xfrm>
            <a:off x="2688241" y="6305474"/>
            <a:ext cx="1677003" cy="383772"/>
            <a:chOff x="0" y="0"/>
            <a:chExt cx="601000" cy="137535"/>
          </a:xfrm>
        </p:grpSpPr>
        <p:sp>
          <p:nvSpPr>
            <p:cNvPr id="40" name="Freeform 40"/>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41" name="TextBox 41"/>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resources</a:t>
              </a:r>
            </a:p>
          </p:txBody>
        </p:sp>
      </p:grpSp>
      <p:grpSp>
        <p:nvGrpSpPr>
          <p:cNvPr id="42" name="Group 42"/>
          <p:cNvGrpSpPr/>
          <p:nvPr/>
        </p:nvGrpSpPr>
        <p:grpSpPr>
          <a:xfrm>
            <a:off x="2688241" y="2487087"/>
            <a:ext cx="1677003" cy="383772"/>
            <a:chOff x="0" y="0"/>
            <a:chExt cx="601000" cy="137535"/>
          </a:xfrm>
        </p:grpSpPr>
        <p:sp>
          <p:nvSpPr>
            <p:cNvPr id="43" name="Freeform 43"/>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44" name="TextBox 44"/>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resources</a:t>
              </a:r>
            </a:p>
          </p:txBody>
        </p:sp>
      </p:gr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3DEF1">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endParaRP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Care After Death</a:t>
              </a: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9B4392"/>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3 - Topic 7</a:t>
              </a:r>
            </a:p>
          </p:txBody>
        </p:sp>
      </p:grpSp>
      <p:grpSp>
        <p:nvGrpSpPr>
          <p:cNvPr id="8" name="Group 8"/>
          <p:cNvGrpSpPr/>
          <p:nvPr/>
        </p:nvGrpSpPr>
        <p:grpSpPr>
          <a:xfrm>
            <a:off x="2685768" y="1005143"/>
            <a:ext cx="4770726" cy="567841"/>
            <a:chOff x="0" y="0"/>
            <a:chExt cx="1709720" cy="203502"/>
          </a:xfrm>
        </p:grpSpPr>
        <p:sp>
          <p:nvSpPr>
            <p:cNvPr id="9" name="Freeform 9"/>
            <p:cNvSpPr/>
            <p:nvPr/>
          </p:nvSpPr>
          <p:spPr>
            <a:xfrm>
              <a:off x="0" y="0"/>
              <a:ext cx="1709720" cy="203502"/>
            </a:xfrm>
            <a:custGeom>
              <a:avLst/>
              <a:gdLst/>
              <a:ahLst/>
              <a:cxnLst/>
              <a:rect l="l" t="t" r="r" b="b"/>
              <a:pathLst>
                <a:path w="1709720" h="203502">
                  <a:moveTo>
                    <a:pt x="22719" y="0"/>
                  </a:moveTo>
                  <a:lnTo>
                    <a:pt x="1687001" y="0"/>
                  </a:lnTo>
                  <a:cubicBezTo>
                    <a:pt x="1693027" y="0"/>
                    <a:pt x="1698805" y="2394"/>
                    <a:pt x="1703066" y="6654"/>
                  </a:cubicBezTo>
                  <a:cubicBezTo>
                    <a:pt x="1707327" y="10915"/>
                    <a:pt x="1709720" y="16694"/>
                    <a:pt x="1709720" y="22719"/>
                  </a:cubicBezTo>
                  <a:lnTo>
                    <a:pt x="1709720" y="180782"/>
                  </a:lnTo>
                  <a:cubicBezTo>
                    <a:pt x="1709720" y="193330"/>
                    <a:pt x="1699549" y="203502"/>
                    <a:pt x="1687001" y="203502"/>
                  </a:cubicBezTo>
                  <a:lnTo>
                    <a:pt x="22719" y="203502"/>
                  </a:lnTo>
                  <a:cubicBezTo>
                    <a:pt x="16694" y="203502"/>
                    <a:pt x="10915" y="201108"/>
                    <a:pt x="6654" y="196847"/>
                  </a:cubicBezTo>
                  <a:cubicBezTo>
                    <a:pt x="2394" y="192587"/>
                    <a:pt x="0" y="186808"/>
                    <a:pt x="0" y="180782"/>
                  </a:cubicBezTo>
                  <a:lnTo>
                    <a:pt x="0" y="22719"/>
                  </a:lnTo>
                  <a:cubicBezTo>
                    <a:pt x="0" y="16694"/>
                    <a:pt x="2394" y="10915"/>
                    <a:pt x="6654" y="6654"/>
                  </a:cubicBezTo>
                  <a:cubicBezTo>
                    <a:pt x="10915" y="2394"/>
                    <a:pt x="16694" y="0"/>
                    <a:pt x="22719" y="0"/>
                  </a:cubicBezTo>
                  <a:close/>
                </a:path>
              </a:pathLst>
            </a:custGeom>
            <a:solidFill>
              <a:srgbClr val="DCBED9"/>
            </a:solidFill>
            <a:ln cap="sq">
              <a:noFill/>
              <a:prstDash val="solid"/>
              <a:miter/>
            </a:ln>
          </p:spPr>
          <p:txBody>
            <a:bodyPr/>
            <a:lstStyle/>
            <a:p>
              <a:endParaRPr lang="en-GB"/>
            </a:p>
          </p:txBody>
        </p:sp>
        <p:sp>
          <p:nvSpPr>
            <p:cNvPr id="10" name="TextBox 10"/>
            <p:cNvSpPr txBox="1"/>
            <p:nvPr/>
          </p:nvSpPr>
          <p:spPr>
            <a:xfrm>
              <a:off x="0" y="-28575"/>
              <a:ext cx="1709720" cy="232077"/>
            </a:xfrm>
            <a:prstGeom prst="rect">
              <a:avLst/>
            </a:prstGeom>
          </p:spPr>
          <p:txBody>
            <a:bodyPr lIns="50800" tIns="50800" rIns="50800" bIns="50800" rtlCol="0" anchor="ctr"/>
            <a:lstStyle/>
            <a:p>
              <a:pPr marL="0" lvl="0" indent="0" algn="ctr">
                <a:lnSpc>
                  <a:spcPts val="2099"/>
                </a:lnSpc>
                <a:spcBef>
                  <a:spcPct val="0"/>
                </a:spcBef>
              </a:pPr>
              <a:r>
                <a:rPr lang="en-US" sz="1499">
                  <a:solidFill>
                    <a:srgbClr val="000000"/>
                  </a:solidFill>
                  <a:latin typeface="Comfortaa"/>
                  <a:ea typeface="Comfortaa"/>
                  <a:cs typeface="Comfortaa"/>
                  <a:sym typeface="Comfortaa"/>
                </a:rPr>
                <a:t>Introduction &amp; Outcomes as per Tier 1 &amp; 2.</a:t>
              </a:r>
            </a:p>
          </p:txBody>
        </p:sp>
      </p:grpSp>
      <p:sp>
        <p:nvSpPr>
          <p:cNvPr id="11" name="Freeform 11"/>
          <p:cNvSpPr/>
          <p:nvPr/>
        </p:nvSpPr>
        <p:spPr>
          <a:xfrm>
            <a:off x="6041560" y="1723203"/>
            <a:ext cx="4244675" cy="5450627"/>
          </a:xfrm>
          <a:custGeom>
            <a:avLst/>
            <a:gdLst/>
            <a:ahLst/>
            <a:cxnLst/>
            <a:rect l="l" t="t" r="r" b="b"/>
            <a:pathLst>
              <a:path w="4244675" h="5450627">
                <a:moveTo>
                  <a:pt x="0" y="0"/>
                </a:moveTo>
                <a:lnTo>
                  <a:pt x="4244675" y="0"/>
                </a:lnTo>
                <a:lnTo>
                  <a:pt x="4244675" y="5450627"/>
                </a:lnTo>
                <a:lnTo>
                  <a:pt x="0" y="5450627"/>
                </a:lnTo>
                <a:lnTo>
                  <a:pt x="0" y="0"/>
                </a:lnTo>
                <a:close/>
              </a:path>
            </a:pathLst>
          </a:custGeom>
          <a:blipFill>
            <a:blip r:embed="rId2">
              <a:alphaModFix amt="6999"/>
            </a:blip>
            <a:stretch>
              <a:fillRect/>
            </a:stretch>
          </a:blipFill>
        </p:spPr>
        <p:txBody>
          <a:bodyPr/>
          <a:lstStyle/>
          <a:p>
            <a:endParaRPr lang="en-GB"/>
          </a:p>
        </p:txBody>
      </p:sp>
      <p:sp>
        <p:nvSpPr>
          <p:cNvPr id="12" name="Freeform 12"/>
          <p:cNvSpPr/>
          <p:nvPr/>
        </p:nvSpPr>
        <p:spPr>
          <a:xfrm>
            <a:off x="2685768" y="1723203"/>
            <a:ext cx="4244675" cy="5450627"/>
          </a:xfrm>
          <a:custGeom>
            <a:avLst/>
            <a:gdLst/>
            <a:ahLst/>
            <a:cxnLst/>
            <a:rect l="l" t="t" r="r" b="b"/>
            <a:pathLst>
              <a:path w="4244675" h="5450627">
                <a:moveTo>
                  <a:pt x="0" y="0"/>
                </a:moveTo>
                <a:lnTo>
                  <a:pt x="4244675" y="0"/>
                </a:lnTo>
                <a:lnTo>
                  <a:pt x="4244675" y="5450627"/>
                </a:lnTo>
                <a:lnTo>
                  <a:pt x="0" y="5450627"/>
                </a:lnTo>
                <a:lnTo>
                  <a:pt x="0" y="0"/>
                </a:lnTo>
                <a:close/>
              </a:path>
            </a:pathLst>
          </a:custGeom>
          <a:blipFill>
            <a:blip r:embed="rId2">
              <a:alphaModFix amt="6999"/>
            </a:blip>
            <a:stretch>
              <a:fillRect/>
            </a:stretch>
          </a:blipFill>
        </p:spPr>
        <p:txBody>
          <a:bodyPr/>
          <a:lstStyle/>
          <a:p>
            <a:endParaRPr lang="en-GB"/>
          </a:p>
        </p:txBody>
      </p:sp>
      <p:grpSp>
        <p:nvGrpSpPr>
          <p:cNvPr id="13" name="Group 13"/>
          <p:cNvGrpSpPr/>
          <p:nvPr/>
        </p:nvGrpSpPr>
        <p:grpSpPr>
          <a:xfrm>
            <a:off x="7520155" y="1005143"/>
            <a:ext cx="2766080" cy="567841"/>
            <a:chOff x="0" y="0"/>
            <a:chExt cx="991301" cy="203502"/>
          </a:xfrm>
        </p:grpSpPr>
        <p:sp>
          <p:nvSpPr>
            <p:cNvPr id="14" name="Freeform 14"/>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5FB339"/>
            </a:solidFill>
            <a:ln cap="sq">
              <a:noFill/>
              <a:prstDash val="solid"/>
              <a:miter/>
            </a:ln>
          </p:spPr>
          <p:txBody>
            <a:bodyPr/>
            <a:lstStyle/>
            <a:p>
              <a:endParaRPr lang="en-GB"/>
            </a:p>
          </p:txBody>
        </p:sp>
        <p:sp>
          <p:nvSpPr>
            <p:cNvPr id="15" name="TextBox 15"/>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3" action="ppaction://hlinksldjump"/>
                </a:rPr>
                <a:t>Tier 1 Introduction reminder</a:t>
              </a:r>
            </a:p>
          </p:txBody>
        </p:sp>
      </p:grpSp>
      <p:sp>
        <p:nvSpPr>
          <p:cNvPr id="16" name="Freeform 16"/>
          <p:cNvSpPr/>
          <p:nvPr/>
        </p:nvSpPr>
        <p:spPr>
          <a:xfrm>
            <a:off x="4769109" y="1723203"/>
            <a:ext cx="4244675" cy="5450627"/>
          </a:xfrm>
          <a:custGeom>
            <a:avLst/>
            <a:gdLst/>
            <a:ahLst/>
            <a:cxnLst/>
            <a:rect l="l" t="t" r="r" b="b"/>
            <a:pathLst>
              <a:path w="4244675" h="5450627">
                <a:moveTo>
                  <a:pt x="0" y="0"/>
                </a:moveTo>
                <a:lnTo>
                  <a:pt x="4244676" y="0"/>
                </a:lnTo>
                <a:lnTo>
                  <a:pt x="4244676" y="5450627"/>
                </a:lnTo>
                <a:lnTo>
                  <a:pt x="0" y="5450627"/>
                </a:lnTo>
                <a:lnTo>
                  <a:pt x="0" y="0"/>
                </a:lnTo>
                <a:close/>
              </a:path>
            </a:pathLst>
          </a:custGeom>
          <a:blipFill>
            <a:blip r:embed="rId2"/>
            <a:stretch>
              <a:fillRect/>
            </a:stretch>
          </a:blipFill>
        </p:spPr>
        <p:txBody>
          <a:bodyPr/>
          <a:lstStyle/>
          <a:p>
            <a:endParaRPr lang="en-GB"/>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9B4392"/>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3 - Topic 7</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DCBED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88241" y="1672843"/>
            <a:ext cx="7597994" cy="1481951"/>
            <a:chOff x="0" y="0"/>
            <a:chExt cx="2722949" cy="531098"/>
          </a:xfrm>
        </p:grpSpPr>
        <p:sp>
          <p:nvSpPr>
            <p:cNvPr id="9" name="Freeform 9"/>
            <p:cNvSpPr/>
            <p:nvPr/>
          </p:nvSpPr>
          <p:spPr>
            <a:xfrm>
              <a:off x="0" y="0"/>
              <a:ext cx="2722949" cy="531098"/>
            </a:xfrm>
            <a:custGeom>
              <a:avLst/>
              <a:gdLst/>
              <a:ahLst/>
              <a:cxnLst/>
              <a:rect l="l" t="t" r="r" b="b"/>
              <a:pathLst>
                <a:path w="2722949" h="531098">
                  <a:moveTo>
                    <a:pt x="14265" y="0"/>
                  </a:moveTo>
                  <a:lnTo>
                    <a:pt x="2708684" y="0"/>
                  </a:lnTo>
                  <a:cubicBezTo>
                    <a:pt x="2716563" y="0"/>
                    <a:pt x="2722949" y="6387"/>
                    <a:pt x="2722949" y="14265"/>
                  </a:cubicBezTo>
                  <a:lnTo>
                    <a:pt x="2722949" y="516832"/>
                  </a:lnTo>
                  <a:cubicBezTo>
                    <a:pt x="2722949" y="520616"/>
                    <a:pt x="2721446" y="524244"/>
                    <a:pt x="2718771" y="526919"/>
                  </a:cubicBezTo>
                  <a:cubicBezTo>
                    <a:pt x="2716096" y="529595"/>
                    <a:pt x="2712468" y="531098"/>
                    <a:pt x="2708684" y="531098"/>
                  </a:cubicBezTo>
                  <a:lnTo>
                    <a:pt x="14265" y="531098"/>
                  </a:lnTo>
                  <a:cubicBezTo>
                    <a:pt x="6387" y="531098"/>
                    <a:pt x="0" y="524711"/>
                    <a:pt x="0" y="516832"/>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559673"/>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www.macmillan.org.uk/coronavirus/healthcare-professionals/bereavement-resource-for-health-and-social-care-professionals"/>
                </a:rPr>
                <a:t>Bereavement resource for health </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www.macmillan.org.uk/coronavirus/healthcare-professionals/bereavement-resource-for-health-and-social-care-professionals"/>
                </a:rPr>
                <a:t>and social care professionals </a:t>
              </a:r>
            </a:p>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2" tooltip="https://www.macmillan.org.uk/coronavirus/healthcare-professionals/bereavement-resource-for-health-and-social-care-professionals"/>
                </a:rPr>
                <a:t>macmillan.org.uk)</a:t>
              </a:r>
              <a:r>
                <a:rPr lang="en-US" sz="1200">
                  <a:solidFill>
                    <a:srgbClr val="000000">
                      <a:alpha val="89804"/>
                    </a:srgbClr>
                  </a:solidFill>
                  <a:latin typeface="Comfortaa"/>
                  <a:ea typeface="Comfortaa"/>
                  <a:cs typeface="Comfortaa"/>
                  <a:sym typeface="Comfortaa"/>
                </a:rPr>
                <a:t> </a:t>
              </a:r>
            </a:p>
            <a:p>
              <a:pPr algn="l">
                <a:lnSpc>
                  <a:spcPts val="1679"/>
                </a:lnSpc>
              </a:pPr>
              <a:endParaRPr lang="en-US" sz="1200">
                <a:solidFill>
                  <a:srgbClr val="000000">
                    <a:alpha val="89804"/>
                  </a:srgbClr>
                </a:solidFill>
                <a:latin typeface="Comfortaa"/>
                <a:ea typeface="Comfortaa"/>
                <a:cs typeface="Comfortaa"/>
                <a:sym typeface="Comfortaa"/>
              </a:endParaRPr>
            </a:p>
            <a:p>
              <a:pPr algn="l">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11" name="Group 11"/>
          <p:cNvGrpSpPr/>
          <p:nvPr/>
        </p:nvGrpSpPr>
        <p:grpSpPr>
          <a:xfrm>
            <a:off x="3157327" y="6804000"/>
            <a:ext cx="2766080" cy="567841"/>
            <a:chOff x="0" y="0"/>
            <a:chExt cx="991301" cy="203502"/>
          </a:xfrm>
        </p:grpSpPr>
        <p:sp>
          <p:nvSpPr>
            <p:cNvPr id="12" name="Freeform 12"/>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9B4392"/>
            </a:solidFill>
            <a:ln cap="sq">
              <a:noFill/>
              <a:prstDash val="solid"/>
              <a:miter/>
            </a:ln>
          </p:spPr>
          <p:txBody>
            <a:bodyPr/>
            <a:lstStyle/>
            <a:p>
              <a:endParaRPr lang="en-GB"/>
            </a:p>
          </p:txBody>
        </p:sp>
        <p:sp>
          <p:nvSpPr>
            <p:cNvPr id="13" name="TextBox 13"/>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3" action="ppaction://hlinksldjump"/>
                </a:rPr>
                <a:t>Back to </a:t>
              </a:r>
              <a:r>
                <a:rPr lang="en-US" sz="1199" b="1" strike="noStrike">
                  <a:solidFill>
                    <a:srgbClr val="000000"/>
                  </a:solidFill>
                  <a:latin typeface="Comfortaa Bold"/>
                  <a:ea typeface="Comfortaa Bold"/>
                  <a:cs typeface="Comfortaa Bold"/>
                  <a:sym typeface="Comfortaa Bold"/>
                  <a:hlinkClick r:id="rId3" action="ppaction://hlinksldjump"/>
                </a:rPr>
                <a:t>Tier 3 Summary</a:t>
              </a:r>
            </a:p>
          </p:txBody>
        </p:sp>
      </p:grpSp>
      <p:grpSp>
        <p:nvGrpSpPr>
          <p:cNvPr id="14" name="Group 14"/>
          <p:cNvGrpSpPr/>
          <p:nvPr/>
        </p:nvGrpSpPr>
        <p:grpSpPr>
          <a:xfrm>
            <a:off x="6849929" y="6804000"/>
            <a:ext cx="2766080" cy="567841"/>
            <a:chOff x="0" y="0"/>
            <a:chExt cx="991301" cy="203502"/>
          </a:xfrm>
        </p:grpSpPr>
        <p:sp>
          <p:nvSpPr>
            <p:cNvPr id="15" name="Freeform 15"/>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9B4392"/>
            </a:solidFill>
            <a:ln cap="sq">
              <a:noFill/>
              <a:prstDash val="solid"/>
              <a:miter/>
            </a:ln>
          </p:spPr>
          <p:txBody>
            <a:bodyPr/>
            <a:lstStyle/>
            <a:p>
              <a:endParaRPr lang="en-GB"/>
            </a:p>
          </p:txBody>
        </p:sp>
        <p:sp>
          <p:nvSpPr>
            <p:cNvPr id="16" name="TextBox 16"/>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4" action="ppaction://hlinksldjump"/>
                </a:rPr>
                <a:t>Next Topic</a:t>
              </a:r>
            </a:p>
          </p:txBody>
        </p:sp>
      </p:grpSp>
      <p:sp>
        <p:nvSpPr>
          <p:cNvPr id="17" name="Freeform 17"/>
          <p:cNvSpPr/>
          <p:nvPr/>
        </p:nvSpPr>
        <p:spPr>
          <a:xfrm>
            <a:off x="9762868" y="6835742"/>
            <a:ext cx="523367" cy="536100"/>
          </a:xfrm>
          <a:custGeom>
            <a:avLst/>
            <a:gdLst/>
            <a:ahLst/>
            <a:cxnLst/>
            <a:rect l="l" t="t" r="r" b="b"/>
            <a:pathLst>
              <a:path w="523367" h="536100">
                <a:moveTo>
                  <a:pt x="0" y="0"/>
                </a:moveTo>
                <a:lnTo>
                  <a:pt x="523367" y="0"/>
                </a:lnTo>
                <a:lnTo>
                  <a:pt x="523367" y="536099"/>
                </a:lnTo>
                <a:lnTo>
                  <a:pt x="0" y="53609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grpSp>
        <p:nvGrpSpPr>
          <p:cNvPr id="18" name="Group 18"/>
          <p:cNvGrpSpPr/>
          <p:nvPr/>
        </p:nvGrpSpPr>
        <p:grpSpPr>
          <a:xfrm>
            <a:off x="2688241" y="3334498"/>
            <a:ext cx="7597994" cy="1481951"/>
            <a:chOff x="0" y="0"/>
            <a:chExt cx="2722949" cy="531098"/>
          </a:xfrm>
        </p:grpSpPr>
        <p:sp>
          <p:nvSpPr>
            <p:cNvPr id="19" name="Freeform 19"/>
            <p:cNvSpPr/>
            <p:nvPr/>
          </p:nvSpPr>
          <p:spPr>
            <a:xfrm>
              <a:off x="0" y="0"/>
              <a:ext cx="2722949" cy="531098"/>
            </a:xfrm>
            <a:custGeom>
              <a:avLst/>
              <a:gdLst/>
              <a:ahLst/>
              <a:cxnLst/>
              <a:rect l="l" t="t" r="r" b="b"/>
              <a:pathLst>
                <a:path w="2722949" h="531098">
                  <a:moveTo>
                    <a:pt x="14265" y="0"/>
                  </a:moveTo>
                  <a:lnTo>
                    <a:pt x="2708684" y="0"/>
                  </a:lnTo>
                  <a:cubicBezTo>
                    <a:pt x="2716563" y="0"/>
                    <a:pt x="2722949" y="6387"/>
                    <a:pt x="2722949" y="14265"/>
                  </a:cubicBezTo>
                  <a:lnTo>
                    <a:pt x="2722949" y="516832"/>
                  </a:lnTo>
                  <a:cubicBezTo>
                    <a:pt x="2722949" y="520616"/>
                    <a:pt x="2721446" y="524244"/>
                    <a:pt x="2718771" y="526919"/>
                  </a:cubicBezTo>
                  <a:cubicBezTo>
                    <a:pt x="2716096" y="529595"/>
                    <a:pt x="2712468" y="531098"/>
                    <a:pt x="2708684" y="531098"/>
                  </a:cubicBezTo>
                  <a:lnTo>
                    <a:pt x="14265" y="531098"/>
                  </a:lnTo>
                  <a:cubicBezTo>
                    <a:pt x="6387" y="531098"/>
                    <a:pt x="0" y="524711"/>
                    <a:pt x="0" y="516832"/>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0" name="TextBox 20"/>
            <p:cNvSpPr txBox="1"/>
            <p:nvPr/>
          </p:nvSpPr>
          <p:spPr>
            <a:xfrm>
              <a:off x="0" y="-28575"/>
              <a:ext cx="2722949" cy="559673"/>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7" tooltip="https://eolc.co.uk/professionals/care-after-death"/>
                </a:rPr>
                <a:t>Care After Death :: Lincolnshire Palliative and End of Life (eolc.co.uk)</a:t>
              </a:r>
              <a:r>
                <a:rPr lang="en-US" sz="1200">
                  <a:solidFill>
                    <a:srgbClr val="000000">
                      <a:alpha val="89804"/>
                    </a:srgbClr>
                  </a:solidFill>
                  <a:latin typeface="Comfortaa"/>
                  <a:ea typeface="Comfortaa"/>
                  <a:cs typeface="Comfortaa"/>
                  <a:sym typeface="Comfortaa"/>
                </a:rPr>
                <a:t> </a:t>
              </a:r>
            </a:p>
            <a:p>
              <a:pPr algn="ctr">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21" name="Group 21"/>
          <p:cNvGrpSpPr/>
          <p:nvPr/>
        </p:nvGrpSpPr>
        <p:grpSpPr>
          <a:xfrm>
            <a:off x="2688241" y="5028196"/>
            <a:ext cx="7597994" cy="1481951"/>
            <a:chOff x="0" y="0"/>
            <a:chExt cx="2722949" cy="531098"/>
          </a:xfrm>
        </p:grpSpPr>
        <p:sp>
          <p:nvSpPr>
            <p:cNvPr id="22" name="Freeform 22"/>
            <p:cNvSpPr/>
            <p:nvPr/>
          </p:nvSpPr>
          <p:spPr>
            <a:xfrm>
              <a:off x="0" y="0"/>
              <a:ext cx="2722949" cy="531098"/>
            </a:xfrm>
            <a:custGeom>
              <a:avLst/>
              <a:gdLst/>
              <a:ahLst/>
              <a:cxnLst/>
              <a:rect l="l" t="t" r="r" b="b"/>
              <a:pathLst>
                <a:path w="2722949" h="531098">
                  <a:moveTo>
                    <a:pt x="14265" y="0"/>
                  </a:moveTo>
                  <a:lnTo>
                    <a:pt x="2708684" y="0"/>
                  </a:lnTo>
                  <a:cubicBezTo>
                    <a:pt x="2716563" y="0"/>
                    <a:pt x="2722949" y="6387"/>
                    <a:pt x="2722949" y="14265"/>
                  </a:cubicBezTo>
                  <a:lnTo>
                    <a:pt x="2722949" y="516832"/>
                  </a:lnTo>
                  <a:cubicBezTo>
                    <a:pt x="2722949" y="520616"/>
                    <a:pt x="2721446" y="524244"/>
                    <a:pt x="2718771" y="526919"/>
                  </a:cubicBezTo>
                  <a:cubicBezTo>
                    <a:pt x="2716096" y="529595"/>
                    <a:pt x="2712468" y="531098"/>
                    <a:pt x="2708684" y="531098"/>
                  </a:cubicBezTo>
                  <a:lnTo>
                    <a:pt x="14265" y="531098"/>
                  </a:lnTo>
                  <a:cubicBezTo>
                    <a:pt x="6387" y="531098"/>
                    <a:pt x="0" y="524711"/>
                    <a:pt x="0" y="516832"/>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23" name="TextBox 23"/>
            <p:cNvSpPr txBox="1"/>
            <p:nvPr/>
          </p:nvSpPr>
          <p:spPr>
            <a:xfrm>
              <a:off x="0" y="-28575"/>
              <a:ext cx="2722949" cy="559673"/>
            </a:xfrm>
            <a:prstGeom prst="rect">
              <a:avLst/>
            </a:prstGeom>
          </p:spPr>
          <p:txBody>
            <a:bodyPr lIns="50800" tIns="50800" rIns="50800" bIns="50800" rtlCol="0" anchor="ctr"/>
            <a:lstStyle/>
            <a:p>
              <a:pPr algn="ctr">
                <a:lnSpc>
                  <a:spcPts val="1679"/>
                </a:lnSpc>
              </a:pPr>
              <a:r>
                <a:rPr lang="en-US" sz="1200">
                  <a:solidFill>
                    <a:srgbClr val="E84812">
                      <a:alpha val="89804"/>
                    </a:srgbClr>
                  </a:solidFill>
                  <a:latin typeface="Comfortaa"/>
                  <a:ea typeface="Comfortaa"/>
                  <a:cs typeface="Comfortaa"/>
                  <a:sym typeface="Comfortaa"/>
                </a:rPr>
                <a:t>Chaplaincy information</a:t>
              </a:r>
            </a:p>
          </p:txBody>
        </p:sp>
      </p:grpSp>
      <p:grpSp>
        <p:nvGrpSpPr>
          <p:cNvPr id="24" name="Group 24"/>
          <p:cNvGrpSpPr/>
          <p:nvPr/>
        </p:nvGrpSpPr>
        <p:grpSpPr>
          <a:xfrm>
            <a:off x="405765" y="1005143"/>
            <a:ext cx="2213069" cy="6168686"/>
            <a:chOff x="0" y="0"/>
            <a:chExt cx="793114" cy="2210718"/>
          </a:xfrm>
        </p:grpSpPr>
        <p:sp>
          <p:nvSpPr>
            <p:cNvPr id="25" name="Freeform 25"/>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3DEF1">
                <a:alpha val="89804"/>
              </a:srgbClr>
            </a:solidFill>
            <a:ln cap="sq">
              <a:noFill/>
              <a:prstDash val="solid"/>
              <a:miter/>
            </a:ln>
          </p:spPr>
          <p:txBody>
            <a:bodyPr/>
            <a:lstStyle/>
            <a:p>
              <a:endParaRPr lang="en-GB"/>
            </a:p>
          </p:txBody>
        </p:sp>
        <p:sp>
          <p:nvSpPr>
            <p:cNvPr id="26" name="TextBox 26"/>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endParaRP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Care After Death</a:t>
              </a:r>
            </a:p>
          </p:txBody>
        </p:sp>
      </p:grpSp>
      <p:grpSp>
        <p:nvGrpSpPr>
          <p:cNvPr id="27" name="Group 27"/>
          <p:cNvGrpSpPr/>
          <p:nvPr/>
        </p:nvGrpSpPr>
        <p:grpSpPr>
          <a:xfrm>
            <a:off x="2688241" y="4432676"/>
            <a:ext cx="1677003" cy="383772"/>
            <a:chOff x="0" y="0"/>
            <a:chExt cx="601000" cy="137535"/>
          </a:xfrm>
        </p:grpSpPr>
        <p:sp>
          <p:nvSpPr>
            <p:cNvPr id="28" name="Freeform 28"/>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9" name="TextBox 29"/>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20min training </a:t>
              </a:r>
            </a:p>
          </p:txBody>
        </p:sp>
      </p:grpSp>
      <p:grpSp>
        <p:nvGrpSpPr>
          <p:cNvPr id="30" name="Group 30"/>
          <p:cNvGrpSpPr/>
          <p:nvPr/>
        </p:nvGrpSpPr>
        <p:grpSpPr>
          <a:xfrm>
            <a:off x="2688241" y="2771022"/>
            <a:ext cx="1677003" cy="383772"/>
            <a:chOff x="0" y="0"/>
            <a:chExt cx="601000" cy="137535"/>
          </a:xfrm>
        </p:grpSpPr>
        <p:sp>
          <p:nvSpPr>
            <p:cNvPr id="31" name="Freeform 31"/>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2" name="TextBox 32"/>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25min training </a:t>
              </a:r>
            </a:p>
          </p:txBody>
        </p:sp>
      </p:grpSp>
      <p:grpSp>
        <p:nvGrpSpPr>
          <p:cNvPr id="33" name="Group 33"/>
          <p:cNvGrpSpPr/>
          <p:nvPr/>
        </p:nvGrpSpPr>
        <p:grpSpPr>
          <a:xfrm>
            <a:off x="2688241" y="6126374"/>
            <a:ext cx="1677003" cy="383772"/>
            <a:chOff x="0" y="0"/>
            <a:chExt cx="601000" cy="137535"/>
          </a:xfrm>
        </p:grpSpPr>
        <p:sp>
          <p:nvSpPr>
            <p:cNvPr id="34" name="Freeform 34"/>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5" name="TextBox 35"/>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resources</a:t>
              </a:r>
            </a:p>
          </p:txBody>
        </p:sp>
      </p:grpSp>
      <p:grpSp>
        <p:nvGrpSpPr>
          <p:cNvPr id="36" name="Group 36"/>
          <p:cNvGrpSpPr/>
          <p:nvPr/>
        </p:nvGrpSpPr>
        <p:grpSpPr>
          <a:xfrm>
            <a:off x="4395920" y="4428528"/>
            <a:ext cx="1767358" cy="387921"/>
            <a:chOff x="0" y="0"/>
            <a:chExt cx="633381" cy="139022"/>
          </a:xfrm>
        </p:grpSpPr>
        <p:sp>
          <p:nvSpPr>
            <p:cNvPr id="37" name="Freeform 37"/>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38" name="TextBox 38"/>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Tier1</a:t>
              </a:r>
            </a:p>
          </p:txBody>
        </p:sp>
      </p:gr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1005143"/>
            <a:ext cx="2213069" cy="6168686"/>
            <a:chOff x="0" y="0"/>
            <a:chExt cx="793114" cy="2210718"/>
          </a:xfrm>
        </p:grpSpPr>
        <p:sp>
          <p:nvSpPr>
            <p:cNvPr id="3" name="Freeform 3"/>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3DEF1">
                <a:alpha val="89804"/>
              </a:srgbClr>
            </a:solidFill>
            <a:ln cap="sq">
              <a:noFill/>
              <a:prstDash val="solid"/>
              <a:miter/>
            </a:ln>
          </p:spPr>
          <p:txBody>
            <a:bodyPr/>
            <a:lstStyle/>
            <a:p>
              <a:endParaRPr lang="en-GB"/>
            </a:p>
          </p:txBody>
        </p:sp>
        <p:sp>
          <p:nvSpPr>
            <p:cNvPr id="4" name="TextBox 4"/>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endParaRP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Maintaining own Health and Wellbeing</a:t>
              </a:r>
            </a:p>
          </p:txBody>
        </p:sp>
      </p:grpSp>
      <p:grpSp>
        <p:nvGrpSpPr>
          <p:cNvPr id="5" name="Group 5"/>
          <p:cNvGrpSpPr/>
          <p:nvPr/>
        </p:nvGrpSpPr>
        <p:grpSpPr>
          <a:xfrm>
            <a:off x="405765" y="367964"/>
            <a:ext cx="9880470" cy="567841"/>
            <a:chOff x="0" y="0"/>
            <a:chExt cx="3540938" cy="203502"/>
          </a:xfrm>
        </p:grpSpPr>
        <p:sp>
          <p:nvSpPr>
            <p:cNvPr id="6" name="Freeform 6"/>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9B4392"/>
            </a:solidFill>
            <a:ln cap="sq">
              <a:noFill/>
              <a:prstDash val="solid"/>
              <a:miter/>
            </a:ln>
          </p:spPr>
          <p:txBody>
            <a:bodyPr/>
            <a:lstStyle/>
            <a:p>
              <a:endParaRPr lang="en-GB"/>
            </a:p>
          </p:txBody>
        </p:sp>
        <p:sp>
          <p:nvSpPr>
            <p:cNvPr id="7" name="TextBox 7"/>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3 - Topic 8</a:t>
              </a:r>
            </a:p>
          </p:txBody>
        </p:sp>
      </p:grpSp>
      <p:grpSp>
        <p:nvGrpSpPr>
          <p:cNvPr id="8" name="Group 8"/>
          <p:cNvGrpSpPr/>
          <p:nvPr/>
        </p:nvGrpSpPr>
        <p:grpSpPr>
          <a:xfrm>
            <a:off x="2685768" y="1005143"/>
            <a:ext cx="4770726" cy="567841"/>
            <a:chOff x="0" y="0"/>
            <a:chExt cx="1709720" cy="203502"/>
          </a:xfrm>
        </p:grpSpPr>
        <p:sp>
          <p:nvSpPr>
            <p:cNvPr id="9" name="Freeform 9"/>
            <p:cNvSpPr/>
            <p:nvPr/>
          </p:nvSpPr>
          <p:spPr>
            <a:xfrm>
              <a:off x="0" y="0"/>
              <a:ext cx="1709720" cy="203502"/>
            </a:xfrm>
            <a:custGeom>
              <a:avLst/>
              <a:gdLst/>
              <a:ahLst/>
              <a:cxnLst/>
              <a:rect l="l" t="t" r="r" b="b"/>
              <a:pathLst>
                <a:path w="1709720" h="203502">
                  <a:moveTo>
                    <a:pt x="22719" y="0"/>
                  </a:moveTo>
                  <a:lnTo>
                    <a:pt x="1687001" y="0"/>
                  </a:lnTo>
                  <a:cubicBezTo>
                    <a:pt x="1693027" y="0"/>
                    <a:pt x="1698805" y="2394"/>
                    <a:pt x="1703066" y="6654"/>
                  </a:cubicBezTo>
                  <a:cubicBezTo>
                    <a:pt x="1707327" y="10915"/>
                    <a:pt x="1709720" y="16694"/>
                    <a:pt x="1709720" y="22719"/>
                  </a:cubicBezTo>
                  <a:lnTo>
                    <a:pt x="1709720" y="180782"/>
                  </a:lnTo>
                  <a:cubicBezTo>
                    <a:pt x="1709720" y="193330"/>
                    <a:pt x="1699549" y="203502"/>
                    <a:pt x="1687001" y="203502"/>
                  </a:cubicBezTo>
                  <a:lnTo>
                    <a:pt x="22719" y="203502"/>
                  </a:lnTo>
                  <a:cubicBezTo>
                    <a:pt x="16694" y="203502"/>
                    <a:pt x="10915" y="201108"/>
                    <a:pt x="6654" y="196847"/>
                  </a:cubicBezTo>
                  <a:cubicBezTo>
                    <a:pt x="2394" y="192587"/>
                    <a:pt x="0" y="186808"/>
                    <a:pt x="0" y="180782"/>
                  </a:cubicBezTo>
                  <a:lnTo>
                    <a:pt x="0" y="22719"/>
                  </a:lnTo>
                  <a:cubicBezTo>
                    <a:pt x="0" y="16694"/>
                    <a:pt x="2394" y="10915"/>
                    <a:pt x="6654" y="6654"/>
                  </a:cubicBezTo>
                  <a:cubicBezTo>
                    <a:pt x="10915" y="2394"/>
                    <a:pt x="16694" y="0"/>
                    <a:pt x="22719" y="0"/>
                  </a:cubicBezTo>
                  <a:close/>
                </a:path>
              </a:pathLst>
            </a:custGeom>
            <a:solidFill>
              <a:srgbClr val="DCBED9"/>
            </a:solidFill>
            <a:ln cap="sq">
              <a:noFill/>
              <a:prstDash val="solid"/>
              <a:miter/>
            </a:ln>
          </p:spPr>
          <p:txBody>
            <a:bodyPr/>
            <a:lstStyle/>
            <a:p>
              <a:endParaRPr lang="en-GB"/>
            </a:p>
          </p:txBody>
        </p:sp>
        <p:sp>
          <p:nvSpPr>
            <p:cNvPr id="10" name="TextBox 10"/>
            <p:cNvSpPr txBox="1"/>
            <p:nvPr/>
          </p:nvSpPr>
          <p:spPr>
            <a:xfrm>
              <a:off x="0" y="-28575"/>
              <a:ext cx="1709720" cy="232077"/>
            </a:xfrm>
            <a:prstGeom prst="rect">
              <a:avLst/>
            </a:prstGeom>
          </p:spPr>
          <p:txBody>
            <a:bodyPr lIns="50800" tIns="50800" rIns="50800" bIns="50800" rtlCol="0" anchor="ctr"/>
            <a:lstStyle/>
            <a:p>
              <a:pPr marL="0" lvl="0" indent="0" algn="ctr">
                <a:lnSpc>
                  <a:spcPts val="2099"/>
                </a:lnSpc>
                <a:spcBef>
                  <a:spcPct val="0"/>
                </a:spcBef>
              </a:pPr>
              <a:r>
                <a:rPr lang="en-US" sz="1499">
                  <a:solidFill>
                    <a:srgbClr val="000000"/>
                  </a:solidFill>
                  <a:latin typeface="Comfortaa"/>
                  <a:ea typeface="Comfortaa"/>
                  <a:cs typeface="Comfortaa"/>
                  <a:sym typeface="Comfortaa"/>
                </a:rPr>
                <a:t>Introduction &amp; Outcomes as per Tier 1 &amp; 2, plus:</a:t>
              </a:r>
            </a:p>
          </p:txBody>
        </p:sp>
      </p:grpSp>
      <p:grpSp>
        <p:nvGrpSpPr>
          <p:cNvPr id="11" name="Group 11"/>
          <p:cNvGrpSpPr/>
          <p:nvPr/>
        </p:nvGrpSpPr>
        <p:grpSpPr>
          <a:xfrm>
            <a:off x="2685768" y="1639660"/>
            <a:ext cx="7600467" cy="529025"/>
            <a:chOff x="0" y="0"/>
            <a:chExt cx="2723836" cy="189591"/>
          </a:xfrm>
        </p:grpSpPr>
        <p:sp>
          <p:nvSpPr>
            <p:cNvPr id="12" name="Freeform 12"/>
            <p:cNvSpPr/>
            <p:nvPr/>
          </p:nvSpPr>
          <p:spPr>
            <a:xfrm>
              <a:off x="0" y="0"/>
              <a:ext cx="2723836" cy="189591"/>
            </a:xfrm>
            <a:custGeom>
              <a:avLst/>
              <a:gdLst/>
              <a:ahLst/>
              <a:cxnLst/>
              <a:rect l="l" t="t" r="r" b="b"/>
              <a:pathLst>
                <a:path w="2723836" h="189591">
                  <a:moveTo>
                    <a:pt x="14261" y="0"/>
                  </a:moveTo>
                  <a:lnTo>
                    <a:pt x="2709575" y="0"/>
                  </a:lnTo>
                  <a:cubicBezTo>
                    <a:pt x="2713357" y="0"/>
                    <a:pt x="2716985" y="1502"/>
                    <a:pt x="2719659" y="4177"/>
                  </a:cubicBezTo>
                  <a:cubicBezTo>
                    <a:pt x="2722333" y="6851"/>
                    <a:pt x="2723836" y="10478"/>
                    <a:pt x="2723836" y="14261"/>
                  </a:cubicBezTo>
                  <a:lnTo>
                    <a:pt x="2723836" y="175330"/>
                  </a:lnTo>
                  <a:cubicBezTo>
                    <a:pt x="2723836" y="179112"/>
                    <a:pt x="2722333" y="182739"/>
                    <a:pt x="2719659" y="185414"/>
                  </a:cubicBezTo>
                  <a:cubicBezTo>
                    <a:pt x="2716985" y="188088"/>
                    <a:pt x="2713357" y="189591"/>
                    <a:pt x="2709575" y="189591"/>
                  </a:cubicBezTo>
                  <a:lnTo>
                    <a:pt x="14261" y="189591"/>
                  </a:lnTo>
                  <a:cubicBezTo>
                    <a:pt x="10478" y="189591"/>
                    <a:pt x="6851" y="188088"/>
                    <a:pt x="4177" y="185414"/>
                  </a:cubicBezTo>
                  <a:cubicBezTo>
                    <a:pt x="1502" y="182739"/>
                    <a:pt x="0" y="179112"/>
                    <a:pt x="0" y="175330"/>
                  </a:cubicBezTo>
                  <a:lnTo>
                    <a:pt x="0" y="14261"/>
                  </a:lnTo>
                  <a:cubicBezTo>
                    <a:pt x="0" y="10478"/>
                    <a:pt x="1502" y="6851"/>
                    <a:pt x="4177" y="4177"/>
                  </a:cubicBezTo>
                  <a:cubicBezTo>
                    <a:pt x="6851" y="1502"/>
                    <a:pt x="10478" y="0"/>
                    <a:pt x="14261" y="0"/>
                  </a:cubicBezTo>
                  <a:close/>
                </a:path>
              </a:pathLst>
            </a:custGeom>
            <a:solidFill>
              <a:srgbClr val="DCBED9"/>
            </a:solidFill>
            <a:ln cap="sq">
              <a:noFill/>
              <a:prstDash val="solid"/>
              <a:miter/>
            </a:ln>
          </p:spPr>
          <p:txBody>
            <a:bodyPr/>
            <a:lstStyle/>
            <a:p>
              <a:endParaRPr lang="en-GB"/>
            </a:p>
          </p:txBody>
        </p:sp>
        <p:sp>
          <p:nvSpPr>
            <p:cNvPr id="13" name="TextBox 13"/>
            <p:cNvSpPr txBox="1"/>
            <p:nvPr/>
          </p:nvSpPr>
          <p:spPr>
            <a:xfrm>
              <a:off x="0" y="-28575"/>
              <a:ext cx="2723836"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grpSp>
        <p:nvGrpSpPr>
          <p:cNvPr id="14" name="Group 14"/>
          <p:cNvGrpSpPr/>
          <p:nvPr/>
        </p:nvGrpSpPr>
        <p:grpSpPr>
          <a:xfrm>
            <a:off x="2654834" y="2235360"/>
            <a:ext cx="7631401" cy="4938470"/>
            <a:chOff x="0" y="0"/>
            <a:chExt cx="2734922" cy="1769836"/>
          </a:xfrm>
        </p:grpSpPr>
        <p:sp>
          <p:nvSpPr>
            <p:cNvPr id="15" name="Freeform 15"/>
            <p:cNvSpPr/>
            <p:nvPr/>
          </p:nvSpPr>
          <p:spPr>
            <a:xfrm>
              <a:off x="0" y="0"/>
              <a:ext cx="2734922" cy="1769836"/>
            </a:xfrm>
            <a:custGeom>
              <a:avLst/>
              <a:gdLst/>
              <a:ahLst/>
              <a:cxnLst/>
              <a:rect l="l" t="t" r="r" b="b"/>
              <a:pathLst>
                <a:path w="2734922" h="1769836">
                  <a:moveTo>
                    <a:pt x="5072" y="0"/>
                  </a:moveTo>
                  <a:lnTo>
                    <a:pt x="2729849" y="0"/>
                  </a:lnTo>
                  <a:cubicBezTo>
                    <a:pt x="2732651" y="0"/>
                    <a:pt x="2734922" y="2271"/>
                    <a:pt x="2734922" y="5072"/>
                  </a:cubicBezTo>
                  <a:lnTo>
                    <a:pt x="2734922" y="1764764"/>
                  </a:lnTo>
                  <a:cubicBezTo>
                    <a:pt x="2734922" y="1767565"/>
                    <a:pt x="2732651" y="1769836"/>
                    <a:pt x="2729849" y="1769836"/>
                  </a:cubicBezTo>
                  <a:lnTo>
                    <a:pt x="5072" y="1769836"/>
                  </a:lnTo>
                  <a:cubicBezTo>
                    <a:pt x="2271" y="1769836"/>
                    <a:pt x="0" y="1767565"/>
                    <a:pt x="0" y="1764764"/>
                  </a:cubicBezTo>
                  <a:lnTo>
                    <a:pt x="0" y="5072"/>
                  </a:lnTo>
                  <a:cubicBezTo>
                    <a:pt x="0" y="2271"/>
                    <a:pt x="2271" y="0"/>
                    <a:pt x="5072" y="0"/>
                  </a:cubicBezTo>
                  <a:close/>
                </a:path>
              </a:pathLst>
            </a:custGeom>
            <a:solidFill>
              <a:srgbClr val="000000">
                <a:alpha val="0"/>
              </a:srgbClr>
            </a:solidFill>
            <a:ln cap="sq">
              <a:noFill/>
              <a:prstDash val="solid"/>
              <a:miter/>
            </a:ln>
          </p:spPr>
          <p:txBody>
            <a:bodyPr/>
            <a:lstStyle/>
            <a:p>
              <a:endParaRPr lang="en-GB"/>
            </a:p>
          </p:txBody>
        </p:sp>
        <p:sp>
          <p:nvSpPr>
            <p:cNvPr id="16" name="TextBox 16"/>
            <p:cNvSpPr txBox="1"/>
            <p:nvPr/>
          </p:nvSpPr>
          <p:spPr>
            <a:xfrm>
              <a:off x="0" y="-180975"/>
              <a:ext cx="2734922" cy="1950811"/>
            </a:xfrm>
            <a:prstGeom prst="rect">
              <a:avLst/>
            </a:prstGeom>
          </p:spPr>
          <p:txBody>
            <a:bodyPr lIns="50800" tIns="50800" rIns="50800" bIns="50800" rtlCol="0" anchor="ctr"/>
            <a:lstStyle/>
            <a:p>
              <a:pPr algn="l">
                <a:lnSpc>
                  <a:spcPts val="3942"/>
                </a:lnSpc>
              </a:pPr>
              <a:r>
                <a:rPr lang="en-US" sz="1800" b="1">
                  <a:solidFill>
                    <a:srgbClr val="000000"/>
                  </a:solidFill>
                  <a:latin typeface="Comfortaa Bold"/>
                  <a:ea typeface="Comfortaa Bold"/>
                  <a:cs typeface="Comfortaa Bold"/>
                  <a:sym typeface="Comfortaa Bold"/>
                </a:rPr>
                <a:t>3.1</a:t>
              </a:r>
              <a:r>
                <a:rPr lang="en-US" sz="1800">
                  <a:solidFill>
                    <a:srgbClr val="000000"/>
                  </a:solidFill>
                  <a:latin typeface="Comfortaa"/>
                  <a:ea typeface="Comfortaa"/>
                  <a:cs typeface="Comfortaa"/>
                  <a:sym typeface="Comfortaa"/>
                </a:rPr>
                <a:t>  Discuss the potential impact of frequent exposure to death and bereavement.</a:t>
              </a:r>
            </a:p>
            <a:p>
              <a:pPr algn="l">
                <a:lnSpc>
                  <a:spcPts val="3942"/>
                </a:lnSpc>
              </a:pPr>
              <a:r>
                <a:rPr lang="en-US" sz="1800" b="1">
                  <a:solidFill>
                    <a:srgbClr val="000000"/>
                  </a:solidFill>
                  <a:latin typeface="Comfortaa Bold"/>
                  <a:ea typeface="Comfortaa Bold"/>
                  <a:cs typeface="Comfortaa Bold"/>
                  <a:sym typeface="Comfortaa Bold"/>
                </a:rPr>
                <a:t>3.2</a:t>
              </a:r>
              <a:r>
                <a:rPr lang="en-US" sz="1800">
                  <a:solidFill>
                    <a:srgbClr val="000000"/>
                  </a:solidFill>
                  <a:latin typeface="Comfortaa"/>
                  <a:ea typeface="Comfortaa"/>
                  <a:cs typeface="Comfortaa"/>
                  <a:sym typeface="Comfortaa"/>
                </a:rPr>
                <a:t>  Discuss and identify own behaviours and attitude and the effect it may have on others.</a:t>
              </a:r>
            </a:p>
            <a:p>
              <a:pPr algn="l">
                <a:lnSpc>
                  <a:spcPts val="3942"/>
                </a:lnSpc>
              </a:pPr>
              <a:endParaRPr lang="en-US" sz="1800">
                <a:solidFill>
                  <a:srgbClr val="000000"/>
                </a:solidFill>
                <a:latin typeface="Comfortaa"/>
                <a:ea typeface="Comfortaa"/>
                <a:cs typeface="Comfortaa"/>
                <a:sym typeface="Comfortaa"/>
              </a:endParaRPr>
            </a:p>
          </p:txBody>
        </p:sp>
      </p:grpSp>
      <p:grpSp>
        <p:nvGrpSpPr>
          <p:cNvPr id="17" name="Group 17"/>
          <p:cNvGrpSpPr/>
          <p:nvPr/>
        </p:nvGrpSpPr>
        <p:grpSpPr>
          <a:xfrm>
            <a:off x="7520155" y="1005143"/>
            <a:ext cx="2766080" cy="567841"/>
            <a:chOff x="0" y="0"/>
            <a:chExt cx="991301" cy="203502"/>
          </a:xfrm>
        </p:grpSpPr>
        <p:sp>
          <p:nvSpPr>
            <p:cNvPr id="18" name="Freeform 18"/>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5FB339"/>
            </a:solidFill>
            <a:ln cap="sq">
              <a:noFill/>
              <a:prstDash val="solid"/>
              <a:miter/>
            </a:ln>
          </p:spPr>
          <p:txBody>
            <a:bodyPr/>
            <a:lstStyle/>
            <a:p>
              <a:endParaRPr lang="en-GB"/>
            </a:p>
          </p:txBody>
        </p:sp>
        <p:sp>
          <p:nvSpPr>
            <p:cNvPr id="19" name="TextBox 19"/>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2" action="ppaction://hlinksldjump"/>
                </a:rPr>
                <a:t>Tier 1 Introduction reminder</a:t>
              </a:r>
            </a:p>
          </p:txBody>
        </p:sp>
      </p:gr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9B4392"/>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3 - Topic 8</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DCBED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88241" y="1672843"/>
            <a:ext cx="7597994" cy="1248384"/>
            <a:chOff x="0" y="0"/>
            <a:chExt cx="2722949" cy="447393"/>
          </a:xfrm>
        </p:grpSpPr>
        <p:sp>
          <p:nvSpPr>
            <p:cNvPr id="9" name="Freeform 9"/>
            <p:cNvSpPr/>
            <p:nvPr/>
          </p:nvSpPr>
          <p:spPr>
            <a:xfrm>
              <a:off x="0" y="0"/>
              <a:ext cx="2722949" cy="447393"/>
            </a:xfrm>
            <a:custGeom>
              <a:avLst/>
              <a:gdLst/>
              <a:ahLst/>
              <a:cxnLst/>
              <a:rect l="l" t="t" r="r" b="b"/>
              <a:pathLst>
                <a:path w="2722949" h="447393">
                  <a:moveTo>
                    <a:pt x="14265" y="0"/>
                  </a:moveTo>
                  <a:lnTo>
                    <a:pt x="2708684" y="0"/>
                  </a:lnTo>
                  <a:cubicBezTo>
                    <a:pt x="2716563" y="0"/>
                    <a:pt x="2722949" y="6387"/>
                    <a:pt x="2722949" y="14265"/>
                  </a:cubicBezTo>
                  <a:lnTo>
                    <a:pt x="2722949" y="433127"/>
                  </a:lnTo>
                  <a:cubicBezTo>
                    <a:pt x="2722949" y="436911"/>
                    <a:pt x="2721446" y="440539"/>
                    <a:pt x="2718771" y="443215"/>
                  </a:cubicBezTo>
                  <a:cubicBezTo>
                    <a:pt x="2716096" y="445890"/>
                    <a:pt x="2712468" y="447393"/>
                    <a:pt x="2708684" y="447393"/>
                  </a:cubicBezTo>
                  <a:lnTo>
                    <a:pt x="14265" y="447393"/>
                  </a:lnTo>
                  <a:cubicBezTo>
                    <a:pt x="6387" y="447393"/>
                    <a:pt x="0" y="441006"/>
                    <a:pt x="0" y="43312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475968"/>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2" tooltip="https://youtu.be/XWQqfowQG0I"/>
                </a:rPr>
                <a:t>You First | Managing Burnout for Physicians &amp; Healthcare Professionals</a:t>
              </a:r>
            </a:p>
            <a:p>
              <a:pPr algn="ctr">
                <a:lnSpc>
                  <a:spcPts val="1679"/>
                </a:lnSpc>
              </a:pPr>
              <a:endParaRPr lang="en-US" sz="1200" u="sng">
                <a:solidFill>
                  <a:srgbClr val="000000">
                    <a:alpha val="89804"/>
                  </a:srgbClr>
                </a:solidFill>
                <a:latin typeface="Comfortaa"/>
                <a:ea typeface="Comfortaa"/>
                <a:cs typeface="Comfortaa"/>
                <a:sym typeface="Comfortaa"/>
                <a:hlinkClick r:id="rId2" tooltip="https://youtu.be/XWQqfowQG0I"/>
              </a:endParaRPr>
            </a:p>
          </p:txBody>
        </p:sp>
      </p:grpSp>
      <p:grpSp>
        <p:nvGrpSpPr>
          <p:cNvPr id="11" name="Group 11"/>
          <p:cNvGrpSpPr/>
          <p:nvPr/>
        </p:nvGrpSpPr>
        <p:grpSpPr>
          <a:xfrm>
            <a:off x="2688241" y="3072609"/>
            <a:ext cx="7597994" cy="1248384"/>
            <a:chOff x="0" y="0"/>
            <a:chExt cx="2722949" cy="447393"/>
          </a:xfrm>
        </p:grpSpPr>
        <p:sp>
          <p:nvSpPr>
            <p:cNvPr id="12" name="Freeform 12"/>
            <p:cNvSpPr/>
            <p:nvPr/>
          </p:nvSpPr>
          <p:spPr>
            <a:xfrm>
              <a:off x="0" y="0"/>
              <a:ext cx="2722949" cy="447393"/>
            </a:xfrm>
            <a:custGeom>
              <a:avLst/>
              <a:gdLst/>
              <a:ahLst/>
              <a:cxnLst/>
              <a:rect l="l" t="t" r="r" b="b"/>
              <a:pathLst>
                <a:path w="2722949" h="447393">
                  <a:moveTo>
                    <a:pt x="14265" y="0"/>
                  </a:moveTo>
                  <a:lnTo>
                    <a:pt x="2708684" y="0"/>
                  </a:lnTo>
                  <a:cubicBezTo>
                    <a:pt x="2716563" y="0"/>
                    <a:pt x="2722949" y="6387"/>
                    <a:pt x="2722949" y="14265"/>
                  </a:cubicBezTo>
                  <a:lnTo>
                    <a:pt x="2722949" y="433127"/>
                  </a:lnTo>
                  <a:cubicBezTo>
                    <a:pt x="2722949" y="436911"/>
                    <a:pt x="2721446" y="440539"/>
                    <a:pt x="2718771" y="443215"/>
                  </a:cubicBezTo>
                  <a:cubicBezTo>
                    <a:pt x="2716096" y="445890"/>
                    <a:pt x="2712468" y="447393"/>
                    <a:pt x="2708684" y="447393"/>
                  </a:cubicBezTo>
                  <a:lnTo>
                    <a:pt x="14265" y="447393"/>
                  </a:lnTo>
                  <a:cubicBezTo>
                    <a:pt x="6387" y="447393"/>
                    <a:pt x="0" y="441006"/>
                    <a:pt x="0" y="43312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3" name="TextBox 13"/>
            <p:cNvSpPr txBox="1"/>
            <p:nvPr/>
          </p:nvSpPr>
          <p:spPr>
            <a:xfrm>
              <a:off x="0" y="-28575"/>
              <a:ext cx="2722949" cy="475968"/>
            </a:xfrm>
            <a:prstGeom prst="rect">
              <a:avLst/>
            </a:prstGeom>
          </p:spPr>
          <p:txBody>
            <a:bodyPr lIns="50800" tIns="50800" rIns="50800" bIns="50800" rtlCol="0" anchor="ctr"/>
            <a:lstStyle/>
            <a:p>
              <a:pPr algn="ctr">
                <a:lnSpc>
                  <a:spcPts val="1679"/>
                </a:lnSpc>
              </a:pPr>
              <a:r>
                <a:rPr lang="en-US" sz="1200" u="sng">
                  <a:solidFill>
                    <a:srgbClr val="000000">
                      <a:alpha val="89804"/>
                    </a:srgbClr>
                  </a:solidFill>
                  <a:latin typeface="Comfortaa"/>
                  <a:ea typeface="Comfortaa"/>
                  <a:cs typeface="Comfortaa"/>
                  <a:sym typeface="Comfortaa"/>
                  <a:hlinkClick r:id="rId3" tooltip="https://youtu.be/3FMVECPf5is"/>
                </a:rPr>
                <a:t>Burnout: Symptoms &amp; Strategies</a:t>
              </a:r>
            </a:p>
          </p:txBody>
        </p:sp>
      </p:grpSp>
      <p:grpSp>
        <p:nvGrpSpPr>
          <p:cNvPr id="14" name="Group 14"/>
          <p:cNvGrpSpPr/>
          <p:nvPr/>
        </p:nvGrpSpPr>
        <p:grpSpPr>
          <a:xfrm>
            <a:off x="2688241" y="4499367"/>
            <a:ext cx="7597994" cy="1248384"/>
            <a:chOff x="0" y="0"/>
            <a:chExt cx="2722949" cy="447393"/>
          </a:xfrm>
        </p:grpSpPr>
        <p:sp>
          <p:nvSpPr>
            <p:cNvPr id="15" name="Freeform 15"/>
            <p:cNvSpPr/>
            <p:nvPr/>
          </p:nvSpPr>
          <p:spPr>
            <a:xfrm>
              <a:off x="0" y="0"/>
              <a:ext cx="2722949" cy="447393"/>
            </a:xfrm>
            <a:custGeom>
              <a:avLst/>
              <a:gdLst/>
              <a:ahLst/>
              <a:cxnLst/>
              <a:rect l="l" t="t" r="r" b="b"/>
              <a:pathLst>
                <a:path w="2722949" h="447393">
                  <a:moveTo>
                    <a:pt x="14265" y="0"/>
                  </a:moveTo>
                  <a:lnTo>
                    <a:pt x="2708684" y="0"/>
                  </a:lnTo>
                  <a:cubicBezTo>
                    <a:pt x="2716563" y="0"/>
                    <a:pt x="2722949" y="6387"/>
                    <a:pt x="2722949" y="14265"/>
                  </a:cubicBezTo>
                  <a:lnTo>
                    <a:pt x="2722949" y="433127"/>
                  </a:lnTo>
                  <a:cubicBezTo>
                    <a:pt x="2722949" y="436911"/>
                    <a:pt x="2721446" y="440539"/>
                    <a:pt x="2718771" y="443215"/>
                  </a:cubicBezTo>
                  <a:cubicBezTo>
                    <a:pt x="2716096" y="445890"/>
                    <a:pt x="2712468" y="447393"/>
                    <a:pt x="2708684" y="447393"/>
                  </a:cubicBezTo>
                  <a:lnTo>
                    <a:pt x="14265" y="447393"/>
                  </a:lnTo>
                  <a:cubicBezTo>
                    <a:pt x="6387" y="447393"/>
                    <a:pt x="0" y="441006"/>
                    <a:pt x="0" y="43312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6" name="TextBox 16"/>
            <p:cNvSpPr txBox="1"/>
            <p:nvPr/>
          </p:nvSpPr>
          <p:spPr>
            <a:xfrm>
              <a:off x="0" y="-28575"/>
              <a:ext cx="2722949" cy="475968"/>
            </a:xfrm>
            <a:prstGeom prst="rect">
              <a:avLst/>
            </a:prstGeom>
          </p:spPr>
          <p:txBody>
            <a:bodyPr lIns="50800" tIns="50800" rIns="50800" bIns="50800" rtlCol="0" anchor="ctr"/>
            <a:lstStyle/>
            <a:p>
              <a:pPr algn="l">
                <a:lnSpc>
                  <a:spcPts val="1679"/>
                </a:lnSpc>
              </a:pPr>
              <a:endParaRPr/>
            </a:p>
            <a:p>
              <a:pPr algn="l">
                <a:lnSpc>
                  <a:spcPts val="1679"/>
                </a:lnSpc>
              </a:pPr>
              <a:r>
                <a:rPr lang="en-US" sz="1200" u="none" strike="noStrike">
                  <a:solidFill>
                    <a:srgbClr val="000000">
                      <a:alpha val="89804"/>
                    </a:srgbClr>
                  </a:solidFill>
                  <a:latin typeface="Comfortaa"/>
                  <a:ea typeface="Comfortaa"/>
                  <a:cs typeface="Comfortaa"/>
                  <a:sym typeface="Comfortaa"/>
                </a:rPr>
                <a:t>  </a:t>
              </a:r>
              <a:r>
                <a:rPr lang="en-US" sz="1200" u="sng" strike="noStrike">
                  <a:solidFill>
                    <a:srgbClr val="000000">
                      <a:alpha val="89804"/>
                    </a:srgbClr>
                  </a:solidFill>
                  <a:latin typeface="Comfortaa"/>
                  <a:ea typeface="Comfortaa"/>
                  <a:cs typeface="Comfortaa"/>
                  <a:sym typeface="Comfortaa"/>
                  <a:hlinkClick r:id="rId4" tooltip="https://www.hospiceuk.org/information-and-support/your-guide-hospice-and-end-life-care/support-carers/looking-after-yourself"/>
                </a:rPr>
                <a:t>Looking after yourself when someone is dying | Hospice UK</a:t>
              </a:r>
              <a:r>
                <a:rPr lang="en-US" sz="1200" u="none" strike="noStrike">
                  <a:solidFill>
                    <a:srgbClr val="000000">
                      <a:alpha val="89804"/>
                    </a:srgbClr>
                  </a:solidFill>
                  <a:latin typeface="Comfortaa"/>
                  <a:ea typeface="Comfortaa"/>
                  <a:cs typeface="Comfortaa"/>
                  <a:sym typeface="Comfortaa"/>
                </a:rPr>
                <a:t> </a:t>
              </a:r>
            </a:p>
            <a:p>
              <a:pPr algn="l">
                <a:lnSpc>
                  <a:spcPts val="1679"/>
                </a:lnSpc>
              </a:pPr>
              <a:r>
                <a:rPr lang="en-US" sz="1200" u="none" strike="noStrike">
                  <a:solidFill>
                    <a:srgbClr val="000000">
                      <a:alpha val="89804"/>
                    </a:srgbClr>
                  </a:solidFill>
                  <a:latin typeface="Comfortaa"/>
                  <a:ea typeface="Comfortaa"/>
                  <a:cs typeface="Comfortaa"/>
                  <a:sym typeface="Comfortaa"/>
                </a:rPr>
                <a:t>  </a:t>
              </a:r>
            </a:p>
            <a:p>
              <a:pPr algn="l">
                <a:lnSpc>
                  <a:spcPts val="1679"/>
                </a:lnSpc>
              </a:pPr>
              <a:endParaRPr lang="en-US" sz="1200" u="none" strike="noStrike">
                <a:solidFill>
                  <a:srgbClr val="000000">
                    <a:alpha val="89804"/>
                  </a:srgbClr>
                </a:solidFill>
                <a:latin typeface="Comfortaa"/>
                <a:ea typeface="Comfortaa"/>
                <a:cs typeface="Comfortaa"/>
                <a:sym typeface="Comfortaa"/>
              </a:endParaRPr>
            </a:p>
          </p:txBody>
        </p:sp>
      </p:grpSp>
      <p:grpSp>
        <p:nvGrpSpPr>
          <p:cNvPr id="17" name="Group 17"/>
          <p:cNvGrpSpPr/>
          <p:nvPr/>
        </p:nvGrpSpPr>
        <p:grpSpPr>
          <a:xfrm>
            <a:off x="2688241" y="5925446"/>
            <a:ext cx="7597994" cy="1248384"/>
            <a:chOff x="0" y="0"/>
            <a:chExt cx="2722949" cy="447393"/>
          </a:xfrm>
        </p:grpSpPr>
        <p:sp>
          <p:nvSpPr>
            <p:cNvPr id="18" name="Freeform 18"/>
            <p:cNvSpPr/>
            <p:nvPr/>
          </p:nvSpPr>
          <p:spPr>
            <a:xfrm>
              <a:off x="0" y="0"/>
              <a:ext cx="2722949" cy="447393"/>
            </a:xfrm>
            <a:custGeom>
              <a:avLst/>
              <a:gdLst/>
              <a:ahLst/>
              <a:cxnLst/>
              <a:rect l="l" t="t" r="r" b="b"/>
              <a:pathLst>
                <a:path w="2722949" h="447393">
                  <a:moveTo>
                    <a:pt x="14265" y="0"/>
                  </a:moveTo>
                  <a:lnTo>
                    <a:pt x="2708684" y="0"/>
                  </a:lnTo>
                  <a:cubicBezTo>
                    <a:pt x="2716563" y="0"/>
                    <a:pt x="2722949" y="6387"/>
                    <a:pt x="2722949" y="14265"/>
                  </a:cubicBezTo>
                  <a:lnTo>
                    <a:pt x="2722949" y="433127"/>
                  </a:lnTo>
                  <a:cubicBezTo>
                    <a:pt x="2722949" y="436911"/>
                    <a:pt x="2721446" y="440539"/>
                    <a:pt x="2718771" y="443215"/>
                  </a:cubicBezTo>
                  <a:cubicBezTo>
                    <a:pt x="2716096" y="445890"/>
                    <a:pt x="2712468" y="447393"/>
                    <a:pt x="2708684" y="447393"/>
                  </a:cubicBezTo>
                  <a:lnTo>
                    <a:pt x="14265" y="447393"/>
                  </a:lnTo>
                  <a:cubicBezTo>
                    <a:pt x="6387" y="447393"/>
                    <a:pt x="0" y="441006"/>
                    <a:pt x="0" y="433127"/>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9" name="TextBox 19"/>
            <p:cNvSpPr txBox="1"/>
            <p:nvPr/>
          </p:nvSpPr>
          <p:spPr>
            <a:xfrm>
              <a:off x="0" y="-28575"/>
              <a:ext cx="2722949" cy="475968"/>
            </a:xfrm>
            <a:prstGeom prst="rect">
              <a:avLst/>
            </a:prstGeom>
          </p:spPr>
          <p:txBody>
            <a:bodyPr lIns="50800" tIns="50800" rIns="50800" bIns="50800" rtlCol="0" anchor="ctr"/>
            <a:lstStyle/>
            <a:p>
              <a:pPr algn="l">
                <a:lnSpc>
                  <a:spcPts val="1679"/>
                </a:lnSpc>
              </a:pPr>
              <a:r>
                <a:rPr lang="en-US" sz="1200">
                  <a:solidFill>
                    <a:srgbClr val="000000">
                      <a:alpha val="89804"/>
                    </a:srgbClr>
                  </a:solidFill>
                  <a:latin typeface="Comfortaa"/>
                  <a:ea typeface="Comfortaa"/>
                  <a:cs typeface="Comfortaa"/>
                  <a:sym typeface="Comfortaa"/>
                </a:rPr>
                <a:t>  </a:t>
              </a:r>
              <a:r>
                <a:rPr lang="en-US" sz="1200" u="sng">
                  <a:solidFill>
                    <a:srgbClr val="000000">
                      <a:alpha val="89804"/>
                    </a:srgbClr>
                  </a:solidFill>
                  <a:latin typeface="Comfortaa"/>
                  <a:ea typeface="Comfortaa"/>
                  <a:cs typeface="Comfortaa"/>
                  <a:sym typeface="Comfortaa"/>
                  <a:hlinkClick r:id="rId5" tooltip="https://www.hospiceuk.org/information-and-support/your-guide-hospice-and-end-life-care/support-carers/caring-someone-home"/>
                </a:rPr>
                <a:t>Caring for someone at home | Hospice UK</a:t>
              </a:r>
              <a:r>
                <a:rPr lang="en-US" sz="1200">
                  <a:solidFill>
                    <a:srgbClr val="000000">
                      <a:alpha val="89804"/>
                    </a:srgbClr>
                  </a:solidFill>
                  <a:latin typeface="Comfortaa"/>
                  <a:ea typeface="Comfortaa"/>
                  <a:cs typeface="Comfortaa"/>
                  <a:sym typeface="Comfortaa"/>
                </a:rPr>
                <a:t> </a:t>
              </a:r>
            </a:p>
            <a:p>
              <a:pPr algn="l">
                <a:lnSpc>
                  <a:spcPts val="1679"/>
                </a:lnSpc>
              </a:pPr>
              <a:endParaRPr lang="en-US" sz="1200">
                <a:solidFill>
                  <a:srgbClr val="000000">
                    <a:alpha val="89804"/>
                  </a:srgbClr>
                </a:solidFill>
                <a:latin typeface="Comfortaa"/>
                <a:ea typeface="Comfortaa"/>
                <a:cs typeface="Comfortaa"/>
                <a:sym typeface="Comfortaa"/>
              </a:endParaRPr>
            </a:p>
          </p:txBody>
        </p:sp>
      </p:grpSp>
      <p:grpSp>
        <p:nvGrpSpPr>
          <p:cNvPr id="20" name="Group 20"/>
          <p:cNvGrpSpPr/>
          <p:nvPr/>
        </p:nvGrpSpPr>
        <p:grpSpPr>
          <a:xfrm>
            <a:off x="405765" y="1005143"/>
            <a:ext cx="2213069" cy="6168686"/>
            <a:chOff x="0" y="0"/>
            <a:chExt cx="793114" cy="2210718"/>
          </a:xfrm>
        </p:grpSpPr>
        <p:sp>
          <p:nvSpPr>
            <p:cNvPr id="21" name="Freeform 21"/>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3DEF1">
                <a:alpha val="89804"/>
              </a:srgbClr>
            </a:solidFill>
            <a:ln cap="sq">
              <a:noFill/>
              <a:prstDash val="solid"/>
              <a:miter/>
            </a:ln>
          </p:spPr>
          <p:txBody>
            <a:bodyPr/>
            <a:lstStyle/>
            <a:p>
              <a:endParaRPr lang="en-GB"/>
            </a:p>
          </p:txBody>
        </p:sp>
        <p:sp>
          <p:nvSpPr>
            <p:cNvPr id="22" name="TextBox 22"/>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endParaRP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Maintaining own Health and Wellbeing</a:t>
              </a:r>
            </a:p>
          </p:txBody>
        </p:sp>
      </p:grpSp>
      <p:grpSp>
        <p:nvGrpSpPr>
          <p:cNvPr id="23" name="Group 23"/>
          <p:cNvGrpSpPr/>
          <p:nvPr/>
        </p:nvGrpSpPr>
        <p:grpSpPr>
          <a:xfrm>
            <a:off x="4395920" y="5359831"/>
            <a:ext cx="1767358" cy="387921"/>
            <a:chOff x="0" y="0"/>
            <a:chExt cx="633381" cy="139022"/>
          </a:xfrm>
        </p:grpSpPr>
        <p:sp>
          <p:nvSpPr>
            <p:cNvPr id="24" name="Freeform 24"/>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25" name="TextBox 25"/>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Tier1</a:t>
              </a:r>
            </a:p>
          </p:txBody>
        </p:sp>
      </p:grpSp>
      <p:grpSp>
        <p:nvGrpSpPr>
          <p:cNvPr id="26" name="Group 26"/>
          <p:cNvGrpSpPr/>
          <p:nvPr/>
        </p:nvGrpSpPr>
        <p:grpSpPr>
          <a:xfrm>
            <a:off x="2688241" y="5359831"/>
            <a:ext cx="1677003" cy="383772"/>
            <a:chOff x="0" y="0"/>
            <a:chExt cx="601000" cy="137535"/>
          </a:xfrm>
        </p:grpSpPr>
        <p:sp>
          <p:nvSpPr>
            <p:cNvPr id="27" name="Freeform 27"/>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8" name="TextBox 28"/>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6min training </a:t>
              </a:r>
            </a:p>
          </p:txBody>
        </p:sp>
      </p:grpSp>
      <p:grpSp>
        <p:nvGrpSpPr>
          <p:cNvPr id="29" name="Group 29"/>
          <p:cNvGrpSpPr/>
          <p:nvPr/>
        </p:nvGrpSpPr>
        <p:grpSpPr>
          <a:xfrm>
            <a:off x="2688241" y="3948643"/>
            <a:ext cx="1677003" cy="383772"/>
            <a:chOff x="0" y="0"/>
            <a:chExt cx="601000" cy="137535"/>
          </a:xfrm>
        </p:grpSpPr>
        <p:sp>
          <p:nvSpPr>
            <p:cNvPr id="30" name="Freeform 30"/>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1" name="TextBox 31"/>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5min video</a:t>
              </a:r>
            </a:p>
          </p:txBody>
        </p:sp>
      </p:grpSp>
      <p:grpSp>
        <p:nvGrpSpPr>
          <p:cNvPr id="32" name="Group 32"/>
          <p:cNvGrpSpPr/>
          <p:nvPr/>
        </p:nvGrpSpPr>
        <p:grpSpPr>
          <a:xfrm>
            <a:off x="2688241" y="2537455"/>
            <a:ext cx="1677003" cy="383772"/>
            <a:chOff x="0" y="0"/>
            <a:chExt cx="601000" cy="137535"/>
          </a:xfrm>
        </p:grpSpPr>
        <p:sp>
          <p:nvSpPr>
            <p:cNvPr id="33" name="Freeform 33"/>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4" name="TextBox 34"/>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2min video</a:t>
              </a:r>
            </a:p>
          </p:txBody>
        </p:sp>
      </p:grpSp>
      <p:grpSp>
        <p:nvGrpSpPr>
          <p:cNvPr id="35" name="Group 35"/>
          <p:cNvGrpSpPr/>
          <p:nvPr/>
        </p:nvGrpSpPr>
        <p:grpSpPr>
          <a:xfrm>
            <a:off x="2688241" y="6785976"/>
            <a:ext cx="1677003" cy="383772"/>
            <a:chOff x="0" y="0"/>
            <a:chExt cx="601000" cy="137535"/>
          </a:xfrm>
        </p:grpSpPr>
        <p:sp>
          <p:nvSpPr>
            <p:cNvPr id="36" name="Freeform 36"/>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37" name="TextBox 37"/>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6min reading </a:t>
              </a:r>
            </a:p>
          </p:txBody>
        </p:sp>
      </p:grpSp>
      <p:grpSp>
        <p:nvGrpSpPr>
          <p:cNvPr id="38" name="Group 38"/>
          <p:cNvGrpSpPr/>
          <p:nvPr/>
        </p:nvGrpSpPr>
        <p:grpSpPr>
          <a:xfrm>
            <a:off x="4395920" y="6769835"/>
            <a:ext cx="1767358" cy="387921"/>
            <a:chOff x="0" y="0"/>
            <a:chExt cx="633381" cy="139022"/>
          </a:xfrm>
        </p:grpSpPr>
        <p:sp>
          <p:nvSpPr>
            <p:cNvPr id="39" name="Freeform 39"/>
            <p:cNvSpPr/>
            <p:nvPr/>
          </p:nvSpPr>
          <p:spPr>
            <a:xfrm>
              <a:off x="0" y="0"/>
              <a:ext cx="633381" cy="139022"/>
            </a:xfrm>
            <a:custGeom>
              <a:avLst/>
              <a:gdLst/>
              <a:ahLst/>
              <a:cxnLst/>
              <a:rect l="l" t="t" r="r" b="b"/>
              <a:pathLst>
                <a:path w="633381" h="139022">
                  <a:moveTo>
                    <a:pt x="61327" y="0"/>
                  </a:moveTo>
                  <a:lnTo>
                    <a:pt x="572054" y="0"/>
                  </a:lnTo>
                  <a:cubicBezTo>
                    <a:pt x="588319" y="0"/>
                    <a:pt x="603918" y="6461"/>
                    <a:pt x="615419" y="17962"/>
                  </a:cubicBezTo>
                  <a:cubicBezTo>
                    <a:pt x="626920" y="29463"/>
                    <a:pt x="633381" y="45062"/>
                    <a:pt x="633381" y="61327"/>
                  </a:cubicBezTo>
                  <a:lnTo>
                    <a:pt x="633381" y="77695"/>
                  </a:lnTo>
                  <a:cubicBezTo>
                    <a:pt x="633381" y="93960"/>
                    <a:pt x="626920" y="109559"/>
                    <a:pt x="615419" y="121060"/>
                  </a:cubicBezTo>
                  <a:cubicBezTo>
                    <a:pt x="603918" y="132561"/>
                    <a:pt x="588319" y="139022"/>
                    <a:pt x="572054" y="139022"/>
                  </a:cubicBezTo>
                  <a:lnTo>
                    <a:pt x="61327" y="139022"/>
                  </a:lnTo>
                  <a:cubicBezTo>
                    <a:pt x="45062" y="139022"/>
                    <a:pt x="29463" y="132561"/>
                    <a:pt x="17962" y="121060"/>
                  </a:cubicBezTo>
                  <a:cubicBezTo>
                    <a:pt x="6461" y="109559"/>
                    <a:pt x="0" y="93960"/>
                    <a:pt x="0" y="77695"/>
                  </a:cubicBezTo>
                  <a:lnTo>
                    <a:pt x="0" y="61327"/>
                  </a:lnTo>
                  <a:cubicBezTo>
                    <a:pt x="0" y="45062"/>
                    <a:pt x="6461" y="29463"/>
                    <a:pt x="17962" y="17962"/>
                  </a:cubicBezTo>
                  <a:cubicBezTo>
                    <a:pt x="29463" y="6461"/>
                    <a:pt x="45062" y="0"/>
                    <a:pt x="61327" y="0"/>
                  </a:cubicBezTo>
                  <a:close/>
                </a:path>
              </a:pathLst>
            </a:custGeom>
            <a:solidFill>
              <a:srgbClr val="D9D9D9"/>
            </a:solidFill>
            <a:ln cap="sq">
              <a:noFill/>
              <a:prstDash val="solid"/>
              <a:miter/>
            </a:ln>
          </p:spPr>
          <p:txBody>
            <a:bodyPr/>
            <a:lstStyle/>
            <a:p>
              <a:endParaRPr lang="en-GB"/>
            </a:p>
          </p:txBody>
        </p:sp>
        <p:sp>
          <p:nvSpPr>
            <p:cNvPr id="40" name="TextBox 40"/>
            <p:cNvSpPr txBox="1"/>
            <p:nvPr/>
          </p:nvSpPr>
          <p:spPr>
            <a:xfrm>
              <a:off x="0" y="19050"/>
              <a:ext cx="633381" cy="11997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Completed in Tier1</a:t>
              </a:r>
            </a:p>
          </p:txBody>
        </p:sp>
      </p:gr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9B4392"/>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3 - Topic 8</a:t>
              </a:r>
            </a:p>
          </p:txBody>
        </p:sp>
      </p:grpSp>
      <p:grpSp>
        <p:nvGrpSpPr>
          <p:cNvPr id="5" name="Group 5"/>
          <p:cNvGrpSpPr/>
          <p:nvPr/>
        </p:nvGrpSpPr>
        <p:grpSpPr>
          <a:xfrm>
            <a:off x="2688241" y="1005143"/>
            <a:ext cx="7597994" cy="529025"/>
            <a:chOff x="0" y="0"/>
            <a:chExt cx="2722949" cy="189591"/>
          </a:xfrm>
        </p:grpSpPr>
        <p:sp>
          <p:nvSpPr>
            <p:cNvPr id="6" name="Freeform 6"/>
            <p:cNvSpPr/>
            <p:nvPr/>
          </p:nvSpPr>
          <p:spPr>
            <a:xfrm>
              <a:off x="0" y="0"/>
              <a:ext cx="2722949" cy="189591"/>
            </a:xfrm>
            <a:custGeom>
              <a:avLst/>
              <a:gdLst/>
              <a:ahLst/>
              <a:cxnLst/>
              <a:rect l="l" t="t" r="r" b="b"/>
              <a:pathLst>
                <a:path w="2722949" h="189591">
                  <a:moveTo>
                    <a:pt x="14265" y="0"/>
                  </a:moveTo>
                  <a:lnTo>
                    <a:pt x="2708684" y="0"/>
                  </a:lnTo>
                  <a:cubicBezTo>
                    <a:pt x="2716563" y="0"/>
                    <a:pt x="2722949" y="6387"/>
                    <a:pt x="2722949" y="14265"/>
                  </a:cubicBezTo>
                  <a:lnTo>
                    <a:pt x="2722949" y="175325"/>
                  </a:lnTo>
                  <a:cubicBezTo>
                    <a:pt x="2722949" y="183204"/>
                    <a:pt x="2716563" y="189591"/>
                    <a:pt x="2708684" y="189591"/>
                  </a:cubicBezTo>
                  <a:lnTo>
                    <a:pt x="14265" y="189591"/>
                  </a:lnTo>
                  <a:cubicBezTo>
                    <a:pt x="10482" y="189591"/>
                    <a:pt x="6853" y="188088"/>
                    <a:pt x="4178" y="185412"/>
                  </a:cubicBezTo>
                  <a:cubicBezTo>
                    <a:pt x="1503" y="182737"/>
                    <a:pt x="0" y="179109"/>
                    <a:pt x="0" y="175325"/>
                  </a:cubicBezTo>
                  <a:lnTo>
                    <a:pt x="0" y="14265"/>
                  </a:lnTo>
                  <a:cubicBezTo>
                    <a:pt x="0" y="10482"/>
                    <a:pt x="1503" y="6853"/>
                    <a:pt x="4178" y="4178"/>
                  </a:cubicBezTo>
                  <a:cubicBezTo>
                    <a:pt x="6853" y="1503"/>
                    <a:pt x="10482" y="0"/>
                    <a:pt x="14265" y="0"/>
                  </a:cubicBezTo>
                  <a:close/>
                </a:path>
              </a:pathLst>
            </a:custGeom>
            <a:solidFill>
              <a:srgbClr val="DCBED9"/>
            </a:solidFill>
            <a:ln cap="sq">
              <a:noFill/>
              <a:prstDash val="solid"/>
              <a:miter/>
            </a:ln>
          </p:spPr>
          <p:txBody>
            <a:bodyPr/>
            <a:lstStyle/>
            <a:p>
              <a:endParaRPr lang="en-GB"/>
            </a:p>
          </p:txBody>
        </p:sp>
        <p:sp>
          <p:nvSpPr>
            <p:cNvPr id="7" name="TextBox 7"/>
            <p:cNvSpPr txBox="1"/>
            <p:nvPr/>
          </p:nvSpPr>
          <p:spPr>
            <a:xfrm>
              <a:off x="0" y="-28575"/>
              <a:ext cx="2722949"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Training &amp; Resources:</a:t>
              </a:r>
            </a:p>
          </p:txBody>
        </p:sp>
      </p:grpSp>
      <p:grpSp>
        <p:nvGrpSpPr>
          <p:cNvPr id="8" name="Group 8"/>
          <p:cNvGrpSpPr/>
          <p:nvPr/>
        </p:nvGrpSpPr>
        <p:grpSpPr>
          <a:xfrm>
            <a:off x="2688241" y="1672843"/>
            <a:ext cx="7597994" cy="1856340"/>
            <a:chOff x="0" y="0"/>
            <a:chExt cx="2722949" cy="665270"/>
          </a:xfrm>
        </p:grpSpPr>
        <p:sp>
          <p:nvSpPr>
            <p:cNvPr id="9" name="Freeform 9"/>
            <p:cNvSpPr/>
            <p:nvPr/>
          </p:nvSpPr>
          <p:spPr>
            <a:xfrm>
              <a:off x="0" y="0"/>
              <a:ext cx="2722949" cy="665270"/>
            </a:xfrm>
            <a:custGeom>
              <a:avLst/>
              <a:gdLst/>
              <a:ahLst/>
              <a:cxnLst/>
              <a:rect l="l" t="t" r="r" b="b"/>
              <a:pathLst>
                <a:path w="2722949" h="665270">
                  <a:moveTo>
                    <a:pt x="14265" y="0"/>
                  </a:moveTo>
                  <a:lnTo>
                    <a:pt x="2708684" y="0"/>
                  </a:lnTo>
                  <a:cubicBezTo>
                    <a:pt x="2716563" y="0"/>
                    <a:pt x="2722949" y="6387"/>
                    <a:pt x="2722949" y="14265"/>
                  </a:cubicBezTo>
                  <a:lnTo>
                    <a:pt x="2722949" y="651005"/>
                  </a:lnTo>
                  <a:cubicBezTo>
                    <a:pt x="2722949" y="654789"/>
                    <a:pt x="2721446" y="658417"/>
                    <a:pt x="2718771" y="661092"/>
                  </a:cubicBezTo>
                  <a:cubicBezTo>
                    <a:pt x="2716096" y="663768"/>
                    <a:pt x="2712468" y="665270"/>
                    <a:pt x="2708684" y="665270"/>
                  </a:cubicBezTo>
                  <a:lnTo>
                    <a:pt x="14265" y="665270"/>
                  </a:lnTo>
                  <a:cubicBezTo>
                    <a:pt x="10482" y="665270"/>
                    <a:pt x="6853" y="663768"/>
                    <a:pt x="4178" y="661092"/>
                  </a:cubicBezTo>
                  <a:cubicBezTo>
                    <a:pt x="1503" y="658417"/>
                    <a:pt x="0" y="654789"/>
                    <a:pt x="0" y="651005"/>
                  </a:cubicBezTo>
                  <a:lnTo>
                    <a:pt x="0" y="14265"/>
                  </a:lnTo>
                  <a:cubicBezTo>
                    <a:pt x="0" y="10482"/>
                    <a:pt x="1503" y="6853"/>
                    <a:pt x="4178" y="4178"/>
                  </a:cubicBezTo>
                  <a:cubicBezTo>
                    <a:pt x="6853" y="1503"/>
                    <a:pt x="10482" y="0"/>
                    <a:pt x="14265" y="0"/>
                  </a:cubicBezTo>
                  <a:close/>
                </a:path>
              </a:pathLst>
            </a:custGeom>
            <a:solidFill>
              <a:srgbClr val="000000">
                <a:alpha val="0"/>
              </a:srgbClr>
            </a:solidFill>
            <a:ln w="9525" cap="sq">
              <a:solidFill>
                <a:srgbClr val="000000">
                  <a:alpha val="89804"/>
                </a:srgbClr>
              </a:solidFill>
              <a:prstDash val="solid"/>
              <a:miter/>
            </a:ln>
          </p:spPr>
          <p:txBody>
            <a:bodyPr/>
            <a:lstStyle/>
            <a:p>
              <a:endParaRPr lang="en-GB"/>
            </a:p>
          </p:txBody>
        </p:sp>
        <p:sp>
          <p:nvSpPr>
            <p:cNvPr id="10" name="TextBox 10"/>
            <p:cNvSpPr txBox="1"/>
            <p:nvPr/>
          </p:nvSpPr>
          <p:spPr>
            <a:xfrm>
              <a:off x="0" y="-28575"/>
              <a:ext cx="2722949" cy="693845"/>
            </a:xfrm>
            <a:prstGeom prst="rect">
              <a:avLst/>
            </a:prstGeom>
          </p:spPr>
          <p:txBody>
            <a:bodyPr lIns="50800" tIns="50800" rIns="50800" bIns="50800" rtlCol="0" anchor="ctr"/>
            <a:lstStyle/>
            <a:p>
              <a:pPr algn="ctr">
                <a:lnSpc>
                  <a:spcPts val="1679"/>
                </a:lnSpc>
              </a:pPr>
              <a:r>
                <a:rPr lang="en-US" sz="1200">
                  <a:solidFill>
                    <a:srgbClr val="000000">
                      <a:alpha val="89804"/>
                    </a:srgbClr>
                  </a:solidFill>
                  <a:latin typeface="Comfortaa"/>
                  <a:ea typeface="Comfortaa"/>
                  <a:cs typeface="Comfortaa"/>
                  <a:sym typeface="Comfortaa"/>
                </a:rPr>
                <a:t>Individual Trusts provide wellbeing support, please see your own Trust Intranet for wellbeing services. </a:t>
              </a:r>
            </a:p>
            <a:p>
              <a:pPr algn="ctr">
                <a:lnSpc>
                  <a:spcPts val="1679"/>
                </a:lnSpc>
              </a:pPr>
              <a:r>
                <a:rPr lang="en-US" sz="1200">
                  <a:solidFill>
                    <a:srgbClr val="E84812">
                      <a:alpha val="89804"/>
                    </a:srgbClr>
                  </a:solidFill>
                  <a:latin typeface="Comfortaa"/>
                  <a:ea typeface="Comfortaa"/>
                  <a:cs typeface="Comfortaa"/>
                  <a:sym typeface="Comfortaa"/>
                </a:rPr>
                <a:t>Need to see if Trusts have some better video resources to cover this topic?</a:t>
              </a:r>
            </a:p>
          </p:txBody>
        </p:sp>
      </p:grpSp>
      <p:grpSp>
        <p:nvGrpSpPr>
          <p:cNvPr id="11" name="Group 11"/>
          <p:cNvGrpSpPr/>
          <p:nvPr/>
        </p:nvGrpSpPr>
        <p:grpSpPr>
          <a:xfrm>
            <a:off x="3157327" y="6804000"/>
            <a:ext cx="2766080" cy="567841"/>
            <a:chOff x="0" y="0"/>
            <a:chExt cx="991301" cy="203502"/>
          </a:xfrm>
        </p:grpSpPr>
        <p:sp>
          <p:nvSpPr>
            <p:cNvPr id="12" name="Freeform 12"/>
            <p:cNvSpPr/>
            <p:nvPr/>
          </p:nvSpPr>
          <p:spPr>
            <a:xfrm>
              <a:off x="0" y="0"/>
              <a:ext cx="991301" cy="203502"/>
            </a:xfrm>
            <a:custGeom>
              <a:avLst/>
              <a:gdLst/>
              <a:ahLst/>
              <a:cxnLst/>
              <a:rect l="l" t="t" r="r" b="b"/>
              <a:pathLst>
                <a:path w="991301" h="203502">
                  <a:moveTo>
                    <a:pt x="39184" y="0"/>
                  </a:moveTo>
                  <a:lnTo>
                    <a:pt x="952116" y="0"/>
                  </a:lnTo>
                  <a:cubicBezTo>
                    <a:pt x="962509" y="0"/>
                    <a:pt x="972475" y="4128"/>
                    <a:pt x="979824" y="11477"/>
                  </a:cubicBezTo>
                  <a:cubicBezTo>
                    <a:pt x="987172" y="18825"/>
                    <a:pt x="991301" y="28792"/>
                    <a:pt x="991301" y="39184"/>
                  </a:cubicBezTo>
                  <a:lnTo>
                    <a:pt x="991301" y="164317"/>
                  </a:lnTo>
                  <a:cubicBezTo>
                    <a:pt x="991301" y="174710"/>
                    <a:pt x="987172" y="184676"/>
                    <a:pt x="979824" y="192025"/>
                  </a:cubicBezTo>
                  <a:cubicBezTo>
                    <a:pt x="972475" y="199373"/>
                    <a:pt x="962509" y="203502"/>
                    <a:pt x="952116" y="203502"/>
                  </a:cubicBezTo>
                  <a:lnTo>
                    <a:pt x="39184" y="203502"/>
                  </a:lnTo>
                  <a:cubicBezTo>
                    <a:pt x="28792" y="203502"/>
                    <a:pt x="18825" y="199373"/>
                    <a:pt x="11477" y="192025"/>
                  </a:cubicBezTo>
                  <a:cubicBezTo>
                    <a:pt x="4128" y="184676"/>
                    <a:pt x="0" y="174710"/>
                    <a:pt x="0" y="164317"/>
                  </a:cubicBezTo>
                  <a:lnTo>
                    <a:pt x="0" y="39184"/>
                  </a:lnTo>
                  <a:cubicBezTo>
                    <a:pt x="0" y="28792"/>
                    <a:pt x="4128" y="18825"/>
                    <a:pt x="11477" y="11477"/>
                  </a:cubicBezTo>
                  <a:cubicBezTo>
                    <a:pt x="18825" y="4128"/>
                    <a:pt x="28792" y="0"/>
                    <a:pt x="39184" y="0"/>
                  </a:cubicBezTo>
                  <a:close/>
                </a:path>
              </a:pathLst>
            </a:custGeom>
            <a:solidFill>
              <a:srgbClr val="9B4392"/>
            </a:solidFill>
            <a:ln cap="sq">
              <a:noFill/>
              <a:prstDash val="solid"/>
              <a:miter/>
            </a:ln>
          </p:spPr>
          <p:txBody>
            <a:bodyPr/>
            <a:lstStyle/>
            <a:p>
              <a:endParaRPr lang="en-GB"/>
            </a:p>
          </p:txBody>
        </p:sp>
        <p:sp>
          <p:nvSpPr>
            <p:cNvPr id="13" name="TextBox 13"/>
            <p:cNvSpPr txBox="1"/>
            <p:nvPr/>
          </p:nvSpPr>
          <p:spPr>
            <a:xfrm>
              <a:off x="0" y="19050"/>
              <a:ext cx="991301" cy="184452"/>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hlinkClick r:id="rId2" action="ppaction://hlinksldjump"/>
                </a:rPr>
                <a:t>Back to </a:t>
              </a:r>
              <a:r>
                <a:rPr lang="en-US" sz="1199" b="1" strike="noStrike">
                  <a:solidFill>
                    <a:srgbClr val="000000"/>
                  </a:solidFill>
                  <a:latin typeface="Comfortaa Bold"/>
                  <a:ea typeface="Comfortaa Bold"/>
                  <a:cs typeface="Comfortaa Bold"/>
                  <a:sym typeface="Comfortaa Bold"/>
                  <a:hlinkClick r:id="rId2" action="ppaction://hlinksldjump"/>
                </a:rPr>
                <a:t>Tier 3 Summary</a:t>
              </a:r>
            </a:p>
          </p:txBody>
        </p:sp>
      </p:grpSp>
      <p:sp>
        <p:nvSpPr>
          <p:cNvPr id="14" name="Freeform 14"/>
          <p:cNvSpPr/>
          <p:nvPr/>
        </p:nvSpPr>
        <p:spPr>
          <a:xfrm>
            <a:off x="6225555" y="6905780"/>
            <a:ext cx="523367" cy="536100"/>
          </a:xfrm>
          <a:custGeom>
            <a:avLst/>
            <a:gdLst/>
            <a:ahLst/>
            <a:cxnLst/>
            <a:rect l="l" t="t" r="r" b="b"/>
            <a:pathLst>
              <a:path w="523367" h="536100">
                <a:moveTo>
                  <a:pt x="0" y="0"/>
                </a:moveTo>
                <a:lnTo>
                  <a:pt x="523367" y="0"/>
                </a:lnTo>
                <a:lnTo>
                  <a:pt x="523367" y="536100"/>
                </a:lnTo>
                <a:lnTo>
                  <a:pt x="0" y="5361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grpSp>
        <p:nvGrpSpPr>
          <p:cNvPr id="15" name="Group 15"/>
          <p:cNvGrpSpPr/>
          <p:nvPr/>
        </p:nvGrpSpPr>
        <p:grpSpPr>
          <a:xfrm>
            <a:off x="405765" y="1005143"/>
            <a:ext cx="2213069" cy="6168686"/>
            <a:chOff x="0" y="0"/>
            <a:chExt cx="793114" cy="2210718"/>
          </a:xfrm>
        </p:grpSpPr>
        <p:sp>
          <p:nvSpPr>
            <p:cNvPr id="16" name="Freeform 16"/>
            <p:cNvSpPr/>
            <p:nvPr/>
          </p:nvSpPr>
          <p:spPr>
            <a:xfrm>
              <a:off x="0" y="0"/>
              <a:ext cx="793114" cy="2210718"/>
            </a:xfrm>
            <a:custGeom>
              <a:avLst/>
              <a:gdLst/>
              <a:ahLst/>
              <a:cxnLst/>
              <a:rect l="l" t="t" r="r" b="b"/>
              <a:pathLst>
                <a:path w="793114" h="2210718">
                  <a:moveTo>
                    <a:pt x="48976" y="0"/>
                  </a:moveTo>
                  <a:lnTo>
                    <a:pt x="744138" y="0"/>
                  </a:lnTo>
                  <a:cubicBezTo>
                    <a:pt x="757128" y="0"/>
                    <a:pt x="769585" y="5160"/>
                    <a:pt x="778769" y="14345"/>
                  </a:cubicBezTo>
                  <a:cubicBezTo>
                    <a:pt x="787954" y="23529"/>
                    <a:pt x="793114" y="35987"/>
                    <a:pt x="793114" y="48976"/>
                  </a:cubicBezTo>
                  <a:lnTo>
                    <a:pt x="793114" y="2161742"/>
                  </a:lnTo>
                  <a:cubicBezTo>
                    <a:pt x="793114" y="2188791"/>
                    <a:pt x="771187" y="2210718"/>
                    <a:pt x="744138" y="2210718"/>
                  </a:cubicBezTo>
                  <a:lnTo>
                    <a:pt x="48976" y="2210718"/>
                  </a:lnTo>
                  <a:cubicBezTo>
                    <a:pt x="35987" y="2210718"/>
                    <a:pt x="23529" y="2205558"/>
                    <a:pt x="14345" y="2196373"/>
                  </a:cubicBezTo>
                  <a:cubicBezTo>
                    <a:pt x="5160" y="2187189"/>
                    <a:pt x="0" y="2174731"/>
                    <a:pt x="0" y="2161742"/>
                  </a:cubicBezTo>
                  <a:lnTo>
                    <a:pt x="0" y="48976"/>
                  </a:lnTo>
                  <a:cubicBezTo>
                    <a:pt x="0" y="21927"/>
                    <a:pt x="21927" y="0"/>
                    <a:pt x="48976" y="0"/>
                  </a:cubicBezTo>
                  <a:close/>
                </a:path>
              </a:pathLst>
            </a:custGeom>
            <a:solidFill>
              <a:srgbClr val="F3DEF1">
                <a:alpha val="89804"/>
              </a:srgbClr>
            </a:solidFill>
            <a:ln cap="sq">
              <a:noFill/>
              <a:prstDash val="solid"/>
              <a:miter/>
            </a:ln>
          </p:spPr>
          <p:txBody>
            <a:bodyPr/>
            <a:lstStyle/>
            <a:p>
              <a:endParaRPr lang="en-GB"/>
            </a:p>
          </p:txBody>
        </p:sp>
        <p:sp>
          <p:nvSpPr>
            <p:cNvPr id="17" name="TextBox 17"/>
            <p:cNvSpPr txBox="1"/>
            <p:nvPr/>
          </p:nvSpPr>
          <p:spPr>
            <a:xfrm>
              <a:off x="0" y="-47625"/>
              <a:ext cx="793114" cy="2258343"/>
            </a:xfrm>
            <a:prstGeom prst="rect">
              <a:avLst/>
            </a:prstGeom>
          </p:spPr>
          <p:txBody>
            <a:bodyPr lIns="50800" tIns="50800" rIns="50800" bIns="50800" rtlCol="0" anchor="ctr"/>
            <a:lstStyle/>
            <a:p>
              <a:pPr marL="0" lvl="0" indent="0" algn="ctr">
                <a:lnSpc>
                  <a:spcPts val="2799"/>
                </a:lnSpc>
                <a:spcBef>
                  <a:spcPct val="0"/>
                </a:spcBef>
              </a:pPr>
              <a:endParaRPr/>
            </a:p>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Maintaining own Health and Wellbeing</a:t>
              </a:r>
            </a:p>
          </p:txBody>
        </p:sp>
      </p:grpSp>
      <p:grpSp>
        <p:nvGrpSpPr>
          <p:cNvPr id="18" name="Group 18"/>
          <p:cNvGrpSpPr/>
          <p:nvPr/>
        </p:nvGrpSpPr>
        <p:grpSpPr>
          <a:xfrm>
            <a:off x="2688241" y="3145411"/>
            <a:ext cx="1677003" cy="383772"/>
            <a:chOff x="0" y="0"/>
            <a:chExt cx="601000" cy="137535"/>
          </a:xfrm>
        </p:grpSpPr>
        <p:sp>
          <p:nvSpPr>
            <p:cNvPr id="19" name="Freeform 19"/>
            <p:cNvSpPr/>
            <p:nvPr/>
          </p:nvSpPr>
          <p:spPr>
            <a:xfrm>
              <a:off x="0" y="0"/>
              <a:ext cx="601000" cy="137535"/>
            </a:xfrm>
            <a:custGeom>
              <a:avLst/>
              <a:gdLst/>
              <a:ahLst/>
              <a:cxnLst/>
              <a:rect l="l" t="t" r="r" b="b"/>
              <a:pathLst>
                <a:path w="601000" h="137535">
                  <a:moveTo>
                    <a:pt x="64631" y="0"/>
                  </a:moveTo>
                  <a:lnTo>
                    <a:pt x="536369" y="0"/>
                  </a:lnTo>
                  <a:cubicBezTo>
                    <a:pt x="572064" y="0"/>
                    <a:pt x="601000" y="28936"/>
                    <a:pt x="601000" y="64631"/>
                  </a:cubicBezTo>
                  <a:lnTo>
                    <a:pt x="601000" y="72904"/>
                  </a:lnTo>
                  <a:cubicBezTo>
                    <a:pt x="601000" y="108599"/>
                    <a:pt x="572064" y="137535"/>
                    <a:pt x="536369" y="137535"/>
                  </a:cubicBezTo>
                  <a:lnTo>
                    <a:pt x="64631" y="137535"/>
                  </a:lnTo>
                  <a:cubicBezTo>
                    <a:pt x="28936" y="137535"/>
                    <a:pt x="0" y="108599"/>
                    <a:pt x="0" y="72904"/>
                  </a:cubicBezTo>
                  <a:lnTo>
                    <a:pt x="0" y="64631"/>
                  </a:lnTo>
                  <a:cubicBezTo>
                    <a:pt x="0" y="28936"/>
                    <a:pt x="28936" y="0"/>
                    <a:pt x="64631" y="0"/>
                  </a:cubicBezTo>
                  <a:close/>
                </a:path>
              </a:pathLst>
            </a:custGeom>
            <a:solidFill>
              <a:srgbClr val="A6A6A6"/>
            </a:solidFill>
            <a:ln cap="sq">
              <a:noFill/>
              <a:prstDash val="solid"/>
              <a:miter/>
            </a:ln>
          </p:spPr>
          <p:txBody>
            <a:bodyPr/>
            <a:lstStyle/>
            <a:p>
              <a:endParaRPr lang="en-GB"/>
            </a:p>
          </p:txBody>
        </p:sp>
        <p:sp>
          <p:nvSpPr>
            <p:cNvPr id="20" name="TextBox 20"/>
            <p:cNvSpPr txBox="1"/>
            <p:nvPr/>
          </p:nvSpPr>
          <p:spPr>
            <a:xfrm>
              <a:off x="0" y="19050"/>
              <a:ext cx="601000" cy="118485"/>
            </a:xfrm>
            <a:prstGeom prst="rect">
              <a:avLst/>
            </a:prstGeom>
          </p:spPr>
          <p:txBody>
            <a:bodyPr lIns="50800" tIns="50800" rIns="50800" bIns="50800" rtlCol="0" anchor="ctr"/>
            <a:lstStyle/>
            <a:p>
              <a:pPr marL="0" lvl="0" indent="0" algn="ctr">
                <a:lnSpc>
                  <a:spcPts val="1187"/>
                </a:lnSpc>
                <a:spcBef>
                  <a:spcPct val="0"/>
                </a:spcBef>
              </a:pPr>
              <a:r>
                <a:rPr lang="en-US" sz="1199" b="1">
                  <a:solidFill>
                    <a:srgbClr val="000000"/>
                  </a:solidFill>
                  <a:latin typeface="Comfortaa Bold"/>
                  <a:ea typeface="Comfortaa Bold"/>
                  <a:cs typeface="Comfortaa Bold"/>
                  <a:sym typeface="Comfortaa Bold"/>
                </a:rPr>
                <a:t>local resource</a:t>
              </a:r>
            </a:p>
          </p:txBody>
        </p:sp>
      </p:gr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756000" y="396000"/>
            <a:ext cx="9180000" cy="425780"/>
            <a:chOff x="0" y="0"/>
            <a:chExt cx="3289905" cy="152590"/>
          </a:xfrm>
        </p:grpSpPr>
        <p:sp>
          <p:nvSpPr>
            <p:cNvPr id="3" name="Freeform 3"/>
            <p:cNvSpPr/>
            <p:nvPr/>
          </p:nvSpPr>
          <p:spPr>
            <a:xfrm>
              <a:off x="0" y="0"/>
              <a:ext cx="3289905" cy="152590"/>
            </a:xfrm>
            <a:custGeom>
              <a:avLst/>
              <a:gdLst/>
              <a:ahLst/>
              <a:cxnLst/>
              <a:rect l="l" t="t" r="r" b="b"/>
              <a:pathLst>
                <a:path w="3289905" h="152590">
                  <a:moveTo>
                    <a:pt x="11807" y="0"/>
                  </a:moveTo>
                  <a:lnTo>
                    <a:pt x="3278098" y="0"/>
                  </a:lnTo>
                  <a:cubicBezTo>
                    <a:pt x="3281229" y="0"/>
                    <a:pt x="3284232" y="1244"/>
                    <a:pt x="3286446" y="3458"/>
                  </a:cubicBezTo>
                  <a:cubicBezTo>
                    <a:pt x="3288661" y="5672"/>
                    <a:pt x="3289905" y="8675"/>
                    <a:pt x="3289905" y="11807"/>
                  </a:cubicBezTo>
                  <a:lnTo>
                    <a:pt x="3289905" y="140783"/>
                  </a:lnTo>
                  <a:cubicBezTo>
                    <a:pt x="3289905" y="147304"/>
                    <a:pt x="3284619" y="152590"/>
                    <a:pt x="3278098" y="152590"/>
                  </a:cubicBezTo>
                  <a:lnTo>
                    <a:pt x="11807" y="152590"/>
                  </a:lnTo>
                  <a:cubicBezTo>
                    <a:pt x="8675" y="152590"/>
                    <a:pt x="5672" y="151346"/>
                    <a:pt x="3458" y="149132"/>
                  </a:cubicBezTo>
                  <a:cubicBezTo>
                    <a:pt x="1244" y="146917"/>
                    <a:pt x="0" y="143914"/>
                    <a:pt x="0" y="140783"/>
                  </a:cubicBezTo>
                  <a:lnTo>
                    <a:pt x="0" y="11807"/>
                  </a:lnTo>
                  <a:cubicBezTo>
                    <a:pt x="0" y="8675"/>
                    <a:pt x="1244" y="5672"/>
                    <a:pt x="3458" y="3458"/>
                  </a:cubicBezTo>
                  <a:cubicBezTo>
                    <a:pt x="5672" y="1244"/>
                    <a:pt x="8675" y="0"/>
                    <a:pt x="11807" y="0"/>
                  </a:cubicBezTo>
                  <a:close/>
                </a:path>
              </a:pathLst>
            </a:custGeom>
            <a:solidFill>
              <a:srgbClr val="262663"/>
            </a:solidFill>
            <a:ln cap="sq">
              <a:noFill/>
              <a:prstDash val="solid"/>
              <a:miter/>
            </a:ln>
          </p:spPr>
          <p:txBody>
            <a:bodyPr/>
            <a:lstStyle/>
            <a:p>
              <a:endParaRPr lang="en-GB"/>
            </a:p>
          </p:txBody>
        </p:sp>
        <p:sp>
          <p:nvSpPr>
            <p:cNvPr id="4" name="TextBox 4"/>
            <p:cNvSpPr txBox="1"/>
            <p:nvPr/>
          </p:nvSpPr>
          <p:spPr>
            <a:xfrm>
              <a:off x="0" y="-38100"/>
              <a:ext cx="3289905" cy="190690"/>
            </a:xfrm>
            <a:prstGeom prst="rect">
              <a:avLst/>
            </a:prstGeom>
          </p:spPr>
          <p:txBody>
            <a:bodyPr lIns="50800" tIns="50800" rIns="50800" bIns="50800" rtlCol="0" anchor="ctr"/>
            <a:lstStyle/>
            <a:p>
              <a:pPr marL="0" lvl="0" indent="0" algn="ctr">
                <a:lnSpc>
                  <a:spcPts val="2239"/>
                </a:lnSpc>
                <a:spcBef>
                  <a:spcPct val="0"/>
                </a:spcBef>
              </a:pPr>
              <a:r>
                <a:rPr lang="en-US" sz="1599" b="1">
                  <a:solidFill>
                    <a:srgbClr val="FFFFFF"/>
                  </a:solidFill>
                  <a:latin typeface="Comfortaa Bold"/>
                  <a:ea typeface="Comfortaa Bold"/>
                  <a:cs typeface="Comfortaa Bold"/>
                  <a:sym typeface="Comfortaa Bold"/>
                </a:rPr>
                <a:t>Relevant guidance and/or legislation sources of further guidance and information</a:t>
              </a:r>
            </a:p>
          </p:txBody>
        </p:sp>
      </p:grpSp>
      <p:sp>
        <p:nvSpPr>
          <p:cNvPr id="5" name="Freeform 5">
            <a:extLst>
              <a:ext uri="{C183D7F6-B498-43B3-948B-1728B52AA6E4}">
                <adec:decorative xmlns:adec="http://schemas.microsoft.com/office/drawing/2017/decorative" val="1"/>
              </a:ext>
            </a:extLst>
          </p:cNvPr>
          <p:cNvSpPr/>
          <p:nvPr/>
        </p:nvSpPr>
        <p:spPr>
          <a:xfrm>
            <a:off x="277482" y="487262"/>
            <a:ext cx="334518" cy="334518"/>
          </a:xfrm>
          <a:custGeom>
            <a:avLst/>
            <a:gdLst/>
            <a:ahLst/>
            <a:cxnLst/>
            <a:rect l="l" t="t" r="r" b="b"/>
            <a:pathLst>
              <a:path w="334518" h="334518">
                <a:moveTo>
                  <a:pt x="0" y="0"/>
                </a:moveTo>
                <a:lnTo>
                  <a:pt x="334518" y="0"/>
                </a:lnTo>
                <a:lnTo>
                  <a:pt x="334518" y="334518"/>
                </a:lnTo>
                <a:lnTo>
                  <a:pt x="0" y="334518"/>
                </a:lnTo>
                <a:lnTo>
                  <a:pt x="0"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txBody>
          <a:bodyPr/>
          <a:lstStyle/>
          <a:p>
            <a:endParaRPr lang="en-GB"/>
          </a:p>
        </p:txBody>
      </p:sp>
      <p:grpSp>
        <p:nvGrpSpPr>
          <p:cNvPr id="6" name="Group 6"/>
          <p:cNvGrpSpPr/>
          <p:nvPr/>
        </p:nvGrpSpPr>
        <p:grpSpPr>
          <a:xfrm>
            <a:off x="756000" y="877042"/>
            <a:ext cx="9180000" cy="5926958"/>
            <a:chOff x="0" y="0"/>
            <a:chExt cx="3289905" cy="2124088"/>
          </a:xfrm>
        </p:grpSpPr>
        <p:sp>
          <p:nvSpPr>
            <p:cNvPr id="7" name="Freeform 7"/>
            <p:cNvSpPr/>
            <p:nvPr/>
          </p:nvSpPr>
          <p:spPr>
            <a:xfrm>
              <a:off x="0" y="0"/>
              <a:ext cx="3289905" cy="2124088"/>
            </a:xfrm>
            <a:custGeom>
              <a:avLst/>
              <a:gdLst/>
              <a:ahLst/>
              <a:cxnLst/>
              <a:rect l="l" t="t" r="r" b="b"/>
              <a:pathLst>
                <a:path w="3289905" h="2124088">
                  <a:moveTo>
                    <a:pt x="11807" y="0"/>
                  </a:moveTo>
                  <a:lnTo>
                    <a:pt x="3278098" y="0"/>
                  </a:lnTo>
                  <a:cubicBezTo>
                    <a:pt x="3281229" y="0"/>
                    <a:pt x="3284232" y="1244"/>
                    <a:pt x="3286446" y="3458"/>
                  </a:cubicBezTo>
                  <a:cubicBezTo>
                    <a:pt x="3288661" y="5672"/>
                    <a:pt x="3289905" y="8675"/>
                    <a:pt x="3289905" y="11807"/>
                  </a:cubicBezTo>
                  <a:lnTo>
                    <a:pt x="3289905" y="2112281"/>
                  </a:lnTo>
                  <a:cubicBezTo>
                    <a:pt x="3289905" y="2115413"/>
                    <a:pt x="3288661" y="2118416"/>
                    <a:pt x="3286446" y="2120630"/>
                  </a:cubicBezTo>
                  <a:cubicBezTo>
                    <a:pt x="3284232" y="2122844"/>
                    <a:pt x="3281229" y="2124088"/>
                    <a:pt x="3278098" y="2124088"/>
                  </a:cubicBezTo>
                  <a:lnTo>
                    <a:pt x="11807" y="2124088"/>
                  </a:lnTo>
                  <a:cubicBezTo>
                    <a:pt x="8675" y="2124088"/>
                    <a:pt x="5672" y="2122844"/>
                    <a:pt x="3458" y="2120630"/>
                  </a:cubicBezTo>
                  <a:cubicBezTo>
                    <a:pt x="1244" y="2118416"/>
                    <a:pt x="0" y="2115413"/>
                    <a:pt x="0" y="2112281"/>
                  </a:cubicBezTo>
                  <a:lnTo>
                    <a:pt x="0" y="11807"/>
                  </a:lnTo>
                  <a:cubicBezTo>
                    <a:pt x="0" y="8675"/>
                    <a:pt x="1244" y="5672"/>
                    <a:pt x="3458" y="3458"/>
                  </a:cubicBezTo>
                  <a:cubicBezTo>
                    <a:pt x="5672" y="1244"/>
                    <a:pt x="8675" y="0"/>
                    <a:pt x="11807" y="0"/>
                  </a:cubicBezTo>
                  <a:close/>
                </a:path>
              </a:pathLst>
            </a:custGeom>
            <a:solidFill>
              <a:srgbClr val="FFFFFF">
                <a:alpha val="89804"/>
              </a:srgbClr>
            </a:solidFill>
            <a:ln w="9525" cap="sq">
              <a:solidFill>
                <a:srgbClr val="000000">
                  <a:alpha val="89804"/>
                </a:srgbClr>
              </a:solidFill>
              <a:prstDash val="solid"/>
              <a:miter/>
            </a:ln>
          </p:spPr>
          <p:txBody>
            <a:bodyPr/>
            <a:lstStyle/>
            <a:p>
              <a:endParaRPr lang="en-GB"/>
            </a:p>
          </p:txBody>
        </p:sp>
        <p:sp>
          <p:nvSpPr>
            <p:cNvPr id="8" name="TextBox 8"/>
            <p:cNvSpPr txBox="1"/>
            <p:nvPr/>
          </p:nvSpPr>
          <p:spPr>
            <a:xfrm>
              <a:off x="0" y="-38100"/>
              <a:ext cx="3289905" cy="2162188"/>
            </a:xfrm>
            <a:prstGeom prst="rect">
              <a:avLst/>
            </a:prstGeom>
          </p:spPr>
          <p:txBody>
            <a:bodyPr lIns="50800" tIns="50800" rIns="50800" bIns="50800" rtlCol="0" anchor="ctr"/>
            <a:lstStyle/>
            <a:p>
              <a:pPr algn="ctr">
                <a:lnSpc>
                  <a:spcPts val="2271"/>
                </a:lnSpc>
              </a:pPr>
              <a:r>
                <a:rPr lang="en-US" sz="1599" b="1" u="sng">
                  <a:solidFill>
                    <a:srgbClr val="000000">
                      <a:alpha val="89804"/>
                    </a:srgbClr>
                  </a:solidFill>
                  <a:latin typeface="Comfortaa Bold"/>
                  <a:ea typeface="Comfortaa Bold"/>
                  <a:cs typeface="Comfortaa Bold"/>
                  <a:sym typeface="Comfortaa Bold"/>
                </a:rPr>
                <a:t>Guidance:</a:t>
              </a:r>
            </a:p>
            <a:p>
              <a:pPr algn="ctr">
                <a:lnSpc>
                  <a:spcPts val="2271"/>
                </a:lnSpc>
              </a:pPr>
              <a:endParaRPr lang="en-US" sz="1599" b="1" u="sng">
                <a:solidFill>
                  <a:srgbClr val="000000">
                    <a:alpha val="89804"/>
                  </a:srgbClr>
                </a:solidFill>
                <a:latin typeface="Comfortaa Bold"/>
                <a:ea typeface="Comfortaa Bold"/>
                <a:cs typeface="Comfortaa Bold"/>
                <a:sym typeface="Comfortaa Bold"/>
              </a:endParaRPr>
            </a:p>
            <a:p>
              <a:pPr algn="ctr">
                <a:lnSpc>
                  <a:spcPts val="2271"/>
                </a:lnSpc>
              </a:pPr>
              <a:r>
                <a:rPr lang="en-US" sz="1599" b="1">
                  <a:solidFill>
                    <a:srgbClr val="000000">
                      <a:alpha val="89804"/>
                    </a:srgbClr>
                  </a:solidFill>
                  <a:latin typeface="Comfortaa Bold"/>
                  <a:ea typeface="Comfortaa Bold"/>
                  <a:cs typeface="Comfortaa Bold"/>
                  <a:sym typeface="Comfortaa Bold"/>
                </a:rPr>
                <a:t>Ambitions for Palliative and End of Life Care: A national framework for local action 2015-2020: - Ambitions 1 to 6</a:t>
              </a:r>
            </a:p>
            <a:p>
              <a:pPr algn="ctr">
                <a:lnSpc>
                  <a:spcPts val="2271"/>
                </a:lnSpc>
              </a:pPr>
              <a:endParaRPr lang="en-US" sz="1599" b="1">
                <a:solidFill>
                  <a:srgbClr val="000000">
                    <a:alpha val="89804"/>
                  </a:srgbClr>
                </a:solidFill>
                <a:latin typeface="Comfortaa Bold"/>
                <a:ea typeface="Comfortaa Bold"/>
                <a:cs typeface="Comfortaa Bold"/>
                <a:sym typeface="Comfortaa Bold"/>
              </a:endParaRPr>
            </a:p>
            <a:p>
              <a:pPr algn="ctr">
                <a:lnSpc>
                  <a:spcPts val="2271"/>
                </a:lnSpc>
              </a:pPr>
              <a:r>
                <a:rPr lang="en-US" sz="1599" b="1">
                  <a:solidFill>
                    <a:srgbClr val="000000">
                      <a:alpha val="89804"/>
                    </a:srgbClr>
                  </a:solidFill>
                  <a:latin typeface="Comfortaa Bold"/>
                  <a:ea typeface="Comfortaa Bold"/>
                  <a:cs typeface="Comfortaa Bold"/>
                  <a:sym typeface="Comfortaa Bold"/>
                </a:rPr>
                <a:t>Getting it right every time: Fundamentals of nursing care at the end-of-life 2015</a:t>
              </a:r>
            </a:p>
            <a:p>
              <a:pPr algn="ctr">
                <a:lnSpc>
                  <a:spcPts val="2271"/>
                </a:lnSpc>
              </a:pPr>
              <a:endParaRPr lang="en-US" sz="1599" b="1">
                <a:solidFill>
                  <a:srgbClr val="000000">
                    <a:alpha val="89804"/>
                  </a:srgbClr>
                </a:solidFill>
                <a:latin typeface="Comfortaa Bold"/>
                <a:ea typeface="Comfortaa Bold"/>
                <a:cs typeface="Comfortaa Bold"/>
                <a:sym typeface="Comfortaa Bold"/>
              </a:endParaRPr>
            </a:p>
            <a:p>
              <a:pPr algn="ctr">
                <a:lnSpc>
                  <a:spcPts val="2271"/>
                </a:lnSpc>
              </a:pPr>
              <a:r>
                <a:rPr lang="en-US" sz="1599" b="1">
                  <a:solidFill>
                    <a:srgbClr val="000000">
                      <a:alpha val="89804"/>
                    </a:srgbClr>
                  </a:solidFill>
                  <a:latin typeface="Comfortaa Bold"/>
                  <a:ea typeface="Comfortaa Bold"/>
                  <a:cs typeface="Comfortaa Bold"/>
                  <a:sym typeface="Comfortaa Bold"/>
                </a:rPr>
                <a:t>Every moment counts: A new vision for coordinated care for people near the end of life calls for brave conversations</a:t>
              </a:r>
            </a:p>
            <a:p>
              <a:pPr algn="ctr">
                <a:lnSpc>
                  <a:spcPts val="2271"/>
                </a:lnSpc>
              </a:pPr>
              <a:endParaRPr lang="en-US" sz="1599" b="1">
                <a:solidFill>
                  <a:srgbClr val="000000">
                    <a:alpha val="89804"/>
                  </a:srgbClr>
                </a:solidFill>
                <a:latin typeface="Comfortaa Bold"/>
                <a:ea typeface="Comfortaa Bold"/>
                <a:cs typeface="Comfortaa Bold"/>
                <a:sym typeface="Comfortaa Bold"/>
              </a:endParaRPr>
            </a:p>
            <a:p>
              <a:pPr algn="ctr">
                <a:lnSpc>
                  <a:spcPts val="2271"/>
                </a:lnSpc>
              </a:pPr>
              <a:r>
                <a:rPr lang="en-US" sz="1599" b="1">
                  <a:solidFill>
                    <a:srgbClr val="000000">
                      <a:alpha val="89804"/>
                    </a:srgbClr>
                  </a:solidFill>
                  <a:latin typeface="Comfortaa Bold"/>
                  <a:ea typeface="Comfortaa Bold"/>
                  <a:cs typeface="Comfortaa Bold"/>
                  <a:sym typeface="Comfortaa Bold"/>
                </a:rPr>
                <a:t>NICE guideline NG31 Care of dying adults in the last days of life (2015) </a:t>
              </a:r>
            </a:p>
            <a:p>
              <a:pPr algn="ctr">
                <a:lnSpc>
                  <a:spcPts val="2271"/>
                </a:lnSpc>
              </a:pPr>
              <a:endParaRPr lang="en-US" sz="1599" b="1">
                <a:solidFill>
                  <a:srgbClr val="000000">
                    <a:alpha val="89804"/>
                  </a:srgbClr>
                </a:solidFill>
                <a:latin typeface="Comfortaa Bold"/>
                <a:ea typeface="Comfortaa Bold"/>
                <a:cs typeface="Comfortaa Bold"/>
                <a:sym typeface="Comfortaa Bold"/>
              </a:endParaRPr>
            </a:p>
            <a:p>
              <a:pPr algn="ctr">
                <a:lnSpc>
                  <a:spcPts val="2271"/>
                </a:lnSpc>
              </a:pPr>
              <a:r>
                <a:rPr lang="en-US" sz="1599" b="1">
                  <a:solidFill>
                    <a:srgbClr val="000000">
                      <a:alpha val="89804"/>
                    </a:srgbClr>
                  </a:solidFill>
                  <a:latin typeface="Comfortaa Bold"/>
                  <a:ea typeface="Comfortaa Bold"/>
                  <a:cs typeface="Comfortaa Bold"/>
                  <a:sym typeface="Comfortaa Bold"/>
                </a:rPr>
                <a:t>One Chance to Get it Right: Improving people’s experience of care in the last few days and hours of life - Priority 1 to 5</a:t>
              </a:r>
            </a:p>
            <a:p>
              <a:pPr algn="ctr">
                <a:lnSpc>
                  <a:spcPts val="2271"/>
                </a:lnSpc>
              </a:pPr>
              <a:endParaRPr lang="en-US" sz="1599" b="1">
                <a:solidFill>
                  <a:srgbClr val="000000">
                    <a:alpha val="89804"/>
                  </a:srgbClr>
                </a:solidFill>
                <a:latin typeface="Comfortaa Bold"/>
                <a:ea typeface="Comfortaa Bold"/>
                <a:cs typeface="Comfortaa Bold"/>
                <a:sym typeface="Comfortaa Bold"/>
              </a:endParaRPr>
            </a:p>
            <a:p>
              <a:pPr algn="ctr">
                <a:lnSpc>
                  <a:spcPts val="2271"/>
                </a:lnSpc>
              </a:pPr>
              <a:r>
                <a:rPr lang="en-US" sz="1599" b="1">
                  <a:solidFill>
                    <a:srgbClr val="000000">
                      <a:alpha val="89804"/>
                    </a:srgbClr>
                  </a:solidFill>
                  <a:latin typeface="Comfortaa Bold"/>
                  <a:ea typeface="Comfortaa Bold"/>
                  <a:cs typeface="Comfortaa Bold"/>
                  <a:sym typeface="Comfortaa Bold"/>
                </a:rPr>
                <a:t>Our Commitment to you for end-of-life care: The government response to the review of choice in end-of-life care</a:t>
              </a:r>
            </a:p>
            <a:p>
              <a:pPr algn="ctr">
                <a:lnSpc>
                  <a:spcPts val="2271"/>
                </a:lnSpc>
              </a:pPr>
              <a:endParaRPr lang="en-US" sz="1599" b="1">
                <a:solidFill>
                  <a:srgbClr val="000000">
                    <a:alpha val="89804"/>
                  </a:srgbClr>
                </a:solidFill>
                <a:latin typeface="Comfortaa Bold"/>
                <a:ea typeface="Comfortaa Bold"/>
                <a:cs typeface="Comfortaa Bold"/>
                <a:sym typeface="Comfortaa Bold"/>
              </a:endParaRPr>
            </a:p>
            <a:p>
              <a:pPr algn="ctr">
                <a:lnSpc>
                  <a:spcPts val="2271"/>
                </a:lnSpc>
              </a:pPr>
              <a:r>
                <a:rPr lang="en-US" sz="1599" b="1">
                  <a:solidFill>
                    <a:srgbClr val="000000">
                      <a:alpha val="89804"/>
                    </a:srgbClr>
                  </a:solidFill>
                  <a:latin typeface="Comfortaa Bold"/>
                  <a:ea typeface="Comfortaa Bold"/>
                  <a:cs typeface="Comfortaa Bold"/>
                  <a:sym typeface="Comfortaa Bold"/>
                </a:rPr>
                <a:t>Lincolnshire Palliative and End of Life Strategy 2023-2028</a:t>
              </a:r>
            </a:p>
            <a:p>
              <a:pPr marL="0" lvl="0" indent="0" algn="ctr">
                <a:lnSpc>
                  <a:spcPts val="2271"/>
                </a:lnSpc>
              </a:pPr>
              <a:endParaRPr lang="en-US" sz="1599" b="1">
                <a:solidFill>
                  <a:srgbClr val="000000">
                    <a:alpha val="89804"/>
                  </a:srgbClr>
                </a:solidFill>
                <a:latin typeface="Comfortaa Bold"/>
                <a:ea typeface="Comfortaa Bold"/>
                <a:cs typeface="Comfortaa Bold"/>
                <a:sym typeface="Comfortaa Bold"/>
              </a:endParaRPr>
            </a:p>
          </p:txBody>
        </p:sp>
      </p:gr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a:extLst>
              <a:ext uri="{C183D7F6-B498-43B3-948B-1728B52AA6E4}">
                <adec:decorative xmlns:adec="http://schemas.microsoft.com/office/drawing/2017/decorative" val="1"/>
              </a:ext>
            </a:extLst>
          </p:cNvPr>
          <p:cNvSpPr/>
          <p:nvPr/>
        </p:nvSpPr>
        <p:spPr>
          <a:xfrm>
            <a:off x="277482" y="487262"/>
            <a:ext cx="334518" cy="334518"/>
          </a:xfrm>
          <a:custGeom>
            <a:avLst/>
            <a:gdLst/>
            <a:ahLst/>
            <a:cxnLst/>
            <a:rect l="l" t="t" r="r" b="b"/>
            <a:pathLst>
              <a:path w="334518" h="334518">
                <a:moveTo>
                  <a:pt x="0" y="0"/>
                </a:moveTo>
                <a:lnTo>
                  <a:pt x="334518" y="0"/>
                </a:lnTo>
                <a:lnTo>
                  <a:pt x="334518" y="334518"/>
                </a:lnTo>
                <a:lnTo>
                  <a:pt x="0" y="334518"/>
                </a:lnTo>
                <a:lnTo>
                  <a:pt x="0"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txBody>
          <a:bodyPr/>
          <a:lstStyle/>
          <a:p>
            <a:endParaRPr lang="en-GB"/>
          </a:p>
        </p:txBody>
      </p:sp>
      <p:grpSp>
        <p:nvGrpSpPr>
          <p:cNvPr id="3" name="Group 3"/>
          <p:cNvGrpSpPr/>
          <p:nvPr/>
        </p:nvGrpSpPr>
        <p:grpSpPr>
          <a:xfrm>
            <a:off x="756000" y="877042"/>
            <a:ext cx="9180000" cy="6165037"/>
            <a:chOff x="0" y="0"/>
            <a:chExt cx="3289905" cy="2209410"/>
          </a:xfrm>
        </p:grpSpPr>
        <p:sp>
          <p:nvSpPr>
            <p:cNvPr id="4" name="Freeform 4"/>
            <p:cNvSpPr/>
            <p:nvPr/>
          </p:nvSpPr>
          <p:spPr>
            <a:xfrm>
              <a:off x="0" y="0"/>
              <a:ext cx="3289905" cy="2209410"/>
            </a:xfrm>
            <a:custGeom>
              <a:avLst/>
              <a:gdLst/>
              <a:ahLst/>
              <a:cxnLst/>
              <a:rect l="l" t="t" r="r" b="b"/>
              <a:pathLst>
                <a:path w="3289905" h="2209410">
                  <a:moveTo>
                    <a:pt x="11807" y="0"/>
                  </a:moveTo>
                  <a:lnTo>
                    <a:pt x="3278098" y="0"/>
                  </a:lnTo>
                  <a:cubicBezTo>
                    <a:pt x="3281229" y="0"/>
                    <a:pt x="3284232" y="1244"/>
                    <a:pt x="3286446" y="3458"/>
                  </a:cubicBezTo>
                  <a:cubicBezTo>
                    <a:pt x="3288661" y="5672"/>
                    <a:pt x="3289905" y="8675"/>
                    <a:pt x="3289905" y="11807"/>
                  </a:cubicBezTo>
                  <a:lnTo>
                    <a:pt x="3289905" y="2197603"/>
                  </a:lnTo>
                  <a:cubicBezTo>
                    <a:pt x="3289905" y="2200735"/>
                    <a:pt x="3288661" y="2203738"/>
                    <a:pt x="3286446" y="2205952"/>
                  </a:cubicBezTo>
                  <a:cubicBezTo>
                    <a:pt x="3284232" y="2208166"/>
                    <a:pt x="3281229" y="2209410"/>
                    <a:pt x="3278098" y="2209410"/>
                  </a:cubicBezTo>
                  <a:lnTo>
                    <a:pt x="11807" y="2209410"/>
                  </a:lnTo>
                  <a:cubicBezTo>
                    <a:pt x="8675" y="2209410"/>
                    <a:pt x="5672" y="2208166"/>
                    <a:pt x="3458" y="2205952"/>
                  </a:cubicBezTo>
                  <a:cubicBezTo>
                    <a:pt x="1244" y="2203738"/>
                    <a:pt x="0" y="2200735"/>
                    <a:pt x="0" y="2197603"/>
                  </a:cubicBezTo>
                  <a:lnTo>
                    <a:pt x="0" y="11807"/>
                  </a:lnTo>
                  <a:cubicBezTo>
                    <a:pt x="0" y="8675"/>
                    <a:pt x="1244" y="5672"/>
                    <a:pt x="3458" y="3458"/>
                  </a:cubicBezTo>
                  <a:cubicBezTo>
                    <a:pt x="5672" y="1244"/>
                    <a:pt x="8675" y="0"/>
                    <a:pt x="11807" y="0"/>
                  </a:cubicBezTo>
                  <a:close/>
                </a:path>
              </a:pathLst>
            </a:custGeom>
            <a:solidFill>
              <a:srgbClr val="FFFFFF">
                <a:alpha val="89804"/>
              </a:srgbClr>
            </a:solidFill>
            <a:ln w="9525" cap="sq">
              <a:solidFill>
                <a:srgbClr val="000000">
                  <a:alpha val="89804"/>
                </a:srgbClr>
              </a:solidFill>
              <a:prstDash val="solid"/>
              <a:miter/>
            </a:ln>
          </p:spPr>
          <p:txBody>
            <a:bodyPr/>
            <a:lstStyle/>
            <a:p>
              <a:endParaRPr lang="en-GB"/>
            </a:p>
          </p:txBody>
        </p:sp>
        <p:sp>
          <p:nvSpPr>
            <p:cNvPr id="5" name="TextBox 5"/>
            <p:cNvSpPr txBox="1"/>
            <p:nvPr/>
          </p:nvSpPr>
          <p:spPr>
            <a:xfrm>
              <a:off x="0" y="-114300"/>
              <a:ext cx="3289905" cy="2323710"/>
            </a:xfrm>
            <a:prstGeom prst="rect">
              <a:avLst/>
            </a:prstGeom>
          </p:spPr>
          <p:txBody>
            <a:bodyPr lIns="50800" tIns="50800" rIns="50800" bIns="50800" rtlCol="0" anchor="ctr"/>
            <a:lstStyle/>
            <a:p>
              <a:pPr algn="ctr">
                <a:lnSpc>
                  <a:spcPts val="3023"/>
                </a:lnSpc>
              </a:pPr>
              <a:r>
                <a:rPr lang="en-US" sz="1599" b="1" u="sng">
                  <a:solidFill>
                    <a:srgbClr val="000000">
                      <a:alpha val="89804"/>
                    </a:srgbClr>
                  </a:solidFill>
                  <a:latin typeface="Comfortaa Bold"/>
                  <a:ea typeface="Comfortaa Bold"/>
                  <a:cs typeface="Comfortaa Bold"/>
                  <a:sym typeface="Comfortaa Bold"/>
                </a:rPr>
                <a:t>Legislation:</a:t>
              </a:r>
            </a:p>
            <a:p>
              <a:pPr algn="ctr">
                <a:lnSpc>
                  <a:spcPts val="3023"/>
                </a:lnSpc>
              </a:pPr>
              <a:endParaRPr lang="en-US" sz="1599" b="1" u="sng">
                <a:solidFill>
                  <a:srgbClr val="000000">
                    <a:alpha val="89804"/>
                  </a:srgbClr>
                </a:solidFill>
                <a:latin typeface="Comfortaa Bold"/>
                <a:ea typeface="Comfortaa Bold"/>
                <a:cs typeface="Comfortaa Bold"/>
                <a:sym typeface="Comfortaa Bold"/>
              </a:endParaRPr>
            </a:p>
            <a:p>
              <a:pPr algn="ctr">
                <a:lnSpc>
                  <a:spcPts val="3023"/>
                </a:lnSpc>
              </a:pPr>
              <a:r>
                <a:rPr lang="en-US" sz="1599" b="1">
                  <a:solidFill>
                    <a:srgbClr val="000000">
                      <a:alpha val="89804"/>
                    </a:srgbClr>
                  </a:solidFill>
                  <a:latin typeface="Comfortaa Bold"/>
                  <a:ea typeface="Comfortaa Bold"/>
                  <a:cs typeface="Comfortaa Bold"/>
                  <a:sym typeface="Comfortaa Bold"/>
                </a:rPr>
                <a:t>Care Act 2014 </a:t>
              </a:r>
            </a:p>
            <a:p>
              <a:pPr algn="ctr">
                <a:lnSpc>
                  <a:spcPts val="3023"/>
                </a:lnSpc>
              </a:pPr>
              <a:endParaRPr lang="en-US" sz="1599" b="1">
                <a:solidFill>
                  <a:srgbClr val="000000">
                    <a:alpha val="89804"/>
                  </a:srgbClr>
                </a:solidFill>
                <a:latin typeface="Comfortaa Bold"/>
                <a:ea typeface="Comfortaa Bold"/>
                <a:cs typeface="Comfortaa Bold"/>
                <a:sym typeface="Comfortaa Bold"/>
              </a:endParaRPr>
            </a:p>
            <a:p>
              <a:pPr algn="ctr">
                <a:lnSpc>
                  <a:spcPts val="3023"/>
                </a:lnSpc>
              </a:pPr>
              <a:r>
                <a:rPr lang="en-US" sz="1599" b="1">
                  <a:solidFill>
                    <a:srgbClr val="000000">
                      <a:alpha val="89804"/>
                    </a:srgbClr>
                  </a:solidFill>
                  <a:latin typeface="Comfortaa Bold"/>
                  <a:ea typeface="Comfortaa Bold"/>
                  <a:cs typeface="Comfortaa Bold"/>
                  <a:sym typeface="Comfortaa Bold"/>
                </a:rPr>
                <a:t>Data Protection Act 1998</a:t>
              </a:r>
            </a:p>
            <a:p>
              <a:pPr algn="ctr">
                <a:lnSpc>
                  <a:spcPts val="3023"/>
                </a:lnSpc>
              </a:pPr>
              <a:endParaRPr lang="en-US" sz="1599" b="1">
                <a:solidFill>
                  <a:srgbClr val="000000">
                    <a:alpha val="89804"/>
                  </a:srgbClr>
                </a:solidFill>
                <a:latin typeface="Comfortaa Bold"/>
                <a:ea typeface="Comfortaa Bold"/>
                <a:cs typeface="Comfortaa Bold"/>
                <a:sym typeface="Comfortaa Bold"/>
              </a:endParaRPr>
            </a:p>
            <a:p>
              <a:pPr algn="ctr">
                <a:lnSpc>
                  <a:spcPts val="3023"/>
                </a:lnSpc>
              </a:pPr>
              <a:r>
                <a:rPr lang="en-US" sz="1599" b="1">
                  <a:solidFill>
                    <a:srgbClr val="000000">
                      <a:alpha val="89804"/>
                    </a:srgbClr>
                  </a:solidFill>
                  <a:latin typeface="Comfortaa Bold"/>
                  <a:ea typeface="Comfortaa Bold"/>
                  <a:cs typeface="Comfortaa Bold"/>
                  <a:sym typeface="Comfortaa Bold"/>
                </a:rPr>
                <a:t>Equality Act 2010 </a:t>
              </a:r>
            </a:p>
            <a:p>
              <a:pPr algn="ctr">
                <a:lnSpc>
                  <a:spcPts val="3023"/>
                </a:lnSpc>
              </a:pPr>
              <a:endParaRPr lang="en-US" sz="1599" b="1">
                <a:solidFill>
                  <a:srgbClr val="000000">
                    <a:alpha val="89804"/>
                  </a:srgbClr>
                </a:solidFill>
                <a:latin typeface="Comfortaa Bold"/>
                <a:ea typeface="Comfortaa Bold"/>
                <a:cs typeface="Comfortaa Bold"/>
                <a:sym typeface="Comfortaa Bold"/>
              </a:endParaRPr>
            </a:p>
            <a:p>
              <a:pPr algn="ctr">
                <a:lnSpc>
                  <a:spcPts val="3023"/>
                </a:lnSpc>
              </a:pPr>
              <a:r>
                <a:rPr lang="en-US" sz="1599" b="1">
                  <a:solidFill>
                    <a:srgbClr val="000000">
                      <a:alpha val="89804"/>
                    </a:srgbClr>
                  </a:solidFill>
                  <a:latin typeface="Comfortaa Bold"/>
                  <a:ea typeface="Comfortaa Bold"/>
                  <a:cs typeface="Comfortaa Bold"/>
                  <a:sym typeface="Comfortaa Bold"/>
                </a:rPr>
                <a:t>Health and Social Care Act 2008 (Regulated Activities) </a:t>
              </a:r>
            </a:p>
            <a:p>
              <a:pPr algn="ctr">
                <a:lnSpc>
                  <a:spcPts val="3023"/>
                </a:lnSpc>
              </a:pPr>
              <a:endParaRPr lang="en-US" sz="1599" b="1">
                <a:solidFill>
                  <a:srgbClr val="000000">
                    <a:alpha val="89804"/>
                  </a:srgbClr>
                </a:solidFill>
                <a:latin typeface="Comfortaa Bold"/>
                <a:ea typeface="Comfortaa Bold"/>
                <a:cs typeface="Comfortaa Bold"/>
                <a:sym typeface="Comfortaa Bold"/>
              </a:endParaRPr>
            </a:p>
            <a:p>
              <a:pPr algn="ctr">
                <a:lnSpc>
                  <a:spcPts val="3023"/>
                </a:lnSpc>
              </a:pPr>
              <a:r>
                <a:rPr lang="en-US" sz="1599" b="1">
                  <a:solidFill>
                    <a:srgbClr val="000000">
                      <a:alpha val="89804"/>
                    </a:srgbClr>
                  </a:solidFill>
                  <a:latin typeface="Comfortaa Bold"/>
                  <a:ea typeface="Comfortaa Bold"/>
                  <a:cs typeface="Comfortaa Bold"/>
                  <a:sym typeface="Comfortaa Bold"/>
                </a:rPr>
                <a:t>Regulations 2014 </a:t>
              </a:r>
            </a:p>
            <a:p>
              <a:pPr algn="ctr">
                <a:lnSpc>
                  <a:spcPts val="3023"/>
                </a:lnSpc>
              </a:pPr>
              <a:endParaRPr lang="en-US" sz="1599" b="1">
                <a:solidFill>
                  <a:srgbClr val="000000">
                    <a:alpha val="89804"/>
                  </a:srgbClr>
                </a:solidFill>
                <a:latin typeface="Comfortaa Bold"/>
                <a:ea typeface="Comfortaa Bold"/>
                <a:cs typeface="Comfortaa Bold"/>
                <a:sym typeface="Comfortaa Bold"/>
              </a:endParaRPr>
            </a:p>
            <a:p>
              <a:pPr algn="ctr">
                <a:lnSpc>
                  <a:spcPts val="3023"/>
                </a:lnSpc>
              </a:pPr>
              <a:r>
                <a:rPr lang="en-US" sz="1599" b="1">
                  <a:solidFill>
                    <a:srgbClr val="000000">
                      <a:alpha val="89804"/>
                    </a:srgbClr>
                  </a:solidFill>
                  <a:latin typeface="Comfortaa Bold"/>
                  <a:ea typeface="Comfortaa Bold"/>
                  <a:cs typeface="Comfortaa Bold"/>
                  <a:sym typeface="Comfortaa Bold"/>
                </a:rPr>
                <a:t>Human Rights Act 1998 </a:t>
              </a:r>
            </a:p>
            <a:p>
              <a:pPr algn="ctr">
                <a:lnSpc>
                  <a:spcPts val="3023"/>
                </a:lnSpc>
              </a:pPr>
              <a:endParaRPr lang="en-US" sz="1599" b="1">
                <a:solidFill>
                  <a:srgbClr val="000000">
                    <a:alpha val="89804"/>
                  </a:srgbClr>
                </a:solidFill>
                <a:latin typeface="Comfortaa Bold"/>
                <a:ea typeface="Comfortaa Bold"/>
                <a:cs typeface="Comfortaa Bold"/>
                <a:sym typeface="Comfortaa Bold"/>
              </a:endParaRPr>
            </a:p>
            <a:p>
              <a:pPr algn="ctr">
                <a:lnSpc>
                  <a:spcPts val="3023"/>
                </a:lnSpc>
              </a:pPr>
              <a:r>
                <a:rPr lang="en-US" sz="1599" b="1">
                  <a:solidFill>
                    <a:srgbClr val="000000">
                      <a:alpha val="89804"/>
                    </a:srgbClr>
                  </a:solidFill>
                  <a:latin typeface="Comfortaa Bold"/>
                  <a:ea typeface="Comfortaa Bold"/>
                  <a:cs typeface="Comfortaa Bold"/>
                  <a:sym typeface="Comfortaa Bold"/>
                </a:rPr>
                <a:t>Mental Capacity Act 2005</a:t>
              </a:r>
            </a:p>
            <a:p>
              <a:pPr marL="0" lvl="0" indent="0" algn="ctr">
                <a:lnSpc>
                  <a:spcPts val="3023"/>
                </a:lnSpc>
              </a:pPr>
              <a:endParaRPr lang="en-US" sz="1599" b="1">
                <a:solidFill>
                  <a:srgbClr val="000000">
                    <a:alpha val="89804"/>
                  </a:srgbClr>
                </a:solidFill>
                <a:latin typeface="Comfortaa Bold"/>
                <a:ea typeface="Comfortaa Bold"/>
                <a:cs typeface="Comfortaa Bold"/>
                <a:sym typeface="Comfortaa Bold"/>
              </a:endParaRPr>
            </a:p>
          </p:txBody>
        </p:sp>
      </p:grpSp>
      <p:grpSp>
        <p:nvGrpSpPr>
          <p:cNvPr id="6" name="Group 6"/>
          <p:cNvGrpSpPr/>
          <p:nvPr/>
        </p:nvGrpSpPr>
        <p:grpSpPr>
          <a:xfrm>
            <a:off x="756000" y="396000"/>
            <a:ext cx="9180000" cy="425780"/>
            <a:chOff x="0" y="0"/>
            <a:chExt cx="3289905" cy="152590"/>
          </a:xfrm>
        </p:grpSpPr>
        <p:sp>
          <p:nvSpPr>
            <p:cNvPr id="7" name="Freeform 7"/>
            <p:cNvSpPr/>
            <p:nvPr/>
          </p:nvSpPr>
          <p:spPr>
            <a:xfrm>
              <a:off x="0" y="0"/>
              <a:ext cx="3289905" cy="152590"/>
            </a:xfrm>
            <a:custGeom>
              <a:avLst/>
              <a:gdLst/>
              <a:ahLst/>
              <a:cxnLst/>
              <a:rect l="l" t="t" r="r" b="b"/>
              <a:pathLst>
                <a:path w="3289905" h="152590">
                  <a:moveTo>
                    <a:pt x="11807" y="0"/>
                  </a:moveTo>
                  <a:lnTo>
                    <a:pt x="3278098" y="0"/>
                  </a:lnTo>
                  <a:cubicBezTo>
                    <a:pt x="3281229" y="0"/>
                    <a:pt x="3284232" y="1244"/>
                    <a:pt x="3286446" y="3458"/>
                  </a:cubicBezTo>
                  <a:cubicBezTo>
                    <a:pt x="3288661" y="5672"/>
                    <a:pt x="3289905" y="8675"/>
                    <a:pt x="3289905" y="11807"/>
                  </a:cubicBezTo>
                  <a:lnTo>
                    <a:pt x="3289905" y="140783"/>
                  </a:lnTo>
                  <a:cubicBezTo>
                    <a:pt x="3289905" y="147304"/>
                    <a:pt x="3284619" y="152590"/>
                    <a:pt x="3278098" y="152590"/>
                  </a:cubicBezTo>
                  <a:lnTo>
                    <a:pt x="11807" y="152590"/>
                  </a:lnTo>
                  <a:cubicBezTo>
                    <a:pt x="8675" y="152590"/>
                    <a:pt x="5672" y="151346"/>
                    <a:pt x="3458" y="149132"/>
                  </a:cubicBezTo>
                  <a:cubicBezTo>
                    <a:pt x="1244" y="146917"/>
                    <a:pt x="0" y="143914"/>
                    <a:pt x="0" y="140783"/>
                  </a:cubicBezTo>
                  <a:lnTo>
                    <a:pt x="0" y="11807"/>
                  </a:lnTo>
                  <a:cubicBezTo>
                    <a:pt x="0" y="8675"/>
                    <a:pt x="1244" y="5672"/>
                    <a:pt x="3458" y="3458"/>
                  </a:cubicBezTo>
                  <a:cubicBezTo>
                    <a:pt x="5672" y="1244"/>
                    <a:pt x="8675" y="0"/>
                    <a:pt x="11807" y="0"/>
                  </a:cubicBezTo>
                  <a:close/>
                </a:path>
              </a:pathLst>
            </a:custGeom>
            <a:solidFill>
              <a:srgbClr val="262663"/>
            </a:solidFill>
            <a:ln cap="sq">
              <a:noFill/>
              <a:prstDash val="solid"/>
              <a:miter/>
            </a:ln>
          </p:spPr>
          <p:txBody>
            <a:bodyPr/>
            <a:lstStyle/>
            <a:p>
              <a:endParaRPr lang="en-GB"/>
            </a:p>
          </p:txBody>
        </p:sp>
        <p:sp>
          <p:nvSpPr>
            <p:cNvPr id="8" name="TextBox 8"/>
            <p:cNvSpPr txBox="1"/>
            <p:nvPr/>
          </p:nvSpPr>
          <p:spPr>
            <a:xfrm>
              <a:off x="0" y="-38100"/>
              <a:ext cx="3289905" cy="190690"/>
            </a:xfrm>
            <a:prstGeom prst="rect">
              <a:avLst/>
            </a:prstGeom>
          </p:spPr>
          <p:txBody>
            <a:bodyPr lIns="50800" tIns="50800" rIns="50800" bIns="50800" rtlCol="0" anchor="ctr"/>
            <a:lstStyle/>
            <a:p>
              <a:pPr marL="0" lvl="0" indent="0" algn="ctr">
                <a:lnSpc>
                  <a:spcPts val="2239"/>
                </a:lnSpc>
                <a:spcBef>
                  <a:spcPct val="0"/>
                </a:spcBef>
              </a:pPr>
              <a:r>
                <a:rPr lang="en-US" sz="1599" b="1">
                  <a:solidFill>
                    <a:srgbClr val="FFFFFF"/>
                  </a:solidFill>
                  <a:latin typeface="Comfortaa Bold"/>
                  <a:ea typeface="Comfortaa Bold"/>
                  <a:cs typeface="Comfortaa Bold"/>
                  <a:sym typeface="Comfortaa Bold"/>
                </a:rPr>
                <a:t>Relevant guidance and/or legislation sources of further guidance and information</a:t>
              </a:r>
            </a:p>
          </p:txBody>
        </p:sp>
      </p:gr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756000" y="396000"/>
            <a:ext cx="9180000" cy="425780"/>
            <a:chOff x="0" y="0"/>
            <a:chExt cx="3289905" cy="152590"/>
          </a:xfrm>
        </p:grpSpPr>
        <p:sp>
          <p:nvSpPr>
            <p:cNvPr id="3" name="Freeform 3"/>
            <p:cNvSpPr/>
            <p:nvPr/>
          </p:nvSpPr>
          <p:spPr>
            <a:xfrm>
              <a:off x="0" y="0"/>
              <a:ext cx="3289905" cy="152590"/>
            </a:xfrm>
            <a:custGeom>
              <a:avLst/>
              <a:gdLst/>
              <a:ahLst/>
              <a:cxnLst/>
              <a:rect l="l" t="t" r="r" b="b"/>
              <a:pathLst>
                <a:path w="3289905" h="152590">
                  <a:moveTo>
                    <a:pt x="11807" y="0"/>
                  </a:moveTo>
                  <a:lnTo>
                    <a:pt x="3278098" y="0"/>
                  </a:lnTo>
                  <a:cubicBezTo>
                    <a:pt x="3281229" y="0"/>
                    <a:pt x="3284232" y="1244"/>
                    <a:pt x="3286446" y="3458"/>
                  </a:cubicBezTo>
                  <a:cubicBezTo>
                    <a:pt x="3288661" y="5672"/>
                    <a:pt x="3289905" y="8675"/>
                    <a:pt x="3289905" y="11807"/>
                  </a:cubicBezTo>
                  <a:lnTo>
                    <a:pt x="3289905" y="140783"/>
                  </a:lnTo>
                  <a:cubicBezTo>
                    <a:pt x="3289905" y="147304"/>
                    <a:pt x="3284619" y="152590"/>
                    <a:pt x="3278098" y="152590"/>
                  </a:cubicBezTo>
                  <a:lnTo>
                    <a:pt x="11807" y="152590"/>
                  </a:lnTo>
                  <a:cubicBezTo>
                    <a:pt x="8675" y="152590"/>
                    <a:pt x="5672" y="151346"/>
                    <a:pt x="3458" y="149132"/>
                  </a:cubicBezTo>
                  <a:cubicBezTo>
                    <a:pt x="1244" y="146917"/>
                    <a:pt x="0" y="143914"/>
                    <a:pt x="0" y="140783"/>
                  </a:cubicBezTo>
                  <a:lnTo>
                    <a:pt x="0" y="11807"/>
                  </a:lnTo>
                  <a:cubicBezTo>
                    <a:pt x="0" y="8675"/>
                    <a:pt x="1244" y="5672"/>
                    <a:pt x="3458" y="3458"/>
                  </a:cubicBezTo>
                  <a:cubicBezTo>
                    <a:pt x="5672" y="1244"/>
                    <a:pt x="8675" y="0"/>
                    <a:pt x="11807" y="0"/>
                  </a:cubicBezTo>
                  <a:close/>
                </a:path>
              </a:pathLst>
            </a:custGeom>
            <a:solidFill>
              <a:srgbClr val="262663"/>
            </a:solidFill>
            <a:ln cap="sq">
              <a:noFill/>
              <a:prstDash val="solid"/>
              <a:miter/>
            </a:ln>
          </p:spPr>
          <p:txBody>
            <a:bodyPr/>
            <a:lstStyle/>
            <a:p>
              <a:endParaRPr lang="en-GB"/>
            </a:p>
          </p:txBody>
        </p:sp>
        <p:sp>
          <p:nvSpPr>
            <p:cNvPr id="4" name="TextBox 4"/>
            <p:cNvSpPr txBox="1"/>
            <p:nvPr/>
          </p:nvSpPr>
          <p:spPr>
            <a:xfrm>
              <a:off x="0" y="-38100"/>
              <a:ext cx="3289905" cy="190690"/>
            </a:xfrm>
            <a:prstGeom prst="rect">
              <a:avLst/>
            </a:prstGeom>
          </p:spPr>
          <p:txBody>
            <a:bodyPr lIns="50800" tIns="50800" rIns="50800" bIns="50800" rtlCol="0" anchor="ctr"/>
            <a:lstStyle/>
            <a:p>
              <a:pPr marL="0" lvl="0" indent="0" algn="ctr">
                <a:lnSpc>
                  <a:spcPts val="2239"/>
                </a:lnSpc>
                <a:spcBef>
                  <a:spcPct val="0"/>
                </a:spcBef>
              </a:pPr>
              <a:r>
                <a:rPr lang="en-US" sz="1599" b="1">
                  <a:solidFill>
                    <a:srgbClr val="FFFFFF"/>
                  </a:solidFill>
                  <a:latin typeface="Comfortaa Bold"/>
                  <a:ea typeface="Comfortaa Bold"/>
                  <a:cs typeface="Comfortaa Bold"/>
                  <a:sym typeface="Comfortaa Bold"/>
                </a:rPr>
                <a:t>References:</a:t>
              </a:r>
            </a:p>
          </p:txBody>
        </p:sp>
      </p:grpSp>
      <p:sp>
        <p:nvSpPr>
          <p:cNvPr id="5" name="Freeform 5">
            <a:extLst>
              <a:ext uri="{C183D7F6-B498-43B3-948B-1728B52AA6E4}">
                <adec:decorative xmlns:adec="http://schemas.microsoft.com/office/drawing/2017/decorative" val="1"/>
              </a:ext>
            </a:extLst>
          </p:cNvPr>
          <p:cNvSpPr/>
          <p:nvPr/>
        </p:nvSpPr>
        <p:spPr>
          <a:xfrm>
            <a:off x="277482" y="487262"/>
            <a:ext cx="334518" cy="334518"/>
          </a:xfrm>
          <a:custGeom>
            <a:avLst/>
            <a:gdLst/>
            <a:ahLst/>
            <a:cxnLst/>
            <a:rect l="l" t="t" r="r" b="b"/>
            <a:pathLst>
              <a:path w="334518" h="334518">
                <a:moveTo>
                  <a:pt x="0" y="0"/>
                </a:moveTo>
                <a:lnTo>
                  <a:pt x="334518" y="0"/>
                </a:lnTo>
                <a:lnTo>
                  <a:pt x="334518" y="334518"/>
                </a:lnTo>
                <a:lnTo>
                  <a:pt x="0" y="334518"/>
                </a:lnTo>
                <a:lnTo>
                  <a:pt x="0"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txBody>
          <a:bodyPr/>
          <a:lstStyle/>
          <a:p>
            <a:endParaRPr lang="en-GB"/>
          </a:p>
        </p:txBody>
      </p:sp>
      <p:grpSp>
        <p:nvGrpSpPr>
          <p:cNvPr id="6" name="Group 6"/>
          <p:cNvGrpSpPr/>
          <p:nvPr/>
        </p:nvGrpSpPr>
        <p:grpSpPr>
          <a:xfrm>
            <a:off x="756000" y="877042"/>
            <a:ext cx="9180000" cy="5926958"/>
            <a:chOff x="0" y="0"/>
            <a:chExt cx="3289905" cy="2124088"/>
          </a:xfrm>
        </p:grpSpPr>
        <p:sp>
          <p:nvSpPr>
            <p:cNvPr id="7" name="Freeform 7"/>
            <p:cNvSpPr/>
            <p:nvPr/>
          </p:nvSpPr>
          <p:spPr>
            <a:xfrm>
              <a:off x="0" y="0"/>
              <a:ext cx="3289905" cy="2124088"/>
            </a:xfrm>
            <a:custGeom>
              <a:avLst/>
              <a:gdLst/>
              <a:ahLst/>
              <a:cxnLst/>
              <a:rect l="l" t="t" r="r" b="b"/>
              <a:pathLst>
                <a:path w="3289905" h="2124088">
                  <a:moveTo>
                    <a:pt x="11807" y="0"/>
                  </a:moveTo>
                  <a:lnTo>
                    <a:pt x="3278098" y="0"/>
                  </a:lnTo>
                  <a:cubicBezTo>
                    <a:pt x="3281229" y="0"/>
                    <a:pt x="3284232" y="1244"/>
                    <a:pt x="3286446" y="3458"/>
                  </a:cubicBezTo>
                  <a:cubicBezTo>
                    <a:pt x="3288661" y="5672"/>
                    <a:pt x="3289905" y="8675"/>
                    <a:pt x="3289905" y="11807"/>
                  </a:cubicBezTo>
                  <a:lnTo>
                    <a:pt x="3289905" y="2112281"/>
                  </a:lnTo>
                  <a:cubicBezTo>
                    <a:pt x="3289905" y="2115413"/>
                    <a:pt x="3288661" y="2118416"/>
                    <a:pt x="3286446" y="2120630"/>
                  </a:cubicBezTo>
                  <a:cubicBezTo>
                    <a:pt x="3284232" y="2122844"/>
                    <a:pt x="3281229" y="2124088"/>
                    <a:pt x="3278098" y="2124088"/>
                  </a:cubicBezTo>
                  <a:lnTo>
                    <a:pt x="11807" y="2124088"/>
                  </a:lnTo>
                  <a:cubicBezTo>
                    <a:pt x="8675" y="2124088"/>
                    <a:pt x="5672" y="2122844"/>
                    <a:pt x="3458" y="2120630"/>
                  </a:cubicBezTo>
                  <a:cubicBezTo>
                    <a:pt x="1244" y="2118416"/>
                    <a:pt x="0" y="2115413"/>
                    <a:pt x="0" y="2112281"/>
                  </a:cubicBezTo>
                  <a:lnTo>
                    <a:pt x="0" y="11807"/>
                  </a:lnTo>
                  <a:cubicBezTo>
                    <a:pt x="0" y="8675"/>
                    <a:pt x="1244" y="5672"/>
                    <a:pt x="3458" y="3458"/>
                  </a:cubicBezTo>
                  <a:cubicBezTo>
                    <a:pt x="5672" y="1244"/>
                    <a:pt x="8675" y="0"/>
                    <a:pt x="11807" y="0"/>
                  </a:cubicBezTo>
                  <a:close/>
                </a:path>
              </a:pathLst>
            </a:custGeom>
            <a:solidFill>
              <a:srgbClr val="FFFFFF">
                <a:alpha val="89804"/>
              </a:srgbClr>
            </a:solidFill>
            <a:ln w="9525" cap="sq">
              <a:solidFill>
                <a:srgbClr val="000000">
                  <a:alpha val="89804"/>
                </a:srgbClr>
              </a:solidFill>
              <a:prstDash val="solid"/>
              <a:miter/>
            </a:ln>
          </p:spPr>
          <p:txBody>
            <a:bodyPr/>
            <a:lstStyle/>
            <a:p>
              <a:endParaRPr lang="en-GB"/>
            </a:p>
          </p:txBody>
        </p:sp>
        <p:sp>
          <p:nvSpPr>
            <p:cNvPr id="8" name="TextBox 8"/>
            <p:cNvSpPr txBox="1"/>
            <p:nvPr/>
          </p:nvSpPr>
          <p:spPr>
            <a:xfrm>
              <a:off x="0" y="-38100"/>
              <a:ext cx="3289905" cy="2162188"/>
            </a:xfrm>
            <a:prstGeom prst="rect">
              <a:avLst/>
            </a:prstGeom>
          </p:spPr>
          <p:txBody>
            <a:bodyPr lIns="50800" tIns="50800" rIns="50800" bIns="50800" rtlCol="0" anchor="ctr"/>
            <a:lstStyle/>
            <a:p>
              <a:pPr algn="ctr">
                <a:lnSpc>
                  <a:spcPts val="2239"/>
                </a:lnSpc>
              </a:pPr>
              <a:endParaRPr/>
            </a:p>
            <a:p>
              <a:pPr algn="ctr">
                <a:lnSpc>
                  <a:spcPts val="2239"/>
                </a:lnSpc>
              </a:pPr>
              <a:r>
                <a:rPr lang="en-US" sz="1599" b="1">
                  <a:solidFill>
                    <a:srgbClr val="000000">
                      <a:alpha val="89804"/>
                    </a:srgbClr>
                  </a:solidFill>
                  <a:latin typeface="Comfortaa Bold"/>
                  <a:ea typeface="Comfortaa Bold"/>
                  <a:cs typeface="Comfortaa Bold"/>
                  <a:sym typeface="Comfortaa Bold"/>
                </a:rPr>
                <a:t>Department of Health (2016), Our Commitment to you for end of life care: The Government Response to the Review of Choice in End of Life Care at: </a:t>
              </a:r>
              <a:r>
                <a:rPr lang="en-US" sz="1599" b="1" u="sng">
                  <a:solidFill>
                    <a:srgbClr val="000000">
                      <a:alpha val="89804"/>
                    </a:srgbClr>
                  </a:solidFill>
                  <a:latin typeface="Comfortaa Bold"/>
                  <a:ea typeface="Comfortaa Bold"/>
                  <a:cs typeface="Comfortaa Bold"/>
                  <a:sym typeface="Comfortaa Bold"/>
                  <a:hlinkClick r:id="rId4" tooltip="https://www.gov.uk/government/publications/choice-in-end-of-life-care-government-response"/>
                </a:rPr>
                <a:t>Choice in end of life care: government response - GOV.UK (www.gov.uk)</a:t>
              </a:r>
            </a:p>
            <a:p>
              <a:pPr algn="ctr">
                <a:lnSpc>
                  <a:spcPts val="2239"/>
                </a:lnSpc>
              </a:pPr>
              <a:endParaRPr lang="en-US" sz="1599" b="1" u="sng">
                <a:solidFill>
                  <a:srgbClr val="000000">
                    <a:alpha val="89804"/>
                  </a:srgbClr>
                </a:solidFill>
                <a:latin typeface="Comfortaa Bold"/>
                <a:ea typeface="Comfortaa Bold"/>
                <a:cs typeface="Comfortaa Bold"/>
                <a:sym typeface="Comfortaa Bold"/>
                <a:hlinkClick r:id="rId4" tooltip="https://www.gov.uk/government/publications/choice-in-end-of-life-care-government-response"/>
              </a:endParaRPr>
            </a:p>
            <a:p>
              <a:pPr algn="ctr">
                <a:lnSpc>
                  <a:spcPts val="2239"/>
                </a:lnSpc>
              </a:pPr>
              <a:r>
                <a:rPr lang="en-US" sz="1599" b="1">
                  <a:solidFill>
                    <a:srgbClr val="000000">
                      <a:alpha val="89804"/>
                    </a:srgbClr>
                  </a:solidFill>
                  <a:latin typeface="Comfortaa Bold"/>
                  <a:ea typeface="Comfortaa Bold"/>
                  <a:cs typeface="Comfortaa Bold"/>
                  <a:sym typeface="Comfortaa Bold"/>
                </a:rPr>
                <a:t>Devery, K., Yin, H., &amp; Rawlings, D (2022) End-of-Life Essentials education modules: a quality and safety initiative to improve health professionals end-oflife care knowledge, skills, attitude and confidence. British Medical Journal. Available Online</a:t>
              </a:r>
              <a:r>
                <a:rPr lang="en-US" sz="1599" b="1" u="sng">
                  <a:solidFill>
                    <a:srgbClr val="000000">
                      <a:alpha val="89804"/>
                    </a:srgbClr>
                  </a:solidFill>
                  <a:latin typeface="Comfortaa Bold"/>
                  <a:ea typeface="Comfortaa Bold"/>
                  <a:cs typeface="Comfortaa Bold"/>
                  <a:sym typeface="Comfortaa Bold"/>
                  <a:hlinkClick r:id="rId5" tooltip="https://bmjopenquality.bmj.com/content/bmjqir/11/3/e001925.full.pdf"/>
                </a:rPr>
                <a:t>End-of-Life Essentials education modules: a quality and safety initiative to improve health professionals end-of-life care knowledge, skills, attitude and confidence (bmj.com)</a:t>
              </a:r>
            </a:p>
            <a:p>
              <a:pPr algn="ctr">
                <a:lnSpc>
                  <a:spcPts val="2239"/>
                </a:lnSpc>
              </a:pPr>
              <a:endParaRPr lang="en-US" sz="1599" b="1" u="sng">
                <a:solidFill>
                  <a:srgbClr val="000000">
                    <a:alpha val="89804"/>
                  </a:srgbClr>
                </a:solidFill>
                <a:latin typeface="Comfortaa Bold"/>
                <a:ea typeface="Comfortaa Bold"/>
                <a:cs typeface="Comfortaa Bold"/>
                <a:sym typeface="Comfortaa Bold"/>
                <a:hlinkClick r:id="rId5" tooltip="https://bmjopenquality.bmj.com/content/bmjqir/11/3/e001925.full.pdf"/>
              </a:endParaRPr>
            </a:p>
            <a:p>
              <a:pPr algn="ctr">
                <a:lnSpc>
                  <a:spcPts val="2239"/>
                </a:lnSpc>
              </a:pPr>
              <a:r>
                <a:rPr lang="en-US" sz="1599" b="1">
                  <a:solidFill>
                    <a:srgbClr val="000000">
                      <a:alpha val="89804"/>
                    </a:srgbClr>
                  </a:solidFill>
                  <a:latin typeface="Comfortaa Bold"/>
                  <a:ea typeface="Comfortaa Bold"/>
                  <a:cs typeface="Comfortaa Bold"/>
                  <a:sym typeface="Comfortaa Bold"/>
                </a:rPr>
                <a:t>General Medical Council (2022) Guidance: Treatment and care towards the end of life: Available Online: </a:t>
              </a:r>
              <a:r>
                <a:rPr lang="en-US" sz="1599" b="1" u="sng">
                  <a:solidFill>
                    <a:srgbClr val="000000">
                      <a:alpha val="89804"/>
                    </a:srgbClr>
                  </a:solidFill>
                  <a:latin typeface="Comfortaa Bold"/>
                  <a:ea typeface="Comfortaa Bold"/>
                  <a:cs typeface="Comfortaa Bold"/>
                  <a:sym typeface="Comfortaa Bold"/>
                  <a:hlinkClick r:id="rId6" tooltip="https://www.gmc-uk.org/professional-standards/professional-standards-for-doctors/treatment-and-care-towards-the-end-of-life/guidance"/>
                </a:rPr>
                <a:t>Treatment and care towards the end of life - professional standards - GMC (gmc-uk.org)</a:t>
              </a:r>
            </a:p>
            <a:p>
              <a:pPr algn="ctr">
                <a:lnSpc>
                  <a:spcPts val="2239"/>
                </a:lnSpc>
              </a:pPr>
              <a:endParaRPr lang="en-US" sz="1599" b="1" u="sng">
                <a:solidFill>
                  <a:srgbClr val="000000">
                    <a:alpha val="89804"/>
                  </a:srgbClr>
                </a:solidFill>
                <a:latin typeface="Comfortaa Bold"/>
                <a:ea typeface="Comfortaa Bold"/>
                <a:cs typeface="Comfortaa Bold"/>
                <a:sym typeface="Comfortaa Bold"/>
                <a:hlinkClick r:id="rId6" tooltip="https://www.gmc-uk.org/professional-standards/professional-standards-for-doctors/treatment-and-care-towards-the-end-of-life/guidance"/>
              </a:endParaRPr>
            </a:p>
            <a:p>
              <a:pPr algn="ctr">
                <a:lnSpc>
                  <a:spcPts val="2239"/>
                </a:lnSpc>
              </a:pPr>
              <a:r>
                <a:rPr lang="en-US" sz="1599" b="1">
                  <a:solidFill>
                    <a:srgbClr val="000000">
                      <a:alpha val="89804"/>
                    </a:srgbClr>
                  </a:solidFill>
                  <a:latin typeface="Comfortaa Bold"/>
                  <a:ea typeface="Comfortaa Bold"/>
                  <a:cs typeface="Comfortaa Bold"/>
                  <a:sym typeface="Comfortaa Bold"/>
                </a:rPr>
                <a:t>Gold Standards Framework (2025) Proactive Identification Guidance</a:t>
              </a:r>
            </a:p>
            <a:p>
              <a:pPr marL="0" lvl="0" indent="0" algn="ctr">
                <a:lnSpc>
                  <a:spcPts val="2239"/>
                </a:lnSpc>
                <a:spcBef>
                  <a:spcPct val="0"/>
                </a:spcBef>
              </a:pPr>
              <a:r>
                <a:rPr lang="en-US" sz="1599" b="1" u="sng">
                  <a:solidFill>
                    <a:srgbClr val="000000">
                      <a:alpha val="89804"/>
                    </a:srgbClr>
                  </a:solidFill>
                  <a:latin typeface="Comfortaa Bold"/>
                  <a:ea typeface="Comfortaa Bold"/>
                  <a:cs typeface="Comfortaa Bold"/>
                  <a:sym typeface="Comfortaa Bold"/>
                  <a:hlinkClick r:id="rId7" tooltip="http://proactive-identification-guidance.pdf"/>
                </a:rPr>
                <a:t>Proactive-Identification-Guidance.pdf</a:t>
              </a:r>
            </a:p>
          </p:txBody>
        </p:sp>
      </p:gr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756000" y="396000"/>
            <a:ext cx="9180000" cy="425780"/>
            <a:chOff x="0" y="0"/>
            <a:chExt cx="3289905" cy="152590"/>
          </a:xfrm>
        </p:grpSpPr>
        <p:sp>
          <p:nvSpPr>
            <p:cNvPr id="3" name="Freeform 3"/>
            <p:cNvSpPr/>
            <p:nvPr/>
          </p:nvSpPr>
          <p:spPr>
            <a:xfrm>
              <a:off x="0" y="0"/>
              <a:ext cx="3289905" cy="152590"/>
            </a:xfrm>
            <a:custGeom>
              <a:avLst/>
              <a:gdLst/>
              <a:ahLst/>
              <a:cxnLst/>
              <a:rect l="l" t="t" r="r" b="b"/>
              <a:pathLst>
                <a:path w="3289905" h="152590">
                  <a:moveTo>
                    <a:pt x="11807" y="0"/>
                  </a:moveTo>
                  <a:lnTo>
                    <a:pt x="3278098" y="0"/>
                  </a:lnTo>
                  <a:cubicBezTo>
                    <a:pt x="3281229" y="0"/>
                    <a:pt x="3284232" y="1244"/>
                    <a:pt x="3286446" y="3458"/>
                  </a:cubicBezTo>
                  <a:cubicBezTo>
                    <a:pt x="3288661" y="5672"/>
                    <a:pt x="3289905" y="8675"/>
                    <a:pt x="3289905" y="11807"/>
                  </a:cubicBezTo>
                  <a:lnTo>
                    <a:pt x="3289905" y="140783"/>
                  </a:lnTo>
                  <a:cubicBezTo>
                    <a:pt x="3289905" y="147304"/>
                    <a:pt x="3284619" y="152590"/>
                    <a:pt x="3278098" y="152590"/>
                  </a:cubicBezTo>
                  <a:lnTo>
                    <a:pt x="11807" y="152590"/>
                  </a:lnTo>
                  <a:cubicBezTo>
                    <a:pt x="8675" y="152590"/>
                    <a:pt x="5672" y="151346"/>
                    <a:pt x="3458" y="149132"/>
                  </a:cubicBezTo>
                  <a:cubicBezTo>
                    <a:pt x="1244" y="146917"/>
                    <a:pt x="0" y="143914"/>
                    <a:pt x="0" y="140783"/>
                  </a:cubicBezTo>
                  <a:lnTo>
                    <a:pt x="0" y="11807"/>
                  </a:lnTo>
                  <a:cubicBezTo>
                    <a:pt x="0" y="8675"/>
                    <a:pt x="1244" y="5672"/>
                    <a:pt x="3458" y="3458"/>
                  </a:cubicBezTo>
                  <a:cubicBezTo>
                    <a:pt x="5672" y="1244"/>
                    <a:pt x="8675" y="0"/>
                    <a:pt x="11807" y="0"/>
                  </a:cubicBezTo>
                  <a:close/>
                </a:path>
              </a:pathLst>
            </a:custGeom>
            <a:solidFill>
              <a:srgbClr val="262663"/>
            </a:solidFill>
            <a:ln cap="sq">
              <a:noFill/>
              <a:prstDash val="solid"/>
              <a:miter/>
            </a:ln>
          </p:spPr>
          <p:txBody>
            <a:bodyPr/>
            <a:lstStyle/>
            <a:p>
              <a:endParaRPr lang="en-GB"/>
            </a:p>
          </p:txBody>
        </p:sp>
        <p:sp>
          <p:nvSpPr>
            <p:cNvPr id="4" name="TextBox 4"/>
            <p:cNvSpPr txBox="1"/>
            <p:nvPr/>
          </p:nvSpPr>
          <p:spPr>
            <a:xfrm>
              <a:off x="0" y="-38100"/>
              <a:ext cx="3289905" cy="190690"/>
            </a:xfrm>
            <a:prstGeom prst="rect">
              <a:avLst/>
            </a:prstGeom>
          </p:spPr>
          <p:txBody>
            <a:bodyPr lIns="50800" tIns="50800" rIns="50800" bIns="50800" rtlCol="0" anchor="ctr"/>
            <a:lstStyle/>
            <a:p>
              <a:pPr marL="0" lvl="0" indent="0" algn="ctr">
                <a:lnSpc>
                  <a:spcPts val="2239"/>
                </a:lnSpc>
                <a:spcBef>
                  <a:spcPct val="0"/>
                </a:spcBef>
              </a:pPr>
              <a:r>
                <a:rPr lang="en-US" sz="1599" b="1">
                  <a:solidFill>
                    <a:srgbClr val="FFFFFF"/>
                  </a:solidFill>
                  <a:latin typeface="Comfortaa Bold"/>
                  <a:ea typeface="Comfortaa Bold"/>
                  <a:cs typeface="Comfortaa Bold"/>
                  <a:sym typeface="Comfortaa Bold"/>
                </a:rPr>
                <a:t>References:</a:t>
              </a:r>
            </a:p>
          </p:txBody>
        </p:sp>
      </p:grpSp>
      <p:sp>
        <p:nvSpPr>
          <p:cNvPr id="5" name="Freeform 5">
            <a:extLst>
              <a:ext uri="{C183D7F6-B498-43B3-948B-1728B52AA6E4}">
                <adec:decorative xmlns:adec="http://schemas.microsoft.com/office/drawing/2017/decorative" val="1"/>
              </a:ext>
            </a:extLst>
          </p:cNvPr>
          <p:cNvSpPr/>
          <p:nvPr/>
        </p:nvSpPr>
        <p:spPr>
          <a:xfrm>
            <a:off x="277482" y="487262"/>
            <a:ext cx="334518" cy="334518"/>
          </a:xfrm>
          <a:custGeom>
            <a:avLst/>
            <a:gdLst/>
            <a:ahLst/>
            <a:cxnLst/>
            <a:rect l="l" t="t" r="r" b="b"/>
            <a:pathLst>
              <a:path w="334518" h="334518">
                <a:moveTo>
                  <a:pt x="0" y="0"/>
                </a:moveTo>
                <a:lnTo>
                  <a:pt x="334518" y="0"/>
                </a:lnTo>
                <a:lnTo>
                  <a:pt x="334518" y="334518"/>
                </a:lnTo>
                <a:lnTo>
                  <a:pt x="0" y="334518"/>
                </a:lnTo>
                <a:lnTo>
                  <a:pt x="0"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txBody>
          <a:bodyPr/>
          <a:lstStyle/>
          <a:p>
            <a:endParaRPr lang="en-GB"/>
          </a:p>
        </p:txBody>
      </p:sp>
      <p:grpSp>
        <p:nvGrpSpPr>
          <p:cNvPr id="6" name="Group 6"/>
          <p:cNvGrpSpPr/>
          <p:nvPr/>
        </p:nvGrpSpPr>
        <p:grpSpPr>
          <a:xfrm>
            <a:off x="756000" y="877042"/>
            <a:ext cx="9180000" cy="5926958"/>
            <a:chOff x="0" y="0"/>
            <a:chExt cx="3289905" cy="2124088"/>
          </a:xfrm>
        </p:grpSpPr>
        <p:sp>
          <p:nvSpPr>
            <p:cNvPr id="7" name="Freeform 7"/>
            <p:cNvSpPr/>
            <p:nvPr/>
          </p:nvSpPr>
          <p:spPr>
            <a:xfrm>
              <a:off x="0" y="0"/>
              <a:ext cx="3289905" cy="2124088"/>
            </a:xfrm>
            <a:custGeom>
              <a:avLst/>
              <a:gdLst/>
              <a:ahLst/>
              <a:cxnLst/>
              <a:rect l="l" t="t" r="r" b="b"/>
              <a:pathLst>
                <a:path w="3289905" h="2124088">
                  <a:moveTo>
                    <a:pt x="11807" y="0"/>
                  </a:moveTo>
                  <a:lnTo>
                    <a:pt x="3278098" y="0"/>
                  </a:lnTo>
                  <a:cubicBezTo>
                    <a:pt x="3281229" y="0"/>
                    <a:pt x="3284232" y="1244"/>
                    <a:pt x="3286446" y="3458"/>
                  </a:cubicBezTo>
                  <a:cubicBezTo>
                    <a:pt x="3288661" y="5672"/>
                    <a:pt x="3289905" y="8675"/>
                    <a:pt x="3289905" y="11807"/>
                  </a:cubicBezTo>
                  <a:lnTo>
                    <a:pt x="3289905" y="2112281"/>
                  </a:lnTo>
                  <a:cubicBezTo>
                    <a:pt x="3289905" y="2115413"/>
                    <a:pt x="3288661" y="2118416"/>
                    <a:pt x="3286446" y="2120630"/>
                  </a:cubicBezTo>
                  <a:cubicBezTo>
                    <a:pt x="3284232" y="2122844"/>
                    <a:pt x="3281229" y="2124088"/>
                    <a:pt x="3278098" y="2124088"/>
                  </a:cubicBezTo>
                  <a:lnTo>
                    <a:pt x="11807" y="2124088"/>
                  </a:lnTo>
                  <a:cubicBezTo>
                    <a:pt x="8675" y="2124088"/>
                    <a:pt x="5672" y="2122844"/>
                    <a:pt x="3458" y="2120630"/>
                  </a:cubicBezTo>
                  <a:cubicBezTo>
                    <a:pt x="1244" y="2118416"/>
                    <a:pt x="0" y="2115413"/>
                    <a:pt x="0" y="2112281"/>
                  </a:cubicBezTo>
                  <a:lnTo>
                    <a:pt x="0" y="11807"/>
                  </a:lnTo>
                  <a:cubicBezTo>
                    <a:pt x="0" y="8675"/>
                    <a:pt x="1244" y="5672"/>
                    <a:pt x="3458" y="3458"/>
                  </a:cubicBezTo>
                  <a:cubicBezTo>
                    <a:pt x="5672" y="1244"/>
                    <a:pt x="8675" y="0"/>
                    <a:pt x="11807" y="0"/>
                  </a:cubicBezTo>
                  <a:close/>
                </a:path>
              </a:pathLst>
            </a:custGeom>
            <a:solidFill>
              <a:srgbClr val="FFFFFF">
                <a:alpha val="89804"/>
              </a:srgbClr>
            </a:solidFill>
            <a:ln w="9525" cap="sq">
              <a:solidFill>
                <a:srgbClr val="000000">
                  <a:alpha val="89804"/>
                </a:srgbClr>
              </a:solidFill>
              <a:prstDash val="solid"/>
              <a:miter/>
            </a:ln>
          </p:spPr>
          <p:txBody>
            <a:bodyPr/>
            <a:lstStyle/>
            <a:p>
              <a:endParaRPr lang="en-GB"/>
            </a:p>
          </p:txBody>
        </p:sp>
        <p:sp>
          <p:nvSpPr>
            <p:cNvPr id="8" name="TextBox 8"/>
            <p:cNvSpPr txBox="1"/>
            <p:nvPr/>
          </p:nvSpPr>
          <p:spPr>
            <a:xfrm>
              <a:off x="0" y="-38100"/>
              <a:ext cx="3289905" cy="2162188"/>
            </a:xfrm>
            <a:prstGeom prst="rect">
              <a:avLst/>
            </a:prstGeom>
          </p:spPr>
          <p:txBody>
            <a:bodyPr lIns="50800" tIns="50800" rIns="50800" bIns="50800" rtlCol="0" anchor="ctr"/>
            <a:lstStyle/>
            <a:p>
              <a:pPr algn="ctr">
                <a:lnSpc>
                  <a:spcPts val="2239"/>
                </a:lnSpc>
              </a:pPr>
              <a:endParaRPr/>
            </a:p>
            <a:p>
              <a:pPr algn="ctr">
                <a:lnSpc>
                  <a:spcPts val="2239"/>
                </a:lnSpc>
              </a:pPr>
              <a:r>
                <a:rPr lang="en-US" sz="1599" b="1">
                  <a:solidFill>
                    <a:srgbClr val="000000">
                      <a:alpha val="89804"/>
                    </a:srgbClr>
                  </a:solidFill>
                  <a:latin typeface="Comfortaa Bold"/>
                  <a:ea typeface="Comfortaa Bold"/>
                  <a:cs typeface="Comfortaa Bold"/>
                  <a:sym typeface="Comfortaa Bold"/>
                </a:rPr>
                <a:t>Health Education England, Skills for Care &amp; Skills for Health (2017), Common Core Principles and Competences for Social Care and Health Workers Working with Adults at the End of Life (2nd edition). Available Online: </a:t>
              </a:r>
              <a:r>
                <a:rPr lang="en-US" sz="1599" b="1" u="sng">
                  <a:solidFill>
                    <a:srgbClr val="000000">
                      <a:alpha val="89804"/>
                    </a:srgbClr>
                  </a:solidFill>
                  <a:latin typeface="Comfortaa Bold"/>
                  <a:ea typeface="Comfortaa Bold"/>
                  <a:cs typeface="Comfortaa Bold"/>
                  <a:sym typeface="Comfortaa Bold"/>
                  <a:hlinkClick r:id="rId4" tooltip="https://www.skillsforhealth.org.uk/wp-content/uploads/2021/01/EoLC-Core-Skills-Training-Framework.pdf"/>
                </a:rPr>
                <a:t>EoLC-Core-Skills-Training-Framework.pdf (skillsforhealth.org.uk)</a:t>
              </a:r>
            </a:p>
            <a:p>
              <a:pPr algn="ctr">
                <a:lnSpc>
                  <a:spcPts val="2239"/>
                </a:lnSpc>
              </a:pPr>
              <a:endParaRPr lang="en-US" sz="1599" b="1" u="sng">
                <a:solidFill>
                  <a:srgbClr val="000000">
                    <a:alpha val="89804"/>
                  </a:srgbClr>
                </a:solidFill>
                <a:latin typeface="Comfortaa Bold"/>
                <a:ea typeface="Comfortaa Bold"/>
                <a:cs typeface="Comfortaa Bold"/>
                <a:sym typeface="Comfortaa Bold"/>
                <a:hlinkClick r:id="rId4" tooltip="https://www.skillsforhealth.org.uk/wp-content/uploads/2021/01/EoLC-Core-Skills-Training-Framework.pdf"/>
              </a:endParaRPr>
            </a:p>
            <a:p>
              <a:pPr algn="ctr">
                <a:lnSpc>
                  <a:spcPts val="2239"/>
                </a:lnSpc>
              </a:pPr>
              <a:r>
                <a:rPr lang="en-US" sz="1599" b="1">
                  <a:solidFill>
                    <a:srgbClr val="000000">
                      <a:alpha val="89804"/>
                    </a:srgbClr>
                  </a:solidFill>
                  <a:latin typeface="Comfortaa Bold"/>
                  <a:ea typeface="Comfortaa Bold"/>
                  <a:cs typeface="Comfortaa Bold"/>
                  <a:sym typeface="Comfortaa Bold"/>
                </a:rPr>
                <a:t>National Health Service (2025) The NHS 10 Year Health Plan for England: for for the future</a:t>
              </a:r>
            </a:p>
            <a:p>
              <a:pPr algn="ctr">
                <a:lnSpc>
                  <a:spcPts val="2239"/>
                </a:lnSpc>
              </a:pPr>
              <a:r>
                <a:rPr lang="en-US" sz="1599" b="1" u="sng">
                  <a:solidFill>
                    <a:srgbClr val="000000">
                      <a:alpha val="89804"/>
                    </a:srgbClr>
                  </a:solidFill>
                  <a:latin typeface="Comfortaa Bold"/>
                  <a:ea typeface="Comfortaa Bold"/>
                  <a:cs typeface="Comfortaa Bold"/>
                  <a:sym typeface="Comfortaa Bold"/>
                  <a:hlinkClick r:id="rId5" tooltip="https://www.gov.uk/government/publications/10-year-health-plan-for-england-fit-for-the-future"/>
                </a:rPr>
                <a:t>10 Year Health Plan for England: fit for the future - GOV.UK</a:t>
              </a:r>
            </a:p>
            <a:p>
              <a:pPr algn="ctr">
                <a:lnSpc>
                  <a:spcPts val="2239"/>
                </a:lnSpc>
              </a:pPr>
              <a:endParaRPr lang="en-US" sz="1599" b="1" u="sng">
                <a:solidFill>
                  <a:srgbClr val="000000">
                    <a:alpha val="89804"/>
                  </a:srgbClr>
                </a:solidFill>
                <a:latin typeface="Comfortaa Bold"/>
                <a:ea typeface="Comfortaa Bold"/>
                <a:cs typeface="Comfortaa Bold"/>
                <a:sym typeface="Comfortaa Bold"/>
                <a:hlinkClick r:id="rId5" tooltip="https://www.gov.uk/government/publications/10-year-health-plan-for-england-fit-for-the-future"/>
              </a:endParaRPr>
            </a:p>
            <a:p>
              <a:pPr algn="ctr">
                <a:lnSpc>
                  <a:spcPts val="2239"/>
                </a:lnSpc>
              </a:pPr>
              <a:r>
                <a:rPr lang="en-US" sz="1599" b="1">
                  <a:solidFill>
                    <a:srgbClr val="000000">
                      <a:alpha val="89804"/>
                    </a:srgbClr>
                  </a:solidFill>
                  <a:latin typeface="Comfortaa Bold"/>
                  <a:ea typeface="Comfortaa Bold"/>
                  <a:cs typeface="Comfortaa Bold"/>
                  <a:sym typeface="Comfortaa Bold"/>
                </a:rPr>
                <a:t>National Palliative and End of Life Care Partnership (2021) Ambitions for Palliative and End of Life Care: A national framework for local action 2021-2026. Available online: </a:t>
              </a:r>
              <a:r>
                <a:rPr lang="en-US" sz="1599" b="1" u="sng">
                  <a:solidFill>
                    <a:srgbClr val="000000">
                      <a:alpha val="89804"/>
                    </a:srgbClr>
                  </a:solidFill>
                  <a:latin typeface="Comfortaa Bold"/>
                  <a:ea typeface="Comfortaa Bold"/>
                  <a:cs typeface="Comfortaa Bold"/>
                  <a:sym typeface="Comfortaa Bold"/>
                  <a:hlinkClick r:id="rId6" tooltip="https://www.england.nhs.uk/wp-content/uploads/2022/02/ambitions-for-palliative-and-end-of-life-care-2nd-edition.pdf"/>
                </a:rPr>
                <a:t>ambitions-for-palliative-and-end-of-life-care-2nd-edition.pdf</a:t>
              </a:r>
            </a:p>
            <a:p>
              <a:pPr algn="ctr">
                <a:lnSpc>
                  <a:spcPts val="2239"/>
                </a:lnSpc>
              </a:pPr>
              <a:endParaRPr lang="en-US" sz="1599" b="1" u="sng">
                <a:solidFill>
                  <a:srgbClr val="000000">
                    <a:alpha val="89804"/>
                  </a:srgbClr>
                </a:solidFill>
                <a:latin typeface="Comfortaa Bold"/>
                <a:ea typeface="Comfortaa Bold"/>
                <a:cs typeface="Comfortaa Bold"/>
                <a:sym typeface="Comfortaa Bold"/>
                <a:hlinkClick r:id="rId6" tooltip="https://www.england.nhs.uk/wp-content/uploads/2022/02/ambitions-for-palliative-and-end-of-life-care-2nd-edition.pdf"/>
              </a:endParaRPr>
            </a:p>
            <a:p>
              <a:pPr algn="ctr">
                <a:lnSpc>
                  <a:spcPts val="2239"/>
                </a:lnSpc>
              </a:pPr>
              <a:r>
                <a:rPr lang="en-US" sz="1599" b="1">
                  <a:solidFill>
                    <a:srgbClr val="000000">
                      <a:alpha val="89804"/>
                    </a:srgbClr>
                  </a:solidFill>
                  <a:latin typeface="Comfortaa Bold"/>
                  <a:ea typeface="Comfortaa Bold"/>
                  <a:cs typeface="Comfortaa Bold"/>
                  <a:sym typeface="Comfortaa Bold"/>
                </a:rPr>
                <a:t>Nursing and Midwifery Council (2018) The code: Professional standards of practice and behaviour for nurses, midwives, and nursing associates. Available Online </a:t>
              </a:r>
              <a:r>
                <a:rPr lang="en-US" sz="1599" b="1" u="sng">
                  <a:solidFill>
                    <a:srgbClr val="000000">
                      <a:alpha val="89804"/>
                    </a:srgbClr>
                  </a:solidFill>
                  <a:latin typeface="Comfortaa Bold"/>
                  <a:ea typeface="Comfortaa Bold"/>
                  <a:cs typeface="Comfortaa Bold"/>
                  <a:sym typeface="Comfortaa Bold"/>
                  <a:hlinkClick r:id="rId7" tooltip="https://www.nmc.org.uk/globalassets/sitedocuments/nmc-publications/nmc-code.pdf"/>
                </a:rPr>
                <a:t>https://www.nmc.org.uk/globalassets/sitedocuments/nmc-publications/nmc-code.pdf</a:t>
              </a:r>
              <a:r>
                <a:rPr lang="en-US" sz="1599" b="1">
                  <a:solidFill>
                    <a:srgbClr val="000000">
                      <a:alpha val="89804"/>
                    </a:srgbClr>
                  </a:solidFill>
                  <a:latin typeface="Comfortaa Bold"/>
                  <a:ea typeface="Comfortaa Bold"/>
                  <a:cs typeface="Comfortaa Bold"/>
                  <a:sym typeface="Comfortaa Bold"/>
                </a:rPr>
                <a:t> </a:t>
              </a:r>
            </a:p>
            <a:p>
              <a:pPr algn="ctr">
                <a:lnSpc>
                  <a:spcPts val="2239"/>
                </a:lnSpc>
              </a:pPr>
              <a:endParaRPr lang="en-US" sz="1599" b="1">
                <a:solidFill>
                  <a:srgbClr val="000000">
                    <a:alpha val="89804"/>
                  </a:srgbClr>
                </a:solidFill>
                <a:latin typeface="Comfortaa Bold"/>
                <a:ea typeface="Comfortaa Bold"/>
                <a:cs typeface="Comfortaa Bold"/>
                <a:sym typeface="Comfortaa Bold"/>
              </a:endParaRPr>
            </a:p>
            <a:p>
              <a:pPr algn="ctr">
                <a:lnSpc>
                  <a:spcPts val="2239"/>
                </a:lnSpc>
              </a:pPr>
              <a:r>
                <a:rPr lang="en-US" sz="1599" b="1">
                  <a:solidFill>
                    <a:srgbClr val="000000">
                      <a:alpha val="89804"/>
                    </a:srgbClr>
                  </a:solidFill>
                  <a:latin typeface="Comfortaa Bold"/>
                  <a:ea typeface="Comfortaa Bold"/>
                  <a:cs typeface="Comfortaa Bold"/>
                  <a:sym typeface="Comfortaa Bold"/>
                </a:rPr>
                <a:t>World Health Organisation (2020) Palliative care. </a:t>
              </a:r>
            </a:p>
            <a:p>
              <a:pPr marL="0" lvl="0" indent="0" algn="ctr">
                <a:lnSpc>
                  <a:spcPts val="2239"/>
                </a:lnSpc>
                <a:spcBef>
                  <a:spcPct val="0"/>
                </a:spcBef>
              </a:pPr>
              <a:r>
                <a:rPr lang="en-US" sz="1599" b="1">
                  <a:solidFill>
                    <a:srgbClr val="000000">
                      <a:alpha val="89804"/>
                    </a:srgbClr>
                  </a:solidFill>
                  <a:latin typeface="Comfortaa Bold"/>
                  <a:ea typeface="Comfortaa Bold"/>
                  <a:cs typeface="Comfortaa Bold"/>
                  <a:sym typeface="Comfortaa Bold"/>
                </a:rPr>
                <a:t>Available Online: </a:t>
              </a:r>
              <a:r>
                <a:rPr lang="en-US" sz="1599" b="1" u="sng">
                  <a:solidFill>
                    <a:srgbClr val="000000">
                      <a:alpha val="89804"/>
                    </a:srgbClr>
                  </a:solidFill>
                  <a:latin typeface="Comfortaa Bold"/>
                  <a:ea typeface="Comfortaa Bold"/>
                  <a:cs typeface="Comfortaa Bold"/>
                  <a:sym typeface="Comfortaa Bold"/>
                  <a:hlinkClick r:id="rId8" tooltip="https://www.who.int/news-room/fact-sheets/detail/palliative-care"/>
                </a:rPr>
                <a:t>Palliative care (who.int)</a:t>
              </a: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765" y="367964"/>
            <a:ext cx="9880470" cy="567841"/>
            <a:chOff x="0" y="0"/>
            <a:chExt cx="3540938" cy="203502"/>
          </a:xfrm>
        </p:grpSpPr>
        <p:sp>
          <p:nvSpPr>
            <p:cNvPr id="3" name="Freeform 3"/>
            <p:cNvSpPr/>
            <p:nvPr/>
          </p:nvSpPr>
          <p:spPr>
            <a:xfrm>
              <a:off x="0" y="0"/>
              <a:ext cx="3540938" cy="203502"/>
            </a:xfrm>
            <a:custGeom>
              <a:avLst/>
              <a:gdLst/>
              <a:ahLst/>
              <a:cxnLst/>
              <a:rect l="l" t="t" r="r" b="b"/>
              <a:pathLst>
                <a:path w="3540938" h="203502">
                  <a:moveTo>
                    <a:pt x="10970" y="0"/>
                  </a:moveTo>
                  <a:lnTo>
                    <a:pt x="3529968" y="0"/>
                  </a:lnTo>
                  <a:cubicBezTo>
                    <a:pt x="3536026" y="0"/>
                    <a:pt x="3540938" y="4911"/>
                    <a:pt x="3540938" y="10970"/>
                  </a:cubicBezTo>
                  <a:lnTo>
                    <a:pt x="3540938" y="192532"/>
                  </a:lnTo>
                  <a:cubicBezTo>
                    <a:pt x="3540938" y="198590"/>
                    <a:pt x="3536026" y="203502"/>
                    <a:pt x="3529968" y="203502"/>
                  </a:cubicBezTo>
                  <a:lnTo>
                    <a:pt x="10970" y="203502"/>
                  </a:lnTo>
                  <a:cubicBezTo>
                    <a:pt x="4911" y="203502"/>
                    <a:pt x="0" y="198590"/>
                    <a:pt x="0" y="192532"/>
                  </a:cubicBezTo>
                  <a:lnTo>
                    <a:pt x="0" y="10970"/>
                  </a:lnTo>
                  <a:cubicBezTo>
                    <a:pt x="0" y="4911"/>
                    <a:pt x="4911" y="0"/>
                    <a:pt x="10970" y="0"/>
                  </a:cubicBezTo>
                  <a:close/>
                </a:path>
              </a:pathLst>
            </a:custGeom>
            <a:solidFill>
              <a:srgbClr val="5FB339"/>
            </a:solidFill>
            <a:ln cap="sq">
              <a:noFill/>
              <a:prstDash val="solid"/>
              <a:miter/>
            </a:ln>
          </p:spPr>
          <p:txBody>
            <a:bodyPr/>
            <a:lstStyle/>
            <a:p>
              <a:endParaRPr lang="en-GB"/>
            </a:p>
          </p:txBody>
        </p:sp>
        <p:sp>
          <p:nvSpPr>
            <p:cNvPr id="4" name="TextBox 4"/>
            <p:cNvSpPr txBox="1"/>
            <p:nvPr/>
          </p:nvSpPr>
          <p:spPr>
            <a:xfrm>
              <a:off x="0" y="38100"/>
              <a:ext cx="3540938" cy="165402"/>
            </a:xfrm>
            <a:prstGeom prst="rect">
              <a:avLst/>
            </a:prstGeom>
          </p:spPr>
          <p:txBody>
            <a:bodyPr lIns="50800" tIns="50800" rIns="50800" bIns="50800" rtlCol="0" anchor="ctr"/>
            <a:lstStyle/>
            <a:p>
              <a:pPr marL="0" lvl="0" indent="0" algn="ctr">
                <a:lnSpc>
                  <a:spcPts val="2177"/>
                </a:lnSpc>
                <a:spcBef>
                  <a:spcPct val="0"/>
                </a:spcBef>
              </a:pPr>
              <a:r>
                <a:rPr lang="en-US" sz="2199" b="1" u="none" strike="noStrike">
                  <a:solidFill>
                    <a:srgbClr val="000000"/>
                  </a:solidFill>
                  <a:latin typeface="Comfortaa Bold"/>
                  <a:ea typeface="Comfortaa Bold"/>
                  <a:cs typeface="Comfortaa Bold"/>
                  <a:sym typeface="Comfortaa Bold"/>
                </a:rPr>
                <a:t>Tier 1 - Topic 1</a:t>
              </a:r>
            </a:p>
          </p:txBody>
        </p:sp>
      </p:grpSp>
      <p:grpSp>
        <p:nvGrpSpPr>
          <p:cNvPr id="5" name="Group 5"/>
          <p:cNvGrpSpPr/>
          <p:nvPr/>
        </p:nvGrpSpPr>
        <p:grpSpPr>
          <a:xfrm>
            <a:off x="2379101" y="1692538"/>
            <a:ext cx="8204899" cy="5572987"/>
            <a:chOff x="0" y="0"/>
            <a:chExt cx="2940451" cy="1997233"/>
          </a:xfrm>
        </p:grpSpPr>
        <p:sp>
          <p:nvSpPr>
            <p:cNvPr id="6" name="Freeform 6"/>
            <p:cNvSpPr/>
            <p:nvPr/>
          </p:nvSpPr>
          <p:spPr>
            <a:xfrm>
              <a:off x="0" y="0"/>
              <a:ext cx="2940451" cy="1997233"/>
            </a:xfrm>
            <a:custGeom>
              <a:avLst/>
              <a:gdLst/>
              <a:ahLst/>
              <a:cxnLst/>
              <a:rect l="l" t="t" r="r" b="b"/>
              <a:pathLst>
                <a:path w="2940451" h="1997233">
                  <a:moveTo>
                    <a:pt x="4718" y="0"/>
                  </a:moveTo>
                  <a:lnTo>
                    <a:pt x="2935733" y="0"/>
                  </a:lnTo>
                  <a:cubicBezTo>
                    <a:pt x="2936984" y="0"/>
                    <a:pt x="2938184" y="497"/>
                    <a:pt x="2939069" y="1382"/>
                  </a:cubicBezTo>
                  <a:cubicBezTo>
                    <a:pt x="2939953" y="2267"/>
                    <a:pt x="2940451" y="3467"/>
                    <a:pt x="2940451" y="4718"/>
                  </a:cubicBezTo>
                  <a:lnTo>
                    <a:pt x="2940451" y="1992515"/>
                  </a:lnTo>
                  <a:cubicBezTo>
                    <a:pt x="2940451" y="1993766"/>
                    <a:pt x="2939953" y="1994966"/>
                    <a:pt x="2939069" y="1995851"/>
                  </a:cubicBezTo>
                  <a:cubicBezTo>
                    <a:pt x="2938184" y="1996735"/>
                    <a:pt x="2936984" y="1997233"/>
                    <a:pt x="2935733" y="1997233"/>
                  </a:cubicBezTo>
                  <a:lnTo>
                    <a:pt x="4718" y="1997233"/>
                  </a:lnTo>
                  <a:cubicBezTo>
                    <a:pt x="2112" y="1997233"/>
                    <a:pt x="0" y="1995120"/>
                    <a:pt x="0" y="1992515"/>
                  </a:cubicBezTo>
                  <a:lnTo>
                    <a:pt x="0" y="4718"/>
                  </a:lnTo>
                  <a:cubicBezTo>
                    <a:pt x="0" y="2112"/>
                    <a:pt x="2112" y="0"/>
                    <a:pt x="4718" y="0"/>
                  </a:cubicBezTo>
                  <a:close/>
                </a:path>
              </a:pathLst>
            </a:custGeom>
            <a:solidFill>
              <a:srgbClr val="000000">
                <a:alpha val="0"/>
              </a:srgbClr>
            </a:solidFill>
            <a:ln cap="sq">
              <a:noFill/>
              <a:prstDash val="solid"/>
              <a:miter/>
            </a:ln>
          </p:spPr>
          <p:txBody>
            <a:bodyPr/>
            <a:lstStyle/>
            <a:p>
              <a:endParaRPr lang="en-GB"/>
            </a:p>
          </p:txBody>
        </p:sp>
        <p:sp>
          <p:nvSpPr>
            <p:cNvPr id="7" name="TextBox 7"/>
            <p:cNvSpPr txBox="1"/>
            <p:nvPr/>
          </p:nvSpPr>
          <p:spPr>
            <a:xfrm>
              <a:off x="0" y="-76200"/>
              <a:ext cx="2940451" cy="2073433"/>
            </a:xfrm>
            <a:prstGeom prst="rect">
              <a:avLst/>
            </a:prstGeom>
          </p:spPr>
          <p:txBody>
            <a:bodyPr lIns="50800" tIns="50800" rIns="50800" bIns="50800" rtlCol="0" anchor="ctr"/>
            <a:lstStyle/>
            <a:p>
              <a:pPr algn="l">
                <a:lnSpc>
                  <a:spcPts val="2843"/>
                </a:lnSpc>
              </a:pPr>
              <a:r>
                <a:rPr lang="en-US" sz="1799" b="1">
                  <a:solidFill>
                    <a:srgbClr val="000000"/>
                  </a:solidFill>
                  <a:latin typeface="Comfortaa Bold"/>
                  <a:ea typeface="Comfortaa Bold"/>
                  <a:cs typeface="Comfortaa Bold"/>
                  <a:sym typeface="Comfortaa Bold"/>
                </a:rPr>
                <a:t>1.1</a:t>
              </a:r>
              <a:r>
                <a:rPr lang="en-US" sz="1799">
                  <a:solidFill>
                    <a:srgbClr val="000000"/>
                  </a:solidFill>
                  <a:latin typeface="Comfortaa"/>
                  <a:ea typeface="Comfortaa"/>
                  <a:cs typeface="Comfortaa"/>
                  <a:sym typeface="Comfortaa"/>
                </a:rPr>
                <a:t>  Undertake conversations with individuals nearing the end of life.</a:t>
              </a:r>
            </a:p>
            <a:p>
              <a:pPr algn="l">
                <a:lnSpc>
                  <a:spcPts val="2843"/>
                </a:lnSpc>
              </a:pPr>
              <a:r>
                <a:rPr lang="en-US" sz="1799" b="1">
                  <a:solidFill>
                    <a:srgbClr val="000000"/>
                  </a:solidFill>
                  <a:latin typeface="Comfortaa Bold"/>
                  <a:ea typeface="Comfortaa Bold"/>
                  <a:cs typeface="Comfortaa Bold"/>
                  <a:sym typeface="Comfortaa Bold"/>
                </a:rPr>
                <a:t>1.2</a:t>
              </a:r>
              <a:r>
                <a:rPr lang="en-US" sz="1799">
                  <a:solidFill>
                    <a:srgbClr val="000000"/>
                  </a:solidFill>
                  <a:latin typeface="Comfortaa"/>
                  <a:ea typeface="Comfortaa"/>
                  <a:cs typeface="Comfortaa"/>
                  <a:sym typeface="Comfortaa"/>
                </a:rPr>
                <a:t>  Through your actions, demonstrate understanding and respect that individuals are experts in their own lives.</a:t>
              </a:r>
            </a:p>
            <a:p>
              <a:pPr algn="l">
                <a:lnSpc>
                  <a:spcPts val="3635"/>
                </a:lnSpc>
              </a:pPr>
              <a:r>
                <a:rPr lang="en-US" sz="1799" b="1">
                  <a:solidFill>
                    <a:srgbClr val="000000"/>
                  </a:solidFill>
                  <a:latin typeface="Comfortaa Bold"/>
                  <a:ea typeface="Comfortaa Bold"/>
                  <a:cs typeface="Comfortaa Bold"/>
                  <a:sym typeface="Comfortaa Bold"/>
                </a:rPr>
                <a:t>1.3</a:t>
              </a:r>
              <a:r>
                <a:rPr lang="en-US" sz="1799">
                  <a:solidFill>
                    <a:srgbClr val="000000"/>
                  </a:solidFill>
                  <a:latin typeface="Comfortaa"/>
                  <a:ea typeface="Comfortaa"/>
                  <a:cs typeface="Comfortaa"/>
                  <a:sym typeface="Comfortaa"/>
                </a:rPr>
                <a:t>  Demonstrate the ability and willingness to support the diverse needs and wishes of individuals, that may differ from your own.</a:t>
              </a:r>
            </a:p>
            <a:p>
              <a:pPr algn="l">
                <a:lnSpc>
                  <a:spcPts val="3419"/>
                </a:lnSpc>
              </a:pPr>
              <a:r>
                <a:rPr lang="en-US" sz="1799" b="1">
                  <a:solidFill>
                    <a:srgbClr val="000000"/>
                  </a:solidFill>
                  <a:latin typeface="Comfortaa Bold"/>
                  <a:ea typeface="Comfortaa Bold"/>
                  <a:cs typeface="Comfortaa Bold"/>
                  <a:sym typeface="Comfortaa Bold"/>
                </a:rPr>
                <a:t>1.4</a:t>
              </a:r>
              <a:r>
                <a:rPr lang="en-US" sz="1799">
                  <a:solidFill>
                    <a:srgbClr val="000000"/>
                  </a:solidFill>
                  <a:latin typeface="Comfortaa"/>
                  <a:ea typeface="Comfortaa"/>
                  <a:cs typeface="Comfortaa"/>
                  <a:sym typeface="Comfortaa"/>
                </a:rPr>
                <a:t>  Discuss how person-centred care includes all elements of an individual’s life that are important to them, not just their symptoms.</a:t>
              </a:r>
            </a:p>
            <a:p>
              <a:pPr algn="l">
                <a:lnSpc>
                  <a:spcPts val="2843"/>
                </a:lnSpc>
              </a:pPr>
              <a:r>
                <a:rPr lang="en-US" sz="1799" b="1">
                  <a:solidFill>
                    <a:srgbClr val="000000"/>
                  </a:solidFill>
                  <a:latin typeface="Comfortaa Bold"/>
                  <a:ea typeface="Comfortaa Bold"/>
                  <a:cs typeface="Comfortaa Bold"/>
                  <a:sym typeface="Comfortaa Bold"/>
                </a:rPr>
                <a:t>1.5</a:t>
              </a:r>
              <a:r>
                <a:rPr lang="en-US" sz="1799">
                  <a:solidFill>
                    <a:srgbClr val="000000"/>
                  </a:solidFill>
                  <a:latin typeface="Comfortaa"/>
                  <a:ea typeface="Comfortaa"/>
                  <a:cs typeface="Comfortaa"/>
                  <a:sym typeface="Comfortaa"/>
                </a:rPr>
                <a:t>  Identify and discuss who is important to the individual and who they see as ‘leading’ their care.</a:t>
              </a:r>
            </a:p>
            <a:p>
              <a:pPr algn="l">
                <a:lnSpc>
                  <a:spcPts val="2843"/>
                </a:lnSpc>
              </a:pPr>
              <a:r>
                <a:rPr lang="en-US" sz="1799" b="1">
                  <a:solidFill>
                    <a:srgbClr val="000000"/>
                  </a:solidFill>
                  <a:latin typeface="Comfortaa Bold"/>
                  <a:ea typeface="Comfortaa Bold"/>
                  <a:cs typeface="Comfortaa Bold"/>
                  <a:sym typeface="Comfortaa Bold"/>
                </a:rPr>
                <a:t>1.6</a:t>
              </a:r>
              <a:r>
                <a:rPr lang="en-US" sz="1799">
                  <a:solidFill>
                    <a:srgbClr val="000000"/>
                  </a:solidFill>
                  <a:latin typeface="Comfortaa"/>
                  <a:ea typeface="Comfortaa"/>
                  <a:cs typeface="Comfortaa"/>
                  <a:sym typeface="Comfortaa"/>
                </a:rPr>
                <a:t>  Discuss the part, you play in the individual’s end of life care and know where to seek support.</a:t>
              </a:r>
            </a:p>
            <a:p>
              <a:pPr algn="l">
                <a:lnSpc>
                  <a:spcPts val="2843"/>
                </a:lnSpc>
              </a:pPr>
              <a:r>
                <a:rPr lang="en-US" sz="1799" b="1">
                  <a:solidFill>
                    <a:srgbClr val="000000"/>
                  </a:solidFill>
                  <a:latin typeface="Comfortaa Bold"/>
                  <a:ea typeface="Comfortaa Bold"/>
                  <a:cs typeface="Comfortaa Bold"/>
                  <a:sym typeface="Comfortaa Bold"/>
                </a:rPr>
                <a:t>1.7</a:t>
              </a:r>
              <a:r>
                <a:rPr lang="en-US" sz="1799">
                  <a:solidFill>
                    <a:srgbClr val="000000"/>
                  </a:solidFill>
                  <a:latin typeface="Comfortaa"/>
                  <a:ea typeface="Comfortaa"/>
                  <a:cs typeface="Comfortaa"/>
                  <a:sym typeface="Comfortaa"/>
                </a:rPr>
                <a:t>  Discuss the importance of a caring network from which the individual and those important to them may benefit.</a:t>
              </a:r>
            </a:p>
          </p:txBody>
        </p:sp>
      </p:grpSp>
      <p:grpSp>
        <p:nvGrpSpPr>
          <p:cNvPr id="8" name="Group 8"/>
          <p:cNvGrpSpPr/>
          <p:nvPr/>
        </p:nvGrpSpPr>
        <p:grpSpPr>
          <a:xfrm>
            <a:off x="405765" y="1005143"/>
            <a:ext cx="1914994" cy="6168686"/>
            <a:chOff x="0" y="0"/>
            <a:chExt cx="686290" cy="2210718"/>
          </a:xfrm>
        </p:grpSpPr>
        <p:sp>
          <p:nvSpPr>
            <p:cNvPr id="9" name="Freeform 9"/>
            <p:cNvSpPr/>
            <p:nvPr/>
          </p:nvSpPr>
          <p:spPr>
            <a:xfrm>
              <a:off x="0" y="0"/>
              <a:ext cx="686290" cy="2210718"/>
            </a:xfrm>
            <a:custGeom>
              <a:avLst/>
              <a:gdLst/>
              <a:ahLst/>
              <a:cxnLst/>
              <a:rect l="l" t="t" r="r" b="b"/>
              <a:pathLst>
                <a:path w="686290" h="2210718">
                  <a:moveTo>
                    <a:pt x="56599" y="0"/>
                  </a:moveTo>
                  <a:lnTo>
                    <a:pt x="629691" y="0"/>
                  </a:lnTo>
                  <a:cubicBezTo>
                    <a:pt x="644702" y="0"/>
                    <a:pt x="659099" y="5963"/>
                    <a:pt x="669713" y="16577"/>
                  </a:cubicBezTo>
                  <a:cubicBezTo>
                    <a:pt x="680327" y="27192"/>
                    <a:pt x="686290" y="41588"/>
                    <a:pt x="686290" y="56599"/>
                  </a:cubicBezTo>
                  <a:lnTo>
                    <a:pt x="686290" y="2154119"/>
                  </a:lnTo>
                  <a:cubicBezTo>
                    <a:pt x="686290" y="2169130"/>
                    <a:pt x="680327" y="2183526"/>
                    <a:pt x="669713" y="2194140"/>
                  </a:cubicBezTo>
                  <a:cubicBezTo>
                    <a:pt x="659099" y="2204755"/>
                    <a:pt x="644702" y="2210718"/>
                    <a:pt x="629691" y="2210718"/>
                  </a:cubicBezTo>
                  <a:lnTo>
                    <a:pt x="56599" y="2210718"/>
                  </a:lnTo>
                  <a:cubicBezTo>
                    <a:pt x="41588" y="2210718"/>
                    <a:pt x="27192" y="2204755"/>
                    <a:pt x="16577" y="2194140"/>
                  </a:cubicBezTo>
                  <a:cubicBezTo>
                    <a:pt x="5963" y="2183526"/>
                    <a:pt x="0" y="2169130"/>
                    <a:pt x="0" y="2154119"/>
                  </a:cubicBezTo>
                  <a:lnTo>
                    <a:pt x="0" y="56599"/>
                  </a:lnTo>
                  <a:cubicBezTo>
                    <a:pt x="0" y="41588"/>
                    <a:pt x="5963" y="27192"/>
                    <a:pt x="16577" y="16577"/>
                  </a:cubicBezTo>
                  <a:cubicBezTo>
                    <a:pt x="27192" y="5963"/>
                    <a:pt x="41588" y="0"/>
                    <a:pt x="56599" y="0"/>
                  </a:cubicBezTo>
                  <a:close/>
                </a:path>
              </a:pathLst>
            </a:custGeom>
            <a:solidFill>
              <a:srgbClr val="E6F3D1">
                <a:alpha val="89804"/>
              </a:srgbClr>
            </a:solidFill>
            <a:ln cap="sq">
              <a:noFill/>
              <a:prstDash val="solid"/>
              <a:miter/>
            </a:ln>
          </p:spPr>
          <p:txBody>
            <a:bodyPr/>
            <a:lstStyle/>
            <a:p>
              <a:endParaRPr lang="en-GB"/>
            </a:p>
          </p:txBody>
        </p:sp>
        <p:sp>
          <p:nvSpPr>
            <p:cNvPr id="10" name="TextBox 10"/>
            <p:cNvSpPr txBox="1"/>
            <p:nvPr/>
          </p:nvSpPr>
          <p:spPr>
            <a:xfrm>
              <a:off x="0" y="-47625"/>
              <a:ext cx="686290" cy="2258343"/>
            </a:xfrm>
            <a:prstGeom prst="rect">
              <a:avLst/>
            </a:prstGeom>
          </p:spPr>
          <p:txBody>
            <a:bodyPr lIns="50800" tIns="50800" rIns="50800" bIns="50800" rtlCol="0" anchor="ctr"/>
            <a:lstStyle/>
            <a:p>
              <a:pPr marL="0" lvl="0" indent="0" algn="ctr">
                <a:lnSpc>
                  <a:spcPts val="2799"/>
                </a:lnSpc>
                <a:spcBef>
                  <a:spcPct val="0"/>
                </a:spcBef>
              </a:pPr>
              <a:r>
                <a:rPr lang="en-US" sz="1999" b="1" u="none" strike="noStrike">
                  <a:solidFill>
                    <a:srgbClr val="000000">
                      <a:alpha val="89804"/>
                    </a:srgbClr>
                  </a:solidFill>
                  <a:latin typeface="Comfortaa Bold"/>
                  <a:ea typeface="Comfortaa Bold"/>
                  <a:cs typeface="Comfortaa Bold"/>
                  <a:sym typeface="Comfortaa Bold"/>
                </a:rPr>
                <a:t>Person Centred Care</a:t>
              </a:r>
            </a:p>
          </p:txBody>
        </p:sp>
      </p:grpSp>
      <p:grpSp>
        <p:nvGrpSpPr>
          <p:cNvPr id="11" name="Group 11"/>
          <p:cNvGrpSpPr/>
          <p:nvPr/>
        </p:nvGrpSpPr>
        <p:grpSpPr>
          <a:xfrm>
            <a:off x="2379101" y="1005143"/>
            <a:ext cx="7907134" cy="529025"/>
            <a:chOff x="0" y="0"/>
            <a:chExt cx="2833738" cy="189591"/>
          </a:xfrm>
        </p:grpSpPr>
        <p:sp>
          <p:nvSpPr>
            <p:cNvPr id="12" name="Freeform 12"/>
            <p:cNvSpPr/>
            <p:nvPr/>
          </p:nvSpPr>
          <p:spPr>
            <a:xfrm>
              <a:off x="0" y="0"/>
              <a:ext cx="2833738" cy="189591"/>
            </a:xfrm>
            <a:custGeom>
              <a:avLst/>
              <a:gdLst/>
              <a:ahLst/>
              <a:cxnLst/>
              <a:rect l="l" t="t" r="r" b="b"/>
              <a:pathLst>
                <a:path w="2833738" h="189591">
                  <a:moveTo>
                    <a:pt x="13707" y="0"/>
                  </a:moveTo>
                  <a:lnTo>
                    <a:pt x="2820031" y="0"/>
                  </a:lnTo>
                  <a:cubicBezTo>
                    <a:pt x="2823666" y="0"/>
                    <a:pt x="2827153" y="1444"/>
                    <a:pt x="2829724" y="4015"/>
                  </a:cubicBezTo>
                  <a:cubicBezTo>
                    <a:pt x="2832294" y="6585"/>
                    <a:pt x="2833738" y="10072"/>
                    <a:pt x="2833738" y="13707"/>
                  </a:cubicBezTo>
                  <a:lnTo>
                    <a:pt x="2833738" y="175883"/>
                  </a:lnTo>
                  <a:cubicBezTo>
                    <a:pt x="2833738" y="179519"/>
                    <a:pt x="2832294" y="183005"/>
                    <a:pt x="2829724" y="185576"/>
                  </a:cubicBezTo>
                  <a:cubicBezTo>
                    <a:pt x="2827153" y="188146"/>
                    <a:pt x="2823666" y="189591"/>
                    <a:pt x="2820031" y="189591"/>
                  </a:cubicBezTo>
                  <a:lnTo>
                    <a:pt x="13707" y="189591"/>
                  </a:lnTo>
                  <a:cubicBezTo>
                    <a:pt x="10072" y="189591"/>
                    <a:pt x="6585" y="188146"/>
                    <a:pt x="4015" y="185576"/>
                  </a:cubicBezTo>
                  <a:cubicBezTo>
                    <a:pt x="1444" y="183005"/>
                    <a:pt x="0" y="179519"/>
                    <a:pt x="0" y="175883"/>
                  </a:cubicBezTo>
                  <a:lnTo>
                    <a:pt x="0" y="13707"/>
                  </a:lnTo>
                  <a:cubicBezTo>
                    <a:pt x="0" y="10072"/>
                    <a:pt x="1444" y="6585"/>
                    <a:pt x="4015" y="4015"/>
                  </a:cubicBezTo>
                  <a:cubicBezTo>
                    <a:pt x="6585" y="1444"/>
                    <a:pt x="10072" y="0"/>
                    <a:pt x="13707" y="0"/>
                  </a:cubicBezTo>
                  <a:close/>
                </a:path>
              </a:pathLst>
            </a:custGeom>
            <a:solidFill>
              <a:srgbClr val="ADD8A0"/>
            </a:solidFill>
            <a:ln cap="sq">
              <a:noFill/>
              <a:prstDash val="solid"/>
              <a:miter/>
            </a:ln>
          </p:spPr>
          <p:txBody>
            <a:bodyPr/>
            <a:lstStyle/>
            <a:p>
              <a:endParaRPr lang="en-GB"/>
            </a:p>
          </p:txBody>
        </p:sp>
        <p:sp>
          <p:nvSpPr>
            <p:cNvPr id="13" name="TextBox 13"/>
            <p:cNvSpPr txBox="1"/>
            <p:nvPr/>
          </p:nvSpPr>
          <p:spPr>
            <a:xfrm>
              <a:off x="0" y="-28575"/>
              <a:ext cx="2833738" cy="218166"/>
            </a:xfrm>
            <a:prstGeom prst="rect">
              <a:avLst/>
            </a:prstGeom>
          </p:spPr>
          <p:txBody>
            <a:bodyPr lIns="50800" tIns="50800" rIns="50800" bIns="50800" rtlCol="0" anchor="ctr"/>
            <a:lstStyle/>
            <a:p>
              <a:pPr marL="0" lvl="0" indent="0" algn="ctr">
                <a:lnSpc>
                  <a:spcPts val="2099"/>
                </a:lnSpc>
                <a:spcBef>
                  <a:spcPct val="0"/>
                </a:spcBef>
              </a:pPr>
              <a:r>
                <a:rPr lang="en-US" sz="1499" b="1">
                  <a:solidFill>
                    <a:srgbClr val="000000"/>
                  </a:solidFill>
                  <a:latin typeface="Comfortaa Bold"/>
                  <a:ea typeface="Comfortaa Bold"/>
                  <a:cs typeface="Comfortaa Bold"/>
                  <a:sym typeface="Comfortaa Bold"/>
                </a:rPr>
                <a:t>Outcomes:</a:t>
              </a:r>
            </a:p>
          </p:txBody>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8102</Words>
  <Application>Microsoft Office PowerPoint</Application>
  <PresentationFormat>Custom</PresentationFormat>
  <Paragraphs>1199</Paragraphs>
  <Slides>89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89</vt:i4>
      </vt:variant>
    </vt:vector>
  </HeadingPairs>
  <TitlesOfParts>
    <vt:vector size="94" baseType="lpstr">
      <vt:lpstr>Calibri</vt:lpstr>
      <vt:lpstr>Comfortaa Bold</vt:lpstr>
      <vt:lpstr>Arial</vt:lpstr>
      <vt:lpstr>Comfortaa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Lincolnshire Palliative &amp; End of Life Care Education Strategy</dc:title>
  <cp:lastModifiedBy>FOSTER, Stephanie (NHS LINCOLNSHIRE ICB - 71E)</cp:lastModifiedBy>
  <cp:revision>2</cp:revision>
  <dcterms:created xsi:type="dcterms:W3CDTF">2006-08-16T00:00:00Z</dcterms:created>
  <dcterms:modified xsi:type="dcterms:W3CDTF">2025-09-30T10:26:58Z</dcterms:modified>
  <dc:identifier>DAG0YGRsB5E</dc:identifier>
</cp:coreProperties>
</file>