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5"/>
  </p:notesMasterIdLst>
  <p:sldIdLst>
    <p:sldId id="257" r:id="rId5"/>
    <p:sldId id="490" r:id="rId6"/>
    <p:sldId id="2146847355" r:id="rId7"/>
    <p:sldId id="492" r:id="rId8"/>
    <p:sldId id="2146847349" r:id="rId9"/>
    <p:sldId id="2146847316" r:id="rId10"/>
    <p:sldId id="2146847329" r:id="rId11"/>
    <p:sldId id="2146847328" r:id="rId12"/>
    <p:sldId id="2146847363" r:id="rId13"/>
    <p:sldId id="214684733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677"/>
    <a:srgbClr val="5A5A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E8B174-B4B0-478D-91C7-745E994BB01E}" v="10" dt="2024-09-02T10:10:41.9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99" autoAdjust="0"/>
    <p:restoredTop sz="86358" autoAdjust="0"/>
  </p:normalViewPr>
  <p:slideViewPr>
    <p:cSldViewPr snapToGrid="0">
      <p:cViewPr varScale="1">
        <p:scale>
          <a:sx n="94" d="100"/>
          <a:sy n="94" d="100"/>
        </p:scale>
        <p:origin x="108" y="16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931AC3-8E0C-4B03-A7F9-C3EC3D397BC9}" type="datetimeFigureOut">
              <a:rPr lang="en-GB" smtClean="0"/>
              <a:t>11/11/2024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2D9009-E6B2-49EB-B87D-3D5CC0111180}" type="slidenum">
              <a:rPr lang="en-GB" smtClean="0"/>
              <a:t>‹#›</a:t>
            </a:fld>
            <a:endParaRPr lang="en-GB"/>
          </a:p>
        </p:txBody>
      </p:sp>
    </p:spTree>
    <p:extLst>
      <p:ext uri="{BB962C8B-B14F-4D97-AF65-F5344CB8AC3E}">
        <p14:creationId xmlns:p14="http://schemas.microsoft.com/office/powerpoint/2010/main" val="3237418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873E3-94A9-4909-B0E6-D7789AC0D4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0137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B8661AC-6D90-4981-A130-2B301A4858A0}" type="datetime1">
              <a:rPr lang="en-GB" smtClean="0"/>
              <a:t>11/11/2024</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dirty="0"/>
              <a:t>NHS Lincolnshire integrated card board</a:t>
            </a:r>
          </a:p>
        </p:txBody>
      </p:sp>
      <p:sp>
        <p:nvSpPr>
          <p:cNvPr id="9" name="Slide Number Placeholder 8"/>
          <p:cNvSpPr>
            <a:spLocks noGrp="1"/>
          </p:cNvSpPr>
          <p:nvPr>
            <p:ph type="sldNum" sz="quarter" idx="12"/>
          </p:nvPr>
        </p:nvSpPr>
        <p:spPr/>
        <p:txBody>
          <a:bodyPr/>
          <a:lstStyle/>
          <a:p>
            <a:fld id="{DEA9DBA8-CA09-4FCC-931D-DDD427042C40}" type="slidenum">
              <a:rPr lang="en-GB" smtClean="0"/>
              <a:t>‹#›</a:t>
            </a:fld>
            <a:endParaRPr lang="en-GB"/>
          </a:p>
        </p:txBody>
      </p:sp>
      <p:sp>
        <p:nvSpPr>
          <p:cNvPr id="2" name="Footer Placeholder 2">
            <a:extLst>
              <a:ext uri="{FF2B5EF4-FFF2-40B4-BE49-F238E27FC236}">
                <a16:creationId xmlns:a16="http://schemas.microsoft.com/office/drawing/2014/main" id="{CA9F3648-7B9D-572B-892F-B03B3BEF0FC6}"/>
              </a:ext>
            </a:extLst>
          </p:cNvPr>
          <p:cNvSpPr txBox="1">
            <a:spLocks/>
          </p:cNvSpPr>
          <p:nvPr userDrawn="1"/>
        </p:nvSpPr>
        <p:spPr>
          <a:xfrm>
            <a:off x="2243781" y="6405777"/>
            <a:ext cx="7704438" cy="365125"/>
          </a:xfrm>
          <a:prstGeom prst="rect">
            <a:avLst/>
          </a:prstGeom>
        </p:spPr>
        <p:txBody>
          <a:bodyPr vert="horz" lIns="0" tIns="0" rIns="0" bIns="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dirty="0"/>
          </a:p>
        </p:txBody>
      </p:sp>
    </p:spTree>
    <p:extLst>
      <p:ext uri="{BB962C8B-B14F-4D97-AF65-F5344CB8AC3E}">
        <p14:creationId xmlns:p14="http://schemas.microsoft.com/office/powerpoint/2010/main" val="1297571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3" name="Date Placeholder 2" hidden="1">
            <a:extLst>
              <a:ext uri="{FF2B5EF4-FFF2-40B4-BE49-F238E27FC236}">
                <a16:creationId xmlns:a16="http://schemas.microsoft.com/office/drawing/2014/main" id="{8A49B71C-EE28-4F4C-994D-7E3486111388}"/>
              </a:ext>
            </a:extLst>
          </p:cNvPr>
          <p:cNvSpPr>
            <a:spLocks noGrp="1"/>
          </p:cNvSpPr>
          <p:nvPr>
            <p:ph type="dt" sz="half" idx="10"/>
          </p:nvPr>
        </p:nvSpPr>
        <p:spPr/>
        <p:txBody>
          <a:bodyPr/>
          <a:lstStyle/>
          <a:p>
            <a:fld id="{4D6FA9E6-614D-4736-98F1-1200587A8A1B}" type="datetime1">
              <a:rPr lang="en-GB" smtClean="0"/>
              <a:t>11/11/2024</a:t>
            </a:fld>
            <a:endParaRPr lang="en-US"/>
          </a:p>
        </p:txBody>
      </p:sp>
      <p:sp>
        <p:nvSpPr>
          <p:cNvPr id="5" name="Slide Number Placeholder 4" hidden="1">
            <a:extLst>
              <a:ext uri="{FF2B5EF4-FFF2-40B4-BE49-F238E27FC236}">
                <a16:creationId xmlns:a16="http://schemas.microsoft.com/office/drawing/2014/main" id="{C408F62C-9090-4EA7-BBD2-481410405BBE}"/>
              </a:ext>
            </a:extLst>
          </p:cNvPr>
          <p:cNvSpPr>
            <a:spLocks noGrp="1"/>
          </p:cNvSpPr>
          <p:nvPr>
            <p:ph type="sldNum" sz="quarter" idx="12"/>
          </p:nvPr>
        </p:nvSpPr>
        <p:spPr/>
        <p:txBody>
          <a:bodyPr/>
          <a:lstStyle/>
          <a:p>
            <a:fld id="{E1029FB6-7824-451A-9EA4-E2CEA8FF73CB}" type="slidenum">
              <a:rPr lang="en-US" smtClean="0"/>
              <a:t>‹#›</a:t>
            </a:fld>
            <a:endParaRPr lang="en-US"/>
          </a:p>
        </p:txBody>
      </p:sp>
      <p:sp>
        <p:nvSpPr>
          <p:cNvPr id="4" name="Footer Placeholder 3" hidden="1">
            <a:extLst>
              <a:ext uri="{FF2B5EF4-FFF2-40B4-BE49-F238E27FC236}">
                <a16:creationId xmlns:a16="http://schemas.microsoft.com/office/drawing/2014/main" id="{F7BFA8CA-0947-4A58-87AE-004F617F47B1}"/>
              </a:ext>
            </a:extLst>
          </p:cNvPr>
          <p:cNvSpPr>
            <a:spLocks noGrp="1"/>
          </p:cNvSpPr>
          <p:nvPr>
            <p:ph type="ftr" sz="quarter" idx="11"/>
          </p:nvPr>
        </p:nvSpPr>
        <p:spPr bwMode="gray"/>
        <p:txBody>
          <a:bodyPr/>
          <a:lstStyle/>
          <a:p>
            <a:endParaRPr lang="en-US"/>
          </a:p>
        </p:txBody>
      </p:sp>
      <p:sp>
        <p:nvSpPr>
          <p:cNvPr id="2" name="Title 1">
            <a:extLst>
              <a:ext uri="{FF2B5EF4-FFF2-40B4-BE49-F238E27FC236}">
                <a16:creationId xmlns:a16="http://schemas.microsoft.com/office/drawing/2014/main" id="{CB1C8E8B-99F0-45A8-BCAB-DBB719616F12}"/>
              </a:ext>
            </a:extLst>
          </p:cNvPr>
          <p:cNvSpPr>
            <a:spLocks noGrp="1"/>
          </p:cNvSpPr>
          <p:nvPr>
            <p:ph type="title" hasCustomPrompt="1"/>
          </p:nvPr>
        </p:nvSpPr>
        <p:spPr bwMode="gray"/>
        <p:txBody>
          <a:bodyPr/>
          <a:lstStyle>
            <a:lvl1pPr>
              <a:defRPr/>
            </a:lvl1pPr>
          </a:lstStyle>
          <a:p>
            <a:r>
              <a:rPr lang="en-US"/>
              <a:t>Slide title; Arial 22pt bold, sentence case (1 line)</a:t>
            </a:r>
          </a:p>
        </p:txBody>
      </p:sp>
    </p:spTree>
    <p:extLst>
      <p:ext uri="{BB962C8B-B14F-4D97-AF65-F5344CB8AC3E}">
        <p14:creationId xmlns:p14="http://schemas.microsoft.com/office/powerpoint/2010/main" val="4062280598"/>
      </p:ext>
    </p:extLst>
  </p:cSld>
  <p:clrMapOvr>
    <a:masterClrMapping/>
  </p:clrMapOvr>
  <p:extLst>
    <p:ext uri="{DCECCB84-F9BA-43D5-87BE-67443E8EF086}">
      <p15:sldGuideLst xmlns:p15="http://schemas.microsoft.com/office/powerpoint/2012/main">
        <p15:guide id="1" orient="horz" pos="3776">
          <p15:clr>
            <a:srgbClr val="FBAE40"/>
          </p15:clr>
        </p15:guide>
        <p15:guide id="3" orient="horz" pos="793">
          <p15:clr>
            <a:srgbClr val="FBAE40"/>
          </p15:clr>
        </p15:guide>
        <p15:guide id="4" orient="horz" pos="34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cSld name="Closing Slide">
    <p:spTree>
      <p:nvGrpSpPr>
        <p:cNvPr id="1" name=""/>
        <p:cNvGrpSpPr/>
        <p:nvPr/>
      </p:nvGrpSpPr>
      <p:grpSpPr>
        <a:xfrm>
          <a:off x="0" y="0"/>
          <a:ext cx="0" cy="0"/>
          <a:chOff x="0" y="0"/>
          <a:chExt cx="0" cy="0"/>
        </a:xfrm>
      </p:grpSpPr>
      <p:sp>
        <p:nvSpPr>
          <p:cNvPr id="13" name="Warm white background">
            <a:extLst>
              <a:ext uri="{FF2B5EF4-FFF2-40B4-BE49-F238E27FC236}">
                <a16:creationId xmlns:a16="http://schemas.microsoft.com/office/drawing/2014/main" id="{7C3A9A97-61E4-4883-B3FD-88A5E8E0FF70}"/>
              </a:ext>
              <a:ext uri="{C183D7F6-B498-43B3-948B-1728B52AA6E4}">
                <adec:decorative xmlns:adec="http://schemas.microsoft.com/office/drawing/2017/decorative" val="1"/>
              </a:ext>
            </a:extLst>
          </p:cNvPr>
          <p:cNvSpPr/>
          <p:nvPr/>
        </p:nvSpPr>
        <p:spPr bwMode="gray">
          <a:xfrm>
            <a:off x="184404" y="182880"/>
            <a:ext cx="11823192" cy="6492240"/>
          </a:xfrm>
          <a:prstGeom prst="roundRect">
            <a:avLst>
              <a:gd name="adj" fmla="val 1011"/>
            </a:avLst>
          </a:prstGeom>
          <a:solidFill>
            <a:srgbClr val="FBF9F4"/>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0"/>
              </a:spcBef>
              <a:spcAft>
                <a:spcPts val="0"/>
              </a:spcAft>
            </a:pPr>
            <a:endParaRPr lang="en-US" sz="1400" b="0" i="0" u="none" baseline="0" dirty="0">
              <a:solidFill>
                <a:srgbClr val="FFFFFF"/>
              </a:solidFill>
            </a:endParaRPr>
          </a:p>
        </p:txBody>
      </p:sp>
      <p:sp>
        <p:nvSpPr>
          <p:cNvPr id="14" name="Boilerplate">
            <a:extLst>
              <a:ext uri="{FF2B5EF4-FFF2-40B4-BE49-F238E27FC236}">
                <a16:creationId xmlns:a16="http://schemas.microsoft.com/office/drawing/2014/main" id="{9EB9C69C-A308-416E-9EF4-CDCBABF60D86}"/>
              </a:ext>
            </a:extLst>
          </p:cNvPr>
          <p:cNvSpPr txBox="1"/>
          <p:nvPr/>
        </p:nvSpPr>
        <p:spPr bwMode="gray">
          <a:xfrm>
            <a:off x="3818873" y="5837129"/>
            <a:ext cx="4554255" cy="507831"/>
          </a:xfrm>
          <a:prstGeom prst="rect">
            <a:avLst/>
          </a:prstGeom>
          <a:noFill/>
        </p:spPr>
        <p:txBody>
          <a:bodyPr vert="horz" wrap="square" lIns="0" tIns="0" rIns="0" bIns="0" rtlCol="0">
            <a:spAutoFit/>
          </a:bodyPr>
          <a:lstStyle/>
          <a:p>
            <a:pPr algn="ctr">
              <a:spcBef>
                <a:spcPts val="600"/>
              </a:spcBef>
            </a:pPr>
            <a:r>
              <a:rPr lang="en-US" sz="700" b="0" i="0" u="none" baseline="0" dirty="0">
                <a:solidFill>
                  <a:schemeClr val="tx1"/>
                </a:solidFill>
                <a:latin typeface="+mn-lt"/>
              </a:rPr>
              <a:t>Optum is a registered trademark of Optum, Inc. in the U.S. and other jurisdictions. All other brand or product names are the property of their respective owners. Because we are continuously improving our products and services, Optum reserves the right to change specifications without prior notice. Optum is an equal opportunity employer.</a:t>
            </a:r>
          </a:p>
          <a:p>
            <a:pPr algn="ctr">
              <a:spcBef>
                <a:spcPts val="600"/>
              </a:spcBef>
            </a:pPr>
            <a:r>
              <a:rPr lang="en-US" sz="700" b="0" i="0" u="none" baseline="0" dirty="0">
                <a:solidFill>
                  <a:schemeClr val="tx1"/>
                </a:solidFill>
                <a:latin typeface="+mn-lt"/>
              </a:rPr>
              <a:t>© 2024 Optum, Inc. All rights reserved. </a:t>
            </a:r>
          </a:p>
        </p:txBody>
      </p:sp>
      <p:pic>
        <p:nvPicPr>
          <p:cNvPr id="6" name="Optum logo" descr="Optum logo">
            <a:extLst>
              <a:ext uri="{FF2B5EF4-FFF2-40B4-BE49-F238E27FC236}">
                <a16:creationId xmlns:a16="http://schemas.microsoft.com/office/drawing/2014/main" id="{89BF741E-7372-4DA5-9FBB-22AB498402A5}"/>
              </a:ext>
              <a:ext uri="{C183D7F6-B498-43B3-948B-1728B52AA6E4}">
                <adec:decorative xmlns:adec="http://schemas.microsoft.com/office/drawing/2017/decorative" val="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4051941" y="2837147"/>
            <a:ext cx="4088119" cy="1183707"/>
          </a:xfrm>
          <a:prstGeom prst="rect">
            <a:avLst/>
          </a:prstGeom>
        </p:spPr>
      </p:pic>
    </p:spTree>
    <p:extLst>
      <p:ext uri="{BB962C8B-B14F-4D97-AF65-F5344CB8AC3E}">
        <p14:creationId xmlns:p14="http://schemas.microsoft.com/office/powerpoint/2010/main" val="28589896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9A60125-5FB4-4057-A4D2-DE29DF50A856}" type="datetime1">
              <a:rPr lang="en-GB" smtClean="0"/>
              <a:t>11/11/2024</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EA9DBA8-CA09-4FCC-931D-DDD427042C40}" type="slidenum">
              <a:rPr lang="en-GB" smtClean="0"/>
              <a:t>‹#›</a:t>
            </a:fld>
            <a:endParaRPr lang="en-GB"/>
          </a:p>
        </p:txBody>
      </p:sp>
    </p:spTree>
    <p:extLst>
      <p:ext uri="{BB962C8B-B14F-4D97-AF65-F5344CB8AC3E}">
        <p14:creationId xmlns:p14="http://schemas.microsoft.com/office/powerpoint/2010/main" val="4184835707"/>
      </p:ext>
    </p:extLst>
  </p:cSld>
  <p:clrMap bg1="lt1" tx1="dk1" bg2="lt2" tx2="dk2" accent1="accent1" accent2="accent2" accent3="accent3" accent4="accent4" accent5="accent5" accent6="accent6" hlink="hlink" folHlink="folHlink"/>
  <p:sldLayoutIdLst>
    <p:sldLayoutId id="2147483694" r:id="rId1"/>
    <p:sldLayoutId id="2147483696" r:id="rId2"/>
    <p:sldLayoutId id="2147483697" r:id="rId3"/>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8.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nuffieldtrust.org.uk/research/evaluation-of-complex-health-and-care-interventions-using-retrospective-matched-control-method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bmj.com/content/379/bmj.o271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832AFB8-0FAA-7666-3C8F-D1D155ED5D0A}"/>
              </a:ext>
              <a:ext uri="{C183D7F6-B498-43B3-948B-1728B52AA6E4}">
                <adec:decorative xmlns:adec="http://schemas.microsoft.com/office/drawing/2017/decorative" val="1"/>
              </a:ext>
            </a:extLst>
          </p:cNvPr>
          <p:cNvGrpSpPr>
            <a:grpSpLocks/>
          </p:cNvGrpSpPr>
          <p:nvPr/>
        </p:nvGrpSpPr>
        <p:grpSpPr>
          <a:xfrm>
            <a:off x="841586" y="553085"/>
            <a:ext cx="873687" cy="875110"/>
            <a:chOff x="0" y="0"/>
            <a:chExt cx="873687" cy="875110"/>
          </a:xfrm>
        </p:grpSpPr>
        <p:sp>
          <p:nvSpPr>
            <p:cNvPr id="3" name="Graphic 2">
              <a:extLst>
                <a:ext uri="{FF2B5EF4-FFF2-40B4-BE49-F238E27FC236}">
                  <a16:creationId xmlns:a16="http://schemas.microsoft.com/office/drawing/2014/main" id="{F0576B0A-C2B7-B328-0BF6-CACBD0943180}"/>
                </a:ext>
              </a:extLst>
            </p:cNvPr>
            <p:cNvSpPr/>
            <p:nvPr/>
          </p:nvSpPr>
          <p:spPr>
            <a:xfrm>
              <a:off x="0" y="0"/>
              <a:ext cx="415925" cy="415925"/>
            </a:xfrm>
            <a:custGeom>
              <a:avLst/>
              <a:gdLst/>
              <a:ahLst/>
              <a:cxnLst/>
              <a:rect l="l" t="t" r="r" b="b"/>
              <a:pathLst>
                <a:path w="415925" h="415925">
                  <a:moveTo>
                    <a:pt x="207784" y="0"/>
                  </a:moveTo>
                  <a:lnTo>
                    <a:pt x="160105" y="5482"/>
                  </a:lnTo>
                  <a:lnTo>
                    <a:pt x="116355" y="21101"/>
                  </a:lnTo>
                  <a:lnTo>
                    <a:pt x="77777" y="45615"/>
                  </a:lnTo>
                  <a:lnTo>
                    <a:pt x="45611" y="77782"/>
                  </a:lnTo>
                  <a:lnTo>
                    <a:pt x="21099" y="116361"/>
                  </a:lnTo>
                  <a:lnTo>
                    <a:pt x="5481" y="160109"/>
                  </a:lnTo>
                  <a:lnTo>
                    <a:pt x="0" y="207784"/>
                  </a:lnTo>
                  <a:lnTo>
                    <a:pt x="5481" y="255376"/>
                  </a:lnTo>
                  <a:lnTo>
                    <a:pt x="21099" y="299093"/>
                  </a:lnTo>
                  <a:lnTo>
                    <a:pt x="45611" y="337679"/>
                  </a:lnTo>
                  <a:lnTo>
                    <a:pt x="77777" y="369877"/>
                  </a:lnTo>
                  <a:lnTo>
                    <a:pt x="116355" y="394431"/>
                  </a:lnTo>
                  <a:lnTo>
                    <a:pt x="160105" y="410085"/>
                  </a:lnTo>
                  <a:lnTo>
                    <a:pt x="207784" y="415582"/>
                  </a:lnTo>
                  <a:lnTo>
                    <a:pt x="415569" y="415582"/>
                  </a:lnTo>
                  <a:lnTo>
                    <a:pt x="415569" y="207784"/>
                  </a:lnTo>
                  <a:lnTo>
                    <a:pt x="409984" y="160109"/>
                  </a:lnTo>
                  <a:lnTo>
                    <a:pt x="394296" y="116361"/>
                  </a:lnTo>
                  <a:lnTo>
                    <a:pt x="369748" y="77782"/>
                  </a:lnTo>
                  <a:lnTo>
                    <a:pt x="337581" y="45615"/>
                  </a:lnTo>
                  <a:lnTo>
                    <a:pt x="299036" y="21101"/>
                  </a:lnTo>
                  <a:lnTo>
                    <a:pt x="255357" y="5482"/>
                  </a:lnTo>
                  <a:lnTo>
                    <a:pt x="207784" y="0"/>
                  </a:lnTo>
                  <a:close/>
                </a:path>
              </a:pathLst>
            </a:custGeom>
            <a:solidFill>
              <a:srgbClr val="0033A1"/>
            </a:solidFill>
          </p:spPr>
          <p:txBody>
            <a:bodyPr wrap="square" lIns="0" tIns="0" rIns="0" bIns="0" rtlCol="0">
              <a:prstTxWarp prst="textNoShape">
                <a:avLst/>
              </a:prstTxWarp>
              <a:noAutofit/>
            </a:bodyPr>
            <a:lstStyle/>
            <a:p>
              <a:endParaRPr lang="en-GB"/>
            </a:p>
          </p:txBody>
        </p:sp>
        <p:sp>
          <p:nvSpPr>
            <p:cNvPr id="4" name="Graphic 3">
              <a:extLst>
                <a:ext uri="{FF2B5EF4-FFF2-40B4-BE49-F238E27FC236}">
                  <a16:creationId xmlns:a16="http://schemas.microsoft.com/office/drawing/2014/main" id="{C4A85D0C-331C-FB98-7833-1EF68DE21C9F}"/>
                </a:ext>
              </a:extLst>
            </p:cNvPr>
            <p:cNvSpPr/>
            <p:nvPr/>
          </p:nvSpPr>
          <p:spPr>
            <a:xfrm>
              <a:off x="457762" y="0"/>
              <a:ext cx="415925" cy="415925"/>
            </a:xfrm>
            <a:custGeom>
              <a:avLst/>
              <a:gdLst/>
              <a:ahLst/>
              <a:cxnLst/>
              <a:rect l="l" t="t" r="r" b="b"/>
              <a:pathLst>
                <a:path w="415925" h="415925">
                  <a:moveTo>
                    <a:pt x="207784" y="0"/>
                  </a:moveTo>
                  <a:lnTo>
                    <a:pt x="160197" y="5482"/>
                  </a:lnTo>
                  <a:lnTo>
                    <a:pt x="116483" y="21101"/>
                  </a:lnTo>
                  <a:lnTo>
                    <a:pt x="77900" y="45615"/>
                  </a:lnTo>
                  <a:lnTo>
                    <a:pt x="45703" y="77782"/>
                  </a:lnTo>
                  <a:lnTo>
                    <a:pt x="21150" y="116361"/>
                  </a:lnTo>
                  <a:lnTo>
                    <a:pt x="5497" y="160109"/>
                  </a:lnTo>
                  <a:lnTo>
                    <a:pt x="0" y="207784"/>
                  </a:lnTo>
                  <a:lnTo>
                    <a:pt x="0" y="415582"/>
                  </a:lnTo>
                  <a:lnTo>
                    <a:pt x="207784" y="415582"/>
                  </a:lnTo>
                  <a:lnTo>
                    <a:pt x="255464" y="410085"/>
                  </a:lnTo>
                  <a:lnTo>
                    <a:pt x="299213" y="394431"/>
                  </a:lnTo>
                  <a:lnTo>
                    <a:pt x="337791" y="369877"/>
                  </a:lnTo>
                  <a:lnTo>
                    <a:pt x="369957" y="337679"/>
                  </a:lnTo>
                  <a:lnTo>
                    <a:pt x="394470" y="299093"/>
                  </a:lnTo>
                  <a:lnTo>
                    <a:pt x="410087" y="255376"/>
                  </a:lnTo>
                  <a:lnTo>
                    <a:pt x="415569" y="207784"/>
                  </a:lnTo>
                  <a:lnTo>
                    <a:pt x="410072" y="160109"/>
                  </a:lnTo>
                  <a:lnTo>
                    <a:pt x="394418" y="116361"/>
                  </a:lnTo>
                  <a:lnTo>
                    <a:pt x="369865" y="77782"/>
                  </a:lnTo>
                  <a:lnTo>
                    <a:pt x="337669" y="45615"/>
                  </a:lnTo>
                  <a:lnTo>
                    <a:pt x="299085" y="21101"/>
                  </a:lnTo>
                  <a:lnTo>
                    <a:pt x="255372" y="5482"/>
                  </a:lnTo>
                  <a:lnTo>
                    <a:pt x="207784" y="0"/>
                  </a:lnTo>
                  <a:close/>
                </a:path>
              </a:pathLst>
            </a:custGeom>
            <a:solidFill>
              <a:srgbClr val="009638"/>
            </a:solidFill>
          </p:spPr>
          <p:txBody>
            <a:bodyPr wrap="square" lIns="0" tIns="0" rIns="0" bIns="0" rtlCol="0">
              <a:prstTxWarp prst="textNoShape">
                <a:avLst/>
              </a:prstTxWarp>
              <a:noAutofit/>
            </a:bodyPr>
            <a:lstStyle/>
            <a:p>
              <a:endParaRPr lang="en-GB"/>
            </a:p>
          </p:txBody>
        </p:sp>
        <p:sp>
          <p:nvSpPr>
            <p:cNvPr id="5" name="Graphic 4">
              <a:extLst>
                <a:ext uri="{FF2B5EF4-FFF2-40B4-BE49-F238E27FC236}">
                  <a16:creationId xmlns:a16="http://schemas.microsoft.com/office/drawing/2014/main" id="{0059BFE6-D253-7A75-A6A9-67BC9793AF14}"/>
                </a:ext>
              </a:extLst>
            </p:cNvPr>
            <p:cNvSpPr/>
            <p:nvPr/>
          </p:nvSpPr>
          <p:spPr>
            <a:xfrm>
              <a:off x="0" y="459185"/>
              <a:ext cx="415925" cy="415925"/>
            </a:xfrm>
            <a:custGeom>
              <a:avLst/>
              <a:gdLst/>
              <a:ahLst/>
              <a:cxnLst/>
              <a:rect l="l" t="t" r="r" b="b"/>
              <a:pathLst>
                <a:path w="415925" h="415925">
                  <a:moveTo>
                    <a:pt x="415569" y="0"/>
                  </a:moveTo>
                  <a:lnTo>
                    <a:pt x="207784" y="0"/>
                  </a:lnTo>
                  <a:lnTo>
                    <a:pt x="160105" y="5482"/>
                  </a:lnTo>
                  <a:lnTo>
                    <a:pt x="116355" y="21101"/>
                  </a:lnTo>
                  <a:lnTo>
                    <a:pt x="77777" y="45616"/>
                  </a:lnTo>
                  <a:lnTo>
                    <a:pt x="45611" y="77785"/>
                  </a:lnTo>
                  <a:lnTo>
                    <a:pt x="21099" y="116366"/>
                  </a:lnTo>
                  <a:lnTo>
                    <a:pt x="5481" y="160117"/>
                  </a:lnTo>
                  <a:lnTo>
                    <a:pt x="0" y="207797"/>
                  </a:lnTo>
                  <a:lnTo>
                    <a:pt x="5481" y="255472"/>
                  </a:lnTo>
                  <a:lnTo>
                    <a:pt x="21099" y="299220"/>
                  </a:lnTo>
                  <a:lnTo>
                    <a:pt x="45611" y="337799"/>
                  </a:lnTo>
                  <a:lnTo>
                    <a:pt x="77777" y="369966"/>
                  </a:lnTo>
                  <a:lnTo>
                    <a:pt x="116355" y="394480"/>
                  </a:lnTo>
                  <a:lnTo>
                    <a:pt x="160105" y="410099"/>
                  </a:lnTo>
                  <a:lnTo>
                    <a:pt x="207784" y="415582"/>
                  </a:lnTo>
                  <a:lnTo>
                    <a:pt x="255357" y="410099"/>
                  </a:lnTo>
                  <a:lnTo>
                    <a:pt x="299036" y="394480"/>
                  </a:lnTo>
                  <a:lnTo>
                    <a:pt x="337581" y="369966"/>
                  </a:lnTo>
                  <a:lnTo>
                    <a:pt x="369748" y="337799"/>
                  </a:lnTo>
                  <a:lnTo>
                    <a:pt x="394296" y="299220"/>
                  </a:lnTo>
                  <a:lnTo>
                    <a:pt x="409984" y="255472"/>
                  </a:lnTo>
                  <a:lnTo>
                    <a:pt x="415569" y="207797"/>
                  </a:lnTo>
                  <a:lnTo>
                    <a:pt x="415569" y="0"/>
                  </a:lnTo>
                  <a:close/>
                </a:path>
              </a:pathLst>
            </a:custGeom>
            <a:solidFill>
              <a:srgbClr val="F7D417"/>
            </a:solidFill>
          </p:spPr>
          <p:txBody>
            <a:bodyPr wrap="square" lIns="0" tIns="0" rIns="0" bIns="0" rtlCol="0">
              <a:prstTxWarp prst="textNoShape">
                <a:avLst/>
              </a:prstTxWarp>
              <a:noAutofit/>
            </a:bodyPr>
            <a:lstStyle/>
            <a:p>
              <a:endParaRPr lang="en-GB"/>
            </a:p>
          </p:txBody>
        </p:sp>
        <p:sp>
          <p:nvSpPr>
            <p:cNvPr id="6" name="Graphic 5">
              <a:extLst>
                <a:ext uri="{FF2B5EF4-FFF2-40B4-BE49-F238E27FC236}">
                  <a16:creationId xmlns:a16="http://schemas.microsoft.com/office/drawing/2014/main" id="{D1F60A20-8BC5-64A8-F4E3-737D69A26E07}"/>
                </a:ext>
              </a:extLst>
            </p:cNvPr>
            <p:cNvSpPr/>
            <p:nvPr/>
          </p:nvSpPr>
          <p:spPr>
            <a:xfrm>
              <a:off x="457762" y="459185"/>
              <a:ext cx="415925" cy="415925"/>
            </a:xfrm>
            <a:custGeom>
              <a:avLst/>
              <a:gdLst/>
              <a:ahLst/>
              <a:cxnLst/>
              <a:rect l="l" t="t" r="r" b="b"/>
              <a:pathLst>
                <a:path w="415925" h="415925">
                  <a:moveTo>
                    <a:pt x="207784" y="0"/>
                  </a:moveTo>
                  <a:lnTo>
                    <a:pt x="0" y="0"/>
                  </a:lnTo>
                  <a:lnTo>
                    <a:pt x="0" y="207797"/>
                  </a:lnTo>
                  <a:lnTo>
                    <a:pt x="5497" y="255472"/>
                  </a:lnTo>
                  <a:lnTo>
                    <a:pt x="21150" y="299220"/>
                  </a:lnTo>
                  <a:lnTo>
                    <a:pt x="45703" y="337799"/>
                  </a:lnTo>
                  <a:lnTo>
                    <a:pt x="77900" y="369966"/>
                  </a:lnTo>
                  <a:lnTo>
                    <a:pt x="116483" y="394480"/>
                  </a:lnTo>
                  <a:lnTo>
                    <a:pt x="160197" y="410099"/>
                  </a:lnTo>
                  <a:lnTo>
                    <a:pt x="207784" y="415582"/>
                  </a:lnTo>
                  <a:lnTo>
                    <a:pt x="255372" y="410099"/>
                  </a:lnTo>
                  <a:lnTo>
                    <a:pt x="299085" y="394480"/>
                  </a:lnTo>
                  <a:lnTo>
                    <a:pt x="337669" y="369966"/>
                  </a:lnTo>
                  <a:lnTo>
                    <a:pt x="369865" y="337799"/>
                  </a:lnTo>
                  <a:lnTo>
                    <a:pt x="394418" y="299220"/>
                  </a:lnTo>
                  <a:lnTo>
                    <a:pt x="410072" y="255472"/>
                  </a:lnTo>
                  <a:lnTo>
                    <a:pt x="415569" y="207797"/>
                  </a:lnTo>
                  <a:lnTo>
                    <a:pt x="410087" y="160117"/>
                  </a:lnTo>
                  <a:lnTo>
                    <a:pt x="394470" y="116366"/>
                  </a:lnTo>
                  <a:lnTo>
                    <a:pt x="369957" y="77785"/>
                  </a:lnTo>
                  <a:lnTo>
                    <a:pt x="337791" y="45616"/>
                  </a:lnTo>
                  <a:lnTo>
                    <a:pt x="299213" y="21101"/>
                  </a:lnTo>
                  <a:lnTo>
                    <a:pt x="255464" y="5482"/>
                  </a:lnTo>
                  <a:lnTo>
                    <a:pt x="207784" y="0"/>
                  </a:lnTo>
                  <a:close/>
                </a:path>
              </a:pathLst>
            </a:custGeom>
            <a:solidFill>
              <a:srgbClr val="009638"/>
            </a:solidFill>
          </p:spPr>
          <p:txBody>
            <a:bodyPr wrap="square" lIns="0" tIns="0" rIns="0" bIns="0" rtlCol="0">
              <a:prstTxWarp prst="textNoShape">
                <a:avLst/>
              </a:prstTxWarp>
              <a:noAutofit/>
            </a:bodyPr>
            <a:lstStyle/>
            <a:p>
              <a:endParaRPr lang="en-GB"/>
            </a:p>
          </p:txBody>
        </p:sp>
      </p:grpSp>
      <p:pic>
        <p:nvPicPr>
          <p:cNvPr id="7" name="Picture 6">
            <a:extLst>
              <a:ext uri="{FF2B5EF4-FFF2-40B4-BE49-F238E27FC236}">
                <a16:creationId xmlns:a16="http://schemas.microsoft.com/office/drawing/2014/main" id="{B5D8CB11-4B9C-E2E0-F180-E2A2DFB4AF8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757110" y="553085"/>
            <a:ext cx="2103302" cy="518205"/>
          </a:xfrm>
          <a:prstGeom prst="rect">
            <a:avLst/>
          </a:prstGeom>
        </p:spPr>
      </p:pic>
      <p:pic>
        <p:nvPicPr>
          <p:cNvPr id="8" name="Image 11">
            <a:extLst>
              <a:ext uri="{FF2B5EF4-FFF2-40B4-BE49-F238E27FC236}">
                <a16:creationId xmlns:a16="http://schemas.microsoft.com/office/drawing/2014/main" id="{F49F8CA1-4124-5329-2ABE-10DD8D73ACAD}"/>
              </a:ext>
              <a:ext uri="{C183D7F6-B498-43B3-948B-1728B52AA6E4}">
                <adec:decorative xmlns:adec="http://schemas.microsoft.com/office/drawing/2017/decorative" val="1"/>
              </a:ext>
            </a:extLst>
          </p:cNvPr>
          <p:cNvPicPr>
            <a:picLocks/>
          </p:cNvPicPr>
          <p:nvPr/>
        </p:nvPicPr>
        <p:blipFill>
          <a:blip r:embed="rId3" cstate="print"/>
          <a:stretch>
            <a:fillRect/>
          </a:stretch>
        </p:blipFill>
        <p:spPr>
          <a:xfrm>
            <a:off x="1757110" y="1091644"/>
            <a:ext cx="1868170" cy="257175"/>
          </a:xfrm>
          <a:prstGeom prst="rect">
            <a:avLst/>
          </a:prstGeom>
        </p:spPr>
      </p:pic>
      <p:pic>
        <p:nvPicPr>
          <p:cNvPr id="13" name="Picture 12">
            <a:extLst>
              <a:ext uri="{FF2B5EF4-FFF2-40B4-BE49-F238E27FC236}">
                <a16:creationId xmlns:a16="http://schemas.microsoft.com/office/drawing/2014/main" id="{5A2DA41C-2CB2-A328-C969-29DF1B022771}"/>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913" y="1696346"/>
            <a:ext cx="5287519" cy="4608976"/>
          </a:xfrm>
          <a:prstGeom prst="rect">
            <a:avLst/>
          </a:prstGeom>
        </p:spPr>
      </p:pic>
      <p:pic>
        <p:nvPicPr>
          <p:cNvPr id="15" name="Picture 14">
            <a:extLst>
              <a:ext uri="{FF2B5EF4-FFF2-40B4-BE49-F238E27FC236}">
                <a16:creationId xmlns:a16="http://schemas.microsoft.com/office/drawing/2014/main" id="{CB9531F8-8F93-279B-BAEE-AF4B041F7D9E}"/>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620753" y="5643252"/>
            <a:ext cx="1176630" cy="341406"/>
          </a:xfrm>
          <a:prstGeom prst="rect">
            <a:avLst/>
          </a:prstGeom>
        </p:spPr>
      </p:pic>
      <p:sp>
        <p:nvSpPr>
          <p:cNvPr id="16" name="TextBox 15">
            <a:extLst>
              <a:ext uri="{FF2B5EF4-FFF2-40B4-BE49-F238E27FC236}">
                <a16:creationId xmlns:a16="http://schemas.microsoft.com/office/drawing/2014/main" id="{6CCC6520-0C82-E7B9-EB9E-00D708C2C27F}"/>
              </a:ext>
            </a:extLst>
          </p:cNvPr>
          <p:cNvSpPr txBox="1"/>
          <p:nvPr/>
        </p:nvSpPr>
        <p:spPr>
          <a:xfrm>
            <a:off x="5797524" y="5991357"/>
            <a:ext cx="6096000" cy="338554"/>
          </a:xfrm>
          <a:prstGeom prst="rect">
            <a:avLst/>
          </a:prstGeom>
          <a:noFill/>
        </p:spPr>
        <p:txBody>
          <a:bodyPr wrap="square">
            <a:spAutoFit/>
          </a:bodyPr>
          <a:lstStyle/>
          <a:p>
            <a:pPr algn="r"/>
            <a:r>
              <a:rPr lang="en-GB" sz="1600" dirty="0"/>
              <a:t>Developed in partnership with Optum UK</a:t>
            </a:r>
          </a:p>
        </p:txBody>
      </p:sp>
      <p:sp>
        <p:nvSpPr>
          <p:cNvPr id="17" name="Title 3">
            <a:extLst>
              <a:ext uri="{FF2B5EF4-FFF2-40B4-BE49-F238E27FC236}">
                <a16:creationId xmlns:a16="http://schemas.microsoft.com/office/drawing/2014/main" id="{42DFCF72-EBF6-A9FE-0CF1-22C6541A00F8}"/>
              </a:ext>
            </a:extLst>
          </p:cNvPr>
          <p:cNvSpPr txBox="1">
            <a:spLocks noGrp="1"/>
          </p:cNvSpPr>
          <p:nvPr>
            <p:ph type="title" idx="4294967295"/>
          </p:nvPr>
        </p:nvSpPr>
        <p:spPr>
          <a:xfrm>
            <a:off x="5998752" y="2115259"/>
            <a:ext cx="5894772" cy="254077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GB" sz="3600" b="0" i="0" u="none" strike="noStrike" kern="1200" cap="none" spc="-50" normalizeH="0" baseline="0" noProof="0" dirty="0">
                <a:ln>
                  <a:noFill/>
                </a:ln>
                <a:solidFill>
                  <a:srgbClr val="5A5A5A"/>
                </a:solidFill>
                <a:effectLst/>
                <a:uLnTx/>
                <a:uFillTx/>
                <a:latin typeface="+mj-lt"/>
                <a:ea typeface="+mj-ea"/>
                <a:cs typeface="+mj-cs"/>
              </a:rPr>
              <a:t>PHM Reporting Suite:</a:t>
            </a:r>
            <a:br>
              <a:rPr kumimoji="0" lang="en-GB" sz="3600" b="0" i="0" u="none" strike="noStrike" kern="1200" cap="none" spc="-50" normalizeH="0" baseline="0" noProof="0" dirty="0">
                <a:ln>
                  <a:noFill/>
                </a:ln>
                <a:solidFill>
                  <a:srgbClr val="5A5A5A"/>
                </a:solidFill>
                <a:effectLst/>
                <a:uLnTx/>
                <a:uFillTx/>
                <a:latin typeface="+mj-lt"/>
                <a:ea typeface="+mj-ea"/>
                <a:cs typeface="+mj-cs"/>
              </a:rPr>
            </a:br>
            <a:r>
              <a:rPr kumimoji="0" lang="en-GB" sz="3600" b="0" i="0" u="none" strike="noStrike" kern="1200" cap="none" spc="-50" normalizeH="0" baseline="0" noProof="0" dirty="0">
                <a:ln>
                  <a:noFill/>
                </a:ln>
                <a:solidFill>
                  <a:srgbClr val="5A5A5A"/>
                </a:solidFill>
                <a:effectLst/>
                <a:uLnTx/>
                <a:uFillTx/>
                <a:latin typeface="+mj-lt"/>
                <a:ea typeface="+mj-ea"/>
                <a:cs typeface="+mj-cs"/>
              </a:rPr>
              <a:t>Evaluation Module</a:t>
            </a:r>
            <a:endParaRPr kumimoji="0" lang="en-US" sz="3600" b="0" i="0" u="none" strike="noStrike" kern="1200" cap="none" spc="-50" normalizeH="0" baseline="0" noProof="0" dirty="0">
              <a:ln>
                <a:noFill/>
              </a:ln>
              <a:solidFill>
                <a:srgbClr val="5A5A5A"/>
              </a:solidFill>
              <a:effectLst/>
              <a:uLnTx/>
              <a:uFillTx/>
              <a:latin typeface="+mj-lt"/>
              <a:ea typeface="+mj-ea"/>
              <a:cs typeface="+mj-cs"/>
            </a:endParaRPr>
          </a:p>
        </p:txBody>
      </p:sp>
    </p:spTree>
    <p:extLst>
      <p:ext uri="{BB962C8B-B14F-4D97-AF65-F5344CB8AC3E}">
        <p14:creationId xmlns:p14="http://schemas.microsoft.com/office/powerpoint/2010/main" val="1731001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A59750-531F-C120-06D6-836F7D476B09}"/>
              </a:ext>
            </a:extLst>
          </p:cNvPr>
          <p:cNvSpPr>
            <a:spLocks noGrp="1"/>
          </p:cNvSpPr>
          <p:nvPr>
            <p:ph type="title" idx="4294967295"/>
          </p:nvPr>
        </p:nvSpPr>
        <p:spPr>
          <a:xfrm>
            <a:off x="1097280" y="-1450757"/>
            <a:ext cx="10058400" cy="1450757"/>
          </a:xfrm>
        </p:spPr>
        <p:txBody>
          <a:bodyPr vert="horz" lIns="91440" tIns="45720" rIns="91440" bIns="45720" rtlCol="0" anchor="b">
            <a:normAutofit/>
          </a:bodyPr>
          <a:lstStyle/>
          <a:p>
            <a:r>
              <a:rPr lang="en-GB" dirty="0"/>
              <a:t>End</a:t>
            </a:r>
          </a:p>
        </p:txBody>
      </p:sp>
    </p:spTree>
    <p:extLst>
      <p:ext uri="{BB962C8B-B14F-4D97-AF65-F5344CB8AC3E}">
        <p14:creationId xmlns:p14="http://schemas.microsoft.com/office/powerpoint/2010/main" val="1151758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F5744C8-C88F-4DDA-A78E-01204F835D2E}"/>
              </a:ext>
            </a:extLst>
          </p:cNvPr>
          <p:cNvSpPr>
            <a:spLocks noGrp="1"/>
          </p:cNvSpPr>
          <p:nvPr>
            <p:ph type="title"/>
          </p:nvPr>
        </p:nvSpPr>
        <p:spPr bwMode="gray">
          <a:xfrm>
            <a:off x="487680" y="-174956"/>
            <a:ext cx="10058400" cy="1450757"/>
          </a:xfrm>
        </p:spPr>
        <p:txBody>
          <a:bodyPr anchor="ctr">
            <a:normAutofit/>
          </a:bodyPr>
          <a:lstStyle/>
          <a:p>
            <a:r>
              <a:rPr lang="en-US" sz="2400" dirty="0">
                <a:solidFill>
                  <a:srgbClr val="5A5A5A"/>
                </a:solidFill>
              </a:rPr>
              <a:t>PHM Cycle: Evaluation – why evaluate?</a:t>
            </a:r>
          </a:p>
        </p:txBody>
      </p:sp>
      <p:sp>
        <p:nvSpPr>
          <p:cNvPr id="5" name="Text Placeholder 2">
            <a:extLst>
              <a:ext uri="{FF2B5EF4-FFF2-40B4-BE49-F238E27FC236}">
                <a16:creationId xmlns:a16="http://schemas.microsoft.com/office/drawing/2014/main" id="{1A84CF38-154C-4383-B207-D6341063BD46}"/>
              </a:ext>
            </a:extLst>
          </p:cNvPr>
          <p:cNvSpPr txBox="1">
            <a:spLocks/>
          </p:cNvSpPr>
          <p:nvPr/>
        </p:nvSpPr>
        <p:spPr bwMode="gray">
          <a:xfrm>
            <a:off x="4616120" y="2172984"/>
            <a:ext cx="3380213" cy="3262432"/>
          </a:xfrm>
          <a:prstGeom prst="rect">
            <a:avLst/>
          </a:prstGeom>
        </p:spPr>
        <p:txBody>
          <a:bodyPr vert="horz" wrap="square" lIns="0" tIns="0" rIns="0" bIns="0" rtlCol="0" anchor="t" anchorCtr="0">
            <a:spAutoFit/>
          </a:bodyPr>
          <a:lstStyle>
            <a:lvl1pPr marL="0" indent="0" algn="l" defTabSz="914400" rtl="0" eaLnBrk="1" latinLnBrk="0" hangingPunct="1">
              <a:lnSpc>
                <a:spcPct val="100000"/>
              </a:lnSpc>
              <a:spcBef>
                <a:spcPts val="600"/>
              </a:spcBef>
              <a:spcAft>
                <a:spcPts val="0"/>
              </a:spcAft>
              <a:buFont typeface="Arial" panose="020B0604020202020204" pitchFamily="34" charset="0"/>
              <a:buChar char="​"/>
              <a:defRPr sz="2000" kern="1200">
                <a:solidFill>
                  <a:schemeClr val="tx1"/>
                </a:solidFill>
                <a:latin typeface="+mn-lt"/>
                <a:ea typeface="+mn-ea"/>
                <a:cs typeface="+mn-cs"/>
              </a:defRPr>
            </a:lvl1pPr>
            <a:lvl2pPr marL="230188" indent="-230188" algn="l" defTabSz="914400" rtl="0" eaLnBrk="1" latinLnBrk="0" hangingPunct="1">
              <a:lnSpc>
                <a:spcPct val="100000"/>
              </a:lnSpc>
              <a:spcBef>
                <a:spcPts val="600"/>
              </a:spcBef>
              <a:spcAft>
                <a:spcPts val="0"/>
              </a:spcAft>
              <a:buClr>
                <a:srgbClr val="E87722"/>
              </a:buClr>
              <a:buFont typeface="Arial" panose="020B0604020202020204" pitchFamily="34" charset="0"/>
              <a:buChar char="•"/>
              <a:defRPr sz="2000" kern="1200">
                <a:solidFill>
                  <a:schemeClr val="tx1"/>
                </a:solidFill>
                <a:latin typeface="+mn-lt"/>
                <a:ea typeface="+mn-ea"/>
                <a:cs typeface="+mn-cs"/>
              </a:defRPr>
            </a:lvl2pPr>
            <a:lvl3pPr marL="228600" indent="-228600" algn="l" defTabSz="914400" rtl="0" eaLnBrk="1" latinLnBrk="0" hangingPunct="1">
              <a:lnSpc>
                <a:spcPct val="100000"/>
              </a:lnSpc>
              <a:spcBef>
                <a:spcPts val="600"/>
              </a:spcBef>
              <a:spcAft>
                <a:spcPts val="0"/>
              </a:spcAft>
              <a:buClr>
                <a:schemeClr val="accent1"/>
              </a:buClr>
              <a:buFont typeface="Arial" panose="020B0604020202020204" pitchFamily="34" charset="0"/>
              <a:buChar char="​"/>
              <a:defRPr sz="2000" kern="1200">
                <a:solidFill>
                  <a:schemeClr val="tx1"/>
                </a:solidFill>
                <a:latin typeface="+mn-lt"/>
                <a:ea typeface="+mn-ea"/>
                <a:cs typeface="+mn-cs"/>
              </a:defRPr>
            </a:lvl3pPr>
            <a:lvl4pPr marL="458788" indent="-230188" algn="l" defTabSz="914400" rtl="0" eaLnBrk="1" latinLnBrk="0" hangingPunct="1">
              <a:lnSpc>
                <a:spcPct val="100000"/>
              </a:lnSpc>
              <a:spcBef>
                <a:spcPts val="600"/>
              </a:spcBef>
              <a:spcAft>
                <a:spcPts val="0"/>
              </a:spcAft>
              <a:buFont typeface="Arial" panose="020B0604020202020204" pitchFamily="34" charset="0"/>
              <a:buChar char="−"/>
              <a:defRPr sz="1800" kern="1200">
                <a:solidFill>
                  <a:schemeClr val="tx1"/>
                </a:solidFill>
                <a:latin typeface="+mn-lt"/>
                <a:ea typeface="+mn-ea"/>
                <a:cs typeface="+mn-cs"/>
              </a:defRPr>
            </a:lvl4pPr>
            <a:lvl5pPr marL="685800" indent="-228600" algn="l" defTabSz="914400" rtl="0" eaLnBrk="1" latinLnBrk="0" hangingPunct="1">
              <a:lnSpc>
                <a:spcPct val="100000"/>
              </a:lnSpc>
              <a:spcBef>
                <a:spcPts val="600"/>
              </a:spcBef>
              <a:spcAft>
                <a:spcPts val="0"/>
              </a:spcAft>
              <a:buFont typeface="Arial" panose="020B0604020202020204" pitchFamily="34" charset="0"/>
              <a:buChar char="•"/>
              <a:defRPr sz="1600" kern="1200">
                <a:solidFill>
                  <a:schemeClr val="tx1"/>
                </a:solidFill>
                <a:latin typeface="+mn-lt"/>
                <a:ea typeface="+mn-ea"/>
                <a:cs typeface="+mn-cs"/>
              </a:defRPr>
            </a:lvl5pPr>
            <a:lvl6pPr marL="914400"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chemeClr val="tx1"/>
                </a:solidFill>
                <a:latin typeface="+mn-lt"/>
                <a:ea typeface="+mn-ea"/>
                <a:cs typeface="+mn-cs"/>
              </a:defRPr>
            </a:lvl6pPr>
            <a:lvl7pPr marL="914400"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chemeClr val="tx1"/>
                </a:solidFill>
                <a:latin typeface="+mn-lt"/>
                <a:ea typeface="+mn-ea"/>
                <a:cs typeface="+mn-cs"/>
              </a:defRPr>
            </a:lvl7pPr>
            <a:lvl8pPr marL="914400"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chemeClr val="tx1"/>
                </a:solidFill>
                <a:latin typeface="+mn-lt"/>
                <a:ea typeface="+mn-ea"/>
                <a:cs typeface="+mn-cs"/>
              </a:defRPr>
            </a:lvl8pPr>
            <a:lvl9pPr marL="914400"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chemeClr val="tx1"/>
                </a:solidFill>
                <a:latin typeface="+mn-lt"/>
                <a:ea typeface="+mn-ea"/>
                <a:cs typeface="+mn-cs"/>
              </a:defRPr>
            </a:lvl9pPr>
          </a:lstStyle>
          <a:p>
            <a:pPr marL="285750" indent="-285750">
              <a:buFont typeface="Arial" panose="020B0604020202020204" pitchFamily="34" charset="0"/>
              <a:buChar char="•"/>
            </a:pPr>
            <a:r>
              <a:rPr lang="en-US" sz="1400" b="1" dirty="0">
                <a:solidFill>
                  <a:srgbClr val="5A5A5A"/>
                </a:solidFill>
              </a:rPr>
              <a:t>How will you know</a:t>
            </a:r>
            <a:r>
              <a:rPr lang="en-US" sz="1400" dirty="0">
                <a:solidFill>
                  <a:srgbClr val="5A5A5A"/>
                </a:solidFill>
              </a:rPr>
              <a:t>… if you are having a positive impact on your population?</a:t>
            </a:r>
          </a:p>
          <a:p>
            <a:pPr marL="285750" indent="-285750">
              <a:buFont typeface="Arial" panose="020B0604020202020204" pitchFamily="34" charset="0"/>
              <a:buChar char="•"/>
            </a:pPr>
            <a:endParaRPr lang="en-US" sz="1400" dirty="0">
              <a:solidFill>
                <a:srgbClr val="5A5A5A"/>
              </a:solidFill>
            </a:endParaRPr>
          </a:p>
          <a:p>
            <a:pPr marL="285750" indent="-285750">
              <a:buFont typeface="Arial" panose="020B0604020202020204" pitchFamily="34" charset="0"/>
              <a:buChar char="•"/>
            </a:pPr>
            <a:r>
              <a:rPr lang="en-US" sz="1400" b="1" dirty="0">
                <a:solidFill>
                  <a:srgbClr val="5A5A5A"/>
                </a:solidFill>
              </a:rPr>
              <a:t>How will you know</a:t>
            </a:r>
            <a:r>
              <a:rPr lang="en-US" sz="1400" dirty="0">
                <a:solidFill>
                  <a:srgbClr val="5A5A5A"/>
                </a:solidFill>
              </a:rPr>
              <a:t>… whether you should continue with your intervention, or if other PCNs should consider adopting it?</a:t>
            </a:r>
          </a:p>
          <a:p>
            <a:pPr marL="285750" indent="-285750">
              <a:buFont typeface="Arial" panose="020B0604020202020204" pitchFamily="34" charset="0"/>
              <a:buChar char="•"/>
            </a:pPr>
            <a:endParaRPr lang="en-US" sz="1400" dirty="0">
              <a:solidFill>
                <a:srgbClr val="5A5A5A"/>
              </a:solidFill>
            </a:endParaRPr>
          </a:p>
          <a:p>
            <a:pPr marL="285750" indent="-285750">
              <a:buFont typeface="Arial" panose="020B0604020202020204" pitchFamily="34" charset="0"/>
              <a:buChar char="•"/>
            </a:pPr>
            <a:r>
              <a:rPr lang="en-US" sz="1400" b="1" dirty="0">
                <a:solidFill>
                  <a:srgbClr val="5A5A5A"/>
                </a:solidFill>
              </a:rPr>
              <a:t>How will you know</a:t>
            </a:r>
            <a:r>
              <a:rPr lang="en-US" sz="1400" dirty="0">
                <a:solidFill>
                  <a:srgbClr val="5A5A5A"/>
                </a:solidFill>
              </a:rPr>
              <a:t>… that we are providing good value for the time it has taken to deliver?</a:t>
            </a:r>
          </a:p>
          <a:p>
            <a:pPr marL="285750" indent="-285750">
              <a:buFont typeface="Arial" panose="020B0604020202020204" pitchFamily="34" charset="0"/>
              <a:buChar char="•"/>
            </a:pPr>
            <a:endParaRPr lang="en-US" sz="1400" dirty="0">
              <a:solidFill>
                <a:srgbClr val="5A5A5A"/>
              </a:solidFill>
            </a:endParaRPr>
          </a:p>
          <a:p>
            <a:pPr marL="285750" indent="-285750">
              <a:buFont typeface="Arial" panose="020B0604020202020204" pitchFamily="34" charset="0"/>
              <a:buChar char="•"/>
            </a:pPr>
            <a:r>
              <a:rPr lang="en-US" sz="1400" b="1" dirty="0">
                <a:solidFill>
                  <a:srgbClr val="5A5A5A"/>
                </a:solidFill>
              </a:rPr>
              <a:t>How will you know</a:t>
            </a:r>
            <a:r>
              <a:rPr lang="en-US" sz="1400" dirty="0">
                <a:solidFill>
                  <a:srgbClr val="5A5A5A"/>
                </a:solidFill>
              </a:rPr>
              <a:t>… what to do differently next time?</a:t>
            </a:r>
          </a:p>
        </p:txBody>
      </p:sp>
      <p:sp>
        <p:nvSpPr>
          <p:cNvPr id="17" name="Rectangle 16">
            <a:extLst>
              <a:ext uri="{FF2B5EF4-FFF2-40B4-BE49-F238E27FC236}">
                <a16:creationId xmlns:a16="http://schemas.microsoft.com/office/drawing/2014/main" id="{3ED78715-EDFB-40ED-8D9B-A1886C632472}"/>
              </a:ext>
            </a:extLst>
          </p:cNvPr>
          <p:cNvSpPr/>
          <p:nvPr/>
        </p:nvSpPr>
        <p:spPr bwMode="gray">
          <a:xfrm>
            <a:off x="591343" y="1232450"/>
            <a:ext cx="3295294" cy="369332"/>
          </a:xfrm>
          <a:prstGeom prst="rect">
            <a:avLst/>
          </a:prstGeom>
        </p:spPr>
        <p:txBody>
          <a:bodyPr wrap="square" lIns="0" tIns="0" rIns="0" bIns="0" anchor="t" anchorCtr="0">
            <a:spAutoFit/>
          </a:bodyPr>
          <a:lstStyle/>
          <a:p>
            <a:r>
              <a:rPr lang="en-US" sz="2400" b="1" dirty="0">
                <a:solidFill>
                  <a:srgbClr val="002677"/>
                </a:solidFill>
              </a:rPr>
              <a:t>Evaluation closes the loop</a:t>
            </a:r>
          </a:p>
        </p:txBody>
      </p:sp>
      <p:cxnSp>
        <p:nvCxnSpPr>
          <p:cNvPr id="9" name="Straight Connector 8">
            <a:extLst>
              <a:ext uri="{FF2B5EF4-FFF2-40B4-BE49-F238E27FC236}">
                <a16:creationId xmlns:a16="http://schemas.microsoft.com/office/drawing/2014/main" id="{7878A78F-4CB7-42A0-A6B4-FAE28EE1B57B}"/>
              </a:ext>
              <a:ext uri="{C183D7F6-B498-43B3-948B-1728B52AA6E4}">
                <adec:decorative xmlns:adec="http://schemas.microsoft.com/office/drawing/2017/decorative" val="1"/>
              </a:ext>
            </a:extLst>
          </p:cNvPr>
          <p:cNvCxnSpPr>
            <a:cxnSpLocks/>
          </p:cNvCxnSpPr>
          <p:nvPr/>
        </p:nvCxnSpPr>
        <p:spPr bwMode="gray">
          <a:xfrm flipV="1">
            <a:off x="4195666" y="1810138"/>
            <a:ext cx="0" cy="3546500"/>
          </a:xfrm>
          <a:prstGeom prst="line">
            <a:avLst/>
          </a:prstGeom>
          <a:ln w="31750" cap="rnd">
            <a:solidFill>
              <a:schemeClr val="accent6"/>
            </a:solidFill>
            <a:prstDash val="sysDot"/>
            <a:round/>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0DDF8F8-1DF0-4FDC-8113-19893F3BF225}"/>
              </a:ext>
              <a:ext uri="{C183D7F6-B498-43B3-948B-1728B52AA6E4}">
                <adec:decorative xmlns:adec="http://schemas.microsoft.com/office/drawing/2017/decorative" val="1"/>
              </a:ext>
            </a:extLst>
          </p:cNvPr>
          <p:cNvCxnSpPr>
            <a:cxnSpLocks/>
          </p:cNvCxnSpPr>
          <p:nvPr/>
        </p:nvCxnSpPr>
        <p:spPr bwMode="gray">
          <a:xfrm flipV="1">
            <a:off x="8046098" y="1810138"/>
            <a:ext cx="0" cy="3546500"/>
          </a:xfrm>
          <a:prstGeom prst="line">
            <a:avLst/>
          </a:prstGeom>
          <a:ln w="31750" cap="rnd">
            <a:solidFill>
              <a:schemeClr val="accent6"/>
            </a:solidFill>
            <a:prstDash val="sysDot"/>
            <a:round/>
            <a:headEnd w="lg" len="med"/>
            <a:tailEnd type="none" w="lg" len="med"/>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7B6F2429-B9B2-43C5-A3BB-35F9A77C0592}"/>
              </a:ext>
              <a:ext uri="{C183D7F6-B498-43B3-948B-1728B52AA6E4}">
                <adec:decorative xmlns:adec="http://schemas.microsoft.com/office/drawing/2017/decorative" val="1"/>
              </a:ext>
            </a:extLst>
          </p:cNvPr>
          <p:cNvPicPr>
            <a:picLocks noChangeAspect="1"/>
          </p:cNvPicPr>
          <p:nvPr/>
        </p:nvPicPr>
        <p:blipFill rotWithShape="1">
          <a:blip r:embed="rId2"/>
          <a:srcRect l="-1" r="44502" b="17000"/>
          <a:stretch/>
        </p:blipFill>
        <p:spPr>
          <a:xfrm>
            <a:off x="591343" y="2089280"/>
            <a:ext cx="3295295" cy="2886481"/>
          </a:xfrm>
          <a:prstGeom prst="rect">
            <a:avLst/>
          </a:prstGeom>
        </p:spPr>
      </p:pic>
      <p:sp>
        <p:nvSpPr>
          <p:cNvPr id="20" name="Rectangle 19">
            <a:extLst>
              <a:ext uri="{FF2B5EF4-FFF2-40B4-BE49-F238E27FC236}">
                <a16:creationId xmlns:a16="http://schemas.microsoft.com/office/drawing/2014/main" id="{9C5134AC-6C0F-47BE-A693-F7371CFF8846}"/>
              </a:ext>
              <a:ext uri="{C183D7F6-B498-43B3-948B-1728B52AA6E4}">
                <adec:decorative xmlns:adec="http://schemas.microsoft.com/office/drawing/2017/decorative" val="1"/>
              </a:ext>
            </a:extLst>
          </p:cNvPr>
          <p:cNvSpPr/>
          <p:nvPr/>
        </p:nvSpPr>
        <p:spPr>
          <a:xfrm>
            <a:off x="456739" y="2374230"/>
            <a:ext cx="2539483" cy="1661058"/>
          </a:xfrm>
          <a:prstGeom prst="rect">
            <a:avLst/>
          </a:prstGeom>
          <a:noFill/>
          <a:ln w="57150">
            <a:solidFill>
              <a:schemeClr val="bg2">
                <a:lumMod val="75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sp>
        <p:nvSpPr>
          <p:cNvPr id="24" name="Rectangle 23">
            <a:extLst>
              <a:ext uri="{FF2B5EF4-FFF2-40B4-BE49-F238E27FC236}">
                <a16:creationId xmlns:a16="http://schemas.microsoft.com/office/drawing/2014/main" id="{51767447-3BBC-42DE-AF53-0264B8B592C4}"/>
              </a:ext>
            </a:extLst>
          </p:cNvPr>
          <p:cNvSpPr/>
          <p:nvPr/>
        </p:nvSpPr>
        <p:spPr bwMode="gray">
          <a:xfrm>
            <a:off x="4738213" y="1232450"/>
            <a:ext cx="2994430" cy="369332"/>
          </a:xfrm>
          <a:prstGeom prst="rect">
            <a:avLst/>
          </a:prstGeom>
        </p:spPr>
        <p:txBody>
          <a:bodyPr wrap="square" lIns="0" tIns="0" rIns="0" bIns="0" anchor="t" anchorCtr="0">
            <a:spAutoFit/>
          </a:bodyPr>
          <a:lstStyle/>
          <a:p>
            <a:r>
              <a:rPr lang="en-US" sz="2400" b="1">
                <a:solidFill>
                  <a:srgbClr val="002677"/>
                </a:solidFill>
              </a:rPr>
              <a:t>How will you know?</a:t>
            </a:r>
          </a:p>
        </p:txBody>
      </p:sp>
      <p:sp>
        <p:nvSpPr>
          <p:cNvPr id="25" name="Rectangle 24">
            <a:extLst>
              <a:ext uri="{FF2B5EF4-FFF2-40B4-BE49-F238E27FC236}">
                <a16:creationId xmlns:a16="http://schemas.microsoft.com/office/drawing/2014/main" id="{9218CFF3-D1B0-40A1-A38F-7DE0BAA1398C}"/>
              </a:ext>
            </a:extLst>
          </p:cNvPr>
          <p:cNvSpPr/>
          <p:nvPr/>
        </p:nvSpPr>
        <p:spPr bwMode="gray">
          <a:xfrm>
            <a:off x="8265955" y="1232450"/>
            <a:ext cx="3598413" cy="369332"/>
          </a:xfrm>
          <a:prstGeom prst="rect">
            <a:avLst/>
          </a:prstGeom>
        </p:spPr>
        <p:txBody>
          <a:bodyPr wrap="square" lIns="0" tIns="0" rIns="0" bIns="0" anchor="t" anchorCtr="0">
            <a:spAutoFit/>
          </a:bodyPr>
          <a:lstStyle/>
          <a:p>
            <a:r>
              <a:rPr lang="en-US" sz="2400" b="1" dirty="0">
                <a:solidFill>
                  <a:srgbClr val="002677"/>
                </a:solidFill>
              </a:rPr>
              <a:t>Evaluation in the real world</a:t>
            </a:r>
          </a:p>
        </p:txBody>
      </p:sp>
      <p:sp>
        <p:nvSpPr>
          <p:cNvPr id="27" name="Text Placeholder 2">
            <a:extLst>
              <a:ext uri="{FF2B5EF4-FFF2-40B4-BE49-F238E27FC236}">
                <a16:creationId xmlns:a16="http://schemas.microsoft.com/office/drawing/2014/main" id="{4A3B8D1C-B3CB-4118-992B-BA54254E1D12}"/>
              </a:ext>
            </a:extLst>
          </p:cNvPr>
          <p:cNvSpPr txBox="1">
            <a:spLocks/>
          </p:cNvSpPr>
          <p:nvPr/>
        </p:nvSpPr>
        <p:spPr bwMode="gray">
          <a:xfrm>
            <a:off x="8416786" y="2089280"/>
            <a:ext cx="3598420" cy="3985706"/>
          </a:xfrm>
          <a:prstGeom prst="rect">
            <a:avLst/>
          </a:prstGeom>
        </p:spPr>
        <p:txBody>
          <a:bodyPr vert="horz" wrap="square" lIns="0" tIns="0" rIns="0" bIns="0" rtlCol="0" anchor="t" anchorCtr="0">
            <a:spAutoFit/>
          </a:bodyPr>
          <a:lstStyle>
            <a:lvl1pPr marL="0" indent="0" algn="l" defTabSz="914400" rtl="0" eaLnBrk="1" latinLnBrk="0" hangingPunct="1">
              <a:lnSpc>
                <a:spcPct val="100000"/>
              </a:lnSpc>
              <a:spcBef>
                <a:spcPts val="600"/>
              </a:spcBef>
              <a:spcAft>
                <a:spcPts val="0"/>
              </a:spcAft>
              <a:buFont typeface="Arial" panose="020B0604020202020204" pitchFamily="34" charset="0"/>
              <a:buChar char="​"/>
              <a:defRPr sz="2000" kern="1200">
                <a:solidFill>
                  <a:schemeClr val="tx1"/>
                </a:solidFill>
                <a:latin typeface="+mn-lt"/>
                <a:ea typeface="+mn-ea"/>
                <a:cs typeface="+mn-cs"/>
              </a:defRPr>
            </a:lvl1pPr>
            <a:lvl2pPr marL="230188" indent="-230188" algn="l" defTabSz="914400" rtl="0" eaLnBrk="1" latinLnBrk="0" hangingPunct="1">
              <a:lnSpc>
                <a:spcPct val="100000"/>
              </a:lnSpc>
              <a:spcBef>
                <a:spcPts val="600"/>
              </a:spcBef>
              <a:spcAft>
                <a:spcPts val="0"/>
              </a:spcAft>
              <a:buClr>
                <a:srgbClr val="E87722"/>
              </a:buClr>
              <a:buFont typeface="Arial" panose="020B0604020202020204" pitchFamily="34" charset="0"/>
              <a:buChar char="•"/>
              <a:defRPr sz="2000" kern="1200">
                <a:solidFill>
                  <a:schemeClr val="tx1"/>
                </a:solidFill>
                <a:latin typeface="+mn-lt"/>
                <a:ea typeface="+mn-ea"/>
                <a:cs typeface="+mn-cs"/>
              </a:defRPr>
            </a:lvl2pPr>
            <a:lvl3pPr marL="228600" indent="-228600" algn="l" defTabSz="914400" rtl="0" eaLnBrk="1" latinLnBrk="0" hangingPunct="1">
              <a:lnSpc>
                <a:spcPct val="100000"/>
              </a:lnSpc>
              <a:spcBef>
                <a:spcPts val="600"/>
              </a:spcBef>
              <a:spcAft>
                <a:spcPts val="0"/>
              </a:spcAft>
              <a:buClr>
                <a:schemeClr val="accent1"/>
              </a:buClr>
              <a:buFont typeface="Arial" panose="020B0604020202020204" pitchFamily="34" charset="0"/>
              <a:buChar char="​"/>
              <a:defRPr sz="2000" kern="1200">
                <a:solidFill>
                  <a:schemeClr val="tx1"/>
                </a:solidFill>
                <a:latin typeface="+mn-lt"/>
                <a:ea typeface="+mn-ea"/>
                <a:cs typeface="+mn-cs"/>
              </a:defRPr>
            </a:lvl3pPr>
            <a:lvl4pPr marL="458788" indent="-230188" algn="l" defTabSz="914400" rtl="0" eaLnBrk="1" latinLnBrk="0" hangingPunct="1">
              <a:lnSpc>
                <a:spcPct val="100000"/>
              </a:lnSpc>
              <a:spcBef>
                <a:spcPts val="600"/>
              </a:spcBef>
              <a:spcAft>
                <a:spcPts val="0"/>
              </a:spcAft>
              <a:buFont typeface="Arial" panose="020B0604020202020204" pitchFamily="34" charset="0"/>
              <a:buChar char="−"/>
              <a:defRPr sz="1800" kern="1200">
                <a:solidFill>
                  <a:schemeClr val="tx1"/>
                </a:solidFill>
                <a:latin typeface="+mn-lt"/>
                <a:ea typeface="+mn-ea"/>
                <a:cs typeface="+mn-cs"/>
              </a:defRPr>
            </a:lvl4pPr>
            <a:lvl5pPr marL="685800" indent="-228600" algn="l" defTabSz="914400" rtl="0" eaLnBrk="1" latinLnBrk="0" hangingPunct="1">
              <a:lnSpc>
                <a:spcPct val="100000"/>
              </a:lnSpc>
              <a:spcBef>
                <a:spcPts val="600"/>
              </a:spcBef>
              <a:spcAft>
                <a:spcPts val="0"/>
              </a:spcAft>
              <a:buFont typeface="Arial" panose="020B0604020202020204" pitchFamily="34" charset="0"/>
              <a:buChar char="•"/>
              <a:defRPr sz="1600" kern="1200">
                <a:solidFill>
                  <a:schemeClr val="tx1"/>
                </a:solidFill>
                <a:latin typeface="+mn-lt"/>
                <a:ea typeface="+mn-ea"/>
                <a:cs typeface="+mn-cs"/>
              </a:defRPr>
            </a:lvl5pPr>
            <a:lvl6pPr marL="914400"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chemeClr val="tx1"/>
                </a:solidFill>
                <a:latin typeface="+mn-lt"/>
                <a:ea typeface="+mn-ea"/>
                <a:cs typeface="+mn-cs"/>
              </a:defRPr>
            </a:lvl6pPr>
            <a:lvl7pPr marL="914400"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chemeClr val="tx1"/>
                </a:solidFill>
                <a:latin typeface="+mn-lt"/>
                <a:ea typeface="+mn-ea"/>
                <a:cs typeface="+mn-cs"/>
              </a:defRPr>
            </a:lvl7pPr>
            <a:lvl8pPr marL="914400"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chemeClr val="tx1"/>
                </a:solidFill>
                <a:latin typeface="+mn-lt"/>
                <a:ea typeface="+mn-ea"/>
                <a:cs typeface="+mn-cs"/>
              </a:defRPr>
            </a:lvl8pPr>
            <a:lvl9pPr marL="914400"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chemeClr val="tx1"/>
                </a:solidFill>
                <a:latin typeface="+mn-lt"/>
                <a:ea typeface="+mn-ea"/>
                <a:cs typeface="+mn-cs"/>
              </a:defRPr>
            </a:lvl9pPr>
          </a:lstStyle>
          <a:p>
            <a:pPr>
              <a:buNone/>
            </a:pPr>
            <a:r>
              <a:rPr lang="en-US" sz="1200" b="1">
                <a:solidFill>
                  <a:srgbClr val="5A5A5A"/>
                </a:solidFill>
              </a:rPr>
              <a:t>Best practice</a:t>
            </a:r>
          </a:p>
          <a:p>
            <a:pPr marL="285750" indent="-285750">
              <a:buFont typeface="Arial" panose="020B0604020202020204" pitchFamily="34" charset="0"/>
              <a:buChar char="•"/>
            </a:pPr>
            <a:r>
              <a:rPr lang="en-US" sz="1200">
                <a:solidFill>
                  <a:srgbClr val="5A5A5A"/>
                </a:solidFill>
              </a:rPr>
              <a:t>Qualitative and quantitative data available</a:t>
            </a:r>
          </a:p>
          <a:p>
            <a:pPr marL="285750" indent="-285750">
              <a:buFont typeface="Arial" panose="020B0604020202020204" pitchFamily="34" charset="0"/>
              <a:buChar char="•"/>
            </a:pPr>
            <a:r>
              <a:rPr lang="en-US" sz="1200">
                <a:solidFill>
                  <a:srgbClr val="5A5A5A"/>
                </a:solidFill>
              </a:rPr>
              <a:t>12+ months of baseline data, participants inducted at same time</a:t>
            </a:r>
          </a:p>
          <a:p>
            <a:pPr marL="285750" indent="-285750">
              <a:buFont typeface="Arial" panose="020B0604020202020204" pitchFamily="34" charset="0"/>
              <a:buChar char="•"/>
            </a:pPr>
            <a:r>
              <a:rPr lang="en-US" sz="1200">
                <a:solidFill>
                  <a:srgbClr val="5A5A5A"/>
                </a:solidFill>
              </a:rPr>
              <a:t>Experience &amp; outcomes data as well as activity / economic measures</a:t>
            </a:r>
          </a:p>
          <a:p>
            <a:pPr marL="285750" indent="-285750">
              <a:buFont typeface="Arial" panose="020B0604020202020204" pitchFamily="34" charset="0"/>
              <a:buChar char="•"/>
            </a:pPr>
            <a:r>
              <a:rPr lang="en-US" sz="1200">
                <a:solidFill>
                  <a:srgbClr val="5A5A5A"/>
                </a:solidFill>
              </a:rPr>
              <a:t>Control groups available</a:t>
            </a:r>
          </a:p>
          <a:p>
            <a:pPr>
              <a:buNone/>
            </a:pPr>
            <a:r>
              <a:rPr lang="en-US" sz="1200" b="1">
                <a:solidFill>
                  <a:srgbClr val="5A5A5A"/>
                </a:solidFill>
              </a:rPr>
              <a:t>Real world</a:t>
            </a:r>
          </a:p>
          <a:p>
            <a:pPr marL="285750" indent="-285750">
              <a:buFont typeface="Arial" panose="020B0604020202020204" pitchFamily="34" charset="0"/>
              <a:buChar char="•"/>
            </a:pPr>
            <a:r>
              <a:rPr lang="en-US" sz="1200">
                <a:solidFill>
                  <a:srgbClr val="5A5A5A"/>
                </a:solidFill>
              </a:rPr>
              <a:t>Limited data availability</a:t>
            </a:r>
          </a:p>
          <a:p>
            <a:pPr marL="285750" indent="-285750">
              <a:buFont typeface="Arial" panose="020B0604020202020204" pitchFamily="34" charset="0"/>
              <a:buChar char="•"/>
            </a:pPr>
            <a:r>
              <a:rPr lang="en-US" sz="1200">
                <a:solidFill>
                  <a:srgbClr val="5A5A5A"/>
                </a:solidFill>
              </a:rPr>
              <a:t>Baseline data unavailable</a:t>
            </a:r>
          </a:p>
          <a:p>
            <a:pPr marL="285750" indent="-285750">
              <a:buFont typeface="Arial" panose="020B0604020202020204" pitchFamily="34" charset="0"/>
              <a:buChar char="•"/>
            </a:pPr>
            <a:r>
              <a:rPr lang="en-US" sz="1200">
                <a:solidFill>
                  <a:srgbClr val="5A5A5A"/>
                </a:solidFill>
              </a:rPr>
              <a:t>Participants inducted based on clinical or </a:t>
            </a:r>
            <a:r>
              <a:rPr lang="en-US" sz="1200" err="1">
                <a:solidFill>
                  <a:srgbClr val="5A5A5A"/>
                </a:solidFill>
              </a:rPr>
              <a:t>impactability</a:t>
            </a:r>
            <a:r>
              <a:rPr lang="en-US" sz="1200">
                <a:solidFill>
                  <a:srgbClr val="5A5A5A"/>
                </a:solidFill>
              </a:rPr>
              <a:t> criteria rather than using a sampling approach</a:t>
            </a:r>
          </a:p>
          <a:p>
            <a:pPr marL="285750" indent="-285750">
              <a:buFont typeface="Arial" panose="020B0604020202020204" pitchFamily="34" charset="0"/>
              <a:buChar char="•"/>
            </a:pPr>
            <a:r>
              <a:rPr lang="en-US" sz="1200">
                <a:solidFill>
                  <a:srgbClr val="5A5A5A"/>
                </a:solidFill>
              </a:rPr>
              <a:t>Participants inducted when available rather than at same time</a:t>
            </a:r>
          </a:p>
          <a:p>
            <a:pPr marL="285750" indent="-285750">
              <a:buFont typeface="Arial" panose="020B0604020202020204" pitchFamily="34" charset="0"/>
              <a:buChar char="•"/>
            </a:pPr>
            <a:r>
              <a:rPr lang="en-US" sz="1200">
                <a:solidFill>
                  <a:srgbClr val="5A5A5A"/>
                </a:solidFill>
              </a:rPr>
              <a:t>Many other limitations and considerations</a:t>
            </a:r>
          </a:p>
          <a:p>
            <a:pPr marL="285750" indent="-285750">
              <a:buFont typeface="Arial" panose="020B0604020202020204" pitchFamily="34" charset="0"/>
              <a:buChar char="•"/>
            </a:pPr>
            <a:endParaRPr lang="en-US" sz="1200">
              <a:solidFill>
                <a:srgbClr val="5A5A5A"/>
              </a:solidFill>
            </a:endParaRPr>
          </a:p>
        </p:txBody>
      </p:sp>
      <p:sp>
        <p:nvSpPr>
          <p:cNvPr id="2" name="Slide Number Placeholder 1">
            <a:extLst>
              <a:ext uri="{FF2B5EF4-FFF2-40B4-BE49-F238E27FC236}">
                <a16:creationId xmlns:a16="http://schemas.microsoft.com/office/drawing/2014/main" id="{54D30D9F-9A2E-1F6D-C715-04DC6E3F4522}"/>
              </a:ext>
            </a:extLst>
          </p:cNvPr>
          <p:cNvSpPr>
            <a:spLocks noGrp="1"/>
          </p:cNvSpPr>
          <p:nvPr>
            <p:ph type="sldNum" sz="quarter" idx="12"/>
          </p:nvPr>
        </p:nvSpPr>
        <p:spPr/>
        <p:txBody>
          <a:bodyPr/>
          <a:lstStyle/>
          <a:p>
            <a:fld id="{E1029FB6-7824-451A-9EA4-E2CEA8FF73CB}" type="slidenum">
              <a:rPr lang="en-US" smtClean="0"/>
              <a:t>2</a:t>
            </a:fld>
            <a:endParaRPr lang="en-US"/>
          </a:p>
        </p:txBody>
      </p:sp>
      <p:sp>
        <p:nvSpPr>
          <p:cNvPr id="6" name="Footer Placeholder 1">
            <a:extLst>
              <a:ext uri="{FF2B5EF4-FFF2-40B4-BE49-F238E27FC236}">
                <a16:creationId xmlns:a16="http://schemas.microsoft.com/office/drawing/2014/main" id="{D1C9E95E-2678-7E28-78A5-5972BE1169C1}"/>
              </a:ext>
            </a:extLst>
          </p:cNvPr>
          <p:cNvSpPr>
            <a:spLocks noGrp="1"/>
          </p:cNvSpPr>
          <p:nvPr>
            <p:ph type="ftr" sz="quarter" idx="11"/>
          </p:nvPr>
        </p:nvSpPr>
        <p:spPr>
          <a:xfrm>
            <a:off x="3686185" y="6459785"/>
            <a:ext cx="4822804" cy="365125"/>
          </a:xfrm>
        </p:spPr>
        <p:txBody>
          <a:body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806380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9A0AB-C019-4ADD-8CA4-8EDCE738B8F4}"/>
              </a:ext>
            </a:extLst>
          </p:cNvPr>
          <p:cNvSpPr txBox="1">
            <a:spLocks noGrp="1"/>
          </p:cNvSpPr>
          <p:nvPr>
            <p:ph type="title" idx="4294967295"/>
          </p:nvPr>
        </p:nvSpPr>
        <p:spPr bwMode="gray">
          <a:xfrm>
            <a:off x="490469" y="288784"/>
            <a:ext cx="97210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srgbClr val="5A5A5A"/>
                </a:solidFill>
                <a:effectLst/>
                <a:uLnTx/>
                <a:uFillTx/>
                <a:latin typeface="+mj-lt"/>
                <a:ea typeface="+mn-ea"/>
                <a:cs typeface="+mn-cs"/>
              </a:rPr>
              <a:t>Purpose of the Evaluation Module</a:t>
            </a:r>
            <a:endParaRPr kumimoji="0" lang="en-US" sz="2400" b="0" i="0" u="none" strike="noStrike" kern="1200" cap="none" spc="0" normalizeH="0" baseline="0" noProof="0" dirty="0">
              <a:ln>
                <a:noFill/>
              </a:ln>
              <a:solidFill>
                <a:srgbClr val="5A5A5A"/>
              </a:solidFill>
              <a:effectLst/>
              <a:uLnTx/>
              <a:uFillTx/>
              <a:latin typeface="+mj-lt"/>
              <a:ea typeface="+mn-ea"/>
              <a:cs typeface="+mn-cs"/>
            </a:endParaRPr>
          </a:p>
        </p:txBody>
      </p:sp>
      <p:sp>
        <p:nvSpPr>
          <p:cNvPr id="5" name="TextBox 4">
            <a:extLst>
              <a:ext uri="{FF2B5EF4-FFF2-40B4-BE49-F238E27FC236}">
                <a16:creationId xmlns:a16="http://schemas.microsoft.com/office/drawing/2014/main" id="{C09E6445-74EA-49D6-9490-99B73CE4CC91}"/>
              </a:ext>
            </a:extLst>
          </p:cNvPr>
          <p:cNvSpPr txBox="1"/>
          <p:nvPr/>
        </p:nvSpPr>
        <p:spPr bwMode="gray">
          <a:xfrm>
            <a:off x="491736" y="2118240"/>
            <a:ext cx="5308343" cy="246221"/>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4B4D4F"/>
              </a:buClr>
              <a:buSzTx/>
              <a:buFontTx/>
              <a:buNone/>
              <a:tabLst/>
              <a:defRPr/>
            </a:pPr>
            <a:r>
              <a:rPr lang="en-US" sz="1600" b="1">
                <a:solidFill>
                  <a:srgbClr val="002677"/>
                </a:solidFill>
                <a:latin typeface="Arial" panose="020B0604020202020204"/>
              </a:rPr>
              <a:t>How…</a:t>
            </a:r>
            <a:endParaRPr kumimoji="0" lang="en-US" sz="1600" b="1" i="0" u="none" strike="noStrike" kern="1200" cap="none" spc="0" normalizeH="0" baseline="0" noProof="0">
              <a:ln>
                <a:noFill/>
              </a:ln>
              <a:solidFill>
                <a:srgbClr val="002677"/>
              </a:solidFill>
              <a:effectLst/>
              <a:uLnTx/>
              <a:uFillTx/>
              <a:latin typeface="Arial" panose="020B0604020202020204"/>
              <a:ea typeface="+mn-ea"/>
              <a:cs typeface="+mn-cs"/>
            </a:endParaRPr>
          </a:p>
        </p:txBody>
      </p:sp>
      <p:sp>
        <p:nvSpPr>
          <p:cNvPr id="6" name="TextBox 5">
            <a:extLst>
              <a:ext uri="{FF2B5EF4-FFF2-40B4-BE49-F238E27FC236}">
                <a16:creationId xmlns:a16="http://schemas.microsoft.com/office/drawing/2014/main" id="{3D734757-B649-4509-918D-50093E8B729F}"/>
              </a:ext>
            </a:extLst>
          </p:cNvPr>
          <p:cNvSpPr txBox="1"/>
          <p:nvPr/>
        </p:nvSpPr>
        <p:spPr bwMode="gray">
          <a:xfrm>
            <a:off x="491585" y="1413563"/>
            <a:ext cx="5238939" cy="430887"/>
          </a:xfrm>
          <a:prstGeom prst="rect">
            <a:avLst/>
          </a:prstGeom>
          <a:noFill/>
        </p:spPr>
        <p:txBody>
          <a:bodyPr vert="horz" wrap="square" lIns="0" tIns="0" rIns="0" bIns="0" rtlCol="0">
            <a:spAutoFit/>
          </a:bodyPr>
          <a:lstStyle/>
          <a:p>
            <a:pPr marL="285750" indent="-285750">
              <a:buFont typeface="Arial" panose="020B0604020202020204" pitchFamily="34" charset="0"/>
              <a:buChar char="•"/>
            </a:pPr>
            <a:r>
              <a:rPr lang="en-US" sz="1400" dirty="0">
                <a:solidFill>
                  <a:srgbClr val="5A5A5A"/>
                </a:solidFill>
              </a:rPr>
              <a:t>This is the </a:t>
            </a:r>
            <a:r>
              <a:rPr lang="en-US" sz="1400" b="1" dirty="0">
                <a:solidFill>
                  <a:srgbClr val="5A5A5A"/>
                </a:solidFill>
              </a:rPr>
              <a:t>Evaluation Module</a:t>
            </a:r>
            <a:r>
              <a:rPr lang="en-US" sz="1400" dirty="0">
                <a:solidFill>
                  <a:srgbClr val="5A5A5A"/>
                </a:solidFill>
              </a:rPr>
              <a:t>, an analytics toolkit within the Optum PHM Reporting Suite</a:t>
            </a:r>
          </a:p>
        </p:txBody>
      </p:sp>
      <p:sp>
        <p:nvSpPr>
          <p:cNvPr id="13" name="TextBox 12">
            <a:extLst>
              <a:ext uri="{FF2B5EF4-FFF2-40B4-BE49-F238E27FC236}">
                <a16:creationId xmlns:a16="http://schemas.microsoft.com/office/drawing/2014/main" id="{00FA33A3-A48D-4D4A-B389-CDB79F70B723}"/>
              </a:ext>
            </a:extLst>
          </p:cNvPr>
          <p:cNvSpPr txBox="1"/>
          <p:nvPr/>
        </p:nvSpPr>
        <p:spPr bwMode="gray">
          <a:xfrm>
            <a:off x="491585" y="2461805"/>
            <a:ext cx="5250364" cy="3662541"/>
          </a:xfrm>
          <a:prstGeom prst="rect">
            <a:avLst/>
          </a:prstGeom>
          <a:noFill/>
        </p:spPr>
        <p:txBody>
          <a:bodyPr vert="horz" wrap="square" lIns="0" tIns="0" rIns="0" bIns="0" rtlCol="0">
            <a:spAutoFit/>
          </a:bodyPr>
          <a:lstStyle/>
          <a:p>
            <a:pPr marL="285750" indent="-285750">
              <a:buFont typeface="Arial" panose="020B0604020202020204" pitchFamily="34" charset="0"/>
              <a:buChar char="•"/>
            </a:pPr>
            <a:r>
              <a:rPr lang="en-US" sz="1400" dirty="0">
                <a:solidFill>
                  <a:srgbClr val="5A5A5A"/>
                </a:solidFill>
              </a:rPr>
              <a:t>The module allows users to select a </a:t>
            </a:r>
            <a:r>
              <a:rPr lang="en-US" sz="1400" b="1" dirty="0">
                <a:solidFill>
                  <a:srgbClr val="5A5A5A"/>
                </a:solidFill>
              </a:rPr>
              <a:t>cohort</a:t>
            </a:r>
            <a:r>
              <a:rPr lang="en-US" sz="1400" dirty="0">
                <a:solidFill>
                  <a:srgbClr val="5A5A5A"/>
                </a:solidFill>
              </a:rPr>
              <a:t> that has been subject to an </a:t>
            </a:r>
            <a:r>
              <a:rPr lang="en-US" sz="1400" b="1" dirty="0">
                <a:solidFill>
                  <a:srgbClr val="5A5A5A"/>
                </a:solidFill>
              </a:rPr>
              <a:t>intervention</a:t>
            </a:r>
          </a:p>
          <a:p>
            <a:pPr marL="285750" indent="-285750">
              <a:buFont typeface="Arial" panose="020B0604020202020204" pitchFamily="34" charset="0"/>
              <a:buChar char="•"/>
            </a:pPr>
            <a:endParaRPr lang="en-US" sz="1400" dirty="0">
              <a:solidFill>
                <a:srgbClr val="5A5A5A"/>
              </a:solidFill>
            </a:endParaRPr>
          </a:p>
          <a:p>
            <a:pPr marL="285750" indent="-285750">
              <a:buFont typeface="Arial" panose="020B0604020202020204" pitchFamily="34" charset="0"/>
              <a:buChar char="•"/>
            </a:pPr>
            <a:r>
              <a:rPr lang="en-US" sz="1400" dirty="0">
                <a:solidFill>
                  <a:srgbClr val="5A5A5A"/>
                </a:solidFill>
              </a:rPr>
              <a:t>Users can then select an appropriate </a:t>
            </a:r>
            <a:r>
              <a:rPr lang="en-US" sz="1400" b="1" dirty="0">
                <a:solidFill>
                  <a:srgbClr val="5A5A5A"/>
                </a:solidFill>
              </a:rPr>
              <a:t>control group</a:t>
            </a:r>
            <a:r>
              <a:rPr lang="en-US" sz="1400" dirty="0">
                <a:solidFill>
                  <a:srgbClr val="5A5A5A"/>
                </a:solidFill>
              </a:rPr>
              <a:t> to compare outcomes against</a:t>
            </a:r>
          </a:p>
          <a:p>
            <a:pPr marL="285750" indent="-285750">
              <a:buFont typeface="Arial" panose="020B0604020202020204" pitchFamily="34" charset="0"/>
              <a:buChar char="•"/>
            </a:pPr>
            <a:endParaRPr lang="en-US" sz="1400" dirty="0">
              <a:solidFill>
                <a:srgbClr val="5A5A5A"/>
              </a:solidFill>
            </a:endParaRPr>
          </a:p>
          <a:p>
            <a:pPr marL="285750" indent="-285750">
              <a:buFont typeface="Arial" panose="020B0604020202020204" pitchFamily="34" charset="0"/>
              <a:buChar char="•"/>
            </a:pPr>
            <a:r>
              <a:rPr lang="en-US" sz="1400" dirty="0">
                <a:solidFill>
                  <a:srgbClr val="5A5A5A"/>
                </a:solidFill>
              </a:rPr>
              <a:t>Users are able to view the trends and </a:t>
            </a:r>
            <a:r>
              <a:rPr lang="en-US" sz="1400" b="1" dirty="0">
                <a:solidFill>
                  <a:srgbClr val="5A5A5A"/>
                </a:solidFill>
              </a:rPr>
              <a:t>differences in activity levels before and after interventions</a:t>
            </a:r>
            <a:r>
              <a:rPr lang="en-US" sz="1400" dirty="0">
                <a:solidFill>
                  <a:srgbClr val="5A5A5A"/>
                </a:solidFill>
              </a:rPr>
              <a:t> for the selected cohort group compared to the control group</a:t>
            </a:r>
          </a:p>
          <a:p>
            <a:pPr marL="285750" indent="-285750">
              <a:buFont typeface="Arial" panose="020B0604020202020204" pitchFamily="34" charset="0"/>
              <a:buChar char="•"/>
            </a:pPr>
            <a:endParaRPr lang="en-US" sz="1400" dirty="0">
              <a:solidFill>
                <a:srgbClr val="5A5A5A"/>
              </a:solidFill>
            </a:endParaRPr>
          </a:p>
          <a:p>
            <a:pPr marL="285750" indent="-285750">
              <a:buFont typeface="Arial" panose="020B0604020202020204" pitchFamily="34" charset="0"/>
              <a:buChar char="•"/>
            </a:pPr>
            <a:r>
              <a:rPr lang="en-US" sz="1400" dirty="0">
                <a:solidFill>
                  <a:srgbClr val="5A5A5A"/>
                </a:solidFill>
              </a:rPr>
              <a:t>Users are also able to view the trends and </a:t>
            </a:r>
            <a:r>
              <a:rPr lang="en-US" sz="1400" b="1" dirty="0">
                <a:solidFill>
                  <a:srgbClr val="5A5A5A"/>
                </a:solidFill>
              </a:rPr>
              <a:t>differences in patient outcomes before and after interventions</a:t>
            </a:r>
            <a:r>
              <a:rPr lang="en-US" sz="1400" dirty="0">
                <a:solidFill>
                  <a:srgbClr val="5A5A5A"/>
                </a:solidFill>
              </a:rPr>
              <a:t> for the selected cohort group compared to the control group</a:t>
            </a:r>
          </a:p>
          <a:p>
            <a:pPr marL="285750" indent="-285750">
              <a:buFont typeface="Arial" panose="020B0604020202020204" pitchFamily="34" charset="0"/>
              <a:buChar char="•"/>
            </a:pPr>
            <a:endParaRPr lang="en-US" sz="1400" dirty="0">
              <a:solidFill>
                <a:srgbClr val="5A5A5A"/>
              </a:solidFill>
            </a:endParaRPr>
          </a:p>
          <a:p>
            <a:pPr marL="285750" indent="-285750">
              <a:buFont typeface="Arial" panose="020B0604020202020204" pitchFamily="34" charset="0"/>
              <a:buChar char="•"/>
            </a:pPr>
            <a:r>
              <a:rPr lang="en-US" sz="1400" dirty="0">
                <a:solidFill>
                  <a:srgbClr val="5A5A5A"/>
                </a:solidFill>
              </a:rPr>
              <a:t>New </a:t>
            </a:r>
            <a:r>
              <a:rPr lang="en-US" sz="1400" b="1" dirty="0">
                <a:solidFill>
                  <a:srgbClr val="5A5A5A"/>
                </a:solidFill>
              </a:rPr>
              <a:t>outcomes can be added</a:t>
            </a:r>
            <a:r>
              <a:rPr lang="en-US" sz="1400" dirty="0">
                <a:solidFill>
                  <a:srgbClr val="5A5A5A"/>
                </a:solidFill>
              </a:rPr>
              <a:t> based on the linked data model and retrospectively </a:t>
            </a:r>
            <a:r>
              <a:rPr lang="en-US" sz="1400" dirty="0" err="1">
                <a:solidFill>
                  <a:srgbClr val="5A5A5A"/>
                </a:solidFill>
              </a:rPr>
              <a:t>analysed</a:t>
            </a:r>
            <a:r>
              <a:rPr lang="en-US" sz="1400" dirty="0">
                <a:solidFill>
                  <a:srgbClr val="5A5A5A"/>
                </a:solidFill>
              </a:rPr>
              <a:t>; we can also support with the recording of new outcomes data</a:t>
            </a:r>
          </a:p>
        </p:txBody>
      </p:sp>
      <p:sp>
        <p:nvSpPr>
          <p:cNvPr id="14" name="TextBox 13">
            <a:extLst>
              <a:ext uri="{FF2B5EF4-FFF2-40B4-BE49-F238E27FC236}">
                <a16:creationId xmlns:a16="http://schemas.microsoft.com/office/drawing/2014/main" id="{858A08C2-CC2F-4C26-B00A-C35D9A9E532B}"/>
              </a:ext>
            </a:extLst>
          </p:cNvPr>
          <p:cNvSpPr txBox="1"/>
          <p:nvPr/>
        </p:nvSpPr>
        <p:spPr bwMode="gray">
          <a:xfrm>
            <a:off x="8047021" y="2474871"/>
            <a:ext cx="2828126" cy="246221"/>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4B4D4F"/>
              </a:buClr>
              <a:buSzTx/>
              <a:buFontTx/>
              <a:buNone/>
              <a:tabLst/>
              <a:defRPr/>
            </a:pPr>
            <a:r>
              <a:rPr lang="en-US" sz="1600" b="1">
                <a:solidFill>
                  <a:srgbClr val="002677"/>
                </a:solidFill>
                <a:latin typeface="Arial" panose="020B0604020202020204"/>
              </a:rPr>
              <a:t>The Goal…</a:t>
            </a:r>
            <a:endParaRPr kumimoji="0" lang="en-US" sz="1600" b="1" i="0" u="none" strike="noStrike" kern="1200" cap="none" spc="0" normalizeH="0" baseline="0" noProof="0">
              <a:ln>
                <a:noFill/>
              </a:ln>
              <a:solidFill>
                <a:srgbClr val="002677"/>
              </a:solidFill>
              <a:effectLst/>
              <a:uLnTx/>
              <a:uFillTx/>
              <a:latin typeface="Arial" panose="020B0604020202020204"/>
              <a:ea typeface="+mn-ea"/>
              <a:cs typeface="+mn-cs"/>
            </a:endParaRPr>
          </a:p>
        </p:txBody>
      </p:sp>
      <p:cxnSp>
        <p:nvCxnSpPr>
          <p:cNvPr id="20" name="Straight Connector 19">
            <a:extLst>
              <a:ext uri="{FF2B5EF4-FFF2-40B4-BE49-F238E27FC236}">
                <a16:creationId xmlns:a16="http://schemas.microsoft.com/office/drawing/2014/main" id="{F14C352E-1488-4C84-B716-952DE2B68F40}"/>
              </a:ext>
              <a:ext uri="{C183D7F6-B498-43B3-948B-1728B52AA6E4}">
                <adec:decorative xmlns:adec="http://schemas.microsoft.com/office/drawing/2017/decorative" val="1"/>
              </a:ext>
            </a:extLst>
          </p:cNvPr>
          <p:cNvCxnSpPr>
            <a:cxnSpLocks/>
          </p:cNvCxnSpPr>
          <p:nvPr/>
        </p:nvCxnSpPr>
        <p:spPr bwMode="gray">
          <a:xfrm>
            <a:off x="5953958" y="3429000"/>
            <a:ext cx="1349405" cy="0"/>
          </a:xfrm>
          <a:prstGeom prst="line">
            <a:avLst/>
          </a:prstGeom>
          <a:ln w="19050" cap="rnd">
            <a:solidFill>
              <a:schemeClr val="accent6"/>
            </a:solidFill>
            <a:round/>
            <a:headEnd w="lg" len="med"/>
            <a:tailEnd type="arrow" w="lg" len="med"/>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11E8DC6B-1847-4173-86B8-58BCD2094BE8}"/>
              </a:ext>
            </a:extLst>
          </p:cNvPr>
          <p:cNvSpPr txBox="1"/>
          <p:nvPr/>
        </p:nvSpPr>
        <p:spPr bwMode="gray">
          <a:xfrm>
            <a:off x="491736" y="1085072"/>
            <a:ext cx="5308343" cy="246221"/>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4B4D4F"/>
              </a:buClr>
              <a:buSzTx/>
              <a:buFontTx/>
              <a:buNone/>
              <a:tabLst/>
              <a:defRPr/>
            </a:pPr>
            <a:r>
              <a:rPr lang="en-US" sz="1600" b="1" dirty="0">
                <a:solidFill>
                  <a:srgbClr val="002677"/>
                </a:solidFill>
                <a:latin typeface="Arial" panose="020B0604020202020204"/>
              </a:rPr>
              <a:t>What…</a:t>
            </a:r>
            <a:endParaRPr kumimoji="0" lang="en-US" sz="1600" b="1" i="0" u="none" strike="noStrike" kern="1200" cap="none" spc="0" normalizeH="0" baseline="0" noProof="0" dirty="0">
              <a:ln>
                <a:noFill/>
              </a:ln>
              <a:solidFill>
                <a:srgbClr val="002677"/>
              </a:solidFill>
              <a:effectLst/>
              <a:uLnTx/>
              <a:uFillTx/>
              <a:latin typeface="Arial" panose="020B0604020202020204"/>
              <a:ea typeface="+mn-ea"/>
              <a:cs typeface="+mn-cs"/>
            </a:endParaRPr>
          </a:p>
        </p:txBody>
      </p:sp>
      <p:grpSp>
        <p:nvGrpSpPr>
          <p:cNvPr id="27" name="Group 26">
            <a:extLst>
              <a:ext uri="{FF2B5EF4-FFF2-40B4-BE49-F238E27FC236}">
                <a16:creationId xmlns:a16="http://schemas.microsoft.com/office/drawing/2014/main" id="{CFF38D46-B3A0-4BAE-BF6C-C7751CD848BE}"/>
              </a:ext>
              <a:ext uri="{C183D7F6-B498-43B3-948B-1728B52AA6E4}">
                <adec:decorative xmlns:adec="http://schemas.microsoft.com/office/drawing/2017/decorative" val="1"/>
              </a:ext>
            </a:extLst>
          </p:cNvPr>
          <p:cNvGrpSpPr/>
          <p:nvPr/>
        </p:nvGrpSpPr>
        <p:grpSpPr>
          <a:xfrm>
            <a:off x="7661430" y="1751554"/>
            <a:ext cx="3352800" cy="2870684"/>
            <a:chOff x="7661430" y="1797185"/>
            <a:chExt cx="3352800" cy="2870684"/>
          </a:xfrm>
        </p:grpSpPr>
        <p:sp>
          <p:nvSpPr>
            <p:cNvPr id="23" name="Rectangle 22">
              <a:extLst>
                <a:ext uri="{FF2B5EF4-FFF2-40B4-BE49-F238E27FC236}">
                  <a16:creationId xmlns:a16="http://schemas.microsoft.com/office/drawing/2014/main" id="{402CCC67-F6B4-45BB-AA9C-8AA67BA254CA}"/>
                </a:ext>
              </a:extLst>
            </p:cNvPr>
            <p:cNvSpPr/>
            <p:nvPr/>
          </p:nvSpPr>
          <p:spPr bwMode="gray">
            <a:xfrm>
              <a:off x="7661430" y="2382193"/>
              <a:ext cx="3352800" cy="2270278"/>
            </a:xfrm>
            <a:prstGeom prst="rect">
              <a:avLst/>
            </a:prstGeom>
            <a:solidFill>
              <a:schemeClr val="bg2"/>
            </a:solidFill>
            <a:ln cap="rnd">
              <a:solidFill>
                <a:schemeClr val="accent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endParaRPr lang="en-US" sz="1400" b="0" i="0" u="none" baseline="0">
                <a:solidFill>
                  <a:srgbClr val="FFFFFF"/>
                </a:solidFill>
              </a:endParaRPr>
            </a:p>
          </p:txBody>
        </p:sp>
        <p:sp>
          <p:nvSpPr>
            <p:cNvPr id="15" name="TextBox 14">
              <a:extLst>
                <a:ext uri="{FF2B5EF4-FFF2-40B4-BE49-F238E27FC236}">
                  <a16:creationId xmlns:a16="http://schemas.microsoft.com/office/drawing/2014/main" id="{495C2DAF-2586-4B36-9F75-58CC65290BF4}"/>
                </a:ext>
              </a:extLst>
            </p:cNvPr>
            <p:cNvSpPr txBox="1"/>
            <p:nvPr/>
          </p:nvSpPr>
          <p:spPr bwMode="gray">
            <a:xfrm>
              <a:off x="7994291" y="2451878"/>
              <a:ext cx="2709947" cy="2215991"/>
            </a:xfrm>
            <a:prstGeom prst="rect">
              <a:avLst/>
            </a:prstGeom>
            <a:noFill/>
          </p:spPr>
          <p:txBody>
            <a:bodyPr vert="horz" wrap="square" lIns="0" tIns="0" rIns="0" bIns="0" rtlCol="0">
              <a:spAutoFit/>
            </a:bodyPr>
            <a:lstStyle/>
            <a:p>
              <a:pPr algn="ctr"/>
              <a:r>
                <a:rPr lang="en-US" sz="1600" b="1" u="sng">
                  <a:solidFill>
                    <a:schemeClr val="accent6"/>
                  </a:solidFill>
                </a:rPr>
                <a:t>Why?</a:t>
              </a:r>
            </a:p>
            <a:p>
              <a:pPr algn="ctr"/>
              <a:endParaRPr lang="en-US" sz="1600" b="1" u="sng">
                <a:solidFill>
                  <a:schemeClr val="accent6"/>
                </a:solidFill>
              </a:endParaRPr>
            </a:p>
            <a:p>
              <a:pPr algn="ctr"/>
              <a:r>
                <a:rPr lang="en-US" sz="1600" b="1">
                  <a:solidFill>
                    <a:schemeClr val="accent6"/>
                  </a:solidFill>
                </a:rPr>
                <a:t>The goal is to evidence changes that have occurred in patient </a:t>
              </a:r>
              <a:r>
                <a:rPr lang="en-US" sz="1600" b="1" err="1">
                  <a:solidFill>
                    <a:schemeClr val="accent6"/>
                  </a:solidFill>
                </a:rPr>
                <a:t>utilisation</a:t>
              </a:r>
              <a:r>
                <a:rPr lang="en-US" sz="1600" b="1">
                  <a:solidFill>
                    <a:schemeClr val="accent6"/>
                  </a:solidFill>
                </a:rPr>
                <a:t> and outcomes before and after interventions have been put in place – what impact has our intervention had?</a:t>
              </a:r>
              <a:endParaRPr lang="en-US" sz="1600"/>
            </a:p>
          </p:txBody>
        </p:sp>
        <p:pic>
          <p:nvPicPr>
            <p:cNvPr id="28" name="Picture 27">
              <a:extLst>
                <a:ext uri="{FF2B5EF4-FFF2-40B4-BE49-F238E27FC236}">
                  <a16:creationId xmlns:a16="http://schemas.microsoft.com/office/drawing/2014/main" id="{91DD932C-AAC1-441C-B28B-83042FB7C8E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bwMode="gray">
            <a:xfrm>
              <a:off x="9044463" y="1797185"/>
              <a:ext cx="609601" cy="609601"/>
            </a:xfrm>
            <a:prstGeom prst="rect">
              <a:avLst/>
            </a:prstGeom>
          </p:spPr>
        </p:pic>
      </p:grpSp>
      <p:sp>
        <p:nvSpPr>
          <p:cNvPr id="3" name="Slide Number Placeholder 2">
            <a:extLst>
              <a:ext uri="{FF2B5EF4-FFF2-40B4-BE49-F238E27FC236}">
                <a16:creationId xmlns:a16="http://schemas.microsoft.com/office/drawing/2014/main" id="{4AA97AAD-9B5E-2E23-4FC1-93AA17AEABF4}"/>
              </a:ext>
            </a:extLst>
          </p:cNvPr>
          <p:cNvSpPr>
            <a:spLocks noGrp="1"/>
          </p:cNvSpPr>
          <p:nvPr>
            <p:ph type="sldNum" sz="quarter" idx="12"/>
          </p:nvPr>
        </p:nvSpPr>
        <p:spPr/>
        <p:txBody>
          <a:bodyPr/>
          <a:lstStyle/>
          <a:p>
            <a:fld id="{DEA9DBA8-CA09-4FCC-931D-DDD427042C40}" type="slidenum">
              <a:rPr lang="en-GB" smtClean="0"/>
              <a:t>3</a:t>
            </a:fld>
            <a:endParaRPr lang="en-GB"/>
          </a:p>
        </p:txBody>
      </p:sp>
      <p:sp>
        <p:nvSpPr>
          <p:cNvPr id="7" name="Footer Placeholder 1">
            <a:extLst>
              <a:ext uri="{FF2B5EF4-FFF2-40B4-BE49-F238E27FC236}">
                <a16:creationId xmlns:a16="http://schemas.microsoft.com/office/drawing/2014/main" id="{FA41CEFF-7CAD-D6D9-5C0B-5FCA653D96AD}"/>
              </a:ext>
            </a:extLst>
          </p:cNvPr>
          <p:cNvSpPr>
            <a:spLocks noGrp="1"/>
          </p:cNvSpPr>
          <p:nvPr>
            <p:ph type="ftr" sz="quarter" idx="11"/>
          </p:nvPr>
        </p:nvSpPr>
        <p:spPr>
          <a:xfrm>
            <a:off x="3686185" y="6459785"/>
            <a:ext cx="4822804" cy="365125"/>
          </a:xfrm>
        </p:spPr>
        <p:txBody>
          <a:body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3933317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1D3E0-EEB7-47E5-8A37-344391ED1093}"/>
              </a:ext>
            </a:extLst>
          </p:cNvPr>
          <p:cNvSpPr>
            <a:spLocks noGrp="1"/>
          </p:cNvSpPr>
          <p:nvPr>
            <p:ph type="title"/>
          </p:nvPr>
        </p:nvSpPr>
        <p:spPr>
          <a:xfrm>
            <a:off x="493963" y="200864"/>
            <a:ext cx="10058400" cy="706937"/>
          </a:xfrm>
        </p:spPr>
        <p:txBody>
          <a:bodyPr anchor="ctr">
            <a:normAutofit/>
          </a:bodyPr>
          <a:lstStyle/>
          <a:p>
            <a:r>
              <a:rPr lang="en-GB" sz="2400" dirty="0">
                <a:solidFill>
                  <a:srgbClr val="5A5A5A"/>
                </a:solidFill>
              </a:rPr>
              <a:t>Evaluation: step by step</a:t>
            </a:r>
          </a:p>
        </p:txBody>
      </p:sp>
      <p:sp>
        <p:nvSpPr>
          <p:cNvPr id="3" name="Rectangle 2">
            <a:extLst>
              <a:ext uri="{FF2B5EF4-FFF2-40B4-BE49-F238E27FC236}">
                <a16:creationId xmlns:a16="http://schemas.microsoft.com/office/drawing/2014/main" id="{B2904885-3766-41B1-9303-6E3805AB8E7B}"/>
              </a:ext>
            </a:extLst>
          </p:cNvPr>
          <p:cNvSpPr/>
          <p:nvPr/>
        </p:nvSpPr>
        <p:spPr bwMode="gray">
          <a:xfrm>
            <a:off x="2521867" y="1166982"/>
            <a:ext cx="2485505" cy="723207"/>
          </a:xfrm>
          <a:prstGeom prst="rect">
            <a:avLst/>
          </a:prstGeom>
          <a:solidFill>
            <a:schemeClr val="bg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0"/>
              </a:spcBef>
              <a:spcAft>
                <a:spcPts val="0"/>
              </a:spcAft>
            </a:pPr>
            <a:r>
              <a:rPr lang="en-GB" sz="1400" b="1" i="0" u="none" baseline="0" dirty="0">
                <a:solidFill>
                  <a:schemeClr val="tx1"/>
                </a:solidFill>
              </a:rPr>
              <a:t>Cohort selection</a:t>
            </a:r>
            <a:endParaRPr lang="en-GB" sz="1400" b="1" i="0" u="none" baseline="0" dirty="0">
              <a:solidFill>
                <a:schemeClr val="tx1"/>
              </a:solidFill>
              <a:cs typeface="Arial"/>
            </a:endParaRPr>
          </a:p>
        </p:txBody>
      </p:sp>
      <p:sp>
        <p:nvSpPr>
          <p:cNvPr id="4" name="Rectangle 3">
            <a:extLst>
              <a:ext uri="{FF2B5EF4-FFF2-40B4-BE49-F238E27FC236}">
                <a16:creationId xmlns:a16="http://schemas.microsoft.com/office/drawing/2014/main" id="{C718E9B3-21F4-47BA-A44D-E2C9CEE73634}"/>
              </a:ext>
            </a:extLst>
          </p:cNvPr>
          <p:cNvSpPr/>
          <p:nvPr/>
        </p:nvSpPr>
        <p:spPr bwMode="gray">
          <a:xfrm>
            <a:off x="2521868" y="2144794"/>
            <a:ext cx="2485505" cy="723207"/>
          </a:xfrm>
          <a:prstGeom prst="rect">
            <a:avLst/>
          </a:prstGeom>
          <a:solidFill>
            <a:schemeClr val="bg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0"/>
              </a:spcBef>
              <a:spcAft>
                <a:spcPts val="0"/>
              </a:spcAft>
            </a:pPr>
            <a:r>
              <a:rPr lang="en-GB" sz="1400" b="1" i="0" u="none" baseline="0">
                <a:solidFill>
                  <a:schemeClr val="tx1"/>
                </a:solidFill>
              </a:rPr>
              <a:t>Intervention design using logic model</a:t>
            </a:r>
            <a:endParaRPr lang="en-GB" sz="1400" b="1" i="0" u="none" baseline="0">
              <a:solidFill>
                <a:schemeClr val="tx1"/>
              </a:solidFill>
              <a:cs typeface="Arial"/>
            </a:endParaRPr>
          </a:p>
        </p:txBody>
      </p:sp>
      <p:sp>
        <p:nvSpPr>
          <p:cNvPr id="5" name="Rectangle 4">
            <a:extLst>
              <a:ext uri="{FF2B5EF4-FFF2-40B4-BE49-F238E27FC236}">
                <a16:creationId xmlns:a16="http://schemas.microsoft.com/office/drawing/2014/main" id="{6F612A10-763E-433F-B542-02C25D2E44E7}"/>
              </a:ext>
            </a:extLst>
          </p:cNvPr>
          <p:cNvSpPr/>
          <p:nvPr/>
        </p:nvSpPr>
        <p:spPr bwMode="gray">
          <a:xfrm>
            <a:off x="3982828" y="3122606"/>
            <a:ext cx="2049089" cy="305710"/>
          </a:xfrm>
          <a:prstGeom prst="rect">
            <a:avLst/>
          </a:pr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0"/>
              </a:spcBef>
              <a:spcAft>
                <a:spcPts val="0"/>
              </a:spcAft>
            </a:pPr>
            <a:r>
              <a:rPr lang="en-GB" sz="1400" b="0" i="0" u="none" baseline="0">
                <a:solidFill>
                  <a:schemeClr val="tx1"/>
                </a:solidFill>
              </a:rPr>
              <a:t>Intervention Synthesis</a:t>
            </a:r>
          </a:p>
        </p:txBody>
      </p:sp>
      <p:sp>
        <p:nvSpPr>
          <p:cNvPr id="6" name="Rectangle 5">
            <a:extLst>
              <a:ext uri="{FF2B5EF4-FFF2-40B4-BE49-F238E27FC236}">
                <a16:creationId xmlns:a16="http://schemas.microsoft.com/office/drawing/2014/main" id="{C6993FFB-56C1-491A-B060-E463EF499B83}"/>
              </a:ext>
            </a:extLst>
          </p:cNvPr>
          <p:cNvSpPr/>
          <p:nvPr/>
        </p:nvSpPr>
        <p:spPr bwMode="gray">
          <a:xfrm>
            <a:off x="2521868" y="3682921"/>
            <a:ext cx="2485505" cy="723207"/>
          </a:xfrm>
          <a:prstGeom prst="rect">
            <a:avLst/>
          </a:prstGeom>
          <a:solidFill>
            <a:schemeClr val="bg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0"/>
              </a:spcBef>
              <a:spcAft>
                <a:spcPts val="0"/>
              </a:spcAft>
            </a:pPr>
            <a:r>
              <a:rPr lang="en-GB" sz="1400" b="1" i="0" u="none" baseline="0">
                <a:solidFill>
                  <a:schemeClr val="tx1"/>
                </a:solidFill>
              </a:rPr>
              <a:t>Assigning data points to activities &amp; outcomes</a:t>
            </a:r>
            <a:endParaRPr lang="en-GB" sz="1400" b="1" i="0" u="none" baseline="0">
              <a:solidFill>
                <a:schemeClr val="tx1"/>
              </a:solidFill>
              <a:cs typeface="Arial"/>
            </a:endParaRPr>
          </a:p>
        </p:txBody>
      </p:sp>
      <p:sp>
        <p:nvSpPr>
          <p:cNvPr id="7" name="Rectangle 6">
            <a:extLst>
              <a:ext uri="{FF2B5EF4-FFF2-40B4-BE49-F238E27FC236}">
                <a16:creationId xmlns:a16="http://schemas.microsoft.com/office/drawing/2014/main" id="{5D567047-71F2-4F5F-8AB2-7FEFF0BC45E3}"/>
              </a:ext>
            </a:extLst>
          </p:cNvPr>
          <p:cNvSpPr/>
          <p:nvPr/>
        </p:nvSpPr>
        <p:spPr bwMode="gray">
          <a:xfrm>
            <a:off x="3982828" y="4660733"/>
            <a:ext cx="2049089" cy="457475"/>
          </a:xfrm>
          <a:prstGeom prst="rect">
            <a:avLst/>
          </a:pr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0"/>
              </a:spcBef>
              <a:spcAft>
                <a:spcPts val="0"/>
              </a:spcAft>
            </a:pPr>
            <a:r>
              <a:rPr lang="en-GB" sz="1400" b="0" i="0" u="none" baseline="0">
                <a:solidFill>
                  <a:schemeClr val="tx1"/>
                </a:solidFill>
              </a:rPr>
              <a:t>Primary vs Secondary data</a:t>
            </a:r>
          </a:p>
        </p:txBody>
      </p:sp>
      <p:sp>
        <p:nvSpPr>
          <p:cNvPr id="8" name="Rectangle 7">
            <a:extLst>
              <a:ext uri="{FF2B5EF4-FFF2-40B4-BE49-F238E27FC236}">
                <a16:creationId xmlns:a16="http://schemas.microsoft.com/office/drawing/2014/main" id="{A7FE9C22-8241-4E71-B901-E40621CE5AFB}"/>
              </a:ext>
            </a:extLst>
          </p:cNvPr>
          <p:cNvSpPr/>
          <p:nvPr/>
        </p:nvSpPr>
        <p:spPr bwMode="gray">
          <a:xfrm>
            <a:off x="2521867" y="5372814"/>
            <a:ext cx="2485505" cy="723207"/>
          </a:xfrm>
          <a:prstGeom prst="rect">
            <a:avLst/>
          </a:prstGeom>
          <a:solidFill>
            <a:schemeClr val="bg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0"/>
              </a:spcBef>
              <a:spcAft>
                <a:spcPts val="0"/>
              </a:spcAft>
            </a:pPr>
            <a:r>
              <a:rPr lang="en-GB" sz="1400" b="1" i="0" u="none" baseline="0">
                <a:solidFill>
                  <a:schemeClr val="tx1"/>
                </a:solidFill>
              </a:rPr>
              <a:t>Move into active monitoring &amp; rapid improvement</a:t>
            </a:r>
          </a:p>
        </p:txBody>
      </p:sp>
      <p:cxnSp>
        <p:nvCxnSpPr>
          <p:cNvPr id="9" name="Straight Arrow Connector 8">
            <a:extLst>
              <a:ext uri="{FF2B5EF4-FFF2-40B4-BE49-F238E27FC236}">
                <a16:creationId xmlns:a16="http://schemas.microsoft.com/office/drawing/2014/main" id="{3DEBF2DA-1D53-46F7-94D4-6376416209F9}"/>
              </a:ext>
              <a:ext uri="{C183D7F6-B498-43B3-948B-1728B52AA6E4}">
                <adec:decorative xmlns:adec="http://schemas.microsoft.com/office/drawing/2017/decorative" val="1"/>
              </a:ext>
            </a:extLst>
          </p:cNvPr>
          <p:cNvCxnSpPr>
            <a:stCxn id="3" idx="2"/>
            <a:endCxn id="4" idx="0"/>
          </p:cNvCxnSpPr>
          <p:nvPr/>
        </p:nvCxnSpPr>
        <p:spPr bwMode="gray">
          <a:xfrm>
            <a:off x="3764620" y="1890189"/>
            <a:ext cx="1" cy="254605"/>
          </a:xfrm>
          <a:prstGeom prst="straightConnector1">
            <a:avLst/>
          </a:prstGeom>
          <a:ln w="19050" cap="rnd">
            <a:solidFill>
              <a:schemeClr val="accent3"/>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F07B08E4-1F35-46CB-AD48-CB9C944A6E52}"/>
              </a:ext>
              <a:ext uri="{C183D7F6-B498-43B3-948B-1728B52AA6E4}">
                <adec:decorative xmlns:adec="http://schemas.microsoft.com/office/drawing/2017/decorative" val="1"/>
              </a:ext>
            </a:extLst>
          </p:cNvPr>
          <p:cNvCxnSpPr>
            <a:cxnSpLocks/>
            <a:stCxn id="4" idx="2"/>
            <a:endCxn id="6" idx="0"/>
          </p:cNvCxnSpPr>
          <p:nvPr/>
        </p:nvCxnSpPr>
        <p:spPr bwMode="gray">
          <a:xfrm>
            <a:off x="3764621" y="2868001"/>
            <a:ext cx="0" cy="814920"/>
          </a:xfrm>
          <a:prstGeom prst="straightConnector1">
            <a:avLst/>
          </a:prstGeom>
          <a:ln w="19050" cap="rnd">
            <a:solidFill>
              <a:schemeClr val="accent3"/>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601F988-2541-472F-8C4F-FB027A862247}"/>
              </a:ext>
              <a:ext uri="{C183D7F6-B498-43B3-948B-1728B52AA6E4}">
                <adec:decorative xmlns:adec="http://schemas.microsoft.com/office/drawing/2017/decorative" val="1"/>
              </a:ext>
            </a:extLst>
          </p:cNvPr>
          <p:cNvCxnSpPr>
            <a:cxnSpLocks/>
            <a:stCxn id="4" idx="2"/>
            <a:endCxn id="5" idx="1"/>
          </p:cNvCxnSpPr>
          <p:nvPr/>
        </p:nvCxnSpPr>
        <p:spPr bwMode="gray">
          <a:xfrm>
            <a:off x="3764621" y="2868001"/>
            <a:ext cx="218207" cy="407460"/>
          </a:xfrm>
          <a:prstGeom prst="straightConnector1">
            <a:avLst/>
          </a:prstGeom>
          <a:ln w="19050" cap="rnd">
            <a:solidFill>
              <a:schemeClr val="accent3"/>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B33F8ED-9CF1-4EFC-8BDE-BE5DAB6BD0C6}"/>
              </a:ext>
              <a:ext uri="{C183D7F6-B498-43B3-948B-1728B52AA6E4}">
                <adec:decorative xmlns:adec="http://schemas.microsoft.com/office/drawing/2017/decorative" val="1"/>
              </a:ext>
            </a:extLst>
          </p:cNvPr>
          <p:cNvCxnSpPr>
            <a:cxnSpLocks/>
            <a:stCxn id="6" idx="2"/>
            <a:endCxn id="8" idx="0"/>
          </p:cNvCxnSpPr>
          <p:nvPr/>
        </p:nvCxnSpPr>
        <p:spPr bwMode="gray">
          <a:xfrm flipH="1">
            <a:off x="3764620" y="4406128"/>
            <a:ext cx="1" cy="966686"/>
          </a:xfrm>
          <a:prstGeom prst="straightConnector1">
            <a:avLst/>
          </a:prstGeom>
          <a:ln w="19050" cap="rnd">
            <a:solidFill>
              <a:schemeClr val="accent3"/>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D12696E-EB32-484D-A492-0E9ED745DDBA}"/>
              </a:ext>
              <a:ext uri="{C183D7F6-B498-43B3-948B-1728B52AA6E4}">
                <adec:decorative xmlns:adec="http://schemas.microsoft.com/office/drawing/2017/decorative" val="1"/>
              </a:ext>
            </a:extLst>
          </p:cNvPr>
          <p:cNvCxnSpPr>
            <a:cxnSpLocks/>
            <a:stCxn id="6" idx="2"/>
            <a:endCxn id="7" idx="1"/>
          </p:cNvCxnSpPr>
          <p:nvPr/>
        </p:nvCxnSpPr>
        <p:spPr bwMode="gray">
          <a:xfrm>
            <a:off x="3764621" y="4406128"/>
            <a:ext cx="218207" cy="483343"/>
          </a:xfrm>
          <a:prstGeom prst="straightConnector1">
            <a:avLst/>
          </a:prstGeom>
          <a:ln w="19050" cap="rnd">
            <a:solidFill>
              <a:schemeClr val="accent3"/>
            </a:solidFill>
            <a:headEnd w="lg" len="med"/>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F099258-E4F9-414E-8628-62753B81E4D9}"/>
              </a:ext>
            </a:extLst>
          </p:cNvPr>
          <p:cNvSpPr txBox="1"/>
          <p:nvPr/>
        </p:nvSpPr>
        <p:spPr>
          <a:xfrm>
            <a:off x="6118972" y="1134488"/>
            <a:ext cx="3481635" cy="731520"/>
          </a:xfrm>
          <a:prstGeom prst="rect">
            <a:avLst/>
          </a:prstGeom>
          <a:noFill/>
        </p:spPr>
        <p:txBody>
          <a:bodyPr wrap="square" rtlCol="0" anchor="ctr">
            <a:noAutofit/>
          </a:bodyPr>
          <a:lstStyle/>
          <a:p>
            <a:r>
              <a:rPr lang="en-GB" sz="1100" dirty="0">
                <a:solidFill>
                  <a:srgbClr val="5A5A5A"/>
                </a:solidFill>
              </a:rPr>
              <a:t>Person-centric interventions using rules-based cohorts means you have a defined group of individuals whose outcomes to evaluate</a:t>
            </a:r>
          </a:p>
        </p:txBody>
      </p:sp>
      <p:cxnSp>
        <p:nvCxnSpPr>
          <p:cNvPr id="15" name="Straight Arrow Connector 14">
            <a:extLst>
              <a:ext uri="{FF2B5EF4-FFF2-40B4-BE49-F238E27FC236}">
                <a16:creationId xmlns:a16="http://schemas.microsoft.com/office/drawing/2014/main" id="{6F9B21A4-0E6B-43E9-AFF1-DA7C784DA6DD}"/>
              </a:ext>
              <a:ext uri="{C183D7F6-B498-43B3-948B-1728B52AA6E4}">
                <adec:decorative xmlns:adec="http://schemas.microsoft.com/office/drawing/2017/decorative" val="1"/>
              </a:ext>
            </a:extLst>
          </p:cNvPr>
          <p:cNvCxnSpPr>
            <a:cxnSpLocks/>
          </p:cNvCxnSpPr>
          <p:nvPr/>
        </p:nvCxnSpPr>
        <p:spPr>
          <a:xfrm>
            <a:off x="5160001" y="1496092"/>
            <a:ext cx="936000" cy="4156"/>
          </a:xfrm>
          <a:prstGeom prst="straightConnector1">
            <a:avLst/>
          </a:prstGeom>
          <a:ln w="28575">
            <a:solidFill>
              <a:schemeClr val="tx2"/>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F6658268-5309-4095-8A0F-B195BB231DE1}"/>
              </a:ext>
            </a:extLst>
          </p:cNvPr>
          <p:cNvSpPr txBox="1"/>
          <p:nvPr/>
        </p:nvSpPr>
        <p:spPr>
          <a:xfrm>
            <a:off x="6118972" y="2116456"/>
            <a:ext cx="3481635" cy="731520"/>
          </a:xfrm>
          <a:prstGeom prst="rect">
            <a:avLst/>
          </a:prstGeom>
          <a:noFill/>
        </p:spPr>
        <p:txBody>
          <a:bodyPr wrap="square" rtlCol="0" anchor="ctr">
            <a:noAutofit/>
          </a:bodyPr>
          <a:lstStyle/>
          <a:p>
            <a:r>
              <a:rPr lang="en-GB" sz="1100">
                <a:solidFill>
                  <a:srgbClr val="5A5A5A"/>
                </a:solidFill>
              </a:rPr>
              <a:t>A logic model enables evaluation by identifying every activity that needs to take place, as well as the specific outcomes that the intervention aims to change</a:t>
            </a:r>
          </a:p>
        </p:txBody>
      </p:sp>
      <p:cxnSp>
        <p:nvCxnSpPr>
          <p:cNvPr id="17" name="Straight Arrow Connector 16">
            <a:extLst>
              <a:ext uri="{FF2B5EF4-FFF2-40B4-BE49-F238E27FC236}">
                <a16:creationId xmlns:a16="http://schemas.microsoft.com/office/drawing/2014/main" id="{408F2E96-4DEB-4157-9216-A239EEBA833B}"/>
              </a:ext>
              <a:ext uri="{C183D7F6-B498-43B3-948B-1728B52AA6E4}">
                <adec:decorative xmlns:adec="http://schemas.microsoft.com/office/drawing/2017/decorative" val="1"/>
              </a:ext>
            </a:extLst>
          </p:cNvPr>
          <p:cNvCxnSpPr>
            <a:cxnSpLocks/>
          </p:cNvCxnSpPr>
          <p:nvPr/>
        </p:nvCxnSpPr>
        <p:spPr>
          <a:xfrm>
            <a:off x="5160001" y="2478060"/>
            <a:ext cx="936000" cy="4156"/>
          </a:xfrm>
          <a:prstGeom prst="straightConnector1">
            <a:avLst/>
          </a:prstGeom>
          <a:ln w="28575">
            <a:solidFill>
              <a:schemeClr val="tx2"/>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B0C89E4A-A988-42D0-A191-F05E362EE151}"/>
              </a:ext>
            </a:extLst>
          </p:cNvPr>
          <p:cNvSpPr txBox="1"/>
          <p:nvPr/>
        </p:nvSpPr>
        <p:spPr>
          <a:xfrm>
            <a:off x="6096000" y="3651013"/>
            <a:ext cx="3481635" cy="731520"/>
          </a:xfrm>
          <a:prstGeom prst="rect">
            <a:avLst/>
          </a:prstGeom>
          <a:noFill/>
        </p:spPr>
        <p:txBody>
          <a:bodyPr wrap="square" rtlCol="0" anchor="ctr">
            <a:noAutofit/>
          </a:bodyPr>
          <a:lstStyle/>
          <a:p>
            <a:r>
              <a:rPr lang="en-GB" sz="1100">
                <a:solidFill>
                  <a:srgbClr val="5A5A5A"/>
                </a:solidFill>
              </a:rPr>
              <a:t>Although this step comes later in the process, setting this up for success by guiding the logic model towards being SMART is a crucial role for analysts supporting PCNs and Places</a:t>
            </a:r>
          </a:p>
        </p:txBody>
      </p:sp>
      <p:cxnSp>
        <p:nvCxnSpPr>
          <p:cNvPr id="19" name="Straight Arrow Connector 18">
            <a:extLst>
              <a:ext uri="{FF2B5EF4-FFF2-40B4-BE49-F238E27FC236}">
                <a16:creationId xmlns:a16="http://schemas.microsoft.com/office/drawing/2014/main" id="{E510B189-C71A-4322-84AD-49EDB0BCEAB7}"/>
              </a:ext>
              <a:ext uri="{C183D7F6-B498-43B3-948B-1728B52AA6E4}">
                <adec:decorative xmlns:adec="http://schemas.microsoft.com/office/drawing/2017/decorative" val="1"/>
              </a:ext>
            </a:extLst>
          </p:cNvPr>
          <p:cNvCxnSpPr>
            <a:cxnSpLocks/>
          </p:cNvCxnSpPr>
          <p:nvPr/>
        </p:nvCxnSpPr>
        <p:spPr>
          <a:xfrm>
            <a:off x="5137029" y="4012617"/>
            <a:ext cx="936000" cy="4156"/>
          </a:xfrm>
          <a:prstGeom prst="straightConnector1">
            <a:avLst/>
          </a:prstGeom>
          <a:ln w="28575">
            <a:solidFill>
              <a:schemeClr val="tx2"/>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D99838F3-D9DC-4B1F-AEFF-774EEB49BF55}"/>
              </a:ext>
            </a:extLst>
          </p:cNvPr>
          <p:cNvSpPr txBox="1"/>
          <p:nvPr/>
        </p:nvSpPr>
        <p:spPr>
          <a:xfrm>
            <a:off x="6096000" y="5364501"/>
            <a:ext cx="3481635" cy="731520"/>
          </a:xfrm>
          <a:prstGeom prst="rect">
            <a:avLst/>
          </a:prstGeom>
          <a:noFill/>
        </p:spPr>
        <p:txBody>
          <a:bodyPr wrap="square" rtlCol="0" anchor="ctr">
            <a:noAutofit/>
          </a:bodyPr>
          <a:lstStyle/>
          <a:p>
            <a:r>
              <a:rPr lang="en-GB" sz="1100">
                <a:solidFill>
                  <a:srgbClr val="5A5A5A"/>
                </a:solidFill>
              </a:rPr>
              <a:t>Supporting PCNs and Places to rapidly understand the state and effects of their interventions is a crucial part of PHM, and supports understanding of ROI and further business cases</a:t>
            </a:r>
          </a:p>
        </p:txBody>
      </p:sp>
      <p:cxnSp>
        <p:nvCxnSpPr>
          <p:cNvPr id="21" name="Straight Arrow Connector 20">
            <a:extLst>
              <a:ext uri="{FF2B5EF4-FFF2-40B4-BE49-F238E27FC236}">
                <a16:creationId xmlns:a16="http://schemas.microsoft.com/office/drawing/2014/main" id="{855090E0-89B8-4B11-BD69-7525CCCB7255}"/>
              </a:ext>
              <a:ext uri="{C183D7F6-B498-43B3-948B-1728B52AA6E4}">
                <adec:decorative xmlns:adec="http://schemas.microsoft.com/office/drawing/2017/decorative" val="1"/>
              </a:ext>
            </a:extLst>
          </p:cNvPr>
          <p:cNvCxnSpPr>
            <a:cxnSpLocks/>
          </p:cNvCxnSpPr>
          <p:nvPr/>
        </p:nvCxnSpPr>
        <p:spPr>
          <a:xfrm>
            <a:off x="5137029" y="5726105"/>
            <a:ext cx="936000" cy="4156"/>
          </a:xfrm>
          <a:prstGeom prst="straightConnector1">
            <a:avLst/>
          </a:prstGeom>
          <a:ln w="28575">
            <a:solidFill>
              <a:schemeClr val="tx2"/>
            </a:solidFill>
            <a:tailEnd type="triangle"/>
          </a:ln>
        </p:spPr>
        <p:style>
          <a:lnRef idx="2">
            <a:schemeClr val="accent1"/>
          </a:lnRef>
          <a:fillRef idx="0">
            <a:schemeClr val="accent1"/>
          </a:fillRef>
          <a:effectRef idx="1">
            <a:schemeClr val="accent1"/>
          </a:effectRef>
          <a:fontRef idx="minor">
            <a:schemeClr val="tx1"/>
          </a:fontRef>
        </p:style>
      </p:cxnSp>
      <p:sp>
        <p:nvSpPr>
          <p:cNvPr id="22" name="Slide Number Placeholder 21">
            <a:extLst>
              <a:ext uri="{FF2B5EF4-FFF2-40B4-BE49-F238E27FC236}">
                <a16:creationId xmlns:a16="http://schemas.microsoft.com/office/drawing/2014/main" id="{7455F5C2-A1BF-1B96-269C-F32C3153A30D}"/>
              </a:ext>
            </a:extLst>
          </p:cNvPr>
          <p:cNvSpPr>
            <a:spLocks noGrp="1"/>
          </p:cNvSpPr>
          <p:nvPr>
            <p:ph type="sldNum" sz="quarter" idx="12"/>
          </p:nvPr>
        </p:nvSpPr>
        <p:spPr/>
        <p:txBody>
          <a:bodyPr/>
          <a:lstStyle/>
          <a:p>
            <a:fld id="{E1029FB6-7824-451A-9EA4-E2CEA8FF73CB}" type="slidenum">
              <a:rPr lang="en-US" smtClean="0"/>
              <a:t>4</a:t>
            </a:fld>
            <a:endParaRPr lang="en-US"/>
          </a:p>
        </p:txBody>
      </p:sp>
      <p:sp>
        <p:nvSpPr>
          <p:cNvPr id="24" name="Footer Placeholder 1">
            <a:extLst>
              <a:ext uri="{FF2B5EF4-FFF2-40B4-BE49-F238E27FC236}">
                <a16:creationId xmlns:a16="http://schemas.microsoft.com/office/drawing/2014/main" id="{D2464F6C-550C-E665-DFB2-0B60DBDA0CAF}"/>
              </a:ext>
            </a:extLst>
          </p:cNvPr>
          <p:cNvSpPr>
            <a:spLocks noGrp="1"/>
          </p:cNvSpPr>
          <p:nvPr>
            <p:ph type="ftr" sz="quarter" idx="11"/>
          </p:nvPr>
        </p:nvSpPr>
        <p:spPr>
          <a:xfrm>
            <a:off x="3686185" y="6459785"/>
            <a:ext cx="4822804" cy="365125"/>
          </a:xfrm>
        </p:spPr>
        <p:txBody>
          <a:body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482851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E1C90-BA2E-4823-8412-0803D2A9F793}"/>
              </a:ext>
            </a:extLst>
          </p:cNvPr>
          <p:cNvSpPr>
            <a:spLocks noGrp="1"/>
          </p:cNvSpPr>
          <p:nvPr>
            <p:ph type="title"/>
          </p:nvPr>
        </p:nvSpPr>
        <p:spPr bwMode="gray">
          <a:xfrm>
            <a:off x="493963" y="258323"/>
            <a:ext cx="10058400" cy="564554"/>
          </a:xfrm>
        </p:spPr>
        <p:txBody>
          <a:bodyPr anchor="ctr">
            <a:normAutofit/>
          </a:bodyPr>
          <a:lstStyle/>
          <a:p>
            <a:r>
              <a:rPr lang="en-GB" sz="2400" dirty="0">
                <a:solidFill>
                  <a:srgbClr val="5A5A5A"/>
                </a:solidFill>
                <a:cs typeface="Arial"/>
              </a:rPr>
              <a:t>Hypothesis testing</a:t>
            </a:r>
            <a:endParaRPr lang="en-US" sz="2400" dirty="0">
              <a:solidFill>
                <a:srgbClr val="5A5A5A"/>
              </a:solidFill>
            </a:endParaRPr>
          </a:p>
        </p:txBody>
      </p:sp>
      <p:sp>
        <p:nvSpPr>
          <p:cNvPr id="3" name="TextBox 2">
            <a:extLst>
              <a:ext uri="{FF2B5EF4-FFF2-40B4-BE49-F238E27FC236}">
                <a16:creationId xmlns:a16="http://schemas.microsoft.com/office/drawing/2014/main" id="{E3C35CAA-DEDB-4B5B-9BD0-EC8C2EE62F4E}"/>
              </a:ext>
            </a:extLst>
          </p:cNvPr>
          <p:cNvSpPr txBox="1"/>
          <p:nvPr/>
        </p:nvSpPr>
        <p:spPr bwMode="gray">
          <a:xfrm>
            <a:off x="1080513" y="1993513"/>
            <a:ext cx="2114938" cy="200055"/>
          </a:xfrm>
          <a:prstGeom prst="rect">
            <a:avLst/>
          </a:prstGeom>
          <a:noFill/>
        </p:spPr>
        <p:txBody>
          <a:bodyPr vert="horz" wrap="square" lIns="0" tIns="0" rIns="0" bIns="0" rtlCol="0" anchor="t">
            <a:spAutoFit/>
          </a:bodyPr>
          <a:lstStyle/>
          <a:p>
            <a:pPr algn="ctr">
              <a:spcBef>
                <a:spcPts val="600"/>
              </a:spcBef>
            </a:pPr>
            <a:r>
              <a:rPr lang="en-US" sz="1300" b="1" dirty="0">
                <a:solidFill>
                  <a:srgbClr val="002677"/>
                </a:solidFill>
              </a:rPr>
              <a:t>Hypothesis (</a:t>
            </a:r>
            <a:r>
              <a:rPr lang="en-US" sz="1300" i="1" dirty="0">
                <a:solidFill>
                  <a:srgbClr val="5A5A5A"/>
                </a:solidFill>
                <a:ea typeface="+mn-lt"/>
                <a:cs typeface="+mn-lt"/>
              </a:rPr>
              <a:t>H</a:t>
            </a:r>
            <a:r>
              <a:rPr lang="en-US" sz="1300" baseline="-25000" dirty="0">
                <a:solidFill>
                  <a:srgbClr val="5A5A5A"/>
                </a:solidFill>
                <a:ea typeface="+mn-lt"/>
                <a:cs typeface="+mn-lt"/>
              </a:rPr>
              <a:t>1</a:t>
            </a:r>
            <a:r>
              <a:rPr lang="en-US" sz="1300" b="1" dirty="0">
                <a:solidFill>
                  <a:srgbClr val="002677"/>
                </a:solidFill>
              </a:rPr>
              <a:t>)</a:t>
            </a:r>
            <a:endParaRPr lang="en-US" dirty="0">
              <a:solidFill>
                <a:srgbClr val="002677"/>
              </a:solidFill>
            </a:endParaRPr>
          </a:p>
        </p:txBody>
      </p:sp>
      <p:sp>
        <p:nvSpPr>
          <p:cNvPr id="4" name="TextBox 3">
            <a:extLst>
              <a:ext uri="{FF2B5EF4-FFF2-40B4-BE49-F238E27FC236}">
                <a16:creationId xmlns:a16="http://schemas.microsoft.com/office/drawing/2014/main" id="{2400A387-9D62-450C-BD51-F0D5EC742DF6}"/>
              </a:ext>
            </a:extLst>
          </p:cNvPr>
          <p:cNvSpPr txBox="1"/>
          <p:nvPr/>
        </p:nvSpPr>
        <p:spPr bwMode="gray">
          <a:xfrm>
            <a:off x="634220" y="2286148"/>
            <a:ext cx="3007525" cy="1000274"/>
          </a:xfrm>
          <a:prstGeom prst="rect">
            <a:avLst/>
          </a:prstGeom>
          <a:noFill/>
        </p:spPr>
        <p:txBody>
          <a:bodyPr vert="horz" wrap="square" lIns="0" tIns="0" rIns="0" bIns="0" rtlCol="0" anchor="t">
            <a:spAutoFit/>
          </a:bodyPr>
          <a:lstStyle/>
          <a:p>
            <a:pPr algn="ctr">
              <a:spcBef>
                <a:spcPts val="600"/>
              </a:spcBef>
            </a:pPr>
            <a:r>
              <a:rPr lang="en-US" sz="1300" dirty="0">
                <a:solidFill>
                  <a:srgbClr val="5A5A5A"/>
                </a:solidFill>
                <a:ea typeface="+mn-lt"/>
                <a:cs typeface="+mn-lt"/>
              </a:rPr>
              <a:t>A hypothesis, in a scientific context, is a testable statement about the relationship between two or more variables or a proposed explanation for some observed phenomenon</a:t>
            </a:r>
            <a:endParaRPr lang="en-US" dirty="0">
              <a:solidFill>
                <a:srgbClr val="5A5A5A"/>
              </a:solidFill>
            </a:endParaRPr>
          </a:p>
        </p:txBody>
      </p:sp>
      <p:pic>
        <p:nvPicPr>
          <p:cNvPr id="5" name="Picture 4">
            <a:extLst>
              <a:ext uri="{FF2B5EF4-FFF2-40B4-BE49-F238E27FC236}">
                <a16:creationId xmlns:a16="http://schemas.microsoft.com/office/drawing/2014/main" id="{6900C399-DBF4-46B1-B01C-9E7488924E88}"/>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bwMode="gray">
          <a:xfrm>
            <a:off x="9351793" y="1250667"/>
            <a:ext cx="609601" cy="609601"/>
          </a:xfrm>
          <a:prstGeom prst="rect">
            <a:avLst/>
          </a:prstGeom>
        </p:spPr>
      </p:pic>
      <p:pic>
        <p:nvPicPr>
          <p:cNvPr id="6" name="Picture 5">
            <a:extLst>
              <a:ext uri="{FF2B5EF4-FFF2-40B4-BE49-F238E27FC236}">
                <a16:creationId xmlns:a16="http://schemas.microsoft.com/office/drawing/2014/main" id="{9F9B20AA-4283-4628-947A-2654591C849A}"/>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bwMode="gray">
          <a:xfrm>
            <a:off x="8344227" y="3990620"/>
            <a:ext cx="609601" cy="609601"/>
          </a:xfrm>
          <a:prstGeom prst="rect">
            <a:avLst/>
          </a:prstGeom>
        </p:spPr>
      </p:pic>
      <p:pic>
        <p:nvPicPr>
          <p:cNvPr id="8" name="Picture 7">
            <a:extLst>
              <a:ext uri="{FF2B5EF4-FFF2-40B4-BE49-F238E27FC236}">
                <a16:creationId xmlns:a16="http://schemas.microsoft.com/office/drawing/2014/main" id="{C5D0504F-80CC-4295-8F8C-50E51EBAA603}"/>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bwMode="gray">
          <a:xfrm>
            <a:off x="2733540" y="3990620"/>
            <a:ext cx="609601" cy="609601"/>
          </a:xfrm>
          <a:prstGeom prst="rect">
            <a:avLst/>
          </a:prstGeom>
        </p:spPr>
      </p:pic>
      <p:pic>
        <p:nvPicPr>
          <p:cNvPr id="9" name="Picture 8">
            <a:extLst>
              <a:ext uri="{FF2B5EF4-FFF2-40B4-BE49-F238E27FC236}">
                <a16:creationId xmlns:a16="http://schemas.microsoft.com/office/drawing/2014/main" id="{0988102F-2736-43F0-9D8D-B4481A1DC5B4}"/>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1833182" y="1250667"/>
            <a:ext cx="609601" cy="609601"/>
          </a:xfrm>
          <a:prstGeom prst="rect">
            <a:avLst/>
          </a:prstGeom>
        </p:spPr>
      </p:pic>
      <p:sp>
        <p:nvSpPr>
          <p:cNvPr id="15" name="TextBox 14">
            <a:extLst>
              <a:ext uri="{FF2B5EF4-FFF2-40B4-BE49-F238E27FC236}">
                <a16:creationId xmlns:a16="http://schemas.microsoft.com/office/drawing/2014/main" id="{0B97ECD8-2716-46C0-961B-EAA2288462E9}"/>
              </a:ext>
            </a:extLst>
          </p:cNvPr>
          <p:cNvSpPr txBox="1"/>
          <p:nvPr/>
        </p:nvSpPr>
        <p:spPr bwMode="gray">
          <a:xfrm>
            <a:off x="8482089" y="1993513"/>
            <a:ext cx="2349008" cy="200055"/>
          </a:xfrm>
          <a:prstGeom prst="rect">
            <a:avLst/>
          </a:prstGeom>
          <a:noFill/>
        </p:spPr>
        <p:txBody>
          <a:bodyPr vert="horz" wrap="square" lIns="0" tIns="0" rIns="0" bIns="0" rtlCol="0" anchor="t">
            <a:spAutoFit/>
          </a:bodyPr>
          <a:lstStyle/>
          <a:p>
            <a:pPr algn="ctr">
              <a:spcBef>
                <a:spcPts val="600"/>
              </a:spcBef>
            </a:pPr>
            <a:r>
              <a:rPr lang="en-US" sz="1300" b="1" dirty="0">
                <a:solidFill>
                  <a:srgbClr val="002677"/>
                </a:solidFill>
              </a:rPr>
              <a:t>Null hypothesis (</a:t>
            </a:r>
            <a:r>
              <a:rPr lang="en-US" sz="1300" i="1" dirty="0">
                <a:solidFill>
                  <a:srgbClr val="5A5A5A"/>
                </a:solidFill>
                <a:ea typeface="+mn-lt"/>
                <a:cs typeface="+mn-lt"/>
              </a:rPr>
              <a:t>H</a:t>
            </a:r>
            <a:r>
              <a:rPr lang="en-US" sz="1300" baseline="-25000" dirty="0">
                <a:solidFill>
                  <a:srgbClr val="5A5A5A"/>
                </a:solidFill>
                <a:ea typeface="+mn-lt"/>
                <a:cs typeface="+mn-lt"/>
              </a:rPr>
              <a:t>0</a:t>
            </a:r>
            <a:r>
              <a:rPr lang="en-US" sz="1300" b="1" dirty="0">
                <a:solidFill>
                  <a:srgbClr val="002677"/>
                </a:solidFill>
              </a:rPr>
              <a:t>)</a:t>
            </a:r>
            <a:endParaRPr lang="en-US" sz="1300" baseline="-25000" dirty="0">
              <a:solidFill>
                <a:srgbClr val="002677"/>
              </a:solidFill>
              <a:cs typeface="Arial"/>
            </a:endParaRPr>
          </a:p>
        </p:txBody>
      </p:sp>
      <p:sp>
        <p:nvSpPr>
          <p:cNvPr id="16" name="TextBox 15">
            <a:extLst>
              <a:ext uri="{FF2B5EF4-FFF2-40B4-BE49-F238E27FC236}">
                <a16:creationId xmlns:a16="http://schemas.microsoft.com/office/drawing/2014/main" id="{858FC3CD-F10B-4430-AFF6-AF5C545AB1B1}"/>
              </a:ext>
            </a:extLst>
          </p:cNvPr>
          <p:cNvSpPr txBox="1"/>
          <p:nvPr/>
        </p:nvSpPr>
        <p:spPr bwMode="gray">
          <a:xfrm>
            <a:off x="7904379" y="2286148"/>
            <a:ext cx="3504428" cy="800219"/>
          </a:xfrm>
          <a:prstGeom prst="rect">
            <a:avLst/>
          </a:prstGeom>
          <a:noFill/>
        </p:spPr>
        <p:txBody>
          <a:bodyPr vert="horz" wrap="square" lIns="0" tIns="0" rIns="0" bIns="0" rtlCol="0" anchor="t">
            <a:spAutoFit/>
          </a:bodyPr>
          <a:lstStyle/>
          <a:p>
            <a:pPr algn="ctr">
              <a:spcBef>
                <a:spcPts val="600"/>
              </a:spcBef>
            </a:pPr>
            <a:r>
              <a:rPr lang="en-US" sz="1300">
                <a:solidFill>
                  <a:srgbClr val="5A5A5A"/>
                </a:solidFill>
                <a:ea typeface="+mn-lt"/>
                <a:cs typeface="+mn-lt"/>
              </a:rPr>
              <a:t>A null hypothesis is a type of statistical hypothesis that proposes that no statistical significance exists in a set of given observations. It is true until you disprove it</a:t>
            </a:r>
            <a:endParaRPr lang="en-US">
              <a:solidFill>
                <a:srgbClr val="5A5A5A"/>
              </a:solidFill>
            </a:endParaRPr>
          </a:p>
        </p:txBody>
      </p:sp>
      <p:sp>
        <p:nvSpPr>
          <p:cNvPr id="18" name="TextBox 17">
            <a:extLst>
              <a:ext uri="{FF2B5EF4-FFF2-40B4-BE49-F238E27FC236}">
                <a16:creationId xmlns:a16="http://schemas.microsoft.com/office/drawing/2014/main" id="{58C36747-7E01-4AEB-AFD3-ED1B46A165E7}"/>
              </a:ext>
            </a:extLst>
          </p:cNvPr>
          <p:cNvSpPr txBox="1"/>
          <p:nvPr/>
        </p:nvSpPr>
        <p:spPr bwMode="gray">
          <a:xfrm>
            <a:off x="7474524" y="4733466"/>
            <a:ext cx="2349008" cy="400110"/>
          </a:xfrm>
          <a:prstGeom prst="rect">
            <a:avLst/>
          </a:prstGeom>
          <a:noFill/>
        </p:spPr>
        <p:txBody>
          <a:bodyPr vert="horz" wrap="square" lIns="0" tIns="0" rIns="0" bIns="0" rtlCol="0" anchor="t">
            <a:spAutoFit/>
          </a:bodyPr>
          <a:lstStyle/>
          <a:p>
            <a:pPr algn="ctr">
              <a:spcBef>
                <a:spcPts val="600"/>
              </a:spcBef>
            </a:pPr>
            <a:r>
              <a:rPr lang="en-US" sz="1300" b="1" dirty="0">
                <a:solidFill>
                  <a:srgbClr val="002677"/>
                </a:solidFill>
                <a:cs typeface="Arial"/>
              </a:rPr>
              <a:t>Conclusion – reject or fail to reject the null hypothesis</a:t>
            </a:r>
          </a:p>
        </p:txBody>
      </p:sp>
      <p:sp>
        <p:nvSpPr>
          <p:cNvPr id="19" name="TextBox 18">
            <a:extLst>
              <a:ext uri="{FF2B5EF4-FFF2-40B4-BE49-F238E27FC236}">
                <a16:creationId xmlns:a16="http://schemas.microsoft.com/office/drawing/2014/main" id="{CF3708C7-CF02-4C44-830F-914173689E5F}"/>
              </a:ext>
            </a:extLst>
          </p:cNvPr>
          <p:cNvSpPr txBox="1"/>
          <p:nvPr/>
        </p:nvSpPr>
        <p:spPr bwMode="gray">
          <a:xfrm>
            <a:off x="6933100" y="5225672"/>
            <a:ext cx="3724322" cy="600164"/>
          </a:xfrm>
          <a:prstGeom prst="rect">
            <a:avLst/>
          </a:prstGeom>
          <a:noFill/>
        </p:spPr>
        <p:txBody>
          <a:bodyPr vert="horz" wrap="square" lIns="0" tIns="0" rIns="0" bIns="0" rtlCol="0" anchor="t">
            <a:spAutoFit/>
          </a:bodyPr>
          <a:lstStyle/>
          <a:p>
            <a:pPr algn="ctr">
              <a:spcBef>
                <a:spcPts val="600"/>
              </a:spcBef>
            </a:pPr>
            <a:r>
              <a:rPr lang="en-US" sz="1300" dirty="0">
                <a:solidFill>
                  <a:srgbClr val="5A5A5A"/>
                </a:solidFill>
                <a:cs typeface="Arial"/>
              </a:rPr>
              <a:t>In your summary, state whether or not you rejected your null hypothesis. This is a binary measure of the effectiveness of your intervention (or one aspect of it)</a:t>
            </a:r>
          </a:p>
        </p:txBody>
      </p:sp>
      <p:sp>
        <p:nvSpPr>
          <p:cNvPr id="20" name="TextBox 19">
            <a:extLst>
              <a:ext uri="{FF2B5EF4-FFF2-40B4-BE49-F238E27FC236}">
                <a16:creationId xmlns:a16="http://schemas.microsoft.com/office/drawing/2014/main" id="{07960825-1901-485B-975F-CC68CB38FAB6}"/>
              </a:ext>
            </a:extLst>
          </p:cNvPr>
          <p:cNvSpPr txBox="1"/>
          <p:nvPr/>
        </p:nvSpPr>
        <p:spPr bwMode="gray">
          <a:xfrm>
            <a:off x="1569405" y="4733466"/>
            <a:ext cx="2937871" cy="200055"/>
          </a:xfrm>
          <a:prstGeom prst="rect">
            <a:avLst/>
          </a:prstGeom>
          <a:noFill/>
        </p:spPr>
        <p:txBody>
          <a:bodyPr vert="horz" wrap="square" lIns="0" tIns="0" rIns="0" bIns="0" rtlCol="0" anchor="t">
            <a:spAutoFit/>
          </a:bodyPr>
          <a:lstStyle/>
          <a:p>
            <a:pPr algn="ctr">
              <a:spcBef>
                <a:spcPts val="600"/>
              </a:spcBef>
            </a:pPr>
            <a:r>
              <a:rPr lang="en-US" sz="1300" b="1" dirty="0">
                <a:solidFill>
                  <a:srgbClr val="002677"/>
                </a:solidFill>
              </a:rPr>
              <a:t>Testing your hypothesis</a:t>
            </a:r>
            <a:endParaRPr lang="en-US" dirty="0">
              <a:solidFill>
                <a:srgbClr val="002677"/>
              </a:solidFill>
            </a:endParaRPr>
          </a:p>
        </p:txBody>
      </p:sp>
      <p:sp>
        <p:nvSpPr>
          <p:cNvPr id="21" name="TextBox 20">
            <a:extLst>
              <a:ext uri="{FF2B5EF4-FFF2-40B4-BE49-F238E27FC236}">
                <a16:creationId xmlns:a16="http://schemas.microsoft.com/office/drawing/2014/main" id="{C12676B4-6EC6-4848-9224-73727D30D456}"/>
              </a:ext>
            </a:extLst>
          </p:cNvPr>
          <p:cNvSpPr txBox="1"/>
          <p:nvPr/>
        </p:nvSpPr>
        <p:spPr bwMode="gray">
          <a:xfrm>
            <a:off x="1534578" y="5026101"/>
            <a:ext cx="3007525" cy="800219"/>
          </a:xfrm>
          <a:prstGeom prst="rect">
            <a:avLst/>
          </a:prstGeom>
          <a:noFill/>
        </p:spPr>
        <p:txBody>
          <a:bodyPr vert="horz" wrap="square" lIns="0" tIns="0" rIns="0" bIns="0" rtlCol="0" anchor="t">
            <a:spAutoFit/>
          </a:bodyPr>
          <a:lstStyle/>
          <a:p>
            <a:pPr algn="ctr">
              <a:spcBef>
                <a:spcPts val="600"/>
              </a:spcBef>
            </a:pPr>
            <a:r>
              <a:rPr lang="en-US" sz="1300">
                <a:solidFill>
                  <a:srgbClr val="5A5A5A"/>
                </a:solidFill>
              </a:rPr>
              <a:t>Apply an appropriate statistical model to your analysis. Compare cohorts, or possibly time periods, and use significance testing to see if your outcome measures have changed</a:t>
            </a:r>
            <a:endParaRPr lang="en-US" sz="1300">
              <a:solidFill>
                <a:srgbClr val="5A5A5A"/>
              </a:solidFill>
              <a:cs typeface="Arial"/>
            </a:endParaRPr>
          </a:p>
        </p:txBody>
      </p:sp>
      <p:sp>
        <p:nvSpPr>
          <p:cNvPr id="25" name="Oval 24">
            <a:extLst>
              <a:ext uri="{FF2B5EF4-FFF2-40B4-BE49-F238E27FC236}">
                <a16:creationId xmlns:a16="http://schemas.microsoft.com/office/drawing/2014/main" id="{18B3EB07-720C-462E-81AB-726E9DEE4DDD}"/>
              </a:ext>
              <a:ext uri="{C183D7F6-B498-43B3-948B-1728B52AA6E4}">
                <adec:decorative xmlns:adec="http://schemas.microsoft.com/office/drawing/2017/decorative" val="1"/>
              </a:ext>
            </a:extLst>
          </p:cNvPr>
          <p:cNvSpPr>
            <a:spLocks noChangeAspect="1"/>
          </p:cNvSpPr>
          <p:nvPr/>
        </p:nvSpPr>
        <p:spPr bwMode="gray">
          <a:xfrm>
            <a:off x="4371713" y="1383391"/>
            <a:ext cx="2966028" cy="2966029"/>
          </a:xfrm>
          <a:prstGeom prst="ellipse">
            <a:avLst/>
          </a:prstGeom>
          <a:ln w="31750" cap="rnd">
            <a:solidFill>
              <a:schemeClr val="accent6"/>
            </a:solidFill>
            <a:prstDash val="sysDot"/>
            <a:round/>
            <a:headEnd w="lg" len="med"/>
            <a:tailEnd type="none" w="lg"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2345" tIns="31173" rIns="62345" bIns="31173" numCol="1" spcCol="0" rtlCol="0" fromWordArt="0" anchor="ctr" anchorCtr="0" forceAA="0" compatLnSpc="1">
            <a:prstTxWarp prst="textNoShape">
              <a:avLst/>
            </a:prstTxWarp>
            <a:noAutofit/>
          </a:bodyPr>
          <a:lstStyle/>
          <a:p>
            <a:pPr algn="ctr"/>
            <a:endParaRPr lang="en-US" sz="1227"/>
          </a:p>
        </p:txBody>
      </p:sp>
      <p:sp>
        <p:nvSpPr>
          <p:cNvPr id="26" name="Oval 25">
            <a:extLst>
              <a:ext uri="{FF2B5EF4-FFF2-40B4-BE49-F238E27FC236}">
                <a16:creationId xmlns:a16="http://schemas.microsoft.com/office/drawing/2014/main" id="{440DAA9A-DEA4-4603-95A2-6BED7FF493A5}"/>
              </a:ext>
              <a:ext uri="{C183D7F6-B498-43B3-948B-1728B52AA6E4}">
                <adec:decorative xmlns:adec="http://schemas.microsoft.com/office/drawing/2017/decorative" val="1"/>
              </a:ext>
            </a:extLst>
          </p:cNvPr>
          <p:cNvSpPr>
            <a:spLocks noChangeAspect="1"/>
          </p:cNvSpPr>
          <p:nvPr/>
        </p:nvSpPr>
        <p:spPr bwMode="gray">
          <a:xfrm>
            <a:off x="4305674" y="2800072"/>
            <a:ext cx="132666" cy="132666"/>
          </a:xfrm>
          <a:prstGeom prst="ellipse">
            <a:avLst/>
          </a:prstGeom>
          <a:solidFill>
            <a:schemeClr val="tx2"/>
          </a:solidFill>
          <a:ln w="19050" cap="rnd" cmpd="sng" algn="ctr">
            <a:solidFill>
              <a:srgbClr val="FFFFFF"/>
            </a:solidFill>
            <a:prstDash val="solid"/>
          </a:ln>
          <a:effectLst/>
        </p:spPr>
        <p:txBody>
          <a:bodyPr wrap="none" lIns="0" rIns="0" rtlCol="0" anchor="ctr"/>
          <a:lstStyle/>
          <a:p>
            <a:pPr algn="ctr"/>
            <a:endParaRPr lang="en-US" sz="1050" kern="0">
              <a:solidFill>
                <a:srgbClr val="FFFFFF"/>
              </a:solidFill>
              <a:latin typeface="Arial" panose="020B0604020202020204" pitchFamily="34" charset="0"/>
            </a:endParaRPr>
          </a:p>
        </p:txBody>
      </p:sp>
      <p:sp>
        <p:nvSpPr>
          <p:cNvPr id="27" name="Oval 26">
            <a:extLst>
              <a:ext uri="{FF2B5EF4-FFF2-40B4-BE49-F238E27FC236}">
                <a16:creationId xmlns:a16="http://schemas.microsoft.com/office/drawing/2014/main" id="{09DD30B8-6C84-42CB-BA12-4B41BBB80CF0}"/>
              </a:ext>
              <a:ext uri="{C183D7F6-B498-43B3-948B-1728B52AA6E4}">
                <adec:decorative xmlns:adec="http://schemas.microsoft.com/office/drawing/2017/decorative" val="1"/>
              </a:ext>
            </a:extLst>
          </p:cNvPr>
          <p:cNvSpPr>
            <a:spLocks noChangeAspect="1"/>
          </p:cNvSpPr>
          <p:nvPr/>
        </p:nvSpPr>
        <p:spPr bwMode="gray">
          <a:xfrm>
            <a:off x="4860505" y="3957263"/>
            <a:ext cx="132666" cy="132666"/>
          </a:xfrm>
          <a:prstGeom prst="ellipse">
            <a:avLst/>
          </a:prstGeom>
          <a:solidFill>
            <a:schemeClr val="tx2"/>
          </a:solidFill>
          <a:ln w="19050" cap="rnd" cmpd="sng" algn="ctr">
            <a:solidFill>
              <a:srgbClr val="FFFFFF"/>
            </a:solidFill>
            <a:prstDash val="solid"/>
          </a:ln>
          <a:effectLst/>
        </p:spPr>
        <p:txBody>
          <a:bodyPr wrap="none" lIns="0" rIns="0" rtlCol="0" anchor="ctr"/>
          <a:lstStyle/>
          <a:p>
            <a:pPr algn="ctr"/>
            <a:endParaRPr lang="en-US" sz="1050" kern="0">
              <a:solidFill>
                <a:srgbClr val="FFFFFF"/>
              </a:solidFill>
              <a:latin typeface="Arial" panose="020B0604020202020204" pitchFamily="34" charset="0"/>
            </a:endParaRPr>
          </a:p>
        </p:txBody>
      </p:sp>
      <p:sp>
        <p:nvSpPr>
          <p:cNvPr id="29" name="Oval 28">
            <a:extLst>
              <a:ext uri="{FF2B5EF4-FFF2-40B4-BE49-F238E27FC236}">
                <a16:creationId xmlns:a16="http://schemas.microsoft.com/office/drawing/2014/main" id="{EFA5C66E-5FAC-4701-B8F5-D19AE3FBF040}"/>
              </a:ext>
              <a:ext uri="{C183D7F6-B498-43B3-948B-1728B52AA6E4}">
                <adec:decorative xmlns:adec="http://schemas.microsoft.com/office/drawing/2017/decorative" val="1"/>
              </a:ext>
            </a:extLst>
          </p:cNvPr>
          <p:cNvSpPr>
            <a:spLocks noChangeAspect="1"/>
          </p:cNvSpPr>
          <p:nvPr/>
        </p:nvSpPr>
        <p:spPr bwMode="gray">
          <a:xfrm>
            <a:off x="6710734" y="3957263"/>
            <a:ext cx="132666" cy="132666"/>
          </a:xfrm>
          <a:prstGeom prst="ellipse">
            <a:avLst/>
          </a:prstGeom>
          <a:solidFill>
            <a:schemeClr val="tx2"/>
          </a:solidFill>
          <a:ln w="19050" cap="rnd" cmpd="sng" algn="ctr">
            <a:solidFill>
              <a:srgbClr val="FFFFFF"/>
            </a:solidFill>
            <a:prstDash val="solid"/>
          </a:ln>
          <a:effectLst/>
        </p:spPr>
        <p:txBody>
          <a:bodyPr wrap="none" lIns="0" rIns="0" rtlCol="0" anchor="ctr"/>
          <a:lstStyle/>
          <a:p>
            <a:pPr algn="ctr"/>
            <a:endParaRPr lang="en-US" sz="1050" kern="0">
              <a:solidFill>
                <a:srgbClr val="FFFFFF"/>
              </a:solidFill>
              <a:latin typeface="Arial" panose="020B0604020202020204" pitchFamily="34" charset="0"/>
            </a:endParaRPr>
          </a:p>
        </p:txBody>
      </p:sp>
      <p:sp>
        <p:nvSpPr>
          <p:cNvPr id="30" name="Oval 29">
            <a:extLst>
              <a:ext uri="{FF2B5EF4-FFF2-40B4-BE49-F238E27FC236}">
                <a16:creationId xmlns:a16="http://schemas.microsoft.com/office/drawing/2014/main" id="{3EEF13E8-A9BE-42F7-AA45-BC5411E35484}"/>
              </a:ext>
              <a:ext uri="{C183D7F6-B498-43B3-948B-1728B52AA6E4}">
                <adec:decorative xmlns:adec="http://schemas.microsoft.com/office/drawing/2017/decorative" val="1"/>
              </a:ext>
            </a:extLst>
          </p:cNvPr>
          <p:cNvSpPr>
            <a:spLocks noChangeAspect="1"/>
          </p:cNvSpPr>
          <p:nvPr/>
        </p:nvSpPr>
        <p:spPr bwMode="gray">
          <a:xfrm>
            <a:off x="7271110" y="2800072"/>
            <a:ext cx="132666" cy="132666"/>
          </a:xfrm>
          <a:prstGeom prst="ellipse">
            <a:avLst/>
          </a:prstGeom>
          <a:solidFill>
            <a:schemeClr val="tx2"/>
          </a:solidFill>
          <a:ln w="19050" cap="rnd" cmpd="sng" algn="ctr">
            <a:solidFill>
              <a:srgbClr val="FFFFFF"/>
            </a:solidFill>
            <a:prstDash val="solid"/>
          </a:ln>
          <a:effectLst/>
        </p:spPr>
        <p:txBody>
          <a:bodyPr wrap="none" lIns="0" rIns="0" rtlCol="0" anchor="ctr"/>
          <a:lstStyle/>
          <a:p>
            <a:pPr algn="ctr"/>
            <a:endParaRPr lang="en-US" sz="1050" kern="0">
              <a:solidFill>
                <a:srgbClr val="FFFFFF"/>
              </a:solidFill>
              <a:latin typeface="Arial" panose="020B0604020202020204" pitchFamily="34" charset="0"/>
            </a:endParaRPr>
          </a:p>
        </p:txBody>
      </p:sp>
      <p:pic>
        <p:nvPicPr>
          <p:cNvPr id="31" name="Picture 30">
            <a:extLst>
              <a:ext uri="{FF2B5EF4-FFF2-40B4-BE49-F238E27FC236}">
                <a16:creationId xmlns:a16="http://schemas.microsoft.com/office/drawing/2014/main" id="{B6871F2A-F1FB-42B4-B1F3-95D0AAE92B85}"/>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bwMode="gray">
          <a:xfrm>
            <a:off x="4743731" y="1755410"/>
            <a:ext cx="2221992" cy="2221992"/>
          </a:xfrm>
          <a:prstGeom prst="ellipse">
            <a:avLst/>
          </a:prstGeom>
          <a:solidFill>
            <a:schemeClr val="bg1"/>
          </a:solidFill>
          <a:ln w="38100">
            <a:noFill/>
          </a:ln>
          <a:effectLst/>
        </p:spPr>
      </p:pic>
      <p:sp>
        <p:nvSpPr>
          <p:cNvPr id="7" name="Slide Number Placeholder 6">
            <a:extLst>
              <a:ext uri="{FF2B5EF4-FFF2-40B4-BE49-F238E27FC236}">
                <a16:creationId xmlns:a16="http://schemas.microsoft.com/office/drawing/2014/main" id="{D9403C47-9D57-BAEC-05B6-31C29DD44138}"/>
              </a:ext>
            </a:extLst>
          </p:cNvPr>
          <p:cNvSpPr>
            <a:spLocks noGrp="1"/>
          </p:cNvSpPr>
          <p:nvPr>
            <p:ph type="sldNum" sz="quarter" idx="12"/>
          </p:nvPr>
        </p:nvSpPr>
        <p:spPr/>
        <p:txBody>
          <a:bodyPr/>
          <a:lstStyle/>
          <a:p>
            <a:fld id="{E1029FB6-7824-451A-9EA4-E2CEA8FF73CB}" type="slidenum">
              <a:rPr lang="en-US" smtClean="0"/>
              <a:t>5</a:t>
            </a:fld>
            <a:endParaRPr lang="en-US"/>
          </a:p>
        </p:txBody>
      </p:sp>
      <p:sp>
        <p:nvSpPr>
          <p:cNvPr id="11" name="Footer Placeholder 1">
            <a:extLst>
              <a:ext uri="{FF2B5EF4-FFF2-40B4-BE49-F238E27FC236}">
                <a16:creationId xmlns:a16="http://schemas.microsoft.com/office/drawing/2014/main" id="{3A80D5B8-B982-06F1-6A8B-B3148FBDEE60}"/>
              </a:ext>
            </a:extLst>
          </p:cNvPr>
          <p:cNvSpPr>
            <a:spLocks noGrp="1"/>
          </p:cNvSpPr>
          <p:nvPr>
            <p:ph type="ftr" sz="quarter" idx="11"/>
          </p:nvPr>
        </p:nvSpPr>
        <p:spPr>
          <a:xfrm>
            <a:off x="3686185" y="6459785"/>
            <a:ext cx="4822804" cy="365125"/>
          </a:xfrm>
        </p:spPr>
        <p:txBody>
          <a:body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3185958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35B42-66DB-4C85-BB11-D56EC4CD73E7}"/>
              </a:ext>
            </a:extLst>
          </p:cNvPr>
          <p:cNvSpPr>
            <a:spLocks noGrp="1"/>
          </p:cNvSpPr>
          <p:nvPr>
            <p:ph type="title"/>
          </p:nvPr>
        </p:nvSpPr>
        <p:spPr>
          <a:xfrm>
            <a:off x="487425" y="116921"/>
            <a:ext cx="10058400" cy="853100"/>
          </a:xfrm>
        </p:spPr>
        <p:txBody>
          <a:bodyPr anchor="ctr">
            <a:normAutofit/>
          </a:bodyPr>
          <a:lstStyle/>
          <a:p>
            <a:r>
              <a:rPr lang="en-GB" sz="2400" dirty="0">
                <a:solidFill>
                  <a:srgbClr val="5A5A5A"/>
                </a:solidFill>
              </a:rPr>
              <a:t>Evaluation: reporting examples</a:t>
            </a:r>
          </a:p>
        </p:txBody>
      </p:sp>
      <p:graphicFrame>
        <p:nvGraphicFramePr>
          <p:cNvPr id="3" name="Content Placeholder 4">
            <a:extLst>
              <a:ext uri="{FF2B5EF4-FFF2-40B4-BE49-F238E27FC236}">
                <a16:creationId xmlns:a16="http://schemas.microsoft.com/office/drawing/2014/main" id="{888409D6-AE29-4223-B788-A956ACF9B974}"/>
              </a:ext>
            </a:extLst>
          </p:cNvPr>
          <p:cNvGraphicFramePr>
            <a:graphicFrameLocks/>
          </p:cNvGraphicFramePr>
          <p:nvPr>
            <p:extLst>
              <p:ext uri="{D42A27DB-BD31-4B8C-83A1-F6EECF244321}">
                <p14:modId xmlns:p14="http://schemas.microsoft.com/office/powerpoint/2010/main" val="3023212794"/>
              </p:ext>
            </p:extLst>
          </p:nvPr>
        </p:nvGraphicFramePr>
        <p:xfrm>
          <a:off x="573895" y="973264"/>
          <a:ext cx="10639974" cy="5334969"/>
        </p:xfrm>
        <a:graphic>
          <a:graphicData uri="http://schemas.openxmlformats.org/drawingml/2006/table">
            <a:tbl>
              <a:tblPr firstRow="1" bandRow="1">
                <a:tableStyleId>{5940675A-B579-460E-94D1-54222C63F5DA}</a:tableStyleId>
              </a:tblPr>
              <a:tblGrid>
                <a:gridCol w="3830406">
                  <a:extLst>
                    <a:ext uri="{9D8B030D-6E8A-4147-A177-3AD203B41FA5}">
                      <a16:colId xmlns:a16="http://schemas.microsoft.com/office/drawing/2014/main" val="1318573362"/>
                    </a:ext>
                  </a:extLst>
                </a:gridCol>
                <a:gridCol w="3830406">
                  <a:extLst>
                    <a:ext uri="{9D8B030D-6E8A-4147-A177-3AD203B41FA5}">
                      <a16:colId xmlns:a16="http://schemas.microsoft.com/office/drawing/2014/main" val="1684213629"/>
                    </a:ext>
                  </a:extLst>
                </a:gridCol>
                <a:gridCol w="2979162">
                  <a:extLst>
                    <a:ext uri="{9D8B030D-6E8A-4147-A177-3AD203B41FA5}">
                      <a16:colId xmlns:a16="http://schemas.microsoft.com/office/drawing/2014/main" val="1527739557"/>
                    </a:ext>
                  </a:extLst>
                </a:gridCol>
              </a:tblGrid>
              <a:tr h="343747">
                <a:tc gridSpan="3">
                  <a:txBody>
                    <a:bodyPr/>
                    <a:lstStyle/>
                    <a:p>
                      <a:r>
                        <a:rPr lang="en-GB" sz="1400" b="1" dirty="0">
                          <a:solidFill>
                            <a:schemeClr val="tx1"/>
                          </a:solidFill>
                        </a:rPr>
                        <a:t>Economic activity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lumMod val="60000"/>
                        <a:lumOff val="4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754595186"/>
                  </a:ext>
                </a:extLst>
              </a:tr>
              <a:tr h="935909">
                <a:tc gridSpan="3">
                  <a:txBody>
                    <a:bodyPr/>
                    <a:lstStyle/>
                    <a:p>
                      <a:endParaRPr lang="en-GB" sz="900" dirty="0"/>
                    </a:p>
                    <a:p>
                      <a:endParaRPr lang="en-GB" sz="900" dirty="0"/>
                    </a:p>
                    <a:p>
                      <a:endParaRPr lang="en-GB" sz="900" dirty="0"/>
                    </a:p>
                    <a:p>
                      <a:endParaRPr lang="en-GB" sz="900" dirty="0"/>
                    </a:p>
                    <a:p>
                      <a:endParaRPr lang="en-GB" sz="900" dirty="0"/>
                    </a:p>
                    <a:p>
                      <a:endParaRPr lang="en-GB" sz="900" dirty="0"/>
                    </a:p>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507180982"/>
                  </a:ext>
                </a:extLst>
              </a:tr>
              <a:tr h="343747">
                <a:tc gridSpan="3">
                  <a:txBody>
                    <a:bodyPr/>
                    <a:lstStyle/>
                    <a:p>
                      <a:r>
                        <a:rPr lang="en-GB" sz="1400" b="1">
                          <a:solidFill>
                            <a:schemeClr val="bg1"/>
                          </a:solidFill>
                        </a:rPr>
                        <a:t>Outputs or outcome measures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27989217"/>
                  </a:ext>
                </a:extLst>
              </a:tr>
              <a:tr h="3595915">
                <a:tc>
                  <a:txBody>
                    <a:bodyPr/>
                    <a:lstStyle/>
                    <a:p>
                      <a:pPr>
                        <a:spcBef>
                          <a:spcPts val="100"/>
                        </a:spcBef>
                        <a:spcAft>
                          <a:spcPts val="0"/>
                        </a:spcAft>
                      </a:pPr>
                      <a:r>
                        <a:rPr lang="en-GB" sz="1200" b="1" dirty="0">
                          <a:solidFill>
                            <a:srgbClr val="5A5A5A"/>
                          </a:solidFill>
                        </a:rPr>
                        <a:t>Output/process measure examples</a:t>
                      </a:r>
                    </a:p>
                    <a:p>
                      <a:pPr marL="171450" indent="-171450">
                        <a:spcBef>
                          <a:spcPts val="100"/>
                        </a:spcBef>
                        <a:spcAft>
                          <a:spcPts val="0"/>
                        </a:spcAft>
                        <a:buClr>
                          <a:srgbClr val="0070C0"/>
                        </a:buClr>
                        <a:buFont typeface="Arial" panose="020B0604020202020204" pitchFamily="34" charset="0"/>
                        <a:buChar char="•"/>
                      </a:pPr>
                      <a:r>
                        <a:rPr lang="en-GB" sz="1200" dirty="0">
                          <a:solidFill>
                            <a:srgbClr val="5A5A5A"/>
                          </a:solidFill>
                        </a:rPr>
                        <a:t>Blood sugar monitoring for diabetics</a:t>
                      </a:r>
                    </a:p>
                    <a:p>
                      <a:pPr marL="171450" indent="-171450">
                        <a:spcBef>
                          <a:spcPts val="100"/>
                        </a:spcBef>
                        <a:spcAft>
                          <a:spcPts val="0"/>
                        </a:spcAft>
                        <a:buClr>
                          <a:srgbClr val="0070C0"/>
                        </a:buClr>
                        <a:buFont typeface="Arial" panose="020B0604020202020204" pitchFamily="34" charset="0"/>
                        <a:buChar char="•"/>
                      </a:pPr>
                      <a:r>
                        <a:rPr lang="en-GB" sz="1200" dirty="0">
                          <a:solidFill>
                            <a:srgbClr val="5A5A5A"/>
                          </a:solidFill>
                        </a:rPr>
                        <a:t>Number</a:t>
                      </a:r>
                      <a:r>
                        <a:rPr lang="en-GB" sz="1200" baseline="0" dirty="0">
                          <a:solidFill>
                            <a:srgbClr val="5A5A5A"/>
                          </a:solidFill>
                        </a:rPr>
                        <a:t> of MDT meetings for intervention participants</a:t>
                      </a:r>
                    </a:p>
                    <a:p>
                      <a:pPr marL="171450" indent="-171450">
                        <a:spcBef>
                          <a:spcPts val="100"/>
                        </a:spcBef>
                        <a:spcAft>
                          <a:spcPts val="0"/>
                        </a:spcAft>
                        <a:buClr>
                          <a:srgbClr val="0070C0"/>
                        </a:buClr>
                        <a:buFont typeface="Arial" panose="020B0604020202020204" pitchFamily="34" charset="0"/>
                        <a:buChar char="•"/>
                      </a:pPr>
                      <a:r>
                        <a:rPr lang="en-GB" sz="1200" baseline="0" dirty="0">
                          <a:solidFill>
                            <a:srgbClr val="5A5A5A"/>
                          </a:solidFill>
                        </a:rPr>
                        <a:t>Number of attendances at practice coffee mornings</a:t>
                      </a:r>
                      <a:endParaRPr lang="en-GB" sz="1200" dirty="0">
                        <a:solidFill>
                          <a:srgbClr val="5A5A5A"/>
                        </a:solidFill>
                      </a:endParaRPr>
                    </a:p>
                    <a:p>
                      <a:pPr marL="171450" indent="-171450">
                        <a:spcBef>
                          <a:spcPts val="100"/>
                        </a:spcBef>
                        <a:spcAft>
                          <a:spcPts val="0"/>
                        </a:spcAft>
                        <a:buClr>
                          <a:srgbClr val="0070C0"/>
                        </a:buClr>
                        <a:buFont typeface="Arial" panose="020B0604020202020204" pitchFamily="34" charset="0"/>
                        <a:buChar char="•"/>
                      </a:pPr>
                      <a:r>
                        <a:rPr lang="en-GB" sz="1200" dirty="0">
                          <a:solidFill>
                            <a:srgbClr val="5A5A5A"/>
                          </a:solidFill>
                        </a:rPr>
                        <a:t>% serious mental illness population received follow-up following emergency admission</a:t>
                      </a:r>
                    </a:p>
                    <a:p>
                      <a:pPr marL="171450" indent="-171450">
                        <a:spcBef>
                          <a:spcPts val="100"/>
                        </a:spcBef>
                        <a:spcAft>
                          <a:spcPts val="0"/>
                        </a:spcAft>
                        <a:buClr>
                          <a:srgbClr val="0070C0"/>
                        </a:buClr>
                        <a:buFont typeface="Arial" panose="020B0604020202020204" pitchFamily="34" charset="0"/>
                        <a:buChar char="•"/>
                      </a:pPr>
                      <a:r>
                        <a:rPr lang="en-GB" sz="1200" dirty="0">
                          <a:solidFill>
                            <a:srgbClr val="5A5A5A"/>
                          </a:solidFill>
                        </a:rPr>
                        <a:t>Steroid inhaler medicines adherence for COPD population</a:t>
                      </a:r>
                    </a:p>
                    <a:p>
                      <a:pPr marL="0" indent="0">
                        <a:buFont typeface="Arial" panose="020B0604020202020204" pitchFamily="34" charset="0"/>
                        <a:buNone/>
                      </a:pP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spcBef>
                          <a:spcPts val="100"/>
                        </a:spcBef>
                        <a:spcAft>
                          <a:spcPts val="0"/>
                        </a:spcAft>
                      </a:pPr>
                      <a:r>
                        <a:rPr lang="en-GB" sz="1200" b="1" dirty="0">
                          <a:solidFill>
                            <a:srgbClr val="5A5A5A"/>
                          </a:solidFill>
                        </a:rPr>
                        <a:t>Outcomes measure examples</a:t>
                      </a:r>
                    </a:p>
                    <a:p>
                      <a:pPr marL="171450" indent="-171450">
                        <a:spcBef>
                          <a:spcPts val="100"/>
                        </a:spcBef>
                        <a:spcAft>
                          <a:spcPts val="0"/>
                        </a:spcAft>
                        <a:buClr>
                          <a:srgbClr val="0070C0"/>
                        </a:buClr>
                        <a:buFont typeface="Arial" panose="020B0604020202020204" pitchFamily="34" charset="0"/>
                        <a:buChar char="•"/>
                      </a:pPr>
                      <a:r>
                        <a:rPr lang="en-GB" sz="1200" dirty="0">
                          <a:solidFill>
                            <a:srgbClr val="5A5A5A"/>
                          </a:solidFill>
                        </a:rPr>
                        <a:t>Patient satisfaction survey results</a:t>
                      </a:r>
                    </a:p>
                    <a:p>
                      <a:pPr marL="171450" indent="-171450">
                        <a:spcBef>
                          <a:spcPts val="100"/>
                        </a:spcBef>
                        <a:spcAft>
                          <a:spcPts val="0"/>
                        </a:spcAft>
                        <a:buClr>
                          <a:srgbClr val="0070C0"/>
                        </a:buClr>
                        <a:buFont typeface="Arial" panose="020B0604020202020204" pitchFamily="34" charset="0"/>
                        <a:buChar char="•"/>
                      </a:pPr>
                      <a:r>
                        <a:rPr lang="en-GB" sz="1200" dirty="0">
                          <a:solidFill>
                            <a:srgbClr val="5A5A5A"/>
                          </a:solidFill>
                        </a:rPr>
                        <a:t>Achieved preferred place of dying</a:t>
                      </a:r>
                    </a:p>
                    <a:p>
                      <a:pPr marL="171450" indent="-171450">
                        <a:spcBef>
                          <a:spcPts val="100"/>
                        </a:spcBef>
                        <a:spcAft>
                          <a:spcPts val="0"/>
                        </a:spcAft>
                        <a:buClr>
                          <a:srgbClr val="0070C0"/>
                        </a:buClr>
                        <a:buFont typeface="Arial" panose="020B0604020202020204" pitchFamily="34" charset="0"/>
                        <a:buChar char="•"/>
                      </a:pPr>
                      <a:r>
                        <a:rPr lang="en-GB" sz="1200" dirty="0">
                          <a:solidFill>
                            <a:srgbClr val="5A5A5A"/>
                          </a:solidFill>
                        </a:rPr>
                        <a:t>Increased PAM (Patient Activation Measure) value</a:t>
                      </a:r>
                    </a:p>
                    <a:p>
                      <a:pPr marL="171450" indent="-171450">
                        <a:spcBef>
                          <a:spcPts val="100"/>
                        </a:spcBef>
                        <a:spcAft>
                          <a:spcPts val="0"/>
                        </a:spcAft>
                        <a:buClr>
                          <a:srgbClr val="0070C0"/>
                        </a:buClr>
                        <a:buFont typeface="Arial" panose="020B0604020202020204" pitchFamily="34" charset="0"/>
                        <a:buChar char="•"/>
                      </a:pPr>
                      <a:r>
                        <a:rPr lang="en-GB" sz="1200" dirty="0">
                          <a:solidFill>
                            <a:srgbClr val="5A5A5A"/>
                          </a:solidFill>
                        </a:rPr>
                        <a:t>Reduced % of 4 hour waits in ED</a:t>
                      </a:r>
                    </a:p>
                    <a:p>
                      <a:pPr marL="171450" indent="-171450">
                        <a:spcBef>
                          <a:spcPts val="100"/>
                        </a:spcBef>
                        <a:spcAft>
                          <a:spcPts val="0"/>
                        </a:spcAft>
                        <a:buClr>
                          <a:srgbClr val="0070C0"/>
                        </a:buClr>
                        <a:buFont typeface="Arial" panose="020B0604020202020204" pitchFamily="34" charset="0"/>
                        <a:buChar char="•"/>
                      </a:pPr>
                      <a:r>
                        <a:rPr lang="en-GB" sz="1200" dirty="0">
                          <a:solidFill>
                            <a:srgbClr val="5A5A5A"/>
                          </a:solidFill>
                        </a:rPr>
                        <a:t>Improved PROMs or EQ-5D results, i.e. improved quality of life</a:t>
                      </a:r>
                    </a:p>
                    <a:p>
                      <a:pPr marL="0" indent="0">
                        <a:buFont typeface="Arial" panose="020B0604020202020204" pitchFamily="34" charset="0"/>
                        <a:buNone/>
                      </a:pP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200" b="1" dirty="0">
                          <a:solidFill>
                            <a:schemeClr val="tx1"/>
                          </a:solidFill>
                        </a:rPr>
                        <a:t>Primary Data vs Secondary Data</a:t>
                      </a:r>
                      <a:endParaRPr lang="en-GB" sz="700" b="1" dirty="0">
                        <a:solidFill>
                          <a:schemeClr val="tx1"/>
                        </a:solidFill>
                      </a:endParaRPr>
                    </a:p>
                    <a:p>
                      <a:pPr algn="ctr"/>
                      <a:endParaRPr lang="en-GB" sz="700" b="1" dirty="0">
                        <a:solidFill>
                          <a:schemeClr val="tx1"/>
                        </a:solidFill>
                      </a:endParaRPr>
                    </a:p>
                    <a:p>
                      <a:r>
                        <a:rPr lang="en-GB" sz="1200" b="1" dirty="0">
                          <a:solidFill>
                            <a:schemeClr val="tx1"/>
                          </a:solidFill>
                        </a:rPr>
                        <a:t>Primary Data</a:t>
                      </a:r>
                      <a:r>
                        <a:rPr lang="en-GB" sz="1200" dirty="0">
                          <a:solidFill>
                            <a:schemeClr val="tx1"/>
                          </a:solidFill>
                        </a:rPr>
                        <a:t>: </a:t>
                      </a:r>
                      <a:r>
                        <a:rPr lang="en-US" sz="1200" dirty="0">
                          <a:solidFill>
                            <a:schemeClr val="tx1"/>
                          </a:solidFill>
                        </a:rPr>
                        <a:t>Where a survey or set of measures are administered locally and new data is collected for analysis. </a:t>
                      </a:r>
                    </a:p>
                    <a:p>
                      <a:pPr marL="171450" indent="-171450">
                        <a:buClr>
                          <a:srgbClr val="0070C0"/>
                        </a:buClr>
                        <a:buFont typeface="Arial" panose="020B0604020202020204" pitchFamily="34" charset="0"/>
                        <a:buChar char="•"/>
                      </a:pPr>
                      <a:r>
                        <a:rPr lang="en-US" sz="1200" i="1" dirty="0">
                          <a:solidFill>
                            <a:schemeClr val="tx1"/>
                          </a:solidFill>
                        </a:rPr>
                        <a:t>Difficulties with baselining primary data</a:t>
                      </a:r>
                    </a:p>
                    <a:p>
                      <a:pPr marL="171450" indent="-171450">
                        <a:buClr>
                          <a:srgbClr val="0070C0"/>
                        </a:buClr>
                        <a:buFont typeface="Arial" panose="020B0604020202020204" pitchFamily="34" charset="0"/>
                        <a:buChar char="•"/>
                      </a:pPr>
                      <a:r>
                        <a:rPr lang="en-US" sz="1200" i="1" dirty="0">
                          <a:solidFill>
                            <a:schemeClr val="tx1"/>
                          </a:solidFill>
                        </a:rPr>
                        <a:t>Potentially difficult to do for control group</a:t>
                      </a:r>
                      <a:endParaRPr lang="en-US" sz="1200" dirty="0">
                        <a:solidFill>
                          <a:schemeClr val="tx1"/>
                        </a:solidFill>
                      </a:endParaRPr>
                    </a:p>
                    <a:p>
                      <a:endParaRPr lang="en-US" sz="1200" b="1" dirty="0">
                        <a:solidFill>
                          <a:schemeClr val="tx1"/>
                        </a:solidFill>
                      </a:endParaRPr>
                    </a:p>
                    <a:p>
                      <a:r>
                        <a:rPr lang="en-US" sz="1200" b="1" dirty="0">
                          <a:solidFill>
                            <a:schemeClr val="tx1"/>
                          </a:solidFill>
                        </a:rPr>
                        <a:t>Secondary Data: </a:t>
                      </a:r>
                      <a:r>
                        <a:rPr lang="en-US" sz="1200" dirty="0">
                          <a:solidFill>
                            <a:schemeClr val="tx1"/>
                          </a:solidFill>
                        </a:rPr>
                        <a:t>Where it is possible to make use of data that is already routinely collected e.g. national data returns or patient/staff satisfaction surveys.</a:t>
                      </a:r>
                    </a:p>
                    <a:p>
                      <a:pPr marL="171450" indent="-171450">
                        <a:buClr>
                          <a:srgbClr val="0070C0"/>
                        </a:buClr>
                        <a:buFont typeface="Arial" panose="020B0604020202020204" pitchFamily="34" charset="0"/>
                        <a:buChar char="•"/>
                      </a:pPr>
                      <a:r>
                        <a:rPr lang="en-US" sz="1200" i="1" dirty="0">
                          <a:solidFill>
                            <a:schemeClr val="tx1"/>
                          </a:solidFill>
                        </a:rPr>
                        <a:t>Often has existing baseline</a:t>
                      </a:r>
                    </a:p>
                    <a:p>
                      <a:pPr marL="171450" indent="-171450">
                        <a:buClr>
                          <a:srgbClr val="0070C0"/>
                        </a:buClr>
                        <a:buFont typeface="Arial" panose="020B0604020202020204" pitchFamily="34" charset="0"/>
                        <a:buChar char="•"/>
                      </a:pPr>
                      <a:r>
                        <a:rPr lang="en-US" sz="1200" i="1" dirty="0">
                          <a:solidFill>
                            <a:schemeClr val="tx1"/>
                          </a:solidFill>
                        </a:rPr>
                        <a:t>Enables control group approaches</a:t>
                      </a:r>
                      <a:endParaRPr lang="en-GB" sz="1200" i="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812773903"/>
                  </a:ext>
                </a:extLst>
              </a:tr>
            </a:tbl>
          </a:graphicData>
        </a:graphic>
      </p:graphicFrame>
      <p:pic>
        <p:nvPicPr>
          <p:cNvPr id="4" name="Picture 3" descr="Screen Clipping">
            <a:extLst>
              <a:ext uri="{FF2B5EF4-FFF2-40B4-BE49-F238E27FC236}">
                <a16:creationId xmlns:a16="http://schemas.microsoft.com/office/drawing/2014/main" id="{CB22EFC1-3841-45AB-AADD-09C85C59A0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0023" y="4469057"/>
            <a:ext cx="5805464" cy="1676400"/>
          </a:xfrm>
          <a:prstGeom prst="rect">
            <a:avLst/>
          </a:prstGeom>
        </p:spPr>
      </p:pic>
      <p:pic>
        <p:nvPicPr>
          <p:cNvPr id="5" name="Picture 4">
            <a:extLst>
              <a:ext uri="{FF2B5EF4-FFF2-40B4-BE49-F238E27FC236}">
                <a16:creationId xmlns:a16="http://schemas.microsoft.com/office/drawing/2014/main" id="{C1B10C7B-9F37-4A19-9BC3-69D68F74C88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7126" y="1354024"/>
            <a:ext cx="8553509" cy="981112"/>
          </a:xfrm>
          <a:prstGeom prst="rect">
            <a:avLst/>
          </a:prstGeom>
        </p:spPr>
      </p:pic>
      <p:sp>
        <p:nvSpPr>
          <p:cNvPr id="6" name="Slide Number Placeholder 5">
            <a:extLst>
              <a:ext uri="{FF2B5EF4-FFF2-40B4-BE49-F238E27FC236}">
                <a16:creationId xmlns:a16="http://schemas.microsoft.com/office/drawing/2014/main" id="{C5E4E928-73B5-F6AD-474F-B246340C6AB6}"/>
              </a:ext>
            </a:extLst>
          </p:cNvPr>
          <p:cNvSpPr>
            <a:spLocks noGrp="1"/>
          </p:cNvSpPr>
          <p:nvPr>
            <p:ph type="sldNum" sz="quarter" idx="12"/>
          </p:nvPr>
        </p:nvSpPr>
        <p:spPr/>
        <p:txBody>
          <a:bodyPr/>
          <a:lstStyle/>
          <a:p>
            <a:fld id="{E1029FB6-7824-451A-9EA4-E2CEA8FF73CB}" type="slidenum">
              <a:rPr lang="en-US" smtClean="0"/>
              <a:t>6</a:t>
            </a:fld>
            <a:endParaRPr lang="en-US"/>
          </a:p>
        </p:txBody>
      </p:sp>
      <p:sp>
        <p:nvSpPr>
          <p:cNvPr id="8" name="Footer Placeholder 1">
            <a:extLst>
              <a:ext uri="{FF2B5EF4-FFF2-40B4-BE49-F238E27FC236}">
                <a16:creationId xmlns:a16="http://schemas.microsoft.com/office/drawing/2014/main" id="{99E7089A-84B6-FEFC-8D1B-549688C46239}"/>
              </a:ext>
            </a:extLst>
          </p:cNvPr>
          <p:cNvSpPr>
            <a:spLocks noGrp="1"/>
          </p:cNvSpPr>
          <p:nvPr>
            <p:ph type="ftr" sz="quarter" idx="11"/>
          </p:nvPr>
        </p:nvSpPr>
        <p:spPr>
          <a:xfrm>
            <a:off x="3686185" y="6459785"/>
            <a:ext cx="4822804" cy="365125"/>
          </a:xfrm>
        </p:spPr>
        <p:txBody>
          <a:body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644866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540A0-24E6-47D7-8852-EF98E2C46C3D}"/>
              </a:ext>
            </a:extLst>
          </p:cNvPr>
          <p:cNvSpPr>
            <a:spLocks noGrp="1"/>
          </p:cNvSpPr>
          <p:nvPr>
            <p:ph type="title"/>
          </p:nvPr>
        </p:nvSpPr>
        <p:spPr>
          <a:xfrm>
            <a:off x="488070" y="229654"/>
            <a:ext cx="10058400" cy="637860"/>
          </a:xfrm>
        </p:spPr>
        <p:txBody>
          <a:bodyPr anchor="ctr">
            <a:normAutofit/>
          </a:bodyPr>
          <a:lstStyle/>
          <a:p>
            <a:r>
              <a:rPr lang="en-GB" sz="2400" dirty="0">
                <a:solidFill>
                  <a:srgbClr val="5A5A5A"/>
                </a:solidFill>
              </a:rPr>
              <a:t>Choosing control groups (observational)</a:t>
            </a:r>
          </a:p>
        </p:txBody>
      </p:sp>
      <p:grpSp>
        <p:nvGrpSpPr>
          <p:cNvPr id="3" name="Group 2">
            <a:extLst>
              <a:ext uri="{FF2B5EF4-FFF2-40B4-BE49-F238E27FC236}">
                <a16:creationId xmlns:a16="http://schemas.microsoft.com/office/drawing/2014/main" id="{96F2B221-07DF-41D3-8148-0A7067F90502}"/>
              </a:ext>
              <a:ext uri="{C183D7F6-B498-43B3-948B-1728B52AA6E4}">
                <adec:decorative xmlns:adec="http://schemas.microsoft.com/office/drawing/2017/decorative" val="1"/>
              </a:ext>
            </a:extLst>
          </p:cNvPr>
          <p:cNvGrpSpPr/>
          <p:nvPr/>
        </p:nvGrpSpPr>
        <p:grpSpPr>
          <a:xfrm>
            <a:off x="1954669" y="965000"/>
            <a:ext cx="8077480" cy="4372862"/>
            <a:chOff x="69111" y="1380238"/>
            <a:chExt cx="8077480" cy="4372862"/>
          </a:xfrm>
        </p:grpSpPr>
        <p:sp>
          <p:nvSpPr>
            <p:cNvPr id="4" name="TextBox 3">
              <a:extLst>
                <a:ext uri="{FF2B5EF4-FFF2-40B4-BE49-F238E27FC236}">
                  <a16:creationId xmlns:a16="http://schemas.microsoft.com/office/drawing/2014/main" id="{7E51CD94-0318-4BFB-9743-21BA4CB76DBF}"/>
                </a:ext>
              </a:extLst>
            </p:cNvPr>
            <p:cNvSpPr txBox="1"/>
            <p:nvPr/>
          </p:nvSpPr>
          <p:spPr>
            <a:xfrm>
              <a:off x="702813" y="1389732"/>
              <a:ext cx="4106189" cy="369332"/>
            </a:xfrm>
            <a:prstGeom prst="rect">
              <a:avLst/>
            </a:prstGeom>
            <a:noFill/>
          </p:spPr>
          <p:txBody>
            <a:bodyPr wrap="none" rtlCol="0">
              <a:spAutoFit/>
            </a:bodyPr>
            <a:lstStyle/>
            <a:p>
              <a:r>
                <a:rPr lang="en-GB" b="1" dirty="0">
                  <a:solidFill>
                    <a:srgbClr val="002677"/>
                  </a:solidFill>
                </a:rPr>
                <a:t>People in the segment, but in other PCNs</a:t>
              </a:r>
            </a:p>
          </p:txBody>
        </p:sp>
        <p:sp>
          <p:nvSpPr>
            <p:cNvPr id="5" name="TextBox 4">
              <a:extLst>
                <a:ext uri="{FF2B5EF4-FFF2-40B4-BE49-F238E27FC236}">
                  <a16:creationId xmlns:a16="http://schemas.microsoft.com/office/drawing/2014/main" id="{AC4A250B-DE12-44D3-AAEF-4FC1737CD5DB}"/>
                </a:ext>
              </a:extLst>
            </p:cNvPr>
            <p:cNvSpPr txBox="1"/>
            <p:nvPr/>
          </p:nvSpPr>
          <p:spPr>
            <a:xfrm>
              <a:off x="1615462" y="2657475"/>
              <a:ext cx="2063385" cy="523220"/>
            </a:xfrm>
            <a:prstGeom prst="rect">
              <a:avLst/>
            </a:prstGeom>
            <a:noFill/>
          </p:spPr>
          <p:txBody>
            <a:bodyPr wrap="none" rtlCol="0">
              <a:spAutoFit/>
            </a:bodyPr>
            <a:lstStyle/>
            <a:p>
              <a:r>
                <a:rPr lang="en-GB" sz="2800">
                  <a:solidFill>
                    <a:schemeClr val="bg1"/>
                  </a:solidFill>
                </a:rPr>
                <a:t>Participants</a:t>
              </a:r>
            </a:p>
          </p:txBody>
        </p:sp>
        <p:sp>
          <p:nvSpPr>
            <p:cNvPr id="6" name="TextBox 5">
              <a:extLst>
                <a:ext uri="{FF2B5EF4-FFF2-40B4-BE49-F238E27FC236}">
                  <a16:creationId xmlns:a16="http://schemas.microsoft.com/office/drawing/2014/main" id="{E03C6505-7AB9-445E-AF74-FE9F9EFC1E75}"/>
                </a:ext>
              </a:extLst>
            </p:cNvPr>
            <p:cNvSpPr txBox="1"/>
            <p:nvPr/>
          </p:nvSpPr>
          <p:spPr>
            <a:xfrm>
              <a:off x="1974534" y="3790950"/>
              <a:ext cx="1345240" cy="523220"/>
            </a:xfrm>
            <a:prstGeom prst="rect">
              <a:avLst/>
            </a:prstGeom>
            <a:noFill/>
          </p:spPr>
          <p:txBody>
            <a:bodyPr wrap="none" rtlCol="0">
              <a:spAutoFit/>
            </a:bodyPr>
            <a:lstStyle/>
            <a:p>
              <a:r>
                <a:rPr lang="en-GB" sz="2800">
                  <a:solidFill>
                    <a:schemeClr val="bg1"/>
                  </a:solidFill>
                </a:rPr>
                <a:t>Control</a:t>
              </a:r>
            </a:p>
          </p:txBody>
        </p:sp>
        <p:sp>
          <p:nvSpPr>
            <p:cNvPr id="7" name="TextBox 6">
              <a:extLst>
                <a:ext uri="{FF2B5EF4-FFF2-40B4-BE49-F238E27FC236}">
                  <a16:creationId xmlns:a16="http://schemas.microsoft.com/office/drawing/2014/main" id="{94FA5C29-DAE0-4BE9-AC0F-817E95F43249}"/>
                </a:ext>
              </a:extLst>
            </p:cNvPr>
            <p:cNvSpPr txBox="1"/>
            <p:nvPr/>
          </p:nvSpPr>
          <p:spPr>
            <a:xfrm>
              <a:off x="5225817" y="1380238"/>
              <a:ext cx="2911438" cy="369332"/>
            </a:xfrm>
            <a:prstGeom prst="rect">
              <a:avLst/>
            </a:prstGeom>
            <a:noFill/>
          </p:spPr>
          <p:txBody>
            <a:bodyPr wrap="none" rtlCol="0">
              <a:spAutoFit/>
            </a:bodyPr>
            <a:lstStyle/>
            <a:p>
              <a:r>
                <a:rPr lang="en-GB" b="1" dirty="0">
                  <a:solidFill>
                    <a:srgbClr val="002677"/>
                  </a:solidFill>
                </a:rPr>
                <a:t>People in adjacent segments</a:t>
              </a:r>
            </a:p>
          </p:txBody>
        </p:sp>
        <p:sp>
          <p:nvSpPr>
            <p:cNvPr id="8" name="Rectangle 7">
              <a:extLst>
                <a:ext uri="{FF2B5EF4-FFF2-40B4-BE49-F238E27FC236}">
                  <a16:creationId xmlns:a16="http://schemas.microsoft.com/office/drawing/2014/main" id="{9D521527-033C-4A84-8726-F39D17EE480C}"/>
                </a:ext>
              </a:extLst>
            </p:cNvPr>
            <p:cNvSpPr/>
            <p:nvPr/>
          </p:nvSpPr>
          <p:spPr>
            <a:xfrm>
              <a:off x="1318407" y="2586037"/>
              <a:ext cx="2943746" cy="5946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C2AA5E0-8DCB-4867-8F32-31DD989DC5B9}"/>
                </a:ext>
              </a:extLst>
            </p:cNvPr>
            <p:cNvSpPr/>
            <p:nvPr/>
          </p:nvSpPr>
          <p:spPr>
            <a:xfrm>
              <a:off x="1318406" y="3365500"/>
              <a:ext cx="2943746" cy="5946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0CCB42A3-EFC1-410D-AC1B-68802F71BB8C}"/>
                </a:ext>
              </a:extLst>
            </p:cNvPr>
            <p:cNvSpPr/>
            <p:nvPr/>
          </p:nvSpPr>
          <p:spPr>
            <a:xfrm>
              <a:off x="1318405" y="4144963"/>
              <a:ext cx="2943746" cy="5946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5B6EE75-1E2A-4D02-8F85-C977EF9CF349}"/>
                </a:ext>
              </a:extLst>
            </p:cNvPr>
            <p:cNvSpPr/>
            <p:nvPr/>
          </p:nvSpPr>
          <p:spPr>
            <a:xfrm>
              <a:off x="1318404" y="4924425"/>
              <a:ext cx="2943746" cy="5946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2F56E47E-E491-4263-9F7A-4A76E35DDD91}"/>
                </a:ext>
              </a:extLst>
            </p:cNvPr>
            <p:cNvSpPr/>
            <p:nvPr/>
          </p:nvSpPr>
          <p:spPr>
            <a:xfrm>
              <a:off x="1318403" y="2295525"/>
              <a:ext cx="900000" cy="3457575"/>
            </a:xfrm>
            <a:prstGeom prst="rect">
              <a:avLst/>
            </a:prstGeom>
            <a:solidFill>
              <a:srgbClr val="0072CE">
                <a:alpha val="54902"/>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15AF33C3-BBD9-420F-82BC-A019FD155F01}"/>
                </a:ext>
              </a:extLst>
            </p:cNvPr>
            <p:cNvSpPr/>
            <p:nvPr/>
          </p:nvSpPr>
          <p:spPr>
            <a:xfrm>
              <a:off x="2295525" y="2295525"/>
              <a:ext cx="977122" cy="3457575"/>
            </a:xfrm>
            <a:prstGeom prst="rect">
              <a:avLst/>
            </a:prstGeom>
            <a:solidFill>
              <a:srgbClr val="0072CE">
                <a:alpha val="54902"/>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F0CE663-BCCD-41C6-AB9F-9E29EB548102}"/>
                </a:ext>
              </a:extLst>
            </p:cNvPr>
            <p:cNvSpPr/>
            <p:nvPr/>
          </p:nvSpPr>
          <p:spPr>
            <a:xfrm>
              <a:off x="3341418" y="2295524"/>
              <a:ext cx="920731" cy="3457575"/>
            </a:xfrm>
            <a:prstGeom prst="rect">
              <a:avLst/>
            </a:prstGeom>
            <a:solidFill>
              <a:srgbClr val="0072CE">
                <a:alpha val="54902"/>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5E230407-9743-4E1E-AAF4-956517C959D7}"/>
                </a:ext>
              </a:extLst>
            </p:cNvPr>
            <p:cNvSpPr txBox="1"/>
            <p:nvPr/>
          </p:nvSpPr>
          <p:spPr>
            <a:xfrm>
              <a:off x="1374794" y="1801495"/>
              <a:ext cx="745717" cy="369332"/>
            </a:xfrm>
            <a:prstGeom prst="rect">
              <a:avLst/>
            </a:prstGeom>
            <a:noFill/>
          </p:spPr>
          <p:txBody>
            <a:bodyPr wrap="none" rtlCol="0">
              <a:spAutoFit/>
            </a:bodyPr>
            <a:lstStyle/>
            <a:p>
              <a:r>
                <a:rPr lang="en-GB" dirty="0">
                  <a:solidFill>
                    <a:srgbClr val="5A5A5A"/>
                  </a:solidFill>
                </a:rPr>
                <a:t>PCN 1</a:t>
              </a:r>
            </a:p>
          </p:txBody>
        </p:sp>
        <p:sp>
          <p:nvSpPr>
            <p:cNvPr id="16" name="TextBox 15">
              <a:extLst>
                <a:ext uri="{FF2B5EF4-FFF2-40B4-BE49-F238E27FC236}">
                  <a16:creationId xmlns:a16="http://schemas.microsoft.com/office/drawing/2014/main" id="{C48277D7-142F-424E-AD13-C5F893542D23}"/>
                </a:ext>
              </a:extLst>
            </p:cNvPr>
            <p:cNvSpPr txBox="1"/>
            <p:nvPr/>
          </p:nvSpPr>
          <p:spPr>
            <a:xfrm>
              <a:off x="2351916" y="1791999"/>
              <a:ext cx="745717" cy="369332"/>
            </a:xfrm>
            <a:prstGeom prst="rect">
              <a:avLst/>
            </a:prstGeom>
            <a:noFill/>
          </p:spPr>
          <p:txBody>
            <a:bodyPr wrap="none" rtlCol="0">
              <a:spAutoFit/>
            </a:bodyPr>
            <a:lstStyle/>
            <a:p>
              <a:r>
                <a:rPr lang="en-GB">
                  <a:solidFill>
                    <a:srgbClr val="5A5A5A"/>
                  </a:solidFill>
                </a:rPr>
                <a:t>PCN 2</a:t>
              </a:r>
            </a:p>
          </p:txBody>
        </p:sp>
        <p:sp>
          <p:nvSpPr>
            <p:cNvPr id="17" name="TextBox 16">
              <a:extLst>
                <a:ext uri="{FF2B5EF4-FFF2-40B4-BE49-F238E27FC236}">
                  <a16:creationId xmlns:a16="http://schemas.microsoft.com/office/drawing/2014/main" id="{0EB0B357-8C43-4071-B69C-66112FCA2272}"/>
                </a:ext>
              </a:extLst>
            </p:cNvPr>
            <p:cNvSpPr txBox="1"/>
            <p:nvPr/>
          </p:nvSpPr>
          <p:spPr>
            <a:xfrm>
              <a:off x="3341419" y="1800234"/>
              <a:ext cx="745717" cy="369332"/>
            </a:xfrm>
            <a:prstGeom prst="rect">
              <a:avLst/>
            </a:prstGeom>
            <a:noFill/>
          </p:spPr>
          <p:txBody>
            <a:bodyPr wrap="none" rtlCol="0">
              <a:spAutoFit/>
            </a:bodyPr>
            <a:lstStyle/>
            <a:p>
              <a:r>
                <a:rPr lang="en-GB">
                  <a:solidFill>
                    <a:srgbClr val="5A5A5A"/>
                  </a:solidFill>
                </a:rPr>
                <a:t>PCN 3</a:t>
              </a:r>
            </a:p>
          </p:txBody>
        </p:sp>
        <p:sp>
          <p:nvSpPr>
            <p:cNvPr id="18" name="TextBox 17">
              <a:extLst>
                <a:ext uri="{FF2B5EF4-FFF2-40B4-BE49-F238E27FC236}">
                  <a16:creationId xmlns:a16="http://schemas.microsoft.com/office/drawing/2014/main" id="{FAC5BA47-6D3E-40AF-B788-487F026DDA21}"/>
                </a:ext>
              </a:extLst>
            </p:cNvPr>
            <p:cNvSpPr txBox="1"/>
            <p:nvPr/>
          </p:nvSpPr>
          <p:spPr>
            <a:xfrm>
              <a:off x="69111" y="2666246"/>
              <a:ext cx="1305683" cy="369332"/>
            </a:xfrm>
            <a:prstGeom prst="rect">
              <a:avLst/>
            </a:prstGeom>
            <a:noFill/>
          </p:spPr>
          <p:txBody>
            <a:bodyPr wrap="square" rtlCol="0">
              <a:spAutoFit/>
            </a:bodyPr>
            <a:lstStyle/>
            <a:p>
              <a:r>
                <a:rPr lang="en-GB" dirty="0">
                  <a:solidFill>
                    <a:srgbClr val="5A5A5A"/>
                  </a:solidFill>
                </a:rPr>
                <a:t>Segment 1</a:t>
              </a:r>
            </a:p>
          </p:txBody>
        </p:sp>
        <p:sp>
          <p:nvSpPr>
            <p:cNvPr id="19" name="TextBox 18">
              <a:extLst>
                <a:ext uri="{FF2B5EF4-FFF2-40B4-BE49-F238E27FC236}">
                  <a16:creationId xmlns:a16="http://schemas.microsoft.com/office/drawing/2014/main" id="{F9BE6805-B6AC-4979-A226-CE6CC1FDA601}"/>
                </a:ext>
              </a:extLst>
            </p:cNvPr>
            <p:cNvSpPr txBox="1"/>
            <p:nvPr/>
          </p:nvSpPr>
          <p:spPr>
            <a:xfrm>
              <a:off x="69111" y="3453091"/>
              <a:ext cx="1305683" cy="369332"/>
            </a:xfrm>
            <a:prstGeom prst="rect">
              <a:avLst/>
            </a:prstGeom>
            <a:noFill/>
          </p:spPr>
          <p:txBody>
            <a:bodyPr wrap="square" rtlCol="0">
              <a:spAutoFit/>
            </a:bodyPr>
            <a:lstStyle/>
            <a:p>
              <a:r>
                <a:rPr lang="en-GB">
                  <a:solidFill>
                    <a:srgbClr val="5A5A5A"/>
                  </a:solidFill>
                </a:rPr>
                <a:t>Segment 2</a:t>
              </a:r>
            </a:p>
          </p:txBody>
        </p:sp>
        <p:sp>
          <p:nvSpPr>
            <p:cNvPr id="20" name="TextBox 19">
              <a:extLst>
                <a:ext uri="{FF2B5EF4-FFF2-40B4-BE49-F238E27FC236}">
                  <a16:creationId xmlns:a16="http://schemas.microsoft.com/office/drawing/2014/main" id="{4ABA9596-B3E2-4AA7-BE80-59472EFC0521}"/>
                </a:ext>
              </a:extLst>
            </p:cNvPr>
            <p:cNvSpPr txBox="1"/>
            <p:nvPr/>
          </p:nvSpPr>
          <p:spPr>
            <a:xfrm>
              <a:off x="69111" y="4257625"/>
              <a:ext cx="1305683" cy="369332"/>
            </a:xfrm>
            <a:prstGeom prst="rect">
              <a:avLst/>
            </a:prstGeom>
            <a:noFill/>
          </p:spPr>
          <p:txBody>
            <a:bodyPr wrap="square" rtlCol="0">
              <a:spAutoFit/>
            </a:bodyPr>
            <a:lstStyle/>
            <a:p>
              <a:r>
                <a:rPr lang="en-GB">
                  <a:solidFill>
                    <a:srgbClr val="5A5A5A"/>
                  </a:solidFill>
                </a:rPr>
                <a:t>Segment 3</a:t>
              </a:r>
            </a:p>
          </p:txBody>
        </p:sp>
        <p:sp>
          <p:nvSpPr>
            <p:cNvPr id="21" name="TextBox 20">
              <a:extLst>
                <a:ext uri="{FF2B5EF4-FFF2-40B4-BE49-F238E27FC236}">
                  <a16:creationId xmlns:a16="http://schemas.microsoft.com/office/drawing/2014/main" id="{DDF6FCD4-BD6F-40A1-B115-427A86F7E98B}"/>
                </a:ext>
              </a:extLst>
            </p:cNvPr>
            <p:cNvSpPr txBox="1"/>
            <p:nvPr/>
          </p:nvSpPr>
          <p:spPr>
            <a:xfrm>
              <a:off x="70329" y="5037088"/>
              <a:ext cx="1305683" cy="369332"/>
            </a:xfrm>
            <a:prstGeom prst="rect">
              <a:avLst/>
            </a:prstGeom>
            <a:noFill/>
          </p:spPr>
          <p:txBody>
            <a:bodyPr wrap="square" rtlCol="0">
              <a:spAutoFit/>
            </a:bodyPr>
            <a:lstStyle/>
            <a:p>
              <a:r>
                <a:rPr lang="en-GB">
                  <a:solidFill>
                    <a:srgbClr val="5A5A5A"/>
                  </a:solidFill>
                </a:rPr>
                <a:t>Segment 4</a:t>
              </a:r>
            </a:p>
          </p:txBody>
        </p:sp>
        <p:sp>
          <p:nvSpPr>
            <p:cNvPr id="22" name="Oval 21">
              <a:extLst>
                <a:ext uri="{FF2B5EF4-FFF2-40B4-BE49-F238E27FC236}">
                  <a16:creationId xmlns:a16="http://schemas.microsoft.com/office/drawing/2014/main" id="{AA8EB812-1CB6-4823-B627-7FB7EF1C5442}"/>
                </a:ext>
              </a:extLst>
            </p:cNvPr>
            <p:cNvSpPr/>
            <p:nvPr/>
          </p:nvSpPr>
          <p:spPr>
            <a:xfrm>
              <a:off x="1312971" y="4170835"/>
              <a:ext cx="900000" cy="568785"/>
            </a:xfrm>
            <a:prstGeom prst="ellipse">
              <a:avLst/>
            </a:prstGeom>
            <a:solidFill>
              <a:srgbClr val="FFFFFF">
                <a:alpha val="85098"/>
              </a:srgbClr>
            </a:solidFill>
            <a:ln>
              <a:solidFill>
                <a:schemeClr val="bg2">
                  <a:lumMod val="60000"/>
                  <a:lumOff val="40000"/>
                </a:schemeClr>
              </a:solidFill>
            </a:ln>
          </p:spPr>
          <p:style>
            <a:lnRef idx="2">
              <a:schemeClr val="accent3"/>
            </a:lnRef>
            <a:fillRef idx="1">
              <a:schemeClr val="lt1"/>
            </a:fillRef>
            <a:effectRef idx="0">
              <a:schemeClr val="accent3"/>
            </a:effectRef>
            <a:fontRef idx="minor">
              <a:schemeClr val="dk1"/>
            </a:fontRef>
          </p:style>
          <p:txBody>
            <a:bodyPr wrap="none" rtlCol="0" anchor="ctr"/>
            <a:lstStyle/>
            <a:p>
              <a:pPr algn="ctr"/>
              <a:r>
                <a:rPr lang="en-GB" b="1"/>
                <a:t>Cohort</a:t>
              </a:r>
            </a:p>
          </p:txBody>
        </p:sp>
        <p:sp>
          <p:nvSpPr>
            <p:cNvPr id="23" name="Oval 22">
              <a:extLst>
                <a:ext uri="{FF2B5EF4-FFF2-40B4-BE49-F238E27FC236}">
                  <a16:creationId xmlns:a16="http://schemas.microsoft.com/office/drawing/2014/main" id="{BC610242-533C-43B2-BAD5-03A0BF6F8E45}"/>
                </a:ext>
              </a:extLst>
            </p:cNvPr>
            <p:cNvSpPr/>
            <p:nvPr/>
          </p:nvSpPr>
          <p:spPr>
            <a:xfrm>
              <a:off x="2351913" y="4170835"/>
              <a:ext cx="900000" cy="568785"/>
            </a:xfrm>
            <a:prstGeom prst="ellipse">
              <a:avLst/>
            </a:prstGeom>
            <a:solidFill>
              <a:srgbClr val="FFFFFF">
                <a:alpha val="85098"/>
              </a:srgbClr>
            </a:solidFill>
            <a:ln>
              <a:solidFill>
                <a:schemeClr val="bg2">
                  <a:lumMod val="60000"/>
                  <a:lumOff val="40000"/>
                </a:schemeClr>
              </a:solidFill>
            </a:ln>
          </p:spPr>
          <p:style>
            <a:lnRef idx="2">
              <a:schemeClr val="accent3"/>
            </a:lnRef>
            <a:fillRef idx="1">
              <a:schemeClr val="lt1"/>
            </a:fillRef>
            <a:effectRef idx="0">
              <a:schemeClr val="accent3"/>
            </a:effectRef>
            <a:fontRef idx="minor">
              <a:schemeClr val="dk1"/>
            </a:fontRef>
          </p:style>
          <p:txBody>
            <a:bodyPr wrap="none" rtlCol="0" anchor="ctr"/>
            <a:lstStyle/>
            <a:p>
              <a:pPr algn="ctr"/>
              <a:r>
                <a:rPr lang="en-GB"/>
                <a:t>Control</a:t>
              </a:r>
            </a:p>
          </p:txBody>
        </p:sp>
        <p:sp>
          <p:nvSpPr>
            <p:cNvPr id="24" name="Oval 23">
              <a:extLst>
                <a:ext uri="{FF2B5EF4-FFF2-40B4-BE49-F238E27FC236}">
                  <a16:creationId xmlns:a16="http://schemas.microsoft.com/office/drawing/2014/main" id="{C1ACD683-A5E9-448D-A55F-908F3A5F177B}"/>
                </a:ext>
              </a:extLst>
            </p:cNvPr>
            <p:cNvSpPr/>
            <p:nvPr/>
          </p:nvSpPr>
          <p:spPr>
            <a:xfrm>
              <a:off x="3329035" y="4170835"/>
              <a:ext cx="900000" cy="568785"/>
            </a:xfrm>
            <a:prstGeom prst="ellipse">
              <a:avLst/>
            </a:prstGeom>
            <a:solidFill>
              <a:srgbClr val="FFFFFF">
                <a:alpha val="85098"/>
              </a:srgbClr>
            </a:solidFill>
            <a:ln>
              <a:solidFill>
                <a:schemeClr val="bg2">
                  <a:lumMod val="60000"/>
                  <a:lumOff val="40000"/>
                </a:schemeClr>
              </a:solidFill>
            </a:ln>
          </p:spPr>
          <p:style>
            <a:lnRef idx="2">
              <a:schemeClr val="accent3"/>
            </a:lnRef>
            <a:fillRef idx="1">
              <a:schemeClr val="lt1"/>
            </a:fillRef>
            <a:effectRef idx="0">
              <a:schemeClr val="accent3"/>
            </a:effectRef>
            <a:fontRef idx="minor">
              <a:schemeClr val="dk1"/>
            </a:fontRef>
          </p:style>
          <p:txBody>
            <a:bodyPr wrap="none" rtlCol="0" anchor="ctr"/>
            <a:lstStyle/>
            <a:p>
              <a:pPr algn="ctr"/>
              <a:r>
                <a:rPr lang="en-GB"/>
                <a:t>Control</a:t>
              </a:r>
            </a:p>
          </p:txBody>
        </p:sp>
        <p:sp>
          <p:nvSpPr>
            <p:cNvPr id="25" name="TextBox 24">
              <a:extLst>
                <a:ext uri="{FF2B5EF4-FFF2-40B4-BE49-F238E27FC236}">
                  <a16:creationId xmlns:a16="http://schemas.microsoft.com/office/drawing/2014/main" id="{DDC194FF-8AE1-41EB-AB82-25F9524A0B49}"/>
                </a:ext>
              </a:extLst>
            </p:cNvPr>
            <p:cNvSpPr txBox="1"/>
            <p:nvPr/>
          </p:nvSpPr>
          <p:spPr>
            <a:xfrm>
              <a:off x="5499900" y="2657475"/>
              <a:ext cx="2063385" cy="523220"/>
            </a:xfrm>
            <a:prstGeom prst="rect">
              <a:avLst/>
            </a:prstGeom>
            <a:noFill/>
          </p:spPr>
          <p:txBody>
            <a:bodyPr wrap="none" rtlCol="0">
              <a:spAutoFit/>
            </a:bodyPr>
            <a:lstStyle/>
            <a:p>
              <a:r>
                <a:rPr lang="en-GB" sz="2800">
                  <a:solidFill>
                    <a:schemeClr val="bg1"/>
                  </a:solidFill>
                </a:rPr>
                <a:t>Participants</a:t>
              </a:r>
            </a:p>
          </p:txBody>
        </p:sp>
        <p:sp>
          <p:nvSpPr>
            <p:cNvPr id="26" name="TextBox 25">
              <a:extLst>
                <a:ext uri="{FF2B5EF4-FFF2-40B4-BE49-F238E27FC236}">
                  <a16:creationId xmlns:a16="http://schemas.microsoft.com/office/drawing/2014/main" id="{CD75DD65-AB2D-45A7-AB23-FB0CB99B06A3}"/>
                </a:ext>
              </a:extLst>
            </p:cNvPr>
            <p:cNvSpPr txBox="1"/>
            <p:nvPr/>
          </p:nvSpPr>
          <p:spPr>
            <a:xfrm>
              <a:off x="5858972" y="3790950"/>
              <a:ext cx="1345240" cy="523220"/>
            </a:xfrm>
            <a:prstGeom prst="rect">
              <a:avLst/>
            </a:prstGeom>
            <a:noFill/>
          </p:spPr>
          <p:txBody>
            <a:bodyPr wrap="none" rtlCol="0">
              <a:spAutoFit/>
            </a:bodyPr>
            <a:lstStyle/>
            <a:p>
              <a:r>
                <a:rPr lang="en-GB" sz="2800">
                  <a:solidFill>
                    <a:schemeClr val="bg1"/>
                  </a:solidFill>
                </a:rPr>
                <a:t>Control</a:t>
              </a:r>
            </a:p>
          </p:txBody>
        </p:sp>
        <p:sp>
          <p:nvSpPr>
            <p:cNvPr id="27" name="Rectangle 26">
              <a:extLst>
                <a:ext uri="{FF2B5EF4-FFF2-40B4-BE49-F238E27FC236}">
                  <a16:creationId xmlns:a16="http://schemas.microsoft.com/office/drawing/2014/main" id="{4375FF47-A950-430D-83D1-5A757EB2CE20}"/>
                </a:ext>
              </a:extLst>
            </p:cNvPr>
            <p:cNvSpPr/>
            <p:nvPr/>
          </p:nvSpPr>
          <p:spPr>
            <a:xfrm>
              <a:off x="5202845" y="2586037"/>
              <a:ext cx="2943746" cy="5946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70AD5A49-FD04-4E90-B643-497B7F74FFF1}"/>
                </a:ext>
              </a:extLst>
            </p:cNvPr>
            <p:cNvSpPr/>
            <p:nvPr/>
          </p:nvSpPr>
          <p:spPr>
            <a:xfrm>
              <a:off x="5202844" y="3365500"/>
              <a:ext cx="2943746" cy="5946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E91BC92E-D309-45D9-A37F-D8734B89BF82}"/>
                </a:ext>
              </a:extLst>
            </p:cNvPr>
            <p:cNvSpPr/>
            <p:nvPr/>
          </p:nvSpPr>
          <p:spPr>
            <a:xfrm>
              <a:off x="5202843" y="4144963"/>
              <a:ext cx="2943746" cy="5946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F7D1A490-5115-46D8-BC48-9737F8984EB2}"/>
                </a:ext>
              </a:extLst>
            </p:cNvPr>
            <p:cNvSpPr/>
            <p:nvPr/>
          </p:nvSpPr>
          <p:spPr>
            <a:xfrm>
              <a:off x="5202842" y="4924425"/>
              <a:ext cx="2943746" cy="5946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FDB895FF-8534-415D-A39D-6935D9BA2ADC}"/>
                </a:ext>
              </a:extLst>
            </p:cNvPr>
            <p:cNvSpPr/>
            <p:nvPr/>
          </p:nvSpPr>
          <p:spPr>
            <a:xfrm>
              <a:off x="5202841" y="2295525"/>
              <a:ext cx="920730" cy="3457575"/>
            </a:xfrm>
            <a:prstGeom prst="rect">
              <a:avLst/>
            </a:prstGeom>
            <a:solidFill>
              <a:srgbClr val="0072CE">
                <a:alpha val="54902"/>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9F3A037B-5D0C-418C-8D3F-24D6ACAE7E2F}"/>
                </a:ext>
              </a:extLst>
            </p:cNvPr>
            <p:cNvSpPr/>
            <p:nvPr/>
          </p:nvSpPr>
          <p:spPr>
            <a:xfrm>
              <a:off x="6179963" y="2295525"/>
              <a:ext cx="977122" cy="3457575"/>
            </a:xfrm>
            <a:prstGeom prst="rect">
              <a:avLst/>
            </a:prstGeom>
            <a:solidFill>
              <a:srgbClr val="0072CE">
                <a:alpha val="54902"/>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341E2C48-DB44-415B-A2C9-F6F5C292054C}"/>
                </a:ext>
              </a:extLst>
            </p:cNvPr>
            <p:cNvSpPr/>
            <p:nvPr/>
          </p:nvSpPr>
          <p:spPr>
            <a:xfrm>
              <a:off x="7237774" y="2295524"/>
              <a:ext cx="908813" cy="3457575"/>
            </a:xfrm>
            <a:prstGeom prst="rect">
              <a:avLst/>
            </a:prstGeom>
            <a:solidFill>
              <a:srgbClr val="0072CE">
                <a:alpha val="54902"/>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9E5336BC-A689-454A-B1D3-A6E9EED165EE}"/>
                </a:ext>
              </a:extLst>
            </p:cNvPr>
            <p:cNvSpPr txBox="1"/>
            <p:nvPr/>
          </p:nvSpPr>
          <p:spPr>
            <a:xfrm>
              <a:off x="5259232" y="1801495"/>
              <a:ext cx="745717" cy="369332"/>
            </a:xfrm>
            <a:prstGeom prst="rect">
              <a:avLst/>
            </a:prstGeom>
            <a:noFill/>
          </p:spPr>
          <p:txBody>
            <a:bodyPr wrap="none" rtlCol="0">
              <a:spAutoFit/>
            </a:bodyPr>
            <a:lstStyle/>
            <a:p>
              <a:r>
                <a:rPr lang="en-GB">
                  <a:solidFill>
                    <a:srgbClr val="5A5A5A"/>
                  </a:solidFill>
                </a:rPr>
                <a:t>PCN 1</a:t>
              </a:r>
            </a:p>
          </p:txBody>
        </p:sp>
        <p:sp>
          <p:nvSpPr>
            <p:cNvPr id="35" name="TextBox 34">
              <a:extLst>
                <a:ext uri="{FF2B5EF4-FFF2-40B4-BE49-F238E27FC236}">
                  <a16:creationId xmlns:a16="http://schemas.microsoft.com/office/drawing/2014/main" id="{E045E991-6B87-4522-9F74-160AEDCDBE2A}"/>
                </a:ext>
              </a:extLst>
            </p:cNvPr>
            <p:cNvSpPr txBox="1"/>
            <p:nvPr/>
          </p:nvSpPr>
          <p:spPr>
            <a:xfrm>
              <a:off x="6236354" y="1791999"/>
              <a:ext cx="745717" cy="369332"/>
            </a:xfrm>
            <a:prstGeom prst="rect">
              <a:avLst/>
            </a:prstGeom>
            <a:noFill/>
          </p:spPr>
          <p:txBody>
            <a:bodyPr wrap="none" rtlCol="0">
              <a:spAutoFit/>
            </a:bodyPr>
            <a:lstStyle/>
            <a:p>
              <a:r>
                <a:rPr lang="en-GB">
                  <a:solidFill>
                    <a:srgbClr val="5A5A5A"/>
                  </a:solidFill>
                </a:rPr>
                <a:t>PCN 2</a:t>
              </a:r>
            </a:p>
          </p:txBody>
        </p:sp>
        <p:sp>
          <p:nvSpPr>
            <p:cNvPr id="36" name="TextBox 35">
              <a:extLst>
                <a:ext uri="{FF2B5EF4-FFF2-40B4-BE49-F238E27FC236}">
                  <a16:creationId xmlns:a16="http://schemas.microsoft.com/office/drawing/2014/main" id="{47B12B69-1623-4965-A78C-7CCFD0BF2573}"/>
                </a:ext>
              </a:extLst>
            </p:cNvPr>
            <p:cNvSpPr txBox="1"/>
            <p:nvPr/>
          </p:nvSpPr>
          <p:spPr>
            <a:xfrm>
              <a:off x="7225857" y="1800234"/>
              <a:ext cx="745717" cy="369332"/>
            </a:xfrm>
            <a:prstGeom prst="rect">
              <a:avLst/>
            </a:prstGeom>
            <a:noFill/>
          </p:spPr>
          <p:txBody>
            <a:bodyPr wrap="none" rtlCol="0">
              <a:spAutoFit/>
            </a:bodyPr>
            <a:lstStyle/>
            <a:p>
              <a:r>
                <a:rPr lang="en-GB">
                  <a:solidFill>
                    <a:srgbClr val="5A5A5A"/>
                  </a:solidFill>
                </a:rPr>
                <a:t>PCN 3</a:t>
              </a:r>
            </a:p>
          </p:txBody>
        </p:sp>
        <p:sp>
          <p:nvSpPr>
            <p:cNvPr id="37" name="Oval 36">
              <a:extLst>
                <a:ext uri="{FF2B5EF4-FFF2-40B4-BE49-F238E27FC236}">
                  <a16:creationId xmlns:a16="http://schemas.microsoft.com/office/drawing/2014/main" id="{E23B1B95-D3E7-4CEC-A354-B2EAFFEAE85C}"/>
                </a:ext>
              </a:extLst>
            </p:cNvPr>
            <p:cNvSpPr/>
            <p:nvPr/>
          </p:nvSpPr>
          <p:spPr>
            <a:xfrm>
              <a:off x="5222337" y="3689621"/>
              <a:ext cx="900000" cy="387544"/>
            </a:xfrm>
            <a:prstGeom prst="ellipse">
              <a:avLst/>
            </a:prstGeom>
            <a:solidFill>
              <a:srgbClr val="FFFFFF">
                <a:alpha val="85098"/>
              </a:srgbClr>
            </a:solidFill>
            <a:ln>
              <a:solidFill>
                <a:schemeClr val="bg2">
                  <a:lumMod val="60000"/>
                  <a:lumOff val="40000"/>
                </a:schemeClr>
              </a:solidFill>
            </a:ln>
          </p:spPr>
          <p:style>
            <a:lnRef idx="2">
              <a:schemeClr val="accent3"/>
            </a:lnRef>
            <a:fillRef idx="1">
              <a:schemeClr val="lt1"/>
            </a:fillRef>
            <a:effectRef idx="0">
              <a:schemeClr val="accent3"/>
            </a:effectRef>
            <a:fontRef idx="minor">
              <a:schemeClr val="dk1"/>
            </a:fontRef>
          </p:style>
          <p:txBody>
            <a:bodyPr wrap="none" rtlCol="0" anchor="ctr"/>
            <a:lstStyle/>
            <a:p>
              <a:pPr algn="ctr"/>
              <a:r>
                <a:rPr lang="en-GB"/>
                <a:t>Control</a:t>
              </a:r>
            </a:p>
          </p:txBody>
        </p:sp>
        <p:sp>
          <p:nvSpPr>
            <p:cNvPr id="38" name="Oval 37">
              <a:extLst>
                <a:ext uri="{FF2B5EF4-FFF2-40B4-BE49-F238E27FC236}">
                  <a16:creationId xmlns:a16="http://schemas.microsoft.com/office/drawing/2014/main" id="{FC3D6DD8-C504-4509-92AA-88B218748909}"/>
                </a:ext>
              </a:extLst>
            </p:cNvPr>
            <p:cNvSpPr/>
            <p:nvPr/>
          </p:nvSpPr>
          <p:spPr>
            <a:xfrm>
              <a:off x="5222337" y="4805532"/>
              <a:ext cx="900000" cy="387544"/>
            </a:xfrm>
            <a:prstGeom prst="ellipse">
              <a:avLst/>
            </a:prstGeom>
            <a:solidFill>
              <a:srgbClr val="FFFFFF">
                <a:alpha val="85098"/>
              </a:srgbClr>
            </a:solidFill>
            <a:ln>
              <a:solidFill>
                <a:schemeClr val="bg2">
                  <a:lumMod val="60000"/>
                  <a:lumOff val="40000"/>
                </a:schemeClr>
              </a:solidFill>
            </a:ln>
          </p:spPr>
          <p:style>
            <a:lnRef idx="2">
              <a:schemeClr val="accent3"/>
            </a:lnRef>
            <a:fillRef idx="1">
              <a:schemeClr val="lt1"/>
            </a:fillRef>
            <a:effectRef idx="0">
              <a:schemeClr val="accent3"/>
            </a:effectRef>
            <a:fontRef idx="minor">
              <a:schemeClr val="dk1"/>
            </a:fontRef>
          </p:style>
          <p:txBody>
            <a:bodyPr wrap="none" rtlCol="0" anchor="ctr"/>
            <a:lstStyle/>
            <a:p>
              <a:pPr algn="ctr"/>
              <a:r>
                <a:rPr lang="en-GB"/>
                <a:t>Control</a:t>
              </a:r>
            </a:p>
          </p:txBody>
        </p:sp>
        <p:sp>
          <p:nvSpPr>
            <p:cNvPr id="39" name="Oval 38">
              <a:extLst>
                <a:ext uri="{FF2B5EF4-FFF2-40B4-BE49-F238E27FC236}">
                  <a16:creationId xmlns:a16="http://schemas.microsoft.com/office/drawing/2014/main" id="{89B836F5-A4C4-45AD-83D7-77F638893C28}"/>
                </a:ext>
              </a:extLst>
            </p:cNvPr>
            <p:cNvSpPr/>
            <p:nvPr/>
          </p:nvSpPr>
          <p:spPr>
            <a:xfrm>
              <a:off x="5222337" y="4161322"/>
              <a:ext cx="900000" cy="568785"/>
            </a:xfrm>
            <a:prstGeom prst="ellipse">
              <a:avLst/>
            </a:prstGeom>
            <a:solidFill>
              <a:srgbClr val="FFFFFF">
                <a:alpha val="85098"/>
              </a:srgbClr>
            </a:solidFill>
            <a:ln>
              <a:solidFill>
                <a:schemeClr val="bg2">
                  <a:lumMod val="60000"/>
                  <a:lumOff val="40000"/>
                </a:schemeClr>
              </a:solidFill>
            </a:ln>
          </p:spPr>
          <p:style>
            <a:lnRef idx="2">
              <a:schemeClr val="accent3"/>
            </a:lnRef>
            <a:fillRef idx="1">
              <a:schemeClr val="lt1"/>
            </a:fillRef>
            <a:effectRef idx="0">
              <a:schemeClr val="accent3"/>
            </a:effectRef>
            <a:fontRef idx="minor">
              <a:schemeClr val="dk1"/>
            </a:fontRef>
          </p:style>
          <p:txBody>
            <a:bodyPr wrap="none" rtlCol="0" anchor="ctr"/>
            <a:lstStyle/>
            <a:p>
              <a:pPr algn="ctr"/>
              <a:r>
                <a:rPr lang="en-GB" b="1"/>
                <a:t>Cohort</a:t>
              </a:r>
            </a:p>
          </p:txBody>
        </p:sp>
      </p:grpSp>
      <p:sp>
        <p:nvSpPr>
          <p:cNvPr id="40" name="TextBox 39">
            <a:extLst>
              <a:ext uri="{FF2B5EF4-FFF2-40B4-BE49-F238E27FC236}">
                <a16:creationId xmlns:a16="http://schemas.microsoft.com/office/drawing/2014/main" id="{3926A0A6-C0B5-4CDD-B9B9-7C8AD926AB36}"/>
              </a:ext>
            </a:extLst>
          </p:cNvPr>
          <p:cNvSpPr txBox="1"/>
          <p:nvPr/>
        </p:nvSpPr>
        <p:spPr bwMode="gray">
          <a:xfrm>
            <a:off x="457199" y="5539111"/>
            <a:ext cx="1996956" cy="430887"/>
          </a:xfrm>
          <a:prstGeom prst="rect">
            <a:avLst/>
          </a:prstGeom>
          <a:noFill/>
        </p:spPr>
        <p:txBody>
          <a:bodyPr vert="horz" wrap="square" lIns="0" tIns="0" rIns="0" bIns="0" rtlCol="0">
            <a:spAutoFit/>
          </a:bodyPr>
          <a:lstStyle/>
          <a:p>
            <a:pPr algn="l">
              <a:spcBef>
                <a:spcPts val="600"/>
              </a:spcBef>
            </a:pPr>
            <a:r>
              <a:rPr lang="en-GB" sz="1400" dirty="0">
                <a:solidFill>
                  <a:srgbClr val="5A5A5A"/>
                </a:solidFill>
              </a:rPr>
              <a:t>Potential challenges and opportunities:</a:t>
            </a:r>
          </a:p>
        </p:txBody>
      </p:sp>
      <p:sp>
        <p:nvSpPr>
          <p:cNvPr id="41" name="TextBox 40">
            <a:extLst>
              <a:ext uri="{FF2B5EF4-FFF2-40B4-BE49-F238E27FC236}">
                <a16:creationId xmlns:a16="http://schemas.microsoft.com/office/drawing/2014/main" id="{19F89BC3-5D94-4E36-A357-337602D2D21F}"/>
              </a:ext>
            </a:extLst>
          </p:cNvPr>
          <p:cNvSpPr txBox="1"/>
          <p:nvPr/>
        </p:nvSpPr>
        <p:spPr bwMode="gray">
          <a:xfrm>
            <a:off x="2904281" y="5539111"/>
            <a:ext cx="3530723" cy="723275"/>
          </a:xfrm>
          <a:prstGeom prst="rect">
            <a:avLst/>
          </a:prstGeom>
          <a:noFill/>
        </p:spPr>
        <p:txBody>
          <a:bodyPr vert="horz" wrap="square" lIns="0" tIns="0" rIns="0" bIns="0" rtlCol="0">
            <a:spAutoFit/>
          </a:bodyPr>
          <a:lstStyle/>
          <a:p>
            <a:pPr marL="285750" indent="-285750" algn="l">
              <a:spcBef>
                <a:spcPts val="600"/>
              </a:spcBef>
              <a:buFont typeface="Arial" panose="020B0604020202020204" pitchFamily="34" charset="0"/>
              <a:buChar char="•"/>
            </a:pPr>
            <a:r>
              <a:rPr lang="en-GB" sz="1400">
                <a:solidFill>
                  <a:srgbClr val="5A5A5A"/>
                </a:solidFill>
              </a:rPr>
              <a:t>Not viable with whole-ICS intervention</a:t>
            </a:r>
          </a:p>
          <a:p>
            <a:pPr marL="285750" indent="-285750" algn="l">
              <a:spcBef>
                <a:spcPts val="600"/>
              </a:spcBef>
              <a:buFont typeface="Arial" panose="020B0604020202020204" pitchFamily="34" charset="0"/>
              <a:buChar char="•"/>
            </a:pPr>
            <a:r>
              <a:rPr lang="en-GB" sz="1400">
                <a:solidFill>
                  <a:srgbClr val="5A5A5A"/>
                </a:solidFill>
              </a:rPr>
              <a:t>Relies on having data for non-participating PCNs</a:t>
            </a:r>
          </a:p>
        </p:txBody>
      </p:sp>
      <p:sp>
        <p:nvSpPr>
          <p:cNvPr id="42" name="TextBox 41">
            <a:extLst>
              <a:ext uri="{FF2B5EF4-FFF2-40B4-BE49-F238E27FC236}">
                <a16:creationId xmlns:a16="http://schemas.microsoft.com/office/drawing/2014/main" id="{784B5E8C-15E1-4203-BE6D-AF1B46FF0A62}"/>
              </a:ext>
            </a:extLst>
          </p:cNvPr>
          <p:cNvSpPr txBox="1"/>
          <p:nvPr/>
        </p:nvSpPr>
        <p:spPr bwMode="gray">
          <a:xfrm>
            <a:off x="6885129" y="5539111"/>
            <a:ext cx="4375905" cy="723275"/>
          </a:xfrm>
          <a:prstGeom prst="rect">
            <a:avLst/>
          </a:prstGeom>
          <a:noFill/>
        </p:spPr>
        <p:txBody>
          <a:bodyPr vert="horz" wrap="square" lIns="0" tIns="0" rIns="0" bIns="0" rtlCol="0">
            <a:spAutoFit/>
          </a:bodyPr>
          <a:lstStyle/>
          <a:p>
            <a:pPr marL="285750" indent="-285750" algn="l">
              <a:spcBef>
                <a:spcPts val="600"/>
              </a:spcBef>
              <a:buFont typeface="Arial" panose="020B0604020202020204" pitchFamily="34" charset="0"/>
              <a:buChar char="•"/>
            </a:pPr>
            <a:r>
              <a:rPr lang="en-GB" sz="1400">
                <a:solidFill>
                  <a:srgbClr val="5A5A5A"/>
                </a:solidFill>
              </a:rPr>
              <a:t>Potential variance between Control &amp; Case groups</a:t>
            </a:r>
          </a:p>
          <a:p>
            <a:pPr marL="285750" indent="-285750" algn="l">
              <a:spcBef>
                <a:spcPts val="600"/>
              </a:spcBef>
              <a:buFont typeface="Arial" panose="020B0604020202020204" pitchFamily="34" charset="0"/>
              <a:buChar char="•"/>
            </a:pPr>
            <a:r>
              <a:rPr lang="en-GB" sz="1400">
                <a:solidFill>
                  <a:srgbClr val="5A5A5A"/>
                </a:solidFill>
              </a:rPr>
              <a:t>Can explore propensity scores to create better matched control groups</a:t>
            </a:r>
          </a:p>
        </p:txBody>
      </p:sp>
      <p:sp>
        <p:nvSpPr>
          <p:cNvPr id="43" name="Slide Number Placeholder 42">
            <a:extLst>
              <a:ext uri="{FF2B5EF4-FFF2-40B4-BE49-F238E27FC236}">
                <a16:creationId xmlns:a16="http://schemas.microsoft.com/office/drawing/2014/main" id="{C77A27D3-B61B-0FE1-6E7A-BACA74E5BA34}"/>
              </a:ext>
            </a:extLst>
          </p:cNvPr>
          <p:cNvSpPr>
            <a:spLocks noGrp="1"/>
          </p:cNvSpPr>
          <p:nvPr>
            <p:ph type="sldNum" sz="quarter" idx="12"/>
          </p:nvPr>
        </p:nvSpPr>
        <p:spPr/>
        <p:txBody>
          <a:bodyPr/>
          <a:lstStyle/>
          <a:p>
            <a:fld id="{E1029FB6-7824-451A-9EA4-E2CEA8FF73CB}" type="slidenum">
              <a:rPr lang="en-US" smtClean="0"/>
              <a:t>7</a:t>
            </a:fld>
            <a:endParaRPr lang="en-US"/>
          </a:p>
        </p:txBody>
      </p:sp>
      <p:sp>
        <p:nvSpPr>
          <p:cNvPr id="45" name="Footer Placeholder 1">
            <a:extLst>
              <a:ext uri="{FF2B5EF4-FFF2-40B4-BE49-F238E27FC236}">
                <a16:creationId xmlns:a16="http://schemas.microsoft.com/office/drawing/2014/main" id="{C94B8D28-0DF9-7503-3B60-16B88240F657}"/>
              </a:ext>
            </a:extLst>
          </p:cNvPr>
          <p:cNvSpPr>
            <a:spLocks noGrp="1"/>
          </p:cNvSpPr>
          <p:nvPr>
            <p:ph type="ftr" sz="quarter" idx="11"/>
          </p:nvPr>
        </p:nvSpPr>
        <p:spPr>
          <a:xfrm>
            <a:off x="3686185" y="6459785"/>
            <a:ext cx="4822804" cy="365125"/>
          </a:xfrm>
        </p:spPr>
        <p:txBody>
          <a:body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4113972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9D195-0619-4B98-9EE5-207C1E608A9F}"/>
              </a:ext>
            </a:extLst>
          </p:cNvPr>
          <p:cNvSpPr>
            <a:spLocks noGrp="1"/>
          </p:cNvSpPr>
          <p:nvPr>
            <p:ph type="title"/>
          </p:nvPr>
        </p:nvSpPr>
        <p:spPr>
          <a:xfrm>
            <a:off x="493967" y="195810"/>
            <a:ext cx="10058400" cy="693785"/>
          </a:xfrm>
        </p:spPr>
        <p:txBody>
          <a:bodyPr anchor="ctr">
            <a:normAutofit/>
          </a:bodyPr>
          <a:lstStyle/>
          <a:p>
            <a:r>
              <a:rPr lang="en-GB" sz="2400" dirty="0">
                <a:solidFill>
                  <a:srgbClr val="5A5A5A"/>
                </a:solidFill>
              </a:rPr>
              <a:t>Generating matched cohorts</a:t>
            </a:r>
          </a:p>
        </p:txBody>
      </p:sp>
      <p:sp>
        <p:nvSpPr>
          <p:cNvPr id="3" name="Rectangle 2">
            <a:extLst>
              <a:ext uri="{FF2B5EF4-FFF2-40B4-BE49-F238E27FC236}">
                <a16:creationId xmlns:a16="http://schemas.microsoft.com/office/drawing/2014/main" id="{CF180EB9-C5CC-4B3C-BEFB-A75E32D509DD}"/>
              </a:ext>
            </a:extLst>
          </p:cNvPr>
          <p:cNvSpPr/>
          <p:nvPr/>
        </p:nvSpPr>
        <p:spPr>
          <a:xfrm>
            <a:off x="2888893" y="5784494"/>
            <a:ext cx="8060268" cy="230832"/>
          </a:xfrm>
          <a:prstGeom prst="rect">
            <a:avLst/>
          </a:prstGeom>
        </p:spPr>
        <p:txBody>
          <a:bodyPr wrap="square">
            <a:spAutoFit/>
          </a:bodyPr>
          <a:lstStyle/>
          <a:p>
            <a:r>
              <a:rPr lang="en-GB" sz="900"/>
              <a:t>Image source: </a:t>
            </a:r>
            <a:r>
              <a:rPr lang="en-GB" sz="900">
                <a:hlinkClick r:id="rId2"/>
              </a:rPr>
              <a:t>https://www.nuffieldtrust.org.uk/research/evaluation-of-complex-health-and-care-interventions-using-retrospective-matched-control-methods</a:t>
            </a:r>
            <a:r>
              <a:rPr lang="en-GB" sz="900"/>
              <a:t> </a:t>
            </a:r>
          </a:p>
        </p:txBody>
      </p:sp>
      <p:pic>
        <p:nvPicPr>
          <p:cNvPr id="4" name="Picture 3">
            <a:extLst>
              <a:ext uri="{FF2B5EF4-FFF2-40B4-BE49-F238E27FC236}">
                <a16:creationId xmlns:a16="http://schemas.microsoft.com/office/drawing/2014/main" id="{40FDDF32-53B8-4F65-8E18-D8E2EE30E58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888893" y="1272125"/>
            <a:ext cx="9113716" cy="4429957"/>
          </a:xfrm>
          <a:prstGeom prst="rect">
            <a:avLst/>
          </a:prstGeom>
        </p:spPr>
      </p:pic>
      <p:sp>
        <p:nvSpPr>
          <p:cNvPr id="7" name="TextBox 6">
            <a:extLst>
              <a:ext uri="{FF2B5EF4-FFF2-40B4-BE49-F238E27FC236}">
                <a16:creationId xmlns:a16="http://schemas.microsoft.com/office/drawing/2014/main" id="{3A2A0307-393C-4C53-A6F6-1AE61258FC82}"/>
              </a:ext>
            </a:extLst>
          </p:cNvPr>
          <p:cNvSpPr txBox="1"/>
          <p:nvPr/>
        </p:nvSpPr>
        <p:spPr bwMode="gray">
          <a:xfrm>
            <a:off x="457199" y="1354537"/>
            <a:ext cx="2536054" cy="430887"/>
          </a:xfrm>
          <a:prstGeom prst="rect">
            <a:avLst/>
          </a:prstGeom>
          <a:noFill/>
        </p:spPr>
        <p:txBody>
          <a:bodyPr vert="horz" wrap="square" lIns="0" tIns="0" rIns="0" bIns="0" rtlCol="0">
            <a:spAutoFit/>
          </a:bodyPr>
          <a:lstStyle/>
          <a:p>
            <a:pPr algn="l">
              <a:spcBef>
                <a:spcPts val="600"/>
              </a:spcBef>
            </a:pPr>
            <a:r>
              <a:rPr lang="en-GB" sz="1400" b="1" dirty="0">
                <a:solidFill>
                  <a:srgbClr val="5A5A5A"/>
                </a:solidFill>
              </a:rPr>
              <a:t>Potential challenges and opportunities:</a:t>
            </a:r>
          </a:p>
        </p:txBody>
      </p:sp>
      <p:sp>
        <p:nvSpPr>
          <p:cNvPr id="5" name="TextBox 4">
            <a:extLst>
              <a:ext uri="{FF2B5EF4-FFF2-40B4-BE49-F238E27FC236}">
                <a16:creationId xmlns:a16="http://schemas.microsoft.com/office/drawing/2014/main" id="{7FBC79F2-2DC4-4F6C-BD43-5A60371ED877}"/>
              </a:ext>
            </a:extLst>
          </p:cNvPr>
          <p:cNvSpPr txBox="1"/>
          <p:nvPr/>
        </p:nvSpPr>
        <p:spPr bwMode="gray">
          <a:xfrm>
            <a:off x="189391" y="1976029"/>
            <a:ext cx="2536054" cy="2246769"/>
          </a:xfrm>
          <a:prstGeom prst="rect">
            <a:avLst/>
          </a:prstGeom>
          <a:noFill/>
        </p:spPr>
        <p:txBody>
          <a:bodyPr vert="horz" wrap="square" lIns="0" tIns="0" rIns="0" bIns="0" rtlCol="0">
            <a:spAutoFit/>
          </a:bodyPr>
          <a:lstStyle/>
          <a:p>
            <a:pPr marL="285750" indent="-285750" algn="l">
              <a:spcBef>
                <a:spcPts val="600"/>
              </a:spcBef>
              <a:buFont typeface="Arial" panose="020B0604020202020204" pitchFamily="34" charset="0"/>
              <a:buChar char="•"/>
            </a:pPr>
            <a:r>
              <a:rPr lang="en-GB" sz="1400" b="1" i="1" dirty="0">
                <a:solidFill>
                  <a:srgbClr val="5A5A5A"/>
                </a:solidFill>
              </a:rPr>
              <a:t>Technically difficult-</a:t>
            </a:r>
            <a:r>
              <a:rPr lang="en-GB" sz="1400" dirty="0">
                <a:solidFill>
                  <a:srgbClr val="5A5A5A"/>
                </a:solidFill>
              </a:rPr>
              <a:t> skillset required to run matched cohort models</a:t>
            </a:r>
          </a:p>
          <a:p>
            <a:pPr marL="285750" indent="-285750" algn="l">
              <a:spcBef>
                <a:spcPts val="600"/>
              </a:spcBef>
              <a:buFont typeface="Arial" panose="020B0604020202020204" pitchFamily="34" charset="0"/>
              <a:buChar char="•"/>
            </a:pPr>
            <a:endParaRPr lang="en-GB" sz="1400" dirty="0">
              <a:solidFill>
                <a:srgbClr val="5A5A5A"/>
              </a:solidFill>
            </a:endParaRPr>
          </a:p>
          <a:p>
            <a:pPr marL="285750" indent="-285750" algn="l">
              <a:spcBef>
                <a:spcPts val="600"/>
              </a:spcBef>
              <a:buFont typeface="Arial" panose="020B0604020202020204" pitchFamily="34" charset="0"/>
              <a:buChar char="•"/>
            </a:pPr>
            <a:r>
              <a:rPr lang="en-GB" sz="1400" b="1" i="1" dirty="0">
                <a:solidFill>
                  <a:srgbClr val="5A5A5A"/>
                </a:solidFill>
              </a:rPr>
              <a:t>Relies on having high quality whole</a:t>
            </a:r>
            <a:r>
              <a:rPr lang="en-GB" sz="1400" dirty="0">
                <a:solidFill>
                  <a:srgbClr val="5A5A5A"/>
                </a:solidFill>
              </a:rPr>
              <a:t>- ICS data</a:t>
            </a:r>
          </a:p>
          <a:p>
            <a:pPr marL="285750" indent="-285750" algn="l">
              <a:spcBef>
                <a:spcPts val="600"/>
              </a:spcBef>
              <a:buFont typeface="Arial" panose="020B0604020202020204" pitchFamily="34" charset="0"/>
              <a:buChar char="•"/>
            </a:pPr>
            <a:endParaRPr lang="en-GB" sz="1400" dirty="0">
              <a:solidFill>
                <a:srgbClr val="5A5A5A"/>
              </a:solidFill>
            </a:endParaRPr>
          </a:p>
          <a:p>
            <a:pPr marL="285750" indent="-285750">
              <a:spcBef>
                <a:spcPts val="600"/>
              </a:spcBef>
              <a:buFont typeface="Arial" panose="020B0604020202020204" pitchFamily="34" charset="0"/>
              <a:buChar char="•"/>
            </a:pPr>
            <a:r>
              <a:rPr lang="en-GB" sz="1400" b="1" i="1" dirty="0">
                <a:solidFill>
                  <a:srgbClr val="5A5A5A"/>
                </a:solidFill>
              </a:rPr>
              <a:t>This technique is repeatable- </a:t>
            </a:r>
            <a:r>
              <a:rPr lang="en-GB" sz="1400" dirty="0">
                <a:solidFill>
                  <a:srgbClr val="5A5A5A"/>
                </a:solidFill>
              </a:rPr>
              <a:t>once it has been done</a:t>
            </a:r>
          </a:p>
        </p:txBody>
      </p:sp>
      <p:sp>
        <p:nvSpPr>
          <p:cNvPr id="6" name="Slide Number Placeholder 5">
            <a:extLst>
              <a:ext uri="{FF2B5EF4-FFF2-40B4-BE49-F238E27FC236}">
                <a16:creationId xmlns:a16="http://schemas.microsoft.com/office/drawing/2014/main" id="{850B1031-F0B0-EABD-C48A-78ACBBEA9C30}"/>
              </a:ext>
            </a:extLst>
          </p:cNvPr>
          <p:cNvSpPr>
            <a:spLocks noGrp="1"/>
          </p:cNvSpPr>
          <p:nvPr>
            <p:ph type="sldNum" sz="quarter" idx="12"/>
          </p:nvPr>
        </p:nvSpPr>
        <p:spPr/>
        <p:txBody>
          <a:bodyPr/>
          <a:lstStyle/>
          <a:p>
            <a:fld id="{E1029FB6-7824-451A-9EA4-E2CEA8FF73CB}" type="slidenum">
              <a:rPr lang="en-US" smtClean="0"/>
              <a:t>8</a:t>
            </a:fld>
            <a:endParaRPr lang="en-US"/>
          </a:p>
        </p:txBody>
      </p:sp>
      <p:sp>
        <p:nvSpPr>
          <p:cNvPr id="9" name="Footer Placeholder 1">
            <a:extLst>
              <a:ext uri="{FF2B5EF4-FFF2-40B4-BE49-F238E27FC236}">
                <a16:creationId xmlns:a16="http://schemas.microsoft.com/office/drawing/2014/main" id="{5FFA3A61-EFFC-173C-42ED-F05ADC8D805F}"/>
              </a:ext>
            </a:extLst>
          </p:cNvPr>
          <p:cNvSpPr>
            <a:spLocks noGrp="1"/>
          </p:cNvSpPr>
          <p:nvPr>
            <p:ph type="ftr" sz="quarter" idx="11"/>
          </p:nvPr>
        </p:nvSpPr>
        <p:spPr>
          <a:xfrm>
            <a:off x="3686185" y="6459785"/>
            <a:ext cx="4822804" cy="365125"/>
          </a:xfrm>
        </p:spPr>
        <p:txBody>
          <a:body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2396347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492BB-FBDE-4154-9B93-A9F060D06AEE}"/>
              </a:ext>
            </a:extLst>
          </p:cNvPr>
          <p:cNvSpPr>
            <a:spLocks noGrp="1"/>
          </p:cNvSpPr>
          <p:nvPr>
            <p:ph type="title"/>
          </p:nvPr>
        </p:nvSpPr>
        <p:spPr>
          <a:xfrm>
            <a:off x="485480" y="395381"/>
            <a:ext cx="9601200" cy="304699"/>
          </a:xfrm>
        </p:spPr>
        <p:txBody>
          <a:bodyPr anchor="ctr">
            <a:noAutofit/>
          </a:bodyPr>
          <a:lstStyle/>
          <a:p>
            <a:r>
              <a:rPr lang="en-GB" sz="2400" dirty="0">
                <a:solidFill>
                  <a:srgbClr val="5A5A5A"/>
                </a:solidFill>
              </a:rPr>
              <a:t>How to compare?</a:t>
            </a:r>
            <a:endParaRPr lang="en-US" sz="2400" dirty="0">
              <a:solidFill>
                <a:srgbClr val="5A5A5A"/>
              </a:solidFill>
            </a:endParaRPr>
          </a:p>
        </p:txBody>
      </p:sp>
      <p:sp>
        <p:nvSpPr>
          <p:cNvPr id="4" name="TextBox 3">
            <a:extLst>
              <a:ext uri="{FF2B5EF4-FFF2-40B4-BE49-F238E27FC236}">
                <a16:creationId xmlns:a16="http://schemas.microsoft.com/office/drawing/2014/main" id="{4D1DC2F0-68A5-47F3-B9A0-35C4D8F8E95A}"/>
              </a:ext>
            </a:extLst>
          </p:cNvPr>
          <p:cNvSpPr txBox="1"/>
          <p:nvPr/>
        </p:nvSpPr>
        <p:spPr bwMode="gray">
          <a:xfrm>
            <a:off x="457199" y="5994584"/>
            <a:ext cx="6094520" cy="276999"/>
          </a:xfrm>
          <a:prstGeom prst="rect">
            <a:avLst/>
          </a:prstGeom>
          <a:noFill/>
        </p:spPr>
        <p:txBody>
          <a:bodyPr wrap="square">
            <a:spAutoFit/>
          </a:bodyPr>
          <a:lstStyle/>
          <a:p>
            <a:r>
              <a:rPr lang="en-US" sz="1200" i="1">
                <a:hlinkClick r:id="rId2"/>
              </a:rPr>
              <a:t>https://www.bmj.com/content/379/bmj.o2712</a:t>
            </a:r>
            <a:r>
              <a:rPr lang="en-US" sz="1200" i="1"/>
              <a:t> </a:t>
            </a:r>
          </a:p>
        </p:txBody>
      </p:sp>
      <p:sp>
        <p:nvSpPr>
          <p:cNvPr id="6" name="TextBox 5">
            <a:extLst>
              <a:ext uri="{FF2B5EF4-FFF2-40B4-BE49-F238E27FC236}">
                <a16:creationId xmlns:a16="http://schemas.microsoft.com/office/drawing/2014/main" id="{88217AAE-3FDA-4BDF-B396-DA107C0190E5}"/>
              </a:ext>
            </a:extLst>
          </p:cNvPr>
          <p:cNvSpPr txBox="1"/>
          <p:nvPr/>
        </p:nvSpPr>
        <p:spPr bwMode="gray">
          <a:xfrm>
            <a:off x="457199" y="5554478"/>
            <a:ext cx="10604378" cy="461665"/>
          </a:xfrm>
          <a:prstGeom prst="rect">
            <a:avLst/>
          </a:prstGeom>
          <a:noFill/>
        </p:spPr>
        <p:txBody>
          <a:bodyPr wrap="square">
            <a:spAutoFit/>
          </a:bodyPr>
          <a:lstStyle/>
          <a:p>
            <a:r>
              <a:rPr lang="en-US" sz="1200" b="0" i="1" dirty="0">
                <a:solidFill>
                  <a:srgbClr val="333333"/>
                </a:solidFill>
                <a:effectLst/>
                <a:latin typeface="inherit"/>
              </a:rPr>
              <a:t>Barr B</a:t>
            </a:r>
            <a:r>
              <a:rPr lang="en-US" sz="1200" b="0" i="1" dirty="0">
                <a:solidFill>
                  <a:srgbClr val="333333"/>
                </a:solidFill>
                <a:effectLst/>
                <a:latin typeface="interfaceregular"/>
              </a:rPr>
              <a:t>, </a:t>
            </a:r>
            <a:r>
              <a:rPr lang="en-US" sz="1200" b="0" i="1" dirty="0">
                <a:solidFill>
                  <a:srgbClr val="333333"/>
                </a:solidFill>
                <a:effectLst/>
                <a:latin typeface="inherit"/>
              </a:rPr>
              <a:t>Zhang X</a:t>
            </a:r>
            <a:r>
              <a:rPr lang="en-US" sz="1200" b="0" i="1" dirty="0">
                <a:solidFill>
                  <a:srgbClr val="333333"/>
                </a:solidFill>
                <a:effectLst/>
                <a:latin typeface="interfaceregular"/>
              </a:rPr>
              <a:t>, </a:t>
            </a:r>
            <a:r>
              <a:rPr lang="en-US" sz="1200" b="0" i="1" dirty="0">
                <a:solidFill>
                  <a:srgbClr val="333333"/>
                </a:solidFill>
                <a:effectLst/>
                <a:latin typeface="inherit"/>
              </a:rPr>
              <a:t>Green M</a:t>
            </a:r>
            <a:r>
              <a:rPr lang="en-US" sz="1200" b="0" i="1" dirty="0">
                <a:solidFill>
                  <a:srgbClr val="333333"/>
                </a:solidFill>
                <a:effectLst/>
                <a:latin typeface="interfaceregular"/>
              </a:rPr>
              <a:t>, </a:t>
            </a:r>
            <a:r>
              <a:rPr lang="en-US" sz="1200" b="0" i="1" dirty="0">
                <a:solidFill>
                  <a:srgbClr val="333333"/>
                </a:solidFill>
                <a:effectLst/>
                <a:latin typeface="inherit"/>
              </a:rPr>
              <a:t>Buchan I</a:t>
            </a:r>
            <a:r>
              <a:rPr lang="en-US" sz="1200" b="0" i="1" dirty="0">
                <a:solidFill>
                  <a:srgbClr val="333333"/>
                </a:solidFill>
                <a:effectLst/>
                <a:latin typeface="interfaceregular"/>
              </a:rPr>
              <a:t>. A blueprint for synthetic control methodology: a causal inference tool for evaluating natural experiments in population health </a:t>
            </a:r>
            <a:r>
              <a:rPr lang="en-US" sz="1200" b="0" i="1" dirty="0">
                <a:solidFill>
                  <a:srgbClr val="333333"/>
                </a:solidFill>
                <a:effectLst/>
                <a:latin typeface="inherit"/>
              </a:rPr>
              <a:t>BMJ </a:t>
            </a:r>
            <a:r>
              <a:rPr lang="en-US" sz="1200" b="0" i="1" dirty="0">
                <a:solidFill>
                  <a:srgbClr val="555555"/>
                </a:solidFill>
                <a:effectLst/>
                <a:latin typeface="inherit"/>
              </a:rPr>
              <a:t>2022; </a:t>
            </a:r>
            <a:r>
              <a:rPr lang="en-US" sz="1200" b="0" i="1" dirty="0">
                <a:solidFill>
                  <a:srgbClr val="333333"/>
                </a:solidFill>
                <a:effectLst/>
                <a:latin typeface="inherit"/>
              </a:rPr>
              <a:t>379 :o2712 </a:t>
            </a:r>
            <a:r>
              <a:rPr lang="en-US" sz="1200" b="0" i="1" dirty="0">
                <a:solidFill>
                  <a:srgbClr val="333333"/>
                </a:solidFill>
                <a:effectLst/>
                <a:latin typeface="interfaceregular"/>
              </a:rPr>
              <a:t>doi:10.1136/bmj.o2712</a:t>
            </a:r>
            <a:endParaRPr lang="en-US" sz="1200" i="1" dirty="0"/>
          </a:p>
        </p:txBody>
      </p:sp>
      <p:sp>
        <p:nvSpPr>
          <p:cNvPr id="8" name="TextBox 7">
            <a:extLst>
              <a:ext uri="{FF2B5EF4-FFF2-40B4-BE49-F238E27FC236}">
                <a16:creationId xmlns:a16="http://schemas.microsoft.com/office/drawing/2014/main" id="{991E8E58-E66F-4A49-9153-D0E1E2221F68}"/>
              </a:ext>
            </a:extLst>
          </p:cNvPr>
          <p:cNvSpPr txBox="1"/>
          <p:nvPr/>
        </p:nvSpPr>
        <p:spPr bwMode="gray">
          <a:xfrm>
            <a:off x="350666" y="1168184"/>
            <a:ext cx="5502075" cy="4232441"/>
          </a:xfrm>
          <a:prstGeom prst="rect">
            <a:avLst/>
          </a:prstGeom>
          <a:noFill/>
        </p:spPr>
        <p:txBody>
          <a:bodyPr wrap="square">
            <a:spAutoFit/>
          </a:bodyPr>
          <a:lstStyle/>
          <a:p>
            <a:pPr algn="l" fontAlgn="base"/>
            <a:r>
              <a:rPr lang="en-US" sz="1600" b="1" i="0" dirty="0">
                <a:solidFill>
                  <a:srgbClr val="002677"/>
                </a:solidFill>
                <a:effectLst/>
              </a:rPr>
              <a:t>Difference in Differences approach</a:t>
            </a:r>
          </a:p>
          <a:p>
            <a:pPr algn="l" fontAlgn="base"/>
            <a:endParaRPr lang="en-US" sz="1600" b="1" i="0" dirty="0">
              <a:solidFill>
                <a:schemeClr val="accent6"/>
              </a:solidFill>
              <a:effectLst/>
            </a:endParaRPr>
          </a:p>
          <a:p>
            <a:pPr marL="742950" lvl="1" indent="-285750" fontAlgn="base">
              <a:lnSpc>
                <a:spcPct val="150000"/>
              </a:lnSpc>
              <a:buFont typeface="Arial" panose="020B0604020202020204" pitchFamily="34" charset="0"/>
              <a:buChar char="•"/>
            </a:pPr>
            <a:r>
              <a:rPr lang="en-US" sz="1600" b="0" i="0" dirty="0">
                <a:solidFill>
                  <a:srgbClr val="5A5A5A"/>
                </a:solidFill>
                <a:effectLst/>
                <a:latin typeface="Arial" panose="020B0604020202020204" pitchFamily="34" charset="0"/>
                <a:cs typeface="Arial" panose="020B0604020202020204" pitchFamily="34" charset="0"/>
              </a:rPr>
              <a:t>The difference-in-differences method is a quasi-experimental approach that compares the changes in outcomes over time between a population enrolled in a program (the treatment group) and a population that is not (the comparison group).</a:t>
            </a:r>
          </a:p>
          <a:p>
            <a:pPr marL="742950" lvl="1" indent="-285750" fontAlgn="base">
              <a:lnSpc>
                <a:spcPct val="150000"/>
              </a:lnSpc>
              <a:buFont typeface="Arial" panose="020B0604020202020204" pitchFamily="34" charset="0"/>
              <a:buChar char="•"/>
            </a:pPr>
            <a:r>
              <a:rPr lang="en-US" sz="1600" dirty="0">
                <a:solidFill>
                  <a:srgbClr val="5A5A5A"/>
                </a:solidFill>
                <a:latin typeface="Arial" panose="020B0604020202020204" pitchFamily="34" charset="0"/>
                <a:cs typeface="Arial" panose="020B0604020202020204" pitchFamily="34" charset="0"/>
              </a:rPr>
              <a:t>In our Fuel Poverty Cohort, we would compare the activity changes in the trajectory and volumes of the Intervention Cohort to the trajectory and volumes of the Control Group after the intervention.</a:t>
            </a:r>
            <a:endParaRPr lang="en-US" sz="1500" b="0" i="0" dirty="0">
              <a:solidFill>
                <a:srgbClr val="5A5A5A"/>
              </a:solidFill>
              <a:effectLst/>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D5A0AA32-D538-3325-9295-3CE85CD6FBE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852742" y="1319014"/>
            <a:ext cx="5847961" cy="3816763"/>
          </a:xfrm>
          <a:prstGeom prst="rect">
            <a:avLst/>
          </a:prstGeom>
        </p:spPr>
      </p:pic>
      <p:sp>
        <p:nvSpPr>
          <p:cNvPr id="3" name="Slide Number Placeholder 2">
            <a:extLst>
              <a:ext uri="{FF2B5EF4-FFF2-40B4-BE49-F238E27FC236}">
                <a16:creationId xmlns:a16="http://schemas.microsoft.com/office/drawing/2014/main" id="{5F5C855D-F70D-3673-D4E9-69A874E6497B}"/>
              </a:ext>
            </a:extLst>
          </p:cNvPr>
          <p:cNvSpPr>
            <a:spLocks noGrp="1"/>
          </p:cNvSpPr>
          <p:nvPr>
            <p:ph type="sldNum" sz="quarter" idx="12"/>
          </p:nvPr>
        </p:nvSpPr>
        <p:spPr/>
        <p:txBody>
          <a:bodyPr/>
          <a:lstStyle/>
          <a:p>
            <a:fld id="{E1029FB6-7824-451A-9EA4-E2CEA8FF73CB}" type="slidenum">
              <a:rPr lang="en-US" smtClean="0"/>
              <a:t>9</a:t>
            </a:fld>
            <a:endParaRPr lang="en-US"/>
          </a:p>
        </p:txBody>
      </p:sp>
      <p:sp>
        <p:nvSpPr>
          <p:cNvPr id="9" name="Footer Placeholder 1">
            <a:extLst>
              <a:ext uri="{FF2B5EF4-FFF2-40B4-BE49-F238E27FC236}">
                <a16:creationId xmlns:a16="http://schemas.microsoft.com/office/drawing/2014/main" id="{0CBE685F-8F01-AD80-DD02-3C955413772F}"/>
              </a:ext>
            </a:extLst>
          </p:cNvPr>
          <p:cNvSpPr>
            <a:spLocks noGrp="1"/>
          </p:cNvSpPr>
          <p:nvPr>
            <p:ph type="ftr" sz="quarter" idx="11"/>
          </p:nvPr>
        </p:nvSpPr>
        <p:spPr>
          <a:xfrm>
            <a:off x="3686185" y="6459785"/>
            <a:ext cx="4822804" cy="365125"/>
          </a:xfrm>
        </p:spPr>
        <p:txBody>
          <a:bodyPr/>
          <a:lstStyle/>
          <a:p>
            <a:r>
              <a:rPr lang="en-US" cap="none" dirty="0"/>
              <a:t>© 2024 Optum, inc. All rights reserved. Confidential property of Optum. Do not distribute or reproduce without express permission from Optum.</a:t>
            </a:r>
          </a:p>
        </p:txBody>
      </p:sp>
    </p:spTree>
    <p:extLst>
      <p:ext uri="{BB962C8B-B14F-4D97-AF65-F5344CB8AC3E}">
        <p14:creationId xmlns:p14="http://schemas.microsoft.com/office/powerpoint/2010/main" val="2930752026"/>
      </p:ext>
    </p:extLst>
  </p:cSld>
  <p:clrMapOvr>
    <a:masterClrMapping/>
  </p:clrMapOvr>
</p:sld>
</file>

<file path=ppt/theme/theme1.xml><?xml version="1.0" encoding="utf-8"?>
<a:theme xmlns:a="http://schemas.openxmlformats.org/drawingml/2006/main" name="Retrospect">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01335AF99E7749B3DE2B2F4A6BB288" ma:contentTypeVersion="17" ma:contentTypeDescription="Create a new document." ma:contentTypeScope="" ma:versionID="b745af62c2db0151f245d526e696a70e">
  <xsd:schema xmlns:xsd="http://www.w3.org/2001/XMLSchema" xmlns:xs="http://www.w3.org/2001/XMLSchema" xmlns:p="http://schemas.microsoft.com/office/2006/metadata/properties" xmlns:ns2="c933ca9a-8414-4eb5-91e0-37e09e578ab2" xmlns:ns3="08e1e787-dd93-4a65-8479-1710123d1226" targetNamespace="http://schemas.microsoft.com/office/2006/metadata/properties" ma:root="true" ma:fieldsID="fe771628ff2aacd3ef62e2c31e604621" ns2:_="" ns3:_="">
    <xsd:import namespace="c933ca9a-8414-4eb5-91e0-37e09e578ab2"/>
    <xsd:import namespace="08e1e787-dd93-4a65-8479-1710123d1226"/>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LengthInSeconds" minOccurs="0"/>
                <xsd:element ref="ns3:lcf76f155ced4ddcb4097134ff3c332f" minOccurs="0"/>
                <xsd:element ref="ns3:MediaServiceOCR" minOccurs="0"/>
                <xsd:element ref="ns3:MediaServiceGenerationTime" minOccurs="0"/>
                <xsd:element ref="ns3:MediaServiceEventHashCode"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33ca9a-8414-4eb5-91e0-37e09e578ab2"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Keywords" ma:readOnly="false"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hidden="true" ma:list="{f970348b-db2a-4cae-ae94-8bcefab8df56}" ma:internalName="TaxCatchAll" ma:showField="CatchAllData" ma:web="c933ca9a-8414-4eb5-91e0-37e09e578ab2">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8e1e787-dd93-4a65-8479-1710123d122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c933ca9a-8414-4eb5-91e0-37e09e578ab2">
      <Terms xmlns="http://schemas.microsoft.com/office/infopath/2007/PartnerControls"/>
    </TaxKeywordTaxHTField>
    <lcf76f155ced4ddcb4097134ff3c332f xmlns="08e1e787-dd93-4a65-8479-1710123d1226">
      <Terms xmlns="http://schemas.microsoft.com/office/infopath/2007/PartnerControls"/>
    </lcf76f155ced4ddcb4097134ff3c332f>
    <TaxCatchAll xmlns="c933ca9a-8414-4eb5-91e0-37e09e578ab2" xsi:nil="true"/>
  </documentManagement>
</p:properties>
</file>

<file path=customXml/itemProps1.xml><?xml version="1.0" encoding="utf-8"?>
<ds:datastoreItem xmlns:ds="http://schemas.openxmlformats.org/officeDocument/2006/customXml" ds:itemID="{AA08011E-25C5-42F2-A6B7-F2B8EC9C0DE2}">
  <ds:schemaRefs>
    <ds:schemaRef ds:uri="http://schemas.microsoft.com/sharepoint/v3/contenttype/forms"/>
  </ds:schemaRefs>
</ds:datastoreItem>
</file>

<file path=customXml/itemProps2.xml><?xml version="1.0" encoding="utf-8"?>
<ds:datastoreItem xmlns:ds="http://schemas.openxmlformats.org/officeDocument/2006/customXml" ds:itemID="{017F670D-E203-4E23-9938-F5789348C2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33ca9a-8414-4eb5-91e0-37e09e578ab2"/>
    <ds:schemaRef ds:uri="08e1e787-dd93-4a65-8479-1710123d12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927C146-EEC6-429C-A977-E3431379C12A}">
  <ds:schemaRefs>
    <ds:schemaRef ds:uri="http://schemas.microsoft.com/office/2006/metadata/properties"/>
    <ds:schemaRef ds:uri="http://schemas.microsoft.com/office/infopath/2007/PartnerControls"/>
    <ds:schemaRef ds:uri="c933ca9a-8414-4eb5-91e0-37e09e578ab2"/>
    <ds:schemaRef ds:uri="08e1e787-dd93-4a65-8479-1710123d1226"/>
  </ds:schemaRefs>
</ds:datastoreItem>
</file>

<file path=docProps/app.xml><?xml version="1.0" encoding="utf-8"?>
<Properties xmlns="http://schemas.openxmlformats.org/officeDocument/2006/extended-properties" xmlns:vt="http://schemas.openxmlformats.org/officeDocument/2006/docPropsVTypes">
  <TotalTime>254</TotalTime>
  <Words>1280</Words>
  <Application>Microsoft Office PowerPoint</Application>
  <PresentationFormat>Widescreen</PresentationFormat>
  <Paragraphs>151</Paragraphs>
  <Slides>10</Slides>
  <Notes>1</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inherit</vt:lpstr>
      <vt:lpstr>interfaceregular</vt:lpstr>
      <vt:lpstr>Retrospect</vt:lpstr>
      <vt:lpstr>PHM Reporting Suite: Evaluation Module</vt:lpstr>
      <vt:lpstr>PHM Cycle: Evaluation – why evaluate?</vt:lpstr>
      <vt:lpstr>Purpose of the Evaluation Module</vt:lpstr>
      <vt:lpstr>Evaluation: step by step</vt:lpstr>
      <vt:lpstr>Hypothesis testing</vt:lpstr>
      <vt:lpstr>Evaluation: reporting examples</vt:lpstr>
      <vt:lpstr>Choosing control groups (observational)</vt:lpstr>
      <vt:lpstr>Generating matched cohorts</vt:lpstr>
      <vt:lpstr>How to compare?</vt:lpstr>
      <vt:lpstr>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ABIOLA, Ayo (NHS ARDEN AND GREATER EAST MIDLANDS COMMISSIONING SUPPORT UNIT)</dc:creator>
  <cp:lastModifiedBy>ABIOLA, Ayo (NHS ARDEN AND GREATER EAST MIDLANDS COMMISSIONING SUPPORT UNIT)</cp:lastModifiedBy>
  <cp:revision>7</cp:revision>
  <dcterms:created xsi:type="dcterms:W3CDTF">2024-08-14T11:51:22Z</dcterms:created>
  <dcterms:modified xsi:type="dcterms:W3CDTF">2024-11-11T09:42:08Z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0x010100E601335AF99E7749B3DE2B2F4A6BB288</vt:lpwstr>
  </property>
  <property fmtid="{D5CDD505-2E9C-101B-9397-08002B2CF9AE}" pid="3" name="TaxKeyword">
    <vt:lpwstr/>
  </property>
</Properties>
</file>