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19"/>
  </p:notesMasterIdLst>
  <p:sldIdLst>
    <p:sldId id="257" r:id="rId5"/>
    <p:sldId id="2147477369" r:id="rId6"/>
    <p:sldId id="2147477545" r:id="rId7"/>
    <p:sldId id="2146847355" r:id="rId8"/>
    <p:sldId id="2146847339" r:id="rId9"/>
    <p:sldId id="2146847344" r:id="rId10"/>
    <p:sldId id="2146847347" r:id="rId11"/>
    <p:sldId id="2146847345" r:id="rId12"/>
    <p:sldId id="2146847360" r:id="rId13"/>
    <p:sldId id="2146847351" r:id="rId14"/>
    <p:sldId id="2146847348" r:id="rId15"/>
    <p:sldId id="2146847349" r:id="rId16"/>
    <p:sldId id="2146847356" r:id="rId17"/>
    <p:sldId id="214587210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D1864D-C921-37B8-604C-3E721904623C}" name="Stone, Kris" initials="SK" userId="S::kristofer.stone@optum.com::9dc822e4-18b2-48c4-a37d-0c4b094c6a25" providerId="AD"/>
  <p188:author id="{EA28935A-245E-4E23-F8EF-89E9ED5C66AF}" name="Green, Joe" initials="GJ" userId="S::joe.green@optum.com::eeb88818-a4bd-4ef4-bdef-93368f32f0be" providerId="AD"/>
  <p188:author id="{9C4D25BA-2810-378F-ED9A-33C3E65A17AD}" name="Payne, Lauren M" initials="PLM" userId="S::lauren.payne@optum.com::c75c741d-8858-4b71-af13-2fba0c430c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77"/>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23" autoAdjust="0"/>
  </p:normalViewPr>
  <p:slideViewPr>
    <p:cSldViewPr snapToGrid="0">
      <p:cViewPr varScale="1">
        <p:scale>
          <a:sx n="61" d="100"/>
          <a:sy n="61" d="100"/>
        </p:scale>
        <p:origin x="884"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hrami Jovein, Layla (she/her)" userId="564c9fd6-df70-4614-9d39-b1969e2021ac" providerId="ADAL" clId="{92DB9F34-B591-4132-B0EE-751AD41FF4F5}"/>
    <pc:docChg chg="">
      <pc:chgData name="Bahrami Jovein, Layla (she/her)" userId="564c9fd6-df70-4614-9d39-b1969e2021ac" providerId="ADAL" clId="{92DB9F34-B591-4132-B0EE-751AD41FF4F5}" dt="2024-09-03T18:35:27.472" v="1"/>
      <pc:docMkLst>
        <pc:docMk/>
      </pc:docMkLst>
      <pc:sldChg chg="delCm">
        <pc:chgData name="Bahrami Jovein, Layla (she/her)" userId="564c9fd6-df70-4614-9d39-b1969e2021ac" providerId="ADAL" clId="{92DB9F34-B591-4132-B0EE-751AD41FF4F5}" dt="2024-09-03T18:35:27.472" v="1"/>
        <pc:sldMkLst>
          <pc:docMk/>
          <pc:sldMk cId="1319596970" sldId="2146847360"/>
        </pc:sldMkLst>
        <pc:extLst>
          <p:ext xmlns:p="http://schemas.openxmlformats.org/presentationml/2006/main" uri="{D6D511B9-2390-475A-947B-AFAB55BFBCF1}">
            <pc226:cmChg xmlns:pc226="http://schemas.microsoft.com/office/powerpoint/2022/06/main/command" chg="del">
              <pc226:chgData name="Bahrami Jovein, Layla (she/her)" userId="564c9fd6-df70-4614-9d39-b1969e2021ac" providerId="ADAL" clId="{92DB9F34-B591-4132-B0EE-751AD41FF4F5}" dt="2024-09-03T18:35:27.472" v="1"/>
              <pc2:cmMkLst xmlns:pc2="http://schemas.microsoft.com/office/powerpoint/2019/9/main/command">
                <pc:docMk/>
                <pc:sldMk cId="1319596970" sldId="2146847360"/>
                <pc2:cmMk id="{C21E44AB-8166-43F1-B09B-0324CF56FFFF}"/>
              </pc2:cmMkLst>
            </pc226:cmChg>
            <pc226:cmChg xmlns:pc226="http://schemas.microsoft.com/office/powerpoint/2022/06/main/command" chg="del">
              <pc226:chgData name="Bahrami Jovein, Layla (she/her)" userId="564c9fd6-df70-4614-9d39-b1969e2021ac" providerId="ADAL" clId="{92DB9F34-B591-4132-B0EE-751AD41FF4F5}" dt="2024-09-03T18:35:26.094" v="0"/>
              <pc2:cmMkLst xmlns:pc2="http://schemas.microsoft.com/office/powerpoint/2019/9/main/command">
                <pc:docMk/>
                <pc:sldMk cId="1319596970" sldId="2146847360"/>
                <pc2:cmMk id="{EACDC8AB-4056-4BC4-824C-763080EBBBB5}"/>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B6517-2887-4F62-822F-6209B17CBCD3}" type="datetimeFigureOut">
              <a:rPr lang="en-GB" smtClean="0"/>
              <a:t>12/11/2024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DF5C03-3152-4918-8512-22953E1F742D}" type="slidenum">
              <a:rPr lang="en-GB" smtClean="0"/>
              <a:t>‹#›</a:t>
            </a:fld>
            <a:endParaRPr lang="en-GB"/>
          </a:p>
        </p:txBody>
      </p:sp>
    </p:spTree>
    <p:extLst>
      <p:ext uri="{BB962C8B-B14F-4D97-AF65-F5344CB8AC3E}">
        <p14:creationId xmlns:p14="http://schemas.microsoft.com/office/powerpoint/2010/main" val="1228002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8C08D9-78AF-4B62-AF1B-DF307118C6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824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1111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6215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137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049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8873E3-94A9-4909-B0E6-D7789AC0D427}" type="slidenum">
              <a:rPr lang="en-US" smtClean="0"/>
              <a:t>6</a:t>
            </a:fld>
            <a:endParaRPr lang="en-US"/>
          </a:p>
        </p:txBody>
      </p:sp>
    </p:spTree>
    <p:extLst>
      <p:ext uri="{BB962C8B-B14F-4D97-AF65-F5344CB8AC3E}">
        <p14:creationId xmlns:p14="http://schemas.microsoft.com/office/powerpoint/2010/main" val="4288833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8873E3-94A9-4909-B0E6-D7789AC0D427}" type="slidenum">
              <a:rPr lang="en-US" smtClean="0"/>
              <a:t>7</a:t>
            </a:fld>
            <a:endParaRPr lang="en-US"/>
          </a:p>
        </p:txBody>
      </p:sp>
    </p:spTree>
    <p:extLst>
      <p:ext uri="{BB962C8B-B14F-4D97-AF65-F5344CB8AC3E}">
        <p14:creationId xmlns:p14="http://schemas.microsoft.com/office/powerpoint/2010/main" val="3734415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8873E3-94A9-4909-B0E6-D7789AC0D427}" type="slidenum">
              <a:rPr lang="en-US" smtClean="0"/>
              <a:t>8</a:t>
            </a:fld>
            <a:endParaRPr lang="en-US"/>
          </a:p>
        </p:txBody>
      </p:sp>
    </p:spTree>
    <p:extLst>
      <p:ext uri="{BB962C8B-B14F-4D97-AF65-F5344CB8AC3E}">
        <p14:creationId xmlns:p14="http://schemas.microsoft.com/office/powerpoint/2010/main" val="2448578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068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850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Master" Target="../slideMasters/slideMaster1.xml"/><Relationship Id="rId4"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D395744-7009-4ED4-B9D4-026182C8A5E1}" type="datetime1">
              <a:rPr lang="en-GB" smtClean="0"/>
              <a:t>12/11/2024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DEA9DBA8-CA09-4FCC-931D-DDD427042C40}" type="slidenum">
              <a:rPr lang="en-GB" smtClean="0"/>
              <a:t>‹#›</a:t>
            </a:fld>
            <a:endParaRPr lang="en-GB"/>
          </a:p>
        </p:txBody>
      </p:sp>
    </p:spTree>
    <p:extLst>
      <p:ext uri="{BB962C8B-B14F-4D97-AF65-F5344CB8AC3E}">
        <p14:creationId xmlns:p14="http://schemas.microsoft.com/office/powerpoint/2010/main" val="129757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p:cNvSpPr>
            <a:spLocks noGrp="1"/>
          </p:cNvSpPr>
          <p:nvPr>
            <p:ph type="title" hasCustomPrompt="1"/>
          </p:nvPr>
        </p:nvSpPr>
        <p:spPr bwMode="gray"/>
        <p:txBody>
          <a:bodyPr/>
          <a:lstStyle>
            <a:lvl1pPr>
              <a:defRPr/>
            </a:lvl1pPr>
          </a:lstStyle>
          <a:p>
            <a:r>
              <a:rPr lang="en-US"/>
              <a:t>Slide title; Arial 30pt bold, sentence case (1 line)</a:t>
            </a:r>
          </a:p>
        </p:txBody>
      </p:sp>
      <p:sp>
        <p:nvSpPr>
          <p:cNvPr id="3" name="Bullets/content"/>
          <p:cNvSpPr>
            <a:spLocks noGrp="1"/>
          </p:cNvSpPr>
          <p:nvPr>
            <p:ph idx="1" hasCustomPrompt="1"/>
          </p:nvPr>
        </p:nvSpPr>
        <p:spPr bwMode="gray">
          <a:xfrm>
            <a:off x="789137" y="1945933"/>
            <a:ext cx="10613726" cy="3657600"/>
          </a:xfrm>
        </p:spPr>
        <p:txBody>
          <a:bodyPr/>
          <a:lstStyle>
            <a:lvl1pPr>
              <a:defRPr/>
            </a:lvl1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bwMode="gray">
          <a:xfrm>
            <a:off x="495300" y="1143334"/>
            <a:ext cx="11201400" cy="304699"/>
          </a:xfrm>
        </p:spPr>
        <p:txBody>
          <a:bodyPr>
            <a:spAutoFit/>
          </a:bodyPr>
          <a:lstStyle>
            <a:lvl1pPr>
              <a:lnSpc>
                <a:spcPct val="90000"/>
              </a:lnSpc>
              <a:spcBef>
                <a:spcPts val="0"/>
              </a:spcBef>
              <a:spcAft>
                <a:spcPts val="0"/>
              </a:spcAft>
              <a:defRPr sz="2200">
                <a:solidFill>
                  <a:schemeClr val="tx1"/>
                </a:solidFill>
              </a:defRPr>
            </a:lvl1pPr>
          </a:lstStyle>
          <a:p>
            <a:pPr lvl="0"/>
            <a:r>
              <a:rPr lang="en-US"/>
              <a:t>Slide subtitle (optional); Arial 22pt regular, sentence case (1 line)</a:t>
            </a:r>
          </a:p>
        </p:txBody>
      </p:sp>
      <p:sp>
        <p:nvSpPr>
          <p:cNvPr id="9" name="Rectangle 8" hidden="1"/>
          <p:cNvSpPr/>
          <p:nvPr userDrawn="1">
            <p:custDataLst>
              <p:tags r:id="rId1"/>
            </p:custDataLst>
          </p:nvPr>
        </p:nvSpPr>
        <p:spPr>
          <a:xfrm>
            <a:off x="457200" y="1143000"/>
            <a:ext cx="11353800" cy="4849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10" name="Rectangle 9" hidden="1"/>
          <p:cNvSpPr/>
          <p:nvPr userDrawn="1">
            <p:custDataLst>
              <p:tags r:id="rId2"/>
            </p:custDataLst>
          </p:nvPr>
        </p:nvSpPr>
        <p:spPr>
          <a:xfrm>
            <a:off x="304800" y="6084051"/>
            <a:ext cx="2214664" cy="6178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11" name="Rectangle 10" hidden="1"/>
          <p:cNvSpPr/>
          <p:nvPr userDrawn="1">
            <p:custDataLst>
              <p:tags r:id="rId3"/>
            </p:custDataLst>
          </p:nvPr>
        </p:nvSpPr>
        <p:spPr>
          <a:xfrm>
            <a:off x="0" y="0"/>
            <a:ext cx="12191999" cy="4180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12" name="Rectangle 11" hidden="1"/>
          <p:cNvSpPr/>
          <p:nvPr userDrawn="1">
            <p:custDataLst>
              <p:tags r:id="rId4"/>
            </p:custDataLst>
          </p:nvPr>
        </p:nvSpPr>
        <p:spPr>
          <a:xfrm>
            <a:off x="5229225" y="6392987"/>
            <a:ext cx="6648450" cy="510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4" name="Date Placeholder 3"/>
          <p:cNvSpPr>
            <a:spLocks noGrp="1"/>
          </p:cNvSpPr>
          <p:nvPr>
            <p:ph type="dt" sz="half" idx="14"/>
          </p:nvPr>
        </p:nvSpPr>
        <p:spPr bwMode="gray"/>
        <p:txBody>
          <a:bodyPr/>
          <a:lstStyle/>
          <a:p>
            <a:fld id="{773AF4C4-E7DA-4FBF-B88C-ED74393EBE5A}" type="datetime1">
              <a:rPr lang="en-GB" smtClean="0"/>
              <a:t>12/11/2024</a:t>
            </a:fld>
            <a:endParaRPr lang="en-US"/>
          </a:p>
        </p:txBody>
      </p:sp>
      <p:sp>
        <p:nvSpPr>
          <p:cNvPr id="6" name="Footer Placeholder 5"/>
          <p:cNvSpPr>
            <a:spLocks noGrp="1"/>
          </p:cNvSpPr>
          <p:nvPr>
            <p:ph type="ftr" sz="quarter" idx="15"/>
          </p:nvPr>
        </p:nvSpPr>
        <p:spPr bwMode="gray"/>
        <p:txBody>
          <a:bodyPr/>
          <a:lstStyle/>
          <a:p>
            <a:pPr algn="r"/>
            <a:endParaRPr lang="en-US"/>
          </a:p>
        </p:txBody>
      </p:sp>
      <p:sp>
        <p:nvSpPr>
          <p:cNvPr id="7" name="Slide Number Placeholder 6"/>
          <p:cNvSpPr>
            <a:spLocks noGrp="1"/>
          </p:cNvSpPr>
          <p:nvPr>
            <p:ph type="sldNum" sz="quarter" idx="16"/>
          </p:nvPr>
        </p:nvSpPr>
        <p:spPr bwMode="gray"/>
        <p:txBody>
          <a:bodyPr/>
          <a:lstStyle/>
          <a:p>
            <a:fld id="{901F1369-4AEB-4520-96C0-9F78886180C1}" type="slidenum">
              <a:rPr lang="en-US" smtClean="0"/>
              <a:pPr/>
              <a:t>‹#›</a:t>
            </a:fld>
            <a:endParaRPr lang="en-US"/>
          </a:p>
        </p:txBody>
      </p:sp>
    </p:spTree>
    <p:extLst>
      <p:ext uri="{BB962C8B-B14F-4D97-AF65-F5344CB8AC3E}">
        <p14:creationId xmlns:p14="http://schemas.microsoft.com/office/powerpoint/2010/main" val="1349653138"/>
      </p:ext>
    </p:extLst>
  </p:cSld>
  <p:clrMapOvr>
    <a:masterClrMapping/>
  </p:clrMapOvr>
  <p:extLst>
    <p:ext uri="{DCECCB84-F9BA-43D5-87BE-67443E8EF086}">
      <p15:sldGuideLst xmlns:p15="http://schemas.microsoft.com/office/powerpoint/2012/main">
        <p15:guide id="1" orient="horz" pos="664">
          <p15:clr>
            <a:srgbClr val="FFC000"/>
          </p15:clr>
        </p15:guide>
        <p15:guide id="2" orient="horz" pos="3792">
          <p15:clr>
            <a:srgbClr val="C35EA4"/>
          </p15:clr>
        </p15:guide>
        <p15:guide id="3" orient="horz" pos="720">
          <p15:clr>
            <a:srgbClr val="FFC00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ubhead">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76B3DF85-06AB-4D09-9458-B0A4DE468FDB}"/>
              </a:ext>
            </a:extLst>
          </p:cNvPr>
          <p:cNvSpPr>
            <a:spLocks noGrp="1"/>
          </p:cNvSpPr>
          <p:nvPr>
            <p:ph type="dt" sz="half" idx="10"/>
          </p:nvPr>
        </p:nvSpPr>
        <p:spPr/>
        <p:txBody>
          <a:bodyPr/>
          <a:lstStyle/>
          <a:p>
            <a:fld id="{2BC50AA8-AD29-4221-A06D-339A952C0029}" type="datetime1">
              <a:rPr lang="en-GB" smtClean="0"/>
              <a:t>12/11/2024</a:t>
            </a:fld>
            <a:endParaRPr lang="en-US"/>
          </a:p>
        </p:txBody>
      </p:sp>
      <p:sp>
        <p:nvSpPr>
          <p:cNvPr id="5" name="Slide Number Placeholder 4" hidden="1">
            <a:extLst>
              <a:ext uri="{FF2B5EF4-FFF2-40B4-BE49-F238E27FC236}">
                <a16:creationId xmlns:a16="http://schemas.microsoft.com/office/drawing/2014/main" id="{CFBBDC95-8D51-42CB-B4C0-9B8E3C030FAA}"/>
              </a:ext>
            </a:extLst>
          </p:cNvPr>
          <p:cNvSpPr>
            <a:spLocks noGrp="1"/>
          </p:cNvSpPr>
          <p:nvPr>
            <p:ph type="sldNum" sz="quarter" idx="12"/>
          </p:nvPr>
        </p:nvSpPr>
        <p:spPr/>
        <p:txBody>
          <a:bodyPr/>
          <a:lstStyle/>
          <a:p>
            <a:fld id="{B519C85C-EAC9-48AD-98B2-AD409FB15711}" type="slidenum">
              <a:rPr lang="en-US" smtClean="0"/>
              <a:t>‹#›</a:t>
            </a:fld>
            <a:endParaRPr lang="en-US"/>
          </a:p>
        </p:txBody>
      </p:sp>
      <p:sp>
        <p:nvSpPr>
          <p:cNvPr id="4" name="Footer Placeholder 3" hidden="1">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endParaRPr lang="en-US"/>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57198" y="958653"/>
            <a:ext cx="9601200" cy="269304"/>
          </a:xfrm>
        </p:spPr>
        <p:txBody>
          <a:bodyPr wrap="square">
            <a:spAutoFit/>
          </a:bodyPr>
          <a:lstStyle>
            <a:lvl1pPr>
              <a:lnSpc>
                <a:spcPct val="100000"/>
              </a:lnSpc>
              <a:spcBef>
                <a:spcPts val="0"/>
              </a:spcBef>
              <a:defRPr sz="1750" b="1">
                <a:solidFill>
                  <a:schemeClr val="accent6"/>
                </a:solidFill>
              </a:defRPr>
            </a:lvl1pPr>
          </a:lstStyle>
          <a:p>
            <a:pPr lvl="0"/>
            <a:r>
              <a:rPr lang="en-US"/>
              <a:t>Slide subtitle; Arial 17.5pt bold, sentence case (1 line)</a:t>
            </a:r>
          </a:p>
        </p:txBody>
      </p:sp>
      <p:sp>
        <p:nvSpPr>
          <p:cNvPr id="2" name="Title 1">
            <a:extLst>
              <a:ext uri="{FF2B5EF4-FFF2-40B4-BE49-F238E27FC236}">
                <a16:creationId xmlns:a16="http://schemas.microsoft.com/office/drawing/2014/main" id="{70871777-1CC4-46CB-8EB7-B1DE3217D445}"/>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3567200384"/>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603">
          <p15:clr>
            <a:srgbClr val="FBAE40"/>
          </p15:clr>
        </p15:guide>
        <p15:guide id="3" orient="horz" pos="1014">
          <p15:clr>
            <a:srgbClr val="FBAE40"/>
          </p15:clr>
        </p15:guide>
        <p15:guide id="4" orient="horz" pos="34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Closing Slide">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14" name="Boilerplate">
            <a:extLst>
              <a:ext uri="{FF2B5EF4-FFF2-40B4-BE49-F238E27FC236}">
                <a16:creationId xmlns:a16="http://schemas.microsoft.com/office/drawing/2014/main" id="{9EB9C69C-A308-416E-9EF4-CDCBABF60D86}"/>
              </a:ext>
            </a:extLst>
          </p:cNvPr>
          <p:cNvSpPr txBox="1"/>
          <p:nvPr/>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dirty="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dirty="0">
                <a:solidFill>
                  <a:schemeClr val="tx1"/>
                </a:solidFill>
                <a:latin typeface="+mn-lt"/>
              </a:rPr>
              <a:t>© 2024 Optum, Inc. All rights reserved. </a:t>
            </a:r>
          </a:p>
        </p:txBody>
      </p:sp>
      <p:pic>
        <p:nvPicPr>
          <p:cNvPr id="6" name="Optum logo" descr="Optum logo">
            <a:extLst>
              <a:ext uri="{FF2B5EF4-FFF2-40B4-BE49-F238E27FC236}">
                <a16:creationId xmlns:a16="http://schemas.microsoft.com/office/drawing/2014/main" id="{89BF741E-7372-4DA5-9FBB-22AB498402A5}"/>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051941" y="2837147"/>
            <a:ext cx="4088119" cy="1183707"/>
          </a:xfrm>
          <a:prstGeom prst="rect">
            <a:avLst/>
          </a:prstGeom>
        </p:spPr>
      </p:pic>
    </p:spTree>
    <p:extLst>
      <p:ext uri="{BB962C8B-B14F-4D97-AF65-F5344CB8AC3E}">
        <p14:creationId xmlns:p14="http://schemas.microsoft.com/office/powerpoint/2010/main" val="20370451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97B26BC-EB58-474C-B887-4774161BDCBB}" type="datetime1">
              <a:rPr lang="en-GB" smtClean="0"/>
              <a:t>12/11/2024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EA9DBA8-CA09-4FCC-931D-DDD427042C40}" type="slidenum">
              <a:rPr lang="en-GB" smtClean="0"/>
              <a:t>‹#›</a:t>
            </a:fld>
            <a:endParaRPr lang="en-GB"/>
          </a:p>
        </p:txBody>
      </p:sp>
    </p:spTree>
    <p:extLst>
      <p:ext uri="{BB962C8B-B14F-4D97-AF65-F5344CB8AC3E}">
        <p14:creationId xmlns:p14="http://schemas.microsoft.com/office/powerpoint/2010/main" val="4184835707"/>
      </p:ext>
    </p:extLst>
  </p:cSld>
  <p:clrMap bg1="lt1" tx1="dk1" bg2="lt2" tx2="dk2" accent1="accent1" accent2="accent2" accent3="accent3" accent4="accent4" accent5="accent5" accent6="accent6" hlink="hlink" folHlink="folHlink"/>
  <p:sldLayoutIdLst>
    <p:sldLayoutId id="2147483694" r:id="rId1"/>
    <p:sldLayoutId id="2147483696" r:id="rId2"/>
    <p:sldLayoutId id="2147483697" r:id="rId3"/>
    <p:sldLayoutId id="2147483698" r:id="rId4"/>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832AFB8-0FAA-7666-3C8F-D1D155ED5D0A}"/>
              </a:ext>
              <a:ext uri="{C183D7F6-B498-43B3-948B-1728B52AA6E4}">
                <adec:decorative xmlns:adec="http://schemas.microsoft.com/office/drawing/2017/decorative" val="1"/>
              </a:ext>
            </a:extLst>
          </p:cNvPr>
          <p:cNvGrpSpPr>
            <a:grpSpLocks/>
          </p:cNvGrpSpPr>
          <p:nvPr/>
        </p:nvGrpSpPr>
        <p:grpSpPr>
          <a:xfrm>
            <a:off x="841586" y="553085"/>
            <a:ext cx="873687" cy="875110"/>
            <a:chOff x="0" y="0"/>
            <a:chExt cx="873687" cy="875110"/>
          </a:xfrm>
        </p:grpSpPr>
        <p:sp>
          <p:nvSpPr>
            <p:cNvPr id="3" name="Graphic 2">
              <a:extLst>
                <a:ext uri="{FF2B5EF4-FFF2-40B4-BE49-F238E27FC236}">
                  <a16:creationId xmlns:a16="http://schemas.microsoft.com/office/drawing/2014/main" id="{F0576B0A-C2B7-B328-0BF6-CACBD0943180}"/>
                </a:ext>
              </a:extLst>
            </p:cNvPr>
            <p:cNvSpPr/>
            <p:nvPr/>
          </p:nvSpPr>
          <p:spPr>
            <a:xfrm>
              <a:off x="0" y="0"/>
              <a:ext cx="415925" cy="415925"/>
            </a:xfrm>
            <a:custGeom>
              <a:avLst/>
              <a:gdLst/>
              <a:ahLst/>
              <a:cxnLst/>
              <a:rect l="l" t="t" r="r" b="b"/>
              <a:pathLst>
                <a:path w="415925" h="415925">
                  <a:moveTo>
                    <a:pt x="207784" y="0"/>
                  </a:moveTo>
                  <a:lnTo>
                    <a:pt x="160105" y="5482"/>
                  </a:lnTo>
                  <a:lnTo>
                    <a:pt x="116355" y="21101"/>
                  </a:lnTo>
                  <a:lnTo>
                    <a:pt x="77777" y="45615"/>
                  </a:lnTo>
                  <a:lnTo>
                    <a:pt x="45611" y="77782"/>
                  </a:lnTo>
                  <a:lnTo>
                    <a:pt x="21099" y="116361"/>
                  </a:lnTo>
                  <a:lnTo>
                    <a:pt x="5481" y="160109"/>
                  </a:lnTo>
                  <a:lnTo>
                    <a:pt x="0" y="207784"/>
                  </a:lnTo>
                  <a:lnTo>
                    <a:pt x="5481" y="255376"/>
                  </a:lnTo>
                  <a:lnTo>
                    <a:pt x="21099" y="299093"/>
                  </a:lnTo>
                  <a:lnTo>
                    <a:pt x="45611" y="337679"/>
                  </a:lnTo>
                  <a:lnTo>
                    <a:pt x="77777" y="369877"/>
                  </a:lnTo>
                  <a:lnTo>
                    <a:pt x="116355" y="394431"/>
                  </a:lnTo>
                  <a:lnTo>
                    <a:pt x="160105" y="410085"/>
                  </a:lnTo>
                  <a:lnTo>
                    <a:pt x="207784" y="415582"/>
                  </a:lnTo>
                  <a:lnTo>
                    <a:pt x="415569" y="415582"/>
                  </a:lnTo>
                  <a:lnTo>
                    <a:pt x="415569" y="207784"/>
                  </a:lnTo>
                  <a:lnTo>
                    <a:pt x="409984" y="160109"/>
                  </a:lnTo>
                  <a:lnTo>
                    <a:pt x="394296" y="116361"/>
                  </a:lnTo>
                  <a:lnTo>
                    <a:pt x="369748" y="77782"/>
                  </a:lnTo>
                  <a:lnTo>
                    <a:pt x="337581" y="45615"/>
                  </a:lnTo>
                  <a:lnTo>
                    <a:pt x="299036" y="21101"/>
                  </a:lnTo>
                  <a:lnTo>
                    <a:pt x="255357" y="5482"/>
                  </a:lnTo>
                  <a:lnTo>
                    <a:pt x="207784" y="0"/>
                  </a:lnTo>
                  <a:close/>
                </a:path>
              </a:pathLst>
            </a:custGeom>
            <a:solidFill>
              <a:srgbClr val="0033A1"/>
            </a:solidFill>
          </p:spPr>
          <p:txBody>
            <a:bodyPr wrap="square" lIns="0" tIns="0" rIns="0" bIns="0" rtlCol="0">
              <a:prstTxWarp prst="textNoShape">
                <a:avLst/>
              </a:prstTxWarp>
              <a:noAutofit/>
            </a:bodyPr>
            <a:lstStyle/>
            <a:p>
              <a:endParaRPr lang="en-GB"/>
            </a:p>
          </p:txBody>
        </p:sp>
        <p:sp>
          <p:nvSpPr>
            <p:cNvPr id="4" name="Graphic 3">
              <a:extLst>
                <a:ext uri="{FF2B5EF4-FFF2-40B4-BE49-F238E27FC236}">
                  <a16:creationId xmlns:a16="http://schemas.microsoft.com/office/drawing/2014/main" id="{C4A85D0C-331C-FB98-7833-1EF68DE21C9F}"/>
                </a:ext>
              </a:extLst>
            </p:cNvPr>
            <p:cNvSpPr/>
            <p:nvPr/>
          </p:nvSpPr>
          <p:spPr>
            <a:xfrm>
              <a:off x="457762" y="0"/>
              <a:ext cx="415925" cy="415925"/>
            </a:xfrm>
            <a:custGeom>
              <a:avLst/>
              <a:gdLst/>
              <a:ahLst/>
              <a:cxnLst/>
              <a:rect l="l" t="t" r="r" b="b"/>
              <a:pathLst>
                <a:path w="415925" h="415925">
                  <a:moveTo>
                    <a:pt x="207784" y="0"/>
                  </a:moveTo>
                  <a:lnTo>
                    <a:pt x="160197" y="5482"/>
                  </a:lnTo>
                  <a:lnTo>
                    <a:pt x="116483" y="21101"/>
                  </a:lnTo>
                  <a:lnTo>
                    <a:pt x="77900" y="45615"/>
                  </a:lnTo>
                  <a:lnTo>
                    <a:pt x="45703" y="77782"/>
                  </a:lnTo>
                  <a:lnTo>
                    <a:pt x="21150" y="116361"/>
                  </a:lnTo>
                  <a:lnTo>
                    <a:pt x="5497" y="160109"/>
                  </a:lnTo>
                  <a:lnTo>
                    <a:pt x="0" y="207784"/>
                  </a:lnTo>
                  <a:lnTo>
                    <a:pt x="0" y="415582"/>
                  </a:lnTo>
                  <a:lnTo>
                    <a:pt x="207784" y="415582"/>
                  </a:lnTo>
                  <a:lnTo>
                    <a:pt x="255464" y="410085"/>
                  </a:lnTo>
                  <a:lnTo>
                    <a:pt x="299213" y="394431"/>
                  </a:lnTo>
                  <a:lnTo>
                    <a:pt x="337791" y="369877"/>
                  </a:lnTo>
                  <a:lnTo>
                    <a:pt x="369957" y="337679"/>
                  </a:lnTo>
                  <a:lnTo>
                    <a:pt x="394470" y="299093"/>
                  </a:lnTo>
                  <a:lnTo>
                    <a:pt x="410087" y="255376"/>
                  </a:lnTo>
                  <a:lnTo>
                    <a:pt x="415569" y="207784"/>
                  </a:lnTo>
                  <a:lnTo>
                    <a:pt x="410072" y="160109"/>
                  </a:lnTo>
                  <a:lnTo>
                    <a:pt x="394418" y="116361"/>
                  </a:lnTo>
                  <a:lnTo>
                    <a:pt x="369865" y="77782"/>
                  </a:lnTo>
                  <a:lnTo>
                    <a:pt x="337669" y="45615"/>
                  </a:lnTo>
                  <a:lnTo>
                    <a:pt x="299085" y="21101"/>
                  </a:lnTo>
                  <a:lnTo>
                    <a:pt x="255372"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sp>
          <p:nvSpPr>
            <p:cNvPr id="5" name="Graphic 4">
              <a:extLst>
                <a:ext uri="{FF2B5EF4-FFF2-40B4-BE49-F238E27FC236}">
                  <a16:creationId xmlns:a16="http://schemas.microsoft.com/office/drawing/2014/main" id="{0059BFE6-D253-7A75-A6A9-67BC9793AF14}"/>
                </a:ext>
              </a:extLst>
            </p:cNvPr>
            <p:cNvSpPr/>
            <p:nvPr/>
          </p:nvSpPr>
          <p:spPr>
            <a:xfrm>
              <a:off x="0" y="459185"/>
              <a:ext cx="415925" cy="415925"/>
            </a:xfrm>
            <a:custGeom>
              <a:avLst/>
              <a:gdLst/>
              <a:ahLst/>
              <a:cxnLst/>
              <a:rect l="l" t="t" r="r" b="b"/>
              <a:pathLst>
                <a:path w="415925" h="415925">
                  <a:moveTo>
                    <a:pt x="415569" y="0"/>
                  </a:moveTo>
                  <a:lnTo>
                    <a:pt x="207784" y="0"/>
                  </a:lnTo>
                  <a:lnTo>
                    <a:pt x="160105" y="5482"/>
                  </a:lnTo>
                  <a:lnTo>
                    <a:pt x="116355" y="21101"/>
                  </a:lnTo>
                  <a:lnTo>
                    <a:pt x="77777" y="45616"/>
                  </a:lnTo>
                  <a:lnTo>
                    <a:pt x="45611" y="77785"/>
                  </a:lnTo>
                  <a:lnTo>
                    <a:pt x="21099" y="116366"/>
                  </a:lnTo>
                  <a:lnTo>
                    <a:pt x="5481" y="160117"/>
                  </a:lnTo>
                  <a:lnTo>
                    <a:pt x="0" y="207797"/>
                  </a:lnTo>
                  <a:lnTo>
                    <a:pt x="5481" y="255472"/>
                  </a:lnTo>
                  <a:lnTo>
                    <a:pt x="21099" y="299220"/>
                  </a:lnTo>
                  <a:lnTo>
                    <a:pt x="45611" y="337799"/>
                  </a:lnTo>
                  <a:lnTo>
                    <a:pt x="77777" y="369966"/>
                  </a:lnTo>
                  <a:lnTo>
                    <a:pt x="116355" y="394480"/>
                  </a:lnTo>
                  <a:lnTo>
                    <a:pt x="160105" y="410099"/>
                  </a:lnTo>
                  <a:lnTo>
                    <a:pt x="207784" y="415582"/>
                  </a:lnTo>
                  <a:lnTo>
                    <a:pt x="255357" y="410099"/>
                  </a:lnTo>
                  <a:lnTo>
                    <a:pt x="299036" y="394480"/>
                  </a:lnTo>
                  <a:lnTo>
                    <a:pt x="337581" y="369966"/>
                  </a:lnTo>
                  <a:lnTo>
                    <a:pt x="369748" y="337799"/>
                  </a:lnTo>
                  <a:lnTo>
                    <a:pt x="394296" y="299220"/>
                  </a:lnTo>
                  <a:lnTo>
                    <a:pt x="409984" y="255472"/>
                  </a:lnTo>
                  <a:lnTo>
                    <a:pt x="415569" y="207797"/>
                  </a:lnTo>
                  <a:lnTo>
                    <a:pt x="415569" y="0"/>
                  </a:lnTo>
                  <a:close/>
                </a:path>
              </a:pathLst>
            </a:custGeom>
            <a:solidFill>
              <a:srgbClr val="F7D417"/>
            </a:solidFill>
          </p:spPr>
          <p:txBody>
            <a:bodyPr wrap="square" lIns="0" tIns="0" rIns="0" bIns="0" rtlCol="0">
              <a:prstTxWarp prst="textNoShape">
                <a:avLst/>
              </a:prstTxWarp>
              <a:noAutofit/>
            </a:bodyPr>
            <a:lstStyle/>
            <a:p>
              <a:endParaRPr lang="en-GB"/>
            </a:p>
          </p:txBody>
        </p:sp>
        <p:sp>
          <p:nvSpPr>
            <p:cNvPr id="6" name="Graphic 5">
              <a:extLst>
                <a:ext uri="{FF2B5EF4-FFF2-40B4-BE49-F238E27FC236}">
                  <a16:creationId xmlns:a16="http://schemas.microsoft.com/office/drawing/2014/main" id="{D1F60A20-8BC5-64A8-F4E3-737D69A26E07}"/>
                </a:ext>
              </a:extLst>
            </p:cNvPr>
            <p:cNvSpPr/>
            <p:nvPr/>
          </p:nvSpPr>
          <p:spPr>
            <a:xfrm>
              <a:off x="457762" y="459185"/>
              <a:ext cx="415925" cy="415925"/>
            </a:xfrm>
            <a:custGeom>
              <a:avLst/>
              <a:gdLst/>
              <a:ahLst/>
              <a:cxnLst/>
              <a:rect l="l" t="t" r="r" b="b"/>
              <a:pathLst>
                <a:path w="415925" h="415925">
                  <a:moveTo>
                    <a:pt x="207784" y="0"/>
                  </a:moveTo>
                  <a:lnTo>
                    <a:pt x="0" y="0"/>
                  </a:lnTo>
                  <a:lnTo>
                    <a:pt x="0" y="207797"/>
                  </a:lnTo>
                  <a:lnTo>
                    <a:pt x="5497" y="255472"/>
                  </a:lnTo>
                  <a:lnTo>
                    <a:pt x="21150" y="299220"/>
                  </a:lnTo>
                  <a:lnTo>
                    <a:pt x="45703" y="337799"/>
                  </a:lnTo>
                  <a:lnTo>
                    <a:pt x="77900" y="369966"/>
                  </a:lnTo>
                  <a:lnTo>
                    <a:pt x="116483" y="394480"/>
                  </a:lnTo>
                  <a:lnTo>
                    <a:pt x="160197" y="410099"/>
                  </a:lnTo>
                  <a:lnTo>
                    <a:pt x="207784" y="415582"/>
                  </a:lnTo>
                  <a:lnTo>
                    <a:pt x="255372" y="410099"/>
                  </a:lnTo>
                  <a:lnTo>
                    <a:pt x="299085" y="394480"/>
                  </a:lnTo>
                  <a:lnTo>
                    <a:pt x="337669" y="369966"/>
                  </a:lnTo>
                  <a:lnTo>
                    <a:pt x="369865" y="337799"/>
                  </a:lnTo>
                  <a:lnTo>
                    <a:pt x="394418" y="299220"/>
                  </a:lnTo>
                  <a:lnTo>
                    <a:pt x="410072" y="255472"/>
                  </a:lnTo>
                  <a:lnTo>
                    <a:pt x="415569" y="207797"/>
                  </a:lnTo>
                  <a:lnTo>
                    <a:pt x="410087" y="160117"/>
                  </a:lnTo>
                  <a:lnTo>
                    <a:pt x="394470" y="116366"/>
                  </a:lnTo>
                  <a:lnTo>
                    <a:pt x="369957" y="77785"/>
                  </a:lnTo>
                  <a:lnTo>
                    <a:pt x="337791" y="45616"/>
                  </a:lnTo>
                  <a:lnTo>
                    <a:pt x="299213" y="21101"/>
                  </a:lnTo>
                  <a:lnTo>
                    <a:pt x="255464"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grpSp>
      <p:pic>
        <p:nvPicPr>
          <p:cNvPr id="7" name="Picture 6">
            <a:extLst>
              <a:ext uri="{FF2B5EF4-FFF2-40B4-BE49-F238E27FC236}">
                <a16:creationId xmlns:a16="http://schemas.microsoft.com/office/drawing/2014/main" id="{B5D8CB11-4B9C-E2E0-F180-E2A2DFB4AF8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757110" y="553085"/>
            <a:ext cx="2103302" cy="518205"/>
          </a:xfrm>
          <a:prstGeom prst="rect">
            <a:avLst/>
          </a:prstGeom>
        </p:spPr>
      </p:pic>
      <p:pic>
        <p:nvPicPr>
          <p:cNvPr id="8" name="Image 11">
            <a:extLst>
              <a:ext uri="{FF2B5EF4-FFF2-40B4-BE49-F238E27FC236}">
                <a16:creationId xmlns:a16="http://schemas.microsoft.com/office/drawing/2014/main" id="{F49F8CA1-4124-5329-2ABE-10DD8D73ACAD}"/>
              </a:ext>
              <a:ext uri="{C183D7F6-B498-43B3-948B-1728B52AA6E4}">
                <adec:decorative xmlns:adec="http://schemas.microsoft.com/office/drawing/2017/decorative" val="1"/>
              </a:ext>
            </a:extLst>
          </p:cNvPr>
          <p:cNvPicPr>
            <a:picLocks/>
          </p:cNvPicPr>
          <p:nvPr/>
        </p:nvPicPr>
        <p:blipFill>
          <a:blip r:embed="rId3" cstate="print"/>
          <a:stretch>
            <a:fillRect/>
          </a:stretch>
        </p:blipFill>
        <p:spPr>
          <a:xfrm>
            <a:off x="1757110" y="1091644"/>
            <a:ext cx="1868170" cy="257175"/>
          </a:xfrm>
          <a:prstGeom prst="rect">
            <a:avLst/>
          </a:prstGeom>
        </p:spPr>
      </p:pic>
      <p:pic>
        <p:nvPicPr>
          <p:cNvPr id="13" name="Picture 12">
            <a:extLst>
              <a:ext uri="{FF2B5EF4-FFF2-40B4-BE49-F238E27FC236}">
                <a16:creationId xmlns:a16="http://schemas.microsoft.com/office/drawing/2014/main" id="{79BBEE72-F763-DBE5-2B56-C1178159445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13" y="1696346"/>
            <a:ext cx="5287519" cy="4608976"/>
          </a:xfrm>
          <a:prstGeom prst="rect">
            <a:avLst/>
          </a:prstGeom>
        </p:spPr>
      </p:pic>
      <p:pic>
        <p:nvPicPr>
          <p:cNvPr id="14" name="Picture 13">
            <a:extLst>
              <a:ext uri="{FF2B5EF4-FFF2-40B4-BE49-F238E27FC236}">
                <a16:creationId xmlns:a16="http://schemas.microsoft.com/office/drawing/2014/main" id="{84DC3FFA-C655-068B-2FD0-ED1554E6064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620753" y="5643252"/>
            <a:ext cx="1176630" cy="341406"/>
          </a:xfrm>
          <a:prstGeom prst="rect">
            <a:avLst/>
          </a:prstGeom>
        </p:spPr>
      </p:pic>
      <p:sp>
        <p:nvSpPr>
          <p:cNvPr id="15" name="TextBox 14">
            <a:extLst>
              <a:ext uri="{FF2B5EF4-FFF2-40B4-BE49-F238E27FC236}">
                <a16:creationId xmlns:a16="http://schemas.microsoft.com/office/drawing/2014/main" id="{362C8B3D-CBE2-4EF9-B5D7-2517479FF503}"/>
              </a:ext>
            </a:extLst>
          </p:cNvPr>
          <p:cNvSpPr txBox="1"/>
          <p:nvPr/>
        </p:nvSpPr>
        <p:spPr>
          <a:xfrm>
            <a:off x="5797524" y="5991357"/>
            <a:ext cx="6096000" cy="338554"/>
          </a:xfrm>
          <a:prstGeom prst="rect">
            <a:avLst/>
          </a:prstGeom>
          <a:noFill/>
        </p:spPr>
        <p:txBody>
          <a:bodyPr wrap="square">
            <a:spAutoFit/>
          </a:bodyPr>
          <a:lstStyle/>
          <a:p>
            <a:pPr algn="r"/>
            <a:r>
              <a:rPr lang="en-GB" sz="1600" dirty="0"/>
              <a:t>Developed in partnership with Optum UK</a:t>
            </a:r>
          </a:p>
        </p:txBody>
      </p:sp>
      <p:sp>
        <p:nvSpPr>
          <p:cNvPr id="16" name="Title 4">
            <a:extLst>
              <a:ext uri="{FF2B5EF4-FFF2-40B4-BE49-F238E27FC236}">
                <a16:creationId xmlns:a16="http://schemas.microsoft.com/office/drawing/2014/main" id="{257605E7-1121-0643-7450-C55C1AF49529}"/>
              </a:ext>
            </a:extLst>
          </p:cNvPr>
          <p:cNvSpPr txBox="1">
            <a:spLocks noGrp="1"/>
          </p:cNvSpPr>
          <p:nvPr>
            <p:ph type="title" idx="4294967295"/>
          </p:nvPr>
        </p:nvSpPr>
        <p:spPr>
          <a:xfrm>
            <a:off x="6096000" y="2585855"/>
            <a:ext cx="4709160" cy="12464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GB" sz="3600" b="0" i="0" u="none" strike="noStrike" kern="1200" cap="none" spc="-50" normalizeH="0" baseline="0" noProof="0" dirty="0">
                <a:ln>
                  <a:noFill/>
                </a:ln>
                <a:solidFill>
                  <a:schemeClr val="tx1">
                    <a:lumMod val="75000"/>
                    <a:lumOff val="25000"/>
                  </a:schemeClr>
                </a:solidFill>
                <a:effectLst/>
                <a:uLnTx/>
                <a:uFillTx/>
                <a:latin typeface="+mj-lt"/>
                <a:ea typeface="+mj-ea"/>
                <a:cs typeface="+mj-cs"/>
              </a:rPr>
              <a:t>Evaluation Module</a:t>
            </a:r>
            <a:endParaRPr kumimoji="0" lang="en-US" sz="36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Tree>
    <p:extLst>
      <p:ext uri="{BB962C8B-B14F-4D97-AF65-F5344CB8AC3E}">
        <p14:creationId xmlns:p14="http://schemas.microsoft.com/office/powerpoint/2010/main" val="1731001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8" y="290599"/>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Intervention and Date Selection</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pic>
        <p:nvPicPr>
          <p:cNvPr id="4" name="Picture 3">
            <a:extLst>
              <a:ext uri="{FF2B5EF4-FFF2-40B4-BE49-F238E27FC236}">
                <a16:creationId xmlns:a16="http://schemas.microsoft.com/office/drawing/2014/main" id="{AA503703-4827-95E5-F1F6-DE2DFF51CEF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04300" y="953709"/>
            <a:ext cx="9592475" cy="5094308"/>
          </a:xfrm>
          <a:prstGeom prst="rect">
            <a:avLst/>
          </a:prstGeom>
        </p:spPr>
      </p:pic>
      <p:sp>
        <p:nvSpPr>
          <p:cNvPr id="3" name="Slide Number Placeholder 2">
            <a:extLst>
              <a:ext uri="{FF2B5EF4-FFF2-40B4-BE49-F238E27FC236}">
                <a16:creationId xmlns:a16="http://schemas.microsoft.com/office/drawing/2014/main" id="{A8058B5C-43E6-9466-5973-5FBED1E615CD}"/>
              </a:ext>
            </a:extLst>
          </p:cNvPr>
          <p:cNvSpPr>
            <a:spLocks noGrp="1"/>
          </p:cNvSpPr>
          <p:nvPr>
            <p:ph type="sldNum" sz="quarter" idx="12"/>
          </p:nvPr>
        </p:nvSpPr>
        <p:spPr/>
        <p:txBody>
          <a:bodyPr/>
          <a:lstStyle/>
          <a:p>
            <a:fld id="{DEA9DBA8-CA09-4FCC-931D-DDD427042C40}" type="slidenum">
              <a:rPr lang="en-GB" smtClean="0"/>
              <a:t>10</a:t>
            </a:fld>
            <a:endParaRPr lang="en-GB"/>
          </a:p>
        </p:txBody>
      </p:sp>
      <p:sp>
        <p:nvSpPr>
          <p:cNvPr id="5" name="Footer Placeholder 1">
            <a:extLst>
              <a:ext uri="{FF2B5EF4-FFF2-40B4-BE49-F238E27FC236}">
                <a16:creationId xmlns:a16="http://schemas.microsoft.com/office/drawing/2014/main" id="{72FD131F-E1AF-690C-7D2A-D02B5D2D0F45}"/>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1668065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8" y="294440"/>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Activity tracking  </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pic>
        <p:nvPicPr>
          <p:cNvPr id="4" name="Picture 3">
            <a:extLst>
              <a:ext uri="{FF2B5EF4-FFF2-40B4-BE49-F238E27FC236}">
                <a16:creationId xmlns:a16="http://schemas.microsoft.com/office/drawing/2014/main" id="{BE535DA7-2C87-902D-2537-FA0F78B34C6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24505" y="709099"/>
            <a:ext cx="9942990" cy="5439802"/>
          </a:xfrm>
          <a:prstGeom prst="rect">
            <a:avLst/>
          </a:prstGeom>
        </p:spPr>
      </p:pic>
      <p:sp>
        <p:nvSpPr>
          <p:cNvPr id="3" name="Slide Number Placeholder 2">
            <a:extLst>
              <a:ext uri="{FF2B5EF4-FFF2-40B4-BE49-F238E27FC236}">
                <a16:creationId xmlns:a16="http://schemas.microsoft.com/office/drawing/2014/main" id="{0A2F86C0-26FF-161B-EE05-6F1A727D5C81}"/>
              </a:ext>
            </a:extLst>
          </p:cNvPr>
          <p:cNvSpPr>
            <a:spLocks noGrp="1"/>
          </p:cNvSpPr>
          <p:nvPr>
            <p:ph type="sldNum" sz="quarter" idx="12"/>
          </p:nvPr>
        </p:nvSpPr>
        <p:spPr/>
        <p:txBody>
          <a:bodyPr/>
          <a:lstStyle/>
          <a:p>
            <a:fld id="{DEA9DBA8-CA09-4FCC-931D-DDD427042C40}" type="slidenum">
              <a:rPr lang="en-GB" smtClean="0"/>
              <a:t>11</a:t>
            </a:fld>
            <a:endParaRPr lang="en-GB"/>
          </a:p>
        </p:txBody>
      </p:sp>
      <p:sp>
        <p:nvSpPr>
          <p:cNvPr id="5" name="Footer Placeholder 1">
            <a:extLst>
              <a:ext uri="{FF2B5EF4-FFF2-40B4-BE49-F238E27FC236}">
                <a16:creationId xmlns:a16="http://schemas.microsoft.com/office/drawing/2014/main" id="{33D1D882-6576-2B60-3886-2B088E0A2DCF}"/>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3564000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8" y="294443"/>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Outcomes Tracking  </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pic>
        <p:nvPicPr>
          <p:cNvPr id="12" name="Picture 11">
            <a:extLst>
              <a:ext uri="{FF2B5EF4-FFF2-40B4-BE49-F238E27FC236}">
                <a16:creationId xmlns:a16="http://schemas.microsoft.com/office/drawing/2014/main" id="{6D0D4009-039E-5169-4727-C6E0632944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30127" y="956572"/>
            <a:ext cx="9150600" cy="5131286"/>
          </a:xfrm>
          <a:prstGeom prst="rect">
            <a:avLst/>
          </a:prstGeom>
        </p:spPr>
      </p:pic>
      <p:sp>
        <p:nvSpPr>
          <p:cNvPr id="3" name="Slide Number Placeholder 2">
            <a:extLst>
              <a:ext uri="{FF2B5EF4-FFF2-40B4-BE49-F238E27FC236}">
                <a16:creationId xmlns:a16="http://schemas.microsoft.com/office/drawing/2014/main" id="{7D2FE956-A050-CE14-ED9F-B8CF41453E6F}"/>
              </a:ext>
            </a:extLst>
          </p:cNvPr>
          <p:cNvSpPr>
            <a:spLocks noGrp="1"/>
          </p:cNvSpPr>
          <p:nvPr>
            <p:ph type="sldNum" sz="quarter" idx="12"/>
          </p:nvPr>
        </p:nvSpPr>
        <p:spPr/>
        <p:txBody>
          <a:bodyPr/>
          <a:lstStyle/>
          <a:p>
            <a:fld id="{DEA9DBA8-CA09-4FCC-931D-DDD427042C40}" type="slidenum">
              <a:rPr lang="en-GB" smtClean="0"/>
              <a:t>12</a:t>
            </a:fld>
            <a:endParaRPr lang="en-GB"/>
          </a:p>
        </p:txBody>
      </p:sp>
      <p:sp>
        <p:nvSpPr>
          <p:cNvPr id="4" name="Footer Placeholder 1">
            <a:extLst>
              <a:ext uri="{FF2B5EF4-FFF2-40B4-BE49-F238E27FC236}">
                <a16:creationId xmlns:a16="http://schemas.microsoft.com/office/drawing/2014/main" id="{6D691BFB-FF70-B88C-B8C0-CA1E7CCD8575}"/>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3750534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8" y="290599"/>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Summary</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sp>
        <p:nvSpPr>
          <p:cNvPr id="5" name="TextBox 4">
            <a:extLst>
              <a:ext uri="{FF2B5EF4-FFF2-40B4-BE49-F238E27FC236}">
                <a16:creationId xmlns:a16="http://schemas.microsoft.com/office/drawing/2014/main" id="{8B562A73-4CE7-48A4-B8A2-CB3BEBA7B6BE}"/>
              </a:ext>
            </a:extLst>
          </p:cNvPr>
          <p:cNvSpPr txBox="1"/>
          <p:nvPr/>
        </p:nvSpPr>
        <p:spPr bwMode="gray">
          <a:xfrm>
            <a:off x="603682" y="2984957"/>
            <a:ext cx="3284203" cy="1077218"/>
          </a:xfrm>
          <a:prstGeom prst="rect">
            <a:avLst/>
          </a:prstGeom>
          <a:noFill/>
        </p:spPr>
        <p:txBody>
          <a:bodyPr vert="horz" wrap="square" lIns="0" tIns="0" rIns="0" bIns="0" rtlCol="0">
            <a:spAutoFit/>
          </a:bodyPr>
          <a:lstStyle/>
          <a:p>
            <a:pPr algn="ctr"/>
            <a:r>
              <a:rPr lang="en-US" sz="1400" dirty="0">
                <a:solidFill>
                  <a:srgbClr val="5A5A5A"/>
                </a:solidFill>
              </a:rPr>
              <a:t>By using a </a:t>
            </a:r>
            <a:r>
              <a:rPr lang="en-US" sz="1400" dirty="0" err="1">
                <a:solidFill>
                  <a:srgbClr val="5A5A5A"/>
                </a:solidFill>
              </a:rPr>
              <a:t>customisable</a:t>
            </a:r>
            <a:r>
              <a:rPr lang="en-US" sz="1400" dirty="0">
                <a:solidFill>
                  <a:srgbClr val="5A5A5A"/>
                </a:solidFill>
              </a:rPr>
              <a:t> approach, the Evaluation Module allows users to </a:t>
            </a:r>
            <a:r>
              <a:rPr lang="en-US" sz="1400" b="1" dirty="0">
                <a:solidFill>
                  <a:srgbClr val="002677"/>
                </a:solidFill>
              </a:rPr>
              <a:t>evidence changes that have occurred in person-level </a:t>
            </a:r>
            <a:r>
              <a:rPr lang="en-US" sz="1400" b="1" dirty="0" err="1">
                <a:solidFill>
                  <a:srgbClr val="002677"/>
                </a:solidFill>
              </a:rPr>
              <a:t>utilisation</a:t>
            </a:r>
            <a:r>
              <a:rPr lang="en-US" sz="1400" b="1" dirty="0">
                <a:solidFill>
                  <a:srgbClr val="002677"/>
                </a:solidFill>
              </a:rPr>
              <a:t> and outcomes </a:t>
            </a:r>
            <a:r>
              <a:rPr lang="en-US" sz="1400" dirty="0">
                <a:solidFill>
                  <a:srgbClr val="5A5A5A"/>
                </a:solidFill>
              </a:rPr>
              <a:t>before and after interventions have been put in place</a:t>
            </a:r>
          </a:p>
        </p:txBody>
      </p:sp>
      <p:pic>
        <p:nvPicPr>
          <p:cNvPr id="6" name="Picture 5">
            <a:extLst>
              <a:ext uri="{FF2B5EF4-FFF2-40B4-BE49-F238E27FC236}">
                <a16:creationId xmlns:a16="http://schemas.microsoft.com/office/drawing/2014/main" id="{51A29FF4-BE03-4BB6-916D-727CCCE2B6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gray">
          <a:xfrm>
            <a:off x="9641414" y="2031001"/>
            <a:ext cx="609601" cy="609601"/>
          </a:xfrm>
          <a:prstGeom prst="rect">
            <a:avLst/>
          </a:prstGeom>
        </p:spPr>
      </p:pic>
      <p:sp>
        <p:nvSpPr>
          <p:cNvPr id="10" name="TextBox 9">
            <a:extLst>
              <a:ext uri="{FF2B5EF4-FFF2-40B4-BE49-F238E27FC236}">
                <a16:creationId xmlns:a16="http://schemas.microsoft.com/office/drawing/2014/main" id="{7C98676B-FAD6-4607-90D8-97CC6E380860}"/>
              </a:ext>
            </a:extLst>
          </p:cNvPr>
          <p:cNvSpPr txBox="1"/>
          <p:nvPr/>
        </p:nvSpPr>
        <p:spPr bwMode="gray">
          <a:xfrm>
            <a:off x="4453898" y="2984957"/>
            <a:ext cx="3284203" cy="1292662"/>
          </a:xfrm>
          <a:prstGeom prst="rect">
            <a:avLst/>
          </a:prstGeom>
          <a:noFill/>
        </p:spPr>
        <p:txBody>
          <a:bodyPr vert="horz" wrap="square" lIns="0" tIns="0" rIns="0" bIns="0" rtlCol="0">
            <a:spAutoFit/>
          </a:bodyPr>
          <a:lstStyle/>
          <a:p>
            <a:pPr algn="ctr"/>
            <a:r>
              <a:rPr lang="en-US" sz="1400" dirty="0">
                <a:solidFill>
                  <a:srgbClr val="5A5A5A"/>
                </a:solidFill>
              </a:rPr>
              <a:t>The “difference of the differences” approach allows users to see the </a:t>
            </a:r>
            <a:r>
              <a:rPr lang="en-US" sz="1400" b="1" dirty="0">
                <a:solidFill>
                  <a:srgbClr val="002677"/>
                </a:solidFill>
              </a:rPr>
              <a:t>difference between changes in the cohort and control groups. </a:t>
            </a:r>
            <a:r>
              <a:rPr lang="en-US" sz="1400" dirty="0">
                <a:solidFill>
                  <a:srgbClr val="5A5A5A"/>
                </a:solidFill>
              </a:rPr>
              <a:t>This difference can be at least partly </a:t>
            </a:r>
            <a:r>
              <a:rPr lang="en-US" sz="1400" b="1" dirty="0">
                <a:solidFill>
                  <a:srgbClr val="002677"/>
                </a:solidFill>
              </a:rPr>
              <a:t>attributed to the intervention</a:t>
            </a:r>
            <a:r>
              <a:rPr lang="en-US" sz="1400" dirty="0">
                <a:solidFill>
                  <a:srgbClr val="002677"/>
                </a:solidFill>
              </a:rPr>
              <a:t> </a:t>
            </a:r>
            <a:r>
              <a:rPr lang="en-US" sz="1400" dirty="0">
                <a:solidFill>
                  <a:srgbClr val="5A5A5A"/>
                </a:solidFill>
              </a:rPr>
              <a:t>that the cohort have undergone</a:t>
            </a:r>
          </a:p>
        </p:txBody>
      </p:sp>
      <p:sp>
        <p:nvSpPr>
          <p:cNvPr id="11" name="TextBox 10">
            <a:extLst>
              <a:ext uri="{FF2B5EF4-FFF2-40B4-BE49-F238E27FC236}">
                <a16:creationId xmlns:a16="http://schemas.microsoft.com/office/drawing/2014/main" id="{889FD162-CABE-4D1C-805C-616CADEC0DE9}"/>
              </a:ext>
            </a:extLst>
          </p:cNvPr>
          <p:cNvSpPr txBox="1"/>
          <p:nvPr/>
        </p:nvSpPr>
        <p:spPr bwMode="gray">
          <a:xfrm>
            <a:off x="8304114" y="2984957"/>
            <a:ext cx="3284203" cy="1292662"/>
          </a:xfrm>
          <a:prstGeom prst="rect">
            <a:avLst/>
          </a:prstGeom>
          <a:noFill/>
        </p:spPr>
        <p:txBody>
          <a:bodyPr vert="horz" wrap="square" lIns="0" tIns="0" rIns="0" bIns="0" rtlCol="0">
            <a:spAutoFit/>
          </a:bodyPr>
          <a:lstStyle/>
          <a:p>
            <a:pPr algn="ctr"/>
            <a:r>
              <a:rPr lang="en-US" sz="1400" dirty="0">
                <a:solidFill>
                  <a:srgbClr val="5A5A5A"/>
                </a:solidFill>
              </a:rPr>
              <a:t>Population health interventions can take many months or years to take full effect. As more data becomes available, </a:t>
            </a:r>
            <a:r>
              <a:rPr lang="en-US" sz="1400" b="1" dirty="0">
                <a:solidFill>
                  <a:srgbClr val="002677"/>
                </a:solidFill>
              </a:rPr>
              <a:t>it will be possible to track interventions for many years, </a:t>
            </a:r>
            <a:r>
              <a:rPr lang="en-US" sz="1400" dirty="0">
                <a:solidFill>
                  <a:srgbClr val="5A5A5A"/>
                </a:solidFill>
              </a:rPr>
              <a:t>which will give additional </a:t>
            </a:r>
            <a:r>
              <a:rPr lang="en-US" sz="1400" b="1" dirty="0">
                <a:solidFill>
                  <a:srgbClr val="002677"/>
                </a:solidFill>
              </a:rPr>
              <a:t>confidence in the findings.</a:t>
            </a:r>
          </a:p>
        </p:txBody>
      </p:sp>
      <p:pic>
        <p:nvPicPr>
          <p:cNvPr id="12" name="Picture 11">
            <a:extLst>
              <a:ext uri="{FF2B5EF4-FFF2-40B4-BE49-F238E27FC236}">
                <a16:creationId xmlns:a16="http://schemas.microsoft.com/office/drawing/2014/main" id="{F4D73070-A6DD-472B-82A1-16F654C6AF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gray">
          <a:xfrm>
            <a:off x="5791198" y="2031000"/>
            <a:ext cx="609601" cy="609601"/>
          </a:xfrm>
          <a:prstGeom prst="rect">
            <a:avLst/>
          </a:prstGeom>
        </p:spPr>
      </p:pic>
      <p:pic>
        <p:nvPicPr>
          <p:cNvPr id="13" name="Picture 12">
            <a:extLst>
              <a:ext uri="{FF2B5EF4-FFF2-40B4-BE49-F238E27FC236}">
                <a16:creationId xmlns:a16="http://schemas.microsoft.com/office/drawing/2014/main" id="{2554D006-369C-474A-A96B-7EF61258087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1940982" y="2031000"/>
            <a:ext cx="609601" cy="609601"/>
          </a:xfrm>
          <a:prstGeom prst="rect">
            <a:avLst/>
          </a:prstGeom>
        </p:spPr>
      </p:pic>
      <p:sp>
        <p:nvSpPr>
          <p:cNvPr id="3" name="Slide Number Placeholder 2">
            <a:extLst>
              <a:ext uri="{FF2B5EF4-FFF2-40B4-BE49-F238E27FC236}">
                <a16:creationId xmlns:a16="http://schemas.microsoft.com/office/drawing/2014/main" id="{2FEBF494-D327-038F-44B7-FAD70BBF010E}"/>
              </a:ext>
            </a:extLst>
          </p:cNvPr>
          <p:cNvSpPr>
            <a:spLocks noGrp="1"/>
          </p:cNvSpPr>
          <p:nvPr>
            <p:ph type="sldNum" sz="quarter" idx="12"/>
          </p:nvPr>
        </p:nvSpPr>
        <p:spPr/>
        <p:txBody>
          <a:bodyPr/>
          <a:lstStyle/>
          <a:p>
            <a:fld id="{DEA9DBA8-CA09-4FCC-931D-DDD427042C40}" type="slidenum">
              <a:rPr lang="en-GB" smtClean="0"/>
              <a:t>13</a:t>
            </a:fld>
            <a:endParaRPr lang="en-GB"/>
          </a:p>
        </p:txBody>
      </p:sp>
      <p:sp>
        <p:nvSpPr>
          <p:cNvPr id="4" name="Footer Placeholder 1">
            <a:extLst>
              <a:ext uri="{FF2B5EF4-FFF2-40B4-BE49-F238E27FC236}">
                <a16:creationId xmlns:a16="http://schemas.microsoft.com/office/drawing/2014/main" id="{17F0A671-6EFD-66C5-AF01-813FCD00C689}"/>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2638805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8EECEA0-1865-441F-8283-B2C59542F332}"/>
              </a:ext>
            </a:extLst>
          </p:cNvPr>
          <p:cNvSpPr>
            <a:spLocks noGrp="1"/>
          </p:cNvSpPr>
          <p:nvPr>
            <p:ph type="title" idx="4294967295"/>
          </p:nvPr>
        </p:nvSpPr>
        <p:spPr>
          <a:xfrm>
            <a:off x="11582400" y="6624638"/>
            <a:ext cx="609600" cy="182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6C4C68-9C76-5449-BBA0-107A51179E14}" type="slidenum">
              <a:rPr kumimoji="0" lang="en-US" sz="1050" b="0" i="0" u="none" strike="noStrike" kern="1200" cap="none" spc="0" normalizeH="0" baseline="0" noProof="0" smtClean="0">
                <a:ln>
                  <a:noFill/>
                </a:ln>
                <a:solidFill>
                  <a:srgbClr val="005EB8"/>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50" b="0" i="0" u="none" strike="noStrike" kern="1200" cap="none" spc="0" normalizeH="0" baseline="0" noProof="0" dirty="0">
              <a:ln>
                <a:noFill/>
              </a:ln>
              <a:solidFill>
                <a:srgbClr val="005EB8"/>
              </a:solidFill>
              <a:effectLst/>
              <a:uLnTx/>
              <a:uFillTx/>
              <a:latin typeface="+mn-lt"/>
              <a:ea typeface="+mn-ea"/>
              <a:cs typeface="+mn-cs"/>
            </a:endParaRPr>
          </a:p>
        </p:txBody>
      </p:sp>
    </p:spTree>
    <p:extLst>
      <p:ext uri="{BB962C8B-B14F-4D97-AF65-F5344CB8AC3E}">
        <p14:creationId xmlns:p14="http://schemas.microsoft.com/office/powerpoint/2010/main" val="3841379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val 28">
            <a:extLst>
              <a:ext uri="{FF2B5EF4-FFF2-40B4-BE49-F238E27FC236}">
                <a16:creationId xmlns:a16="http://schemas.microsoft.com/office/drawing/2014/main" id="{C2B615E5-9815-499B-88A7-B89967033738}"/>
              </a:ext>
              <a:ext uri="{C183D7F6-B498-43B3-948B-1728B52AA6E4}">
                <adec:decorative xmlns:adec="http://schemas.microsoft.com/office/drawing/2017/decorative" val="1"/>
              </a:ext>
            </a:extLst>
          </p:cNvPr>
          <p:cNvSpPr/>
          <p:nvPr/>
        </p:nvSpPr>
        <p:spPr bwMode="gray">
          <a:xfrm>
            <a:off x="4107646" y="2183554"/>
            <a:ext cx="2740982" cy="2740980"/>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Oval 29">
            <a:extLst>
              <a:ext uri="{FF2B5EF4-FFF2-40B4-BE49-F238E27FC236}">
                <a16:creationId xmlns:a16="http://schemas.microsoft.com/office/drawing/2014/main" id="{66A9EAD6-0BF0-4E72-B743-536AC36F2660}"/>
              </a:ext>
              <a:ext uri="{C183D7F6-B498-43B3-948B-1728B52AA6E4}">
                <adec:decorative xmlns:adec="http://schemas.microsoft.com/office/drawing/2017/decorative" val="1"/>
              </a:ext>
            </a:extLst>
          </p:cNvPr>
          <p:cNvSpPr/>
          <p:nvPr/>
        </p:nvSpPr>
        <p:spPr bwMode="gray">
          <a:xfrm>
            <a:off x="4354113" y="2420743"/>
            <a:ext cx="2274828" cy="2274826"/>
          </a:xfrm>
          <a:prstGeom prst="ellipse">
            <a:avLst/>
          </a:prstGeom>
          <a:solidFill>
            <a:schemeClr val="bg1"/>
          </a:solidFill>
          <a:ln w="889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32" name="Graphic 69" descr="Circular block arrow with five sections.">
            <a:extLst>
              <a:ext uri="{FF2B5EF4-FFF2-40B4-BE49-F238E27FC236}">
                <a16:creationId xmlns:a16="http://schemas.microsoft.com/office/drawing/2014/main" id="{083AA339-517A-4B1D-AA5C-C558189BB348}"/>
              </a:ext>
            </a:extLst>
          </p:cNvPr>
          <p:cNvGrpSpPr>
            <a:grpSpLocks noChangeAspect="1"/>
          </p:cNvGrpSpPr>
          <p:nvPr/>
        </p:nvGrpSpPr>
        <p:grpSpPr>
          <a:xfrm rot="900000">
            <a:off x="4399147" y="2488345"/>
            <a:ext cx="2157985" cy="2157877"/>
            <a:chOff x="2994672" y="3812375"/>
            <a:chExt cx="2040064" cy="2039964"/>
          </a:xfrm>
          <a:solidFill>
            <a:schemeClr val="accent6"/>
          </a:solidFill>
        </p:grpSpPr>
        <p:sp>
          <p:nvSpPr>
            <p:cNvPr id="33" name="Freeform: Shape 31">
              <a:extLst>
                <a:ext uri="{FF2B5EF4-FFF2-40B4-BE49-F238E27FC236}">
                  <a16:creationId xmlns:a16="http://schemas.microsoft.com/office/drawing/2014/main" id="{96F4470B-7A3F-4DD6-9341-2FFE89005946}"/>
                </a:ext>
              </a:extLst>
            </p:cNvPr>
            <p:cNvSpPr/>
            <p:nvPr/>
          </p:nvSpPr>
          <p:spPr>
            <a:xfrm>
              <a:off x="2994672" y="4338223"/>
              <a:ext cx="457390" cy="1091682"/>
            </a:xfrm>
            <a:custGeom>
              <a:avLst/>
              <a:gdLst>
                <a:gd name="connsiteX0" fmla="*/ 268319 w 457390"/>
                <a:gd name="connsiteY0" fmla="*/ 906230 h 1091682"/>
                <a:gd name="connsiteX1" fmla="*/ 226790 w 457390"/>
                <a:gd name="connsiteY1" fmla="*/ 995670 h 1091682"/>
                <a:gd name="connsiteX2" fmla="*/ 208979 w 457390"/>
                <a:gd name="connsiteY2" fmla="*/ 1043009 h 1091682"/>
                <a:gd name="connsiteX3" fmla="*/ 193643 w 457390"/>
                <a:gd name="connsiteY3" fmla="*/ 1091682 h 1091682"/>
                <a:gd name="connsiteX4" fmla="*/ 60674 w 457390"/>
                <a:gd name="connsiteY4" fmla="*/ 841270 h 1091682"/>
                <a:gd name="connsiteX5" fmla="*/ 21812 w 457390"/>
                <a:gd name="connsiteY5" fmla="*/ 704491 h 1091682"/>
                <a:gd name="connsiteX6" fmla="*/ 2477 w 457390"/>
                <a:gd name="connsiteY6" fmla="*/ 563807 h 1091682"/>
                <a:gd name="connsiteX7" fmla="*/ 1143 w 457390"/>
                <a:gd name="connsiteY7" fmla="*/ 546090 h 1091682"/>
                <a:gd name="connsiteX8" fmla="*/ 667 w 457390"/>
                <a:gd name="connsiteY8" fmla="*/ 528374 h 1091682"/>
                <a:gd name="connsiteX9" fmla="*/ 0 w 457390"/>
                <a:gd name="connsiteY9" fmla="*/ 492941 h 1091682"/>
                <a:gd name="connsiteX10" fmla="*/ 2762 w 457390"/>
                <a:gd name="connsiteY10" fmla="*/ 422075 h 1091682"/>
                <a:gd name="connsiteX11" fmla="*/ 22384 w 457390"/>
                <a:gd name="connsiteY11" fmla="*/ 281390 h 1091682"/>
                <a:gd name="connsiteX12" fmla="*/ 61532 w 457390"/>
                <a:gd name="connsiteY12" fmla="*/ 144611 h 1091682"/>
                <a:gd name="connsiteX13" fmla="*/ 119539 w 457390"/>
                <a:gd name="connsiteY13" fmla="*/ 14786 h 1091682"/>
                <a:gd name="connsiteX14" fmla="*/ 220409 w 457390"/>
                <a:gd name="connsiteY14" fmla="*/ 2403 h 1091682"/>
                <a:gd name="connsiteX15" fmla="*/ 319183 w 457390"/>
                <a:gd name="connsiteY15" fmla="*/ 593 h 1091682"/>
                <a:gd name="connsiteX16" fmla="*/ 358997 w 457390"/>
                <a:gd name="connsiteY16" fmla="*/ 87747 h 1091682"/>
                <a:gd name="connsiteX17" fmla="*/ 406813 w 457390"/>
                <a:gd name="connsiteY17" fmla="*/ 167948 h 1091682"/>
                <a:gd name="connsiteX18" fmla="*/ 327470 w 457390"/>
                <a:gd name="connsiteY18" fmla="*/ 541709 h 1091682"/>
                <a:gd name="connsiteX19" fmla="*/ 457391 w 457390"/>
                <a:gd name="connsiteY19" fmla="*/ 900706 h 1091682"/>
                <a:gd name="connsiteX20" fmla="*/ 411194 w 457390"/>
                <a:gd name="connsiteY20" fmla="*/ 905945 h 1091682"/>
                <a:gd name="connsiteX21" fmla="*/ 364426 w 457390"/>
                <a:gd name="connsiteY21" fmla="*/ 908516 h 1091682"/>
                <a:gd name="connsiteX22" fmla="*/ 268319 w 457390"/>
                <a:gd name="connsiteY22" fmla="*/ 906230 h 109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390" h="1091682">
                  <a:moveTo>
                    <a:pt x="268319" y="906230"/>
                  </a:moveTo>
                  <a:cubicBezTo>
                    <a:pt x="253555" y="934615"/>
                    <a:pt x="238887" y="964904"/>
                    <a:pt x="226790" y="995670"/>
                  </a:cubicBezTo>
                  <a:cubicBezTo>
                    <a:pt x="220599" y="1011101"/>
                    <a:pt x="214503" y="1027008"/>
                    <a:pt x="208979" y="1043009"/>
                  </a:cubicBezTo>
                  <a:cubicBezTo>
                    <a:pt x="203644" y="1058916"/>
                    <a:pt x="198501" y="1075109"/>
                    <a:pt x="193643" y="1091682"/>
                  </a:cubicBezTo>
                  <a:cubicBezTo>
                    <a:pt x="137922" y="1015101"/>
                    <a:pt x="93345" y="930329"/>
                    <a:pt x="60674" y="841270"/>
                  </a:cubicBezTo>
                  <a:cubicBezTo>
                    <a:pt x="44768" y="796598"/>
                    <a:pt x="31623" y="750878"/>
                    <a:pt x="21812" y="704491"/>
                  </a:cubicBezTo>
                  <a:cubicBezTo>
                    <a:pt x="12668" y="658009"/>
                    <a:pt x="5143" y="611051"/>
                    <a:pt x="2477" y="563807"/>
                  </a:cubicBezTo>
                  <a:lnTo>
                    <a:pt x="1143" y="546090"/>
                  </a:lnTo>
                  <a:lnTo>
                    <a:pt x="667" y="528374"/>
                  </a:lnTo>
                  <a:lnTo>
                    <a:pt x="0" y="492941"/>
                  </a:lnTo>
                  <a:cubicBezTo>
                    <a:pt x="762" y="469319"/>
                    <a:pt x="476" y="445697"/>
                    <a:pt x="2762" y="422075"/>
                  </a:cubicBezTo>
                  <a:cubicBezTo>
                    <a:pt x="5524" y="374831"/>
                    <a:pt x="12954" y="327872"/>
                    <a:pt x="22384" y="281390"/>
                  </a:cubicBezTo>
                  <a:cubicBezTo>
                    <a:pt x="32195" y="235004"/>
                    <a:pt x="45625" y="189379"/>
                    <a:pt x="61532" y="144611"/>
                  </a:cubicBezTo>
                  <a:cubicBezTo>
                    <a:pt x="78296" y="100225"/>
                    <a:pt x="97060" y="56600"/>
                    <a:pt x="119539" y="14786"/>
                  </a:cubicBezTo>
                  <a:cubicBezTo>
                    <a:pt x="153448" y="8880"/>
                    <a:pt x="187262" y="4880"/>
                    <a:pt x="220409" y="2403"/>
                  </a:cubicBezTo>
                  <a:cubicBezTo>
                    <a:pt x="254127" y="308"/>
                    <a:pt x="286417" y="-740"/>
                    <a:pt x="319183" y="593"/>
                  </a:cubicBezTo>
                  <a:cubicBezTo>
                    <a:pt x="330708" y="30502"/>
                    <a:pt x="344710" y="60029"/>
                    <a:pt x="358997" y="87747"/>
                  </a:cubicBezTo>
                  <a:cubicBezTo>
                    <a:pt x="373856" y="115751"/>
                    <a:pt x="389668" y="142421"/>
                    <a:pt x="406813" y="167948"/>
                  </a:cubicBezTo>
                  <a:cubicBezTo>
                    <a:pt x="345567" y="281581"/>
                    <a:pt x="318707" y="412359"/>
                    <a:pt x="327470" y="541709"/>
                  </a:cubicBezTo>
                  <a:cubicBezTo>
                    <a:pt x="335661" y="670772"/>
                    <a:pt x="381381" y="796121"/>
                    <a:pt x="457391" y="900706"/>
                  </a:cubicBezTo>
                  <a:cubicBezTo>
                    <a:pt x="442246" y="902801"/>
                    <a:pt x="426815" y="904516"/>
                    <a:pt x="411194" y="905945"/>
                  </a:cubicBezTo>
                  <a:cubicBezTo>
                    <a:pt x="395764" y="907183"/>
                    <a:pt x="380238" y="907945"/>
                    <a:pt x="364426" y="908516"/>
                  </a:cubicBezTo>
                  <a:cubicBezTo>
                    <a:pt x="332423" y="909659"/>
                    <a:pt x="301085" y="908516"/>
                    <a:pt x="268319" y="906230"/>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4" name="Freeform: Shape 32">
              <a:extLst>
                <a:ext uri="{FF2B5EF4-FFF2-40B4-BE49-F238E27FC236}">
                  <a16:creationId xmlns:a16="http://schemas.microsoft.com/office/drawing/2014/main" id="{12614A6B-A98E-4A39-9C6B-5B8340E59398}"/>
                </a:ext>
              </a:extLst>
            </p:cNvPr>
            <p:cNvSpPr/>
            <p:nvPr/>
          </p:nvSpPr>
          <p:spPr>
            <a:xfrm>
              <a:off x="3191744" y="3812375"/>
              <a:ext cx="1076705" cy="609785"/>
            </a:xfrm>
            <a:custGeom>
              <a:avLst/>
              <a:gdLst>
                <a:gd name="connsiteX0" fmla="*/ 199549 w 1076705"/>
                <a:gd name="connsiteY0" fmla="*/ 431573 h 609785"/>
                <a:gd name="connsiteX1" fmla="*/ 101536 w 1076705"/>
                <a:gd name="connsiteY1" fmla="*/ 419285 h 609785"/>
                <a:gd name="connsiteX2" fmla="*/ 51244 w 1076705"/>
                <a:gd name="connsiteY2" fmla="*/ 416999 h 609785"/>
                <a:gd name="connsiteX3" fmla="*/ 0 w 1076705"/>
                <a:gd name="connsiteY3" fmla="*/ 417190 h 609785"/>
                <a:gd name="connsiteX4" fmla="*/ 443198 w 1076705"/>
                <a:gd name="connsiteY4" fmla="*/ 73052 h 609785"/>
                <a:gd name="connsiteX5" fmla="*/ 718566 w 1076705"/>
                <a:gd name="connsiteY5" fmla="*/ 5043 h 609785"/>
                <a:gd name="connsiteX6" fmla="*/ 1001363 w 1076705"/>
                <a:gd name="connsiteY6" fmla="*/ 15616 h 609785"/>
                <a:gd name="connsiteX7" fmla="*/ 1076706 w 1076705"/>
                <a:gd name="connsiteY7" fmla="*/ 200782 h 609785"/>
                <a:gd name="connsiteX8" fmla="*/ 944690 w 1076705"/>
                <a:gd name="connsiteY8" fmla="*/ 336227 h 609785"/>
                <a:gd name="connsiteX9" fmla="*/ 751522 w 1076705"/>
                <a:gd name="connsiteY9" fmla="*/ 328988 h 609785"/>
                <a:gd name="connsiteX10" fmla="*/ 564451 w 1076705"/>
                <a:gd name="connsiteY10" fmla="*/ 375280 h 609785"/>
                <a:gd name="connsiteX11" fmla="*/ 262509 w 1076705"/>
                <a:gd name="connsiteY11" fmla="*/ 609786 h 609785"/>
                <a:gd name="connsiteX12" fmla="*/ 243554 w 1076705"/>
                <a:gd name="connsiteY12" fmla="*/ 567494 h 609785"/>
                <a:gd name="connsiteX13" fmla="*/ 226505 w 1076705"/>
                <a:gd name="connsiteY13" fmla="*/ 523584 h 609785"/>
                <a:gd name="connsiteX14" fmla="*/ 199549 w 1076705"/>
                <a:gd name="connsiteY14" fmla="*/ 431573 h 609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76705" h="609785">
                  <a:moveTo>
                    <a:pt x="199549" y="431573"/>
                  </a:moveTo>
                  <a:cubicBezTo>
                    <a:pt x="167259" y="425572"/>
                    <a:pt x="135160" y="422048"/>
                    <a:pt x="101536" y="419285"/>
                  </a:cubicBezTo>
                  <a:cubicBezTo>
                    <a:pt x="84773" y="417952"/>
                    <a:pt x="68294" y="417476"/>
                    <a:pt x="51244" y="416999"/>
                  </a:cubicBezTo>
                  <a:cubicBezTo>
                    <a:pt x="34385" y="416714"/>
                    <a:pt x="16859" y="416428"/>
                    <a:pt x="0" y="417190"/>
                  </a:cubicBezTo>
                  <a:cubicBezTo>
                    <a:pt x="111919" y="264314"/>
                    <a:pt x="266891" y="143632"/>
                    <a:pt x="443198" y="73052"/>
                  </a:cubicBezTo>
                  <a:cubicBezTo>
                    <a:pt x="531114" y="37333"/>
                    <a:pt x="624364" y="15140"/>
                    <a:pt x="718566" y="5043"/>
                  </a:cubicBezTo>
                  <a:cubicBezTo>
                    <a:pt x="812768" y="-3815"/>
                    <a:pt x="907923" y="-1434"/>
                    <a:pt x="1001363" y="15616"/>
                  </a:cubicBezTo>
                  <a:cubicBezTo>
                    <a:pt x="1033748" y="75909"/>
                    <a:pt x="1058609" y="139060"/>
                    <a:pt x="1076706" y="200782"/>
                  </a:cubicBezTo>
                  <a:cubicBezTo>
                    <a:pt x="1026509" y="242692"/>
                    <a:pt x="982599" y="287364"/>
                    <a:pt x="944690" y="336227"/>
                  </a:cubicBezTo>
                  <a:cubicBezTo>
                    <a:pt x="881348" y="324416"/>
                    <a:pt x="815816" y="323178"/>
                    <a:pt x="751522" y="328988"/>
                  </a:cubicBezTo>
                  <a:cubicBezTo>
                    <a:pt x="687419" y="336037"/>
                    <a:pt x="624173" y="350896"/>
                    <a:pt x="564451" y="375280"/>
                  </a:cubicBezTo>
                  <a:cubicBezTo>
                    <a:pt x="444818" y="423095"/>
                    <a:pt x="338804" y="505582"/>
                    <a:pt x="262509" y="609786"/>
                  </a:cubicBezTo>
                  <a:cubicBezTo>
                    <a:pt x="255556" y="595784"/>
                    <a:pt x="249650" y="581973"/>
                    <a:pt x="243554" y="567494"/>
                  </a:cubicBezTo>
                  <a:cubicBezTo>
                    <a:pt x="237649" y="553207"/>
                    <a:pt x="231743" y="538348"/>
                    <a:pt x="226505" y="523584"/>
                  </a:cubicBezTo>
                  <a:cubicBezTo>
                    <a:pt x="216408" y="494057"/>
                    <a:pt x="206788" y="462815"/>
                    <a:pt x="199549" y="431573"/>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5" name="Freeform: Shape 33">
              <a:extLst>
                <a:ext uri="{FF2B5EF4-FFF2-40B4-BE49-F238E27FC236}">
                  <a16:creationId xmlns:a16="http://schemas.microsoft.com/office/drawing/2014/main" id="{BA1A5E3C-A1A4-432C-8B4C-F05B78248660}"/>
                </a:ext>
              </a:extLst>
            </p:cNvPr>
            <p:cNvSpPr/>
            <p:nvPr/>
          </p:nvSpPr>
          <p:spPr>
            <a:xfrm>
              <a:off x="3281945" y="5315129"/>
              <a:ext cx="1047273" cy="537210"/>
            </a:xfrm>
            <a:custGeom>
              <a:avLst/>
              <a:gdLst>
                <a:gd name="connsiteX0" fmla="*/ 893826 w 1047273"/>
                <a:gd name="connsiteY0" fmla="*/ 358902 h 537210"/>
                <a:gd name="connsiteX1" fmla="*/ 928783 w 1047273"/>
                <a:gd name="connsiteY1" fmla="*/ 393192 h 537210"/>
                <a:gd name="connsiteX2" fmla="*/ 966121 w 1047273"/>
                <a:gd name="connsiteY2" fmla="*/ 426339 h 537210"/>
                <a:gd name="connsiteX3" fmla="*/ 1047274 w 1047273"/>
                <a:gd name="connsiteY3" fmla="*/ 487394 h 537210"/>
                <a:gd name="connsiteX4" fmla="*/ 909256 w 1047273"/>
                <a:gd name="connsiteY4" fmla="*/ 521589 h 537210"/>
                <a:gd name="connsiteX5" fmla="*/ 838867 w 1047273"/>
                <a:gd name="connsiteY5" fmla="*/ 531590 h 537210"/>
                <a:gd name="connsiteX6" fmla="*/ 803434 w 1047273"/>
                <a:gd name="connsiteY6" fmla="*/ 534448 h 537210"/>
                <a:gd name="connsiteX7" fmla="*/ 785717 w 1047273"/>
                <a:gd name="connsiteY7" fmla="*/ 535781 h 537210"/>
                <a:gd name="connsiteX8" fmla="*/ 768001 w 1047273"/>
                <a:gd name="connsiteY8" fmla="*/ 536353 h 537210"/>
                <a:gd name="connsiteX9" fmla="*/ 732568 w 1047273"/>
                <a:gd name="connsiteY9" fmla="*/ 537210 h 537210"/>
                <a:gd name="connsiteX10" fmla="*/ 697135 w 1047273"/>
                <a:gd name="connsiteY10" fmla="*/ 536353 h 537210"/>
                <a:gd name="connsiteX11" fmla="*/ 679418 w 1047273"/>
                <a:gd name="connsiteY11" fmla="*/ 535781 h 537210"/>
                <a:gd name="connsiteX12" fmla="*/ 661702 w 1047273"/>
                <a:gd name="connsiteY12" fmla="*/ 534448 h 537210"/>
                <a:gd name="connsiteX13" fmla="*/ 626269 w 1047273"/>
                <a:gd name="connsiteY13" fmla="*/ 531590 h 537210"/>
                <a:gd name="connsiteX14" fmla="*/ 486251 w 1047273"/>
                <a:gd name="connsiteY14" fmla="*/ 507016 h 537210"/>
                <a:gd name="connsiteX15" fmla="*/ 0 w 1047273"/>
                <a:gd name="connsiteY15" fmla="*/ 226600 h 537210"/>
                <a:gd name="connsiteX16" fmla="*/ 8287 w 1047273"/>
                <a:gd name="connsiteY16" fmla="*/ 176213 h 537210"/>
                <a:gd name="connsiteX17" fmla="*/ 19241 w 1047273"/>
                <a:gd name="connsiteY17" fmla="*/ 126778 h 537210"/>
                <a:gd name="connsiteX18" fmla="*/ 47530 w 1047273"/>
                <a:gd name="connsiteY18" fmla="*/ 32385 h 537210"/>
                <a:gd name="connsiteX19" fmla="*/ 142875 w 1047273"/>
                <a:gd name="connsiteY19" fmla="*/ 20955 h 537210"/>
                <a:gd name="connsiteX20" fmla="*/ 188786 w 1047273"/>
                <a:gd name="connsiteY20" fmla="*/ 11811 h 537210"/>
                <a:gd name="connsiteX21" fmla="*/ 233839 w 1047273"/>
                <a:gd name="connsiteY21" fmla="*/ 0 h 537210"/>
                <a:gd name="connsiteX22" fmla="*/ 564642 w 1047273"/>
                <a:gd name="connsiteY22" fmla="*/ 190976 h 537210"/>
                <a:gd name="connsiteX23" fmla="*/ 659797 w 1047273"/>
                <a:gd name="connsiteY23" fmla="*/ 207740 h 537210"/>
                <a:gd name="connsiteX24" fmla="*/ 683990 w 1047273"/>
                <a:gd name="connsiteY24" fmla="*/ 209645 h 537210"/>
                <a:gd name="connsiteX25" fmla="*/ 696087 w 1047273"/>
                <a:gd name="connsiteY25" fmla="*/ 210598 h 537210"/>
                <a:gd name="connsiteX26" fmla="*/ 708184 w 1047273"/>
                <a:gd name="connsiteY26" fmla="*/ 210884 h 537210"/>
                <a:gd name="connsiteX27" fmla="*/ 732473 w 1047273"/>
                <a:gd name="connsiteY27" fmla="*/ 211550 h 537210"/>
                <a:gd name="connsiteX28" fmla="*/ 756761 w 1047273"/>
                <a:gd name="connsiteY28" fmla="*/ 210884 h 537210"/>
                <a:gd name="connsiteX29" fmla="*/ 768858 w 1047273"/>
                <a:gd name="connsiteY29" fmla="*/ 210598 h 537210"/>
                <a:gd name="connsiteX30" fmla="*/ 780955 w 1047273"/>
                <a:gd name="connsiteY30" fmla="*/ 209645 h 537210"/>
                <a:gd name="connsiteX31" fmla="*/ 805148 w 1047273"/>
                <a:gd name="connsiteY31" fmla="*/ 207740 h 537210"/>
                <a:gd name="connsiteX32" fmla="*/ 853059 w 1047273"/>
                <a:gd name="connsiteY32" fmla="*/ 200882 h 537210"/>
                <a:gd name="connsiteX33" fmla="*/ 946785 w 1047273"/>
                <a:gd name="connsiteY33" fmla="*/ 177737 h 537210"/>
                <a:gd name="connsiteX34" fmla="*/ 925639 w 1047273"/>
                <a:gd name="connsiteY34" fmla="*/ 268700 h 537210"/>
                <a:gd name="connsiteX35" fmla="*/ 910971 w 1047273"/>
                <a:gd name="connsiteY35" fmla="*/ 313849 h 537210"/>
                <a:gd name="connsiteX36" fmla="*/ 893826 w 1047273"/>
                <a:gd name="connsiteY36" fmla="*/ 358902 h 53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47273" h="537210">
                  <a:moveTo>
                    <a:pt x="893826" y="358902"/>
                  </a:moveTo>
                  <a:cubicBezTo>
                    <a:pt x="905161" y="370808"/>
                    <a:pt x="916781" y="382143"/>
                    <a:pt x="928783" y="393192"/>
                  </a:cubicBezTo>
                  <a:cubicBezTo>
                    <a:pt x="940784" y="404336"/>
                    <a:pt x="953262" y="415385"/>
                    <a:pt x="966121" y="426339"/>
                  </a:cubicBezTo>
                  <a:cubicBezTo>
                    <a:pt x="991552" y="447199"/>
                    <a:pt x="1018889" y="468344"/>
                    <a:pt x="1047274" y="487394"/>
                  </a:cubicBezTo>
                  <a:cubicBezTo>
                    <a:pt x="1002125" y="501777"/>
                    <a:pt x="956024" y="513779"/>
                    <a:pt x="909256" y="521589"/>
                  </a:cubicBezTo>
                  <a:cubicBezTo>
                    <a:pt x="886015" y="526161"/>
                    <a:pt x="862394" y="528542"/>
                    <a:pt x="838867" y="531590"/>
                  </a:cubicBezTo>
                  <a:cubicBezTo>
                    <a:pt x="827056" y="532733"/>
                    <a:pt x="815245" y="533495"/>
                    <a:pt x="803434" y="534448"/>
                  </a:cubicBezTo>
                  <a:lnTo>
                    <a:pt x="785717" y="535781"/>
                  </a:lnTo>
                  <a:lnTo>
                    <a:pt x="768001" y="536353"/>
                  </a:lnTo>
                  <a:lnTo>
                    <a:pt x="732568" y="537210"/>
                  </a:lnTo>
                  <a:lnTo>
                    <a:pt x="697135" y="536353"/>
                  </a:lnTo>
                  <a:lnTo>
                    <a:pt x="679418" y="535781"/>
                  </a:lnTo>
                  <a:lnTo>
                    <a:pt x="661702" y="534448"/>
                  </a:lnTo>
                  <a:cubicBezTo>
                    <a:pt x="649891" y="533495"/>
                    <a:pt x="638080" y="532733"/>
                    <a:pt x="626269" y="531590"/>
                  </a:cubicBezTo>
                  <a:cubicBezTo>
                    <a:pt x="579215" y="526256"/>
                    <a:pt x="532352" y="518541"/>
                    <a:pt x="486251" y="507016"/>
                  </a:cubicBezTo>
                  <a:cubicBezTo>
                    <a:pt x="301847" y="461391"/>
                    <a:pt x="131540" y="362712"/>
                    <a:pt x="0" y="226600"/>
                  </a:cubicBezTo>
                  <a:cubicBezTo>
                    <a:pt x="2476" y="209550"/>
                    <a:pt x="5239" y="192691"/>
                    <a:pt x="8287" y="176213"/>
                  </a:cubicBezTo>
                  <a:cubicBezTo>
                    <a:pt x="11621" y="159449"/>
                    <a:pt x="15335" y="142970"/>
                    <a:pt x="19241" y="126778"/>
                  </a:cubicBezTo>
                  <a:cubicBezTo>
                    <a:pt x="26860" y="94679"/>
                    <a:pt x="37052" y="62579"/>
                    <a:pt x="47530" y="32385"/>
                  </a:cubicBezTo>
                  <a:cubicBezTo>
                    <a:pt x="80296" y="29908"/>
                    <a:pt x="111443" y="26670"/>
                    <a:pt x="142875" y="20955"/>
                  </a:cubicBezTo>
                  <a:cubicBezTo>
                    <a:pt x="158496" y="18193"/>
                    <a:pt x="173736" y="15240"/>
                    <a:pt x="188786" y="11811"/>
                  </a:cubicBezTo>
                  <a:cubicBezTo>
                    <a:pt x="204121" y="8192"/>
                    <a:pt x="219170" y="4286"/>
                    <a:pt x="233839" y="0"/>
                  </a:cubicBezTo>
                  <a:cubicBezTo>
                    <a:pt x="323660" y="92964"/>
                    <a:pt x="439674" y="160020"/>
                    <a:pt x="564642" y="190976"/>
                  </a:cubicBezTo>
                  <a:cubicBezTo>
                    <a:pt x="595884" y="198882"/>
                    <a:pt x="627793" y="203930"/>
                    <a:pt x="659797" y="207740"/>
                  </a:cubicBezTo>
                  <a:lnTo>
                    <a:pt x="683990" y="209645"/>
                  </a:lnTo>
                  <a:lnTo>
                    <a:pt x="696087" y="210598"/>
                  </a:lnTo>
                  <a:lnTo>
                    <a:pt x="708184" y="210884"/>
                  </a:lnTo>
                  <a:lnTo>
                    <a:pt x="732473" y="211550"/>
                  </a:lnTo>
                  <a:lnTo>
                    <a:pt x="756761" y="210884"/>
                  </a:lnTo>
                  <a:lnTo>
                    <a:pt x="768858" y="210598"/>
                  </a:lnTo>
                  <a:lnTo>
                    <a:pt x="780955" y="209645"/>
                  </a:lnTo>
                  <a:lnTo>
                    <a:pt x="805148" y="207740"/>
                  </a:lnTo>
                  <a:cubicBezTo>
                    <a:pt x="821150" y="205454"/>
                    <a:pt x="837248" y="204121"/>
                    <a:pt x="853059" y="200882"/>
                  </a:cubicBezTo>
                  <a:cubicBezTo>
                    <a:pt x="884873" y="195739"/>
                    <a:pt x="916114" y="187357"/>
                    <a:pt x="946785" y="177737"/>
                  </a:cubicBezTo>
                  <a:cubicBezTo>
                    <a:pt x="941546" y="208312"/>
                    <a:pt x="934307" y="237935"/>
                    <a:pt x="925639" y="268700"/>
                  </a:cubicBezTo>
                  <a:cubicBezTo>
                    <a:pt x="921163" y="283655"/>
                    <a:pt x="916305" y="298704"/>
                    <a:pt x="910971" y="313849"/>
                  </a:cubicBezTo>
                  <a:cubicBezTo>
                    <a:pt x="905827" y="328994"/>
                    <a:pt x="900113" y="344234"/>
                    <a:pt x="893826" y="358902"/>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6" name="Freeform: Shape 34">
              <a:extLst>
                <a:ext uri="{FF2B5EF4-FFF2-40B4-BE49-F238E27FC236}">
                  <a16:creationId xmlns:a16="http://schemas.microsoft.com/office/drawing/2014/main" id="{06F18FE0-8941-4CA5-A91C-0E27F0290B75}"/>
                </a:ext>
              </a:extLst>
            </p:cNvPr>
            <p:cNvSpPr/>
            <p:nvPr/>
          </p:nvSpPr>
          <p:spPr>
            <a:xfrm>
              <a:off x="4294263" y="4832021"/>
              <a:ext cx="740473" cy="915543"/>
            </a:xfrm>
            <a:custGeom>
              <a:avLst/>
              <a:gdLst>
                <a:gd name="connsiteX0" fmla="*/ 740473 w 740473"/>
                <a:gd name="connsiteY0" fmla="*/ 95 h 915543"/>
                <a:gd name="connsiteX1" fmla="*/ 701135 w 740473"/>
                <a:gd name="connsiteY1" fmla="*/ 280416 h 915543"/>
                <a:gd name="connsiteX2" fmla="*/ 679418 w 740473"/>
                <a:gd name="connsiteY2" fmla="*/ 348139 h 915543"/>
                <a:gd name="connsiteX3" fmla="*/ 666559 w 740473"/>
                <a:gd name="connsiteY3" fmla="*/ 381286 h 915543"/>
                <a:gd name="connsiteX4" fmla="*/ 659987 w 740473"/>
                <a:gd name="connsiteY4" fmla="*/ 397764 h 915543"/>
                <a:gd name="connsiteX5" fmla="*/ 652748 w 740473"/>
                <a:gd name="connsiteY5" fmla="*/ 413957 h 915543"/>
                <a:gd name="connsiteX6" fmla="*/ 586168 w 740473"/>
                <a:gd name="connsiteY6" fmla="*/ 539401 h 915543"/>
                <a:gd name="connsiteX7" fmla="*/ 170402 w 740473"/>
                <a:gd name="connsiteY7" fmla="*/ 915543 h 915543"/>
                <a:gd name="connsiteX8" fmla="*/ 81248 w 740473"/>
                <a:gd name="connsiteY8" fmla="*/ 866680 h 915543"/>
                <a:gd name="connsiteX9" fmla="*/ 0 w 740473"/>
                <a:gd name="connsiteY9" fmla="*/ 810387 h 915543"/>
                <a:gd name="connsiteX10" fmla="*/ 18574 w 740473"/>
                <a:gd name="connsiteY10" fmla="*/ 716470 h 915543"/>
                <a:gd name="connsiteX11" fmla="*/ 26479 w 740473"/>
                <a:gd name="connsiteY11" fmla="*/ 623411 h 915543"/>
                <a:gd name="connsiteX12" fmla="*/ 309848 w 740473"/>
                <a:gd name="connsiteY12" fmla="*/ 366998 h 915543"/>
                <a:gd name="connsiteX13" fmla="*/ 414814 w 740473"/>
                <a:gd name="connsiteY13" fmla="*/ 0 h 915543"/>
                <a:gd name="connsiteX14" fmla="*/ 570833 w 740473"/>
                <a:gd name="connsiteY14" fmla="*/ 106394 h 915543"/>
                <a:gd name="connsiteX15" fmla="*/ 740473 w 740473"/>
                <a:gd name="connsiteY15" fmla="*/ 95 h 91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0473" h="915543">
                  <a:moveTo>
                    <a:pt x="740473" y="95"/>
                  </a:moveTo>
                  <a:cubicBezTo>
                    <a:pt x="739807" y="94488"/>
                    <a:pt x="727710" y="189357"/>
                    <a:pt x="701135" y="280416"/>
                  </a:cubicBezTo>
                  <a:cubicBezTo>
                    <a:pt x="695039" y="303371"/>
                    <a:pt x="687038" y="325660"/>
                    <a:pt x="679418" y="348139"/>
                  </a:cubicBezTo>
                  <a:cubicBezTo>
                    <a:pt x="675322" y="359283"/>
                    <a:pt x="670846" y="370237"/>
                    <a:pt x="666559" y="381286"/>
                  </a:cubicBezTo>
                  <a:lnTo>
                    <a:pt x="659987" y="397764"/>
                  </a:lnTo>
                  <a:lnTo>
                    <a:pt x="652748" y="413957"/>
                  </a:lnTo>
                  <a:cubicBezTo>
                    <a:pt x="633889" y="457486"/>
                    <a:pt x="611029" y="499110"/>
                    <a:pt x="586168" y="539401"/>
                  </a:cubicBezTo>
                  <a:cubicBezTo>
                    <a:pt x="486156" y="700278"/>
                    <a:pt x="340805" y="832199"/>
                    <a:pt x="170402" y="915543"/>
                  </a:cubicBezTo>
                  <a:cubicBezTo>
                    <a:pt x="139446" y="900589"/>
                    <a:pt x="109633" y="884015"/>
                    <a:pt x="81248" y="866680"/>
                  </a:cubicBezTo>
                  <a:cubicBezTo>
                    <a:pt x="52673" y="848678"/>
                    <a:pt x="25908" y="830675"/>
                    <a:pt x="0" y="810387"/>
                  </a:cubicBezTo>
                  <a:cubicBezTo>
                    <a:pt x="8096" y="779431"/>
                    <a:pt x="14002" y="747141"/>
                    <a:pt x="18574" y="716470"/>
                  </a:cubicBezTo>
                  <a:cubicBezTo>
                    <a:pt x="22860" y="685038"/>
                    <a:pt x="25622" y="654177"/>
                    <a:pt x="26479" y="623411"/>
                  </a:cubicBezTo>
                  <a:cubicBezTo>
                    <a:pt x="142304" y="566833"/>
                    <a:pt x="241745" y="476536"/>
                    <a:pt x="309848" y="366998"/>
                  </a:cubicBezTo>
                  <a:cubicBezTo>
                    <a:pt x="378333" y="257556"/>
                    <a:pt x="414623" y="129540"/>
                    <a:pt x="414814" y="0"/>
                  </a:cubicBezTo>
                  <a:cubicBezTo>
                    <a:pt x="468439" y="28956"/>
                    <a:pt x="521684" y="64484"/>
                    <a:pt x="570833" y="106394"/>
                  </a:cubicBezTo>
                  <a:cubicBezTo>
                    <a:pt x="629507" y="77915"/>
                    <a:pt x="685514" y="42291"/>
                    <a:pt x="740473" y="95"/>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7" name="Freeform: Shape 35">
              <a:extLst>
                <a:ext uri="{FF2B5EF4-FFF2-40B4-BE49-F238E27FC236}">
                  <a16:creationId xmlns:a16="http://schemas.microsoft.com/office/drawing/2014/main" id="{A958CB51-658C-4C6B-B5FB-96B81C33307D}"/>
                </a:ext>
              </a:extLst>
            </p:cNvPr>
            <p:cNvSpPr/>
            <p:nvPr/>
          </p:nvSpPr>
          <p:spPr>
            <a:xfrm>
              <a:off x="4232731" y="3863710"/>
              <a:ext cx="792289" cy="957738"/>
            </a:xfrm>
            <a:custGeom>
              <a:avLst/>
              <a:gdLst>
                <a:gd name="connsiteX0" fmla="*/ 150019 w 792289"/>
                <a:gd name="connsiteY0" fmla="*/ 194120 h 957738"/>
                <a:gd name="connsiteX1" fmla="*/ 131445 w 792289"/>
                <a:gd name="connsiteY1" fmla="*/ 97345 h 957738"/>
                <a:gd name="connsiteX2" fmla="*/ 118205 w 792289"/>
                <a:gd name="connsiteY2" fmla="*/ 48482 h 957738"/>
                <a:gd name="connsiteX3" fmla="*/ 102108 w 792289"/>
                <a:gd name="connsiteY3" fmla="*/ 0 h 957738"/>
                <a:gd name="connsiteX4" fmla="*/ 565785 w 792289"/>
                <a:gd name="connsiteY4" fmla="*/ 315849 h 957738"/>
                <a:gd name="connsiteX5" fmla="*/ 792290 w 792289"/>
                <a:gd name="connsiteY5" fmla="*/ 829437 h 957738"/>
                <a:gd name="connsiteX6" fmla="*/ 755809 w 792289"/>
                <a:gd name="connsiteY6" fmla="*/ 865156 h 957738"/>
                <a:gd name="connsiteX7" fmla="*/ 717709 w 792289"/>
                <a:gd name="connsiteY7" fmla="*/ 898493 h 957738"/>
                <a:gd name="connsiteX8" fmla="*/ 638937 w 792289"/>
                <a:gd name="connsiteY8" fmla="*/ 957739 h 957738"/>
                <a:gd name="connsiteX9" fmla="*/ 555403 w 792289"/>
                <a:gd name="connsiteY9" fmla="*/ 910495 h 957738"/>
                <a:gd name="connsiteX10" fmla="*/ 513017 w 792289"/>
                <a:gd name="connsiteY10" fmla="*/ 890683 h 957738"/>
                <a:gd name="connsiteX11" fmla="*/ 469773 w 792289"/>
                <a:gd name="connsiteY11" fmla="*/ 873538 h 957738"/>
                <a:gd name="connsiteX12" fmla="*/ 315754 w 792289"/>
                <a:gd name="connsiteY12" fmla="*/ 524351 h 957738"/>
                <a:gd name="connsiteX13" fmla="*/ 0 w 792289"/>
                <a:gd name="connsiteY13" fmla="*/ 309182 h 957738"/>
                <a:gd name="connsiteX14" fmla="*/ 34385 w 792289"/>
                <a:gd name="connsiteY14" fmla="*/ 277844 h 957738"/>
                <a:gd name="connsiteX15" fmla="*/ 70771 w 792289"/>
                <a:gd name="connsiteY15" fmla="*/ 248507 h 957738"/>
                <a:gd name="connsiteX16" fmla="*/ 150019 w 792289"/>
                <a:gd name="connsiteY16" fmla="*/ 194120 h 95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2289" h="957738">
                  <a:moveTo>
                    <a:pt x="150019" y="194120"/>
                  </a:moveTo>
                  <a:cubicBezTo>
                    <a:pt x="145447" y="162497"/>
                    <a:pt x="139637" y="129254"/>
                    <a:pt x="131445" y="97345"/>
                  </a:cubicBezTo>
                  <a:cubicBezTo>
                    <a:pt x="127445" y="81153"/>
                    <a:pt x="123063" y="64865"/>
                    <a:pt x="118205" y="48482"/>
                  </a:cubicBezTo>
                  <a:cubicBezTo>
                    <a:pt x="113252" y="32480"/>
                    <a:pt x="107918" y="16288"/>
                    <a:pt x="102108" y="0"/>
                  </a:cubicBezTo>
                  <a:cubicBezTo>
                    <a:pt x="282416" y="59341"/>
                    <a:pt x="444913" y="170117"/>
                    <a:pt x="565785" y="315849"/>
                  </a:cubicBezTo>
                  <a:cubicBezTo>
                    <a:pt x="687229" y="461105"/>
                    <a:pt x="766953" y="641414"/>
                    <a:pt x="792290" y="829437"/>
                  </a:cubicBezTo>
                  <a:cubicBezTo>
                    <a:pt x="780193" y="841724"/>
                    <a:pt x="768001" y="853631"/>
                    <a:pt x="755809" y="865156"/>
                  </a:cubicBezTo>
                  <a:cubicBezTo>
                    <a:pt x="743426" y="876681"/>
                    <a:pt x="730472" y="887825"/>
                    <a:pt x="717709" y="898493"/>
                  </a:cubicBezTo>
                  <a:cubicBezTo>
                    <a:pt x="692468" y="919925"/>
                    <a:pt x="665607" y="939641"/>
                    <a:pt x="638937" y="957739"/>
                  </a:cubicBezTo>
                  <a:cubicBezTo>
                    <a:pt x="611315" y="940308"/>
                    <a:pt x="584073" y="924497"/>
                    <a:pt x="555403" y="910495"/>
                  </a:cubicBezTo>
                  <a:cubicBezTo>
                    <a:pt x="541211" y="903446"/>
                    <a:pt x="527304" y="896874"/>
                    <a:pt x="513017" y="890683"/>
                  </a:cubicBezTo>
                  <a:cubicBezTo>
                    <a:pt x="498539" y="884587"/>
                    <a:pt x="484156" y="878777"/>
                    <a:pt x="469773" y="873538"/>
                  </a:cubicBezTo>
                  <a:cubicBezTo>
                    <a:pt x="452438" y="745808"/>
                    <a:pt x="398526" y="623602"/>
                    <a:pt x="315754" y="524351"/>
                  </a:cubicBezTo>
                  <a:cubicBezTo>
                    <a:pt x="233267" y="424815"/>
                    <a:pt x="122301" y="349377"/>
                    <a:pt x="0" y="309182"/>
                  </a:cubicBezTo>
                  <a:cubicBezTo>
                    <a:pt x="11049" y="298609"/>
                    <a:pt x="22574" y="288131"/>
                    <a:pt x="34385" y="277844"/>
                  </a:cubicBezTo>
                  <a:cubicBezTo>
                    <a:pt x="46101" y="267843"/>
                    <a:pt x="58293" y="258127"/>
                    <a:pt x="70771" y="248507"/>
                  </a:cubicBezTo>
                  <a:cubicBezTo>
                    <a:pt x="96012" y="228695"/>
                    <a:pt x="122015" y="211455"/>
                    <a:pt x="150019" y="194120"/>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grpSp>
      <p:grpSp>
        <p:nvGrpSpPr>
          <p:cNvPr id="38" name="Group 20" descr="Circular line arrow with three sections.">
            <a:extLst>
              <a:ext uri="{FF2B5EF4-FFF2-40B4-BE49-F238E27FC236}">
                <a16:creationId xmlns:a16="http://schemas.microsoft.com/office/drawing/2014/main" id="{813E7F9A-5431-4980-AC79-A75306D5F40E}"/>
              </a:ext>
            </a:extLst>
          </p:cNvPr>
          <p:cNvGrpSpPr>
            <a:grpSpLocks noChangeAspect="1"/>
          </p:cNvGrpSpPr>
          <p:nvPr/>
        </p:nvGrpSpPr>
        <p:grpSpPr bwMode="gray">
          <a:xfrm>
            <a:off x="5169724" y="3250766"/>
            <a:ext cx="635809" cy="635807"/>
            <a:chOff x="3190036" y="1526432"/>
            <a:chExt cx="914400" cy="914400"/>
          </a:xfrm>
        </p:grpSpPr>
        <p:sp>
          <p:nvSpPr>
            <p:cNvPr id="39" name="Arc 38">
              <a:extLst>
                <a:ext uri="{FF2B5EF4-FFF2-40B4-BE49-F238E27FC236}">
                  <a16:creationId xmlns:a16="http://schemas.microsoft.com/office/drawing/2014/main" id="{21B4018C-AC85-43B4-9F07-B902A99CBC9F}"/>
                </a:ext>
              </a:extLst>
            </p:cNvPr>
            <p:cNvSpPr/>
            <p:nvPr/>
          </p:nvSpPr>
          <p:spPr bwMode="gray">
            <a:xfrm rot="7200000">
              <a:off x="3190036" y="1526432"/>
              <a:ext cx="914400" cy="914400"/>
            </a:xfrm>
            <a:prstGeom prst="arc">
              <a:avLst>
                <a:gd name="adj1" fmla="val 16190247"/>
                <a:gd name="adj2" fmla="val 6283"/>
              </a:avLst>
            </a:prstGeom>
            <a:noFill/>
            <a:ln w="28575" cap="rnd" cmpd="sng" algn="ctr">
              <a:solidFill>
                <a:schemeClr val="tx2"/>
              </a:solidFill>
              <a:prstDash val="solid"/>
              <a:round/>
              <a:headEnd type="none" w="med" len="med"/>
              <a:tailEnd type="arrow" w="lg"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71"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0" name="Arc 39">
              <a:extLst>
                <a:ext uri="{FF2B5EF4-FFF2-40B4-BE49-F238E27FC236}">
                  <a16:creationId xmlns:a16="http://schemas.microsoft.com/office/drawing/2014/main" id="{15CA54A9-E7FB-4CCE-BC27-6D1BF8F91205}"/>
                </a:ext>
              </a:extLst>
            </p:cNvPr>
            <p:cNvSpPr/>
            <p:nvPr/>
          </p:nvSpPr>
          <p:spPr bwMode="gray">
            <a:xfrm rot="14400000">
              <a:off x="3190036" y="1526432"/>
              <a:ext cx="914400" cy="914400"/>
            </a:xfrm>
            <a:prstGeom prst="arc">
              <a:avLst>
                <a:gd name="adj1" fmla="val 16190247"/>
                <a:gd name="adj2" fmla="val 6283"/>
              </a:avLst>
            </a:prstGeom>
            <a:noFill/>
            <a:ln w="28575" cap="rnd" cmpd="sng" algn="ctr">
              <a:solidFill>
                <a:schemeClr val="tx2"/>
              </a:solidFill>
              <a:prstDash val="solid"/>
              <a:round/>
              <a:headEnd type="none" w="med" len="med"/>
              <a:tailEnd type="arrow" w="lg"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71"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1" name="Arc 40">
              <a:extLst>
                <a:ext uri="{FF2B5EF4-FFF2-40B4-BE49-F238E27FC236}">
                  <a16:creationId xmlns:a16="http://schemas.microsoft.com/office/drawing/2014/main" id="{B25D63D6-401E-47AD-931C-D001D8F4D5CC}"/>
                </a:ext>
              </a:extLst>
            </p:cNvPr>
            <p:cNvSpPr/>
            <p:nvPr/>
          </p:nvSpPr>
          <p:spPr bwMode="gray">
            <a:xfrm>
              <a:off x="3190036" y="1526432"/>
              <a:ext cx="914400" cy="914400"/>
            </a:xfrm>
            <a:prstGeom prst="arc">
              <a:avLst>
                <a:gd name="adj1" fmla="val 16190247"/>
                <a:gd name="adj2" fmla="val 6283"/>
              </a:avLst>
            </a:prstGeom>
            <a:noFill/>
            <a:ln w="28575" cap="rnd" cmpd="sng" algn="ctr">
              <a:solidFill>
                <a:schemeClr val="tx2"/>
              </a:solidFill>
              <a:prstDash val="solid"/>
              <a:round/>
              <a:headEnd type="none" w="med" len="med"/>
              <a:tailEnd type="arrow" w="lg"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71" b="0" i="0" u="none" strike="noStrike" kern="1200" cap="none" spc="0" normalizeH="0" baseline="0" noProof="0">
                <a:ln>
                  <a:noFill/>
                </a:ln>
                <a:solidFill>
                  <a:srgbClr val="5A5A5A"/>
                </a:solidFill>
                <a:effectLst/>
                <a:uLnTx/>
                <a:uFillTx/>
                <a:latin typeface="Arial" panose="020B0604020202020204"/>
                <a:ea typeface="+mn-ea"/>
                <a:cs typeface="+mn-cs"/>
              </a:endParaRPr>
            </a:p>
          </p:txBody>
        </p:sp>
      </p:grpSp>
      <p:sp>
        <p:nvSpPr>
          <p:cNvPr id="42" name="Rectangle 41">
            <a:extLst>
              <a:ext uri="{FF2B5EF4-FFF2-40B4-BE49-F238E27FC236}">
                <a16:creationId xmlns:a16="http://schemas.microsoft.com/office/drawing/2014/main" id="{3D9092EF-5EA8-41D1-A76B-B73818021778}"/>
              </a:ext>
            </a:extLst>
          </p:cNvPr>
          <p:cNvSpPr/>
          <p:nvPr/>
        </p:nvSpPr>
        <p:spPr>
          <a:xfrm>
            <a:off x="6652604" y="1466636"/>
            <a:ext cx="4694591"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677"/>
                </a:solidFill>
                <a:effectLst/>
                <a:uLnTx/>
                <a:uFillTx/>
                <a:latin typeface="Arial" panose="020B0604020202020204"/>
                <a:ea typeface="+mn-ea"/>
                <a:cs typeface="+mn-cs"/>
              </a:rPr>
              <a:t>Understanding Population Health and care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A5A5A"/>
                </a:solidFill>
                <a:effectLst/>
                <a:uLnTx/>
                <a:uFillTx/>
                <a:latin typeface="Arial" panose="020B0604020202020204"/>
                <a:ea typeface="+mn-ea"/>
                <a:cs typeface="+mn-cs"/>
              </a:rPr>
              <a:t>Descriptive analytics to understand the specific needs of the local population, the impact of wider determinants and to explore gaps in care and unwarranted variation.</a:t>
            </a:r>
          </a:p>
        </p:txBody>
      </p:sp>
      <p:sp>
        <p:nvSpPr>
          <p:cNvPr id="43" name="Rectangle 42">
            <a:extLst>
              <a:ext uri="{FF2B5EF4-FFF2-40B4-BE49-F238E27FC236}">
                <a16:creationId xmlns:a16="http://schemas.microsoft.com/office/drawing/2014/main" id="{59F884C0-7951-4F16-A9E1-3FEF766D4C67}"/>
              </a:ext>
            </a:extLst>
          </p:cNvPr>
          <p:cNvSpPr/>
          <p:nvPr/>
        </p:nvSpPr>
        <p:spPr>
          <a:xfrm>
            <a:off x="7323306" y="2921488"/>
            <a:ext cx="4275694"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Opportunity analysis and targeting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5A5A5A"/>
                </a:solidFill>
                <a:effectLst/>
                <a:uLnTx/>
                <a:uFillTx/>
                <a:latin typeface="Arial" panose="020B0604020202020204"/>
                <a:ea typeface="+mn-ea"/>
                <a:cs typeface="+mn-cs"/>
              </a:rPr>
              <a:t>Risk stratification and segmentation models to identify risk factors and the groups challenged by them, using advanced data mining techniques.</a:t>
            </a:r>
          </a:p>
        </p:txBody>
      </p:sp>
      <p:sp>
        <p:nvSpPr>
          <p:cNvPr id="44" name="Rectangle 43">
            <a:extLst>
              <a:ext uri="{FF2B5EF4-FFF2-40B4-BE49-F238E27FC236}">
                <a16:creationId xmlns:a16="http://schemas.microsoft.com/office/drawing/2014/main" id="{55B8EE1E-5A7A-4177-BFCD-3218F8F28902}"/>
              </a:ext>
            </a:extLst>
          </p:cNvPr>
          <p:cNvSpPr/>
          <p:nvPr/>
        </p:nvSpPr>
        <p:spPr>
          <a:xfrm>
            <a:off x="7151892" y="4212574"/>
            <a:ext cx="4449183"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Predictive system modelling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5A5A5A"/>
                </a:solidFill>
                <a:effectLst/>
                <a:uLnTx/>
                <a:uFillTx/>
                <a:latin typeface="Arial" panose="020B0604020202020204"/>
                <a:ea typeface="+mn-ea"/>
                <a:cs typeface="+mn-cs"/>
              </a:rPr>
              <a:t>Future-facing financial modelling of unmitigated and mitigated system financial risk using person level costing data and mitigated scenarios.</a:t>
            </a:r>
          </a:p>
        </p:txBody>
      </p:sp>
      <p:sp>
        <p:nvSpPr>
          <p:cNvPr id="45" name="Rectangle 44">
            <a:extLst>
              <a:ext uri="{FF2B5EF4-FFF2-40B4-BE49-F238E27FC236}">
                <a16:creationId xmlns:a16="http://schemas.microsoft.com/office/drawing/2014/main" id="{991430DC-352F-43BB-A85A-E3FD90F8F051}"/>
              </a:ext>
            </a:extLst>
          </p:cNvPr>
          <p:cNvSpPr/>
          <p:nvPr/>
        </p:nvSpPr>
        <p:spPr>
          <a:xfrm>
            <a:off x="643471" y="3907208"/>
            <a:ext cx="3326795" cy="160043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Design and begin to implement interventions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5A5A5A"/>
                </a:solidFill>
                <a:effectLst/>
                <a:uLnTx/>
                <a:uFillTx/>
                <a:latin typeface="Arial" panose="020B0604020202020204"/>
                <a:ea typeface="+mn-ea"/>
                <a:cs typeface="+mn-cs"/>
              </a:rPr>
              <a:t>Design and implementation of multidisciplinary, cross-</a:t>
            </a:r>
            <a:r>
              <a:rPr kumimoji="0" lang="en-US" sz="1400" b="0" i="0" u="none" strike="noStrike" kern="1200" cap="none" spc="0" normalizeH="0" baseline="0" noProof="0" err="1">
                <a:ln>
                  <a:noFill/>
                </a:ln>
                <a:solidFill>
                  <a:srgbClr val="5A5A5A"/>
                </a:solidFill>
                <a:effectLst/>
                <a:uLnTx/>
                <a:uFillTx/>
                <a:latin typeface="Arial" panose="020B0604020202020204"/>
                <a:ea typeface="+mn-ea"/>
                <a:cs typeface="+mn-cs"/>
              </a:rPr>
              <a:t>organisational</a:t>
            </a:r>
            <a:r>
              <a:rPr kumimoji="0" lang="en-US" sz="1400" b="0" i="0" u="none" strike="noStrike" kern="1200" cap="none" spc="0" normalizeH="0" baseline="0" noProof="0">
                <a:ln>
                  <a:noFill/>
                </a:ln>
                <a:solidFill>
                  <a:srgbClr val="5A5A5A"/>
                </a:solidFill>
                <a:effectLst/>
                <a:uLnTx/>
                <a:uFillTx/>
                <a:latin typeface="Arial" panose="020B0604020202020204"/>
                <a:ea typeface="+mn-ea"/>
                <a:cs typeface="+mn-cs"/>
              </a:rPr>
              <a:t> interventions that are targeted at high-risk population segments through a bio-psycho-social approach. </a:t>
            </a:r>
          </a:p>
        </p:txBody>
      </p:sp>
      <p:sp>
        <p:nvSpPr>
          <p:cNvPr id="46" name="Rectangle 45">
            <a:extLst>
              <a:ext uri="{FF2B5EF4-FFF2-40B4-BE49-F238E27FC236}">
                <a16:creationId xmlns:a16="http://schemas.microsoft.com/office/drawing/2014/main" id="{7EFCA9DB-ABC8-486C-9E1C-C100A770D7C6}"/>
              </a:ext>
            </a:extLst>
          </p:cNvPr>
          <p:cNvSpPr/>
          <p:nvPr/>
        </p:nvSpPr>
        <p:spPr>
          <a:xfrm>
            <a:off x="623863" y="2169049"/>
            <a:ext cx="3117961"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Active monitoring and rapid improvement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5A5A5A"/>
                </a:solidFill>
                <a:effectLst/>
                <a:uLnTx/>
                <a:uFillTx/>
                <a:latin typeface="Arial" panose="020B0604020202020204"/>
                <a:ea typeface="+mn-ea"/>
                <a:cs typeface="+mn-cs"/>
              </a:rPr>
              <a:t>Whole system impact assessment to measure net impact on population groups (utilisation, cost, outcomes and experience). </a:t>
            </a:r>
          </a:p>
        </p:txBody>
      </p:sp>
      <p:sp>
        <p:nvSpPr>
          <p:cNvPr id="47" name="Freeform 9" descr="PHM Cycle">
            <a:extLst>
              <a:ext uri="{FF2B5EF4-FFF2-40B4-BE49-F238E27FC236}">
                <a16:creationId xmlns:a16="http://schemas.microsoft.com/office/drawing/2014/main" id="{85D0460F-7FAB-4C2D-A459-41168477B7A9}"/>
              </a:ext>
            </a:extLst>
          </p:cNvPr>
          <p:cNvSpPr>
            <a:spLocks noChangeAspect="1"/>
          </p:cNvSpPr>
          <p:nvPr/>
        </p:nvSpPr>
        <p:spPr bwMode="gray">
          <a:xfrm flipH="1">
            <a:off x="3973289" y="4342261"/>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8" name="Freeform 9">
            <a:extLst>
              <a:ext uri="{FF2B5EF4-FFF2-40B4-BE49-F238E27FC236}">
                <a16:creationId xmlns:a16="http://schemas.microsoft.com/office/drawing/2014/main" id="{034C60EF-7E59-477D-85A6-A30CA5DE7351}"/>
              </a:ext>
              <a:ext uri="{C183D7F6-B498-43B3-948B-1728B52AA6E4}">
                <adec:decorative xmlns:adec="http://schemas.microsoft.com/office/drawing/2017/decorative" val="1"/>
              </a:ext>
            </a:extLst>
          </p:cNvPr>
          <p:cNvSpPr>
            <a:spLocks noChangeAspect="1"/>
          </p:cNvSpPr>
          <p:nvPr/>
        </p:nvSpPr>
        <p:spPr bwMode="gray">
          <a:xfrm flipH="1">
            <a:off x="3719769" y="3081588"/>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9" name="Oval 48">
            <a:extLst>
              <a:ext uri="{FF2B5EF4-FFF2-40B4-BE49-F238E27FC236}">
                <a16:creationId xmlns:a16="http://schemas.microsoft.com/office/drawing/2014/main" id="{E689BF9E-8A2A-4708-BBC4-D72FF6945ED9}"/>
              </a:ext>
            </a:extLst>
          </p:cNvPr>
          <p:cNvSpPr>
            <a:spLocks noChangeAspect="1"/>
          </p:cNvSpPr>
          <p:nvPr/>
        </p:nvSpPr>
        <p:spPr bwMode="gray">
          <a:xfrm>
            <a:off x="4476821" y="3207195"/>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5</a:t>
            </a:r>
          </a:p>
        </p:txBody>
      </p:sp>
      <p:cxnSp>
        <p:nvCxnSpPr>
          <p:cNvPr id="50" name="Straight Connector 49">
            <a:extLst>
              <a:ext uri="{FF2B5EF4-FFF2-40B4-BE49-F238E27FC236}">
                <a16:creationId xmlns:a16="http://schemas.microsoft.com/office/drawing/2014/main" id="{F46D065B-52DE-4059-B2D9-8C880D4B2A8E}"/>
              </a:ext>
              <a:ext uri="{C183D7F6-B498-43B3-948B-1728B52AA6E4}">
                <adec:decorative xmlns:adec="http://schemas.microsoft.com/office/drawing/2017/decorative" val="1"/>
              </a:ext>
            </a:extLst>
          </p:cNvPr>
          <p:cNvCxnSpPr>
            <a:cxnSpLocks/>
          </p:cNvCxnSpPr>
          <p:nvPr/>
        </p:nvCxnSpPr>
        <p:spPr bwMode="gray">
          <a:xfrm>
            <a:off x="5458749" y="1670377"/>
            <a:ext cx="0" cy="755656"/>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33452F2B-F0B9-40FD-85E3-3D270E0E4577}"/>
              </a:ext>
            </a:extLst>
          </p:cNvPr>
          <p:cNvSpPr>
            <a:spLocks noChangeAspect="1"/>
          </p:cNvSpPr>
          <p:nvPr/>
        </p:nvSpPr>
        <p:spPr bwMode="gray">
          <a:xfrm>
            <a:off x="5312516" y="2526483"/>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1</a:t>
            </a:r>
          </a:p>
        </p:txBody>
      </p:sp>
      <p:cxnSp>
        <p:nvCxnSpPr>
          <p:cNvPr id="52" name="Straight Connector 51">
            <a:extLst>
              <a:ext uri="{FF2B5EF4-FFF2-40B4-BE49-F238E27FC236}">
                <a16:creationId xmlns:a16="http://schemas.microsoft.com/office/drawing/2014/main" id="{BE3D5072-0EF7-484B-867A-19DC45503176}"/>
              </a:ext>
              <a:ext uri="{C183D7F6-B498-43B3-948B-1728B52AA6E4}">
                <adec:decorative xmlns:adec="http://schemas.microsoft.com/office/drawing/2017/decorative" val="1"/>
              </a:ext>
            </a:extLst>
          </p:cNvPr>
          <p:cNvCxnSpPr>
            <a:cxnSpLocks/>
          </p:cNvCxnSpPr>
          <p:nvPr/>
        </p:nvCxnSpPr>
        <p:spPr bwMode="gray">
          <a:xfrm flipH="1">
            <a:off x="5458749" y="1670377"/>
            <a:ext cx="965523"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53" name="Freeform 9">
            <a:extLst>
              <a:ext uri="{FF2B5EF4-FFF2-40B4-BE49-F238E27FC236}">
                <a16:creationId xmlns:a16="http://schemas.microsoft.com/office/drawing/2014/main" id="{1F251695-79FC-47D2-9A1B-20819F404689}"/>
              </a:ext>
              <a:ext uri="{C183D7F6-B498-43B3-948B-1728B52AA6E4}">
                <adec:decorative xmlns:adec="http://schemas.microsoft.com/office/drawing/2017/decorative" val="1"/>
              </a:ext>
            </a:extLst>
          </p:cNvPr>
          <p:cNvSpPr>
            <a:spLocks noChangeAspect="1"/>
          </p:cNvSpPr>
          <p:nvPr/>
        </p:nvSpPr>
        <p:spPr bwMode="gray">
          <a:xfrm>
            <a:off x="6355693" y="1603450"/>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cxnSp>
        <p:nvCxnSpPr>
          <p:cNvPr id="54" name="Straight Connector 53">
            <a:extLst>
              <a:ext uri="{FF2B5EF4-FFF2-40B4-BE49-F238E27FC236}">
                <a16:creationId xmlns:a16="http://schemas.microsoft.com/office/drawing/2014/main" id="{E5BC582B-A75F-4412-8230-1E4AA824EE73}"/>
              </a:ext>
              <a:ext uri="{C183D7F6-B498-43B3-948B-1728B52AA6E4}">
                <adec:decorative xmlns:adec="http://schemas.microsoft.com/office/drawing/2017/decorative" val="1"/>
              </a:ext>
            </a:extLst>
          </p:cNvPr>
          <p:cNvCxnSpPr>
            <a:cxnSpLocks/>
          </p:cNvCxnSpPr>
          <p:nvPr/>
        </p:nvCxnSpPr>
        <p:spPr bwMode="gray">
          <a:xfrm flipH="1">
            <a:off x="6537557" y="3159347"/>
            <a:ext cx="634090"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55" name="Freeform 9">
            <a:extLst>
              <a:ext uri="{FF2B5EF4-FFF2-40B4-BE49-F238E27FC236}">
                <a16:creationId xmlns:a16="http://schemas.microsoft.com/office/drawing/2014/main" id="{2BB3968F-682B-4000-9A8F-B26A7F95B431}"/>
              </a:ext>
              <a:ext uri="{C183D7F6-B498-43B3-948B-1728B52AA6E4}">
                <adec:decorative xmlns:adec="http://schemas.microsoft.com/office/drawing/2017/decorative" val="1"/>
              </a:ext>
            </a:extLst>
          </p:cNvPr>
          <p:cNvSpPr>
            <a:spLocks noChangeAspect="1"/>
          </p:cNvSpPr>
          <p:nvPr/>
        </p:nvSpPr>
        <p:spPr bwMode="gray">
          <a:xfrm>
            <a:off x="7149525" y="3083954"/>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56" name="Oval 55">
            <a:extLst>
              <a:ext uri="{FF2B5EF4-FFF2-40B4-BE49-F238E27FC236}">
                <a16:creationId xmlns:a16="http://schemas.microsoft.com/office/drawing/2014/main" id="{AFAAD57F-7577-4F27-951A-5E9A1AE83DAF}"/>
              </a:ext>
            </a:extLst>
          </p:cNvPr>
          <p:cNvSpPr>
            <a:spLocks noChangeAspect="1"/>
          </p:cNvSpPr>
          <p:nvPr/>
        </p:nvSpPr>
        <p:spPr bwMode="gray">
          <a:xfrm>
            <a:off x="6175183" y="3108130"/>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2</a:t>
            </a:r>
          </a:p>
        </p:txBody>
      </p:sp>
      <p:sp>
        <p:nvSpPr>
          <p:cNvPr id="57" name="Freeform 9">
            <a:extLst>
              <a:ext uri="{FF2B5EF4-FFF2-40B4-BE49-F238E27FC236}">
                <a16:creationId xmlns:a16="http://schemas.microsoft.com/office/drawing/2014/main" id="{7EE55719-E29E-4ED6-A6C5-4ED896B6C5A0}"/>
              </a:ext>
              <a:ext uri="{C183D7F6-B498-43B3-948B-1728B52AA6E4}">
                <adec:decorative xmlns:adec="http://schemas.microsoft.com/office/drawing/2017/decorative" val="1"/>
              </a:ext>
            </a:extLst>
          </p:cNvPr>
          <p:cNvSpPr>
            <a:spLocks noChangeAspect="1"/>
          </p:cNvSpPr>
          <p:nvPr/>
        </p:nvSpPr>
        <p:spPr bwMode="gray">
          <a:xfrm>
            <a:off x="6894137" y="4307514"/>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58" name="Oval 57">
            <a:extLst>
              <a:ext uri="{FF2B5EF4-FFF2-40B4-BE49-F238E27FC236}">
                <a16:creationId xmlns:a16="http://schemas.microsoft.com/office/drawing/2014/main" id="{352BA51E-EEDB-423F-AB8E-F29AD880DEE4}"/>
              </a:ext>
            </a:extLst>
          </p:cNvPr>
          <p:cNvSpPr>
            <a:spLocks noChangeAspect="1"/>
          </p:cNvSpPr>
          <p:nvPr/>
        </p:nvSpPr>
        <p:spPr bwMode="gray">
          <a:xfrm>
            <a:off x="5882181" y="4172460"/>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3</a:t>
            </a:r>
          </a:p>
        </p:txBody>
      </p:sp>
      <p:sp>
        <p:nvSpPr>
          <p:cNvPr id="59" name="Oval 58">
            <a:extLst>
              <a:ext uri="{FF2B5EF4-FFF2-40B4-BE49-F238E27FC236}">
                <a16:creationId xmlns:a16="http://schemas.microsoft.com/office/drawing/2014/main" id="{25D79D58-2638-41A6-A0CC-0F271A2D188E}"/>
              </a:ext>
            </a:extLst>
          </p:cNvPr>
          <p:cNvSpPr>
            <a:spLocks noChangeAspect="1"/>
          </p:cNvSpPr>
          <p:nvPr/>
        </p:nvSpPr>
        <p:spPr bwMode="gray">
          <a:xfrm>
            <a:off x="4861769" y="4195657"/>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4</a:t>
            </a:r>
          </a:p>
        </p:txBody>
      </p:sp>
      <p:cxnSp>
        <p:nvCxnSpPr>
          <p:cNvPr id="60" name="Straight Connector 59">
            <a:extLst>
              <a:ext uri="{FF2B5EF4-FFF2-40B4-BE49-F238E27FC236}">
                <a16:creationId xmlns:a16="http://schemas.microsoft.com/office/drawing/2014/main" id="{29668539-5C7D-478B-A819-C0E90584D67D}"/>
              </a:ext>
              <a:ext uri="{C183D7F6-B498-43B3-948B-1728B52AA6E4}">
                <adec:decorative xmlns:adec="http://schemas.microsoft.com/office/drawing/2017/decorative" val="1"/>
              </a:ext>
            </a:extLst>
          </p:cNvPr>
          <p:cNvCxnSpPr>
            <a:cxnSpLocks/>
          </p:cNvCxnSpPr>
          <p:nvPr/>
        </p:nvCxnSpPr>
        <p:spPr bwMode="gray">
          <a:xfrm flipH="1">
            <a:off x="6224529" y="4377034"/>
            <a:ext cx="710135"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C2824CC-BBE3-4D86-B890-84A560E1BA6C}"/>
              </a:ext>
              <a:ext uri="{C183D7F6-B498-43B3-948B-1728B52AA6E4}">
                <adec:decorative xmlns:adec="http://schemas.microsoft.com/office/drawing/2017/decorative" val="1"/>
              </a:ext>
            </a:extLst>
          </p:cNvPr>
          <p:cNvCxnSpPr>
            <a:cxnSpLocks/>
          </p:cNvCxnSpPr>
          <p:nvPr/>
        </p:nvCxnSpPr>
        <p:spPr bwMode="gray">
          <a:xfrm flipH="1">
            <a:off x="4015775" y="4410841"/>
            <a:ext cx="710135"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9DA91A1-7408-491E-9D36-67CDC855CAE6}"/>
              </a:ext>
              <a:ext uri="{C183D7F6-B498-43B3-948B-1728B52AA6E4}">
                <adec:decorative xmlns:adec="http://schemas.microsoft.com/office/drawing/2017/decorative" val="1"/>
              </a:ext>
            </a:extLst>
          </p:cNvPr>
          <p:cNvCxnSpPr>
            <a:cxnSpLocks/>
          </p:cNvCxnSpPr>
          <p:nvPr/>
        </p:nvCxnSpPr>
        <p:spPr bwMode="gray">
          <a:xfrm flipH="1">
            <a:off x="3790601" y="3148914"/>
            <a:ext cx="634090"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64" name="Title 1">
            <a:extLst>
              <a:ext uri="{FF2B5EF4-FFF2-40B4-BE49-F238E27FC236}">
                <a16:creationId xmlns:a16="http://schemas.microsoft.com/office/drawing/2014/main" id="{58BF46E7-6E00-4AD6-A5DA-06FF8446BD2F}"/>
              </a:ext>
            </a:extLst>
          </p:cNvPr>
          <p:cNvSpPr txBox="1">
            <a:spLocks noGrp="1"/>
          </p:cNvSpPr>
          <p:nvPr>
            <p:ph type="title" idx="4294967295"/>
          </p:nvPr>
        </p:nvSpPr>
        <p:spPr bwMode="gray">
          <a:xfrm>
            <a:off x="494906" y="338820"/>
            <a:ext cx="11332723" cy="3620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2200" b="1" kern="1200">
                <a:solidFill>
                  <a:schemeClr val="accent6"/>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5A5A5A"/>
                </a:solidFill>
                <a:effectLst/>
                <a:uLnTx/>
                <a:uFillTx/>
                <a:latin typeface="+mj-lt"/>
                <a:ea typeface="+mj-ea"/>
                <a:cs typeface="+mj-cs"/>
              </a:rPr>
              <a:t>The PHM cycle — making things stick through continuous learning and doing</a:t>
            </a:r>
          </a:p>
        </p:txBody>
      </p:sp>
      <p:sp>
        <p:nvSpPr>
          <p:cNvPr id="2" name="Slide Number Placeholder 1">
            <a:extLst>
              <a:ext uri="{FF2B5EF4-FFF2-40B4-BE49-F238E27FC236}">
                <a16:creationId xmlns:a16="http://schemas.microsoft.com/office/drawing/2014/main" id="{84CD0726-3872-9DEE-9326-34C6563DE594}"/>
              </a:ext>
            </a:extLst>
          </p:cNvPr>
          <p:cNvSpPr>
            <a:spLocks noGrp="1"/>
          </p:cNvSpPr>
          <p:nvPr>
            <p:ph type="sldNum" sz="quarter" idx="16"/>
          </p:nvPr>
        </p:nvSpPr>
        <p:spPr/>
        <p:txBody>
          <a:bodyPr/>
          <a:lstStyle/>
          <a:p>
            <a:fld id="{901F1369-4AEB-4520-96C0-9F78886180C1}" type="slidenum">
              <a:rPr lang="en-US" smtClean="0"/>
              <a:pPr/>
              <a:t>2</a:t>
            </a:fld>
            <a:endParaRPr lang="en-US"/>
          </a:p>
        </p:txBody>
      </p:sp>
      <p:sp>
        <p:nvSpPr>
          <p:cNvPr id="4" name="Footer Placeholder 1">
            <a:extLst>
              <a:ext uri="{FF2B5EF4-FFF2-40B4-BE49-F238E27FC236}">
                <a16:creationId xmlns:a16="http://schemas.microsoft.com/office/drawing/2014/main" id="{CED97E59-F062-41A7-8F47-07B7B4ECE617}"/>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2684967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57337-E72D-4803-94E6-E6BF650FF500}"/>
              </a:ext>
            </a:extLst>
          </p:cNvPr>
          <p:cNvSpPr>
            <a:spLocks noGrp="1"/>
          </p:cNvSpPr>
          <p:nvPr>
            <p:ph type="title"/>
          </p:nvPr>
        </p:nvSpPr>
        <p:spPr bwMode="gray">
          <a:xfrm>
            <a:off x="489645" y="192808"/>
            <a:ext cx="10058400" cy="730649"/>
          </a:xfrm>
        </p:spPr>
        <p:txBody>
          <a:bodyPr anchor="ctr">
            <a:normAutofit/>
          </a:bodyPr>
          <a:lstStyle/>
          <a:p>
            <a:r>
              <a:rPr lang="en-US" sz="2400" dirty="0">
                <a:solidFill>
                  <a:srgbClr val="5A5A5A"/>
                </a:solidFill>
              </a:rPr>
              <a:t>ICS aims supported by Optum’s PHM analytics</a:t>
            </a:r>
          </a:p>
        </p:txBody>
      </p:sp>
      <p:sp>
        <p:nvSpPr>
          <p:cNvPr id="7" name="TextBox 6">
            <a:extLst>
              <a:ext uri="{FF2B5EF4-FFF2-40B4-BE49-F238E27FC236}">
                <a16:creationId xmlns:a16="http://schemas.microsoft.com/office/drawing/2014/main" id="{EE0ABABC-C4DF-48EA-AD24-0049B575DEA3}"/>
              </a:ext>
            </a:extLst>
          </p:cNvPr>
          <p:cNvSpPr txBox="1"/>
          <p:nvPr/>
        </p:nvSpPr>
        <p:spPr bwMode="gray">
          <a:xfrm>
            <a:off x="534910" y="1024471"/>
            <a:ext cx="4320000" cy="646331"/>
          </a:xfrm>
          <a:prstGeom prst="rect">
            <a:avLst/>
          </a:prstGeom>
          <a:noFill/>
        </p:spPr>
        <p:txBody>
          <a:bodyPr wrap="square">
            <a:spAutoFit/>
          </a:bodyPr>
          <a:lstStyle/>
          <a:p>
            <a:r>
              <a:rPr lang="en-US" b="1" dirty="0">
                <a:solidFill>
                  <a:srgbClr val="5A5A5A"/>
                </a:solidFill>
              </a:rPr>
              <a:t>Improving outcomes in population health and health care</a:t>
            </a:r>
          </a:p>
        </p:txBody>
      </p:sp>
      <p:sp>
        <p:nvSpPr>
          <p:cNvPr id="9" name="TextBox 8">
            <a:extLst>
              <a:ext uri="{FF2B5EF4-FFF2-40B4-BE49-F238E27FC236}">
                <a16:creationId xmlns:a16="http://schemas.microsoft.com/office/drawing/2014/main" id="{487F1AED-AE5C-497B-B16A-6C34CCCF5FD6}"/>
              </a:ext>
            </a:extLst>
          </p:cNvPr>
          <p:cNvSpPr txBox="1"/>
          <p:nvPr/>
        </p:nvSpPr>
        <p:spPr bwMode="gray">
          <a:xfrm>
            <a:off x="6326997" y="1024471"/>
            <a:ext cx="4320000" cy="646331"/>
          </a:xfrm>
          <a:prstGeom prst="rect">
            <a:avLst/>
          </a:prstGeom>
          <a:noFill/>
        </p:spPr>
        <p:txBody>
          <a:bodyPr wrap="square">
            <a:spAutoFit/>
          </a:bodyPr>
          <a:lstStyle/>
          <a:p>
            <a:r>
              <a:rPr lang="en-US" b="1" dirty="0">
                <a:solidFill>
                  <a:srgbClr val="5A5A5A"/>
                </a:solidFill>
              </a:rPr>
              <a:t>Tackling inequalities in outcomes, experience and access</a:t>
            </a:r>
          </a:p>
        </p:txBody>
      </p:sp>
      <p:sp>
        <p:nvSpPr>
          <p:cNvPr id="11" name="TextBox 10">
            <a:extLst>
              <a:ext uri="{FF2B5EF4-FFF2-40B4-BE49-F238E27FC236}">
                <a16:creationId xmlns:a16="http://schemas.microsoft.com/office/drawing/2014/main" id="{8CA62BF7-4573-4733-88A4-A6C5EAA5A42A}"/>
              </a:ext>
            </a:extLst>
          </p:cNvPr>
          <p:cNvSpPr txBox="1"/>
          <p:nvPr/>
        </p:nvSpPr>
        <p:spPr bwMode="gray">
          <a:xfrm>
            <a:off x="534910" y="3233564"/>
            <a:ext cx="4320000" cy="646331"/>
          </a:xfrm>
          <a:prstGeom prst="rect">
            <a:avLst/>
          </a:prstGeom>
          <a:noFill/>
        </p:spPr>
        <p:txBody>
          <a:bodyPr wrap="square">
            <a:spAutoFit/>
          </a:bodyPr>
          <a:lstStyle/>
          <a:p>
            <a:r>
              <a:rPr lang="en-US" b="1" dirty="0">
                <a:solidFill>
                  <a:srgbClr val="5A5A5A"/>
                </a:solidFill>
              </a:rPr>
              <a:t>Enhancing productivity and value for money</a:t>
            </a:r>
          </a:p>
        </p:txBody>
      </p:sp>
      <p:sp>
        <p:nvSpPr>
          <p:cNvPr id="13" name="TextBox 12">
            <a:extLst>
              <a:ext uri="{FF2B5EF4-FFF2-40B4-BE49-F238E27FC236}">
                <a16:creationId xmlns:a16="http://schemas.microsoft.com/office/drawing/2014/main" id="{012CE2F9-822B-4676-A87F-32FF6B6369AD}"/>
              </a:ext>
            </a:extLst>
          </p:cNvPr>
          <p:cNvSpPr txBox="1"/>
          <p:nvPr/>
        </p:nvSpPr>
        <p:spPr bwMode="gray">
          <a:xfrm>
            <a:off x="6407627" y="3233564"/>
            <a:ext cx="4320000" cy="646331"/>
          </a:xfrm>
          <a:prstGeom prst="rect">
            <a:avLst/>
          </a:prstGeom>
          <a:noFill/>
        </p:spPr>
        <p:txBody>
          <a:bodyPr wrap="square">
            <a:spAutoFit/>
          </a:bodyPr>
          <a:lstStyle/>
          <a:p>
            <a:r>
              <a:rPr lang="en-US" b="1" dirty="0">
                <a:solidFill>
                  <a:srgbClr val="5A5A5A"/>
                </a:solidFill>
              </a:rPr>
              <a:t>Helping the NHS to support broader social and economic development</a:t>
            </a:r>
            <a:endParaRPr lang="en-GB" b="1" dirty="0">
              <a:solidFill>
                <a:srgbClr val="5A5A5A"/>
              </a:solidFill>
            </a:endParaRPr>
          </a:p>
        </p:txBody>
      </p:sp>
      <p:cxnSp>
        <p:nvCxnSpPr>
          <p:cNvPr id="15" name="Straight Connector 14">
            <a:extLst>
              <a:ext uri="{FF2B5EF4-FFF2-40B4-BE49-F238E27FC236}">
                <a16:creationId xmlns:a16="http://schemas.microsoft.com/office/drawing/2014/main" id="{7B352D05-A7D9-4FF8-A16E-C3BDB3C0C4CD}"/>
              </a:ext>
              <a:ext uri="{C183D7F6-B498-43B3-948B-1728B52AA6E4}">
                <adec:decorative xmlns:adec="http://schemas.microsoft.com/office/drawing/2017/decorative" val="1"/>
              </a:ext>
            </a:extLst>
          </p:cNvPr>
          <p:cNvCxnSpPr>
            <a:cxnSpLocks/>
          </p:cNvCxnSpPr>
          <p:nvPr/>
        </p:nvCxnSpPr>
        <p:spPr bwMode="gray">
          <a:xfrm>
            <a:off x="627320" y="1670802"/>
            <a:ext cx="4216957" cy="0"/>
          </a:xfrm>
          <a:prstGeom prst="line">
            <a:avLst/>
          </a:prstGeom>
          <a:ln w="19050" cap="rnd">
            <a:solidFill>
              <a:schemeClr val="tx2"/>
            </a:solidFill>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BFC035A-928B-48CF-89C5-33EFB2612AC0}"/>
              </a:ext>
              <a:ext uri="{C183D7F6-B498-43B3-948B-1728B52AA6E4}">
                <adec:decorative xmlns:adec="http://schemas.microsoft.com/office/drawing/2017/decorative" val="1"/>
              </a:ext>
            </a:extLst>
          </p:cNvPr>
          <p:cNvCxnSpPr>
            <a:cxnSpLocks/>
          </p:cNvCxnSpPr>
          <p:nvPr/>
        </p:nvCxnSpPr>
        <p:spPr bwMode="gray">
          <a:xfrm>
            <a:off x="6448515" y="1670802"/>
            <a:ext cx="4216957" cy="0"/>
          </a:xfrm>
          <a:prstGeom prst="line">
            <a:avLst/>
          </a:prstGeom>
          <a:ln w="19050" cap="rnd">
            <a:solidFill>
              <a:schemeClr val="tx2"/>
            </a:solidFill>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8B1F3E-65AC-4EF7-A286-0830170C0D4C}"/>
              </a:ext>
              <a:ext uri="{C183D7F6-B498-43B3-948B-1728B52AA6E4}">
                <adec:decorative xmlns:adec="http://schemas.microsoft.com/office/drawing/2017/decorative" val="1"/>
              </a:ext>
            </a:extLst>
          </p:cNvPr>
          <p:cNvCxnSpPr>
            <a:cxnSpLocks/>
          </p:cNvCxnSpPr>
          <p:nvPr/>
        </p:nvCxnSpPr>
        <p:spPr bwMode="gray">
          <a:xfrm>
            <a:off x="627320" y="3888952"/>
            <a:ext cx="4216957" cy="0"/>
          </a:xfrm>
          <a:prstGeom prst="line">
            <a:avLst/>
          </a:prstGeom>
          <a:ln w="19050" cap="rnd">
            <a:solidFill>
              <a:schemeClr val="tx2"/>
            </a:solidFill>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78DDA1-1E18-4ACB-8561-20A761A30E9D}"/>
              </a:ext>
              <a:ext uri="{C183D7F6-B498-43B3-948B-1728B52AA6E4}">
                <adec:decorative xmlns:adec="http://schemas.microsoft.com/office/drawing/2017/decorative" val="1"/>
              </a:ext>
            </a:extLst>
          </p:cNvPr>
          <p:cNvCxnSpPr>
            <a:cxnSpLocks/>
          </p:cNvCxnSpPr>
          <p:nvPr/>
        </p:nvCxnSpPr>
        <p:spPr bwMode="gray">
          <a:xfrm>
            <a:off x="6448515" y="3888952"/>
            <a:ext cx="4216957" cy="0"/>
          </a:xfrm>
          <a:prstGeom prst="line">
            <a:avLst/>
          </a:prstGeom>
          <a:ln w="19050" cap="rnd">
            <a:solidFill>
              <a:schemeClr val="tx2"/>
            </a:solidFill>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DEB1550-0EB8-47DD-AAFC-DE63F0091903}"/>
              </a:ext>
            </a:extLst>
          </p:cNvPr>
          <p:cNvSpPr txBox="1"/>
          <p:nvPr/>
        </p:nvSpPr>
        <p:spPr bwMode="gray">
          <a:xfrm>
            <a:off x="534910" y="1877233"/>
            <a:ext cx="4912242" cy="1231106"/>
          </a:xfrm>
          <a:prstGeom prst="rect">
            <a:avLst/>
          </a:prstGeom>
          <a:noFill/>
        </p:spPr>
        <p:txBody>
          <a:bodyPr vert="horz" wrap="square" lIns="0" tIns="0" rIns="0" bIns="0" rtlCol="0">
            <a:spAutoFit/>
          </a:bodyPr>
          <a:lstStyle/>
          <a:p>
            <a:pPr marL="108000" indent="-108000" algn="l">
              <a:spcBef>
                <a:spcPts val="600"/>
              </a:spcBef>
              <a:buFont typeface="Arial" panose="020B0604020202020204" pitchFamily="34" charset="0"/>
              <a:buChar char="•"/>
            </a:pPr>
            <a:r>
              <a:rPr lang="en-GB" sz="1400" dirty="0">
                <a:solidFill>
                  <a:srgbClr val="5A5A5A"/>
                </a:solidFill>
              </a:rPr>
              <a:t>Find at-risk segments in the </a:t>
            </a:r>
            <a:r>
              <a:rPr lang="en-GB" sz="1400" b="1" dirty="0">
                <a:solidFill>
                  <a:srgbClr val="002677"/>
                </a:solidFill>
              </a:rPr>
              <a:t>PHM Dashboard </a:t>
            </a:r>
            <a:r>
              <a:rPr lang="en-GB" sz="1400" dirty="0">
                <a:solidFill>
                  <a:srgbClr val="5A5A5A"/>
                </a:solidFill>
              </a:rPr>
              <a:t>and compare their outcomes to detect unwarranted variation</a:t>
            </a:r>
          </a:p>
          <a:p>
            <a:pPr marL="108000" indent="-108000" algn="l">
              <a:spcBef>
                <a:spcPts val="600"/>
              </a:spcBef>
              <a:buFont typeface="Arial" panose="020B0604020202020204" pitchFamily="34" charset="0"/>
              <a:buChar char="•"/>
            </a:pPr>
            <a:r>
              <a:rPr lang="en-GB" sz="1400" dirty="0">
                <a:solidFill>
                  <a:srgbClr val="5A5A5A"/>
                </a:solidFill>
              </a:rPr>
              <a:t>Incentivise and track improvements to outcomes over time using the </a:t>
            </a:r>
            <a:r>
              <a:rPr lang="en-GB" sz="1400" b="1" dirty="0">
                <a:solidFill>
                  <a:srgbClr val="002677"/>
                </a:solidFill>
              </a:rPr>
              <a:t>Evaluation</a:t>
            </a:r>
            <a:r>
              <a:rPr lang="en-GB" sz="1400" b="1" dirty="0">
                <a:solidFill>
                  <a:srgbClr val="5A5A5A"/>
                </a:solidFill>
              </a:rPr>
              <a:t> </a:t>
            </a:r>
            <a:r>
              <a:rPr lang="en-GB" sz="1400" dirty="0">
                <a:solidFill>
                  <a:srgbClr val="5A5A5A"/>
                </a:solidFill>
              </a:rPr>
              <a:t>module</a:t>
            </a:r>
          </a:p>
          <a:p>
            <a:pPr marL="108000" indent="-108000" algn="l">
              <a:spcBef>
                <a:spcPts val="600"/>
              </a:spcBef>
              <a:buFont typeface="Arial" panose="020B0604020202020204" pitchFamily="34" charset="0"/>
              <a:buChar char="•"/>
            </a:pPr>
            <a:endParaRPr lang="en-GB" sz="1400" b="1" dirty="0">
              <a:solidFill>
                <a:srgbClr val="5A5A5A"/>
              </a:solidFill>
            </a:endParaRPr>
          </a:p>
        </p:txBody>
      </p:sp>
      <p:sp>
        <p:nvSpPr>
          <p:cNvPr id="21" name="TextBox 20">
            <a:extLst>
              <a:ext uri="{FF2B5EF4-FFF2-40B4-BE49-F238E27FC236}">
                <a16:creationId xmlns:a16="http://schemas.microsoft.com/office/drawing/2014/main" id="{1DAE963A-F7E7-463F-81C1-75BAE20D6A9C}"/>
              </a:ext>
            </a:extLst>
          </p:cNvPr>
          <p:cNvSpPr txBox="1"/>
          <p:nvPr/>
        </p:nvSpPr>
        <p:spPr bwMode="gray">
          <a:xfrm>
            <a:off x="6326997" y="1877233"/>
            <a:ext cx="4912242" cy="1446550"/>
          </a:xfrm>
          <a:prstGeom prst="rect">
            <a:avLst/>
          </a:prstGeom>
          <a:noFill/>
        </p:spPr>
        <p:txBody>
          <a:bodyPr vert="horz" wrap="square" lIns="0" tIns="0" rIns="0" bIns="0" rtlCol="0">
            <a:spAutoFit/>
          </a:bodyPr>
          <a:lstStyle/>
          <a:p>
            <a:pPr marL="108000" indent="-108000" algn="l">
              <a:spcBef>
                <a:spcPts val="600"/>
              </a:spcBef>
              <a:buFont typeface="Arial" panose="020B0604020202020204" pitchFamily="34" charset="0"/>
              <a:buChar char="•"/>
            </a:pPr>
            <a:r>
              <a:rPr lang="en-GB" sz="1400" dirty="0">
                <a:solidFill>
                  <a:srgbClr val="5A5A5A"/>
                </a:solidFill>
              </a:rPr>
              <a:t>Explore the impact of health inequalities in the </a:t>
            </a:r>
            <a:r>
              <a:rPr lang="en-GB" sz="1400" b="1" dirty="0">
                <a:solidFill>
                  <a:srgbClr val="002677"/>
                </a:solidFill>
              </a:rPr>
              <a:t>PHM Dashboard</a:t>
            </a:r>
            <a:r>
              <a:rPr lang="en-GB" sz="1400" dirty="0">
                <a:solidFill>
                  <a:srgbClr val="5A5A5A"/>
                </a:solidFill>
              </a:rPr>
              <a:t>, both in the focus Inequalities domain but also as a theme throughout the entire dashboard</a:t>
            </a:r>
          </a:p>
          <a:p>
            <a:pPr marL="108000" indent="-108000" algn="l">
              <a:spcBef>
                <a:spcPts val="600"/>
              </a:spcBef>
              <a:buFont typeface="Arial" panose="020B0604020202020204" pitchFamily="34" charset="0"/>
              <a:buChar char="•"/>
            </a:pPr>
            <a:r>
              <a:rPr lang="en-GB" sz="1400" dirty="0">
                <a:solidFill>
                  <a:srgbClr val="5A5A5A"/>
                </a:solidFill>
              </a:rPr>
              <a:t>Use insights from the </a:t>
            </a:r>
            <a:r>
              <a:rPr lang="en-GB" sz="1400" b="1" dirty="0">
                <a:solidFill>
                  <a:srgbClr val="002677"/>
                </a:solidFill>
              </a:rPr>
              <a:t>Elective Recovery</a:t>
            </a:r>
            <a:r>
              <a:rPr lang="en-GB" sz="1400" dirty="0">
                <a:solidFill>
                  <a:srgbClr val="002677"/>
                </a:solidFill>
              </a:rPr>
              <a:t> </a:t>
            </a:r>
            <a:r>
              <a:rPr lang="en-GB" sz="1400" dirty="0">
                <a:solidFill>
                  <a:srgbClr val="5A5A5A"/>
                </a:solidFill>
              </a:rPr>
              <a:t>module to assess the impact of health inequalities on waiting lists</a:t>
            </a:r>
          </a:p>
          <a:p>
            <a:pPr marL="108000" indent="-108000" algn="l">
              <a:spcBef>
                <a:spcPts val="600"/>
              </a:spcBef>
              <a:buFont typeface="Arial" panose="020B0604020202020204" pitchFamily="34" charset="0"/>
              <a:buChar char="•"/>
            </a:pPr>
            <a:endParaRPr lang="en-GB" sz="1400" b="1" dirty="0">
              <a:solidFill>
                <a:srgbClr val="5A5A5A"/>
              </a:solidFill>
            </a:endParaRPr>
          </a:p>
        </p:txBody>
      </p:sp>
      <p:sp>
        <p:nvSpPr>
          <p:cNvPr id="22" name="TextBox 21">
            <a:extLst>
              <a:ext uri="{FF2B5EF4-FFF2-40B4-BE49-F238E27FC236}">
                <a16:creationId xmlns:a16="http://schemas.microsoft.com/office/drawing/2014/main" id="{878839DA-EFC4-4568-A93E-2DF51B776CB6}"/>
              </a:ext>
            </a:extLst>
          </p:cNvPr>
          <p:cNvSpPr txBox="1"/>
          <p:nvPr/>
        </p:nvSpPr>
        <p:spPr bwMode="gray">
          <a:xfrm>
            <a:off x="534910" y="4128285"/>
            <a:ext cx="4912242" cy="1661993"/>
          </a:xfrm>
          <a:prstGeom prst="rect">
            <a:avLst/>
          </a:prstGeom>
          <a:noFill/>
        </p:spPr>
        <p:txBody>
          <a:bodyPr vert="horz" wrap="square" lIns="0" tIns="0" rIns="0" bIns="0" rtlCol="0">
            <a:spAutoFit/>
          </a:bodyPr>
          <a:lstStyle/>
          <a:p>
            <a:pPr marL="108000" indent="-108000" algn="l">
              <a:spcBef>
                <a:spcPts val="600"/>
              </a:spcBef>
              <a:buFont typeface="Arial" panose="020B0604020202020204" pitchFamily="34" charset="0"/>
              <a:buChar char="•"/>
            </a:pPr>
            <a:r>
              <a:rPr lang="en-GB" sz="1400" dirty="0">
                <a:solidFill>
                  <a:srgbClr val="5A5A5A"/>
                </a:solidFill>
              </a:rPr>
              <a:t>Explore the total cost of care for specific population segments in the </a:t>
            </a:r>
            <a:r>
              <a:rPr lang="en-GB" sz="1400" b="1" dirty="0">
                <a:solidFill>
                  <a:srgbClr val="002677"/>
                </a:solidFill>
              </a:rPr>
              <a:t>PHM Dashboard</a:t>
            </a:r>
            <a:endParaRPr lang="en-GB" sz="1400" dirty="0">
              <a:solidFill>
                <a:srgbClr val="002677"/>
              </a:solidFill>
            </a:endParaRPr>
          </a:p>
          <a:p>
            <a:pPr marL="108000" indent="-108000" algn="l">
              <a:spcBef>
                <a:spcPts val="600"/>
              </a:spcBef>
              <a:buFont typeface="Arial" panose="020B0604020202020204" pitchFamily="34" charset="0"/>
              <a:buChar char="•"/>
            </a:pPr>
            <a:r>
              <a:rPr lang="en-GB" sz="1400" dirty="0">
                <a:solidFill>
                  <a:srgbClr val="5A5A5A"/>
                </a:solidFill>
              </a:rPr>
              <a:t>Incentivise outcomes and new ways of integrated working in the </a:t>
            </a:r>
            <a:r>
              <a:rPr lang="en-GB" sz="1400" b="1" dirty="0">
                <a:solidFill>
                  <a:srgbClr val="002677"/>
                </a:solidFill>
              </a:rPr>
              <a:t>Evaluation</a:t>
            </a:r>
            <a:r>
              <a:rPr lang="en-GB" sz="1400" dirty="0">
                <a:solidFill>
                  <a:srgbClr val="5A5A5A"/>
                </a:solidFill>
              </a:rPr>
              <a:t> module</a:t>
            </a:r>
          </a:p>
          <a:p>
            <a:pPr marL="108000" indent="-108000" algn="l">
              <a:spcBef>
                <a:spcPts val="600"/>
              </a:spcBef>
              <a:buFont typeface="Arial" panose="020B0604020202020204" pitchFamily="34" charset="0"/>
              <a:buChar char="•"/>
            </a:pPr>
            <a:r>
              <a:rPr lang="en-GB" sz="1400" dirty="0">
                <a:solidFill>
                  <a:srgbClr val="5A5A5A"/>
                </a:solidFill>
              </a:rPr>
              <a:t>Use the </a:t>
            </a:r>
            <a:r>
              <a:rPr lang="en-GB" sz="1400" b="1" dirty="0">
                <a:solidFill>
                  <a:srgbClr val="002677"/>
                </a:solidFill>
              </a:rPr>
              <a:t>PHM-Led Projections</a:t>
            </a:r>
            <a:r>
              <a:rPr lang="en-GB" sz="1400" dirty="0">
                <a:solidFill>
                  <a:srgbClr val="002677"/>
                </a:solidFill>
              </a:rPr>
              <a:t> </a:t>
            </a:r>
            <a:r>
              <a:rPr lang="en-GB" sz="1400" dirty="0">
                <a:solidFill>
                  <a:srgbClr val="5A5A5A"/>
                </a:solidFill>
              </a:rPr>
              <a:t>module to understand system financial forecasts, including do-nothing and mitigated scenario analysis</a:t>
            </a:r>
          </a:p>
        </p:txBody>
      </p:sp>
      <p:sp>
        <p:nvSpPr>
          <p:cNvPr id="23" name="TextBox 22">
            <a:extLst>
              <a:ext uri="{FF2B5EF4-FFF2-40B4-BE49-F238E27FC236}">
                <a16:creationId xmlns:a16="http://schemas.microsoft.com/office/drawing/2014/main" id="{643ABB4C-4331-49D8-A728-54F3E96A0B6A}"/>
              </a:ext>
            </a:extLst>
          </p:cNvPr>
          <p:cNvSpPr txBox="1"/>
          <p:nvPr/>
        </p:nvSpPr>
        <p:spPr bwMode="gray">
          <a:xfrm>
            <a:off x="6326997" y="4128285"/>
            <a:ext cx="4912242" cy="1800493"/>
          </a:xfrm>
          <a:prstGeom prst="rect">
            <a:avLst/>
          </a:prstGeom>
          <a:noFill/>
        </p:spPr>
        <p:txBody>
          <a:bodyPr vert="horz" wrap="square" lIns="0" tIns="0" rIns="0" bIns="0" rtlCol="0">
            <a:spAutoFit/>
          </a:bodyPr>
          <a:lstStyle/>
          <a:p>
            <a:pPr marL="108000" indent="-108000" algn="l">
              <a:spcBef>
                <a:spcPts val="600"/>
              </a:spcBef>
              <a:buFont typeface="Arial" panose="020B0604020202020204" pitchFamily="34" charset="0"/>
              <a:buChar char="•"/>
            </a:pPr>
            <a:r>
              <a:rPr lang="en-GB" sz="1400" dirty="0">
                <a:solidFill>
                  <a:srgbClr val="5A5A5A"/>
                </a:solidFill>
              </a:rPr>
              <a:t>Throughout the PHM Reporting Suite, we take a holistic, bio-psycho-social approach to understanding populations. This incorporates insights based on social and economic factors in the population.</a:t>
            </a:r>
          </a:p>
          <a:p>
            <a:pPr marL="108000" indent="-108000" algn="l">
              <a:spcBef>
                <a:spcPts val="600"/>
              </a:spcBef>
              <a:buFont typeface="Arial" panose="020B0604020202020204" pitchFamily="34" charset="0"/>
              <a:buChar char="•"/>
            </a:pPr>
            <a:r>
              <a:rPr lang="en-GB" sz="1400" dirty="0">
                <a:solidFill>
                  <a:srgbClr val="5A5A5A"/>
                </a:solidFill>
              </a:rPr>
              <a:t>This approach enables wider ICS stakeholders, including community wellbeing services and social prescribers, to all come around the table to use a shared source of the truth to support decision making, from ICS to person level.</a:t>
            </a:r>
          </a:p>
        </p:txBody>
      </p:sp>
      <p:sp>
        <p:nvSpPr>
          <p:cNvPr id="3" name="Slide Number Placeholder 2">
            <a:extLst>
              <a:ext uri="{FF2B5EF4-FFF2-40B4-BE49-F238E27FC236}">
                <a16:creationId xmlns:a16="http://schemas.microsoft.com/office/drawing/2014/main" id="{6E6F6CE8-6679-E82C-EB3C-7D8C433EB87F}"/>
              </a:ext>
            </a:extLst>
          </p:cNvPr>
          <p:cNvSpPr>
            <a:spLocks noGrp="1"/>
          </p:cNvSpPr>
          <p:nvPr>
            <p:ph type="sldNum" sz="quarter" idx="12"/>
          </p:nvPr>
        </p:nvSpPr>
        <p:spPr/>
        <p:txBody>
          <a:bodyPr/>
          <a:lstStyle/>
          <a:p>
            <a:fld id="{B519C85C-EAC9-48AD-98B2-AD409FB15711}" type="slidenum">
              <a:rPr lang="en-US" smtClean="0"/>
              <a:t>3</a:t>
            </a:fld>
            <a:endParaRPr lang="en-US"/>
          </a:p>
        </p:txBody>
      </p:sp>
      <p:sp>
        <p:nvSpPr>
          <p:cNvPr id="4" name="Footer Placeholder 1">
            <a:extLst>
              <a:ext uri="{FF2B5EF4-FFF2-40B4-BE49-F238E27FC236}">
                <a16:creationId xmlns:a16="http://schemas.microsoft.com/office/drawing/2014/main" id="{70FC0858-58A0-AAF9-BBE9-12FBC895859B}"/>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2984128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1736" y="304556"/>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Purpose of the tool</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sp>
        <p:nvSpPr>
          <p:cNvPr id="5" name="TextBox 4">
            <a:extLst>
              <a:ext uri="{FF2B5EF4-FFF2-40B4-BE49-F238E27FC236}">
                <a16:creationId xmlns:a16="http://schemas.microsoft.com/office/drawing/2014/main" id="{C09E6445-74EA-49D6-9490-99B73CE4CC91}"/>
              </a:ext>
            </a:extLst>
          </p:cNvPr>
          <p:cNvSpPr txBox="1"/>
          <p:nvPr/>
        </p:nvSpPr>
        <p:spPr bwMode="gray">
          <a:xfrm>
            <a:off x="492702" y="2119646"/>
            <a:ext cx="5308343" cy="24622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4B4D4F"/>
              </a:buClr>
              <a:buSzTx/>
              <a:buFontTx/>
              <a:buNone/>
              <a:tabLst/>
              <a:defRPr/>
            </a:pPr>
            <a:r>
              <a:rPr lang="en-US" sz="1600" b="1" dirty="0">
                <a:solidFill>
                  <a:srgbClr val="002677"/>
                </a:solidFill>
                <a:latin typeface="Arial" panose="020B0604020202020204"/>
              </a:rPr>
              <a:t>How…</a:t>
            </a:r>
            <a:endParaRPr kumimoji="0" lang="en-US" sz="1600" b="1" i="0" u="none" strike="noStrike" kern="1200" cap="none" spc="0" normalizeH="0" baseline="0" noProof="0" dirty="0">
              <a:ln>
                <a:noFill/>
              </a:ln>
              <a:solidFill>
                <a:srgbClr val="002677"/>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3D734757-B649-4509-918D-50093E8B729F}"/>
              </a:ext>
            </a:extLst>
          </p:cNvPr>
          <p:cNvSpPr txBox="1"/>
          <p:nvPr/>
        </p:nvSpPr>
        <p:spPr bwMode="gray">
          <a:xfrm>
            <a:off x="492702" y="1409367"/>
            <a:ext cx="5238939" cy="430887"/>
          </a:xfrm>
          <a:prstGeom prst="rect">
            <a:avLst/>
          </a:prstGeom>
          <a:noFill/>
        </p:spPr>
        <p:txBody>
          <a:bodyPr vert="horz" wrap="square" lIns="0" tIns="0" rIns="0" bIns="0" rtlCol="0">
            <a:spAutoFit/>
          </a:bodyPr>
          <a:lstStyle/>
          <a:p>
            <a:pPr marL="285750" indent="-285750">
              <a:buFont typeface="Arial" panose="020B0604020202020204" pitchFamily="34" charset="0"/>
              <a:buChar char="•"/>
            </a:pPr>
            <a:r>
              <a:rPr lang="en-US" sz="1400" dirty="0">
                <a:solidFill>
                  <a:srgbClr val="5A5A5A"/>
                </a:solidFill>
              </a:rPr>
              <a:t>This is the </a:t>
            </a:r>
            <a:r>
              <a:rPr lang="en-US" sz="1400" b="1" dirty="0">
                <a:solidFill>
                  <a:srgbClr val="5A5A5A"/>
                </a:solidFill>
              </a:rPr>
              <a:t>Evaluation Module</a:t>
            </a:r>
            <a:r>
              <a:rPr lang="en-US" sz="1400" dirty="0">
                <a:solidFill>
                  <a:srgbClr val="5A5A5A"/>
                </a:solidFill>
              </a:rPr>
              <a:t>, an analytics toolkit within the Optum PHM Reporting Suite</a:t>
            </a:r>
          </a:p>
        </p:txBody>
      </p:sp>
      <p:sp>
        <p:nvSpPr>
          <p:cNvPr id="13" name="TextBox 12">
            <a:extLst>
              <a:ext uri="{FF2B5EF4-FFF2-40B4-BE49-F238E27FC236}">
                <a16:creationId xmlns:a16="http://schemas.microsoft.com/office/drawing/2014/main" id="{00FA33A3-A48D-4D4A-B389-CDB79F70B723}"/>
              </a:ext>
            </a:extLst>
          </p:cNvPr>
          <p:cNvSpPr txBox="1"/>
          <p:nvPr/>
        </p:nvSpPr>
        <p:spPr bwMode="gray">
          <a:xfrm>
            <a:off x="492702" y="2463211"/>
            <a:ext cx="5250364" cy="3662541"/>
          </a:xfrm>
          <a:prstGeom prst="rect">
            <a:avLst/>
          </a:prstGeom>
          <a:noFill/>
        </p:spPr>
        <p:txBody>
          <a:bodyPr vert="horz" wrap="square" lIns="0" tIns="0" rIns="0" bIns="0" rtlCol="0">
            <a:spAutoFit/>
          </a:bodyPr>
          <a:lstStyle/>
          <a:p>
            <a:pPr marL="285750" indent="-285750">
              <a:buFont typeface="Arial" panose="020B0604020202020204" pitchFamily="34" charset="0"/>
              <a:buChar char="•"/>
            </a:pPr>
            <a:r>
              <a:rPr lang="en-US" sz="1400" dirty="0">
                <a:solidFill>
                  <a:srgbClr val="5A5A5A"/>
                </a:solidFill>
              </a:rPr>
              <a:t>The module allows users to select a </a:t>
            </a:r>
            <a:r>
              <a:rPr lang="en-US" sz="1400" b="1" dirty="0">
                <a:solidFill>
                  <a:srgbClr val="5A5A5A"/>
                </a:solidFill>
              </a:rPr>
              <a:t>cohort</a:t>
            </a:r>
            <a:r>
              <a:rPr lang="en-US" sz="1400" dirty="0">
                <a:solidFill>
                  <a:srgbClr val="5A5A5A"/>
                </a:solidFill>
              </a:rPr>
              <a:t> that has been subject to an </a:t>
            </a:r>
            <a:r>
              <a:rPr lang="en-US" sz="1400" b="1" dirty="0">
                <a:solidFill>
                  <a:srgbClr val="5A5A5A"/>
                </a:solidFill>
              </a:rPr>
              <a:t>intervention</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Users can then select an appropriate </a:t>
            </a:r>
            <a:r>
              <a:rPr lang="en-US" sz="1400" b="1" dirty="0">
                <a:solidFill>
                  <a:srgbClr val="5A5A5A"/>
                </a:solidFill>
              </a:rPr>
              <a:t>control group</a:t>
            </a:r>
            <a:r>
              <a:rPr lang="en-US" sz="1400" dirty="0">
                <a:solidFill>
                  <a:srgbClr val="5A5A5A"/>
                </a:solidFill>
              </a:rPr>
              <a:t> to compare outcomes against</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Users are able to view the trends and </a:t>
            </a:r>
            <a:r>
              <a:rPr lang="en-US" sz="1400" b="1" dirty="0">
                <a:solidFill>
                  <a:srgbClr val="5A5A5A"/>
                </a:solidFill>
              </a:rPr>
              <a:t>differences in activity levels before and after interventions</a:t>
            </a:r>
            <a:r>
              <a:rPr lang="en-US" sz="1400" dirty="0">
                <a:solidFill>
                  <a:srgbClr val="5A5A5A"/>
                </a:solidFill>
              </a:rPr>
              <a:t> for the selected cohort group compared to the control group</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Users are also able to view the trends and </a:t>
            </a:r>
            <a:r>
              <a:rPr lang="en-US" sz="1400" b="1" dirty="0">
                <a:solidFill>
                  <a:srgbClr val="5A5A5A"/>
                </a:solidFill>
              </a:rPr>
              <a:t>differences in patient outcomes before and after interventions</a:t>
            </a:r>
            <a:r>
              <a:rPr lang="en-US" sz="1400" dirty="0">
                <a:solidFill>
                  <a:srgbClr val="5A5A5A"/>
                </a:solidFill>
              </a:rPr>
              <a:t> for the selected cohort group compared to the control group</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New </a:t>
            </a:r>
            <a:r>
              <a:rPr lang="en-US" sz="1400" b="1" dirty="0">
                <a:solidFill>
                  <a:srgbClr val="5A5A5A"/>
                </a:solidFill>
              </a:rPr>
              <a:t>outcomes can be added</a:t>
            </a:r>
            <a:r>
              <a:rPr lang="en-US" sz="1400" dirty="0">
                <a:solidFill>
                  <a:srgbClr val="5A5A5A"/>
                </a:solidFill>
              </a:rPr>
              <a:t> based on the linked data model and retrospectively </a:t>
            </a:r>
            <a:r>
              <a:rPr lang="en-US" sz="1400" dirty="0" err="1">
                <a:solidFill>
                  <a:srgbClr val="5A5A5A"/>
                </a:solidFill>
              </a:rPr>
              <a:t>analysed</a:t>
            </a:r>
            <a:r>
              <a:rPr lang="en-US" sz="1400" dirty="0">
                <a:solidFill>
                  <a:srgbClr val="5A5A5A"/>
                </a:solidFill>
              </a:rPr>
              <a:t>; we can also support with the recording of new outcomes data</a:t>
            </a:r>
          </a:p>
        </p:txBody>
      </p:sp>
      <p:sp>
        <p:nvSpPr>
          <p:cNvPr id="14" name="TextBox 13">
            <a:extLst>
              <a:ext uri="{FF2B5EF4-FFF2-40B4-BE49-F238E27FC236}">
                <a16:creationId xmlns:a16="http://schemas.microsoft.com/office/drawing/2014/main" id="{858A08C2-CC2F-4C26-B00A-C35D9A9E532B}"/>
              </a:ext>
            </a:extLst>
          </p:cNvPr>
          <p:cNvSpPr txBox="1"/>
          <p:nvPr/>
        </p:nvSpPr>
        <p:spPr bwMode="gray">
          <a:xfrm>
            <a:off x="8047021" y="2474871"/>
            <a:ext cx="2828126" cy="24622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4B4D4F"/>
              </a:buClr>
              <a:buSzTx/>
              <a:buFontTx/>
              <a:buNone/>
              <a:tabLst/>
              <a:defRPr/>
            </a:pPr>
            <a:r>
              <a:rPr lang="en-US" sz="1600" b="1">
                <a:solidFill>
                  <a:srgbClr val="002677"/>
                </a:solidFill>
                <a:latin typeface="Arial" panose="020B0604020202020204"/>
              </a:rPr>
              <a:t>The Goal…</a:t>
            </a:r>
            <a:endParaRPr kumimoji="0" lang="en-US" sz="1600" b="1" i="0" u="none" strike="noStrike" kern="1200" cap="none" spc="0" normalizeH="0" baseline="0" noProof="0">
              <a:ln>
                <a:noFill/>
              </a:ln>
              <a:solidFill>
                <a:srgbClr val="002677"/>
              </a:solidFill>
              <a:effectLst/>
              <a:uLnTx/>
              <a:uFillTx/>
              <a:latin typeface="Arial" panose="020B0604020202020204"/>
              <a:ea typeface="+mn-ea"/>
              <a:cs typeface="+mn-cs"/>
            </a:endParaRPr>
          </a:p>
        </p:txBody>
      </p:sp>
      <p:cxnSp>
        <p:nvCxnSpPr>
          <p:cNvPr id="20" name="Straight Connector 19">
            <a:extLst>
              <a:ext uri="{FF2B5EF4-FFF2-40B4-BE49-F238E27FC236}">
                <a16:creationId xmlns:a16="http://schemas.microsoft.com/office/drawing/2014/main" id="{F14C352E-1488-4C84-B716-952DE2B68F40}"/>
              </a:ext>
              <a:ext uri="{C183D7F6-B498-43B3-948B-1728B52AA6E4}">
                <adec:decorative xmlns:adec="http://schemas.microsoft.com/office/drawing/2017/decorative" val="1"/>
              </a:ext>
            </a:extLst>
          </p:cNvPr>
          <p:cNvCxnSpPr>
            <a:cxnSpLocks/>
          </p:cNvCxnSpPr>
          <p:nvPr/>
        </p:nvCxnSpPr>
        <p:spPr bwMode="gray">
          <a:xfrm>
            <a:off x="5953958" y="3429000"/>
            <a:ext cx="1349405" cy="0"/>
          </a:xfrm>
          <a:prstGeom prst="line">
            <a:avLst/>
          </a:prstGeom>
          <a:ln w="19050" cap="rnd">
            <a:solidFill>
              <a:schemeClr val="accent6"/>
            </a:solidFill>
            <a:round/>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1E8DC6B-1847-4173-86B8-58BCD2094BE8}"/>
              </a:ext>
            </a:extLst>
          </p:cNvPr>
          <p:cNvSpPr txBox="1"/>
          <p:nvPr/>
        </p:nvSpPr>
        <p:spPr bwMode="gray">
          <a:xfrm>
            <a:off x="492702" y="1080876"/>
            <a:ext cx="5308343" cy="24622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4B4D4F"/>
              </a:buClr>
              <a:buSzTx/>
              <a:buFontTx/>
              <a:buNone/>
              <a:tabLst/>
              <a:defRPr/>
            </a:pPr>
            <a:r>
              <a:rPr lang="en-US" sz="1600" b="1" dirty="0">
                <a:solidFill>
                  <a:srgbClr val="002677"/>
                </a:solidFill>
                <a:latin typeface="Arial" panose="020B0604020202020204"/>
              </a:rPr>
              <a:t>What…</a:t>
            </a:r>
            <a:endParaRPr kumimoji="0" lang="en-US" sz="1600" b="1" i="0" u="none" strike="noStrike" kern="1200" cap="none" spc="0" normalizeH="0" baseline="0" noProof="0" dirty="0">
              <a:ln>
                <a:noFill/>
              </a:ln>
              <a:solidFill>
                <a:srgbClr val="002677"/>
              </a:solidFill>
              <a:effectLst/>
              <a:uLnTx/>
              <a:uFillTx/>
              <a:latin typeface="Arial" panose="020B0604020202020204"/>
              <a:ea typeface="+mn-ea"/>
              <a:cs typeface="+mn-cs"/>
            </a:endParaRPr>
          </a:p>
        </p:txBody>
      </p:sp>
      <p:grpSp>
        <p:nvGrpSpPr>
          <p:cNvPr id="27" name="Group 26">
            <a:extLst>
              <a:ext uri="{FF2B5EF4-FFF2-40B4-BE49-F238E27FC236}">
                <a16:creationId xmlns:a16="http://schemas.microsoft.com/office/drawing/2014/main" id="{CFF38D46-B3A0-4BAE-BF6C-C7751CD848BE}"/>
              </a:ext>
              <a:ext uri="{C183D7F6-B498-43B3-948B-1728B52AA6E4}">
                <adec:decorative xmlns:adec="http://schemas.microsoft.com/office/drawing/2017/decorative" val="1"/>
              </a:ext>
            </a:extLst>
          </p:cNvPr>
          <p:cNvGrpSpPr/>
          <p:nvPr/>
        </p:nvGrpSpPr>
        <p:grpSpPr>
          <a:xfrm>
            <a:off x="7661430" y="1751554"/>
            <a:ext cx="3352800" cy="2870684"/>
            <a:chOff x="7661430" y="1797185"/>
            <a:chExt cx="3352800" cy="2870684"/>
          </a:xfrm>
        </p:grpSpPr>
        <p:sp>
          <p:nvSpPr>
            <p:cNvPr id="23" name="Rectangle 22">
              <a:extLst>
                <a:ext uri="{FF2B5EF4-FFF2-40B4-BE49-F238E27FC236}">
                  <a16:creationId xmlns:a16="http://schemas.microsoft.com/office/drawing/2014/main" id="{402CCC67-F6B4-45BB-AA9C-8AA67BA254CA}"/>
                </a:ext>
              </a:extLst>
            </p:cNvPr>
            <p:cNvSpPr/>
            <p:nvPr/>
          </p:nvSpPr>
          <p:spPr bwMode="gray">
            <a:xfrm>
              <a:off x="7661430" y="2382193"/>
              <a:ext cx="3352800" cy="2270278"/>
            </a:xfrm>
            <a:prstGeom prst="rect">
              <a:avLst/>
            </a:prstGeom>
            <a:solidFill>
              <a:schemeClr val="bg2"/>
            </a:solidFill>
            <a:ln cap="rnd">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5" name="TextBox 14">
              <a:extLst>
                <a:ext uri="{FF2B5EF4-FFF2-40B4-BE49-F238E27FC236}">
                  <a16:creationId xmlns:a16="http://schemas.microsoft.com/office/drawing/2014/main" id="{495C2DAF-2586-4B36-9F75-58CC65290BF4}"/>
                </a:ext>
              </a:extLst>
            </p:cNvPr>
            <p:cNvSpPr txBox="1"/>
            <p:nvPr/>
          </p:nvSpPr>
          <p:spPr bwMode="gray">
            <a:xfrm>
              <a:off x="7994291" y="2451878"/>
              <a:ext cx="2709947" cy="2215991"/>
            </a:xfrm>
            <a:prstGeom prst="rect">
              <a:avLst/>
            </a:prstGeom>
            <a:noFill/>
          </p:spPr>
          <p:txBody>
            <a:bodyPr vert="horz" wrap="square" lIns="0" tIns="0" rIns="0" bIns="0" rtlCol="0">
              <a:spAutoFit/>
            </a:bodyPr>
            <a:lstStyle/>
            <a:p>
              <a:pPr algn="ctr"/>
              <a:r>
                <a:rPr lang="en-US" sz="1600" b="1" u="sng">
                  <a:solidFill>
                    <a:schemeClr val="accent6"/>
                  </a:solidFill>
                </a:rPr>
                <a:t>Why?</a:t>
              </a:r>
            </a:p>
            <a:p>
              <a:pPr algn="ctr"/>
              <a:endParaRPr lang="en-US" sz="1600" b="1" u="sng">
                <a:solidFill>
                  <a:schemeClr val="accent6"/>
                </a:solidFill>
              </a:endParaRPr>
            </a:p>
            <a:p>
              <a:pPr algn="ctr"/>
              <a:r>
                <a:rPr lang="en-US" sz="1600" b="1">
                  <a:solidFill>
                    <a:schemeClr val="accent6"/>
                  </a:solidFill>
                </a:rPr>
                <a:t>The goal is to evidence changes that have occurred in patient </a:t>
              </a:r>
              <a:r>
                <a:rPr lang="en-US" sz="1600" b="1" err="1">
                  <a:solidFill>
                    <a:schemeClr val="accent6"/>
                  </a:solidFill>
                </a:rPr>
                <a:t>utilisation</a:t>
              </a:r>
              <a:r>
                <a:rPr lang="en-US" sz="1600" b="1">
                  <a:solidFill>
                    <a:schemeClr val="accent6"/>
                  </a:solidFill>
                </a:rPr>
                <a:t> and outcomes before and after interventions have been put in place – what impact has our intervention had?</a:t>
              </a:r>
              <a:endParaRPr lang="en-US" sz="1600"/>
            </a:p>
          </p:txBody>
        </p:sp>
        <p:pic>
          <p:nvPicPr>
            <p:cNvPr id="28" name="Picture 27">
              <a:extLst>
                <a:ext uri="{FF2B5EF4-FFF2-40B4-BE49-F238E27FC236}">
                  <a16:creationId xmlns:a16="http://schemas.microsoft.com/office/drawing/2014/main" id="{91DD932C-AAC1-441C-B28B-83042FB7C8E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gray">
            <a:xfrm>
              <a:off x="9044463" y="1797185"/>
              <a:ext cx="609601" cy="609601"/>
            </a:xfrm>
            <a:prstGeom prst="rect">
              <a:avLst/>
            </a:prstGeom>
          </p:spPr>
        </p:pic>
      </p:grpSp>
      <p:sp>
        <p:nvSpPr>
          <p:cNvPr id="3" name="Slide Number Placeholder 2">
            <a:extLst>
              <a:ext uri="{FF2B5EF4-FFF2-40B4-BE49-F238E27FC236}">
                <a16:creationId xmlns:a16="http://schemas.microsoft.com/office/drawing/2014/main" id="{6006FCAE-A24B-8528-2655-A38648810D4F}"/>
              </a:ext>
            </a:extLst>
          </p:cNvPr>
          <p:cNvSpPr>
            <a:spLocks noGrp="1"/>
          </p:cNvSpPr>
          <p:nvPr>
            <p:ph type="sldNum" sz="quarter" idx="12"/>
          </p:nvPr>
        </p:nvSpPr>
        <p:spPr/>
        <p:txBody>
          <a:bodyPr/>
          <a:lstStyle/>
          <a:p>
            <a:fld id="{DEA9DBA8-CA09-4FCC-931D-DDD427042C40}" type="slidenum">
              <a:rPr lang="en-GB" smtClean="0"/>
              <a:t>4</a:t>
            </a:fld>
            <a:endParaRPr lang="en-GB"/>
          </a:p>
        </p:txBody>
      </p:sp>
      <p:sp>
        <p:nvSpPr>
          <p:cNvPr id="4" name="Footer Placeholder 1">
            <a:extLst>
              <a:ext uri="{FF2B5EF4-FFF2-40B4-BE49-F238E27FC236}">
                <a16:creationId xmlns:a16="http://schemas.microsoft.com/office/drawing/2014/main" id="{EE0F250C-1426-72EA-93AC-C0BE647EB342}"/>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3933317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9" y="290599"/>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Linked Data</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pic>
        <p:nvPicPr>
          <p:cNvPr id="38" name="Picture 37">
            <a:extLst>
              <a:ext uri="{FF2B5EF4-FFF2-40B4-BE49-F238E27FC236}">
                <a16:creationId xmlns:a16="http://schemas.microsoft.com/office/drawing/2014/main" id="{FAD0D7D5-6807-46DE-97E8-34F46FD6A7A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49069" y="867266"/>
            <a:ext cx="9704383" cy="5293755"/>
          </a:xfrm>
          <a:prstGeom prst="rect">
            <a:avLst/>
          </a:prstGeom>
        </p:spPr>
      </p:pic>
      <p:sp>
        <p:nvSpPr>
          <p:cNvPr id="3" name="Slide Number Placeholder 2">
            <a:extLst>
              <a:ext uri="{FF2B5EF4-FFF2-40B4-BE49-F238E27FC236}">
                <a16:creationId xmlns:a16="http://schemas.microsoft.com/office/drawing/2014/main" id="{D3A10629-B5C0-39F8-4EF0-D7308F40C0B6}"/>
              </a:ext>
            </a:extLst>
          </p:cNvPr>
          <p:cNvSpPr>
            <a:spLocks noGrp="1"/>
          </p:cNvSpPr>
          <p:nvPr>
            <p:ph type="sldNum" sz="quarter" idx="12"/>
          </p:nvPr>
        </p:nvSpPr>
        <p:spPr/>
        <p:txBody>
          <a:bodyPr/>
          <a:lstStyle/>
          <a:p>
            <a:fld id="{DEA9DBA8-CA09-4FCC-931D-DDD427042C40}" type="slidenum">
              <a:rPr lang="en-GB" smtClean="0"/>
              <a:t>5</a:t>
            </a:fld>
            <a:endParaRPr lang="en-GB"/>
          </a:p>
        </p:txBody>
      </p:sp>
      <p:sp>
        <p:nvSpPr>
          <p:cNvPr id="4" name="Footer Placeholder 1">
            <a:extLst>
              <a:ext uri="{FF2B5EF4-FFF2-40B4-BE49-F238E27FC236}">
                <a16:creationId xmlns:a16="http://schemas.microsoft.com/office/drawing/2014/main" id="{A27FB6DC-F76F-144D-7BB6-0181C65BF7ED}"/>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911624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8" y="290599"/>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Cohort Group Selection (no filters selected)</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pic>
        <p:nvPicPr>
          <p:cNvPr id="5" name="Picture 4">
            <a:extLst>
              <a:ext uri="{FF2B5EF4-FFF2-40B4-BE49-F238E27FC236}">
                <a16:creationId xmlns:a16="http://schemas.microsoft.com/office/drawing/2014/main" id="{2BC1754C-F01E-2D89-EBB9-6801755C03F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66884" y="747427"/>
            <a:ext cx="9467089" cy="5491606"/>
          </a:xfrm>
          <a:prstGeom prst="rect">
            <a:avLst/>
          </a:prstGeom>
        </p:spPr>
      </p:pic>
      <p:sp>
        <p:nvSpPr>
          <p:cNvPr id="3" name="Slide Number Placeholder 2">
            <a:extLst>
              <a:ext uri="{FF2B5EF4-FFF2-40B4-BE49-F238E27FC236}">
                <a16:creationId xmlns:a16="http://schemas.microsoft.com/office/drawing/2014/main" id="{E5005291-C27D-9C65-E98B-AC81205F6795}"/>
              </a:ext>
            </a:extLst>
          </p:cNvPr>
          <p:cNvSpPr>
            <a:spLocks noGrp="1"/>
          </p:cNvSpPr>
          <p:nvPr>
            <p:ph type="sldNum" sz="quarter" idx="12"/>
          </p:nvPr>
        </p:nvSpPr>
        <p:spPr/>
        <p:txBody>
          <a:bodyPr/>
          <a:lstStyle/>
          <a:p>
            <a:fld id="{DEA9DBA8-CA09-4FCC-931D-DDD427042C40}" type="slidenum">
              <a:rPr lang="en-GB" smtClean="0"/>
              <a:t>6</a:t>
            </a:fld>
            <a:endParaRPr lang="en-GB"/>
          </a:p>
        </p:txBody>
      </p:sp>
      <p:sp>
        <p:nvSpPr>
          <p:cNvPr id="4" name="Footer Placeholder 1">
            <a:extLst>
              <a:ext uri="{FF2B5EF4-FFF2-40B4-BE49-F238E27FC236}">
                <a16:creationId xmlns:a16="http://schemas.microsoft.com/office/drawing/2014/main" id="{0A79A9E7-7516-C7A7-2B55-24E8AC39BEA7}"/>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574240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3D8B730-4A70-4108-BEE0-1ECBF6ED12DA}"/>
              </a:ext>
            </a:extLst>
          </p:cNvPr>
          <p:cNvSpPr txBox="1"/>
          <p:nvPr/>
        </p:nvSpPr>
        <p:spPr bwMode="gray">
          <a:xfrm>
            <a:off x="11061577" y="2131236"/>
            <a:ext cx="186431" cy="107722"/>
          </a:xfrm>
          <a:prstGeom prst="rect">
            <a:avLst/>
          </a:prstGeom>
          <a:solidFill>
            <a:schemeClr val="bg1"/>
          </a:solidFill>
        </p:spPr>
        <p:txBody>
          <a:bodyPr vert="horz" wrap="square" lIns="0" tIns="0" rIns="0" bIns="0" rtlCol="0">
            <a:spAutoFit/>
          </a:bodyPr>
          <a:lstStyle/>
          <a:p>
            <a:pPr algn="l">
              <a:spcBef>
                <a:spcPts val="600"/>
              </a:spcBef>
            </a:pPr>
            <a:r>
              <a:rPr lang="en-GB" sz="700"/>
              <a:t>44</a:t>
            </a:r>
            <a:endParaRPr lang="en-US" sz="700"/>
          </a:p>
        </p:txBody>
      </p:sp>
      <p:pic>
        <p:nvPicPr>
          <p:cNvPr id="9" name="Picture 8">
            <a:extLst>
              <a:ext uri="{FF2B5EF4-FFF2-40B4-BE49-F238E27FC236}">
                <a16:creationId xmlns:a16="http://schemas.microsoft.com/office/drawing/2014/main" id="{F47C183B-FFF5-8B36-D2A2-6A5429054F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07252" y="901742"/>
            <a:ext cx="9201166" cy="5220561"/>
          </a:xfrm>
          <a:prstGeom prst="rect">
            <a:avLst/>
          </a:prstGeom>
        </p:spPr>
      </p:pic>
      <p:sp>
        <p:nvSpPr>
          <p:cNvPr id="3" name="Slide Number Placeholder 2">
            <a:extLst>
              <a:ext uri="{FF2B5EF4-FFF2-40B4-BE49-F238E27FC236}">
                <a16:creationId xmlns:a16="http://schemas.microsoft.com/office/drawing/2014/main" id="{A3B8FB31-29B7-BA9D-28E2-8B01D877BE7C}"/>
              </a:ext>
            </a:extLst>
          </p:cNvPr>
          <p:cNvSpPr>
            <a:spLocks noGrp="1"/>
          </p:cNvSpPr>
          <p:nvPr>
            <p:ph type="sldNum" sz="quarter" idx="12"/>
          </p:nvPr>
        </p:nvSpPr>
        <p:spPr/>
        <p:txBody>
          <a:bodyPr/>
          <a:lstStyle/>
          <a:p>
            <a:fld id="{DEA9DBA8-CA09-4FCC-931D-DDD427042C40}" type="slidenum">
              <a:rPr lang="en-GB" smtClean="0"/>
              <a:t>7</a:t>
            </a:fld>
            <a:endParaRPr lang="en-GB"/>
          </a:p>
        </p:txBody>
      </p:sp>
      <p:sp>
        <p:nvSpPr>
          <p:cNvPr id="4" name="Title 3">
            <a:extLst>
              <a:ext uri="{FF2B5EF4-FFF2-40B4-BE49-F238E27FC236}">
                <a16:creationId xmlns:a16="http://schemas.microsoft.com/office/drawing/2014/main" id="{20144300-79CB-9AEB-1486-505D00FCBC6A}"/>
              </a:ext>
            </a:extLst>
          </p:cNvPr>
          <p:cNvSpPr txBox="1">
            <a:spLocks noGrp="1"/>
          </p:cNvSpPr>
          <p:nvPr>
            <p:ph type="title" idx="4294967295"/>
          </p:nvPr>
        </p:nvSpPr>
        <p:spPr bwMode="gray">
          <a:xfrm>
            <a:off x="490558" y="290599"/>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Cohort Group Selection (filters selected)</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sp>
        <p:nvSpPr>
          <p:cNvPr id="5" name="Footer Placeholder 1">
            <a:extLst>
              <a:ext uri="{FF2B5EF4-FFF2-40B4-BE49-F238E27FC236}">
                <a16:creationId xmlns:a16="http://schemas.microsoft.com/office/drawing/2014/main" id="{7C008224-7DEF-E621-52B2-36D97CEF3CE1}"/>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714022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8" y="290599"/>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Control Group Selection</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pic>
        <p:nvPicPr>
          <p:cNvPr id="6" name="Picture 5">
            <a:extLst>
              <a:ext uri="{FF2B5EF4-FFF2-40B4-BE49-F238E27FC236}">
                <a16:creationId xmlns:a16="http://schemas.microsoft.com/office/drawing/2014/main" id="{C2BC2922-A89C-F975-51F3-929A4B2CAC8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17713" y="905288"/>
            <a:ext cx="9177810" cy="5198256"/>
          </a:xfrm>
          <a:prstGeom prst="rect">
            <a:avLst/>
          </a:prstGeom>
        </p:spPr>
      </p:pic>
      <p:sp>
        <p:nvSpPr>
          <p:cNvPr id="3" name="Slide Number Placeholder 2">
            <a:extLst>
              <a:ext uri="{FF2B5EF4-FFF2-40B4-BE49-F238E27FC236}">
                <a16:creationId xmlns:a16="http://schemas.microsoft.com/office/drawing/2014/main" id="{76EB2019-5A04-95F2-7859-87FC3AEF77AF}"/>
              </a:ext>
            </a:extLst>
          </p:cNvPr>
          <p:cNvSpPr>
            <a:spLocks noGrp="1"/>
          </p:cNvSpPr>
          <p:nvPr>
            <p:ph type="sldNum" sz="quarter" idx="12"/>
          </p:nvPr>
        </p:nvSpPr>
        <p:spPr/>
        <p:txBody>
          <a:bodyPr/>
          <a:lstStyle/>
          <a:p>
            <a:fld id="{DEA9DBA8-CA09-4FCC-931D-DDD427042C40}" type="slidenum">
              <a:rPr lang="en-GB" smtClean="0"/>
              <a:t>8</a:t>
            </a:fld>
            <a:endParaRPr lang="en-GB"/>
          </a:p>
        </p:txBody>
      </p:sp>
      <p:sp>
        <p:nvSpPr>
          <p:cNvPr id="4" name="Footer Placeholder 1">
            <a:extLst>
              <a:ext uri="{FF2B5EF4-FFF2-40B4-BE49-F238E27FC236}">
                <a16:creationId xmlns:a16="http://schemas.microsoft.com/office/drawing/2014/main" id="{7C4560A5-59FF-47D9-7519-6184DE76F5F4}"/>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643810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558" y="290598"/>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Comparison</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sp>
        <p:nvSpPr>
          <p:cNvPr id="3" name="Rectangle 2">
            <a:extLst>
              <a:ext uri="{FF2B5EF4-FFF2-40B4-BE49-F238E27FC236}">
                <a16:creationId xmlns:a16="http://schemas.microsoft.com/office/drawing/2014/main" id="{EBBB8AE3-C87E-4A97-8B9D-7D63D4E038EE}"/>
              </a:ext>
              <a:ext uri="{C183D7F6-B498-43B3-948B-1728B52AA6E4}">
                <adec:decorative xmlns:adec="http://schemas.microsoft.com/office/drawing/2017/decorative" val="1"/>
              </a:ext>
            </a:extLst>
          </p:cNvPr>
          <p:cNvSpPr/>
          <p:nvPr/>
        </p:nvSpPr>
        <p:spPr bwMode="gray">
          <a:xfrm>
            <a:off x="1111778" y="1480566"/>
            <a:ext cx="1096371" cy="452849"/>
          </a:xfrm>
          <a:prstGeom prst="rect">
            <a:avLst/>
          </a:prstGeom>
          <a:solidFill>
            <a:srgbClr val="FFFFFF"/>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C3649796-CD5A-8689-E1CB-1A3AB9D0813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67403" y="763449"/>
            <a:ext cx="9257194" cy="5331101"/>
          </a:xfrm>
          <a:prstGeom prst="rect">
            <a:avLst/>
          </a:prstGeom>
        </p:spPr>
      </p:pic>
      <p:sp>
        <p:nvSpPr>
          <p:cNvPr id="4" name="Slide Number Placeholder 3">
            <a:extLst>
              <a:ext uri="{FF2B5EF4-FFF2-40B4-BE49-F238E27FC236}">
                <a16:creationId xmlns:a16="http://schemas.microsoft.com/office/drawing/2014/main" id="{73B0C0C1-B374-354C-0596-B86215533D83}"/>
              </a:ext>
            </a:extLst>
          </p:cNvPr>
          <p:cNvSpPr>
            <a:spLocks noGrp="1"/>
          </p:cNvSpPr>
          <p:nvPr>
            <p:ph type="sldNum" sz="quarter" idx="12"/>
          </p:nvPr>
        </p:nvSpPr>
        <p:spPr/>
        <p:txBody>
          <a:bodyPr/>
          <a:lstStyle/>
          <a:p>
            <a:fld id="{DEA9DBA8-CA09-4FCC-931D-DDD427042C40}" type="slidenum">
              <a:rPr lang="en-GB" smtClean="0"/>
              <a:t>9</a:t>
            </a:fld>
            <a:endParaRPr lang="en-GB"/>
          </a:p>
        </p:txBody>
      </p:sp>
      <p:sp>
        <p:nvSpPr>
          <p:cNvPr id="6" name="Footer Placeholder 1">
            <a:extLst>
              <a:ext uri="{FF2B5EF4-FFF2-40B4-BE49-F238E27FC236}">
                <a16:creationId xmlns:a16="http://schemas.microsoft.com/office/drawing/2014/main" id="{113C33E7-4D5B-205E-8480-6449815EF2A5}"/>
              </a:ext>
            </a:extLst>
          </p:cNvPr>
          <p:cNvSpPr txBox="1">
            <a:spLocks/>
          </p:cNvSpPr>
          <p:nvPr/>
        </p:nvSpPr>
        <p:spPr>
          <a:xfrm>
            <a:off x="3686185" y="6459785"/>
            <a:ext cx="482280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chemeClr val="bg1"/>
                </a:solidFill>
              </a:rPr>
              <a:t>© 2024 Optum, Inc. All rights reserved. Confidential property of Optum. Do not distribute or reproduce without express permission from Optum.</a:t>
            </a:r>
            <a:endParaRPr lang="en-US" sz="900" dirty="0">
              <a:solidFill>
                <a:schemeClr val="bg1"/>
              </a:solidFill>
            </a:endParaRPr>
          </a:p>
        </p:txBody>
      </p:sp>
    </p:spTree>
    <p:extLst>
      <p:ext uri="{BB962C8B-B14F-4D97-AF65-F5344CB8AC3E}">
        <p14:creationId xmlns:p14="http://schemas.microsoft.com/office/powerpoint/2010/main" val="13195969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xml><?xml version="1.0" encoding="utf-8"?>
<p:tagLst xmlns:a="http://schemas.openxmlformats.org/drawingml/2006/main" xmlns:r="http://schemas.openxmlformats.org/officeDocument/2006/relationships" xmlns:p="http://schemas.openxmlformats.org/presentationml/2006/main">
  <p:tag name="MIO_SKIP_CDCHECK" val="True"/>
  <p:tag name="MIO_CD_LAYOUT_VALID_AREA" val="true"/>
</p:tagLst>
</file>

<file path=ppt/tags/tag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KeywordTaxHTField xmlns="c933ca9a-8414-4eb5-91e0-37e09e578ab2">
      <Terms xmlns="http://schemas.microsoft.com/office/infopath/2007/PartnerControls"/>
    </TaxKeywordTaxHTField>
    <lcf76f155ced4ddcb4097134ff3c332f xmlns="08e1e787-dd93-4a65-8479-1710123d1226">
      <Terms xmlns="http://schemas.microsoft.com/office/infopath/2007/PartnerControls"/>
    </lcf76f155ced4ddcb4097134ff3c332f>
    <TaxCatchAll xmlns="c933ca9a-8414-4eb5-91e0-37e09e578a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01335AF99E7749B3DE2B2F4A6BB288" ma:contentTypeVersion="17" ma:contentTypeDescription="Create a new document." ma:contentTypeScope="" ma:versionID="b745af62c2db0151f245d526e696a70e">
  <xsd:schema xmlns:xsd="http://www.w3.org/2001/XMLSchema" xmlns:xs="http://www.w3.org/2001/XMLSchema" xmlns:p="http://schemas.microsoft.com/office/2006/metadata/properties" xmlns:ns2="c933ca9a-8414-4eb5-91e0-37e09e578ab2" xmlns:ns3="08e1e787-dd93-4a65-8479-1710123d1226" targetNamespace="http://schemas.microsoft.com/office/2006/metadata/properties" ma:root="true" ma:fieldsID="fe771628ff2aacd3ef62e2c31e604621" ns2:_="" ns3:_="">
    <xsd:import namespace="c933ca9a-8414-4eb5-91e0-37e09e578ab2"/>
    <xsd:import namespace="08e1e787-dd93-4a65-8479-1710123d1226"/>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2:SharedWithUsers" minOccurs="0"/>
                <xsd:element ref="ns2:SharedWithDetails" minOccurs="0"/>
                <xsd:element ref="ns3:MediaServiceDateTaken" minOccurs="0"/>
                <xsd:element ref="ns3:MediaLengthInSeconds" minOccurs="0"/>
                <xsd:element ref="ns3:lcf76f155ced4ddcb4097134ff3c332f"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33ca9a-8414-4eb5-91e0-37e09e578ab2"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Keywords" ma:readOnly="false"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f970348b-db2a-4cae-ae94-8bcefab8df56}" ma:internalName="TaxCatchAll" ma:showField="CatchAllData" ma:web="c933ca9a-8414-4eb5-91e0-37e09e578ab2">
      <xsd:complexType>
        <xsd:complexContent>
          <xsd:extension base="dms:MultiChoiceLookup">
            <xsd:sequence>
              <xsd:element name="Value" type="dms:Lookup" maxOccurs="unbounded" minOccurs="0" nillable="true"/>
            </xsd:sequence>
          </xsd:extension>
        </xsd:complexContent>
      </xsd:complex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8e1e787-dd93-4a65-8479-1710123d122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E1408F-94B2-4C63-A4D6-D7F0090C0C3A}">
  <ds:schemaRefs>
    <ds:schemaRef ds:uri="http://www.w3.org/XML/1998/namespace"/>
    <ds:schemaRef ds:uri="http://purl.org/dc/terms/"/>
    <ds:schemaRef ds:uri="http://schemas.microsoft.com/office/infopath/2007/PartnerControls"/>
    <ds:schemaRef ds:uri="http://purl.org/dc/dcmitype/"/>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08e1e787-dd93-4a65-8479-1710123d1226"/>
    <ds:schemaRef ds:uri="c933ca9a-8414-4eb5-91e0-37e09e578ab2"/>
  </ds:schemaRefs>
</ds:datastoreItem>
</file>

<file path=customXml/itemProps2.xml><?xml version="1.0" encoding="utf-8"?>
<ds:datastoreItem xmlns:ds="http://schemas.openxmlformats.org/officeDocument/2006/customXml" ds:itemID="{20E5C902-D745-4C53-BD5A-8EEFA55E79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33ca9a-8414-4eb5-91e0-37e09e578ab2"/>
    <ds:schemaRef ds:uri="08e1e787-dd93-4a65-8479-1710123d12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BD573B5-8ECB-421C-AB73-041AE0E6FD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206</TotalTime>
  <Words>1021</Words>
  <Application>Microsoft Office PowerPoint</Application>
  <PresentationFormat>Widescreen</PresentationFormat>
  <Paragraphs>98</Paragraphs>
  <Slides>14</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Retrospect</vt:lpstr>
      <vt:lpstr>Evaluation Module</vt:lpstr>
      <vt:lpstr>The PHM cycle — making things stick through continuous learning and doing</vt:lpstr>
      <vt:lpstr>ICS aims supported by Optum’s PHM analytics</vt:lpstr>
      <vt:lpstr>Purpose of the tool</vt:lpstr>
      <vt:lpstr>Linked Data</vt:lpstr>
      <vt:lpstr>Cohort Group Selection (no filters selected)</vt:lpstr>
      <vt:lpstr>Cohort Group Selection (filters selected)</vt:lpstr>
      <vt:lpstr>Control Group Selection</vt:lpstr>
      <vt:lpstr>Comparison</vt:lpstr>
      <vt:lpstr>Intervention and Date Selection</vt:lpstr>
      <vt:lpstr>Activity tracking  </vt:lpstr>
      <vt:lpstr>Outcomes Tracking  </vt:lpstr>
      <vt:lpstr>Summary</vt:lpstr>
      <vt:lpstr>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ABIOLA, Ayo (NHS ARDEN AND GREATER EAST MIDLANDS COMMISSIONING SUPPORT UNIT)</dc:creator>
  <cp:lastModifiedBy>FOSTER, Stephanie (NHS LINCOLNSHIRE ICB - 71E)</cp:lastModifiedBy>
  <cp:revision>7</cp:revision>
  <dcterms:created xsi:type="dcterms:W3CDTF">2024-08-14T11:51:22Z</dcterms:created>
  <dcterms:modified xsi:type="dcterms:W3CDTF">2024-11-12T10:10:37Z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0x010100E601335AF99E7749B3DE2B2F4A6BB288</vt:lpwstr>
  </property>
  <property fmtid="{D5CDD505-2E9C-101B-9397-08002B2CF9AE}" pid="3" name="TaxKeyword">
    <vt:lpwstr/>
  </property>
</Properties>
</file>