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19"/>
  </p:notesMasterIdLst>
  <p:sldIdLst>
    <p:sldId id="257" r:id="rId5"/>
    <p:sldId id="2147477369" r:id="rId6"/>
    <p:sldId id="2147477545" r:id="rId7"/>
    <p:sldId id="2146847355" r:id="rId8"/>
    <p:sldId id="2146847339" r:id="rId9"/>
    <p:sldId id="2146847344" r:id="rId10"/>
    <p:sldId id="2146847347" r:id="rId11"/>
    <p:sldId id="2146847345" r:id="rId12"/>
    <p:sldId id="2146847360" r:id="rId13"/>
    <p:sldId id="2146847351" r:id="rId14"/>
    <p:sldId id="2146847348" r:id="rId15"/>
    <p:sldId id="2146847349" r:id="rId16"/>
    <p:sldId id="2146847356" r:id="rId17"/>
    <p:sldId id="214587210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0D1864D-C921-37B8-604C-3E721904623C}" name="Stone, Kris" initials="SK" userId="S::kristofer.stone@optum.com::9dc822e4-18b2-48c4-a37d-0c4b094c6a25" providerId="AD"/>
  <p188:author id="{EA28935A-245E-4E23-F8EF-89E9ED5C66AF}" name="Green, Joe" initials="GJ" userId="S::joe.green@optum.com::eeb88818-a4bd-4ef4-bdef-93368f32f0be" providerId="AD"/>
  <p188:author id="{9C4D25BA-2810-378F-ED9A-33C3E65A17AD}" name="Payne, Lauren M" initials="PLM" userId="S::lauren.payne@optum.com::c75c741d-8858-4b71-af13-2fba0c430cb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677"/>
    <a:srgbClr val="5A5A5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9" autoAdjust="0"/>
    <p:restoredTop sz="96323" autoAdjust="0"/>
  </p:normalViewPr>
  <p:slideViewPr>
    <p:cSldViewPr snapToGrid="0">
      <p:cViewPr varScale="1">
        <p:scale>
          <a:sx n="61" d="100"/>
          <a:sy n="61" d="100"/>
        </p:scale>
        <p:origin x="884" y="6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hrami Jovein, Layla (she/her)" userId="564c9fd6-df70-4614-9d39-b1969e2021ac" providerId="ADAL" clId="{92DB9F34-B591-4132-B0EE-751AD41FF4F5}"/>
    <pc:docChg chg="">
      <pc:chgData name="Bahrami Jovein, Layla (she/her)" userId="564c9fd6-df70-4614-9d39-b1969e2021ac" providerId="ADAL" clId="{92DB9F34-B591-4132-B0EE-751AD41FF4F5}" dt="2024-09-03T18:35:27.472" v="1"/>
      <pc:docMkLst>
        <pc:docMk/>
      </pc:docMkLst>
      <pc:sldChg chg="delCm">
        <pc:chgData name="Bahrami Jovein, Layla (she/her)" userId="564c9fd6-df70-4614-9d39-b1969e2021ac" providerId="ADAL" clId="{92DB9F34-B591-4132-B0EE-751AD41FF4F5}" dt="2024-09-03T18:35:27.472" v="1"/>
        <pc:sldMkLst>
          <pc:docMk/>
          <pc:sldMk cId="1319596970" sldId="2146847360"/>
        </pc:sldMkLst>
        <pc:extLst>
          <p:ext xmlns:p="http://schemas.openxmlformats.org/presentationml/2006/main" uri="{D6D511B9-2390-475A-947B-AFAB55BFBCF1}">
            <pc226:cmChg xmlns:pc226="http://schemas.microsoft.com/office/powerpoint/2022/06/main/command" chg="del">
              <pc226:chgData name="Bahrami Jovein, Layla (she/her)" userId="564c9fd6-df70-4614-9d39-b1969e2021ac" providerId="ADAL" clId="{92DB9F34-B591-4132-B0EE-751AD41FF4F5}" dt="2024-09-03T18:35:27.472" v="1"/>
              <pc2:cmMkLst xmlns:pc2="http://schemas.microsoft.com/office/powerpoint/2019/9/main/command">
                <pc:docMk/>
                <pc:sldMk cId="1319596970" sldId="2146847360"/>
                <pc2:cmMk id="{C21E44AB-8166-43F1-B09B-0324CF56FFFF}"/>
              </pc2:cmMkLst>
            </pc226:cmChg>
            <pc226:cmChg xmlns:pc226="http://schemas.microsoft.com/office/powerpoint/2022/06/main/command" chg="del">
              <pc226:chgData name="Bahrami Jovein, Layla (she/her)" userId="564c9fd6-df70-4614-9d39-b1969e2021ac" providerId="ADAL" clId="{92DB9F34-B591-4132-B0EE-751AD41FF4F5}" dt="2024-09-03T18:35:26.094" v="0"/>
              <pc2:cmMkLst xmlns:pc2="http://schemas.microsoft.com/office/powerpoint/2019/9/main/command">
                <pc:docMk/>
                <pc:sldMk cId="1319596970" sldId="2146847360"/>
                <pc2:cmMk id="{EACDC8AB-4056-4BC4-824C-763080EBBBB5}"/>
              </pc2:cmMkLst>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6B6517-2887-4F62-822F-6209B17CBCD3}" type="datetimeFigureOut">
              <a:rPr lang="en-GB" smtClean="0"/>
              <a:t>12/11/2024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DF5C03-3152-4918-8512-22953E1F742D}" type="slidenum">
              <a:rPr lang="en-GB" smtClean="0"/>
              <a:t>‹#›</a:t>
            </a:fld>
            <a:endParaRPr lang="en-GB"/>
          </a:p>
        </p:txBody>
      </p:sp>
    </p:spTree>
    <p:extLst>
      <p:ext uri="{BB962C8B-B14F-4D97-AF65-F5344CB8AC3E}">
        <p14:creationId xmlns:p14="http://schemas.microsoft.com/office/powerpoint/2010/main" val="1228002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C8C08D9-78AF-4B62-AF1B-DF307118C61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28243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8873E3-94A9-4909-B0E6-D7789AC0D4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811112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8873E3-94A9-4909-B0E6-D7789AC0D4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6215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8873E3-94A9-4909-B0E6-D7789AC0D4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0137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8873E3-94A9-4909-B0E6-D7789AC0D4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40049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E8873E3-94A9-4909-B0E6-D7789AC0D427}" type="slidenum">
              <a:rPr lang="en-US" smtClean="0"/>
              <a:t>6</a:t>
            </a:fld>
            <a:endParaRPr lang="en-US"/>
          </a:p>
        </p:txBody>
      </p:sp>
    </p:spTree>
    <p:extLst>
      <p:ext uri="{BB962C8B-B14F-4D97-AF65-F5344CB8AC3E}">
        <p14:creationId xmlns:p14="http://schemas.microsoft.com/office/powerpoint/2010/main" val="42888339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E8873E3-94A9-4909-B0E6-D7789AC0D427}" type="slidenum">
              <a:rPr lang="en-US" smtClean="0"/>
              <a:t>7</a:t>
            </a:fld>
            <a:endParaRPr lang="en-US"/>
          </a:p>
        </p:txBody>
      </p:sp>
    </p:spTree>
    <p:extLst>
      <p:ext uri="{BB962C8B-B14F-4D97-AF65-F5344CB8AC3E}">
        <p14:creationId xmlns:p14="http://schemas.microsoft.com/office/powerpoint/2010/main" val="3734415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E8873E3-94A9-4909-B0E6-D7789AC0D427}" type="slidenum">
              <a:rPr lang="en-US" smtClean="0"/>
              <a:t>8</a:t>
            </a:fld>
            <a:endParaRPr lang="en-US"/>
          </a:p>
        </p:txBody>
      </p:sp>
    </p:spTree>
    <p:extLst>
      <p:ext uri="{BB962C8B-B14F-4D97-AF65-F5344CB8AC3E}">
        <p14:creationId xmlns:p14="http://schemas.microsoft.com/office/powerpoint/2010/main" val="24485780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8873E3-94A9-4909-B0E6-D7789AC0D4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657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8873E3-94A9-4909-B0E6-D7789AC0D4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0689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8873E3-94A9-4909-B0E6-D7789AC0D4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6850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slideMaster" Target="../slideMasters/slideMaster1.xml"/><Relationship Id="rId4"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D395744-7009-4ED4-B9D4-026182C8A5E1}" type="datetime1">
              <a:rPr lang="en-GB" smtClean="0"/>
              <a:t>12/11/2024</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GB"/>
          </a:p>
        </p:txBody>
      </p:sp>
      <p:sp>
        <p:nvSpPr>
          <p:cNvPr id="9" name="Slide Number Placeholder 8"/>
          <p:cNvSpPr>
            <a:spLocks noGrp="1"/>
          </p:cNvSpPr>
          <p:nvPr>
            <p:ph type="sldNum" sz="quarter" idx="12"/>
          </p:nvPr>
        </p:nvSpPr>
        <p:spPr/>
        <p:txBody>
          <a:bodyPr/>
          <a:lstStyle/>
          <a:p>
            <a:fld id="{DEA9DBA8-CA09-4FCC-931D-DDD427042C40}" type="slidenum">
              <a:rPr lang="en-GB" smtClean="0"/>
              <a:t>‹#›</a:t>
            </a:fld>
            <a:endParaRPr lang="en-GB"/>
          </a:p>
        </p:txBody>
      </p:sp>
    </p:spTree>
    <p:extLst>
      <p:ext uri="{BB962C8B-B14F-4D97-AF65-F5344CB8AC3E}">
        <p14:creationId xmlns:p14="http://schemas.microsoft.com/office/powerpoint/2010/main" val="1297571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p:cNvSpPr>
            <a:spLocks noGrp="1"/>
          </p:cNvSpPr>
          <p:nvPr>
            <p:ph type="title" hasCustomPrompt="1"/>
          </p:nvPr>
        </p:nvSpPr>
        <p:spPr bwMode="gray"/>
        <p:txBody>
          <a:bodyPr/>
          <a:lstStyle>
            <a:lvl1pPr>
              <a:defRPr/>
            </a:lvl1pPr>
          </a:lstStyle>
          <a:p>
            <a:r>
              <a:rPr lang="en-US"/>
              <a:t>Slide title; Arial 30pt bold, sentence case (1 line)</a:t>
            </a:r>
          </a:p>
        </p:txBody>
      </p:sp>
      <p:sp>
        <p:nvSpPr>
          <p:cNvPr id="3" name="Bullets/content"/>
          <p:cNvSpPr>
            <a:spLocks noGrp="1"/>
          </p:cNvSpPr>
          <p:nvPr>
            <p:ph idx="1" hasCustomPrompt="1"/>
          </p:nvPr>
        </p:nvSpPr>
        <p:spPr bwMode="gray">
          <a:xfrm>
            <a:off x="789137" y="1945933"/>
            <a:ext cx="10613726" cy="3657600"/>
          </a:xfrm>
        </p:spPr>
        <p:txBody>
          <a:bodyPr/>
          <a:lstStyle>
            <a:lvl1pPr>
              <a:defRPr/>
            </a:lvl1pPr>
          </a:lstStyle>
          <a:p>
            <a:pPr lvl="0"/>
            <a:r>
              <a:rPr lang="en-US"/>
              <a:t>Click to type text. To activate sub-level formatting, place cursor at beginning of text/line and hit tab or shift tab. Click icon for chart or table.</a:t>
            </a:r>
          </a:p>
          <a:p>
            <a:pPr lvl="1"/>
            <a:r>
              <a:rPr lang="en-US"/>
              <a:t>Second level</a:t>
            </a:r>
          </a:p>
          <a:p>
            <a:pPr lvl="2"/>
            <a:r>
              <a:rPr lang="en-US"/>
              <a:t>Third level</a:t>
            </a:r>
          </a:p>
          <a:p>
            <a:pPr lvl="3"/>
            <a:r>
              <a:rPr lang="en-US"/>
              <a:t>Fourth level</a:t>
            </a:r>
          </a:p>
          <a:p>
            <a:pPr lvl="4"/>
            <a:r>
              <a:rPr lang="en-US"/>
              <a:t>Fifth level</a:t>
            </a:r>
          </a:p>
        </p:txBody>
      </p:sp>
      <p:sp>
        <p:nvSpPr>
          <p:cNvPr id="8" name="Subtitle"/>
          <p:cNvSpPr>
            <a:spLocks noGrp="1"/>
          </p:cNvSpPr>
          <p:nvPr>
            <p:ph type="body" sz="quarter" idx="13" hasCustomPrompt="1"/>
          </p:nvPr>
        </p:nvSpPr>
        <p:spPr bwMode="gray">
          <a:xfrm>
            <a:off x="495300" y="1143334"/>
            <a:ext cx="11201400" cy="304699"/>
          </a:xfrm>
        </p:spPr>
        <p:txBody>
          <a:bodyPr>
            <a:spAutoFit/>
          </a:bodyPr>
          <a:lstStyle>
            <a:lvl1pPr>
              <a:lnSpc>
                <a:spcPct val="90000"/>
              </a:lnSpc>
              <a:spcBef>
                <a:spcPts val="0"/>
              </a:spcBef>
              <a:spcAft>
                <a:spcPts val="0"/>
              </a:spcAft>
              <a:defRPr sz="2200">
                <a:solidFill>
                  <a:schemeClr val="tx1"/>
                </a:solidFill>
              </a:defRPr>
            </a:lvl1pPr>
          </a:lstStyle>
          <a:p>
            <a:pPr lvl="0"/>
            <a:r>
              <a:rPr lang="en-US"/>
              <a:t>Slide subtitle (optional); Arial 22pt regular, sentence case (1 line)</a:t>
            </a:r>
          </a:p>
        </p:txBody>
      </p:sp>
      <p:sp>
        <p:nvSpPr>
          <p:cNvPr id="9" name="Rectangle 8" hidden="1"/>
          <p:cNvSpPr/>
          <p:nvPr userDrawn="1">
            <p:custDataLst>
              <p:tags r:id="rId1"/>
            </p:custDataLst>
          </p:nvPr>
        </p:nvSpPr>
        <p:spPr>
          <a:xfrm>
            <a:off x="457200" y="1143000"/>
            <a:ext cx="11353800" cy="48499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err="1">
              <a:latin typeface="Arial" panose="020B0604020202020204" pitchFamily="34" charset="0"/>
            </a:endParaRPr>
          </a:p>
        </p:txBody>
      </p:sp>
      <p:sp>
        <p:nvSpPr>
          <p:cNvPr id="10" name="Rectangle 9" hidden="1"/>
          <p:cNvSpPr/>
          <p:nvPr userDrawn="1">
            <p:custDataLst>
              <p:tags r:id="rId2"/>
            </p:custDataLst>
          </p:nvPr>
        </p:nvSpPr>
        <p:spPr>
          <a:xfrm>
            <a:off x="304800" y="6084051"/>
            <a:ext cx="2214664" cy="6178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err="1">
              <a:latin typeface="Arial" panose="020B0604020202020204" pitchFamily="34" charset="0"/>
            </a:endParaRPr>
          </a:p>
        </p:txBody>
      </p:sp>
      <p:sp>
        <p:nvSpPr>
          <p:cNvPr id="11" name="Rectangle 10" hidden="1"/>
          <p:cNvSpPr/>
          <p:nvPr userDrawn="1">
            <p:custDataLst>
              <p:tags r:id="rId3"/>
            </p:custDataLst>
          </p:nvPr>
        </p:nvSpPr>
        <p:spPr>
          <a:xfrm>
            <a:off x="0" y="0"/>
            <a:ext cx="12191999" cy="41801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err="1">
              <a:latin typeface="Arial" panose="020B0604020202020204" pitchFamily="34" charset="0"/>
            </a:endParaRPr>
          </a:p>
        </p:txBody>
      </p:sp>
      <p:sp>
        <p:nvSpPr>
          <p:cNvPr id="12" name="Rectangle 11" hidden="1"/>
          <p:cNvSpPr/>
          <p:nvPr userDrawn="1">
            <p:custDataLst>
              <p:tags r:id="rId4"/>
            </p:custDataLst>
          </p:nvPr>
        </p:nvSpPr>
        <p:spPr>
          <a:xfrm>
            <a:off x="5229225" y="6392987"/>
            <a:ext cx="6648450" cy="51073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err="1">
              <a:latin typeface="Arial" panose="020B0604020202020204" pitchFamily="34" charset="0"/>
            </a:endParaRPr>
          </a:p>
        </p:txBody>
      </p:sp>
      <p:sp>
        <p:nvSpPr>
          <p:cNvPr id="4" name="Date Placeholder 3"/>
          <p:cNvSpPr>
            <a:spLocks noGrp="1"/>
          </p:cNvSpPr>
          <p:nvPr>
            <p:ph type="dt" sz="half" idx="14"/>
          </p:nvPr>
        </p:nvSpPr>
        <p:spPr bwMode="gray"/>
        <p:txBody>
          <a:bodyPr/>
          <a:lstStyle/>
          <a:p>
            <a:fld id="{773AF4C4-E7DA-4FBF-B88C-ED74393EBE5A}" type="datetime1">
              <a:rPr lang="en-GB" smtClean="0"/>
              <a:t>12/11/2024</a:t>
            </a:fld>
            <a:endParaRPr lang="en-US"/>
          </a:p>
        </p:txBody>
      </p:sp>
      <p:sp>
        <p:nvSpPr>
          <p:cNvPr id="6" name="Footer Placeholder 5"/>
          <p:cNvSpPr>
            <a:spLocks noGrp="1"/>
          </p:cNvSpPr>
          <p:nvPr>
            <p:ph type="ftr" sz="quarter" idx="15"/>
          </p:nvPr>
        </p:nvSpPr>
        <p:spPr bwMode="gray"/>
        <p:txBody>
          <a:bodyPr/>
          <a:lstStyle/>
          <a:p>
            <a:pPr algn="r"/>
            <a:endParaRPr lang="en-US"/>
          </a:p>
        </p:txBody>
      </p:sp>
      <p:sp>
        <p:nvSpPr>
          <p:cNvPr id="7" name="Slide Number Placeholder 6"/>
          <p:cNvSpPr>
            <a:spLocks noGrp="1"/>
          </p:cNvSpPr>
          <p:nvPr>
            <p:ph type="sldNum" sz="quarter" idx="16"/>
          </p:nvPr>
        </p:nvSpPr>
        <p:spPr bwMode="gray"/>
        <p:txBody>
          <a:bodyPr/>
          <a:lstStyle/>
          <a:p>
            <a:fld id="{901F1369-4AEB-4520-96C0-9F78886180C1}" type="slidenum">
              <a:rPr lang="en-US" smtClean="0"/>
              <a:pPr/>
              <a:t>‹#›</a:t>
            </a:fld>
            <a:endParaRPr lang="en-US"/>
          </a:p>
        </p:txBody>
      </p:sp>
    </p:spTree>
    <p:extLst>
      <p:ext uri="{BB962C8B-B14F-4D97-AF65-F5344CB8AC3E}">
        <p14:creationId xmlns:p14="http://schemas.microsoft.com/office/powerpoint/2010/main" val="1349653138"/>
      </p:ext>
    </p:extLst>
  </p:cSld>
  <p:clrMapOvr>
    <a:masterClrMapping/>
  </p:clrMapOvr>
  <p:extLst>
    <p:ext uri="{DCECCB84-F9BA-43D5-87BE-67443E8EF086}">
      <p15:sldGuideLst xmlns:p15="http://schemas.microsoft.com/office/powerpoint/2012/main">
        <p15:guide id="1" orient="horz" pos="664">
          <p15:clr>
            <a:srgbClr val="FFC000"/>
          </p15:clr>
        </p15:guide>
        <p15:guide id="2" orient="horz" pos="3792">
          <p15:clr>
            <a:srgbClr val="C35EA4"/>
          </p15:clr>
        </p15:guide>
        <p15:guide id="3" orient="horz" pos="720">
          <p15:clr>
            <a:srgbClr val="FFC00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Subhead">
    <p:spTree>
      <p:nvGrpSpPr>
        <p:cNvPr id="1" name=""/>
        <p:cNvGrpSpPr/>
        <p:nvPr/>
      </p:nvGrpSpPr>
      <p:grpSpPr>
        <a:xfrm>
          <a:off x="0" y="0"/>
          <a:ext cx="0" cy="0"/>
          <a:chOff x="0" y="0"/>
          <a:chExt cx="0" cy="0"/>
        </a:xfrm>
      </p:grpSpPr>
      <p:sp>
        <p:nvSpPr>
          <p:cNvPr id="3" name="Date Placeholder 2" hidden="1">
            <a:extLst>
              <a:ext uri="{FF2B5EF4-FFF2-40B4-BE49-F238E27FC236}">
                <a16:creationId xmlns:a16="http://schemas.microsoft.com/office/drawing/2014/main" id="{76B3DF85-06AB-4D09-9458-B0A4DE468FDB}"/>
              </a:ext>
            </a:extLst>
          </p:cNvPr>
          <p:cNvSpPr>
            <a:spLocks noGrp="1"/>
          </p:cNvSpPr>
          <p:nvPr>
            <p:ph type="dt" sz="half" idx="10"/>
          </p:nvPr>
        </p:nvSpPr>
        <p:spPr/>
        <p:txBody>
          <a:bodyPr/>
          <a:lstStyle/>
          <a:p>
            <a:fld id="{2BC50AA8-AD29-4221-A06D-339A952C0029}" type="datetime1">
              <a:rPr lang="en-GB" smtClean="0"/>
              <a:t>12/11/2024</a:t>
            </a:fld>
            <a:endParaRPr lang="en-US"/>
          </a:p>
        </p:txBody>
      </p:sp>
      <p:sp>
        <p:nvSpPr>
          <p:cNvPr id="5" name="Slide Number Placeholder 4" hidden="1">
            <a:extLst>
              <a:ext uri="{FF2B5EF4-FFF2-40B4-BE49-F238E27FC236}">
                <a16:creationId xmlns:a16="http://schemas.microsoft.com/office/drawing/2014/main" id="{CFBBDC95-8D51-42CB-B4C0-9B8E3C030FAA}"/>
              </a:ext>
            </a:extLst>
          </p:cNvPr>
          <p:cNvSpPr>
            <a:spLocks noGrp="1"/>
          </p:cNvSpPr>
          <p:nvPr>
            <p:ph type="sldNum" sz="quarter" idx="12"/>
          </p:nvPr>
        </p:nvSpPr>
        <p:spPr/>
        <p:txBody>
          <a:bodyPr/>
          <a:lstStyle/>
          <a:p>
            <a:fld id="{B519C85C-EAC9-48AD-98B2-AD409FB15711}" type="slidenum">
              <a:rPr lang="en-US" smtClean="0"/>
              <a:t>‹#›</a:t>
            </a:fld>
            <a:endParaRPr lang="en-US"/>
          </a:p>
        </p:txBody>
      </p:sp>
      <p:sp>
        <p:nvSpPr>
          <p:cNvPr id="4" name="Footer Placeholder 3" hidden="1">
            <a:extLst>
              <a:ext uri="{FF2B5EF4-FFF2-40B4-BE49-F238E27FC236}">
                <a16:creationId xmlns:a16="http://schemas.microsoft.com/office/drawing/2014/main" id="{20A558EA-9255-4DE1-B9D1-B0557684C783}"/>
              </a:ext>
            </a:extLst>
          </p:cNvPr>
          <p:cNvSpPr>
            <a:spLocks noGrp="1"/>
          </p:cNvSpPr>
          <p:nvPr>
            <p:ph type="ftr" sz="quarter" idx="11"/>
          </p:nvPr>
        </p:nvSpPr>
        <p:spPr bwMode="gray"/>
        <p:txBody>
          <a:bodyPr/>
          <a:lstStyle/>
          <a:p>
            <a:endParaRPr lang="en-US"/>
          </a:p>
        </p:txBody>
      </p:sp>
      <p:sp>
        <p:nvSpPr>
          <p:cNvPr id="8" name="Subtitle placeholder">
            <a:extLst>
              <a:ext uri="{FF2B5EF4-FFF2-40B4-BE49-F238E27FC236}">
                <a16:creationId xmlns:a16="http://schemas.microsoft.com/office/drawing/2014/main" id="{760BD2C6-F5E4-43C7-9A69-D1113FFABFA9}"/>
              </a:ext>
            </a:extLst>
          </p:cNvPr>
          <p:cNvSpPr>
            <a:spLocks noGrp="1"/>
          </p:cNvSpPr>
          <p:nvPr>
            <p:ph type="body" sz="quarter" idx="13" hasCustomPrompt="1"/>
          </p:nvPr>
        </p:nvSpPr>
        <p:spPr bwMode="gray">
          <a:xfrm>
            <a:off x="457198" y="958653"/>
            <a:ext cx="9601200" cy="269304"/>
          </a:xfrm>
        </p:spPr>
        <p:txBody>
          <a:bodyPr wrap="square">
            <a:spAutoFit/>
          </a:bodyPr>
          <a:lstStyle>
            <a:lvl1pPr>
              <a:lnSpc>
                <a:spcPct val="100000"/>
              </a:lnSpc>
              <a:spcBef>
                <a:spcPts val="0"/>
              </a:spcBef>
              <a:defRPr sz="1750" b="1">
                <a:solidFill>
                  <a:schemeClr val="accent6"/>
                </a:solidFill>
              </a:defRPr>
            </a:lvl1pPr>
          </a:lstStyle>
          <a:p>
            <a:pPr lvl="0"/>
            <a:r>
              <a:rPr lang="en-US"/>
              <a:t>Slide subtitle; Arial 17.5pt bold, sentence case (1 line)</a:t>
            </a:r>
          </a:p>
        </p:txBody>
      </p:sp>
      <p:sp>
        <p:nvSpPr>
          <p:cNvPr id="2" name="Title 1">
            <a:extLst>
              <a:ext uri="{FF2B5EF4-FFF2-40B4-BE49-F238E27FC236}">
                <a16:creationId xmlns:a16="http://schemas.microsoft.com/office/drawing/2014/main" id="{70871777-1CC4-46CB-8EB7-B1DE3217D445}"/>
              </a:ext>
            </a:extLst>
          </p:cNvPr>
          <p:cNvSpPr>
            <a:spLocks noGrp="1"/>
          </p:cNvSpPr>
          <p:nvPr>
            <p:ph type="title" hasCustomPrompt="1"/>
          </p:nvPr>
        </p:nvSpPr>
        <p:spPr bwMode="gray"/>
        <p:txBody>
          <a:bodyPr/>
          <a:lstStyle>
            <a:lvl1pPr>
              <a:defRPr/>
            </a:lvl1pPr>
          </a:lstStyle>
          <a:p>
            <a:r>
              <a:rPr lang="en-US"/>
              <a:t>Slide title; Arial 22pt bold, sentence case (1 line)</a:t>
            </a:r>
          </a:p>
        </p:txBody>
      </p:sp>
    </p:spTree>
    <p:extLst>
      <p:ext uri="{BB962C8B-B14F-4D97-AF65-F5344CB8AC3E}">
        <p14:creationId xmlns:p14="http://schemas.microsoft.com/office/powerpoint/2010/main" val="3567200384"/>
      </p:ext>
    </p:extLst>
  </p:cSld>
  <p:clrMapOvr>
    <a:masterClrMapping/>
  </p:clrMapOvr>
  <p:extLst>
    <p:ext uri="{DCECCB84-F9BA-43D5-87BE-67443E8EF086}">
      <p15:sldGuideLst xmlns:p15="http://schemas.microsoft.com/office/powerpoint/2012/main">
        <p15:guide id="1" orient="horz" pos="3776">
          <p15:clr>
            <a:srgbClr val="FBAE40"/>
          </p15:clr>
        </p15:guide>
        <p15:guide id="2" orient="horz" pos="603">
          <p15:clr>
            <a:srgbClr val="FBAE40"/>
          </p15:clr>
        </p15:guide>
        <p15:guide id="3" orient="horz" pos="1014">
          <p15:clr>
            <a:srgbClr val="FBAE40"/>
          </p15:clr>
        </p15:guide>
        <p15:guide id="4" orient="horz" pos="34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cSld name="Closing Slide">
    <p:spTree>
      <p:nvGrpSpPr>
        <p:cNvPr id="1" name=""/>
        <p:cNvGrpSpPr/>
        <p:nvPr/>
      </p:nvGrpSpPr>
      <p:grpSpPr>
        <a:xfrm>
          <a:off x="0" y="0"/>
          <a:ext cx="0" cy="0"/>
          <a:chOff x="0" y="0"/>
          <a:chExt cx="0" cy="0"/>
        </a:xfrm>
      </p:grpSpPr>
      <p:sp>
        <p:nvSpPr>
          <p:cNvPr id="13" name="Warm white background">
            <a:extLst>
              <a:ext uri="{FF2B5EF4-FFF2-40B4-BE49-F238E27FC236}">
                <a16:creationId xmlns:a16="http://schemas.microsoft.com/office/drawing/2014/main" id="{7C3A9A97-61E4-4883-B3FD-88A5E8E0FF70}"/>
              </a:ext>
              <a:ext uri="{C183D7F6-B498-43B3-948B-1728B52AA6E4}">
                <adec:decorative xmlns:adec="http://schemas.microsoft.com/office/drawing/2017/decorative" val="1"/>
              </a:ext>
            </a:extLst>
          </p:cNvPr>
          <p:cNvSpPr/>
          <p:nvPr/>
        </p:nvSpPr>
        <p:spPr bwMode="gray">
          <a:xfrm>
            <a:off x="184404" y="182880"/>
            <a:ext cx="11823192" cy="6492240"/>
          </a:xfrm>
          <a:prstGeom prst="roundRect">
            <a:avLst>
              <a:gd name="adj" fmla="val 1011"/>
            </a:avLst>
          </a:prstGeom>
          <a:solidFill>
            <a:srgbClr val="FBF9F4"/>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0"/>
              </a:spcBef>
              <a:spcAft>
                <a:spcPts val="0"/>
              </a:spcAft>
            </a:pPr>
            <a:endParaRPr lang="en-US" sz="1400" b="0" i="0" u="none" baseline="0">
              <a:solidFill>
                <a:srgbClr val="FFFFFF"/>
              </a:solidFill>
            </a:endParaRPr>
          </a:p>
        </p:txBody>
      </p:sp>
      <p:sp>
        <p:nvSpPr>
          <p:cNvPr id="14" name="Boilerplate">
            <a:extLst>
              <a:ext uri="{FF2B5EF4-FFF2-40B4-BE49-F238E27FC236}">
                <a16:creationId xmlns:a16="http://schemas.microsoft.com/office/drawing/2014/main" id="{9EB9C69C-A308-416E-9EF4-CDCBABF60D86}"/>
              </a:ext>
            </a:extLst>
          </p:cNvPr>
          <p:cNvSpPr txBox="1"/>
          <p:nvPr/>
        </p:nvSpPr>
        <p:spPr bwMode="gray">
          <a:xfrm>
            <a:off x="3818873" y="5837129"/>
            <a:ext cx="4554255" cy="507831"/>
          </a:xfrm>
          <a:prstGeom prst="rect">
            <a:avLst/>
          </a:prstGeom>
          <a:noFill/>
        </p:spPr>
        <p:txBody>
          <a:bodyPr vert="horz" wrap="square" lIns="0" tIns="0" rIns="0" bIns="0" rtlCol="0">
            <a:spAutoFit/>
          </a:bodyPr>
          <a:lstStyle/>
          <a:p>
            <a:pPr algn="ctr">
              <a:spcBef>
                <a:spcPts val="600"/>
              </a:spcBef>
            </a:pPr>
            <a:r>
              <a:rPr lang="en-US" sz="700" b="0" i="0" u="none" baseline="0" dirty="0">
                <a:solidFill>
                  <a:schemeClr val="tx1"/>
                </a:solidFill>
                <a:latin typeface="+mn-lt"/>
              </a:rPr>
              <a:t>Optum is a registered trademark of Optum, Inc. in the U.S. and other jurisdictions. All other brand or product names are the property of their respective owners. Because we are continuously improving our products and services, Optum reserves the right to change specifications without prior notice. Optum is an equal opportunity employer.</a:t>
            </a:r>
          </a:p>
          <a:p>
            <a:pPr algn="ctr">
              <a:spcBef>
                <a:spcPts val="600"/>
              </a:spcBef>
            </a:pPr>
            <a:r>
              <a:rPr lang="en-US" sz="700" b="0" i="0" u="none" baseline="0" dirty="0">
                <a:solidFill>
                  <a:schemeClr val="tx1"/>
                </a:solidFill>
                <a:latin typeface="+mn-lt"/>
              </a:rPr>
              <a:t>© 2024 Optum, Inc. All rights reserved. </a:t>
            </a:r>
          </a:p>
        </p:txBody>
      </p:sp>
      <p:pic>
        <p:nvPicPr>
          <p:cNvPr id="6" name="Optum logo" descr="Optum logo">
            <a:extLst>
              <a:ext uri="{FF2B5EF4-FFF2-40B4-BE49-F238E27FC236}">
                <a16:creationId xmlns:a16="http://schemas.microsoft.com/office/drawing/2014/main" id="{89BF741E-7372-4DA5-9FBB-22AB498402A5}"/>
              </a:ext>
              <a:ext uri="{C183D7F6-B498-43B3-948B-1728B52AA6E4}">
                <adec:decorative xmlns:adec="http://schemas.microsoft.com/office/drawing/2017/decorative" val="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4051941" y="2837147"/>
            <a:ext cx="4088119" cy="1183707"/>
          </a:xfrm>
          <a:prstGeom prst="rect">
            <a:avLst/>
          </a:prstGeom>
        </p:spPr>
      </p:pic>
    </p:spTree>
    <p:extLst>
      <p:ext uri="{BB962C8B-B14F-4D97-AF65-F5344CB8AC3E}">
        <p14:creationId xmlns:p14="http://schemas.microsoft.com/office/powerpoint/2010/main" val="20370451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97B26BC-EB58-474C-B887-4774161BDCBB}" type="datetime1">
              <a:rPr lang="en-GB" smtClean="0"/>
              <a:t>12/11/2024</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GB"/>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EA9DBA8-CA09-4FCC-931D-DDD427042C40}" type="slidenum">
              <a:rPr lang="en-GB" smtClean="0"/>
              <a:t>‹#›</a:t>
            </a:fld>
            <a:endParaRPr lang="en-GB"/>
          </a:p>
        </p:txBody>
      </p:sp>
    </p:spTree>
    <p:extLst>
      <p:ext uri="{BB962C8B-B14F-4D97-AF65-F5344CB8AC3E}">
        <p14:creationId xmlns:p14="http://schemas.microsoft.com/office/powerpoint/2010/main" val="4184835707"/>
      </p:ext>
    </p:extLst>
  </p:cSld>
  <p:clrMap bg1="lt1" tx1="dk1" bg2="lt2" tx2="dk2" accent1="accent1" accent2="accent2" accent3="accent3" accent4="accent4" accent5="accent5" accent6="accent6" hlink="hlink" folHlink="folHlink"/>
  <p:sldLayoutIdLst>
    <p:sldLayoutId id="2147483694" r:id="rId1"/>
    <p:sldLayoutId id="2147483696" r:id="rId2"/>
    <p:sldLayoutId id="2147483697" r:id="rId3"/>
    <p:sldLayoutId id="2147483698" r:id="rId4"/>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832AFB8-0FAA-7666-3C8F-D1D155ED5D0A}"/>
              </a:ext>
              <a:ext uri="{C183D7F6-B498-43B3-948B-1728B52AA6E4}">
                <adec:decorative xmlns:adec="http://schemas.microsoft.com/office/drawing/2017/decorative" val="1"/>
              </a:ext>
            </a:extLst>
          </p:cNvPr>
          <p:cNvGrpSpPr>
            <a:grpSpLocks/>
          </p:cNvGrpSpPr>
          <p:nvPr/>
        </p:nvGrpSpPr>
        <p:grpSpPr>
          <a:xfrm>
            <a:off x="841586" y="553085"/>
            <a:ext cx="873687" cy="875110"/>
            <a:chOff x="0" y="0"/>
            <a:chExt cx="873687" cy="875110"/>
          </a:xfrm>
        </p:grpSpPr>
        <p:sp>
          <p:nvSpPr>
            <p:cNvPr id="3" name="Graphic 2">
              <a:extLst>
                <a:ext uri="{FF2B5EF4-FFF2-40B4-BE49-F238E27FC236}">
                  <a16:creationId xmlns:a16="http://schemas.microsoft.com/office/drawing/2014/main" id="{F0576B0A-C2B7-B328-0BF6-CACBD0943180}"/>
                </a:ext>
              </a:extLst>
            </p:cNvPr>
            <p:cNvSpPr/>
            <p:nvPr/>
          </p:nvSpPr>
          <p:spPr>
            <a:xfrm>
              <a:off x="0" y="0"/>
              <a:ext cx="415925" cy="415925"/>
            </a:xfrm>
            <a:custGeom>
              <a:avLst/>
              <a:gdLst/>
              <a:ahLst/>
              <a:cxnLst/>
              <a:rect l="l" t="t" r="r" b="b"/>
              <a:pathLst>
                <a:path w="415925" h="415925">
                  <a:moveTo>
                    <a:pt x="207784" y="0"/>
                  </a:moveTo>
                  <a:lnTo>
                    <a:pt x="160105" y="5482"/>
                  </a:lnTo>
                  <a:lnTo>
                    <a:pt x="116355" y="21101"/>
                  </a:lnTo>
                  <a:lnTo>
                    <a:pt x="77777" y="45615"/>
                  </a:lnTo>
                  <a:lnTo>
                    <a:pt x="45611" y="77782"/>
                  </a:lnTo>
                  <a:lnTo>
                    <a:pt x="21099" y="116361"/>
                  </a:lnTo>
                  <a:lnTo>
                    <a:pt x="5481" y="160109"/>
                  </a:lnTo>
                  <a:lnTo>
                    <a:pt x="0" y="207784"/>
                  </a:lnTo>
                  <a:lnTo>
                    <a:pt x="5481" y="255376"/>
                  </a:lnTo>
                  <a:lnTo>
                    <a:pt x="21099" y="299093"/>
                  </a:lnTo>
                  <a:lnTo>
                    <a:pt x="45611" y="337679"/>
                  </a:lnTo>
                  <a:lnTo>
                    <a:pt x="77777" y="369877"/>
                  </a:lnTo>
                  <a:lnTo>
                    <a:pt x="116355" y="394431"/>
                  </a:lnTo>
                  <a:lnTo>
                    <a:pt x="160105" y="410085"/>
                  </a:lnTo>
                  <a:lnTo>
                    <a:pt x="207784" y="415582"/>
                  </a:lnTo>
                  <a:lnTo>
                    <a:pt x="415569" y="415582"/>
                  </a:lnTo>
                  <a:lnTo>
                    <a:pt x="415569" y="207784"/>
                  </a:lnTo>
                  <a:lnTo>
                    <a:pt x="409984" y="160109"/>
                  </a:lnTo>
                  <a:lnTo>
                    <a:pt x="394296" y="116361"/>
                  </a:lnTo>
                  <a:lnTo>
                    <a:pt x="369748" y="77782"/>
                  </a:lnTo>
                  <a:lnTo>
                    <a:pt x="337581" y="45615"/>
                  </a:lnTo>
                  <a:lnTo>
                    <a:pt x="299036" y="21101"/>
                  </a:lnTo>
                  <a:lnTo>
                    <a:pt x="255357" y="5482"/>
                  </a:lnTo>
                  <a:lnTo>
                    <a:pt x="207784" y="0"/>
                  </a:lnTo>
                  <a:close/>
                </a:path>
              </a:pathLst>
            </a:custGeom>
            <a:solidFill>
              <a:srgbClr val="0033A1"/>
            </a:solidFill>
          </p:spPr>
          <p:txBody>
            <a:bodyPr wrap="square" lIns="0" tIns="0" rIns="0" bIns="0" rtlCol="0">
              <a:prstTxWarp prst="textNoShape">
                <a:avLst/>
              </a:prstTxWarp>
              <a:noAutofit/>
            </a:bodyPr>
            <a:lstStyle/>
            <a:p>
              <a:endParaRPr lang="en-GB"/>
            </a:p>
          </p:txBody>
        </p:sp>
        <p:sp>
          <p:nvSpPr>
            <p:cNvPr id="4" name="Graphic 3">
              <a:extLst>
                <a:ext uri="{FF2B5EF4-FFF2-40B4-BE49-F238E27FC236}">
                  <a16:creationId xmlns:a16="http://schemas.microsoft.com/office/drawing/2014/main" id="{C4A85D0C-331C-FB98-7833-1EF68DE21C9F}"/>
                </a:ext>
              </a:extLst>
            </p:cNvPr>
            <p:cNvSpPr/>
            <p:nvPr/>
          </p:nvSpPr>
          <p:spPr>
            <a:xfrm>
              <a:off x="457762" y="0"/>
              <a:ext cx="415925" cy="415925"/>
            </a:xfrm>
            <a:custGeom>
              <a:avLst/>
              <a:gdLst/>
              <a:ahLst/>
              <a:cxnLst/>
              <a:rect l="l" t="t" r="r" b="b"/>
              <a:pathLst>
                <a:path w="415925" h="415925">
                  <a:moveTo>
                    <a:pt x="207784" y="0"/>
                  </a:moveTo>
                  <a:lnTo>
                    <a:pt x="160197" y="5482"/>
                  </a:lnTo>
                  <a:lnTo>
                    <a:pt x="116483" y="21101"/>
                  </a:lnTo>
                  <a:lnTo>
                    <a:pt x="77900" y="45615"/>
                  </a:lnTo>
                  <a:lnTo>
                    <a:pt x="45703" y="77782"/>
                  </a:lnTo>
                  <a:lnTo>
                    <a:pt x="21150" y="116361"/>
                  </a:lnTo>
                  <a:lnTo>
                    <a:pt x="5497" y="160109"/>
                  </a:lnTo>
                  <a:lnTo>
                    <a:pt x="0" y="207784"/>
                  </a:lnTo>
                  <a:lnTo>
                    <a:pt x="0" y="415582"/>
                  </a:lnTo>
                  <a:lnTo>
                    <a:pt x="207784" y="415582"/>
                  </a:lnTo>
                  <a:lnTo>
                    <a:pt x="255464" y="410085"/>
                  </a:lnTo>
                  <a:lnTo>
                    <a:pt x="299213" y="394431"/>
                  </a:lnTo>
                  <a:lnTo>
                    <a:pt x="337791" y="369877"/>
                  </a:lnTo>
                  <a:lnTo>
                    <a:pt x="369957" y="337679"/>
                  </a:lnTo>
                  <a:lnTo>
                    <a:pt x="394470" y="299093"/>
                  </a:lnTo>
                  <a:lnTo>
                    <a:pt x="410087" y="255376"/>
                  </a:lnTo>
                  <a:lnTo>
                    <a:pt x="415569" y="207784"/>
                  </a:lnTo>
                  <a:lnTo>
                    <a:pt x="410072" y="160109"/>
                  </a:lnTo>
                  <a:lnTo>
                    <a:pt x="394418" y="116361"/>
                  </a:lnTo>
                  <a:lnTo>
                    <a:pt x="369865" y="77782"/>
                  </a:lnTo>
                  <a:lnTo>
                    <a:pt x="337669" y="45615"/>
                  </a:lnTo>
                  <a:lnTo>
                    <a:pt x="299085" y="21101"/>
                  </a:lnTo>
                  <a:lnTo>
                    <a:pt x="255372" y="5482"/>
                  </a:lnTo>
                  <a:lnTo>
                    <a:pt x="207784" y="0"/>
                  </a:lnTo>
                  <a:close/>
                </a:path>
              </a:pathLst>
            </a:custGeom>
            <a:solidFill>
              <a:srgbClr val="009638"/>
            </a:solidFill>
          </p:spPr>
          <p:txBody>
            <a:bodyPr wrap="square" lIns="0" tIns="0" rIns="0" bIns="0" rtlCol="0">
              <a:prstTxWarp prst="textNoShape">
                <a:avLst/>
              </a:prstTxWarp>
              <a:noAutofit/>
            </a:bodyPr>
            <a:lstStyle/>
            <a:p>
              <a:endParaRPr lang="en-GB"/>
            </a:p>
          </p:txBody>
        </p:sp>
        <p:sp>
          <p:nvSpPr>
            <p:cNvPr id="5" name="Graphic 4">
              <a:extLst>
                <a:ext uri="{FF2B5EF4-FFF2-40B4-BE49-F238E27FC236}">
                  <a16:creationId xmlns:a16="http://schemas.microsoft.com/office/drawing/2014/main" id="{0059BFE6-D253-7A75-A6A9-67BC9793AF14}"/>
                </a:ext>
              </a:extLst>
            </p:cNvPr>
            <p:cNvSpPr/>
            <p:nvPr/>
          </p:nvSpPr>
          <p:spPr>
            <a:xfrm>
              <a:off x="0" y="459185"/>
              <a:ext cx="415925" cy="415925"/>
            </a:xfrm>
            <a:custGeom>
              <a:avLst/>
              <a:gdLst/>
              <a:ahLst/>
              <a:cxnLst/>
              <a:rect l="l" t="t" r="r" b="b"/>
              <a:pathLst>
                <a:path w="415925" h="415925">
                  <a:moveTo>
                    <a:pt x="415569" y="0"/>
                  </a:moveTo>
                  <a:lnTo>
                    <a:pt x="207784" y="0"/>
                  </a:lnTo>
                  <a:lnTo>
                    <a:pt x="160105" y="5482"/>
                  </a:lnTo>
                  <a:lnTo>
                    <a:pt x="116355" y="21101"/>
                  </a:lnTo>
                  <a:lnTo>
                    <a:pt x="77777" y="45616"/>
                  </a:lnTo>
                  <a:lnTo>
                    <a:pt x="45611" y="77785"/>
                  </a:lnTo>
                  <a:lnTo>
                    <a:pt x="21099" y="116366"/>
                  </a:lnTo>
                  <a:lnTo>
                    <a:pt x="5481" y="160117"/>
                  </a:lnTo>
                  <a:lnTo>
                    <a:pt x="0" y="207797"/>
                  </a:lnTo>
                  <a:lnTo>
                    <a:pt x="5481" y="255472"/>
                  </a:lnTo>
                  <a:lnTo>
                    <a:pt x="21099" y="299220"/>
                  </a:lnTo>
                  <a:lnTo>
                    <a:pt x="45611" y="337799"/>
                  </a:lnTo>
                  <a:lnTo>
                    <a:pt x="77777" y="369966"/>
                  </a:lnTo>
                  <a:lnTo>
                    <a:pt x="116355" y="394480"/>
                  </a:lnTo>
                  <a:lnTo>
                    <a:pt x="160105" y="410099"/>
                  </a:lnTo>
                  <a:lnTo>
                    <a:pt x="207784" y="415582"/>
                  </a:lnTo>
                  <a:lnTo>
                    <a:pt x="255357" y="410099"/>
                  </a:lnTo>
                  <a:lnTo>
                    <a:pt x="299036" y="394480"/>
                  </a:lnTo>
                  <a:lnTo>
                    <a:pt x="337581" y="369966"/>
                  </a:lnTo>
                  <a:lnTo>
                    <a:pt x="369748" y="337799"/>
                  </a:lnTo>
                  <a:lnTo>
                    <a:pt x="394296" y="299220"/>
                  </a:lnTo>
                  <a:lnTo>
                    <a:pt x="409984" y="255472"/>
                  </a:lnTo>
                  <a:lnTo>
                    <a:pt x="415569" y="207797"/>
                  </a:lnTo>
                  <a:lnTo>
                    <a:pt x="415569" y="0"/>
                  </a:lnTo>
                  <a:close/>
                </a:path>
              </a:pathLst>
            </a:custGeom>
            <a:solidFill>
              <a:srgbClr val="F7D417"/>
            </a:solidFill>
          </p:spPr>
          <p:txBody>
            <a:bodyPr wrap="square" lIns="0" tIns="0" rIns="0" bIns="0" rtlCol="0">
              <a:prstTxWarp prst="textNoShape">
                <a:avLst/>
              </a:prstTxWarp>
              <a:noAutofit/>
            </a:bodyPr>
            <a:lstStyle/>
            <a:p>
              <a:endParaRPr lang="en-GB"/>
            </a:p>
          </p:txBody>
        </p:sp>
        <p:sp>
          <p:nvSpPr>
            <p:cNvPr id="6" name="Graphic 5">
              <a:extLst>
                <a:ext uri="{FF2B5EF4-FFF2-40B4-BE49-F238E27FC236}">
                  <a16:creationId xmlns:a16="http://schemas.microsoft.com/office/drawing/2014/main" id="{D1F60A20-8BC5-64A8-F4E3-737D69A26E07}"/>
                </a:ext>
              </a:extLst>
            </p:cNvPr>
            <p:cNvSpPr/>
            <p:nvPr/>
          </p:nvSpPr>
          <p:spPr>
            <a:xfrm>
              <a:off x="457762" y="459185"/>
              <a:ext cx="415925" cy="415925"/>
            </a:xfrm>
            <a:custGeom>
              <a:avLst/>
              <a:gdLst/>
              <a:ahLst/>
              <a:cxnLst/>
              <a:rect l="l" t="t" r="r" b="b"/>
              <a:pathLst>
                <a:path w="415925" h="415925">
                  <a:moveTo>
                    <a:pt x="207784" y="0"/>
                  </a:moveTo>
                  <a:lnTo>
                    <a:pt x="0" y="0"/>
                  </a:lnTo>
                  <a:lnTo>
                    <a:pt x="0" y="207797"/>
                  </a:lnTo>
                  <a:lnTo>
                    <a:pt x="5497" y="255472"/>
                  </a:lnTo>
                  <a:lnTo>
                    <a:pt x="21150" y="299220"/>
                  </a:lnTo>
                  <a:lnTo>
                    <a:pt x="45703" y="337799"/>
                  </a:lnTo>
                  <a:lnTo>
                    <a:pt x="77900" y="369966"/>
                  </a:lnTo>
                  <a:lnTo>
                    <a:pt x="116483" y="394480"/>
                  </a:lnTo>
                  <a:lnTo>
                    <a:pt x="160197" y="410099"/>
                  </a:lnTo>
                  <a:lnTo>
                    <a:pt x="207784" y="415582"/>
                  </a:lnTo>
                  <a:lnTo>
                    <a:pt x="255372" y="410099"/>
                  </a:lnTo>
                  <a:lnTo>
                    <a:pt x="299085" y="394480"/>
                  </a:lnTo>
                  <a:lnTo>
                    <a:pt x="337669" y="369966"/>
                  </a:lnTo>
                  <a:lnTo>
                    <a:pt x="369865" y="337799"/>
                  </a:lnTo>
                  <a:lnTo>
                    <a:pt x="394418" y="299220"/>
                  </a:lnTo>
                  <a:lnTo>
                    <a:pt x="410072" y="255472"/>
                  </a:lnTo>
                  <a:lnTo>
                    <a:pt x="415569" y="207797"/>
                  </a:lnTo>
                  <a:lnTo>
                    <a:pt x="410087" y="160117"/>
                  </a:lnTo>
                  <a:lnTo>
                    <a:pt x="394470" y="116366"/>
                  </a:lnTo>
                  <a:lnTo>
                    <a:pt x="369957" y="77785"/>
                  </a:lnTo>
                  <a:lnTo>
                    <a:pt x="337791" y="45616"/>
                  </a:lnTo>
                  <a:lnTo>
                    <a:pt x="299213" y="21101"/>
                  </a:lnTo>
                  <a:lnTo>
                    <a:pt x="255464" y="5482"/>
                  </a:lnTo>
                  <a:lnTo>
                    <a:pt x="207784" y="0"/>
                  </a:lnTo>
                  <a:close/>
                </a:path>
              </a:pathLst>
            </a:custGeom>
            <a:solidFill>
              <a:srgbClr val="009638"/>
            </a:solidFill>
          </p:spPr>
          <p:txBody>
            <a:bodyPr wrap="square" lIns="0" tIns="0" rIns="0" bIns="0" rtlCol="0">
              <a:prstTxWarp prst="textNoShape">
                <a:avLst/>
              </a:prstTxWarp>
              <a:noAutofit/>
            </a:bodyPr>
            <a:lstStyle/>
            <a:p>
              <a:endParaRPr lang="en-GB"/>
            </a:p>
          </p:txBody>
        </p:sp>
      </p:grpSp>
      <p:pic>
        <p:nvPicPr>
          <p:cNvPr id="7" name="Picture 6">
            <a:extLst>
              <a:ext uri="{FF2B5EF4-FFF2-40B4-BE49-F238E27FC236}">
                <a16:creationId xmlns:a16="http://schemas.microsoft.com/office/drawing/2014/main" id="{B5D8CB11-4B9C-E2E0-F180-E2A2DFB4AF85}"/>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757110" y="553085"/>
            <a:ext cx="2103302" cy="518205"/>
          </a:xfrm>
          <a:prstGeom prst="rect">
            <a:avLst/>
          </a:prstGeom>
        </p:spPr>
      </p:pic>
      <p:pic>
        <p:nvPicPr>
          <p:cNvPr id="8" name="Image 11">
            <a:extLst>
              <a:ext uri="{FF2B5EF4-FFF2-40B4-BE49-F238E27FC236}">
                <a16:creationId xmlns:a16="http://schemas.microsoft.com/office/drawing/2014/main" id="{F49F8CA1-4124-5329-2ABE-10DD8D73ACAD}"/>
              </a:ext>
              <a:ext uri="{C183D7F6-B498-43B3-948B-1728B52AA6E4}">
                <adec:decorative xmlns:adec="http://schemas.microsoft.com/office/drawing/2017/decorative" val="1"/>
              </a:ext>
            </a:extLst>
          </p:cNvPr>
          <p:cNvPicPr>
            <a:picLocks/>
          </p:cNvPicPr>
          <p:nvPr/>
        </p:nvPicPr>
        <p:blipFill>
          <a:blip r:embed="rId3" cstate="print"/>
          <a:stretch>
            <a:fillRect/>
          </a:stretch>
        </p:blipFill>
        <p:spPr>
          <a:xfrm>
            <a:off x="1757110" y="1091644"/>
            <a:ext cx="1868170" cy="257175"/>
          </a:xfrm>
          <a:prstGeom prst="rect">
            <a:avLst/>
          </a:prstGeom>
        </p:spPr>
      </p:pic>
      <p:pic>
        <p:nvPicPr>
          <p:cNvPr id="13" name="Picture 12">
            <a:extLst>
              <a:ext uri="{FF2B5EF4-FFF2-40B4-BE49-F238E27FC236}">
                <a16:creationId xmlns:a16="http://schemas.microsoft.com/office/drawing/2014/main" id="{79BBEE72-F763-DBE5-2B56-C1178159445C}"/>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913" y="1696346"/>
            <a:ext cx="5287519" cy="4608976"/>
          </a:xfrm>
          <a:prstGeom prst="rect">
            <a:avLst/>
          </a:prstGeom>
        </p:spPr>
      </p:pic>
      <p:pic>
        <p:nvPicPr>
          <p:cNvPr id="14" name="Picture 13">
            <a:extLst>
              <a:ext uri="{FF2B5EF4-FFF2-40B4-BE49-F238E27FC236}">
                <a16:creationId xmlns:a16="http://schemas.microsoft.com/office/drawing/2014/main" id="{84DC3FFA-C655-068B-2FD0-ED1554E60644}"/>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0620753" y="5643252"/>
            <a:ext cx="1176630" cy="341406"/>
          </a:xfrm>
          <a:prstGeom prst="rect">
            <a:avLst/>
          </a:prstGeom>
        </p:spPr>
      </p:pic>
      <p:sp>
        <p:nvSpPr>
          <p:cNvPr id="15" name="TextBox 14">
            <a:extLst>
              <a:ext uri="{FF2B5EF4-FFF2-40B4-BE49-F238E27FC236}">
                <a16:creationId xmlns:a16="http://schemas.microsoft.com/office/drawing/2014/main" id="{362C8B3D-CBE2-4EF9-B5D7-2517479FF503}"/>
              </a:ext>
            </a:extLst>
          </p:cNvPr>
          <p:cNvSpPr txBox="1"/>
          <p:nvPr/>
        </p:nvSpPr>
        <p:spPr>
          <a:xfrm>
            <a:off x="5797524" y="5991357"/>
            <a:ext cx="6096000" cy="338554"/>
          </a:xfrm>
          <a:prstGeom prst="rect">
            <a:avLst/>
          </a:prstGeom>
          <a:noFill/>
        </p:spPr>
        <p:txBody>
          <a:bodyPr wrap="square">
            <a:spAutoFit/>
          </a:bodyPr>
          <a:lstStyle/>
          <a:p>
            <a:pPr algn="r"/>
            <a:r>
              <a:rPr lang="en-GB" sz="1600" dirty="0"/>
              <a:t>Developed in partnership with Optum UK</a:t>
            </a:r>
          </a:p>
        </p:txBody>
      </p:sp>
      <p:sp>
        <p:nvSpPr>
          <p:cNvPr id="16" name="Title 4">
            <a:extLst>
              <a:ext uri="{FF2B5EF4-FFF2-40B4-BE49-F238E27FC236}">
                <a16:creationId xmlns:a16="http://schemas.microsoft.com/office/drawing/2014/main" id="{257605E7-1121-0643-7450-C55C1AF49529}"/>
              </a:ext>
            </a:extLst>
          </p:cNvPr>
          <p:cNvSpPr txBox="1">
            <a:spLocks noGrp="1"/>
          </p:cNvSpPr>
          <p:nvPr>
            <p:ph type="title" idx="4294967295"/>
          </p:nvPr>
        </p:nvSpPr>
        <p:spPr>
          <a:xfrm>
            <a:off x="6096000" y="2585855"/>
            <a:ext cx="4709160" cy="124649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en-GB" sz="3600" b="0" i="0" u="none" strike="noStrike" kern="1200" cap="none" spc="-50" normalizeH="0" baseline="0" noProof="0" dirty="0">
                <a:ln>
                  <a:noFill/>
                </a:ln>
                <a:solidFill>
                  <a:schemeClr val="tx1">
                    <a:lumMod val="75000"/>
                    <a:lumOff val="25000"/>
                  </a:schemeClr>
                </a:solidFill>
                <a:effectLst/>
                <a:uLnTx/>
                <a:uFillTx/>
                <a:latin typeface="+mj-lt"/>
                <a:ea typeface="+mj-ea"/>
                <a:cs typeface="+mj-cs"/>
              </a:rPr>
              <a:t>Evaluation Module</a:t>
            </a:r>
            <a:endParaRPr kumimoji="0" lang="en-US" sz="3600" b="0" i="0" u="none" strike="noStrike" kern="1200" cap="none" spc="-50" normalizeH="0" baseline="0" noProof="0" dirty="0">
              <a:ln>
                <a:noFill/>
              </a:ln>
              <a:solidFill>
                <a:schemeClr val="tx1">
                  <a:lumMod val="75000"/>
                  <a:lumOff val="25000"/>
                </a:schemeClr>
              </a:solidFill>
              <a:effectLst/>
              <a:uLnTx/>
              <a:uFillTx/>
              <a:latin typeface="+mj-lt"/>
              <a:ea typeface="+mj-ea"/>
              <a:cs typeface="+mj-cs"/>
            </a:endParaRPr>
          </a:p>
        </p:txBody>
      </p:sp>
    </p:spTree>
    <p:extLst>
      <p:ext uri="{BB962C8B-B14F-4D97-AF65-F5344CB8AC3E}">
        <p14:creationId xmlns:p14="http://schemas.microsoft.com/office/powerpoint/2010/main" val="17310018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9A0AB-C019-4ADD-8CA4-8EDCE738B8F4}"/>
              </a:ext>
            </a:extLst>
          </p:cNvPr>
          <p:cNvSpPr txBox="1">
            <a:spLocks noGrp="1"/>
          </p:cNvSpPr>
          <p:nvPr>
            <p:ph type="title" idx="4294967295"/>
          </p:nvPr>
        </p:nvSpPr>
        <p:spPr bwMode="gray">
          <a:xfrm>
            <a:off x="490558" y="290599"/>
            <a:ext cx="972104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2400" b="0" i="0" u="none" strike="noStrike" kern="1200" cap="none" spc="0" normalizeH="0" baseline="0" noProof="0" dirty="0">
                <a:ln>
                  <a:noFill/>
                </a:ln>
                <a:solidFill>
                  <a:srgbClr val="5A5A5A"/>
                </a:solidFill>
                <a:effectLst/>
                <a:uLnTx/>
                <a:uFillTx/>
                <a:latin typeface="+mj-lt"/>
                <a:ea typeface="+mn-ea"/>
                <a:cs typeface="+mn-cs"/>
              </a:rPr>
              <a:t>Intervention and Date Selection</a:t>
            </a:r>
            <a:endParaRPr kumimoji="0" lang="en-US" sz="2400" b="0" i="0" u="none" strike="noStrike" kern="1200" cap="none" spc="0" normalizeH="0" baseline="0" noProof="0" dirty="0">
              <a:ln>
                <a:noFill/>
              </a:ln>
              <a:solidFill>
                <a:srgbClr val="5A5A5A"/>
              </a:solidFill>
              <a:effectLst/>
              <a:uLnTx/>
              <a:uFillTx/>
              <a:latin typeface="+mj-lt"/>
              <a:ea typeface="+mn-ea"/>
              <a:cs typeface="+mn-cs"/>
            </a:endParaRPr>
          </a:p>
        </p:txBody>
      </p:sp>
      <p:pic>
        <p:nvPicPr>
          <p:cNvPr id="4" name="Picture 3">
            <a:extLst>
              <a:ext uri="{FF2B5EF4-FFF2-40B4-BE49-F238E27FC236}">
                <a16:creationId xmlns:a16="http://schemas.microsoft.com/office/drawing/2014/main" id="{AA503703-4827-95E5-F1F6-DE2DFF51CEF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304300" y="953709"/>
            <a:ext cx="9592475" cy="5094308"/>
          </a:xfrm>
          <a:prstGeom prst="rect">
            <a:avLst/>
          </a:prstGeom>
        </p:spPr>
      </p:pic>
      <p:sp>
        <p:nvSpPr>
          <p:cNvPr id="3" name="Slide Number Placeholder 2">
            <a:extLst>
              <a:ext uri="{FF2B5EF4-FFF2-40B4-BE49-F238E27FC236}">
                <a16:creationId xmlns:a16="http://schemas.microsoft.com/office/drawing/2014/main" id="{A8058B5C-43E6-9466-5973-5FBED1E615CD}"/>
              </a:ext>
            </a:extLst>
          </p:cNvPr>
          <p:cNvSpPr>
            <a:spLocks noGrp="1"/>
          </p:cNvSpPr>
          <p:nvPr>
            <p:ph type="sldNum" sz="quarter" idx="12"/>
          </p:nvPr>
        </p:nvSpPr>
        <p:spPr/>
        <p:txBody>
          <a:bodyPr/>
          <a:lstStyle/>
          <a:p>
            <a:fld id="{DEA9DBA8-CA09-4FCC-931D-DDD427042C40}" type="slidenum">
              <a:rPr lang="en-GB" smtClean="0"/>
              <a:t>10</a:t>
            </a:fld>
            <a:endParaRPr lang="en-GB"/>
          </a:p>
        </p:txBody>
      </p:sp>
      <p:sp>
        <p:nvSpPr>
          <p:cNvPr id="5" name="Footer Placeholder 1">
            <a:extLst>
              <a:ext uri="{FF2B5EF4-FFF2-40B4-BE49-F238E27FC236}">
                <a16:creationId xmlns:a16="http://schemas.microsoft.com/office/drawing/2014/main" id="{72FD131F-E1AF-690C-7D2A-D02B5D2D0F45}"/>
              </a:ext>
            </a:extLst>
          </p:cNvPr>
          <p:cNvSpPr txBox="1">
            <a:spLocks/>
          </p:cNvSpPr>
          <p:nvPr/>
        </p:nvSpPr>
        <p:spPr>
          <a:xfrm>
            <a:off x="3686185" y="6459785"/>
            <a:ext cx="482280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900">
                <a:solidFill>
                  <a:schemeClr val="bg1"/>
                </a:solidFill>
              </a:rPr>
              <a:t>© 2024 Optum, Inc. All rights reserved. Confidential property of Optum. Do not distribute or reproduce without express permission from Optum.</a:t>
            </a:r>
            <a:endParaRPr lang="en-US" sz="900" dirty="0">
              <a:solidFill>
                <a:schemeClr val="bg1"/>
              </a:solidFill>
            </a:endParaRPr>
          </a:p>
        </p:txBody>
      </p:sp>
    </p:spTree>
    <p:extLst>
      <p:ext uri="{BB962C8B-B14F-4D97-AF65-F5344CB8AC3E}">
        <p14:creationId xmlns:p14="http://schemas.microsoft.com/office/powerpoint/2010/main" val="1668065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9A0AB-C019-4ADD-8CA4-8EDCE738B8F4}"/>
              </a:ext>
            </a:extLst>
          </p:cNvPr>
          <p:cNvSpPr txBox="1">
            <a:spLocks noGrp="1"/>
          </p:cNvSpPr>
          <p:nvPr>
            <p:ph type="title" idx="4294967295"/>
          </p:nvPr>
        </p:nvSpPr>
        <p:spPr bwMode="gray">
          <a:xfrm>
            <a:off x="490558" y="294440"/>
            <a:ext cx="972104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2400" b="0" i="0" u="none" strike="noStrike" kern="1200" cap="none" spc="0" normalizeH="0" baseline="0" noProof="0" dirty="0">
                <a:ln>
                  <a:noFill/>
                </a:ln>
                <a:solidFill>
                  <a:srgbClr val="5A5A5A"/>
                </a:solidFill>
                <a:effectLst/>
                <a:uLnTx/>
                <a:uFillTx/>
                <a:latin typeface="+mj-lt"/>
                <a:ea typeface="+mn-ea"/>
                <a:cs typeface="+mn-cs"/>
              </a:rPr>
              <a:t>Activity tracking  </a:t>
            </a:r>
            <a:endParaRPr kumimoji="0" lang="en-US" sz="2400" b="0" i="0" u="none" strike="noStrike" kern="1200" cap="none" spc="0" normalizeH="0" baseline="0" noProof="0" dirty="0">
              <a:ln>
                <a:noFill/>
              </a:ln>
              <a:solidFill>
                <a:srgbClr val="5A5A5A"/>
              </a:solidFill>
              <a:effectLst/>
              <a:uLnTx/>
              <a:uFillTx/>
              <a:latin typeface="+mj-lt"/>
              <a:ea typeface="+mn-ea"/>
              <a:cs typeface="+mn-cs"/>
            </a:endParaRPr>
          </a:p>
        </p:txBody>
      </p:sp>
      <p:pic>
        <p:nvPicPr>
          <p:cNvPr id="4" name="Picture 3">
            <a:extLst>
              <a:ext uri="{FF2B5EF4-FFF2-40B4-BE49-F238E27FC236}">
                <a16:creationId xmlns:a16="http://schemas.microsoft.com/office/drawing/2014/main" id="{BE535DA7-2C87-902D-2537-FA0F78B34C6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124505" y="709099"/>
            <a:ext cx="9942990" cy="5439802"/>
          </a:xfrm>
          <a:prstGeom prst="rect">
            <a:avLst/>
          </a:prstGeom>
        </p:spPr>
      </p:pic>
      <p:sp>
        <p:nvSpPr>
          <p:cNvPr id="3" name="Slide Number Placeholder 2">
            <a:extLst>
              <a:ext uri="{FF2B5EF4-FFF2-40B4-BE49-F238E27FC236}">
                <a16:creationId xmlns:a16="http://schemas.microsoft.com/office/drawing/2014/main" id="{0A2F86C0-26FF-161B-EE05-6F1A727D5C81}"/>
              </a:ext>
            </a:extLst>
          </p:cNvPr>
          <p:cNvSpPr>
            <a:spLocks noGrp="1"/>
          </p:cNvSpPr>
          <p:nvPr>
            <p:ph type="sldNum" sz="quarter" idx="12"/>
          </p:nvPr>
        </p:nvSpPr>
        <p:spPr/>
        <p:txBody>
          <a:bodyPr/>
          <a:lstStyle/>
          <a:p>
            <a:fld id="{DEA9DBA8-CA09-4FCC-931D-DDD427042C40}" type="slidenum">
              <a:rPr lang="en-GB" smtClean="0"/>
              <a:t>11</a:t>
            </a:fld>
            <a:endParaRPr lang="en-GB"/>
          </a:p>
        </p:txBody>
      </p:sp>
      <p:sp>
        <p:nvSpPr>
          <p:cNvPr id="5" name="Footer Placeholder 1">
            <a:extLst>
              <a:ext uri="{FF2B5EF4-FFF2-40B4-BE49-F238E27FC236}">
                <a16:creationId xmlns:a16="http://schemas.microsoft.com/office/drawing/2014/main" id="{33D1D882-6576-2B60-3886-2B088E0A2DCF}"/>
              </a:ext>
            </a:extLst>
          </p:cNvPr>
          <p:cNvSpPr txBox="1">
            <a:spLocks/>
          </p:cNvSpPr>
          <p:nvPr/>
        </p:nvSpPr>
        <p:spPr>
          <a:xfrm>
            <a:off x="3686185" y="6459785"/>
            <a:ext cx="482280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900">
                <a:solidFill>
                  <a:schemeClr val="bg1"/>
                </a:solidFill>
              </a:rPr>
              <a:t>© 2024 Optum, Inc. All rights reserved. Confidential property of Optum. Do not distribute or reproduce without express permission from Optum.</a:t>
            </a:r>
            <a:endParaRPr lang="en-US" sz="900" dirty="0">
              <a:solidFill>
                <a:schemeClr val="bg1"/>
              </a:solidFill>
            </a:endParaRPr>
          </a:p>
        </p:txBody>
      </p:sp>
    </p:spTree>
    <p:extLst>
      <p:ext uri="{BB962C8B-B14F-4D97-AF65-F5344CB8AC3E}">
        <p14:creationId xmlns:p14="http://schemas.microsoft.com/office/powerpoint/2010/main" val="3564000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9A0AB-C019-4ADD-8CA4-8EDCE738B8F4}"/>
              </a:ext>
            </a:extLst>
          </p:cNvPr>
          <p:cNvSpPr txBox="1">
            <a:spLocks noGrp="1"/>
          </p:cNvSpPr>
          <p:nvPr>
            <p:ph type="title" idx="4294967295"/>
          </p:nvPr>
        </p:nvSpPr>
        <p:spPr bwMode="gray">
          <a:xfrm>
            <a:off x="490558" y="294443"/>
            <a:ext cx="972104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2400" b="0" i="0" u="none" strike="noStrike" kern="1200" cap="none" spc="0" normalizeH="0" baseline="0" noProof="0" dirty="0">
                <a:ln>
                  <a:noFill/>
                </a:ln>
                <a:solidFill>
                  <a:srgbClr val="5A5A5A"/>
                </a:solidFill>
                <a:effectLst/>
                <a:uLnTx/>
                <a:uFillTx/>
                <a:latin typeface="+mj-lt"/>
                <a:ea typeface="+mn-ea"/>
                <a:cs typeface="+mn-cs"/>
              </a:rPr>
              <a:t>Outcomes Tracking  </a:t>
            </a:r>
            <a:endParaRPr kumimoji="0" lang="en-US" sz="2400" b="0" i="0" u="none" strike="noStrike" kern="1200" cap="none" spc="0" normalizeH="0" baseline="0" noProof="0" dirty="0">
              <a:ln>
                <a:noFill/>
              </a:ln>
              <a:solidFill>
                <a:srgbClr val="5A5A5A"/>
              </a:solidFill>
              <a:effectLst/>
              <a:uLnTx/>
              <a:uFillTx/>
              <a:latin typeface="+mj-lt"/>
              <a:ea typeface="+mn-ea"/>
              <a:cs typeface="+mn-cs"/>
            </a:endParaRPr>
          </a:p>
        </p:txBody>
      </p:sp>
      <p:pic>
        <p:nvPicPr>
          <p:cNvPr id="12" name="Picture 11">
            <a:extLst>
              <a:ext uri="{FF2B5EF4-FFF2-40B4-BE49-F238E27FC236}">
                <a16:creationId xmlns:a16="http://schemas.microsoft.com/office/drawing/2014/main" id="{6D0D4009-039E-5169-4727-C6E0632944A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530127" y="956572"/>
            <a:ext cx="9150600" cy="5131286"/>
          </a:xfrm>
          <a:prstGeom prst="rect">
            <a:avLst/>
          </a:prstGeom>
        </p:spPr>
      </p:pic>
      <p:sp>
        <p:nvSpPr>
          <p:cNvPr id="3" name="Slide Number Placeholder 2">
            <a:extLst>
              <a:ext uri="{FF2B5EF4-FFF2-40B4-BE49-F238E27FC236}">
                <a16:creationId xmlns:a16="http://schemas.microsoft.com/office/drawing/2014/main" id="{7D2FE956-A050-CE14-ED9F-B8CF41453E6F}"/>
              </a:ext>
            </a:extLst>
          </p:cNvPr>
          <p:cNvSpPr>
            <a:spLocks noGrp="1"/>
          </p:cNvSpPr>
          <p:nvPr>
            <p:ph type="sldNum" sz="quarter" idx="12"/>
          </p:nvPr>
        </p:nvSpPr>
        <p:spPr/>
        <p:txBody>
          <a:bodyPr/>
          <a:lstStyle/>
          <a:p>
            <a:fld id="{DEA9DBA8-CA09-4FCC-931D-DDD427042C40}" type="slidenum">
              <a:rPr lang="en-GB" smtClean="0"/>
              <a:t>12</a:t>
            </a:fld>
            <a:endParaRPr lang="en-GB"/>
          </a:p>
        </p:txBody>
      </p:sp>
      <p:sp>
        <p:nvSpPr>
          <p:cNvPr id="4" name="Footer Placeholder 1">
            <a:extLst>
              <a:ext uri="{FF2B5EF4-FFF2-40B4-BE49-F238E27FC236}">
                <a16:creationId xmlns:a16="http://schemas.microsoft.com/office/drawing/2014/main" id="{6D691BFB-FF70-B88C-B8C0-CA1E7CCD8575}"/>
              </a:ext>
            </a:extLst>
          </p:cNvPr>
          <p:cNvSpPr txBox="1">
            <a:spLocks/>
          </p:cNvSpPr>
          <p:nvPr/>
        </p:nvSpPr>
        <p:spPr>
          <a:xfrm>
            <a:off x="3686185" y="6459785"/>
            <a:ext cx="482280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900">
                <a:solidFill>
                  <a:schemeClr val="bg1"/>
                </a:solidFill>
              </a:rPr>
              <a:t>© 2024 Optum, Inc. All rights reserved. Confidential property of Optum. Do not distribute or reproduce without express permission from Optum.</a:t>
            </a:r>
            <a:endParaRPr lang="en-US" sz="900" dirty="0">
              <a:solidFill>
                <a:schemeClr val="bg1"/>
              </a:solidFill>
            </a:endParaRPr>
          </a:p>
        </p:txBody>
      </p:sp>
    </p:spTree>
    <p:extLst>
      <p:ext uri="{BB962C8B-B14F-4D97-AF65-F5344CB8AC3E}">
        <p14:creationId xmlns:p14="http://schemas.microsoft.com/office/powerpoint/2010/main" val="3750534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9A0AB-C019-4ADD-8CA4-8EDCE738B8F4}"/>
              </a:ext>
            </a:extLst>
          </p:cNvPr>
          <p:cNvSpPr txBox="1">
            <a:spLocks noGrp="1"/>
          </p:cNvSpPr>
          <p:nvPr>
            <p:ph type="title" idx="4294967295"/>
          </p:nvPr>
        </p:nvSpPr>
        <p:spPr bwMode="gray">
          <a:xfrm>
            <a:off x="490558" y="290599"/>
            <a:ext cx="972104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2400" b="0" i="0" u="none" strike="noStrike" kern="1200" cap="none" spc="0" normalizeH="0" baseline="0" noProof="0" dirty="0">
                <a:ln>
                  <a:noFill/>
                </a:ln>
                <a:solidFill>
                  <a:srgbClr val="5A5A5A"/>
                </a:solidFill>
                <a:effectLst/>
                <a:uLnTx/>
                <a:uFillTx/>
                <a:latin typeface="+mj-lt"/>
                <a:ea typeface="+mn-ea"/>
                <a:cs typeface="+mn-cs"/>
              </a:rPr>
              <a:t>Summary</a:t>
            </a:r>
            <a:endParaRPr kumimoji="0" lang="en-US" sz="2400" b="0" i="0" u="none" strike="noStrike" kern="1200" cap="none" spc="0" normalizeH="0" baseline="0" noProof="0" dirty="0">
              <a:ln>
                <a:noFill/>
              </a:ln>
              <a:solidFill>
                <a:srgbClr val="5A5A5A"/>
              </a:solidFill>
              <a:effectLst/>
              <a:uLnTx/>
              <a:uFillTx/>
              <a:latin typeface="+mj-lt"/>
              <a:ea typeface="+mn-ea"/>
              <a:cs typeface="+mn-cs"/>
            </a:endParaRPr>
          </a:p>
        </p:txBody>
      </p:sp>
      <p:sp>
        <p:nvSpPr>
          <p:cNvPr id="5" name="TextBox 4">
            <a:extLst>
              <a:ext uri="{FF2B5EF4-FFF2-40B4-BE49-F238E27FC236}">
                <a16:creationId xmlns:a16="http://schemas.microsoft.com/office/drawing/2014/main" id="{8B562A73-4CE7-48A4-B8A2-CB3BEBA7B6BE}"/>
              </a:ext>
            </a:extLst>
          </p:cNvPr>
          <p:cNvSpPr txBox="1"/>
          <p:nvPr/>
        </p:nvSpPr>
        <p:spPr bwMode="gray">
          <a:xfrm>
            <a:off x="603682" y="2984957"/>
            <a:ext cx="3284203" cy="1077218"/>
          </a:xfrm>
          <a:prstGeom prst="rect">
            <a:avLst/>
          </a:prstGeom>
          <a:noFill/>
        </p:spPr>
        <p:txBody>
          <a:bodyPr vert="horz" wrap="square" lIns="0" tIns="0" rIns="0" bIns="0" rtlCol="0">
            <a:spAutoFit/>
          </a:bodyPr>
          <a:lstStyle/>
          <a:p>
            <a:pPr algn="ctr"/>
            <a:r>
              <a:rPr lang="en-US" sz="1400" dirty="0">
                <a:solidFill>
                  <a:srgbClr val="5A5A5A"/>
                </a:solidFill>
              </a:rPr>
              <a:t>By using a </a:t>
            </a:r>
            <a:r>
              <a:rPr lang="en-US" sz="1400" dirty="0" err="1">
                <a:solidFill>
                  <a:srgbClr val="5A5A5A"/>
                </a:solidFill>
              </a:rPr>
              <a:t>customisable</a:t>
            </a:r>
            <a:r>
              <a:rPr lang="en-US" sz="1400" dirty="0">
                <a:solidFill>
                  <a:srgbClr val="5A5A5A"/>
                </a:solidFill>
              </a:rPr>
              <a:t> approach, the Evaluation Module allows users to </a:t>
            </a:r>
            <a:r>
              <a:rPr lang="en-US" sz="1400" b="1" dirty="0">
                <a:solidFill>
                  <a:srgbClr val="002677"/>
                </a:solidFill>
              </a:rPr>
              <a:t>evidence changes that have occurred in person-level </a:t>
            </a:r>
            <a:r>
              <a:rPr lang="en-US" sz="1400" b="1" dirty="0" err="1">
                <a:solidFill>
                  <a:srgbClr val="002677"/>
                </a:solidFill>
              </a:rPr>
              <a:t>utilisation</a:t>
            </a:r>
            <a:r>
              <a:rPr lang="en-US" sz="1400" b="1" dirty="0">
                <a:solidFill>
                  <a:srgbClr val="002677"/>
                </a:solidFill>
              </a:rPr>
              <a:t> and outcomes </a:t>
            </a:r>
            <a:r>
              <a:rPr lang="en-US" sz="1400" dirty="0">
                <a:solidFill>
                  <a:srgbClr val="5A5A5A"/>
                </a:solidFill>
              </a:rPr>
              <a:t>before and after interventions have been put in place</a:t>
            </a:r>
          </a:p>
        </p:txBody>
      </p:sp>
      <p:pic>
        <p:nvPicPr>
          <p:cNvPr id="6" name="Picture 5">
            <a:extLst>
              <a:ext uri="{FF2B5EF4-FFF2-40B4-BE49-F238E27FC236}">
                <a16:creationId xmlns:a16="http://schemas.microsoft.com/office/drawing/2014/main" id="{51A29FF4-BE03-4BB6-916D-727CCCE2B616}"/>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bwMode="gray">
          <a:xfrm>
            <a:off x="9641414" y="2031001"/>
            <a:ext cx="609601" cy="609601"/>
          </a:xfrm>
          <a:prstGeom prst="rect">
            <a:avLst/>
          </a:prstGeom>
        </p:spPr>
      </p:pic>
      <p:sp>
        <p:nvSpPr>
          <p:cNvPr id="10" name="TextBox 9">
            <a:extLst>
              <a:ext uri="{FF2B5EF4-FFF2-40B4-BE49-F238E27FC236}">
                <a16:creationId xmlns:a16="http://schemas.microsoft.com/office/drawing/2014/main" id="{7C98676B-FAD6-4607-90D8-97CC6E380860}"/>
              </a:ext>
            </a:extLst>
          </p:cNvPr>
          <p:cNvSpPr txBox="1"/>
          <p:nvPr/>
        </p:nvSpPr>
        <p:spPr bwMode="gray">
          <a:xfrm>
            <a:off x="4453898" y="2984957"/>
            <a:ext cx="3284203" cy="1292662"/>
          </a:xfrm>
          <a:prstGeom prst="rect">
            <a:avLst/>
          </a:prstGeom>
          <a:noFill/>
        </p:spPr>
        <p:txBody>
          <a:bodyPr vert="horz" wrap="square" lIns="0" tIns="0" rIns="0" bIns="0" rtlCol="0">
            <a:spAutoFit/>
          </a:bodyPr>
          <a:lstStyle/>
          <a:p>
            <a:pPr algn="ctr"/>
            <a:r>
              <a:rPr lang="en-US" sz="1400" dirty="0">
                <a:solidFill>
                  <a:srgbClr val="5A5A5A"/>
                </a:solidFill>
              </a:rPr>
              <a:t>The “difference of the differences” approach allows users to see the </a:t>
            </a:r>
            <a:r>
              <a:rPr lang="en-US" sz="1400" b="1" dirty="0">
                <a:solidFill>
                  <a:srgbClr val="002677"/>
                </a:solidFill>
              </a:rPr>
              <a:t>difference between changes in the cohort and control groups. </a:t>
            </a:r>
            <a:r>
              <a:rPr lang="en-US" sz="1400" dirty="0">
                <a:solidFill>
                  <a:srgbClr val="5A5A5A"/>
                </a:solidFill>
              </a:rPr>
              <a:t>This difference can be at least partly </a:t>
            </a:r>
            <a:r>
              <a:rPr lang="en-US" sz="1400" b="1" dirty="0">
                <a:solidFill>
                  <a:srgbClr val="002677"/>
                </a:solidFill>
              </a:rPr>
              <a:t>attributed to the intervention</a:t>
            </a:r>
            <a:r>
              <a:rPr lang="en-US" sz="1400" dirty="0">
                <a:solidFill>
                  <a:srgbClr val="002677"/>
                </a:solidFill>
              </a:rPr>
              <a:t> </a:t>
            </a:r>
            <a:r>
              <a:rPr lang="en-US" sz="1400" dirty="0">
                <a:solidFill>
                  <a:srgbClr val="5A5A5A"/>
                </a:solidFill>
              </a:rPr>
              <a:t>that the cohort have undergone</a:t>
            </a:r>
          </a:p>
        </p:txBody>
      </p:sp>
      <p:sp>
        <p:nvSpPr>
          <p:cNvPr id="11" name="TextBox 10">
            <a:extLst>
              <a:ext uri="{FF2B5EF4-FFF2-40B4-BE49-F238E27FC236}">
                <a16:creationId xmlns:a16="http://schemas.microsoft.com/office/drawing/2014/main" id="{889FD162-CABE-4D1C-805C-616CADEC0DE9}"/>
              </a:ext>
            </a:extLst>
          </p:cNvPr>
          <p:cNvSpPr txBox="1"/>
          <p:nvPr/>
        </p:nvSpPr>
        <p:spPr bwMode="gray">
          <a:xfrm>
            <a:off x="8304114" y="2984957"/>
            <a:ext cx="3284203" cy="1292662"/>
          </a:xfrm>
          <a:prstGeom prst="rect">
            <a:avLst/>
          </a:prstGeom>
          <a:noFill/>
        </p:spPr>
        <p:txBody>
          <a:bodyPr vert="horz" wrap="square" lIns="0" tIns="0" rIns="0" bIns="0" rtlCol="0">
            <a:spAutoFit/>
          </a:bodyPr>
          <a:lstStyle/>
          <a:p>
            <a:pPr algn="ctr"/>
            <a:r>
              <a:rPr lang="en-US" sz="1400" dirty="0">
                <a:solidFill>
                  <a:srgbClr val="5A5A5A"/>
                </a:solidFill>
              </a:rPr>
              <a:t>Population health interventions can take many months or years to take full effect. As more data becomes available, </a:t>
            </a:r>
            <a:r>
              <a:rPr lang="en-US" sz="1400" b="1" dirty="0">
                <a:solidFill>
                  <a:srgbClr val="002677"/>
                </a:solidFill>
              </a:rPr>
              <a:t>it will be possible to track interventions for many years, </a:t>
            </a:r>
            <a:r>
              <a:rPr lang="en-US" sz="1400" dirty="0">
                <a:solidFill>
                  <a:srgbClr val="5A5A5A"/>
                </a:solidFill>
              </a:rPr>
              <a:t>which will give additional </a:t>
            </a:r>
            <a:r>
              <a:rPr lang="en-US" sz="1400" b="1" dirty="0">
                <a:solidFill>
                  <a:srgbClr val="002677"/>
                </a:solidFill>
              </a:rPr>
              <a:t>confidence in the findings.</a:t>
            </a:r>
          </a:p>
        </p:txBody>
      </p:sp>
      <p:pic>
        <p:nvPicPr>
          <p:cNvPr id="12" name="Picture 11">
            <a:extLst>
              <a:ext uri="{FF2B5EF4-FFF2-40B4-BE49-F238E27FC236}">
                <a16:creationId xmlns:a16="http://schemas.microsoft.com/office/drawing/2014/main" id="{F4D73070-A6DD-472B-82A1-16F654C6AF83}"/>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bwMode="gray">
          <a:xfrm>
            <a:off x="5791198" y="2031000"/>
            <a:ext cx="609601" cy="609601"/>
          </a:xfrm>
          <a:prstGeom prst="rect">
            <a:avLst/>
          </a:prstGeom>
        </p:spPr>
      </p:pic>
      <p:pic>
        <p:nvPicPr>
          <p:cNvPr id="13" name="Picture 12">
            <a:extLst>
              <a:ext uri="{FF2B5EF4-FFF2-40B4-BE49-F238E27FC236}">
                <a16:creationId xmlns:a16="http://schemas.microsoft.com/office/drawing/2014/main" id="{2554D006-369C-474A-A96B-7EF61258087D}"/>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bwMode="gray">
          <a:xfrm>
            <a:off x="1940982" y="2031000"/>
            <a:ext cx="609601" cy="609601"/>
          </a:xfrm>
          <a:prstGeom prst="rect">
            <a:avLst/>
          </a:prstGeom>
        </p:spPr>
      </p:pic>
      <p:sp>
        <p:nvSpPr>
          <p:cNvPr id="3" name="Slide Number Placeholder 2">
            <a:extLst>
              <a:ext uri="{FF2B5EF4-FFF2-40B4-BE49-F238E27FC236}">
                <a16:creationId xmlns:a16="http://schemas.microsoft.com/office/drawing/2014/main" id="{2FEBF494-D327-038F-44B7-FAD70BBF010E}"/>
              </a:ext>
            </a:extLst>
          </p:cNvPr>
          <p:cNvSpPr>
            <a:spLocks noGrp="1"/>
          </p:cNvSpPr>
          <p:nvPr>
            <p:ph type="sldNum" sz="quarter" idx="12"/>
          </p:nvPr>
        </p:nvSpPr>
        <p:spPr/>
        <p:txBody>
          <a:bodyPr/>
          <a:lstStyle/>
          <a:p>
            <a:fld id="{DEA9DBA8-CA09-4FCC-931D-DDD427042C40}" type="slidenum">
              <a:rPr lang="en-GB" smtClean="0"/>
              <a:t>13</a:t>
            </a:fld>
            <a:endParaRPr lang="en-GB"/>
          </a:p>
        </p:txBody>
      </p:sp>
      <p:sp>
        <p:nvSpPr>
          <p:cNvPr id="4" name="Footer Placeholder 1">
            <a:extLst>
              <a:ext uri="{FF2B5EF4-FFF2-40B4-BE49-F238E27FC236}">
                <a16:creationId xmlns:a16="http://schemas.microsoft.com/office/drawing/2014/main" id="{17F0A671-6EFD-66C5-AF01-813FCD00C689}"/>
              </a:ext>
            </a:extLst>
          </p:cNvPr>
          <p:cNvSpPr txBox="1">
            <a:spLocks/>
          </p:cNvSpPr>
          <p:nvPr/>
        </p:nvSpPr>
        <p:spPr>
          <a:xfrm>
            <a:off x="3686185" y="6459785"/>
            <a:ext cx="482280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900">
                <a:solidFill>
                  <a:schemeClr val="bg1"/>
                </a:solidFill>
              </a:rPr>
              <a:t>© 2024 Optum, Inc. All rights reserved. Confidential property of Optum. Do not distribute or reproduce without express permission from Optum.</a:t>
            </a:r>
            <a:endParaRPr lang="en-US" sz="900" dirty="0">
              <a:solidFill>
                <a:schemeClr val="bg1"/>
              </a:solidFill>
            </a:endParaRPr>
          </a:p>
        </p:txBody>
      </p:sp>
    </p:spTree>
    <p:extLst>
      <p:ext uri="{BB962C8B-B14F-4D97-AF65-F5344CB8AC3E}">
        <p14:creationId xmlns:p14="http://schemas.microsoft.com/office/powerpoint/2010/main" val="26388059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8EECEA0-1865-441F-8283-B2C59542F332}"/>
              </a:ext>
            </a:extLst>
          </p:cNvPr>
          <p:cNvSpPr>
            <a:spLocks noGrp="1"/>
          </p:cNvSpPr>
          <p:nvPr>
            <p:ph type="title" idx="4294967295"/>
          </p:nvPr>
        </p:nvSpPr>
        <p:spPr>
          <a:xfrm>
            <a:off x="11582400" y="6624638"/>
            <a:ext cx="609600" cy="182562"/>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6C4C68-9C76-5449-BBA0-107A51179E14}" type="slidenum">
              <a:rPr kumimoji="0" lang="en-US" sz="1050" b="0" i="0" u="none" strike="noStrike" kern="1200" cap="none" spc="0" normalizeH="0" baseline="0" noProof="0" smtClean="0">
                <a:ln>
                  <a:noFill/>
                </a:ln>
                <a:solidFill>
                  <a:srgbClr val="005EB8"/>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050" b="0" i="0" u="none" strike="noStrike" kern="1200" cap="none" spc="0" normalizeH="0" baseline="0" noProof="0" dirty="0">
              <a:ln>
                <a:noFill/>
              </a:ln>
              <a:solidFill>
                <a:srgbClr val="005EB8"/>
              </a:solidFill>
              <a:effectLst/>
              <a:uLnTx/>
              <a:uFillTx/>
              <a:latin typeface="+mn-lt"/>
              <a:ea typeface="+mn-ea"/>
              <a:cs typeface="+mn-cs"/>
            </a:endParaRPr>
          </a:p>
        </p:txBody>
      </p:sp>
    </p:spTree>
    <p:extLst>
      <p:ext uri="{BB962C8B-B14F-4D97-AF65-F5344CB8AC3E}">
        <p14:creationId xmlns:p14="http://schemas.microsoft.com/office/powerpoint/2010/main" val="3841379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8">
            <a:extLst>
              <a:ext uri="{FF2B5EF4-FFF2-40B4-BE49-F238E27FC236}">
                <a16:creationId xmlns:a16="http://schemas.microsoft.com/office/drawing/2014/main" id="{C2B615E5-9815-499B-88A7-B89967033738}"/>
              </a:ext>
              <a:ext uri="{C183D7F6-B498-43B3-948B-1728B52AA6E4}">
                <adec:decorative xmlns:adec="http://schemas.microsoft.com/office/drawing/2017/decorative" val="1"/>
              </a:ext>
            </a:extLst>
          </p:cNvPr>
          <p:cNvSpPr/>
          <p:nvPr/>
        </p:nvSpPr>
        <p:spPr bwMode="gray">
          <a:xfrm>
            <a:off x="4107646" y="2183554"/>
            <a:ext cx="2740982" cy="2740980"/>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0" name="Oval 29">
            <a:extLst>
              <a:ext uri="{FF2B5EF4-FFF2-40B4-BE49-F238E27FC236}">
                <a16:creationId xmlns:a16="http://schemas.microsoft.com/office/drawing/2014/main" id="{66A9EAD6-0BF0-4E72-B743-536AC36F2660}"/>
              </a:ext>
              <a:ext uri="{C183D7F6-B498-43B3-948B-1728B52AA6E4}">
                <adec:decorative xmlns:adec="http://schemas.microsoft.com/office/drawing/2017/decorative" val="1"/>
              </a:ext>
            </a:extLst>
          </p:cNvPr>
          <p:cNvSpPr/>
          <p:nvPr/>
        </p:nvSpPr>
        <p:spPr bwMode="gray">
          <a:xfrm>
            <a:off x="4354113" y="2420743"/>
            <a:ext cx="2274828" cy="2274826"/>
          </a:xfrm>
          <a:prstGeom prst="ellipse">
            <a:avLst/>
          </a:prstGeom>
          <a:solidFill>
            <a:schemeClr val="bg1"/>
          </a:solidFill>
          <a:ln w="889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grpSp>
        <p:nvGrpSpPr>
          <p:cNvPr id="32" name="Graphic 69" descr="Circular block arrow with five sections.">
            <a:extLst>
              <a:ext uri="{FF2B5EF4-FFF2-40B4-BE49-F238E27FC236}">
                <a16:creationId xmlns:a16="http://schemas.microsoft.com/office/drawing/2014/main" id="{083AA339-517A-4B1D-AA5C-C558189BB348}"/>
              </a:ext>
            </a:extLst>
          </p:cNvPr>
          <p:cNvGrpSpPr>
            <a:grpSpLocks noChangeAspect="1"/>
          </p:cNvGrpSpPr>
          <p:nvPr/>
        </p:nvGrpSpPr>
        <p:grpSpPr>
          <a:xfrm rot="900000">
            <a:off x="4399147" y="2488345"/>
            <a:ext cx="2157985" cy="2157877"/>
            <a:chOff x="2994672" y="3812375"/>
            <a:chExt cx="2040064" cy="2039964"/>
          </a:xfrm>
          <a:solidFill>
            <a:schemeClr val="accent6"/>
          </a:solidFill>
        </p:grpSpPr>
        <p:sp>
          <p:nvSpPr>
            <p:cNvPr id="33" name="Freeform: Shape 31">
              <a:extLst>
                <a:ext uri="{FF2B5EF4-FFF2-40B4-BE49-F238E27FC236}">
                  <a16:creationId xmlns:a16="http://schemas.microsoft.com/office/drawing/2014/main" id="{96F4470B-7A3F-4DD6-9341-2FFE89005946}"/>
                </a:ext>
              </a:extLst>
            </p:cNvPr>
            <p:cNvSpPr/>
            <p:nvPr/>
          </p:nvSpPr>
          <p:spPr>
            <a:xfrm>
              <a:off x="2994672" y="4338223"/>
              <a:ext cx="457390" cy="1091682"/>
            </a:xfrm>
            <a:custGeom>
              <a:avLst/>
              <a:gdLst>
                <a:gd name="connsiteX0" fmla="*/ 268319 w 457390"/>
                <a:gd name="connsiteY0" fmla="*/ 906230 h 1091682"/>
                <a:gd name="connsiteX1" fmla="*/ 226790 w 457390"/>
                <a:gd name="connsiteY1" fmla="*/ 995670 h 1091682"/>
                <a:gd name="connsiteX2" fmla="*/ 208979 w 457390"/>
                <a:gd name="connsiteY2" fmla="*/ 1043009 h 1091682"/>
                <a:gd name="connsiteX3" fmla="*/ 193643 w 457390"/>
                <a:gd name="connsiteY3" fmla="*/ 1091682 h 1091682"/>
                <a:gd name="connsiteX4" fmla="*/ 60674 w 457390"/>
                <a:gd name="connsiteY4" fmla="*/ 841270 h 1091682"/>
                <a:gd name="connsiteX5" fmla="*/ 21812 w 457390"/>
                <a:gd name="connsiteY5" fmla="*/ 704491 h 1091682"/>
                <a:gd name="connsiteX6" fmla="*/ 2477 w 457390"/>
                <a:gd name="connsiteY6" fmla="*/ 563807 h 1091682"/>
                <a:gd name="connsiteX7" fmla="*/ 1143 w 457390"/>
                <a:gd name="connsiteY7" fmla="*/ 546090 h 1091682"/>
                <a:gd name="connsiteX8" fmla="*/ 667 w 457390"/>
                <a:gd name="connsiteY8" fmla="*/ 528374 h 1091682"/>
                <a:gd name="connsiteX9" fmla="*/ 0 w 457390"/>
                <a:gd name="connsiteY9" fmla="*/ 492941 h 1091682"/>
                <a:gd name="connsiteX10" fmla="*/ 2762 w 457390"/>
                <a:gd name="connsiteY10" fmla="*/ 422075 h 1091682"/>
                <a:gd name="connsiteX11" fmla="*/ 22384 w 457390"/>
                <a:gd name="connsiteY11" fmla="*/ 281390 h 1091682"/>
                <a:gd name="connsiteX12" fmla="*/ 61532 w 457390"/>
                <a:gd name="connsiteY12" fmla="*/ 144611 h 1091682"/>
                <a:gd name="connsiteX13" fmla="*/ 119539 w 457390"/>
                <a:gd name="connsiteY13" fmla="*/ 14786 h 1091682"/>
                <a:gd name="connsiteX14" fmla="*/ 220409 w 457390"/>
                <a:gd name="connsiteY14" fmla="*/ 2403 h 1091682"/>
                <a:gd name="connsiteX15" fmla="*/ 319183 w 457390"/>
                <a:gd name="connsiteY15" fmla="*/ 593 h 1091682"/>
                <a:gd name="connsiteX16" fmla="*/ 358997 w 457390"/>
                <a:gd name="connsiteY16" fmla="*/ 87747 h 1091682"/>
                <a:gd name="connsiteX17" fmla="*/ 406813 w 457390"/>
                <a:gd name="connsiteY17" fmla="*/ 167948 h 1091682"/>
                <a:gd name="connsiteX18" fmla="*/ 327470 w 457390"/>
                <a:gd name="connsiteY18" fmla="*/ 541709 h 1091682"/>
                <a:gd name="connsiteX19" fmla="*/ 457391 w 457390"/>
                <a:gd name="connsiteY19" fmla="*/ 900706 h 1091682"/>
                <a:gd name="connsiteX20" fmla="*/ 411194 w 457390"/>
                <a:gd name="connsiteY20" fmla="*/ 905945 h 1091682"/>
                <a:gd name="connsiteX21" fmla="*/ 364426 w 457390"/>
                <a:gd name="connsiteY21" fmla="*/ 908516 h 1091682"/>
                <a:gd name="connsiteX22" fmla="*/ 268319 w 457390"/>
                <a:gd name="connsiteY22" fmla="*/ 906230 h 1091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57390" h="1091682">
                  <a:moveTo>
                    <a:pt x="268319" y="906230"/>
                  </a:moveTo>
                  <a:cubicBezTo>
                    <a:pt x="253555" y="934615"/>
                    <a:pt x="238887" y="964904"/>
                    <a:pt x="226790" y="995670"/>
                  </a:cubicBezTo>
                  <a:cubicBezTo>
                    <a:pt x="220599" y="1011101"/>
                    <a:pt x="214503" y="1027008"/>
                    <a:pt x="208979" y="1043009"/>
                  </a:cubicBezTo>
                  <a:cubicBezTo>
                    <a:pt x="203644" y="1058916"/>
                    <a:pt x="198501" y="1075109"/>
                    <a:pt x="193643" y="1091682"/>
                  </a:cubicBezTo>
                  <a:cubicBezTo>
                    <a:pt x="137922" y="1015101"/>
                    <a:pt x="93345" y="930329"/>
                    <a:pt x="60674" y="841270"/>
                  </a:cubicBezTo>
                  <a:cubicBezTo>
                    <a:pt x="44768" y="796598"/>
                    <a:pt x="31623" y="750878"/>
                    <a:pt x="21812" y="704491"/>
                  </a:cubicBezTo>
                  <a:cubicBezTo>
                    <a:pt x="12668" y="658009"/>
                    <a:pt x="5143" y="611051"/>
                    <a:pt x="2477" y="563807"/>
                  </a:cubicBezTo>
                  <a:lnTo>
                    <a:pt x="1143" y="546090"/>
                  </a:lnTo>
                  <a:lnTo>
                    <a:pt x="667" y="528374"/>
                  </a:lnTo>
                  <a:lnTo>
                    <a:pt x="0" y="492941"/>
                  </a:lnTo>
                  <a:cubicBezTo>
                    <a:pt x="762" y="469319"/>
                    <a:pt x="476" y="445697"/>
                    <a:pt x="2762" y="422075"/>
                  </a:cubicBezTo>
                  <a:cubicBezTo>
                    <a:pt x="5524" y="374831"/>
                    <a:pt x="12954" y="327872"/>
                    <a:pt x="22384" y="281390"/>
                  </a:cubicBezTo>
                  <a:cubicBezTo>
                    <a:pt x="32195" y="235004"/>
                    <a:pt x="45625" y="189379"/>
                    <a:pt x="61532" y="144611"/>
                  </a:cubicBezTo>
                  <a:cubicBezTo>
                    <a:pt x="78296" y="100225"/>
                    <a:pt x="97060" y="56600"/>
                    <a:pt x="119539" y="14786"/>
                  </a:cubicBezTo>
                  <a:cubicBezTo>
                    <a:pt x="153448" y="8880"/>
                    <a:pt x="187262" y="4880"/>
                    <a:pt x="220409" y="2403"/>
                  </a:cubicBezTo>
                  <a:cubicBezTo>
                    <a:pt x="254127" y="308"/>
                    <a:pt x="286417" y="-740"/>
                    <a:pt x="319183" y="593"/>
                  </a:cubicBezTo>
                  <a:cubicBezTo>
                    <a:pt x="330708" y="30502"/>
                    <a:pt x="344710" y="60029"/>
                    <a:pt x="358997" y="87747"/>
                  </a:cubicBezTo>
                  <a:cubicBezTo>
                    <a:pt x="373856" y="115751"/>
                    <a:pt x="389668" y="142421"/>
                    <a:pt x="406813" y="167948"/>
                  </a:cubicBezTo>
                  <a:cubicBezTo>
                    <a:pt x="345567" y="281581"/>
                    <a:pt x="318707" y="412359"/>
                    <a:pt x="327470" y="541709"/>
                  </a:cubicBezTo>
                  <a:cubicBezTo>
                    <a:pt x="335661" y="670772"/>
                    <a:pt x="381381" y="796121"/>
                    <a:pt x="457391" y="900706"/>
                  </a:cubicBezTo>
                  <a:cubicBezTo>
                    <a:pt x="442246" y="902801"/>
                    <a:pt x="426815" y="904516"/>
                    <a:pt x="411194" y="905945"/>
                  </a:cubicBezTo>
                  <a:cubicBezTo>
                    <a:pt x="395764" y="907183"/>
                    <a:pt x="380238" y="907945"/>
                    <a:pt x="364426" y="908516"/>
                  </a:cubicBezTo>
                  <a:cubicBezTo>
                    <a:pt x="332423" y="909659"/>
                    <a:pt x="301085" y="908516"/>
                    <a:pt x="268319" y="906230"/>
                  </a:cubicBezTo>
                  <a:close/>
                </a:path>
              </a:pathLst>
            </a:custGeom>
            <a:grpFill/>
            <a:ln w="12700" cap="rnd">
              <a:solidFill>
                <a:schemeClr val="accent6"/>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34" name="Freeform: Shape 32">
              <a:extLst>
                <a:ext uri="{FF2B5EF4-FFF2-40B4-BE49-F238E27FC236}">
                  <a16:creationId xmlns:a16="http://schemas.microsoft.com/office/drawing/2014/main" id="{12614A6B-A98E-4A39-9C6B-5B8340E59398}"/>
                </a:ext>
              </a:extLst>
            </p:cNvPr>
            <p:cNvSpPr/>
            <p:nvPr/>
          </p:nvSpPr>
          <p:spPr>
            <a:xfrm>
              <a:off x="3191744" y="3812375"/>
              <a:ext cx="1076705" cy="609785"/>
            </a:xfrm>
            <a:custGeom>
              <a:avLst/>
              <a:gdLst>
                <a:gd name="connsiteX0" fmla="*/ 199549 w 1076705"/>
                <a:gd name="connsiteY0" fmla="*/ 431573 h 609785"/>
                <a:gd name="connsiteX1" fmla="*/ 101536 w 1076705"/>
                <a:gd name="connsiteY1" fmla="*/ 419285 h 609785"/>
                <a:gd name="connsiteX2" fmla="*/ 51244 w 1076705"/>
                <a:gd name="connsiteY2" fmla="*/ 416999 h 609785"/>
                <a:gd name="connsiteX3" fmla="*/ 0 w 1076705"/>
                <a:gd name="connsiteY3" fmla="*/ 417190 h 609785"/>
                <a:gd name="connsiteX4" fmla="*/ 443198 w 1076705"/>
                <a:gd name="connsiteY4" fmla="*/ 73052 h 609785"/>
                <a:gd name="connsiteX5" fmla="*/ 718566 w 1076705"/>
                <a:gd name="connsiteY5" fmla="*/ 5043 h 609785"/>
                <a:gd name="connsiteX6" fmla="*/ 1001363 w 1076705"/>
                <a:gd name="connsiteY6" fmla="*/ 15616 h 609785"/>
                <a:gd name="connsiteX7" fmla="*/ 1076706 w 1076705"/>
                <a:gd name="connsiteY7" fmla="*/ 200782 h 609785"/>
                <a:gd name="connsiteX8" fmla="*/ 944690 w 1076705"/>
                <a:gd name="connsiteY8" fmla="*/ 336227 h 609785"/>
                <a:gd name="connsiteX9" fmla="*/ 751522 w 1076705"/>
                <a:gd name="connsiteY9" fmla="*/ 328988 h 609785"/>
                <a:gd name="connsiteX10" fmla="*/ 564451 w 1076705"/>
                <a:gd name="connsiteY10" fmla="*/ 375280 h 609785"/>
                <a:gd name="connsiteX11" fmla="*/ 262509 w 1076705"/>
                <a:gd name="connsiteY11" fmla="*/ 609786 h 609785"/>
                <a:gd name="connsiteX12" fmla="*/ 243554 w 1076705"/>
                <a:gd name="connsiteY12" fmla="*/ 567494 h 609785"/>
                <a:gd name="connsiteX13" fmla="*/ 226505 w 1076705"/>
                <a:gd name="connsiteY13" fmla="*/ 523584 h 609785"/>
                <a:gd name="connsiteX14" fmla="*/ 199549 w 1076705"/>
                <a:gd name="connsiteY14" fmla="*/ 431573 h 609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76705" h="609785">
                  <a:moveTo>
                    <a:pt x="199549" y="431573"/>
                  </a:moveTo>
                  <a:cubicBezTo>
                    <a:pt x="167259" y="425572"/>
                    <a:pt x="135160" y="422048"/>
                    <a:pt x="101536" y="419285"/>
                  </a:cubicBezTo>
                  <a:cubicBezTo>
                    <a:pt x="84773" y="417952"/>
                    <a:pt x="68294" y="417476"/>
                    <a:pt x="51244" y="416999"/>
                  </a:cubicBezTo>
                  <a:cubicBezTo>
                    <a:pt x="34385" y="416714"/>
                    <a:pt x="16859" y="416428"/>
                    <a:pt x="0" y="417190"/>
                  </a:cubicBezTo>
                  <a:cubicBezTo>
                    <a:pt x="111919" y="264314"/>
                    <a:pt x="266891" y="143632"/>
                    <a:pt x="443198" y="73052"/>
                  </a:cubicBezTo>
                  <a:cubicBezTo>
                    <a:pt x="531114" y="37333"/>
                    <a:pt x="624364" y="15140"/>
                    <a:pt x="718566" y="5043"/>
                  </a:cubicBezTo>
                  <a:cubicBezTo>
                    <a:pt x="812768" y="-3815"/>
                    <a:pt x="907923" y="-1434"/>
                    <a:pt x="1001363" y="15616"/>
                  </a:cubicBezTo>
                  <a:cubicBezTo>
                    <a:pt x="1033748" y="75909"/>
                    <a:pt x="1058609" y="139060"/>
                    <a:pt x="1076706" y="200782"/>
                  </a:cubicBezTo>
                  <a:cubicBezTo>
                    <a:pt x="1026509" y="242692"/>
                    <a:pt x="982599" y="287364"/>
                    <a:pt x="944690" y="336227"/>
                  </a:cubicBezTo>
                  <a:cubicBezTo>
                    <a:pt x="881348" y="324416"/>
                    <a:pt x="815816" y="323178"/>
                    <a:pt x="751522" y="328988"/>
                  </a:cubicBezTo>
                  <a:cubicBezTo>
                    <a:pt x="687419" y="336037"/>
                    <a:pt x="624173" y="350896"/>
                    <a:pt x="564451" y="375280"/>
                  </a:cubicBezTo>
                  <a:cubicBezTo>
                    <a:pt x="444818" y="423095"/>
                    <a:pt x="338804" y="505582"/>
                    <a:pt x="262509" y="609786"/>
                  </a:cubicBezTo>
                  <a:cubicBezTo>
                    <a:pt x="255556" y="595784"/>
                    <a:pt x="249650" y="581973"/>
                    <a:pt x="243554" y="567494"/>
                  </a:cubicBezTo>
                  <a:cubicBezTo>
                    <a:pt x="237649" y="553207"/>
                    <a:pt x="231743" y="538348"/>
                    <a:pt x="226505" y="523584"/>
                  </a:cubicBezTo>
                  <a:cubicBezTo>
                    <a:pt x="216408" y="494057"/>
                    <a:pt x="206788" y="462815"/>
                    <a:pt x="199549" y="431573"/>
                  </a:cubicBezTo>
                  <a:close/>
                </a:path>
              </a:pathLst>
            </a:custGeom>
            <a:grpFill/>
            <a:ln w="12700" cap="rnd">
              <a:solidFill>
                <a:schemeClr val="accent6"/>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35" name="Freeform: Shape 33">
              <a:extLst>
                <a:ext uri="{FF2B5EF4-FFF2-40B4-BE49-F238E27FC236}">
                  <a16:creationId xmlns:a16="http://schemas.microsoft.com/office/drawing/2014/main" id="{BA1A5E3C-A1A4-432C-8B4C-F05B78248660}"/>
                </a:ext>
              </a:extLst>
            </p:cNvPr>
            <p:cNvSpPr/>
            <p:nvPr/>
          </p:nvSpPr>
          <p:spPr>
            <a:xfrm>
              <a:off x="3281945" y="5315129"/>
              <a:ext cx="1047273" cy="537210"/>
            </a:xfrm>
            <a:custGeom>
              <a:avLst/>
              <a:gdLst>
                <a:gd name="connsiteX0" fmla="*/ 893826 w 1047273"/>
                <a:gd name="connsiteY0" fmla="*/ 358902 h 537210"/>
                <a:gd name="connsiteX1" fmla="*/ 928783 w 1047273"/>
                <a:gd name="connsiteY1" fmla="*/ 393192 h 537210"/>
                <a:gd name="connsiteX2" fmla="*/ 966121 w 1047273"/>
                <a:gd name="connsiteY2" fmla="*/ 426339 h 537210"/>
                <a:gd name="connsiteX3" fmla="*/ 1047274 w 1047273"/>
                <a:gd name="connsiteY3" fmla="*/ 487394 h 537210"/>
                <a:gd name="connsiteX4" fmla="*/ 909256 w 1047273"/>
                <a:gd name="connsiteY4" fmla="*/ 521589 h 537210"/>
                <a:gd name="connsiteX5" fmla="*/ 838867 w 1047273"/>
                <a:gd name="connsiteY5" fmla="*/ 531590 h 537210"/>
                <a:gd name="connsiteX6" fmla="*/ 803434 w 1047273"/>
                <a:gd name="connsiteY6" fmla="*/ 534448 h 537210"/>
                <a:gd name="connsiteX7" fmla="*/ 785717 w 1047273"/>
                <a:gd name="connsiteY7" fmla="*/ 535781 h 537210"/>
                <a:gd name="connsiteX8" fmla="*/ 768001 w 1047273"/>
                <a:gd name="connsiteY8" fmla="*/ 536353 h 537210"/>
                <a:gd name="connsiteX9" fmla="*/ 732568 w 1047273"/>
                <a:gd name="connsiteY9" fmla="*/ 537210 h 537210"/>
                <a:gd name="connsiteX10" fmla="*/ 697135 w 1047273"/>
                <a:gd name="connsiteY10" fmla="*/ 536353 h 537210"/>
                <a:gd name="connsiteX11" fmla="*/ 679418 w 1047273"/>
                <a:gd name="connsiteY11" fmla="*/ 535781 h 537210"/>
                <a:gd name="connsiteX12" fmla="*/ 661702 w 1047273"/>
                <a:gd name="connsiteY12" fmla="*/ 534448 h 537210"/>
                <a:gd name="connsiteX13" fmla="*/ 626269 w 1047273"/>
                <a:gd name="connsiteY13" fmla="*/ 531590 h 537210"/>
                <a:gd name="connsiteX14" fmla="*/ 486251 w 1047273"/>
                <a:gd name="connsiteY14" fmla="*/ 507016 h 537210"/>
                <a:gd name="connsiteX15" fmla="*/ 0 w 1047273"/>
                <a:gd name="connsiteY15" fmla="*/ 226600 h 537210"/>
                <a:gd name="connsiteX16" fmla="*/ 8287 w 1047273"/>
                <a:gd name="connsiteY16" fmla="*/ 176213 h 537210"/>
                <a:gd name="connsiteX17" fmla="*/ 19241 w 1047273"/>
                <a:gd name="connsiteY17" fmla="*/ 126778 h 537210"/>
                <a:gd name="connsiteX18" fmla="*/ 47530 w 1047273"/>
                <a:gd name="connsiteY18" fmla="*/ 32385 h 537210"/>
                <a:gd name="connsiteX19" fmla="*/ 142875 w 1047273"/>
                <a:gd name="connsiteY19" fmla="*/ 20955 h 537210"/>
                <a:gd name="connsiteX20" fmla="*/ 188786 w 1047273"/>
                <a:gd name="connsiteY20" fmla="*/ 11811 h 537210"/>
                <a:gd name="connsiteX21" fmla="*/ 233839 w 1047273"/>
                <a:gd name="connsiteY21" fmla="*/ 0 h 537210"/>
                <a:gd name="connsiteX22" fmla="*/ 564642 w 1047273"/>
                <a:gd name="connsiteY22" fmla="*/ 190976 h 537210"/>
                <a:gd name="connsiteX23" fmla="*/ 659797 w 1047273"/>
                <a:gd name="connsiteY23" fmla="*/ 207740 h 537210"/>
                <a:gd name="connsiteX24" fmla="*/ 683990 w 1047273"/>
                <a:gd name="connsiteY24" fmla="*/ 209645 h 537210"/>
                <a:gd name="connsiteX25" fmla="*/ 696087 w 1047273"/>
                <a:gd name="connsiteY25" fmla="*/ 210598 h 537210"/>
                <a:gd name="connsiteX26" fmla="*/ 708184 w 1047273"/>
                <a:gd name="connsiteY26" fmla="*/ 210884 h 537210"/>
                <a:gd name="connsiteX27" fmla="*/ 732473 w 1047273"/>
                <a:gd name="connsiteY27" fmla="*/ 211550 h 537210"/>
                <a:gd name="connsiteX28" fmla="*/ 756761 w 1047273"/>
                <a:gd name="connsiteY28" fmla="*/ 210884 h 537210"/>
                <a:gd name="connsiteX29" fmla="*/ 768858 w 1047273"/>
                <a:gd name="connsiteY29" fmla="*/ 210598 h 537210"/>
                <a:gd name="connsiteX30" fmla="*/ 780955 w 1047273"/>
                <a:gd name="connsiteY30" fmla="*/ 209645 h 537210"/>
                <a:gd name="connsiteX31" fmla="*/ 805148 w 1047273"/>
                <a:gd name="connsiteY31" fmla="*/ 207740 h 537210"/>
                <a:gd name="connsiteX32" fmla="*/ 853059 w 1047273"/>
                <a:gd name="connsiteY32" fmla="*/ 200882 h 537210"/>
                <a:gd name="connsiteX33" fmla="*/ 946785 w 1047273"/>
                <a:gd name="connsiteY33" fmla="*/ 177737 h 537210"/>
                <a:gd name="connsiteX34" fmla="*/ 925639 w 1047273"/>
                <a:gd name="connsiteY34" fmla="*/ 268700 h 537210"/>
                <a:gd name="connsiteX35" fmla="*/ 910971 w 1047273"/>
                <a:gd name="connsiteY35" fmla="*/ 313849 h 537210"/>
                <a:gd name="connsiteX36" fmla="*/ 893826 w 1047273"/>
                <a:gd name="connsiteY36" fmla="*/ 358902 h 537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047273" h="537210">
                  <a:moveTo>
                    <a:pt x="893826" y="358902"/>
                  </a:moveTo>
                  <a:cubicBezTo>
                    <a:pt x="905161" y="370808"/>
                    <a:pt x="916781" y="382143"/>
                    <a:pt x="928783" y="393192"/>
                  </a:cubicBezTo>
                  <a:cubicBezTo>
                    <a:pt x="940784" y="404336"/>
                    <a:pt x="953262" y="415385"/>
                    <a:pt x="966121" y="426339"/>
                  </a:cubicBezTo>
                  <a:cubicBezTo>
                    <a:pt x="991552" y="447199"/>
                    <a:pt x="1018889" y="468344"/>
                    <a:pt x="1047274" y="487394"/>
                  </a:cubicBezTo>
                  <a:cubicBezTo>
                    <a:pt x="1002125" y="501777"/>
                    <a:pt x="956024" y="513779"/>
                    <a:pt x="909256" y="521589"/>
                  </a:cubicBezTo>
                  <a:cubicBezTo>
                    <a:pt x="886015" y="526161"/>
                    <a:pt x="862394" y="528542"/>
                    <a:pt x="838867" y="531590"/>
                  </a:cubicBezTo>
                  <a:cubicBezTo>
                    <a:pt x="827056" y="532733"/>
                    <a:pt x="815245" y="533495"/>
                    <a:pt x="803434" y="534448"/>
                  </a:cubicBezTo>
                  <a:lnTo>
                    <a:pt x="785717" y="535781"/>
                  </a:lnTo>
                  <a:lnTo>
                    <a:pt x="768001" y="536353"/>
                  </a:lnTo>
                  <a:lnTo>
                    <a:pt x="732568" y="537210"/>
                  </a:lnTo>
                  <a:lnTo>
                    <a:pt x="697135" y="536353"/>
                  </a:lnTo>
                  <a:lnTo>
                    <a:pt x="679418" y="535781"/>
                  </a:lnTo>
                  <a:lnTo>
                    <a:pt x="661702" y="534448"/>
                  </a:lnTo>
                  <a:cubicBezTo>
                    <a:pt x="649891" y="533495"/>
                    <a:pt x="638080" y="532733"/>
                    <a:pt x="626269" y="531590"/>
                  </a:cubicBezTo>
                  <a:cubicBezTo>
                    <a:pt x="579215" y="526256"/>
                    <a:pt x="532352" y="518541"/>
                    <a:pt x="486251" y="507016"/>
                  </a:cubicBezTo>
                  <a:cubicBezTo>
                    <a:pt x="301847" y="461391"/>
                    <a:pt x="131540" y="362712"/>
                    <a:pt x="0" y="226600"/>
                  </a:cubicBezTo>
                  <a:cubicBezTo>
                    <a:pt x="2476" y="209550"/>
                    <a:pt x="5239" y="192691"/>
                    <a:pt x="8287" y="176213"/>
                  </a:cubicBezTo>
                  <a:cubicBezTo>
                    <a:pt x="11621" y="159449"/>
                    <a:pt x="15335" y="142970"/>
                    <a:pt x="19241" y="126778"/>
                  </a:cubicBezTo>
                  <a:cubicBezTo>
                    <a:pt x="26860" y="94679"/>
                    <a:pt x="37052" y="62579"/>
                    <a:pt x="47530" y="32385"/>
                  </a:cubicBezTo>
                  <a:cubicBezTo>
                    <a:pt x="80296" y="29908"/>
                    <a:pt x="111443" y="26670"/>
                    <a:pt x="142875" y="20955"/>
                  </a:cubicBezTo>
                  <a:cubicBezTo>
                    <a:pt x="158496" y="18193"/>
                    <a:pt x="173736" y="15240"/>
                    <a:pt x="188786" y="11811"/>
                  </a:cubicBezTo>
                  <a:cubicBezTo>
                    <a:pt x="204121" y="8192"/>
                    <a:pt x="219170" y="4286"/>
                    <a:pt x="233839" y="0"/>
                  </a:cubicBezTo>
                  <a:cubicBezTo>
                    <a:pt x="323660" y="92964"/>
                    <a:pt x="439674" y="160020"/>
                    <a:pt x="564642" y="190976"/>
                  </a:cubicBezTo>
                  <a:cubicBezTo>
                    <a:pt x="595884" y="198882"/>
                    <a:pt x="627793" y="203930"/>
                    <a:pt x="659797" y="207740"/>
                  </a:cubicBezTo>
                  <a:lnTo>
                    <a:pt x="683990" y="209645"/>
                  </a:lnTo>
                  <a:lnTo>
                    <a:pt x="696087" y="210598"/>
                  </a:lnTo>
                  <a:lnTo>
                    <a:pt x="708184" y="210884"/>
                  </a:lnTo>
                  <a:lnTo>
                    <a:pt x="732473" y="211550"/>
                  </a:lnTo>
                  <a:lnTo>
                    <a:pt x="756761" y="210884"/>
                  </a:lnTo>
                  <a:lnTo>
                    <a:pt x="768858" y="210598"/>
                  </a:lnTo>
                  <a:lnTo>
                    <a:pt x="780955" y="209645"/>
                  </a:lnTo>
                  <a:lnTo>
                    <a:pt x="805148" y="207740"/>
                  </a:lnTo>
                  <a:cubicBezTo>
                    <a:pt x="821150" y="205454"/>
                    <a:pt x="837248" y="204121"/>
                    <a:pt x="853059" y="200882"/>
                  </a:cubicBezTo>
                  <a:cubicBezTo>
                    <a:pt x="884873" y="195739"/>
                    <a:pt x="916114" y="187357"/>
                    <a:pt x="946785" y="177737"/>
                  </a:cubicBezTo>
                  <a:cubicBezTo>
                    <a:pt x="941546" y="208312"/>
                    <a:pt x="934307" y="237935"/>
                    <a:pt x="925639" y="268700"/>
                  </a:cubicBezTo>
                  <a:cubicBezTo>
                    <a:pt x="921163" y="283655"/>
                    <a:pt x="916305" y="298704"/>
                    <a:pt x="910971" y="313849"/>
                  </a:cubicBezTo>
                  <a:cubicBezTo>
                    <a:pt x="905827" y="328994"/>
                    <a:pt x="900113" y="344234"/>
                    <a:pt x="893826" y="358902"/>
                  </a:cubicBezTo>
                  <a:close/>
                </a:path>
              </a:pathLst>
            </a:custGeom>
            <a:grpFill/>
            <a:ln w="12700" cap="rnd">
              <a:solidFill>
                <a:schemeClr val="accent6"/>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36" name="Freeform: Shape 34">
              <a:extLst>
                <a:ext uri="{FF2B5EF4-FFF2-40B4-BE49-F238E27FC236}">
                  <a16:creationId xmlns:a16="http://schemas.microsoft.com/office/drawing/2014/main" id="{06F18FE0-8941-4CA5-A91C-0E27F0290B75}"/>
                </a:ext>
              </a:extLst>
            </p:cNvPr>
            <p:cNvSpPr/>
            <p:nvPr/>
          </p:nvSpPr>
          <p:spPr>
            <a:xfrm>
              <a:off x="4294263" y="4832021"/>
              <a:ext cx="740473" cy="915543"/>
            </a:xfrm>
            <a:custGeom>
              <a:avLst/>
              <a:gdLst>
                <a:gd name="connsiteX0" fmla="*/ 740473 w 740473"/>
                <a:gd name="connsiteY0" fmla="*/ 95 h 915543"/>
                <a:gd name="connsiteX1" fmla="*/ 701135 w 740473"/>
                <a:gd name="connsiteY1" fmla="*/ 280416 h 915543"/>
                <a:gd name="connsiteX2" fmla="*/ 679418 w 740473"/>
                <a:gd name="connsiteY2" fmla="*/ 348139 h 915543"/>
                <a:gd name="connsiteX3" fmla="*/ 666559 w 740473"/>
                <a:gd name="connsiteY3" fmla="*/ 381286 h 915543"/>
                <a:gd name="connsiteX4" fmla="*/ 659987 w 740473"/>
                <a:gd name="connsiteY4" fmla="*/ 397764 h 915543"/>
                <a:gd name="connsiteX5" fmla="*/ 652748 w 740473"/>
                <a:gd name="connsiteY5" fmla="*/ 413957 h 915543"/>
                <a:gd name="connsiteX6" fmla="*/ 586168 w 740473"/>
                <a:gd name="connsiteY6" fmla="*/ 539401 h 915543"/>
                <a:gd name="connsiteX7" fmla="*/ 170402 w 740473"/>
                <a:gd name="connsiteY7" fmla="*/ 915543 h 915543"/>
                <a:gd name="connsiteX8" fmla="*/ 81248 w 740473"/>
                <a:gd name="connsiteY8" fmla="*/ 866680 h 915543"/>
                <a:gd name="connsiteX9" fmla="*/ 0 w 740473"/>
                <a:gd name="connsiteY9" fmla="*/ 810387 h 915543"/>
                <a:gd name="connsiteX10" fmla="*/ 18574 w 740473"/>
                <a:gd name="connsiteY10" fmla="*/ 716470 h 915543"/>
                <a:gd name="connsiteX11" fmla="*/ 26479 w 740473"/>
                <a:gd name="connsiteY11" fmla="*/ 623411 h 915543"/>
                <a:gd name="connsiteX12" fmla="*/ 309848 w 740473"/>
                <a:gd name="connsiteY12" fmla="*/ 366998 h 915543"/>
                <a:gd name="connsiteX13" fmla="*/ 414814 w 740473"/>
                <a:gd name="connsiteY13" fmla="*/ 0 h 915543"/>
                <a:gd name="connsiteX14" fmla="*/ 570833 w 740473"/>
                <a:gd name="connsiteY14" fmla="*/ 106394 h 915543"/>
                <a:gd name="connsiteX15" fmla="*/ 740473 w 740473"/>
                <a:gd name="connsiteY15" fmla="*/ 95 h 915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40473" h="915543">
                  <a:moveTo>
                    <a:pt x="740473" y="95"/>
                  </a:moveTo>
                  <a:cubicBezTo>
                    <a:pt x="739807" y="94488"/>
                    <a:pt x="727710" y="189357"/>
                    <a:pt x="701135" y="280416"/>
                  </a:cubicBezTo>
                  <a:cubicBezTo>
                    <a:pt x="695039" y="303371"/>
                    <a:pt x="687038" y="325660"/>
                    <a:pt x="679418" y="348139"/>
                  </a:cubicBezTo>
                  <a:cubicBezTo>
                    <a:pt x="675322" y="359283"/>
                    <a:pt x="670846" y="370237"/>
                    <a:pt x="666559" y="381286"/>
                  </a:cubicBezTo>
                  <a:lnTo>
                    <a:pt x="659987" y="397764"/>
                  </a:lnTo>
                  <a:lnTo>
                    <a:pt x="652748" y="413957"/>
                  </a:lnTo>
                  <a:cubicBezTo>
                    <a:pt x="633889" y="457486"/>
                    <a:pt x="611029" y="499110"/>
                    <a:pt x="586168" y="539401"/>
                  </a:cubicBezTo>
                  <a:cubicBezTo>
                    <a:pt x="486156" y="700278"/>
                    <a:pt x="340805" y="832199"/>
                    <a:pt x="170402" y="915543"/>
                  </a:cubicBezTo>
                  <a:cubicBezTo>
                    <a:pt x="139446" y="900589"/>
                    <a:pt x="109633" y="884015"/>
                    <a:pt x="81248" y="866680"/>
                  </a:cubicBezTo>
                  <a:cubicBezTo>
                    <a:pt x="52673" y="848678"/>
                    <a:pt x="25908" y="830675"/>
                    <a:pt x="0" y="810387"/>
                  </a:cubicBezTo>
                  <a:cubicBezTo>
                    <a:pt x="8096" y="779431"/>
                    <a:pt x="14002" y="747141"/>
                    <a:pt x="18574" y="716470"/>
                  </a:cubicBezTo>
                  <a:cubicBezTo>
                    <a:pt x="22860" y="685038"/>
                    <a:pt x="25622" y="654177"/>
                    <a:pt x="26479" y="623411"/>
                  </a:cubicBezTo>
                  <a:cubicBezTo>
                    <a:pt x="142304" y="566833"/>
                    <a:pt x="241745" y="476536"/>
                    <a:pt x="309848" y="366998"/>
                  </a:cubicBezTo>
                  <a:cubicBezTo>
                    <a:pt x="378333" y="257556"/>
                    <a:pt x="414623" y="129540"/>
                    <a:pt x="414814" y="0"/>
                  </a:cubicBezTo>
                  <a:cubicBezTo>
                    <a:pt x="468439" y="28956"/>
                    <a:pt x="521684" y="64484"/>
                    <a:pt x="570833" y="106394"/>
                  </a:cubicBezTo>
                  <a:cubicBezTo>
                    <a:pt x="629507" y="77915"/>
                    <a:pt x="685514" y="42291"/>
                    <a:pt x="740473" y="95"/>
                  </a:cubicBezTo>
                  <a:close/>
                </a:path>
              </a:pathLst>
            </a:custGeom>
            <a:grpFill/>
            <a:ln w="12700" cap="rnd">
              <a:solidFill>
                <a:schemeClr val="accent6"/>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37" name="Freeform: Shape 35">
              <a:extLst>
                <a:ext uri="{FF2B5EF4-FFF2-40B4-BE49-F238E27FC236}">
                  <a16:creationId xmlns:a16="http://schemas.microsoft.com/office/drawing/2014/main" id="{A958CB51-658C-4C6B-B5FB-96B81C33307D}"/>
                </a:ext>
              </a:extLst>
            </p:cNvPr>
            <p:cNvSpPr/>
            <p:nvPr/>
          </p:nvSpPr>
          <p:spPr>
            <a:xfrm>
              <a:off x="4232731" y="3863710"/>
              <a:ext cx="792289" cy="957738"/>
            </a:xfrm>
            <a:custGeom>
              <a:avLst/>
              <a:gdLst>
                <a:gd name="connsiteX0" fmla="*/ 150019 w 792289"/>
                <a:gd name="connsiteY0" fmla="*/ 194120 h 957738"/>
                <a:gd name="connsiteX1" fmla="*/ 131445 w 792289"/>
                <a:gd name="connsiteY1" fmla="*/ 97345 h 957738"/>
                <a:gd name="connsiteX2" fmla="*/ 118205 w 792289"/>
                <a:gd name="connsiteY2" fmla="*/ 48482 h 957738"/>
                <a:gd name="connsiteX3" fmla="*/ 102108 w 792289"/>
                <a:gd name="connsiteY3" fmla="*/ 0 h 957738"/>
                <a:gd name="connsiteX4" fmla="*/ 565785 w 792289"/>
                <a:gd name="connsiteY4" fmla="*/ 315849 h 957738"/>
                <a:gd name="connsiteX5" fmla="*/ 792290 w 792289"/>
                <a:gd name="connsiteY5" fmla="*/ 829437 h 957738"/>
                <a:gd name="connsiteX6" fmla="*/ 755809 w 792289"/>
                <a:gd name="connsiteY6" fmla="*/ 865156 h 957738"/>
                <a:gd name="connsiteX7" fmla="*/ 717709 w 792289"/>
                <a:gd name="connsiteY7" fmla="*/ 898493 h 957738"/>
                <a:gd name="connsiteX8" fmla="*/ 638937 w 792289"/>
                <a:gd name="connsiteY8" fmla="*/ 957739 h 957738"/>
                <a:gd name="connsiteX9" fmla="*/ 555403 w 792289"/>
                <a:gd name="connsiteY9" fmla="*/ 910495 h 957738"/>
                <a:gd name="connsiteX10" fmla="*/ 513017 w 792289"/>
                <a:gd name="connsiteY10" fmla="*/ 890683 h 957738"/>
                <a:gd name="connsiteX11" fmla="*/ 469773 w 792289"/>
                <a:gd name="connsiteY11" fmla="*/ 873538 h 957738"/>
                <a:gd name="connsiteX12" fmla="*/ 315754 w 792289"/>
                <a:gd name="connsiteY12" fmla="*/ 524351 h 957738"/>
                <a:gd name="connsiteX13" fmla="*/ 0 w 792289"/>
                <a:gd name="connsiteY13" fmla="*/ 309182 h 957738"/>
                <a:gd name="connsiteX14" fmla="*/ 34385 w 792289"/>
                <a:gd name="connsiteY14" fmla="*/ 277844 h 957738"/>
                <a:gd name="connsiteX15" fmla="*/ 70771 w 792289"/>
                <a:gd name="connsiteY15" fmla="*/ 248507 h 957738"/>
                <a:gd name="connsiteX16" fmla="*/ 150019 w 792289"/>
                <a:gd name="connsiteY16" fmla="*/ 194120 h 95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92289" h="957738">
                  <a:moveTo>
                    <a:pt x="150019" y="194120"/>
                  </a:moveTo>
                  <a:cubicBezTo>
                    <a:pt x="145447" y="162497"/>
                    <a:pt x="139637" y="129254"/>
                    <a:pt x="131445" y="97345"/>
                  </a:cubicBezTo>
                  <a:cubicBezTo>
                    <a:pt x="127445" y="81153"/>
                    <a:pt x="123063" y="64865"/>
                    <a:pt x="118205" y="48482"/>
                  </a:cubicBezTo>
                  <a:cubicBezTo>
                    <a:pt x="113252" y="32480"/>
                    <a:pt x="107918" y="16288"/>
                    <a:pt x="102108" y="0"/>
                  </a:cubicBezTo>
                  <a:cubicBezTo>
                    <a:pt x="282416" y="59341"/>
                    <a:pt x="444913" y="170117"/>
                    <a:pt x="565785" y="315849"/>
                  </a:cubicBezTo>
                  <a:cubicBezTo>
                    <a:pt x="687229" y="461105"/>
                    <a:pt x="766953" y="641414"/>
                    <a:pt x="792290" y="829437"/>
                  </a:cubicBezTo>
                  <a:cubicBezTo>
                    <a:pt x="780193" y="841724"/>
                    <a:pt x="768001" y="853631"/>
                    <a:pt x="755809" y="865156"/>
                  </a:cubicBezTo>
                  <a:cubicBezTo>
                    <a:pt x="743426" y="876681"/>
                    <a:pt x="730472" y="887825"/>
                    <a:pt x="717709" y="898493"/>
                  </a:cubicBezTo>
                  <a:cubicBezTo>
                    <a:pt x="692468" y="919925"/>
                    <a:pt x="665607" y="939641"/>
                    <a:pt x="638937" y="957739"/>
                  </a:cubicBezTo>
                  <a:cubicBezTo>
                    <a:pt x="611315" y="940308"/>
                    <a:pt x="584073" y="924497"/>
                    <a:pt x="555403" y="910495"/>
                  </a:cubicBezTo>
                  <a:cubicBezTo>
                    <a:pt x="541211" y="903446"/>
                    <a:pt x="527304" y="896874"/>
                    <a:pt x="513017" y="890683"/>
                  </a:cubicBezTo>
                  <a:cubicBezTo>
                    <a:pt x="498539" y="884587"/>
                    <a:pt x="484156" y="878777"/>
                    <a:pt x="469773" y="873538"/>
                  </a:cubicBezTo>
                  <a:cubicBezTo>
                    <a:pt x="452438" y="745808"/>
                    <a:pt x="398526" y="623602"/>
                    <a:pt x="315754" y="524351"/>
                  </a:cubicBezTo>
                  <a:cubicBezTo>
                    <a:pt x="233267" y="424815"/>
                    <a:pt x="122301" y="349377"/>
                    <a:pt x="0" y="309182"/>
                  </a:cubicBezTo>
                  <a:cubicBezTo>
                    <a:pt x="11049" y="298609"/>
                    <a:pt x="22574" y="288131"/>
                    <a:pt x="34385" y="277844"/>
                  </a:cubicBezTo>
                  <a:cubicBezTo>
                    <a:pt x="46101" y="267843"/>
                    <a:pt x="58293" y="258127"/>
                    <a:pt x="70771" y="248507"/>
                  </a:cubicBezTo>
                  <a:cubicBezTo>
                    <a:pt x="96012" y="228695"/>
                    <a:pt x="122015" y="211455"/>
                    <a:pt x="150019" y="194120"/>
                  </a:cubicBezTo>
                  <a:close/>
                </a:path>
              </a:pathLst>
            </a:custGeom>
            <a:grpFill/>
            <a:ln w="12700" cap="rnd">
              <a:solidFill>
                <a:schemeClr val="accent6"/>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A5A5A"/>
                </a:solidFill>
                <a:effectLst/>
                <a:uLnTx/>
                <a:uFillTx/>
                <a:latin typeface="Arial" panose="020B0604020202020204"/>
                <a:ea typeface="+mn-ea"/>
                <a:cs typeface="+mn-cs"/>
              </a:endParaRPr>
            </a:p>
          </p:txBody>
        </p:sp>
      </p:grpSp>
      <p:grpSp>
        <p:nvGrpSpPr>
          <p:cNvPr id="38" name="Group 20" descr="Circular line arrow with three sections.">
            <a:extLst>
              <a:ext uri="{FF2B5EF4-FFF2-40B4-BE49-F238E27FC236}">
                <a16:creationId xmlns:a16="http://schemas.microsoft.com/office/drawing/2014/main" id="{813E7F9A-5431-4980-AC79-A75306D5F40E}"/>
              </a:ext>
            </a:extLst>
          </p:cNvPr>
          <p:cNvGrpSpPr>
            <a:grpSpLocks noChangeAspect="1"/>
          </p:cNvGrpSpPr>
          <p:nvPr/>
        </p:nvGrpSpPr>
        <p:grpSpPr bwMode="gray">
          <a:xfrm>
            <a:off x="5169724" y="3250766"/>
            <a:ext cx="635809" cy="635807"/>
            <a:chOff x="3190036" y="1526432"/>
            <a:chExt cx="914400" cy="914400"/>
          </a:xfrm>
        </p:grpSpPr>
        <p:sp>
          <p:nvSpPr>
            <p:cNvPr id="39" name="Arc 38">
              <a:extLst>
                <a:ext uri="{FF2B5EF4-FFF2-40B4-BE49-F238E27FC236}">
                  <a16:creationId xmlns:a16="http://schemas.microsoft.com/office/drawing/2014/main" id="{21B4018C-AC85-43B4-9F07-B902A99CBC9F}"/>
                </a:ext>
              </a:extLst>
            </p:cNvPr>
            <p:cNvSpPr/>
            <p:nvPr/>
          </p:nvSpPr>
          <p:spPr bwMode="gray">
            <a:xfrm rot="7200000">
              <a:off x="3190036" y="1526432"/>
              <a:ext cx="914400" cy="914400"/>
            </a:xfrm>
            <a:prstGeom prst="arc">
              <a:avLst>
                <a:gd name="adj1" fmla="val 16190247"/>
                <a:gd name="adj2" fmla="val 6283"/>
              </a:avLst>
            </a:prstGeom>
            <a:noFill/>
            <a:ln w="28575" cap="rnd" cmpd="sng" algn="ctr">
              <a:solidFill>
                <a:schemeClr val="tx2"/>
              </a:solidFill>
              <a:prstDash val="solid"/>
              <a:round/>
              <a:headEnd type="none" w="med" len="med"/>
              <a:tailEnd type="arrow" w="lg" len="me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571" b="0"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40" name="Arc 39">
              <a:extLst>
                <a:ext uri="{FF2B5EF4-FFF2-40B4-BE49-F238E27FC236}">
                  <a16:creationId xmlns:a16="http://schemas.microsoft.com/office/drawing/2014/main" id="{15CA54A9-E7FB-4CCE-BC27-6D1BF8F91205}"/>
                </a:ext>
              </a:extLst>
            </p:cNvPr>
            <p:cNvSpPr/>
            <p:nvPr/>
          </p:nvSpPr>
          <p:spPr bwMode="gray">
            <a:xfrm rot="14400000">
              <a:off x="3190036" y="1526432"/>
              <a:ext cx="914400" cy="914400"/>
            </a:xfrm>
            <a:prstGeom prst="arc">
              <a:avLst>
                <a:gd name="adj1" fmla="val 16190247"/>
                <a:gd name="adj2" fmla="val 6283"/>
              </a:avLst>
            </a:prstGeom>
            <a:noFill/>
            <a:ln w="28575" cap="rnd" cmpd="sng" algn="ctr">
              <a:solidFill>
                <a:schemeClr val="tx2"/>
              </a:solidFill>
              <a:prstDash val="solid"/>
              <a:round/>
              <a:headEnd type="none" w="med" len="med"/>
              <a:tailEnd type="arrow" w="lg" len="me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571" b="0"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41" name="Arc 40">
              <a:extLst>
                <a:ext uri="{FF2B5EF4-FFF2-40B4-BE49-F238E27FC236}">
                  <a16:creationId xmlns:a16="http://schemas.microsoft.com/office/drawing/2014/main" id="{B25D63D6-401E-47AD-931C-D001D8F4D5CC}"/>
                </a:ext>
              </a:extLst>
            </p:cNvPr>
            <p:cNvSpPr/>
            <p:nvPr/>
          </p:nvSpPr>
          <p:spPr bwMode="gray">
            <a:xfrm>
              <a:off x="3190036" y="1526432"/>
              <a:ext cx="914400" cy="914400"/>
            </a:xfrm>
            <a:prstGeom prst="arc">
              <a:avLst>
                <a:gd name="adj1" fmla="val 16190247"/>
                <a:gd name="adj2" fmla="val 6283"/>
              </a:avLst>
            </a:prstGeom>
            <a:noFill/>
            <a:ln w="28575" cap="rnd" cmpd="sng" algn="ctr">
              <a:solidFill>
                <a:schemeClr val="tx2"/>
              </a:solidFill>
              <a:prstDash val="solid"/>
              <a:round/>
              <a:headEnd type="none" w="med" len="med"/>
              <a:tailEnd type="arrow" w="lg" len="me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571" b="0" i="0" u="none" strike="noStrike" kern="1200" cap="none" spc="0" normalizeH="0" baseline="0" noProof="0">
                <a:ln>
                  <a:noFill/>
                </a:ln>
                <a:solidFill>
                  <a:srgbClr val="5A5A5A"/>
                </a:solidFill>
                <a:effectLst/>
                <a:uLnTx/>
                <a:uFillTx/>
                <a:latin typeface="Arial" panose="020B0604020202020204"/>
                <a:ea typeface="+mn-ea"/>
                <a:cs typeface="+mn-cs"/>
              </a:endParaRPr>
            </a:p>
          </p:txBody>
        </p:sp>
      </p:grpSp>
      <p:sp>
        <p:nvSpPr>
          <p:cNvPr id="42" name="Rectangle 41">
            <a:extLst>
              <a:ext uri="{FF2B5EF4-FFF2-40B4-BE49-F238E27FC236}">
                <a16:creationId xmlns:a16="http://schemas.microsoft.com/office/drawing/2014/main" id="{3D9092EF-5EA8-41D1-A76B-B73818021778}"/>
              </a:ext>
            </a:extLst>
          </p:cNvPr>
          <p:cNvSpPr/>
          <p:nvPr/>
        </p:nvSpPr>
        <p:spPr>
          <a:xfrm>
            <a:off x="6652604" y="1466636"/>
            <a:ext cx="4694591" cy="95410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2677"/>
                </a:solidFill>
                <a:effectLst/>
                <a:uLnTx/>
                <a:uFillTx/>
                <a:latin typeface="Arial" panose="020B0604020202020204"/>
                <a:ea typeface="+mn-ea"/>
                <a:cs typeface="+mn-cs"/>
              </a:rPr>
              <a:t>Understanding Population Health and care needs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5A5A5A"/>
                </a:solidFill>
                <a:effectLst/>
                <a:uLnTx/>
                <a:uFillTx/>
                <a:latin typeface="Arial" panose="020B0604020202020204"/>
                <a:ea typeface="+mn-ea"/>
                <a:cs typeface="+mn-cs"/>
              </a:rPr>
              <a:t>Descriptive analytics to understand the specific needs of the local population, the impact of wider determinants and to explore gaps in care and unwarranted variation.</a:t>
            </a:r>
          </a:p>
        </p:txBody>
      </p:sp>
      <p:sp>
        <p:nvSpPr>
          <p:cNvPr id="43" name="Rectangle 42">
            <a:extLst>
              <a:ext uri="{FF2B5EF4-FFF2-40B4-BE49-F238E27FC236}">
                <a16:creationId xmlns:a16="http://schemas.microsoft.com/office/drawing/2014/main" id="{59F884C0-7951-4F16-A9E1-3FEF766D4C67}"/>
              </a:ext>
            </a:extLst>
          </p:cNvPr>
          <p:cNvSpPr/>
          <p:nvPr/>
        </p:nvSpPr>
        <p:spPr>
          <a:xfrm>
            <a:off x="7323306" y="2921488"/>
            <a:ext cx="4275694" cy="95410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2677"/>
                </a:solidFill>
                <a:effectLst/>
                <a:uLnTx/>
                <a:uFillTx/>
                <a:latin typeface="Arial" panose="020B0604020202020204"/>
                <a:ea typeface="+mn-ea"/>
                <a:cs typeface="+mn-cs"/>
              </a:rPr>
              <a:t>Opportunity analysis and targeting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5A5A5A"/>
                </a:solidFill>
                <a:effectLst/>
                <a:uLnTx/>
                <a:uFillTx/>
                <a:latin typeface="Arial" panose="020B0604020202020204"/>
                <a:ea typeface="+mn-ea"/>
                <a:cs typeface="+mn-cs"/>
              </a:rPr>
              <a:t>Risk stratification and segmentation models to identify risk factors and the groups challenged by them, using advanced data mining techniques.</a:t>
            </a:r>
          </a:p>
        </p:txBody>
      </p:sp>
      <p:sp>
        <p:nvSpPr>
          <p:cNvPr id="44" name="Rectangle 43">
            <a:extLst>
              <a:ext uri="{FF2B5EF4-FFF2-40B4-BE49-F238E27FC236}">
                <a16:creationId xmlns:a16="http://schemas.microsoft.com/office/drawing/2014/main" id="{55B8EE1E-5A7A-4177-BFCD-3218F8F28902}"/>
              </a:ext>
            </a:extLst>
          </p:cNvPr>
          <p:cNvSpPr/>
          <p:nvPr/>
        </p:nvSpPr>
        <p:spPr>
          <a:xfrm>
            <a:off x="7151892" y="4212574"/>
            <a:ext cx="4449183" cy="95410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2677"/>
                </a:solidFill>
                <a:effectLst/>
                <a:uLnTx/>
                <a:uFillTx/>
                <a:latin typeface="Arial" panose="020B0604020202020204"/>
                <a:ea typeface="+mn-ea"/>
                <a:cs typeface="+mn-cs"/>
              </a:rPr>
              <a:t>Predictive system modelling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5A5A5A"/>
                </a:solidFill>
                <a:effectLst/>
                <a:uLnTx/>
                <a:uFillTx/>
                <a:latin typeface="Arial" panose="020B0604020202020204"/>
                <a:ea typeface="+mn-ea"/>
                <a:cs typeface="+mn-cs"/>
              </a:rPr>
              <a:t>Future-facing financial modelling of unmitigated and mitigated system financial risk using person level costing data and mitigated scenarios.</a:t>
            </a:r>
          </a:p>
        </p:txBody>
      </p:sp>
      <p:sp>
        <p:nvSpPr>
          <p:cNvPr id="45" name="Rectangle 44">
            <a:extLst>
              <a:ext uri="{FF2B5EF4-FFF2-40B4-BE49-F238E27FC236}">
                <a16:creationId xmlns:a16="http://schemas.microsoft.com/office/drawing/2014/main" id="{991430DC-352F-43BB-A85A-E3FD90F8F051}"/>
              </a:ext>
            </a:extLst>
          </p:cNvPr>
          <p:cNvSpPr/>
          <p:nvPr/>
        </p:nvSpPr>
        <p:spPr>
          <a:xfrm>
            <a:off x="643471" y="3907208"/>
            <a:ext cx="3326795" cy="160043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2677"/>
                </a:solidFill>
                <a:effectLst/>
                <a:uLnTx/>
                <a:uFillTx/>
                <a:latin typeface="Arial" panose="020B0604020202020204"/>
                <a:ea typeface="+mn-ea"/>
                <a:cs typeface="+mn-cs"/>
              </a:rPr>
              <a:t>Design and begin to implement interventions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5A5A5A"/>
                </a:solidFill>
                <a:effectLst/>
                <a:uLnTx/>
                <a:uFillTx/>
                <a:latin typeface="Arial" panose="020B0604020202020204"/>
                <a:ea typeface="+mn-ea"/>
                <a:cs typeface="+mn-cs"/>
              </a:rPr>
              <a:t>Design and implementation of multidisciplinary, cross-</a:t>
            </a:r>
            <a:r>
              <a:rPr kumimoji="0" lang="en-US" sz="1400" b="0" i="0" u="none" strike="noStrike" kern="1200" cap="none" spc="0" normalizeH="0" baseline="0" noProof="0" err="1">
                <a:ln>
                  <a:noFill/>
                </a:ln>
                <a:solidFill>
                  <a:srgbClr val="5A5A5A"/>
                </a:solidFill>
                <a:effectLst/>
                <a:uLnTx/>
                <a:uFillTx/>
                <a:latin typeface="Arial" panose="020B0604020202020204"/>
                <a:ea typeface="+mn-ea"/>
                <a:cs typeface="+mn-cs"/>
              </a:rPr>
              <a:t>organisational</a:t>
            </a:r>
            <a:r>
              <a:rPr kumimoji="0" lang="en-US" sz="1400" b="0" i="0" u="none" strike="noStrike" kern="1200" cap="none" spc="0" normalizeH="0" baseline="0" noProof="0">
                <a:ln>
                  <a:noFill/>
                </a:ln>
                <a:solidFill>
                  <a:srgbClr val="5A5A5A"/>
                </a:solidFill>
                <a:effectLst/>
                <a:uLnTx/>
                <a:uFillTx/>
                <a:latin typeface="Arial" panose="020B0604020202020204"/>
                <a:ea typeface="+mn-ea"/>
                <a:cs typeface="+mn-cs"/>
              </a:rPr>
              <a:t> interventions that are targeted at high-risk population segments through a bio-psycho-social approach. </a:t>
            </a:r>
          </a:p>
        </p:txBody>
      </p:sp>
      <p:sp>
        <p:nvSpPr>
          <p:cNvPr id="46" name="Rectangle 45">
            <a:extLst>
              <a:ext uri="{FF2B5EF4-FFF2-40B4-BE49-F238E27FC236}">
                <a16:creationId xmlns:a16="http://schemas.microsoft.com/office/drawing/2014/main" id="{7EFCA9DB-ABC8-486C-9E1C-C100A770D7C6}"/>
              </a:ext>
            </a:extLst>
          </p:cNvPr>
          <p:cNvSpPr/>
          <p:nvPr/>
        </p:nvSpPr>
        <p:spPr>
          <a:xfrm>
            <a:off x="623863" y="2169049"/>
            <a:ext cx="3117961" cy="138499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2677"/>
                </a:solidFill>
                <a:effectLst/>
                <a:uLnTx/>
                <a:uFillTx/>
                <a:latin typeface="Arial" panose="020B0604020202020204"/>
                <a:ea typeface="+mn-ea"/>
                <a:cs typeface="+mn-cs"/>
              </a:rPr>
              <a:t>Active monitoring and rapid improvement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5A5A5A"/>
                </a:solidFill>
                <a:effectLst/>
                <a:uLnTx/>
                <a:uFillTx/>
                <a:latin typeface="Arial" panose="020B0604020202020204"/>
                <a:ea typeface="+mn-ea"/>
                <a:cs typeface="+mn-cs"/>
              </a:rPr>
              <a:t>Whole system impact assessment to measure net impact on population groups (utilisation, cost, outcomes and experience). </a:t>
            </a:r>
          </a:p>
        </p:txBody>
      </p:sp>
      <p:sp>
        <p:nvSpPr>
          <p:cNvPr id="47" name="Freeform 9" descr="PHM Cycle">
            <a:extLst>
              <a:ext uri="{FF2B5EF4-FFF2-40B4-BE49-F238E27FC236}">
                <a16:creationId xmlns:a16="http://schemas.microsoft.com/office/drawing/2014/main" id="{85D0460F-7FAB-4C2D-A459-41168477B7A9}"/>
              </a:ext>
            </a:extLst>
          </p:cNvPr>
          <p:cNvSpPr>
            <a:spLocks noChangeAspect="1"/>
          </p:cNvSpPr>
          <p:nvPr/>
        </p:nvSpPr>
        <p:spPr bwMode="gray">
          <a:xfrm flipH="1">
            <a:off x="3973289" y="4342261"/>
            <a:ext cx="137160" cy="137160"/>
          </a:xfrm>
          <a:prstGeom prst="ellipse">
            <a:avLst/>
          </a:prstGeom>
          <a:solidFill>
            <a:schemeClr val="tx2"/>
          </a:solidFill>
          <a:ln w="158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48" name="Freeform 9">
            <a:extLst>
              <a:ext uri="{FF2B5EF4-FFF2-40B4-BE49-F238E27FC236}">
                <a16:creationId xmlns:a16="http://schemas.microsoft.com/office/drawing/2014/main" id="{034C60EF-7E59-477D-85A6-A30CA5DE7351}"/>
              </a:ext>
              <a:ext uri="{C183D7F6-B498-43B3-948B-1728B52AA6E4}">
                <adec:decorative xmlns:adec="http://schemas.microsoft.com/office/drawing/2017/decorative" val="1"/>
              </a:ext>
            </a:extLst>
          </p:cNvPr>
          <p:cNvSpPr>
            <a:spLocks noChangeAspect="1"/>
          </p:cNvSpPr>
          <p:nvPr/>
        </p:nvSpPr>
        <p:spPr bwMode="gray">
          <a:xfrm flipH="1">
            <a:off x="3719769" y="3081588"/>
            <a:ext cx="137160" cy="137160"/>
          </a:xfrm>
          <a:prstGeom prst="ellipse">
            <a:avLst/>
          </a:prstGeom>
          <a:solidFill>
            <a:schemeClr val="tx2"/>
          </a:solidFill>
          <a:ln w="158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49" name="Oval 48">
            <a:extLst>
              <a:ext uri="{FF2B5EF4-FFF2-40B4-BE49-F238E27FC236}">
                <a16:creationId xmlns:a16="http://schemas.microsoft.com/office/drawing/2014/main" id="{E689BF9E-8A2A-4708-BBC4-D72FF6945ED9}"/>
              </a:ext>
            </a:extLst>
          </p:cNvPr>
          <p:cNvSpPr>
            <a:spLocks noChangeAspect="1"/>
          </p:cNvSpPr>
          <p:nvPr/>
        </p:nvSpPr>
        <p:spPr bwMode="gray">
          <a:xfrm>
            <a:off x="4476821" y="3207195"/>
            <a:ext cx="249089" cy="249089"/>
          </a:xfrm>
          <a:prstGeom prst="ellipse">
            <a:avLst/>
          </a:prstGeom>
          <a:solidFill>
            <a:schemeClr val="accent6"/>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1463675"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a:ln>
                  <a:noFill/>
                </a:ln>
                <a:effectLst/>
                <a:uLnTx/>
                <a:uFillTx/>
                <a:latin typeface="Arial" panose="020B0604020202020204"/>
                <a:ea typeface="+mn-ea"/>
                <a:cs typeface="+mn-cs"/>
              </a:rPr>
              <a:t>5</a:t>
            </a:r>
          </a:p>
        </p:txBody>
      </p:sp>
      <p:cxnSp>
        <p:nvCxnSpPr>
          <p:cNvPr id="50" name="Straight Connector 49">
            <a:extLst>
              <a:ext uri="{FF2B5EF4-FFF2-40B4-BE49-F238E27FC236}">
                <a16:creationId xmlns:a16="http://schemas.microsoft.com/office/drawing/2014/main" id="{F46D065B-52DE-4059-B2D9-8C880D4B2A8E}"/>
              </a:ext>
              <a:ext uri="{C183D7F6-B498-43B3-948B-1728B52AA6E4}">
                <adec:decorative xmlns:adec="http://schemas.microsoft.com/office/drawing/2017/decorative" val="1"/>
              </a:ext>
            </a:extLst>
          </p:cNvPr>
          <p:cNvCxnSpPr>
            <a:cxnSpLocks/>
          </p:cNvCxnSpPr>
          <p:nvPr/>
        </p:nvCxnSpPr>
        <p:spPr bwMode="gray">
          <a:xfrm>
            <a:off x="5458749" y="1670377"/>
            <a:ext cx="0" cy="755656"/>
          </a:xfrm>
          <a:prstGeom prst="line">
            <a:avLst/>
          </a:prstGeom>
          <a:ln w="28575"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33452F2B-F0B9-40FD-85E3-3D270E0E4577}"/>
              </a:ext>
            </a:extLst>
          </p:cNvPr>
          <p:cNvSpPr>
            <a:spLocks noChangeAspect="1"/>
          </p:cNvSpPr>
          <p:nvPr/>
        </p:nvSpPr>
        <p:spPr bwMode="gray">
          <a:xfrm>
            <a:off x="5312516" y="2526483"/>
            <a:ext cx="249089" cy="249089"/>
          </a:xfrm>
          <a:prstGeom prst="ellipse">
            <a:avLst/>
          </a:prstGeom>
          <a:solidFill>
            <a:schemeClr val="accent6"/>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1463675"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a:ln>
                  <a:noFill/>
                </a:ln>
                <a:effectLst/>
                <a:uLnTx/>
                <a:uFillTx/>
                <a:latin typeface="Arial" panose="020B0604020202020204"/>
                <a:ea typeface="+mn-ea"/>
                <a:cs typeface="+mn-cs"/>
              </a:rPr>
              <a:t>1</a:t>
            </a:r>
          </a:p>
        </p:txBody>
      </p:sp>
      <p:cxnSp>
        <p:nvCxnSpPr>
          <p:cNvPr id="52" name="Straight Connector 51">
            <a:extLst>
              <a:ext uri="{FF2B5EF4-FFF2-40B4-BE49-F238E27FC236}">
                <a16:creationId xmlns:a16="http://schemas.microsoft.com/office/drawing/2014/main" id="{BE3D5072-0EF7-484B-867A-19DC45503176}"/>
              </a:ext>
              <a:ext uri="{C183D7F6-B498-43B3-948B-1728B52AA6E4}">
                <adec:decorative xmlns:adec="http://schemas.microsoft.com/office/drawing/2017/decorative" val="1"/>
              </a:ext>
            </a:extLst>
          </p:cNvPr>
          <p:cNvCxnSpPr>
            <a:cxnSpLocks/>
          </p:cNvCxnSpPr>
          <p:nvPr/>
        </p:nvCxnSpPr>
        <p:spPr bwMode="gray">
          <a:xfrm flipH="1">
            <a:off x="5458749" y="1670377"/>
            <a:ext cx="965523" cy="0"/>
          </a:xfrm>
          <a:prstGeom prst="line">
            <a:avLst/>
          </a:prstGeom>
          <a:ln w="28575"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sp>
        <p:nvSpPr>
          <p:cNvPr id="53" name="Freeform 9">
            <a:extLst>
              <a:ext uri="{FF2B5EF4-FFF2-40B4-BE49-F238E27FC236}">
                <a16:creationId xmlns:a16="http://schemas.microsoft.com/office/drawing/2014/main" id="{1F251695-79FC-47D2-9A1B-20819F404689}"/>
              </a:ext>
              <a:ext uri="{C183D7F6-B498-43B3-948B-1728B52AA6E4}">
                <adec:decorative xmlns:adec="http://schemas.microsoft.com/office/drawing/2017/decorative" val="1"/>
              </a:ext>
            </a:extLst>
          </p:cNvPr>
          <p:cNvSpPr>
            <a:spLocks noChangeAspect="1"/>
          </p:cNvSpPr>
          <p:nvPr/>
        </p:nvSpPr>
        <p:spPr bwMode="gray">
          <a:xfrm>
            <a:off x="6355693" y="1603450"/>
            <a:ext cx="137160" cy="137160"/>
          </a:xfrm>
          <a:prstGeom prst="ellipse">
            <a:avLst/>
          </a:prstGeom>
          <a:solidFill>
            <a:schemeClr val="tx2"/>
          </a:solidFill>
          <a:ln w="158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a:ln>
                <a:noFill/>
              </a:ln>
              <a:solidFill>
                <a:srgbClr val="5A5A5A"/>
              </a:solidFill>
              <a:effectLst/>
              <a:uLnTx/>
              <a:uFillTx/>
              <a:latin typeface="Arial" panose="020B0604020202020204"/>
              <a:ea typeface="+mn-ea"/>
              <a:cs typeface="+mn-cs"/>
            </a:endParaRPr>
          </a:p>
        </p:txBody>
      </p:sp>
      <p:cxnSp>
        <p:nvCxnSpPr>
          <p:cNvPr id="54" name="Straight Connector 53">
            <a:extLst>
              <a:ext uri="{FF2B5EF4-FFF2-40B4-BE49-F238E27FC236}">
                <a16:creationId xmlns:a16="http://schemas.microsoft.com/office/drawing/2014/main" id="{E5BC582B-A75F-4412-8230-1E4AA824EE73}"/>
              </a:ext>
              <a:ext uri="{C183D7F6-B498-43B3-948B-1728B52AA6E4}">
                <adec:decorative xmlns:adec="http://schemas.microsoft.com/office/drawing/2017/decorative" val="1"/>
              </a:ext>
            </a:extLst>
          </p:cNvPr>
          <p:cNvCxnSpPr>
            <a:cxnSpLocks/>
          </p:cNvCxnSpPr>
          <p:nvPr/>
        </p:nvCxnSpPr>
        <p:spPr bwMode="gray">
          <a:xfrm flipH="1">
            <a:off x="6537557" y="3159347"/>
            <a:ext cx="634090" cy="0"/>
          </a:xfrm>
          <a:prstGeom prst="line">
            <a:avLst/>
          </a:prstGeom>
          <a:ln w="28575"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sp>
        <p:nvSpPr>
          <p:cNvPr id="55" name="Freeform 9">
            <a:extLst>
              <a:ext uri="{FF2B5EF4-FFF2-40B4-BE49-F238E27FC236}">
                <a16:creationId xmlns:a16="http://schemas.microsoft.com/office/drawing/2014/main" id="{2BB3968F-682B-4000-9A8F-B26A7F95B431}"/>
              </a:ext>
              <a:ext uri="{C183D7F6-B498-43B3-948B-1728B52AA6E4}">
                <adec:decorative xmlns:adec="http://schemas.microsoft.com/office/drawing/2017/decorative" val="1"/>
              </a:ext>
            </a:extLst>
          </p:cNvPr>
          <p:cNvSpPr>
            <a:spLocks noChangeAspect="1"/>
          </p:cNvSpPr>
          <p:nvPr/>
        </p:nvSpPr>
        <p:spPr bwMode="gray">
          <a:xfrm>
            <a:off x="7149525" y="3083954"/>
            <a:ext cx="137160" cy="137160"/>
          </a:xfrm>
          <a:prstGeom prst="ellipse">
            <a:avLst/>
          </a:prstGeom>
          <a:solidFill>
            <a:schemeClr val="tx2"/>
          </a:solidFill>
          <a:ln w="158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56" name="Oval 55">
            <a:extLst>
              <a:ext uri="{FF2B5EF4-FFF2-40B4-BE49-F238E27FC236}">
                <a16:creationId xmlns:a16="http://schemas.microsoft.com/office/drawing/2014/main" id="{AFAAD57F-7577-4F27-951A-5E9A1AE83DAF}"/>
              </a:ext>
            </a:extLst>
          </p:cNvPr>
          <p:cNvSpPr>
            <a:spLocks noChangeAspect="1"/>
          </p:cNvSpPr>
          <p:nvPr/>
        </p:nvSpPr>
        <p:spPr bwMode="gray">
          <a:xfrm>
            <a:off x="6175183" y="3108130"/>
            <a:ext cx="249089" cy="249089"/>
          </a:xfrm>
          <a:prstGeom prst="ellipse">
            <a:avLst/>
          </a:prstGeom>
          <a:solidFill>
            <a:schemeClr val="accent6"/>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1463675"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a:ln>
                  <a:noFill/>
                </a:ln>
                <a:effectLst/>
                <a:uLnTx/>
                <a:uFillTx/>
                <a:latin typeface="Arial" panose="020B0604020202020204"/>
                <a:ea typeface="+mn-ea"/>
                <a:cs typeface="+mn-cs"/>
              </a:rPr>
              <a:t>2</a:t>
            </a:r>
          </a:p>
        </p:txBody>
      </p:sp>
      <p:sp>
        <p:nvSpPr>
          <p:cNvPr id="57" name="Freeform 9">
            <a:extLst>
              <a:ext uri="{FF2B5EF4-FFF2-40B4-BE49-F238E27FC236}">
                <a16:creationId xmlns:a16="http://schemas.microsoft.com/office/drawing/2014/main" id="{7EE55719-E29E-4ED6-A6C5-4ED896B6C5A0}"/>
              </a:ext>
              <a:ext uri="{C183D7F6-B498-43B3-948B-1728B52AA6E4}">
                <adec:decorative xmlns:adec="http://schemas.microsoft.com/office/drawing/2017/decorative" val="1"/>
              </a:ext>
            </a:extLst>
          </p:cNvPr>
          <p:cNvSpPr>
            <a:spLocks noChangeAspect="1"/>
          </p:cNvSpPr>
          <p:nvPr/>
        </p:nvSpPr>
        <p:spPr bwMode="gray">
          <a:xfrm>
            <a:off x="6894137" y="4307514"/>
            <a:ext cx="137160" cy="137160"/>
          </a:xfrm>
          <a:prstGeom prst="ellipse">
            <a:avLst/>
          </a:prstGeom>
          <a:solidFill>
            <a:schemeClr val="tx2"/>
          </a:solidFill>
          <a:ln w="1587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0" normalizeH="0" baseline="0" noProof="0">
              <a:ln>
                <a:noFill/>
              </a:ln>
              <a:solidFill>
                <a:srgbClr val="5A5A5A"/>
              </a:solidFill>
              <a:effectLst/>
              <a:uLnTx/>
              <a:uFillTx/>
              <a:latin typeface="Arial" panose="020B0604020202020204"/>
              <a:ea typeface="+mn-ea"/>
              <a:cs typeface="+mn-cs"/>
            </a:endParaRPr>
          </a:p>
        </p:txBody>
      </p:sp>
      <p:sp>
        <p:nvSpPr>
          <p:cNvPr id="58" name="Oval 57">
            <a:extLst>
              <a:ext uri="{FF2B5EF4-FFF2-40B4-BE49-F238E27FC236}">
                <a16:creationId xmlns:a16="http://schemas.microsoft.com/office/drawing/2014/main" id="{352BA51E-EEDB-423F-AB8E-F29AD880DEE4}"/>
              </a:ext>
            </a:extLst>
          </p:cNvPr>
          <p:cNvSpPr>
            <a:spLocks noChangeAspect="1"/>
          </p:cNvSpPr>
          <p:nvPr/>
        </p:nvSpPr>
        <p:spPr bwMode="gray">
          <a:xfrm>
            <a:off x="5882181" y="4172460"/>
            <a:ext cx="249089" cy="249089"/>
          </a:xfrm>
          <a:prstGeom prst="ellipse">
            <a:avLst/>
          </a:prstGeom>
          <a:solidFill>
            <a:schemeClr val="accent6"/>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1463675"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a:ln>
                  <a:noFill/>
                </a:ln>
                <a:effectLst/>
                <a:uLnTx/>
                <a:uFillTx/>
                <a:latin typeface="Arial" panose="020B0604020202020204"/>
                <a:ea typeface="+mn-ea"/>
                <a:cs typeface="+mn-cs"/>
              </a:rPr>
              <a:t>3</a:t>
            </a:r>
          </a:p>
        </p:txBody>
      </p:sp>
      <p:sp>
        <p:nvSpPr>
          <p:cNvPr id="59" name="Oval 58">
            <a:extLst>
              <a:ext uri="{FF2B5EF4-FFF2-40B4-BE49-F238E27FC236}">
                <a16:creationId xmlns:a16="http://schemas.microsoft.com/office/drawing/2014/main" id="{25D79D58-2638-41A6-A0CC-0F271A2D188E}"/>
              </a:ext>
            </a:extLst>
          </p:cNvPr>
          <p:cNvSpPr>
            <a:spLocks noChangeAspect="1"/>
          </p:cNvSpPr>
          <p:nvPr/>
        </p:nvSpPr>
        <p:spPr bwMode="gray">
          <a:xfrm>
            <a:off x="4861769" y="4195657"/>
            <a:ext cx="249089" cy="249089"/>
          </a:xfrm>
          <a:prstGeom prst="ellipse">
            <a:avLst/>
          </a:prstGeom>
          <a:solidFill>
            <a:schemeClr val="accent6"/>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1463675"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a:ln>
                  <a:noFill/>
                </a:ln>
                <a:effectLst/>
                <a:uLnTx/>
                <a:uFillTx/>
                <a:latin typeface="Arial" panose="020B0604020202020204"/>
                <a:ea typeface="+mn-ea"/>
                <a:cs typeface="+mn-cs"/>
              </a:rPr>
              <a:t>4</a:t>
            </a:r>
          </a:p>
        </p:txBody>
      </p:sp>
      <p:cxnSp>
        <p:nvCxnSpPr>
          <p:cNvPr id="60" name="Straight Connector 59">
            <a:extLst>
              <a:ext uri="{FF2B5EF4-FFF2-40B4-BE49-F238E27FC236}">
                <a16:creationId xmlns:a16="http://schemas.microsoft.com/office/drawing/2014/main" id="{29668539-5C7D-478B-A819-C0E90584D67D}"/>
              </a:ext>
              <a:ext uri="{C183D7F6-B498-43B3-948B-1728B52AA6E4}">
                <adec:decorative xmlns:adec="http://schemas.microsoft.com/office/drawing/2017/decorative" val="1"/>
              </a:ext>
            </a:extLst>
          </p:cNvPr>
          <p:cNvCxnSpPr>
            <a:cxnSpLocks/>
          </p:cNvCxnSpPr>
          <p:nvPr/>
        </p:nvCxnSpPr>
        <p:spPr bwMode="gray">
          <a:xfrm flipH="1">
            <a:off x="6224529" y="4377034"/>
            <a:ext cx="710135" cy="0"/>
          </a:xfrm>
          <a:prstGeom prst="line">
            <a:avLst/>
          </a:prstGeom>
          <a:ln w="28575"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0C2824CC-BBE3-4D86-B890-84A560E1BA6C}"/>
              </a:ext>
              <a:ext uri="{C183D7F6-B498-43B3-948B-1728B52AA6E4}">
                <adec:decorative xmlns:adec="http://schemas.microsoft.com/office/drawing/2017/decorative" val="1"/>
              </a:ext>
            </a:extLst>
          </p:cNvPr>
          <p:cNvCxnSpPr>
            <a:cxnSpLocks/>
          </p:cNvCxnSpPr>
          <p:nvPr/>
        </p:nvCxnSpPr>
        <p:spPr bwMode="gray">
          <a:xfrm flipH="1">
            <a:off x="4015775" y="4410841"/>
            <a:ext cx="710135" cy="0"/>
          </a:xfrm>
          <a:prstGeom prst="line">
            <a:avLst/>
          </a:prstGeom>
          <a:ln w="28575"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29DA91A1-7408-491E-9D36-67CDC855CAE6}"/>
              </a:ext>
              <a:ext uri="{C183D7F6-B498-43B3-948B-1728B52AA6E4}">
                <adec:decorative xmlns:adec="http://schemas.microsoft.com/office/drawing/2017/decorative" val="1"/>
              </a:ext>
            </a:extLst>
          </p:cNvPr>
          <p:cNvCxnSpPr>
            <a:cxnSpLocks/>
          </p:cNvCxnSpPr>
          <p:nvPr/>
        </p:nvCxnSpPr>
        <p:spPr bwMode="gray">
          <a:xfrm flipH="1">
            <a:off x="3790601" y="3148914"/>
            <a:ext cx="634090" cy="0"/>
          </a:xfrm>
          <a:prstGeom prst="line">
            <a:avLst/>
          </a:prstGeom>
          <a:ln w="28575"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58BF46E7-6E00-4AD6-A5DA-06FF8446BD2F}"/>
              </a:ext>
            </a:extLst>
          </p:cNvPr>
          <p:cNvSpPr txBox="1">
            <a:spLocks noGrp="1"/>
          </p:cNvSpPr>
          <p:nvPr>
            <p:ph type="title" idx="4294967295"/>
          </p:nvPr>
        </p:nvSpPr>
        <p:spPr bwMode="gray">
          <a:xfrm>
            <a:off x="494906" y="338820"/>
            <a:ext cx="11332723" cy="36207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2200" b="1" kern="1200">
                <a:solidFill>
                  <a:schemeClr val="accent6"/>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400" b="0" i="0" u="none" strike="noStrike" kern="1200" cap="none" spc="0" normalizeH="0" baseline="0" noProof="0" dirty="0">
                <a:ln>
                  <a:noFill/>
                </a:ln>
                <a:solidFill>
                  <a:srgbClr val="5A5A5A"/>
                </a:solidFill>
                <a:effectLst/>
                <a:uLnTx/>
                <a:uFillTx/>
                <a:latin typeface="+mj-lt"/>
                <a:ea typeface="+mj-ea"/>
                <a:cs typeface="+mj-cs"/>
              </a:rPr>
              <a:t>The PHM cycle — making things stick through continuous learning and doing</a:t>
            </a:r>
          </a:p>
        </p:txBody>
      </p:sp>
      <p:sp>
        <p:nvSpPr>
          <p:cNvPr id="2" name="Slide Number Placeholder 1">
            <a:extLst>
              <a:ext uri="{FF2B5EF4-FFF2-40B4-BE49-F238E27FC236}">
                <a16:creationId xmlns:a16="http://schemas.microsoft.com/office/drawing/2014/main" id="{84CD0726-3872-9DEE-9326-34C6563DE594}"/>
              </a:ext>
            </a:extLst>
          </p:cNvPr>
          <p:cNvSpPr>
            <a:spLocks noGrp="1"/>
          </p:cNvSpPr>
          <p:nvPr>
            <p:ph type="sldNum" sz="quarter" idx="16"/>
          </p:nvPr>
        </p:nvSpPr>
        <p:spPr/>
        <p:txBody>
          <a:bodyPr/>
          <a:lstStyle/>
          <a:p>
            <a:fld id="{901F1369-4AEB-4520-96C0-9F78886180C1}" type="slidenum">
              <a:rPr lang="en-US" smtClean="0"/>
              <a:pPr/>
              <a:t>2</a:t>
            </a:fld>
            <a:endParaRPr lang="en-US"/>
          </a:p>
        </p:txBody>
      </p:sp>
      <p:sp>
        <p:nvSpPr>
          <p:cNvPr id="4" name="Footer Placeholder 1">
            <a:extLst>
              <a:ext uri="{FF2B5EF4-FFF2-40B4-BE49-F238E27FC236}">
                <a16:creationId xmlns:a16="http://schemas.microsoft.com/office/drawing/2014/main" id="{CED97E59-F062-41A7-8F47-07B7B4ECE617}"/>
              </a:ext>
            </a:extLst>
          </p:cNvPr>
          <p:cNvSpPr txBox="1">
            <a:spLocks/>
          </p:cNvSpPr>
          <p:nvPr/>
        </p:nvSpPr>
        <p:spPr>
          <a:xfrm>
            <a:off x="3686185" y="6459785"/>
            <a:ext cx="482280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900">
                <a:solidFill>
                  <a:schemeClr val="bg1"/>
                </a:solidFill>
              </a:rPr>
              <a:t>© 2024 Optum, Inc. All rights reserved. Confidential property of Optum. Do not distribute or reproduce without express permission from Optum.</a:t>
            </a:r>
            <a:endParaRPr lang="en-US" sz="900" dirty="0">
              <a:solidFill>
                <a:schemeClr val="bg1"/>
              </a:solidFill>
            </a:endParaRPr>
          </a:p>
        </p:txBody>
      </p:sp>
    </p:spTree>
    <p:extLst>
      <p:ext uri="{BB962C8B-B14F-4D97-AF65-F5344CB8AC3E}">
        <p14:creationId xmlns:p14="http://schemas.microsoft.com/office/powerpoint/2010/main" val="26849678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57337-E72D-4803-94E6-E6BF650FF500}"/>
              </a:ext>
            </a:extLst>
          </p:cNvPr>
          <p:cNvSpPr>
            <a:spLocks noGrp="1"/>
          </p:cNvSpPr>
          <p:nvPr>
            <p:ph type="title"/>
          </p:nvPr>
        </p:nvSpPr>
        <p:spPr bwMode="gray">
          <a:xfrm>
            <a:off x="489645" y="192808"/>
            <a:ext cx="10058400" cy="730649"/>
          </a:xfrm>
        </p:spPr>
        <p:txBody>
          <a:bodyPr anchor="ctr">
            <a:normAutofit/>
          </a:bodyPr>
          <a:lstStyle/>
          <a:p>
            <a:r>
              <a:rPr lang="en-US" sz="2400" dirty="0">
                <a:solidFill>
                  <a:srgbClr val="5A5A5A"/>
                </a:solidFill>
              </a:rPr>
              <a:t>ICS aims supported by Optum’s PHM analytics</a:t>
            </a:r>
          </a:p>
        </p:txBody>
      </p:sp>
      <p:sp>
        <p:nvSpPr>
          <p:cNvPr id="7" name="TextBox 6">
            <a:extLst>
              <a:ext uri="{FF2B5EF4-FFF2-40B4-BE49-F238E27FC236}">
                <a16:creationId xmlns:a16="http://schemas.microsoft.com/office/drawing/2014/main" id="{EE0ABABC-C4DF-48EA-AD24-0049B575DEA3}"/>
              </a:ext>
            </a:extLst>
          </p:cNvPr>
          <p:cNvSpPr txBox="1"/>
          <p:nvPr/>
        </p:nvSpPr>
        <p:spPr bwMode="gray">
          <a:xfrm>
            <a:off x="534910" y="1024471"/>
            <a:ext cx="4320000" cy="646331"/>
          </a:xfrm>
          <a:prstGeom prst="rect">
            <a:avLst/>
          </a:prstGeom>
          <a:noFill/>
        </p:spPr>
        <p:txBody>
          <a:bodyPr wrap="square">
            <a:spAutoFit/>
          </a:bodyPr>
          <a:lstStyle/>
          <a:p>
            <a:r>
              <a:rPr lang="en-US" b="1" dirty="0">
                <a:solidFill>
                  <a:srgbClr val="5A5A5A"/>
                </a:solidFill>
              </a:rPr>
              <a:t>Improving outcomes in population health and health care</a:t>
            </a:r>
          </a:p>
        </p:txBody>
      </p:sp>
      <p:sp>
        <p:nvSpPr>
          <p:cNvPr id="9" name="TextBox 8">
            <a:extLst>
              <a:ext uri="{FF2B5EF4-FFF2-40B4-BE49-F238E27FC236}">
                <a16:creationId xmlns:a16="http://schemas.microsoft.com/office/drawing/2014/main" id="{487F1AED-AE5C-497B-B16A-6C34CCCF5FD6}"/>
              </a:ext>
            </a:extLst>
          </p:cNvPr>
          <p:cNvSpPr txBox="1"/>
          <p:nvPr/>
        </p:nvSpPr>
        <p:spPr bwMode="gray">
          <a:xfrm>
            <a:off x="6326997" y="1024471"/>
            <a:ext cx="4320000" cy="646331"/>
          </a:xfrm>
          <a:prstGeom prst="rect">
            <a:avLst/>
          </a:prstGeom>
          <a:noFill/>
        </p:spPr>
        <p:txBody>
          <a:bodyPr wrap="square">
            <a:spAutoFit/>
          </a:bodyPr>
          <a:lstStyle/>
          <a:p>
            <a:r>
              <a:rPr lang="en-US" b="1" dirty="0">
                <a:solidFill>
                  <a:srgbClr val="5A5A5A"/>
                </a:solidFill>
              </a:rPr>
              <a:t>Tackling inequalities in outcomes, experience and access</a:t>
            </a:r>
          </a:p>
        </p:txBody>
      </p:sp>
      <p:sp>
        <p:nvSpPr>
          <p:cNvPr id="11" name="TextBox 10">
            <a:extLst>
              <a:ext uri="{FF2B5EF4-FFF2-40B4-BE49-F238E27FC236}">
                <a16:creationId xmlns:a16="http://schemas.microsoft.com/office/drawing/2014/main" id="{8CA62BF7-4573-4733-88A4-A6C5EAA5A42A}"/>
              </a:ext>
            </a:extLst>
          </p:cNvPr>
          <p:cNvSpPr txBox="1"/>
          <p:nvPr/>
        </p:nvSpPr>
        <p:spPr bwMode="gray">
          <a:xfrm>
            <a:off x="534910" y="3233564"/>
            <a:ext cx="4320000" cy="646331"/>
          </a:xfrm>
          <a:prstGeom prst="rect">
            <a:avLst/>
          </a:prstGeom>
          <a:noFill/>
        </p:spPr>
        <p:txBody>
          <a:bodyPr wrap="square">
            <a:spAutoFit/>
          </a:bodyPr>
          <a:lstStyle/>
          <a:p>
            <a:r>
              <a:rPr lang="en-US" b="1" dirty="0">
                <a:solidFill>
                  <a:srgbClr val="5A5A5A"/>
                </a:solidFill>
              </a:rPr>
              <a:t>Enhancing productivity and value for money</a:t>
            </a:r>
          </a:p>
        </p:txBody>
      </p:sp>
      <p:sp>
        <p:nvSpPr>
          <p:cNvPr id="13" name="TextBox 12">
            <a:extLst>
              <a:ext uri="{FF2B5EF4-FFF2-40B4-BE49-F238E27FC236}">
                <a16:creationId xmlns:a16="http://schemas.microsoft.com/office/drawing/2014/main" id="{012CE2F9-822B-4676-A87F-32FF6B6369AD}"/>
              </a:ext>
            </a:extLst>
          </p:cNvPr>
          <p:cNvSpPr txBox="1"/>
          <p:nvPr/>
        </p:nvSpPr>
        <p:spPr bwMode="gray">
          <a:xfrm>
            <a:off x="6407627" y="3233564"/>
            <a:ext cx="4320000" cy="646331"/>
          </a:xfrm>
          <a:prstGeom prst="rect">
            <a:avLst/>
          </a:prstGeom>
          <a:noFill/>
        </p:spPr>
        <p:txBody>
          <a:bodyPr wrap="square">
            <a:spAutoFit/>
          </a:bodyPr>
          <a:lstStyle/>
          <a:p>
            <a:r>
              <a:rPr lang="en-US" b="1" dirty="0">
                <a:solidFill>
                  <a:srgbClr val="5A5A5A"/>
                </a:solidFill>
              </a:rPr>
              <a:t>Helping the NHS to support broader social and economic development</a:t>
            </a:r>
            <a:endParaRPr lang="en-GB" b="1" dirty="0">
              <a:solidFill>
                <a:srgbClr val="5A5A5A"/>
              </a:solidFill>
            </a:endParaRPr>
          </a:p>
        </p:txBody>
      </p:sp>
      <p:cxnSp>
        <p:nvCxnSpPr>
          <p:cNvPr id="15" name="Straight Connector 14">
            <a:extLst>
              <a:ext uri="{FF2B5EF4-FFF2-40B4-BE49-F238E27FC236}">
                <a16:creationId xmlns:a16="http://schemas.microsoft.com/office/drawing/2014/main" id="{7B352D05-A7D9-4FF8-A16E-C3BDB3C0C4CD}"/>
              </a:ext>
              <a:ext uri="{C183D7F6-B498-43B3-948B-1728B52AA6E4}">
                <adec:decorative xmlns:adec="http://schemas.microsoft.com/office/drawing/2017/decorative" val="1"/>
              </a:ext>
            </a:extLst>
          </p:cNvPr>
          <p:cNvCxnSpPr>
            <a:cxnSpLocks/>
          </p:cNvCxnSpPr>
          <p:nvPr/>
        </p:nvCxnSpPr>
        <p:spPr bwMode="gray">
          <a:xfrm>
            <a:off x="627320" y="1670802"/>
            <a:ext cx="4216957" cy="0"/>
          </a:xfrm>
          <a:prstGeom prst="line">
            <a:avLst/>
          </a:prstGeom>
          <a:ln w="19050" cap="rnd">
            <a:solidFill>
              <a:schemeClr val="tx2"/>
            </a:solidFill>
            <a:headEnd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BFC035A-928B-48CF-89C5-33EFB2612AC0}"/>
              </a:ext>
              <a:ext uri="{C183D7F6-B498-43B3-948B-1728B52AA6E4}">
                <adec:decorative xmlns:adec="http://schemas.microsoft.com/office/drawing/2017/decorative" val="1"/>
              </a:ext>
            </a:extLst>
          </p:cNvPr>
          <p:cNvCxnSpPr>
            <a:cxnSpLocks/>
          </p:cNvCxnSpPr>
          <p:nvPr/>
        </p:nvCxnSpPr>
        <p:spPr bwMode="gray">
          <a:xfrm>
            <a:off x="6448515" y="1670802"/>
            <a:ext cx="4216957" cy="0"/>
          </a:xfrm>
          <a:prstGeom prst="line">
            <a:avLst/>
          </a:prstGeom>
          <a:ln w="19050" cap="rnd">
            <a:solidFill>
              <a:schemeClr val="tx2"/>
            </a:solidFill>
            <a:headEnd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88B1F3E-65AC-4EF7-A286-0830170C0D4C}"/>
              </a:ext>
              <a:ext uri="{C183D7F6-B498-43B3-948B-1728B52AA6E4}">
                <adec:decorative xmlns:adec="http://schemas.microsoft.com/office/drawing/2017/decorative" val="1"/>
              </a:ext>
            </a:extLst>
          </p:cNvPr>
          <p:cNvCxnSpPr>
            <a:cxnSpLocks/>
          </p:cNvCxnSpPr>
          <p:nvPr/>
        </p:nvCxnSpPr>
        <p:spPr bwMode="gray">
          <a:xfrm>
            <a:off x="627320" y="3888952"/>
            <a:ext cx="4216957" cy="0"/>
          </a:xfrm>
          <a:prstGeom prst="line">
            <a:avLst/>
          </a:prstGeom>
          <a:ln w="19050" cap="rnd">
            <a:solidFill>
              <a:schemeClr val="tx2"/>
            </a:solidFill>
            <a:headEnd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A78DDA1-1E18-4ACB-8561-20A761A30E9D}"/>
              </a:ext>
              <a:ext uri="{C183D7F6-B498-43B3-948B-1728B52AA6E4}">
                <adec:decorative xmlns:adec="http://schemas.microsoft.com/office/drawing/2017/decorative" val="1"/>
              </a:ext>
            </a:extLst>
          </p:cNvPr>
          <p:cNvCxnSpPr>
            <a:cxnSpLocks/>
          </p:cNvCxnSpPr>
          <p:nvPr/>
        </p:nvCxnSpPr>
        <p:spPr bwMode="gray">
          <a:xfrm>
            <a:off x="6448515" y="3888952"/>
            <a:ext cx="4216957" cy="0"/>
          </a:xfrm>
          <a:prstGeom prst="line">
            <a:avLst/>
          </a:prstGeom>
          <a:ln w="19050" cap="rnd">
            <a:solidFill>
              <a:schemeClr val="tx2"/>
            </a:solidFill>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CDEB1550-0EB8-47DD-AAFC-DE63F0091903}"/>
              </a:ext>
            </a:extLst>
          </p:cNvPr>
          <p:cNvSpPr txBox="1"/>
          <p:nvPr/>
        </p:nvSpPr>
        <p:spPr bwMode="gray">
          <a:xfrm>
            <a:off x="534910" y="1877233"/>
            <a:ext cx="4912242" cy="1231106"/>
          </a:xfrm>
          <a:prstGeom prst="rect">
            <a:avLst/>
          </a:prstGeom>
          <a:noFill/>
        </p:spPr>
        <p:txBody>
          <a:bodyPr vert="horz" wrap="square" lIns="0" tIns="0" rIns="0" bIns="0" rtlCol="0">
            <a:spAutoFit/>
          </a:bodyPr>
          <a:lstStyle/>
          <a:p>
            <a:pPr marL="108000" indent="-108000" algn="l">
              <a:spcBef>
                <a:spcPts val="600"/>
              </a:spcBef>
              <a:buFont typeface="Arial" panose="020B0604020202020204" pitchFamily="34" charset="0"/>
              <a:buChar char="•"/>
            </a:pPr>
            <a:r>
              <a:rPr lang="en-GB" sz="1400" dirty="0">
                <a:solidFill>
                  <a:srgbClr val="5A5A5A"/>
                </a:solidFill>
              </a:rPr>
              <a:t>Find at-risk segments in the </a:t>
            </a:r>
            <a:r>
              <a:rPr lang="en-GB" sz="1400" b="1" dirty="0">
                <a:solidFill>
                  <a:srgbClr val="002677"/>
                </a:solidFill>
              </a:rPr>
              <a:t>PHM Dashboard </a:t>
            </a:r>
            <a:r>
              <a:rPr lang="en-GB" sz="1400" dirty="0">
                <a:solidFill>
                  <a:srgbClr val="5A5A5A"/>
                </a:solidFill>
              </a:rPr>
              <a:t>and compare their outcomes to detect unwarranted variation</a:t>
            </a:r>
          </a:p>
          <a:p>
            <a:pPr marL="108000" indent="-108000" algn="l">
              <a:spcBef>
                <a:spcPts val="600"/>
              </a:spcBef>
              <a:buFont typeface="Arial" panose="020B0604020202020204" pitchFamily="34" charset="0"/>
              <a:buChar char="•"/>
            </a:pPr>
            <a:r>
              <a:rPr lang="en-GB" sz="1400" dirty="0">
                <a:solidFill>
                  <a:srgbClr val="5A5A5A"/>
                </a:solidFill>
              </a:rPr>
              <a:t>Incentivise and track improvements to outcomes over time using the </a:t>
            </a:r>
            <a:r>
              <a:rPr lang="en-GB" sz="1400" b="1" dirty="0">
                <a:solidFill>
                  <a:srgbClr val="002677"/>
                </a:solidFill>
              </a:rPr>
              <a:t>Evaluation</a:t>
            </a:r>
            <a:r>
              <a:rPr lang="en-GB" sz="1400" b="1" dirty="0">
                <a:solidFill>
                  <a:srgbClr val="5A5A5A"/>
                </a:solidFill>
              </a:rPr>
              <a:t> </a:t>
            </a:r>
            <a:r>
              <a:rPr lang="en-GB" sz="1400" dirty="0">
                <a:solidFill>
                  <a:srgbClr val="5A5A5A"/>
                </a:solidFill>
              </a:rPr>
              <a:t>module</a:t>
            </a:r>
          </a:p>
          <a:p>
            <a:pPr marL="108000" indent="-108000" algn="l">
              <a:spcBef>
                <a:spcPts val="600"/>
              </a:spcBef>
              <a:buFont typeface="Arial" panose="020B0604020202020204" pitchFamily="34" charset="0"/>
              <a:buChar char="•"/>
            </a:pPr>
            <a:endParaRPr lang="en-GB" sz="1400" b="1" dirty="0">
              <a:solidFill>
                <a:srgbClr val="5A5A5A"/>
              </a:solidFill>
            </a:endParaRPr>
          </a:p>
        </p:txBody>
      </p:sp>
      <p:sp>
        <p:nvSpPr>
          <p:cNvPr id="21" name="TextBox 20">
            <a:extLst>
              <a:ext uri="{FF2B5EF4-FFF2-40B4-BE49-F238E27FC236}">
                <a16:creationId xmlns:a16="http://schemas.microsoft.com/office/drawing/2014/main" id="{1DAE963A-F7E7-463F-81C1-75BAE20D6A9C}"/>
              </a:ext>
            </a:extLst>
          </p:cNvPr>
          <p:cNvSpPr txBox="1"/>
          <p:nvPr/>
        </p:nvSpPr>
        <p:spPr bwMode="gray">
          <a:xfrm>
            <a:off x="6326997" y="1877233"/>
            <a:ext cx="4912242" cy="1446550"/>
          </a:xfrm>
          <a:prstGeom prst="rect">
            <a:avLst/>
          </a:prstGeom>
          <a:noFill/>
        </p:spPr>
        <p:txBody>
          <a:bodyPr vert="horz" wrap="square" lIns="0" tIns="0" rIns="0" bIns="0" rtlCol="0">
            <a:spAutoFit/>
          </a:bodyPr>
          <a:lstStyle/>
          <a:p>
            <a:pPr marL="108000" indent="-108000" algn="l">
              <a:spcBef>
                <a:spcPts val="600"/>
              </a:spcBef>
              <a:buFont typeface="Arial" panose="020B0604020202020204" pitchFamily="34" charset="0"/>
              <a:buChar char="•"/>
            </a:pPr>
            <a:r>
              <a:rPr lang="en-GB" sz="1400" dirty="0">
                <a:solidFill>
                  <a:srgbClr val="5A5A5A"/>
                </a:solidFill>
              </a:rPr>
              <a:t>Explore the impact of health inequalities in the </a:t>
            </a:r>
            <a:r>
              <a:rPr lang="en-GB" sz="1400" b="1" dirty="0">
                <a:solidFill>
                  <a:srgbClr val="002677"/>
                </a:solidFill>
              </a:rPr>
              <a:t>PHM Dashboard</a:t>
            </a:r>
            <a:r>
              <a:rPr lang="en-GB" sz="1400" dirty="0">
                <a:solidFill>
                  <a:srgbClr val="5A5A5A"/>
                </a:solidFill>
              </a:rPr>
              <a:t>, both in the focus Inequalities domain but also as a theme throughout the entire dashboard</a:t>
            </a:r>
          </a:p>
          <a:p>
            <a:pPr marL="108000" indent="-108000" algn="l">
              <a:spcBef>
                <a:spcPts val="600"/>
              </a:spcBef>
              <a:buFont typeface="Arial" panose="020B0604020202020204" pitchFamily="34" charset="0"/>
              <a:buChar char="•"/>
            </a:pPr>
            <a:r>
              <a:rPr lang="en-GB" sz="1400" dirty="0">
                <a:solidFill>
                  <a:srgbClr val="5A5A5A"/>
                </a:solidFill>
              </a:rPr>
              <a:t>Use insights from the </a:t>
            </a:r>
            <a:r>
              <a:rPr lang="en-GB" sz="1400" b="1" dirty="0">
                <a:solidFill>
                  <a:srgbClr val="002677"/>
                </a:solidFill>
              </a:rPr>
              <a:t>Elective Recovery</a:t>
            </a:r>
            <a:r>
              <a:rPr lang="en-GB" sz="1400" dirty="0">
                <a:solidFill>
                  <a:srgbClr val="002677"/>
                </a:solidFill>
              </a:rPr>
              <a:t> </a:t>
            </a:r>
            <a:r>
              <a:rPr lang="en-GB" sz="1400" dirty="0">
                <a:solidFill>
                  <a:srgbClr val="5A5A5A"/>
                </a:solidFill>
              </a:rPr>
              <a:t>module to assess the impact of health inequalities on waiting lists</a:t>
            </a:r>
          </a:p>
          <a:p>
            <a:pPr marL="108000" indent="-108000" algn="l">
              <a:spcBef>
                <a:spcPts val="600"/>
              </a:spcBef>
              <a:buFont typeface="Arial" panose="020B0604020202020204" pitchFamily="34" charset="0"/>
              <a:buChar char="•"/>
            </a:pPr>
            <a:endParaRPr lang="en-GB" sz="1400" b="1" dirty="0">
              <a:solidFill>
                <a:srgbClr val="5A5A5A"/>
              </a:solidFill>
            </a:endParaRPr>
          </a:p>
        </p:txBody>
      </p:sp>
      <p:sp>
        <p:nvSpPr>
          <p:cNvPr id="22" name="TextBox 21">
            <a:extLst>
              <a:ext uri="{FF2B5EF4-FFF2-40B4-BE49-F238E27FC236}">
                <a16:creationId xmlns:a16="http://schemas.microsoft.com/office/drawing/2014/main" id="{878839DA-EFC4-4568-A93E-2DF51B776CB6}"/>
              </a:ext>
            </a:extLst>
          </p:cNvPr>
          <p:cNvSpPr txBox="1"/>
          <p:nvPr/>
        </p:nvSpPr>
        <p:spPr bwMode="gray">
          <a:xfrm>
            <a:off x="534910" y="4128285"/>
            <a:ext cx="4912242" cy="1661993"/>
          </a:xfrm>
          <a:prstGeom prst="rect">
            <a:avLst/>
          </a:prstGeom>
          <a:noFill/>
        </p:spPr>
        <p:txBody>
          <a:bodyPr vert="horz" wrap="square" lIns="0" tIns="0" rIns="0" bIns="0" rtlCol="0">
            <a:spAutoFit/>
          </a:bodyPr>
          <a:lstStyle/>
          <a:p>
            <a:pPr marL="108000" indent="-108000" algn="l">
              <a:spcBef>
                <a:spcPts val="600"/>
              </a:spcBef>
              <a:buFont typeface="Arial" panose="020B0604020202020204" pitchFamily="34" charset="0"/>
              <a:buChar char="•"/>
            </a:pPr>
            <a:r>
              <a:rPr lang="en-GB" sz="1400" dirty="0">
                <a:solidFill>
                  <a:srgbClr val="5A5A5A"/>
                </a:solidFill>
              </a:rPr>
              <a:t>Explore the total cost of care for specific population segments in the </a:t>
            </a:r>
            <a:r>
              <a:rPr lang="en-GB" sz="1400" b="1" dirty="0">
                <a:solidFill>
                  <a:srgbClr val="002677"/>
                </a:solidFill>
              </a:rPr>
              <a:t>PHM Dashboard</a:t>
            </a:r>
            <a:endParaRPr lang="en-GB" sz="1400" dirty="0">
              <a:solidFill>
                <a:srgbClr val="002677"/>
              </a:solidFill>
            </a:endParaRPr>
          </a:p>
          <a:p>
            <a:pPr marL="108000" indent="-108000" algn="l">
              <a:spcBef>
                <a:spcPts val="600"/>
              </a:spcBef>
              <a:buFont typeface="Arial" panose="020B0604020202020204" pitchFamily="34" charset="0"/>
              <a:buChar char="•"/>
            </a:pPr>
            <a:r>
              <a:rPr lang="en-GB" sz="1400" dirty="0">
                <a:solidFill>
                  <a:srgbClr val="5A5A5A"/>
                </a:solidFill>
              </a:rPr>
              <a:t>Incentivise outcomes and new ways of integrated working in the </a:t>
            </a:r>
            <a:r>
              <a:rPr lang="en-GB" sz="1400" b="1" dirty="0">
                <a:solidFill>
                  <a:srgbClr val="002677"/>
                </a:solidFill>
              </a:rPr>
              <a:t>Evaluation</a:t>
            </a:r>
            <a:r>
              <a:rPr lang="en-GB" sz="1400" dirty="0">
                <a:solidFill>
                  <a:srgbClr val="5A5A5A"/>
                </a:solidFill>
              </a:rPr>
              <a:t> module</a:t>
            </a:r>
          </a:p>
          <a:p>
            <a:pPr marL="108000" indent="-108000" algn="l">
              <a:spcBef>
                <a:spcPts val="600"/>
              </a:spcBef>
              <a:buFont typeface="Arial" panose="020B0604020202020204" pitchFamily="34" charset="0"/>
              <a:buChar char="•"/>
            </a:pPr>
            <a:r>
              <a:rPr lang="en-GB" sz="1400" dirty="0">
                <a:solidFill>
                  <a:srgbClr val="5A5A5A"/>
                </a:solidFill>
              </a:rPr>
              <a:t>Use the </a:t>
            </a:r>
            <a:r>
              <a:rPr lang="en-GB" sz="1400" b="1" dirty="0">
                <a:solidFill>
                  <a:srgbClr val="002677"/>
                </a:solidFill>
              </a:rPr>
              <a:t>PHM-Led Projections</a:t>
            </a:r>
            <a:r>
              <a:rPr lang="en-GB" sz="1400" dirty="0">
                <a:solidFill>
                  <a:srgbClr val="002677"/>
                </a:solidFill>
              </a:rPr>
              <a:t> </a:t>
            </a:r>
            <a:r>
              <a:rPr lang="en-GB" sz="1400" dirty="0">
                <a:solidFill>
                  <a:srgbClr val="5A5A5A"/>
                </a:solidFill>
              </a:rPr>
              <a:t>module to understand system financial forecasts, including do-nothing and mitigated scenario analysis</a:t>
            </a:r>
          </a:p>
        </p:txBody>
      </p:sp>
      <p:sp>
        <p:nvSpPr>
          <p:cNvPr id="23" name="TextBox 22">
            <a:extLst>
              <a:ext uri="{FF2B5EF4-FFF2-40B4-BE49-F238E27FC236}">
                <a16:creationId xmlns:a16="http://schemas.microsoft.com/office/drawing/2014/main" id="{643ABB4C-4331-49D8-A728-54F3E96A0B6A}"/>
              </a:ext>
            </a:extLst>
          </p:cNvPr>
          <p:cNvSpPr txBox="1"/>
          <p:nvPr/>
        </p:nvSpPr>
        <p:spPr bwMode="gray">
          <a:xfrm>
            <a:off x="6326997" y="4128285"/>
            <a:ext cx="4912242" cy="1800493"/>
          </a:xfrm>
          <a:prstGeom prst="rect">
            <a:avLst/>
          </a:prstGeom>
          <a:noFill/>
        </p:spPr>
        <p:txBody>
          <a:bodyPr vert="horz" wrap="square" lIns="0" tIns="0" rIns="0" bIns="0" rtlCol="0">
            <a:spAutoFit/>
          </a:bodyPr>
          <a:lstStyle/>
          <a:p>
            <a:pPr marL="108000" indent="-108000" algn="l">
              <a:spcBef>
                <a:spcPts val="600"/>
              </a:spcBef>
              <a:buFont typeface="Arial" panose="020B0604020202020204" pitchFamily="34" charset="0"/>
              <a:buChar char="•"/>
            </a:pPr>
            <a:r>
              <a:rPr lang="en-GB" sz="1400" dirty="0">
                <a:solidFill>
                  <a:srgbClr val="5A5A5A"/>
                </a:solidFill>
              </a:rPr>
              <a:t>Throughout the PHM Reporting Suite, we take a holistic, bio-psycho-social approach to understanding populations. This incorporates insights based on social and economic factors in the population.</a:t>
            </a:r>
          </a:p>
          <a:p>
            <a:pPr marL="108000" indent="-108000" algn="l">
              <a:spcBef>
                <a:spcPts val="600"/>
              </a:spcBef>
              <a:buFont typeface="Arial" panose="020B0604020202020204" pitchFamily="34" charset="0"/>
              <a:buChar char="•"/>
            </a:pPr>
            <a:r>
              <a:rPr lang="en-GB" sz="1400" dirty="0">
                <a:solidFill>
                  <a:srgbClr val="5A5A5A"/>
                </a:solidFill>
              </a:rPr>
              <a:t>This approach enables wider ICS stakeholders, including community wellbeing services and social prescribers, to all come around the table to use a shared source of the truth to support decision making, from ICS to person level.</a:t>
            </a:r>
          </a:p>
        </p:txBody>
      </p:sp>
      <p:sp>
        <p:nvSpPr>
          <p:cNvPr id="3" name="Slide Number Placeholder 2">
            <a:extLst>
              <a:ext uri="{FF2B5EF4-FFF2-40B4-BE49-F238E27FC236}">
                <a16:creationId xmlns:a16="http://schemas.microsoft.com/office/drawing/2014/main" id="{6E6F6CE8-6679-E82C-EB3C-7D8C433EB87F}"/>
              </a:ext>
            </a:extLst>
          </p:cNvPr>
          <p:cNvSpPr>
            <a:spLocks noGrp="1"/>
          </p:cNvSpPr>
          <p:nvPr>
            <p:ph type="sldNum" sz="quarter" idx="12"/>
          </p:nvPr>
        </p:nvSpPr>
        <p:spPr/>
        <p:txBody>
          <a:bodyPr/>
          <a:lstStyle/>
          <a:p>
            <a:fld id="{B519C85C-EAC9-48AD-98B2-AD409FB15711}" type="slidenum">
              <a:rPr lang="en-US" smtClean="0"/>
              <a:t>3</a:t>
            </a:fld>
            <a:endParaRPr lang="en-US"/>
          </a:p>
        </p:txBody>
      </p:sp>
      <p:sp>
        <p:nvSpPr>
          <p:cNvPr id="4" name="Footer Placeholder 1">
            <a:extLst>
              <a:ext uri="{FF2B5EF4-FFF2-40B4-BE49-F238E27FC236}">
                <a16:creationId xmlns:a16="http://schemas.microsoft.com/office/drawing/2014/main" id="{70FC0858-58A0-AAF9-BBE9-12FBC895859B}"/>
              </a:ext>
            </a:extLst>
          </p:cNvPr>
          <p:cNvSpPr txBox="1">
            <a:spLocks/>
          </p:cNvSpPr>
          <p:nvPr/>
        </p:nvSpPr>
        <p:spPr>
          <a:xfrm>
            <a:off x="3686185" y="6459785"/>
            <a:ext cx="482280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900">
                <a:solidFill>
                  <a:schemeClr val="bg1"/>
                </a:solidFill>
              </a:rPr>
              <a:t>© 2024 Optum, Inc. All rights reserved. Confidential property of Optum. Do not distribute or reproduce without express permission from Optum.</a:t>
            </a:r>
            <a:endParaRPr lang="en-US" sz="900" dirty="0">
              <a:solidFill>
                <a:schemeClr val="bg1"/>
              </a:solidFill>
            </a:endParaRPr>
          </a:p>
        </p:txBody>
      </p:sp>
    </p:spTree>
    <p:extLst>
      <p:ext uri="{BB962C8B-B14F-4D97-AF65-F5344CB8AC3E}">
        <p14:creationId xmlns:p14="http://schemas.microsoft.com/office/powerpoint/2010/main" val="2984128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9A0AB-C019-4ADD-8CA4-8EDCE738B8F4}"/>
              </a:ext>
            </a:extLst>
          </p:cNvPr>
          <p:cNvSpPr txBox="1">
            <a:spLocks noGrp="1"/>
          </p:cNvSpPr>
          <p:nvPr>
            <p:ph type="title" idx="4294967295"/>
          </p:nvPr>
        </p:nvSpPr>
        <p:spPr bwMode="gray">
          <a:xfrm>
            <a:off x="491736" y="304556"/>
            <a:ext cx="972104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2400" b="0" i="0" u="none" strike="noStrike" kern="1200" cap="none" spc="0" normalizeH="0" baseline="0" noProof="0" dirty="0">
                <a:ln>
                  <a:noFill/>
                </a:ln>
                <a:solidFill>
                  <a:srgbClr val="5A5A5A"/>
                </a:solidFill>
                <a:effectLst/>
                <a:uLnTx/>
                <a:uFillTx/>
                <a:latin typeface="+mj-lt"/>
                <a:ea typeface="+mn-ea"/>
                <a:cs typeface="+mn-cs"/>
              </a:rPr>
              <a:t>Purpose of the tool</a:t>
            </a:r>
            <a:endParaRPr kumimoji="0" lang="en-US" sz="2400" b="0" i="0" u="none" strike="noStrike" kern="1200" cap="none" spc="0" normalizeH="0" baseline="0" noProof="0" dirty="0">
              <a:ln>
                <a:noFill/>
              </a:ln>
              <a:solidFill>
                <a:srgbClr val="5A5A5A"/>
              </a:solidFill>
              <a:effectLst/>
              <a:uLnTx/>
              <a:uFillTx/>
              <a:latin typeface="+mj-lt"/>
              <a:ea typeface="+mn-ea"/>
              <a:cs typeface="+mn-cs"/>
            </a:endParaRPr>
          </a:p>
        </p:txBody>
      </p:sp>
      <p:sp>
        <p:nvSpPr>
          <p:cNvPr id="5" name="TextBox 4">
            <a:extLst>
              <a:ext uri="{FF2B5EF4-FFF2-40B4-BE49-F238E27FC236}">
                <a16:creationId xmlns:a16="http://schemas.microsoft.com/office/drawing/2014/main" id="{C09E6445-74EA-49D6-9490-99B73CE4CC91}"/>
              </a:ext>
            </a:extLst>
          </p:cNvPr>
          <p:cNvSpPr txBox="1"/>
          <p:nvPr/>
        </p:nvSpPr>
        <p:spPr bwMode="gray">
          <a:xfrm>
            <a:off x="492702" y="2119646"/>
            <a:ext cx="5308343" cy="246221"/>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
                <a:srgbClr val="4B4D4F"/>
              </a:buClr>
              <a:buSzTx/>
              <a:buFontTx/>
              <a:buNone/>
              <a:tabLst/>
              <a:defRPr/>
            </a:pPr>
            <a:r>
              <a:rPr lang="en-US" sz="1600" b="1" dirty="0">
                <a:solidFill>
                  <a:srgbClr val="002677"/>
                </a:solidFill>
                <a:latin typeface="Arial" panose="020B0604020202020204"/>
              </a:rPr>
              <a:t>How…</a:t>
            </a:r>
            <a:endParaRPr kumimoji="0" lang="en-US" sz="1600" b="1" i="0" u="none" strike="noStrike" kern="1200" cap="none" spc="0" normalizeH="0" baseline="0" noProof="0" dirty="0">
              <a:ln>
                <a:noFill/>
              </a:ln>
              <a:solidFill>
                <a:srgbClr val="002677"/>
              </a:solidFill>
              <a:effectLst/>
              <a:uLnTx/>
              <a:uFillTx/>
              <a:latin typeface="Arial" panose="020B0604020202020204"/>
              <a:ea typeface="+mn-ea"/>
              <a:cs typeface="+mn-cs"/>
            </a:endParaRPr>
          </a:p>
        </p:txBody>
      </p:sp>
      <p:sp>
        <p:nvSpPr>
          <p:cNvPr id="6" name="TextBox 5">
            <a:extLst>
              <a:ext uri="{FF2B5EF4-FFF2-40B4-BE49-F238E27FC236}">
                <a16:creationId xmlns:a16="http://schemas.microsoft.com/office/drawing/2014/main" id="{3D734757-B649-4509-918D-50093E8B729F}"/>
              </a:ext>
            </a:extLst>
          </p:cNvPr>
          <p:cNvSpPr txBox="1"/>
          <p:nvPr/>
        </p:nvSpPr>
        <p:spPr bwMode="gray">
          <a:xfrm>
            <a:off x="492702" y="1409367"/>
            <a:ext cx="5238939" cy="430887"/>
          </a:xfrm>
          <a:prstGeom prst="rect">
            <a:avLst/>
          </a:prstGeom>
          <a:noFill/>
        </p:spPr>
        <p:txBody>
          <a:bodyPr vert="horz" wrap="square" lIns="0" tIns="0" rIns="0" bIns="0" rtlCol="0">
            <a:spAutoFit/>
          </a:bodyPr>
          <a:lstStyle/>
          <a:p>
            <a:pPr marL="285750" indent="-285750">
              <a:buFont typeface="Arial" panose="020B0604020202020204" pitchFamily="34" charset="0"/>
              <a:buChar char="•"/>
            </a:pPr>
            <a:r>
              <a:rPr lang="en-US" sz="1400" dirty="0">
                <a:solidFill>
                  <a:srgbClr val="5A5A5A"/>
                </a:solidFill>
              </a:rPr>
              <a:t>This is the </a:t>
            </a:r>
            <a:r>
              <a:rPr lang="en-US" sz="1400" b="1" dirty="0">
                <a:solidFill>
                  <a:srgbClr val="5A5A5A"/>
                </a:solidFill>
              </a:rPr>
              <a:t>Evaluation Module</a:t>
            </a:r>
            <a:r>
              <a:rPr lang="en-US" sz="1400" dirty="0">
                <a:solidFill>
                  <a:srgbClr val="5A5A5A"/>
                </a:solidFill>
              </a:rPr>
              <a:t>, an analytics toolkit within the Optum PHM Reporting Suite</a:t>
            </a:r>
          </a:p>
        </p:txBody>
      </p:sp>
      <p:sp>
        <p:nvSpPr>
          <p:cNvPr id="13" name="TextBox 12">
            <a:extLst>
              <a:ext uri="{FF2B5EF4-FFF2-40B4-BE49-F238E27FC236}">
                <a16:creationId xmlns:a16="http://schemas.microsoft.com/office/drawing/2014/main" id="{00FA33A3-A48D-4D4A-B389-CDB79F70B723}"/>
              </a:ext>
            </a:extLst>
          </p:cNvPr>
          <p:cNvSpPr txBox="1"/>
          <p:nvPr/>
        </p:nvSpPr>
        <p:spPr bwMode="gray">
          <a:xfrm>
            <a:off x="492702" y="2463211"/>
            <a:ext cx="5250364" cy="3662541"/>
          </a:xfrm>
          <a:prstGeom prst="rect">
            <a:avLst/>
          </a:prstGeom>
          <a:noFill/>
        </p:spPr>
        <p:txBody>
          <a:bodyPr vert="horz" wrap="square" lIns="0" tIns="0" rIns="0" bIns="0" rtlCol="0">
            <a:spAutoFit/>
          </a:bodyPr>
          <a:lstStyle/>
          <a:p>
            <a:pPr marL="285750" indent="-285750">
              <a:buFont typeface="Arial" panose="020B0604020202020204" pitchFamily="34" charset="0"/>
              <a:buChar char="•"/>
            </a:pPr>
            <a:r>
              <a:rPr lang="en-US" sz="1400" dirty="0">
                <a:solidFill>
                  <a:srgbClr val="5A5A5A"/>
                </a:solidFill>
              </a:rPr>
              <a:t>The module allows users to select a </a:t>
            </a:r>
            <a:r>
              <a:rPr lang="en-US" sz="1400" b="1" dirty="0">
                <a:solidFill>
                  <a:srgbClr val="5A5A5A"/>
                </a:solidFill>
              </a:rPr>
              <a:t>cohort</a:t>
            </a:r>
            <a:r>
              <a:rPr lang="en-US" sz="1400" dirty="0">
                <a:solidFill>
                  <a:srgbClr val="5A5A5A"/>
                </a:solidFill>
              </a:rPr>
              <a:t> that has been subject to an </a:t>
            </a:r>
            <a:r>
              <a:rPr lang="en-US" sz="1400" b="1" dirty="0">
                <a:solidFill>
                  <a:srgbClr val="5A5A5A"/>
                </a:solidFill>
              </a:rPr>
              <a:t>intervention</a:t>
            </a:r>
          </a:p>
          <a:p>
            <a:pPr marL="285750" indent="-285750">
              <a:buFont typeface="Arial" panose="020B0604020202020204" pitchFamily="34" charset="0"/>
              <a:buChar char="•"/>
            </a:pPr>
            <a:endParaRPr lang="en-US" sz="1400" dirty="0">
              <a:solidFill>
                <a:srgbClr val="5A5A5A"/>
              </a:solidFill>
            </a:endParaRPr>
          </a:p>
          <a:p>
            <a:pPr marL="285750" indent="-285750">
              <a:buFont typeface="Arial" panose="020B0604020202020204" pitchFamily="34" charset="0"/>
              <a:buChar char="•"/>
            </a:pPr>
            <a:r>
              <a:rPr lang="en-US" sz="1400" dirty="0">
                <a:solidFill>
                  <a:srgbClr val="5A5A5A"/>
                </a:solidFill>
              </a:rPr>
              <a:t>Users can then select an appropriate </a:t>
            </a:r>
            <a:r>
              <a:rPr lang="en-US" sz="1400" b="1" dirty="0">
                <a:solidFill>
                  <a:srgbClr val="5A5A5A"/>
                </a:solidFill>
              </a:rPr>
              <a:t>control group</a:t>
            </a:r>
            <a:r>
              <a:rPr lang="en-US" sz="1400" dirty="0">
                <a:solidFill>
                  <a:srgbClr val="5A5A5A"/>
                </a:solidFill>
              </a:rPr>
              <a:t> to compare outcomes against</a:t>
            </a:r>
          </a:p>
          <a:p>
            <a:pPr marL="285750" indent="-285750">
              <a:buFont typeface="Arial" panose="020B0604020202020204" pitchFamily="34" charset="0"/>
              <a:buChar char="•"/>
            </a:pPr>
            <a:endParaRPr lang="en-US" sz="1400" dirty="0">
              <a:solidFill>
                <a:srgbClr val="5A5A5A"/>
              </a:solidFill>
            </a:endParaRPr>
          </a:p>
          <a:p>
            <a:pPr marL="285750" indent="-285750">
              <a:buFont typeface="Arial" panose="020B0604020202020204" pitchFamily="34" charset="0"/>
              <a:buChar char="•"/>
            </a:pPr>
            <a:r>
              <a:rPr lang="en-US" sz="1400" dirty="0">
                <a:solidFill>
                  <a:srgbClr val="5A5A5A"/>
                </a:solidFill>
              </a:rPr>
              <a:t>Users are able to view the trends and </a:t>
            </a:r>
            <a:r>
              <a:rPr lang="en-US" sz="1400" b="1" dirty="0">
                <a:solidFill>
                  <a:srgbClr val="5A5A5A"/>
                </a:solidFill>
              </a:rPr>
              <a:t>differences in activity levels before and after interventions</a:t>
            </a:r>
            <a:r>
              <a:rPr lang="en-US" sz="1400" dirty="0">
                <a:solidFill>
                  <a:srgbClr val="5A5A5A"/>
                </a:solidFill>
              </a:rPr>
              <a:t> for the selected cohort group compared to the control group</a:t>
            </a:r>
          </a:p>
          <a:p>
            <a:pPr marL="285750" indent="-285750">
              <a:buFont typeface="Arial" panose="020B0604020202020204" pitchFamily="34" charset="0"/>
              <a:buChar char="•"/>
            </a:pPr>
            <a:endParaRPr lang="en-US" sz="1400" dirty="0">
              <a:solidFill>
                <a:srgbClr val="5A5A5A"/>
              </a:solidFill>
            </a:endParaRPr>
          </a:p>
          <a:p>
            <a:pPr marL="285750" indent="-285750">
              <a:buFont typeface="Arial" panose="020B0604020202020204" pitchFamily="34" charset="0"/>
              <a:buChar char="•"/>
            </a:pPr>
            <a:r>
              <a:rPr lang="en-US" sz="1400" dirty="0">
                <a:solidFill>
                  <a:srgbClr val="5A5A5A"/>
                </a:solidFill>
              </a:rPr>
              <a:t>Users are also able to view the trends and </a:t>
            </a:r>
            <a:r>
              <a:rPr lang="en-US" sz="1400" b="1" dirty="0">
                <a:solidFill>
                  <a:srgbClr val="5A5A5A"/>
                </a:solidFill>
              </a:rPr>
              <a:t>differences in patient outcomes before and after interventions</a:t>
            </a:r>
            <a:r>
              <a:rPr lang="en-US" sz="1400" dirty="0">
                <a:solidFill>
                  <a:srgbClr val="5A5A5A"/>
                </a:solidFill>
              </a:rPr>
              <a:t> for the selected cohort group compared to the control group</a:t>
            </a:r>
          </a:p>
          <a:p>
            <a:pPr marL="285750" indent="-285750">
              <a:buFont typeface="Arial" panose="020B0604020202020204" pitchFamily="34" charset="0"/>
              <a:buChar char="•"/>
            </a:pPr>
            <a:endParaRPr lang="en-US" sz="1400" dirty="0">
              <a:solidFill>
                <a:srgbClr val="5A5A5A"/>
              </a:solidFill>
            </a:endParaRPr>
          </a:p>
          <a:p>
            <a:pPr marL="285750" indent="-285750">
              <a:buFont typeface="Arial" panose="020B0604020202020204" pitchFamily="34" charset="0"/>
              <a:buChar char="•"/>
            </a:pPr>
            <a:r>
              <a:rPr lang="en-US" sz="1400" dirty="0">
                <a:solidFill>
                  <a:srgbClr val="5A5A5A"/>
                </a:solidFill>
              </a:rPr>
              <a:t>New </a:t>
            </a:r>
            <a:r>
              <a:rPr lang="en-US" sz="1400" b="1" dirty="0">
                <a:solidFill>
                  <a:srgbClr val="5A5A5A"/>
                </a:solidFill>
              </a:rPr>
              <a:t>outcomes can be added</a:t>
            </a:r>
            <a:r>
              <a:rPr lang="en-US" sz="1400" dirty="0">
                <a:solidFill>
                  <a:srgbClr val="5A5A5A"/>
                </a:solidFill>
              </a:rPr>
              <a:t> based on the linked data model and retrospectively </a:t>
            </a:r>
            <a:r>
              <a:rPr lang="en-US" sz="1400" dirty="0" err="1">
                <a:solidFill>
                  <a:srgbClr val="5A5A5A"/>
                </a:solidFill>
              </a:rPr>
              <a:t>analysed</a:t>
            </a:r>
            <a:r>
              <a:rPr lang="en-US" sz="1400" dirty="0">
                <a:solidFill>
                  <a:srgbClr val="5A5A5A"/>
                </a:solidFill>
              </a:rPr>
              <a:t>; we can also support with the recording of new outcomes data</a:t>
            </a:r>
          </a:p>
        </p:txBody>
      </p:sp>
      <p:sp>
        <p:nvSpPr>
          <p:cNvPr id="14" name="TextBox 13">
            <a:extLst>
              <a:ext uri="{FF2B5EF4-FFF2-40B4-BE49-F238E27FC236}">
                <a16:creationId xmlns:a16="http://schemas.microsoft.com/office/drawing/2014/main" id="{858A08C2-CC2F-4C26-B00A-C35D9A9E532B}"/>
              </a:ext>
            </a:extLst>
          </p:cNvPr>
          <p:cNvSpPr txBox="1"/>
          <p:nvPr/>
        </p:nvSpPr>
        <p:spPr bwMode="gray">
          <a:xfrm>
            <a:off x="8047021" y="2474871"/>
            <a:ext cx="2828126" cy="246221"/>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
                <a:srgbClr val="4B4D4F"/>
              </a:buClr>
              <a:buSzTx/>
              <a:buFontTx/>
              <a:buNone/>
              <a:tabLst/>
              <a:defRPr/>
            </a:pPr>
            <a:r>
              <a:rPr lang="en-US" sz="1600" b="1">
                <a:solidFill>
                  <a:srgbClr val="002677"/>
                </a:solidFill>
                <a:latin typeface="Arial" panose="020B0604020202020204"/>
              </a:rPr>
              <a:t>The Goal…</a:t>
            </a:r>
            <a:endParaRPr kumimoji="0" lang="en-US" sz="1600" b="1" i="0" u="none" strike="noStrike" kern="1200" cap="none" spc="0" normalizeH="0" baseline="0" noProof="0">
              <a:ln>
                <a:noFill/>
              </a:ln>
              <a:solidFill>
                <a:srgbClr val="002677"/>
              </a:solidFill>
              <a:effectLst/>
              <a:uLnTx/>
              <a:uFillTx/>
              <a:latin typeface="Arial" panose="020B0604020202020204"/>
              <a:ea typeface="+mn-ea"/>
              <a:cs typeface="+mn-cs"/>
            </a:endParaRPr>
          </a:p>
        </p:txBody>
      </p:sp>
      <p:cxnSp>
        <p:nvCxnSpPr>
          <p:cNvPr id="20" name="Straight Connector 19">
            <a:extLst>
              <a:ext uri="{FF2B5EF4-FFF2-40B4-BE49-F238E27FC236}">
                <a16:creationId xmlns:a16="http://schemas.microsoft.com/office/drawing/2014/main" id="{F14C352E-1488-4C84-B716-952DE2B68F40}"/>
              </a:ext>
              <a:ext uri="{C183D7F6-B498-43B3-948B-1728B52AA6E4}">
                <adec:decorative xmlns:adec="http://schemas.microsoft.com/office/drawing/2017/decorative" val="1"/>
              </a:ext>
            </a:extLst>
          </p:cNvPr>
          <p:cNvCxnSpPr>
            <a:cxnSpLocks/>
          </p:cNvCxnSpPr>
          <p:nvPr/>
        </p:nvCxnSpPr>
        <p:spPr bwMode="gray">
          <a:xfrm>
            <a:off x="5953958" y="3429000"/>
            <a:ext cx="1349405" cy="0"/>
          </a:xfrm>
          <a:prstGeom prst="line">
            <a:avLst/>
          </a:prstGeom>
          <a:ln w="19050" cap="rnd">
            <a:solidFill>
              <a:schemeClr val="accent6"/>
            </a:solidFill>
            <a:round/>
            <a:headEnd w="lg" len="med"/>
            <a:tailEnd type="arrow" w="lg" len="med"/>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11E8DC6B-1847-4173-86B8-58BCD2094BE8}"/>
              </a:ext>
            </a:extLst>
          </p:cNvPr>
          <p:cNvSpPr txBox="1"/>
          <p:nvPr/>
        </p:nvSpPr>
        <p:spPr bwMode="gray">
          <a:xfrm>
            <a:off x="492702" y="1080876"/>
            <a:ext cx="5308343" cy="246221"/>
          </a:xfrm>
          <a:prstGeom prst="rect">
            <a:avLst/>
          </a:prstGeom>
          <a:noFill/>
        </p:spPr>
        <p:txBody>
          <a:bodyPr vert="horz" wrap="square" lIns="0" tIns="0" rIns="0" bIns="0" rtlCol="0">
            <a:spAutoFit/>
          </a:bodyPr>
          <a:lstStyle/>
          <a:p>
            <a:pPr marL="0" marR="0" lvl="0" indent="0" algn="l" defTabSz="914400" rtl="0" eaLnBrk="1" fontAlgn="auto" latinLnBrk="0" hangingPunct="1">
              <a:lnSpc>
                <a:spcPct val="100000"/>
              </a:lnSpc>
              <a:spcBef>
                <a:spcPts val="600"/>
              </a:spcBef>
              <a:spcAft>
                <a:spcPts val="0"/>
              </a:spcAft>
              <a:buClr>
                <a:srgbClr val="4B4D4F"/>
              </a:buClr>
              <a:buSzTx/>
              <a:buFontTx/>
              <a:buNone/>
              <a:tabLst/>
              <a:defRPr/>
            </a:pPr>
            <a:r>
              <a:rPr lang="en-US" sz="1600" b="1" dirty="0">
                <a:solidFill>
                  <a:srgbClr val="002677"/>
                </a:solidFill>
                <a:latin typeface="Arial" panose="020B0604020202020204"/>
              </a:rPr>
              <a:t>What…</a:t>
            </a:r>
            <a:endParaRPr kumimoji="0" lang="en-US" sz="1600" b="1" i="0" u="none" strike="noStrike" kern="1200" cap="none" spc="0" normalizeH="0" baseline="0" noProof="0" dirty="0">
              <a:ln>
                <a:noFill/>
              </a:ln>
              <a:solidFill>
                <a:srgbClr val="002677"/>
              </a:solidFill>
              <a:effectLst/>
              <a:uLnTx/>
              <a:uFillTx/>
              <a:latin typeface="Arial" panose="020B0604020202020204"/>
              <a:ea typeface="+mn-ea"/>
              <a:cs typeface="+mn-cs"/>
            </a:endParaRPr>
          </a:p>
        </p:txBody>
      </p:sp>
      <p:grpSp>
        <p:nvGrpSpPr>
          <p:cNvPr id="27" name="Group 26">
            <a:extLst>
              <a:ext uri="{FF2B5EF4-FFF2-40B4-BE49-F238E27FC236}">
                <a16:creationId xmlns:a16="http://schemas.microsoft.com/office/drawing/2014/main" id="{CFF38D46-B3A0-4BAE-BF6C-C7751CD848BE}"/>
              </a:ext>
              <a:ext uri="{C183D7F6-B498-43B3-948B-1728B52AA6E4}">
                <adec:decorative xmlns:adec="http://schemas.microsoft.com/office/drawing/2017/decorative" val="1"/>
              </a:ext>
            </a:extLst>
          </p:cNvPr>
          <p:cNvGrpSpPr/>
          <p:nvPr/>
        </p:nvGrpSpPr>
        <p:grpSpPr>
          <a:xfrm>
            <a:off x="7661430" y="1751554"/>
            <a:ext cx="3352800" cy="2870684"/>
            <a:chOff x="7661430" y="1797185"/>
            <a:chExt cx="3352800" cy="2870684"/>
          </a:xfrm>
        </p:grpSpPr>
        <p:sp>
          <p:nvSpPr>
            <p:cNvPr id="23" name="Rectangle 22">
              <a:extLst>
                <a:ext uri="{FF2B5EF4-FFF2-40B4-BE49-F238E27FC236}">
                  <a16:creationId xmlns:a16="http://schemas.microsoft.com/office/drawing/2014/main" id="{402CCC67-F6B4-45BB-AA9C-8AA67BA254CA}"/>
                </a:ext>
              </a:extLst>
            </p:cNvPr>
            <p:cNvSpPr/>
            <p:nvPr/>
          </p:nvSpPr>
          <p:spPr bwMode="gray">
            <a:xfrm>
              <a:off x="7661430" y="2382193"/>
              <a:ext cx="3352800" cy="2270278"/>
            </a:xfrm>
            <a:prstGeom prst="rect">
              <a:avLst/>
            </a:prstGeom>
            <a:solidFill>
              <a:schemeClr val="bg2"/>
            </a:solidFill>
            <a:ln cap="rnd">
              <a:solidFill>
                <a:schemeClr val="accent6"/>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eaLnBrk="1" fontAlgn="auto" hangingPunct="1">
                <a:lnSpc>
                  <a:spcPct val="100000"/>
                </a:lnSpc>
                <a:spcBef>
                  <a:spcPts val="600"/>
                </a:spcBef>
                <a:spcAft>
                  <a:spcPts val="0"/>
                </a:spcAft>
              </a:pPr>
              <a:endParaRPr lang="en-US" sz="1400" b="0" i="0" u="none" baseline="0">
                <a:solidFill>
                  <a:srgbClr val="FFFFFF"/>
                </a:solidFill>
              </a:endParaRPr>
            </a:p>
          </p:txBody>
        </p:sp>
        <p:sp>
          <p:nvSpPr>
            <p:cNvPr id="15" name="TextBox 14">
              <a:extLst>
                <a:ext uri="{FF2B5EF4-FFF2-40B4-BE49-F238E27FC236}">
                  <a16:creationId xmlns:a16="http://schemas.microsoft.com/office/drawing/2014/main" id="{495C2DAF-2586-4B36-9F75-58CC65290BF4}"/>
                </a:ext>
              </a:extLst>
            </p:cNvPr>
            <p:cNvSpPr txBox="1"/>
            <p:nvPr/>
          </p:nvSpPr>
          <p:spPr bwMode="gray">
            <a:xfrm>
              <a:off x="7994291" y="2451878"/>
              <a:ext cx="2709947" cy="2215991"/>
            </a:xfrm>
            <a:prstGeom prst="rect">
              <a:avLst/>
            </a:prstGeom>
            <a:noFill/>
          </p:spPr>
          <p:txBody>
            <a:bodyPr vert="horz" wrap="square" lIns="0" tIns="0" rIns="0" bIns="0" rtlCol="0">
              <a:spAutoFit/>
            </a:bodyPr>
            <a:lstStyle/>
            <a:p>
              <a:pPr algn="ctr"/>
              <a:r>
                <a:rPr lang="en-US" sz="1600" b="1" u="sng">
                  <a:solidFill>
                    <a:schemeClr val="accent6"/>
                  </a:solidFill>
                </a:rPr>
                <a:t>Why?</a:t>
              </a:r>
            </a:p>
            <a:p>
              <a:pPr algn="ctr"/>
              <a:endParaRPr lang="en-US" sz="1600" b="1" u="sng">
                <a:solidFill>
                  <a:schemeClr val="accent6"/>
                </a:solidFill>
              </a:endParaRPr>
            </a:p>
            <a:p>
              <a:pPr algn="ctr"/>
              <a:r>
                <a:rPr lang="en-US" sz="1600" b="1">
                  <a:solidFill>
                    <a:schemeClr val="accent6"/>
                  </a:solidFill>
                </a:rPr>
                <a:t>The goal is to evidence changes that have occurred in patient </a:t>
              </a:r>
              <a:r>
                <a:rPr lang="en-US" sz="1600" b="1" err="1">
                  <a:solidFill>
                    <a:schemeClr val="accent6"/>
                  </a:solidFill>
                </a:rPr>
                <a:t>utilisation</a:t>
              </a:r>
              <a:r>
                <a:rPr lang="en-US" sz="1600" b="1">
                  <a:solidFill>
                    <a:schemeClr val="accent6"/>
                  </a:solidFill>
                </a:rPr>
                <a:t> and outcomes before and after interventions have been put in place – what impact has our intervention had?</a:t>
              </a:r>
              <a:endParaRPr lang="en-US" sz="1600"/>
            </a:p>
          </p:txBody>
        </p:sp>
        <p:pic>
          <p:nvPicPr>
            <p:cNvPr id="28" name="Picture 27">
              <a:extLst>
                <a:ext uri="{FF2B5EF4-FFF2-40B4-BE49-F238E27FC236}">
                  <a16:creationId xmlns:a16="http://schemas.microsoft.com/office/drawing/2014/main" id="{91DD932C-AAC1-441C-B28B-83042FB7C8E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bwMode="gray">
            <a:xfrm>
              <a:off x="9044463" y="1797185"/>
              <a:ext cx="609601" cy="609601"/>
            </a:xfrm>
            <a:prstGeom prst="rect">
              <a:avLst/>
            </a:prstGeom>
          </p:spPr>
        </p:pic>
      </p:grpSp>
      <p:sp>
        <p:nvSpPr>
          <p:cNvPr id="3" name="Slide Number Placeholder 2">
            <a:extLst>
              <a:ext uri="{FF2B5EF4-FFF2-40B4-BE49-F238E27FC236}">
                <a16:creationId xmlns:a16="http://schemas.microsoft.com/office/drawing/2014/main" id="{6006FCAE-A24B-8528-2655-A38648810D4F}"/>
              </a:ext>
            </a:extLst>
          </p:cNvPr>
          <p:cNvSpPr>
            <a:spLocks noGrp="1"/>
          </p:cNvSpPr>
          <p:nvPr>
            <p:ph type="sldNum" sz="quarter" idx="12"/>
          </p:nvPr>
        </p:nvSpPr>
        <p:spPr/>
        <p:txBody>
          <a:bodyPr/>
          <a:lstStyle/>
          <a:p>
            <a:fld id="{DEA9DBA8-CA09-4FCC-931D-DDD427042C40}" type="slidenum">
              <a:rPr lang="en-GB" smtClean="0"/>
              <a:t>4</a:t>
            </a:fld>
            <a:endParaRPr lang="en-GB"/>
          </a:p>
        </p:txBody>
      </p:sp>
      <p:sp>
        <p:nvSpPr>
          <p:cNvPr id="4" name="Footer Placeholder 1">
            <a:extLst>
              <a:ext uri="{FF2B5EF4-FFF2-40B4-BE49-F238E27FC236}">
                <a16:creationId xmlns:a16="http://schemas.microsoft.com/office/drawing/2014/main" id="{EE0F250C-1426-72EA-93AC-C0BE647EB342}"/>
              </a:ext>
            </a:extLst>
          </p:cNvPr>
          <p:cNvSpPr txBox="1">
            <a:spLocks/>
          </p:cNvSpPr>
          <p:nvPr/>
        </p:nvSpPr>
        <p:spPr>
          <a:xfrm>
            <a:off x="3686185" y="6459785"/>
            <a:ext cx="482280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900">
                <a:solidFill>
                  <a:schemeClr val="bg1"/>
                </a:solidFill>
              </a:rPr>
              <a:t>© 2024 Optum, Inc. All rights reserved. Confidential property of Optum. Do not distribute or reproduce without express permission from Optum.</a:t>
            </a:r>
            <a:endParaRPr lang="en-US" sz="900" dirty="0">
              <a:solidFill>
                <a:schemeClr val="bg1"/>
              </a:solidFill>
            </a:endParaRPr>
          </a:p>
        </p:txBody>
      </p:sp>
    </p:spTree>
    <p:extLst>
      <p:ext uri="{BB962C8B-B14F-4D97-AF65-F5344CB8AC3E}">
        <p14:creationId xmlns:p14="http://schemas.microsoft.com/office/powerpoint/2010/main" val="3933317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9A0AB-C019-4ADD-8CA4-8EDCE738B8F4}"/>
              </a:ext>
            </a:extLst>
          </p:cNvPr>
          <p:cNvSpPr txBox="1">
            <a:spLocks noGrp="1"/>
          </p:cNvSpPr>
          <p:nvPr>
            <p:ph type="title" idx="4294967295"/>
          </p:nvPr>
        </p:nvSpPr>
        <p:spPr bwMode="gray">
          <a:xfrm>
            <a:off x="490559" y="290599"/>
            <a:ext cx="972104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2400" b="0" i="0" u="none" strike="noStrike" kern="1200" cap="none" spc="0" normalizeH="0" baseline="0" noProof="0" dirty="0">
                <a:ln>
                  <a:noFill/>
                </a:ln>
                <a:solidFill>
                  <a:srgbClr val="5A5A5A"/>
                </a:solidFill>
                <a:effectLst/>
                <a:uLnTx/>
                <a:uFillTx/>
                <a:latin typeface="+mj-lt"/>
                <a:ea typeface="+mn-ea"/>
                <a:cs typeface="+mn-cs"/>
              </a:rPr>
              <a:t>Linked Data</a:t>
            </a:r>
            <a:endParaRPr kumimoji="0" lang="en-US" sz="2400" b="0" i="0" u="none" strike="noStrike" kern="1200" cap="none" spc="0" normalizeH="0" baseline="0" noProof="0" dirty="0">
              <a:ln>
                <a:noFill/>
              </a:ln>
              <a:solidFill>
                <a:srgbClr val="5A5A5A"/>
              </a:solidFill>
              <a:effectLst/>
              <a:uLnTx/>
              <a:uFillTx/>
              <a:latin typeface="+mj-lt"/>
              <a:ea typeface="+mn-ea"/>
              <a:cs typeface="+mn-cs"/>
            </a:endParaRPr>
          </a:p>
        </p:txBody>
      </p:sp>
      <p:pic>
        <p:nvPicPr>
          <p:cNvPr id="38" name="Picture 37">
            <a:extLst>
              <a:ext uri="{FF2B5EF4-FFF2-40B4-BE49-F238E27FC236}">
                <a16:creationId xmlns:a16="http://schemas.microsoft.com/office/drawing/2014/main" id="{FAD0D7D5-6807-46DE-97E8-34F46FD6A7A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249069" y="867266"/>
            <a:ext cx="9704383" cy="5293755"/>
          </a:xfrm>
          <a:prstGeom prst="rect">
            <a:avLst/>
          </a:prstGeom>
        </p:spPr>
      </p:pic>
      <p:sp>
        <p:nvSpPr>
          <p:cNvPr id="3" name="Slide Number Placeholder 2">
            <a:extLst>
              <a:ext uri="{FF2B5EF4-FFF2-40B4-BE49-F238E27FC236}">
                <a16:creationId xmlns:a16="http://schemas.microsoft.com/office/drawing/2014/main" id="{D3A10629-B5C0-39F8-4EF0-D7308F40C0B6}"/>
              </a:ext>
            </a:extLst>
          </p:cNvPr>
          <p:cNvSpPr>
            <a:spLocks noGrp="1"/>
          </p:cNvSpPr>
          <p:nvPr>
            <p:ph type="sldNum" sz="quarter" idx="12"/>
          </p:nvPr>
        </p:nvSpPr>
        <p:spPr/>
        <p:txBody>
          <a:bodyPr/>
          <a:lstStyle/>
          <a:p>
            <a:fld id="{DEA9DBA8-CA09-4FCC-931D-DDD427042C40}" type="slidenum">
              <a:rPr lang="en-GB" smtClean="0"/>
              <a:t>5</a:t>
            </a:fld>
            <a:endParaRPr lang="en-GB"/>
          </a:p>
        </p:txBody>
      </p:sp>
      <p:sp>
        <p:nvSpPr>
          <p:cNvPr id="4" name="Footer Placeholder 1">
            <a:extLst>
              <a:ext uri="{FF2B5EF4-FFF2-40B4-BE49-F238E27FC236}">
                <a16:creationId xmlns:a16="http://schemas.microsoft.com/office/drawing/2014/main" id="{A27FB6DC-F76F-144D-7BB6-0181C65BF7ED}"/>
              </a:ext>
            </a:extLst>
          </p:cNvPr>
          <p:cNvSpPr txBox="1">
            <a:spLocks/>
          </p:cNvSpPr>
          <p:nvPr/>
        </p:nvSpPr>
        <p:spPr>
          <a:xfrm>
            <a:off x="3686185" y="6459785"/>
            <a:ext cx="482280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900">
                <a:solidFill>
                  <a:schemeClr val="bg1"/>
                </a:solidFill>
              </a:rPr>
              <a:t>© 2024 Optum, Inc. All rights reserved. Confidential property of Optum. Do not distribute or reproduce without express permission from Optum.</a:t>
            </a:r>
            <a:endParaRPr lang="en-US" sz="900" dirty="0">
              <a:solidFill>
                <a:schemeClr val="bg1"/>
              </a:solidFill>
            </a:endParaRPr>
          </a:p>
        </p:txBody>
      </p:sp>
    </p:spTree>
    <p:extLst>
      <p:ext uri="{BB962C8B-B14F-4D97-AF65-F5344CB8AC3E}">
        <p14:creationId xmlns:p14="http://schemas.microsoft.com/office/powerpoint/2010/main" val="911624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9A0AB-C019-4ADD-8CA4-8EDCE738B8F4}"/>
              </a:ext>
            </a:extLst>
          </p:cNvPr>
          <p:cNvSpPr txBox="1">
            <a:spLocks noGrp="1"/>
          </p:cNvSpPr>
          <p:nvPr>
            <p:ph type="title" idx="4294967295"/>
          </p:nvPr>
        </p:nvSpPr>
        <p:spPr bwMode="gray">
          <a:xfrm>
            <a:off x="490558" y="290599"/>
            <a:ext cx="972104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2400" b="0" i="0" u="none" strike="noStrike" kern="1200" cap="none" spc="0" normalizeH="0" baseline="0" noProof="0" dirty="0">
                <a:ln>
                  <a:noFill/>
                </a:ln>
                <a:solidFill>
                  <a:srgbClr val="5A5A5A"/>
                </a:solidFill>
                <a:effectLst/>
                <a:uLnTx/>
                <a:uFillTx/>
                <a:latin typeface="+mj-lt"/>
                <a:ea typeface="+mn-ea"/>
                <a:cs typeface="+mn-cs"/>
              </a:rPr>
              <a:t>Cohort Group Selection (no filters selected)</a:t>
            </a:r>
            <a:endParaRPr kumimoji="0" lang="en-US" sz="2400" b="0" i="0" u="none" strike="noStrike" kern="1200" cap="none" spc="0" normalizeH="0" baseline="0" noProof="0" dirty="0">
              <a:ln>
                <a:noFill/>
              </a:ln>
              <a:solidFill>
                <a:srgbClr val="5A5A5A"/>
              </a:solidFill>
              <a:effectLst/>
              <a:uLnTx/>
              <a:uFillTx/>
              <a:latin typeface="+mj-lt"/>
              <a:ea typeface="+mn-ea"/>
              <a:cs typeface="+mn-cs"/>
            </a:endParaRPr>
          </a:p>
        </p:txBody>
      </p:sp>
      <p:pic>
        <p:nvPicPr>
          <p:cNvPr id="5" name="Picture 4">
            <a:extLst>
              <a:ext uri="{FF2B5EF4-FFF2-40B4-BE49-F238E27FC236}">
                <a16:creationId xmlns:a16="http://schemas.microsoft.com/office/drawing/2014/main" id="{2BC1754C-F01E-2D89-EBB9-6801755C03F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366884" y="747427"/>
            <a:ext cx="9467089" cy="5491606"/>
          </a:xfrm>
          <a:prstGeom prst="rect">
            <a:avLst/>
          </a:prstGeom>
        </p:spPr>
      </p:pic>
      <p:sp>
        <p:nvSpPr>
          <p:cNvPr id="3" name="Slide Number Placeholder 2">
            <a:extLst>
              <a:ext uri="{FF2B5EF4-FFF2-40B4-BE49-F238E27FC236}">
                <a16:creationId xmlns:a16="http://schemas.microsoft.com/office/drawing/2014/main" id="{E5005291-C27D-9C65-E98B-AC81205F6795}"/>
              </a:ext>
            </a:extLst>
          </p:cNvPr>
          <p:cNvSpPr>
            <a:spLocks noGrp="1"/>
          </p:cNvSpPr>
          <p:nvPr>
            <p:ph type="sldNum" sz="quarter" idx="12"/>
          </p:nvPr>
        </p:nvSpPr>
        <p:spPr/>
        <p:txBody>
          <a:bodyPr/>
          <a:lstStyle/>
          <a:p>
            <a:fld id="{DEA9DBA8-CA09-4FCC-931D-DDD427042C40}" type="slidenum">
              <a:rPr lang="en-GB" smtClean="0"/>
              <a:t>6</a:t>
            </a:fld>
            <a:endParaRPr lang="en-GB"/>
          </a:p>
        </p:txBody>
      </p:sp>
      <p:sp>
        <p:nvSpPr>
          <p:cNvPr id="4" name="Footer Placeholder 1">
            <a:extLst>
              <a:ext uri="{FF2B5EF4-FFF2-40B4-BE49-F238E27FC236}">
                <a16:creationId xmlns:a16="http://schemas.microsoft.com/office/drawing/2014/main" id="{0A79A9E7-7516-C7A7-2B55-24E8AC39BEA7}"/>
              </a:ext>
            </a:extLst>
          </p:cNvPr>
          <p:cNvSpPr txBox="1">
            <a:spLocks/>
          </p:cNvSpPr>
          <p:nvPr/>
        </p:nvSpPr>
        <p:spPr>
          <a:xfrm>
            <a:off x="3686185" y="6459785"/>
            <a:ext cx="482280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900">
                <a:solidFill>
                  <a:schemeClr val="bg1"/>
                </a:solidFill>
              </a:rPr>
              <a:t>© 2024 Optum, Inc. All rights reserved. Confidential property of Optum. Do not distribute or reproduce without express permission from Optum.</a:t>
            </a:r>
            <a:endParaRPr lang="en-US" sz="900" dirty="0">
              <a:solidFill>
                <a:schemeClr val="bg1"/>
              </a:solidFill>
            </a:endParaRPr>
          </a:p>
        </p:txBody>
      </p:sp>
    </p:spTree>
    <p:extLst>
      <p:ext uri="{BB962C8B-B14F-4D97-AF65-F5344CB8AC3E}">
        <p14:creationId xmlns:p14="http://schemas.microsoft.com/office/powerpoint/2010/main" val="574240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3D8B730-4A70-4108-BEE0-1ECBF6ED12DA}"/>
              </a:ext>
            </a:extLst>
          </p:cNvPr>
          <p:cNvSpPr txBox="1"/>
          <p:nvPr/>
        </p:nvSpPr>
        <p:spPr bwMode="gray">
          <a:xfrm>
            <a:off x="11061577" y="2131236"/>
            <a:ext cx="186431" cy="107722"/>
          </a:xfrm>
          <a:prstGeom prst="rect">
            <a:avLst/>
          </a:prstGeom>
          <a:solidFill>
            <a:schemeClr val="bg1"/>
          </a:solidFill>
        </p:spPr>
        <p:txBody>
          <a:bodyPr vert="horz" wrap="square" lIns="0" tIns="0" rIns="0" bIns="0" rtlCol="0">
            <a:spAutoFit/>
          </a:bodyPr>
          <a:lstStyle/>
          <a:p>
            <a:pPr algn="l">
              <a:spcBef>
                <a:spcPts val="600"/>
              </a:spcBef>
            </a:pPr>
            <a:r>
              <a:rPr lang="en-GB" sz="700"/>
              <a:t>44</a:t>
            </a:r>
            <a:endParaRPr lang="en-US" sz="700"/>
          </a:p>
        </p:txBody>
      </p:sp>
      <p:pic>
        <p:nvPicPr>
          <p:cNvPr id="9" name="Picture 8">
            <a:extLst>
              <a:ext uri="{FF2B5EF4-FFF2-40B4-BE49-F238E27FC236}">
                <a16:creationId xmlns:a16="http://schemas.microsoft.com/office/drawing/2014/main" id="{F47C183B-FFF5-8B36-D2A2-6A5429054FF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507252" y="901742"/>
            <a:ext cx="9201166" cy="5220561"/>
          </a:xfrm>
          <a:prstGeom prst="rect">
            <a:avLst/>
          </a:prstGeom>
        </p:spPr>
      </p:pic>
      <p:sp>
        <p:nvSpPr>
          <p:cNvPr id="3" name="Slide Number Placeholder 2">
            <a:extLst>
              <a:ext uri="{FF2B5EF4-FFF2-40B4-BE49-F238E27FC236}">
                <a16:creationId xmlns:a16="http://schemas.microsoft.com/office/drawing/2014/main" id="{A3B8FB31-29B7-BA9D-28E2-8B01D877BE7C}"/>
              </a:ext>
            </a:extLst>
          </p:cNvPr>
          <p:cNvSpPr>
            <a:spLocks noGrp="1"/>
          </p:cNvSpPr>
          <p:nvPr>
            <p:ph type="sldNum" sz="quarter" idx="12"/>
          </p:nvPr>
        </p:nvSpPr>
        <p:spPr/>
        <p:txBody>
          <a:bodyPr/>
          <a:lstStyle/>
          <a:p>
            <a:fld id="{DEA9DBA8-CA09-4FCC-931D-DDD427042C40}" type="slidenum">
              <a:rPr lang="en-GB" smtClean="0"/>
              <a:t>7</a:t>
            </a:fld>
            <a:endParaRPr lang="en-GB"/>
          </a:p>
        </p:txBody>
      </p:sp>
      <p:sp>
        <p:nvSpPr>
          <p:cNvPr id="4" name="Title 3">
            <a:extLst>
              <a:ext uri="{FF2B5EF4-FFF2-40B4-BE49-F238E27FC236}">
                <a16:creationId xmlns:a16="http://schemas.microsoft.com/office/drawing/2014/main" id="{20144300-79CB-9AEB-1486-505D00FCBC6A}"/>
              </a:ext>
            </a:extLst>
          </p:cNvPr>
          <p:cNvSpPr txBox="1">
            <a:spLocks noGrp="1"/>
          </p:cNvSpPr>
          <p:nvPr>
            <p:ph type="title" idx="4294967295"/>
          </p:nvPr>
        </p:nvSpPr>
        <p:spPr bwMode="gray">
          <a:xfrm>
            <a:off x="490558" y="290599"/>
            <a:ext cx="972104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2400" b="0" i="0" u="none" strike="noStrike" kern="1200" cap="none" spc="0" normalizeH="0" baseline="0" noProof="0" dirty="0">
                <a:ln>
                  <a:noFill/>
                </a:ln>
                <a:solidFill>
                  <a:srgbClr val="5A5A5A"/>
                </a:solidFill>
                <a:effectLst/>
                <a:uLnTx/>
                <a:uFillTx/>
                <a:latin typeface="+mj-lt"/>
                <a:ea typeface="+mn-ea"/>
                <a:cs typeface="+mn-cs"/>
              </a:rPr>
              <a:t>Cohort Group Selection (filters selected)</a:t>
            </a:r>
            <a:endParaRPr kumimoji="0" lang="en-US" sz="2400" b="0" i="0" u="none" strike="noStrike" kern="1200" cap="none" spc="0" normalizeH="0" baseline="0" noProof="0" dirty="0">
              <a:ln>
                <a:noFill/>
              </a:ln>
              <a:solidFill>
                <a:srgbClr val="5A5A5A"/>
              </a:solidFill>
              <a:effectLst/>
              <a:uLnTx/>
              <a:uFillTx/>
              <a:latin typeface="+mj-lt"/>
              <a:ea typeface="+mn-ea"/>
              <a:cs typeface="+mn-cs"/>
            </a:endParaRPr>
          </a:p>
        </p:txBody>
      </p:sp>
      <p:sp>
        <p:nvSpPr>
          <p:cNvPr id="5" name="Footer Placeholder 1">
            <a:extLst>
              <a:ext uri="{FF2B5EF4-FFF2-40B4-BE49-F238E27FC236}">
                <a16:creationId xmlns:a16="http://schemas.microsoft.com/office/drawing/2014/main" id="{7C008224-7DEF-E621-52B2-36D97CEF3CE1}"/>
              </a:ext>
            </a:extLst>
          </p:cNvPr>
          <p:cNvSpPr txBox="1">
            <a:spLocks/>
          </p:cNvSpPr>
          <p:nvPr/>
        </p:nvSpPr>
        <p:spPr>
          <a:xfrm>
            <a:off x="3686185" y="6459785"/>
            <a:ext cx="482280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900">
                <a:solidFill>
                  <a:schemeClr val="bg1"/>
                </a:solidFill>
              </a:rPr>
              <a:t>© 2024 Optum, Inc. All rights reserved. Confidential property of Optum. Do not distribute or reproduce without express permission from Optum.</a:t>
            </a:r>
            <a:endParaRPr lang="en-US" sz="900" dirty="0">
              <a:solidFill>
                <a:schemeClr val="bg1"/>
              </a:solidFill>
            </a:endParaRPr>
          </a:p>
        </p:txBody>
      </p:sp>
    </p:spTree>
    <p:extLst>
      <p:ext uri="{BB962C8B-B14F-4D97-AF65-F5344CB8AC3E}">
        <p14:creationId xmlns:p14="http://schemas.microsoft.com/office/powerpoint/2010/main" val="714022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9A0AB-C019-4ADD-8CA4-8EDCE738B8F4}"/>
              </a:ext>
            </a:extLst>
          </p:cNvPr>
          <p:cNvSpPr txBox="1">
            <a:spLocks noGrp="1"/>
          </p:cNvSpPr>
          <p:nvPr>
            <p:ph type="title" idx="4294967295"/>
          </p:nvPr>
        </p:nvSpPr>
        <p:spPr bwMode="gray">
          <a:xfrm>
            <a:off x="490558" y="290599"/>
            <a:ext cx="972104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2400" b="0" i="0" u="none" strike="noStrike" kern="1200" cap="none" spc="0" normalizeH="0" baseline="0" noProof="0" dirty="0">
                <a:ln>
                  <a:noFill/>
                </a:ln>
                <a:solidFill>
                  <a:srgbClr val="5A5A5A"/>
                </a:solidFill>
                <a:effectLst/>
                <a:uLnTx/>
                <a:uFillTx/>
                <a:latin typeface="+mj-lt"/>
                <a:ea typeface="+mn-ea"/>
                <a:cs typeface="+mn-cs"/>
              </a:rPr>
              <a:t>Control Group Selection</a:t>
            </a:r>
            <a:endParaRPr kumimoji="0" lang="en-US" sz="2400" b="0" i="0" u="none" strike="noStrike" kern="1200" cap="none" spc="0" normalizeH="0" baseline="0" noProof="0" dirty="0">
              <a:ln>
                <a:noFill/>
              </a:ln>
              <a:solidFill>
                <a:srgbClr val="5A5A5A"/>
              </a:solidFill>
              <a:effectLst/>
              <a:uLnTx/>
              <a:uFillTx/>
              <a:latin typeface="+mj-lt"/>
              <a:ea typeface="+mn-ea"/>
              <a:cs typeface="+mn-cs"/>
            </a:endParaRPr>
          </a:p>
        </p:txBody>
      </p:sp>
      <p:pic>
        <p:nvPicPr>
          <p:cNvPr id="6" name="Picture 5">
            <a:extLst>
              <a:ext uri="{FF2B5EF4-FFF2-40B4-BE49-F238E27FC236}">
                <a16:creationId xmlns:a16="http://schemas.microsoft.com/office/drawing/2014/main" id="{C2BC2922-A89C-F975-51F3-929A4B2CAC8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517713" y="905288"/>
            <a:ext cx="9177810" cy="5198256"/>
          </a:xfrm>
          <a:prstGeom prst="rect">
            <a:avLst/>
          </a:prstGeom>
        </p:spPr>
      </p:pic>
      <p:sp>
        <p:nvSpPr>
          <p:cNvPr id="3" name="Slide Number Placeholder 2">
            <a:extLst>
              <a:ext uri="{FF2B5EF4-FFF2-40B4-BE49-F238E27FC236}">
                <a16:creationId xmlns:a16="http://schemas.microsoft.com/office/drawing/2014/main" id="{76EB2019-5A04-95F2-7859-87FC3AEF77AF}"/>
              </a:ext>
            </a:extLst>
          </p:cNvPr>
          <p:cNvSpPr>
            <a:spLocks noGrp="1"/>
          </p:cNvSpPr>
          <p:nvPr>
            <p:ph type="sldNum" sz="quarter" idx="12"/>
          </p:nvPr>
        </p:nvSpPr>
        <p:spPr/>
        <p:txBody>
          <a:bodyPr/>
          <a:lstStyle/>
          <a:p>
            <a:fld id="{DEA9DBA8-CA09-4FCC-931D-DDD427042C40}" type="slidenum">
              <a:rPr lang="en-GB" smtClean="0"/>
              <a:t>8</a:t>
            </a:fld>
            <a:endParaRPr lang="en-GB"/>
          </a:p>
        </p:txBody>
      </p:sp>
      <p:sp>
        <p:nvSpPr>
          <p:cNvPr id="4" name="Footer Placeholder 1">
            <a:extLst>
              <a:ext uri="{FF2B5EF4-FFF2-40B4-BE49-F238E27FC236}">
                <a16:creationId xmlns:a16="http://schemas.microsoft.com/office/drawing/2014/main" id="{7C4560A5-59FF-47D9-7519-6184DE76F5F4}"/>
              </a:ext>
            </a:extLst>
          </p:cNvPr>
          <p:cNvSpPr txBox="1">
            <a:spLocks/>
          </p:cNvSpPr>
          <p:nvPr/>
        </p:nvSpPr>
        <p:spPr>
          <a:xfrm>
            <a:off x="3686185" y="6459785"/>
            <a:ext cx="482280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900">
                <a:solidFill>
                  <a:schemeClr val="bg1"/>
                </a:solidFill>
              </a:rPr>
              <a:t>© 2024 Optum, Inc. All rights reserved. Confidential property of Optum. Do not distribute or reproduce without express permission from Optum.</a:t>
            </a:r>
            <a:endParaRPr lang="en-US" sz="900" dirty="0">
              <a:solidFill>
                <a:schemeClr val="bg1"/>
              </a:solidFill>
            </a:endParaRPr>
          </a:p>
        </p:txBody>
      </p:sp>
    </p:spTree>
    <p:extLst>
      <p:ext uri="{BB962C8B-B14F-4D97-AF65-F5344CB8AC3E}">
        <p14:creationId xmlns:p14="http://schemas.microsoft.com/office/powerpoint/2010/main" val="643810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9A0AB-C019-4ADD-8CA4-8EDCE738B8F4}"/>
              </a:ext>
            </a:extLst>
          </p:cNvPr>
          <p:cNvSpPr txBox="1">
            <a:spLocks noGrp="1"/>
          </p:cNvSpPr>
          <p:nvPr>
            <p:ph type="title" idx="4294967295"/>
          </p:nvPr>
        </p:nvSpPr>
        <p:spPr bwMode="gray">
          <a:xfrm>
            <a:off x="490558" y="290598"/>
            <a:ext cx="9721048"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2400" b="0" i="0" u="none" strike="noStrike" kern="1200" cap="none" spc="0" normalizeH="0" baseline="0" noProof="0" dirty="0">
                <a:ln>
                  <a:noFill/>
                </a:ln>
                <a:solidFill>
                  <a:srgbClr val="5A5A5A"/>
                </a:solidFill>
                <a:effectLst/>
                <a:uLnTx/>
                <a:uFillTx/>
                <a:latin typeface="+mj-lt"/>
                <a:ea typeface="+mn-ea"/>
                <a:cs typeface="+mn-cs"/>
              </a:rPr>
              <a:t>Comparison</a:t>
            </a:r>
            <a:endParaRPr kumimoji="0" lang="en-US" sz="2400" b="0" i="0" u="none" strike="noStrike" kern="1200" cap="none" spc="0" normalizeH="0" baseline="0" noProof="0" dirty="0">
              <a:ln>
                <a:noFill/>
              </a:ln>
              <a:solidFill>
                <a:srgbClr val="5A5A5A"/>
              </a:solidFill>
              <a:effectLst/>
              <a:uLnTx/>
              <a:uFillTx/>
              <a:latin typeface="+mj-lt"/>
              <a:ea typeface="+mn-ea"/>
              <a:cs typeface="+mn-cs"/>
            </a:endParaRPr>
          </a:p>
        </p:txBody>
      </p:sp>
      <p:sp>
        <p:nvSpPr>
          <p:cNvPr id="3" name="Rectangle 2">
            <a:extLst>
              <a:ext uri="{FF2B5EF4-FFF2-40B4-BE49-F238E27FC236}">
                <a16:creationId xmlns:a16="http://schemas.microsoft.com/office/drawing/2014/main" id="{EBBB8AE3-C87E-4A97-8B9D-7D63D4E038EE}"/>
              </a:ext>
              <a:ext uri="{C183D7F6-B498-43B3-948B-1728B52AA6E4}">
                <adec:decorative xmlns:adec="http://schemas.microsoft.com/office/drawing/2017/decorative" val="1"/>
              </a:ext>
            </a:extLst>
          </p:cNvPr>
          <p:cNvSpPr/>
          <p:nvPr/>
        </p:nvSpPr>
        <p:spPr bwMode="gray">
          <a:xfrm>
            <a:off x="1111778" y="1480566"/>
            <a:ext cx="1096371" cy="452849"/>
          </a:xfrm>
          <a:prstGeom prst="rect">
            <a:avLst/>
          </a:prstGeom>
          <a:solidFill>
            <a:srgbClr val="FFFFFF"/>
          </a:solidFill>
          <a:ln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Arial" panose="020B0604020202020204"/>
              <a:ea typeface="+mn-ea"/>
              <a:cs typeface="+mn-cs"/>
            </a:endParaRPr>
          </a:p>
        </p:txBody>
      </p:sp>
      <p:pic>
        <p:nvPicPr>
          <p:cNvPr id="5" name="Picture 4">
            <a:extLst>
              <a:ext uri="{FF2B5EF4-FFF2-40B4-BE49-F238E27FC236}">
                <a16:creationId xmlns:a16="http://schemas.microsoft.com/office/drawing/2014/main" id="{C3649796-CD5A-8689-E1CB-1A3AB9D0813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467403" y="763449"/>
            <a:ext cx="9257194" cy="5331101"/>
          </a:xfrm>
          <a:prstGeom prst="rect">
            <a:avLst/>
          </a:prstGeom>
        </p:spPr>
      </p:pic>
      <p:sp>
        <p:nvSpPr>
          <p:cNvPr id="4" name="Slide Number Placeholder 3">
            <a:extLst>
              <a:ext uri="{FF2B5EF4-FFF2-40B4-BE49-F238E27FC236}">
                <a16:creationId xmlns:a16="http://schemas.microsoft.com/office/drawing/2014/main" id="{73B0C0C1-B374-354C-0596-B86215533D83}"/>
              </a:ext>
            </a:extLst>
          </p:cNvPr>
          <p:cNvSpPr>
            <a:spLocks noGrp="1"/>
          </p:cNvSpPr>
          <p:nvPr>
            <p:ph type="sldNum" sz="quarter" idx="12"/>
          </p:nvPr>
        </p:nvSpPr>
        <p:spPr/>
        <p:txBody>
          <a:bodyPr/>
          <a:lstStyle/>
          <a:p>
            <a:fld id="{DEA9DBA8-CA09-4FCC-931D-DDD427042C40}" type="slidenum">
              <a:rPr lang="en-GB" smtClean="0"/>
              <a:t>9</a:t>
            </a:fld>
            <a:endParaRPr lang="en-GB"/>
          </a:p>
        </p:txBody>
      </p:sp>
      <p:sp>
        <p:nvSpPr>
          <p:cNvPr id="6" name="Footer Placeholder 1">
            <a:extLst>
              <a:ext uri="{FF2B5EF4-FFF2-40B4-BE49-F238E27FC236}">
                <a16:creationId xmlns:a16="http://schemas.microsoft.com/office/drawing/2014/main" id="{113C33E7-4D5B-205E-8480-6449815EF2A5}"/>
              </a:ext>
            </a:extLst>
          </p:cNvPr>
          <p:cNvSpPr txBox="1">
            <a:spLocks/>
          </p:cNvSpPr>
          <p:nvPr/>
        </p:nvSpPr>
        <p:spPr>
          <a:xfrm>
            <a:off x="3686185" y="6459785"/>
            <a:ext cx="482280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900">
                <a:solidFill>
                  <a:schemeClr val="bg1"/>
                </a:solidFill>
              </a:rPr>
              <a:t>© 2024 Optum, Inc. All rights reserved. Confidential property of Optum. Do not distribute or reproduce without express permission from Optum.</a:t>
            </a:r>
            <a:endParaRPr lang="en-US" sz="900" dirty="0">
              <a:solidFill>
                <a:schemeClr val="bg1"/>
              </a:solidFill>
            </a:endParaRPr>
          </a:p>
        </p:txBody>
      </p:sp>
    </p:spTree>
    <p:extLst>
      <p:ext uri="{BB962C8B-B14F-4D97-AF65-F5344CB8AC3E}">
        <p14:creationId xmlns:p14="http://schemas.microsoft.com/office/powerpoint/2010/main" val="13195969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ags/tag2.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3.xml><?xml version="1.0" encoding="utf-8"?>
<p:tagLst xmlns:a="http://schemas.openxmlformats.org/drawingml/2006/main" xmlns:r="http://schemas.openxmlformats.org/officeDocument/2006/relationships" xmlns:p="http://schemas.openxmlformats.org/presentationml/2006/main">
  <p:tag name="MIO_SKIP_CDCHECK" val="True"/>
  <p:tag name="MIO_CD_LAYOUT_VALID_AREA" val="true"/>
</p:tagLst>
</file>

<file path=ppt/tags/tag4.xml><?xml version="1.0" encoding="utf-8"?>
<p:tagLst xmlns:a="http://schemas.openxmlformats.org/drawingml/2006/main" xmlns:r="http://schemas.openxmlformats.org/officeDocument/2006/relationships" xmlns:p="http://schemas.openxmlformats.org/presentationml/2006/main">
  <p:tag name="MIO_CD_LAYOUT_VALID_AREA" val="true"/>
</p:tagLst>
</file>

<file path=ppt/theme/theme1.xml><?xml version="1.0" encoding="utf-8"?>
<a:theme xmlns:a="http://schemas.openxmlformats.org/drawingml/2006/main" name="Retrospect">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KeywordTaxHTField xmlns="c933ca9a-8414-4eb5-91e0-37e09e578ab2">
      <Terms xmlns="http://schemas.microsoft.com/office/infopath/2007/PartnerControls"/>
    </TaxKeywordTaxHTField>
    <lcf76f155ced4ddcb4097134ff3c332f xmlns="08e1e787-dd93-4a65-8479-1710123d1226">
      <Terms xmlns="http://schemas.microsoft.com/office/infopath/2007/PartnerControls"/>
    </lcf76f155ced4ddcb4097134ff3c332f>
    <TaxCatchAll xmlns="c933ca9a-8414-4eb5-91e0-37e09e578ab2"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01335AF99E7749B3DE2B2F4A6BB288" ma:contentTypeVersion="17" ma:contentTypeDescription="Create a new document." ma:contentTypeScope="" ma:versionID="b745af62c2db0151f245d526e696a70e">
  <xsd:schema xmlns:xsd="http://www.w3.org/2001/XMLSchema" xmlns:xs="http://www.w3.org/2001/XMLSchema" xmlns:p="http://schemas.microsoft.com/office/2006/metadata/properties" xmlns:ns2="c933ca9a-8414-4eb5-91e0-37e09e578ab2" xmlns:ns3="08e1e787-dd93-4a65-8479-1710123d1226" targetNamespace="http://schemas.microsoft.com/office/2006/metadata/properties" ma:root="true" ma:fieldsID="fe771628ff2aacd3ef62e2c31e604621" ns2:_="" ns3:_="">
    <xsd:import namespace="c933ca9a-8414-4eb5-91e0-37e09e578ab2"/>
    <xsd:import namespace="08e1e787-dd93-4a65-8479-1710123d1226"/>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2:SharedWithUsers" minOccurs="0"/>
                <xsd:element ref="ns2:SharedWithDetails" minOccurs="0"/>
                <xsd:element ref="ns3:MediaServiceDateTaken" minOccurs="0"/>
                <xsd:element ref="ns3:MediaLengthInSeconds" minOccurs="0"/>
                <xsd:element ref="ns3:lcf76f155ced4ddcb4097134ff3c332f" minOccurs="0"/>
                <xsd:element ref="ns3:MediaServiceOCR" minOccurs="0"/>
                <xsd:element ref="ns3:MediaServiceGenerationTime" minOccurs="0"/>
                <xsd:element ref="ns3:MediaServiceEventHashCode"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33ca9a-8414-4eb5-91e0-37e09e578ab2" elementFormDefault="qualified">
    <xsd:import namespace="http://schemas.microsoft.com/office/2006/documentManagement/types"/>
    <xsd:import namespace="http://schemas.microsoft.com/office/infopath/2007/PartnerControls"/>
    <xsd:element name="TaxKeywordTaxHTField" ma:index="9" nillable="true" ma:taxonomy="true" ma:internalName="TaxKeywordTaxHTField" ma:taxonomyFieldName="TaxKeyword" ma:displayName="Keywords" ma:readOnly="false" ma:fieldId="{23f27201-bee3-471e-b2e7-b64fd8b7ca38}" ma:taxonomyMulti="true" ma:sspId="2c8d5fda-b97d-42c6-97e2-f76465e161c0" ma:termSetId="00000000-0000-0000-0000-000000000000" ma:anchorId="00000000-0000-0000-0000-000000000000" ma:open="true" ma:isKeyword="true">
      <xsd:complexType>
        <xsd:sequence>
          <xsd:element ref="pc:Terms" minOccurs="0" maxOccurs="1"/>
        </xsd:sequence>
      </xsd:complexType>
    </xsd:element>
    <xsd:element name="TaxCatchAll" ma:index="10" nillable="true" ma:displayName="Taxonomy Catch All Column" ma:hidden="true" ma:list="{f970348b-db2a-4cae-ae94-8bcefab8df56}" ma:internalName="TaxCatchAll" ma:showField="CatchAllData" ma:web="c933ca9a-8414-4eb5-91e0-37e09e578ab2">
      <xsd:complexType>
        <xsd:complexContent>
          <xsd:extension base="dms:MultiChoiceLookup">
            <xsd:sequence>
              <xsd:element name="Value" type="dms:Lookup" maxOccurs="unbounded" minOccurs="0" nillable="true"/>
            </xsd:sequence>
          </xsd:extension>
        </xsd:complexContent>
      </xsd:complexType>
    </xsd:element>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8e1e787-dd93-4a65-8479-1710123d122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FE1408F-94B2-4C63-A4D6-D7F0090C0C3A}">
  <ds:schemaRefs>
    <ds:schemaRef ds:uri="http://www.w3.org/XML/1998/namespace"/>
    <ds:schemaRef ds:uri="http://purl.org/dc/terms/"/>
    <ds:schemaRef ds:uri="http://schemas.microsoft.com/office/infopath/2007/PartnerControls"/>
    <ds:schemaRef ds:uri="http://purl.org/dc/dcmitype/"/>
    <ds:schemaRef ds:uri="http://schemas.microsoft.com/office/2006/documentManagement/types"/>
    <ds:schemaRef ds:uri="http://schemas.microsoft.com/office/2006/metadata/properties"/>
    <ds:schemaRef ds:uri="http://schemas.openxmlformats.org/package/2006/metadata/core-properties"/>
    <ds:schemaRef ds:uri="http://purl.org/dc/elements/1.1/"/>
    <ds:schemaRef ds:uri="08e1e787-dd93-4a65-8479-1710123d1226"/>
    <ds:schemaRef ds:uri="c933ca9a-8414-4eb5-91e0-37e09e578ab2"/>
  </ds:schemaRefs>
</ds:datastoreItem>
</file>

<file path=customXml/itemProps2.xml><?xml version="1.0" encoding="utf-8"?>
<ds:datastoreItem xmlns:ds="http://schemas.openxmlformats.org/officeDocument/2006/customXml" ds:itemID="{20E5C902-D745-4C53-BD5A-8EEFA55E79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33ca9a-8414-4eb5-91e0-37e09e578ab2"/>
    <ds:schemaRef ds:uri="08e1e787-dd93-4a65-8479-1710123d12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BD573B5-8ECB-421C-AB73-041AE0E6FDA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206</TotalTime>
  <Words>1021</Words>
  <Application>Microsoft Office PowerPoint</Application>
  <PresentationFormat>Widescreen</PresentationFormat>
  <Paragraphs>98</Paragraphs>
  <Slides>14</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Retrospect</vt:lpstr>
      <vt:lpstr>Evaluation Module</vt:lpstr>
      <vt:lpstr>The PHM cycle — making things stick through continuous learning and doing</vt:lpstr>
      <vt:lpstr>ICS aims supported by Optum’s PHM analytics</vt:lpstr>
      <vt:lpstr>Purpose of the tool</vt:lpstr>
      <vt:lpstr>Linked Data</vt:lpstr>
      <vt:lpstr>Cohort Group Selection (no filters selected)</vt:lpstr>
      <vt:lpstr>Cohort Group Selection (filters selected)</vt:lpstr>
      <vt:lpstr>Control Group Selection</vt:lpstr>
      <vt:lpstr>Comparison</vt:lpstr>
      <vt:lpstr>Intervention and Date Selection</vt:lpstr>
      <vt:lpstr>Activity tracking  </vt:lpstr>
      <vt:lpstr>Outcomes Tracking  </vt:lpstr>
      <vt:lpstr>Summary</vt:lpstr>
      <vt:lpstr>14</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ABIOLA, Ayo (NHS ARDEN AND GREATER EAST MIDLANDS COMMISSIONING SUPPORT UNIT)</dc:creator>
  <cp:lastModifiedBy>FOSTER, Stephanie (NHS LINCOLNSHIRE ICB - 71E)</cp:lastModifiedBy>
  <cp:revision>7</cp:revision>
  <dcterms:created xsi:type="dcterms:W3CDTF">2024-08-14T11:51:22Z</dcterms:created>
  <dcterms:modified xsi:type="dcterms:W3CDTF">2024-11-12T10:10:37Z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0x010100E601335AF99E7749B3DE2B2F4A6BB288</vt:lpwstr>
  </property>
  <property fmtid="{D5CDD505-2E9C-101B-9397-08002B2CF9AE}" pid="3" name="TaxKeyword">
    <vt:lpwstr/>
  </property>
</Properties>
</file>