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36"/>
  </p:notesMasterIdLst>
  <p:sldIdLst>
    <p:sldId id="2147478301" r:id="rId5"/>
    <p:sldId id="2146847295" r:id="rId6"/>
    <p:sldId id="2147478290" r:id="rId7"/>
    <p:sldId id="2147477737" r:id="rId8"/>
    <p:sldId id="2147478291" r:id="rId9"/>
    <p:sldId id="2147477601" r:id="rId10"/>
    <p:sldId id="2147478279" r:id="rId11"/>
    <p:sldId id="2147478282" r:id="rId12"/>
    <p:sldId id="2147478283" r:id="rId13"/>
    <p:sldId id="2147478284" r:id="rId14"/>
    <p:sldId id="2147478285" r:id="rId15"/>
    <p:sldId id="2147478286" r:id="rId16"/>
    <p:sldId id="2147478288" r:id="rId17"/>
    <p:sldId id="2147478292" r:id="rId18"/>
    <p:sldId id="2147478293" r:id="rId19"/>
    <p:sldId id="2147478294" r:id="rId20"/>
    <p:sldId id="2147478299" r:id="rId21"/>
    <p:sldId id="2147478295" r:id="rId22"/>
    <p:sldId id="2147478297" r:id="rId23"/>
    <p:sldId id="2147478298" r:id="rId24"/>
    <p:sldId id="2147478296" r:id="rId25"/>
    <p:sldId id="2147477599" r:id="rId26"/>
    <p:sldId id="2146847300" r:id="rId27"/>
    <p:sldId id="2147478300" r:id="rId28"/>
    <p:sldId id="2147478271" r:id="rId29"/>
    <p:sldId id="2147478276" r:id="rId30"/>
    <p:sldId id="2147478277" r:id="rId31"/>
    <p:sldId id="2147478273" r:id="rId32"/>
    <p:sldId id="2147478274" r:id="rId33"/>
    <p:sldId id="2147478275" r:id="rId34"/>
    <p:sldId id="259"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54528E-6DF9-F1D8-2BA6-CB4ACE66E663}" name="Heaney, Conor M" initials="HCM" userId="S::conor.heaney@optum.com::5a21dd58-77f3-4708-9bd1-ce18f0eb43e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5A5A"/>
    <a:srgbClr val="0026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EED7C3-7D70-4FB2-87EE-6A4B3D6BFF67}" v="8" dt="2024-09-02T13:28:28.7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08" autoAdjust="0"/>
    <p:restoredTop sz="86358" autoAdjust="0"/>
  </p:normalViewPr>
  <p:slideViewPr>
    <p:cSldViewPr snapToGrid="0">
      <p:cViewPr varScale="1">
        <p:scale>
          <a:sx n="57" d="100"/>
          <a:sy n="57" d="100"/>
        </p:scale>
        <p:origin x="268" y="32"/>
      </p:cViewPr>
      <p:guideLst/>
    </p:cSldViewPr>
  </p:slideViewPr>
  <p:outlineViewPr>
    <p:cViewPr>
      <p:scale>
        <a:sx n="33" d="100"/>
        <a:sy n="33" d="100"/>
      </p:scale>
      <p:origin x="0" y="-93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FF665E-62D3-4791-B86D-FEE1AA1D6D92}" type="datetimeFigureOut">
              <a:rPr lang="en-GB" smtClean="0"/>
              <a:t>12/11/2024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0EB543-823F-42FD-936F-500AA1D4E266}" type="slidenum">
              <a:rPr lang="en-GB" smtClean="0"/>
              <a:t>‹#›</a:t>
            </a:fld>
            <a:endParaRPr lang="en-GB"/>
          </a:p>
        </p:txBody>
      </p:sp>
    </p:spTree>
    <p:extLst>
      <p:ext uri="{BB962C8B-B14F-4D97-AF65-F5344CB8AC3E}">
        <p14:creationId xmlns:p14="http://schemas.microsoft.com/office/powerpoint/2010/main" val="2255382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8C08D9-78AF-4B62-AF1B-DF307118C61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7660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5E816B-EE8A-4A59-BF27-832760D86835}" type="slidenum">
              <a:rPr kumimoji="0" lang="en-US" sz="1200" b="0" i="0" u="none" strike="noStrike" kern="1200" cap="none" spc="0" normalizeH="0" baseline="0" noProof="0" smtClean="0">
                <a:ln>
                  <a:noFill/>
                </a:ln>
                <a:solidFill>
                  <a:srgbClr val="4B4D4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4B4D4F"/>
              </a:solidFill>
              <a:effectLst/>
              <a:uLnTx/>
              <a:uFillTx/>
              <a:latin typeface="Arial" panose="020B0604020202020204"/>
              <a:ea typeface="+mn-ea"/>
              <a:cs typeface="+mn-cs"/>
            </a:endParaRPr>
          </a:p>
        </p:txBody>
      </p:sp>
    </p:spTree>
    <p:extLst>
      <p:ext uri="{BB962C8B-B14F-4D97-AF65-F5344CB8AC3E}">
        <p14:creationId xmlns:p14="http://schemas.microsoft.com/office/powerpoint/2010/main" val="543715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5E816B-EE8A-4A59-BF27-832760D86835}" type="slidenum">
              <a:rPr kumimoji="0" lang="en-US" sz="1200" b="0" i="0" u="none" strike="noStrike" kern="1200" cap="none" spc="0" normalizeH="0" baseline="0" noProof="0" smtClean="0">
                <a:ln>
                  <a:noFill/>
                </a:ln>
                <a:solidFill>
                  <a:srgbClr val="4B4D4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4B4D4F"/>
              </a:solidFill>
              <a:effectLst/>
              <a:uLnTx/>
              <a:uFillTx/>
              <a:latin typeface="Arial" panose="020B0604020202020204"/>
              <a:ea typeface="+mn-ea"/>
              <a:cs typeface="+mn-cs"/>
            </a:endParaRPr>
          </a:p>
        </p:txBody>
      </p:sp>
    </p:spTree>
    <p:extLst>
      <p:ext uri="{BB962C8B-B14F-4D97-AF65-F5344CB8AC3E}">
        <p14:creationId xmlns:p14="http://schemas.microsoft.com/office/powerpoint/2010/main" val="2608569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5E816B-EE8A-4A59-BF27-832760D86835}" type="slidenum">
              <a:rPr kumimoji="0" lang="en-US" sz="1200" b="0" i="0" u="none" strike="noStrike" kern="1200" cap="none" spc="0" normalizeH="0" baseline="0" noProof="0" smtClean="0">
                <a:ln>
                  <a:noFill/>
                </a:ln>
                <a:solidFill>
                  <a:srgbClr val="4B4D4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srgbClr val="4B4D4F"/>
              </a:solidFill>
              <a:effectLst/>
              <a:uLnTx/>
              <a:uFillTx/>
              <a:latin typeface="Arial" panose="020B0604020202020204"/>
              <a:ea typeface="+mn-ea"/>
              <a:cs typeface="+mn-cs"/>
            </a:endParaRPr>
          </a:p>
        </p:txBody>
      </p:sp>
    </p:spTree>
    <p:extLst>
      <p:ext uri="{BB962C8B-B14F-4D97-AF65-F5344CB8AC3E}">
        <p14:creationId xmlns:p14="http://schemas.microsoft.com/office/powerpoint/2010/main" val="1708200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5E816B-EE8A-4A59-BF27-832760D86835}" type="slidenum">
              <a:rPr kumimoji="0" lang="en-US" sz="1200" b="0" i="0" u="none" strike="noStrike" kern="1200" cap="none" spc="0" normalizeH="0" baseline="0" noProof="0" smtClean="0">
                <a:ln>
                  <a:noFill/>
                </a:ln>
                <a:solidFill>
                  <a:srgbClr val="4B4D4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srgbClr val="4B4D4F"/>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22643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5E816B-EE8A-4A59-BF27-832760D86835}" type="slidenum">
              <a:rPr kumimoji="0" lang="en-US" sz="1200" b="0" i="0" u="none" strike="noStrike" kern="1200" cap="none" spc="0" normalizeH="0" baseline="0" noProof="0" smtClean="0">
                <a:ln>
                  <a:noFill/>
                </a:ln>
                <a:solidFill>
                  <a:srgbClr val="4B4D4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srgbClr val="4B4D4F"/>
              </a:solidFill>
              <a:effectLst/>
              <a:uLnTx/>
              <a:uFillTx/>
              <a:latin typeface="Arial" panose="020B0604020202020204"/>
              <a:ea typeface="+mn-ea"/>
              <a:cs typeface="+mn-cs"/>
            </a:endParaRPr>
          </a:p>
        </p:txBody>
      </p:sp>
    </p:spTree>
    <p:extLst>
      <p:ext uri="{BB962C8B-B14F-4D97-AF65-F5344CB8AC3E}">
        <p14:creationId xmlns:p14="http://schemas.microsoft.com/office/powerpoint/2010/main" val="2231995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5E816B-EE8A-4A59-BF27-832760D86835}" type="slidenum">
              <a:rPr kumimoji="0" lang="en-US" sz="1200" b="0" i="0" u="none" strike="noStrike" kern="1200" cap="none" spc="0" normalizeH="0" baseline="0" noProof="0" smtClean="0">
                <a:ln>
                  <a:noFill/>
                </a:ln>
                <a:solidFill>
                  <a:srgbClr val="4B4D4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srgbClr val="4B4D4F"/>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05194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Master" Target="../slideMasters/slideMaster1.xml"/><Relationship Id="rId4"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3A93296-B366-4BBA-84D2-94E64593BD8E}" type="datetime1">
              <a:rPr lang="en-US" smtClean="0"/>
              <a:t>11/12/2024</a:t>
            </a:fld>
            <a:endParaRPr lang="en-GB"/>
          </a:p>
        </p:txBody>
      </p:sp>
      <p:sp>
        <p:nvSpPr>
          <p:cNvPr id="9" name="Slide Number Placeholder 8"/>
          <p:cNvSpPr>
            <a:spLocks noGrp="1"/>
          </p:cNvSpPr>
          <p:nvPr>
            <p:ph type="sldNum" sz="quarter" idx="12"/>
          </p:nvPr>
        </p:nvSpPr>
        <p:spPr/>
        <p:txBody>
          <a:bodyPr/>
          <a:lstStyle/>
          <a:p>
            <a:fld id="{DEA9DBA8-CA09-4FCC-931D-DDD427042C40}" type="slidenum">
              <a:rPr lang="en-GB" smtClean="0"/>
              <a:t>‹#›</a:t>
            </a:fld>
            <a:endParaRPr lang="en-GB"/>
          </a:p>
        </p:txBody>
      </p:sp>
    </p:spTree>
    <p:extLst>
      <p:ext uri="{BB962C8B-B14F-4D97-AF65-F5344CB8AC3E}">
        <p14:creationId xmlns:p14="http://schemas.microsoft.com/office/powerpoint/2010/main" val="1297571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02">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4047E-FA3E-49C2-97F7-5B543041A6B9}"/>
              </a:ext>
            </a:extLst>
          </p:cNvPr>
          <p:cNvSpPr>
            <a:spLocks noGrp="1"/>
          </p:cNvSpPr>
          <p:nvPr>
            <p:ph type="title" hasCustomPrompt="1"/>
          </p:nvPr>
        </p:nvSpPr>
        <p:spPr bwMode="gray">
          <a:xfrm>
            <a:off x="1752600" y="2451107"/>
            <a:ext cx="8686800" cy="1523494"/>
          </a:xfrm>
        </p:spPr>
        <p:txBody>
          <a:bodyPr anchor="b"/>
          <a:lstStyle>
            <a:lvl1pPr algn="ctr">
              <a:defRPr sz="5500"/>
            </a:lvl1pPr>
          </a:lstStyle>
          <a:p>
            <a:r>
              <a:rPr lang="en-US"/>
              <a:t>Section title; Arial 55pt, sentence case</a:t>
            </a:r>
          </a:p>
        </p:txBody>
      </p:sp>
      <p:sp>
        <p:nvSpPr>
          <p:cNvPr id="3" name="Subtitle placeholder">
            <a:extLst>
              <a:ext uri="{FF2B5EF4-FFF2-40B4-BE49-F238E27FC236}">
                <a16:creationId xmlns:a16="http://schemas.microsoft.com/office/drawing/2014/main" id="{1984467D-8998-4601-8ABC-FDE348E4BFF2}"/>
              </a:ext>
            </a:extLst>
          </p:cNvPr>
          <p:cNvSpPr>
            <a:spLocks noGrp="1"/>
          </p:cNvSpPr>
          <p:nvPr>
            <p:ph type="body" idx="1" hasCustomPrompt="1"/>
          </p:nvPr>
        </p:nvSpPr>
        <p:spPr bwMode="gray">
          <a:xfrm>
            <a:off x="1752600" y="4255572"/>
            <a:ext cx="8686800" cy="332399"/>
          </a:xfrm>
        </p:spPr>
        <p:txBody>
          <a:bodyPr>
            <a:spAutoFit/>
          </a:bodyPr>
          <a:lstStyle>
            <a:lvl1pPr marL="0" indent="0" algn="ctr">
              <a:lnSpc>
                <a:spcPct val="90000"/>
              </a:lnSpc>
              <a:spcBef>
                <a:spcPts val="0"/>
              </a:spcBef>
              <a:buNone/>
              <a:defRPr sz="2400">
                <a:solidFill>
                  <a:schemeClr val="accent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Section subtitle (optional); Arial 24pt, sentence case</a:t>
            </a:r>
          </a:p>
        </p:txBody>
      </p:sp>
      <p:sp>
        <p:nvSpPr>
          <p:cNvPr id="6" name="Slide Number Placeholder 5">
            <a:extLst>
              <a:ext uri="{FF2B5EF4-FFF2-40B4-BE49-F238E27FC236}">
                <a16:creationId xmlns:a16="http://schemas.microsoft.com/office/drawing/2014/main" id="{18C9E9B4-49EA-4882-85A5-CCD50D15CDE0}"/>
              </a:ext>
            </a:extLst>
          </p:cNvPr>
          <p:cNvSpPr>
            <a:spLocks noGrp="1"/>
          </p:cNvSpPr>
          <p:nvPr>
            <p:ph type="sldNum" sz="quarter" idx="12"/>
          </p:nvPr>
        </p:nvSpPr>
        <p:spPr/>
        <p:txBody>
          <a:bodyPr/>
          <a:lstStyle/>
          <a:p>
            <a:fld id="{1A17F688-B5D9-4458-B5A9-42A09231BAB4}" type="slidenum">
              <a:rPr lang="en-US" smtClean="0"/>
              <a:t>‹#›</a:t>
            </a:fld>
            <a:endParaRPr lang="en-US"/>
          </a:p>
        </p:txBody>
      </p:sp>
      <p:sp>
        <p:nvSpPr>
          <p:cNvPr id="4" name="Date Placeholder 3" hidden="1">
            <a:extLst>
              <a:ext uri="{FF2B5EF4-FFF2-40B4-BE49-F238E27FC236}">
                <a16:creationId xmlns:a16="http://schemas.microsoft.com/office/drawing/2014/main" id="{39B679AE-D173-4857-9656-61C15B78E493}"/>
              </a:ext>
            </a:extLst>
          </p:cNvPr>
          <p:cNvSpPr>
            <a:spLocks noGrp="1"/>
          </p:cNvSpPr>
          <p:nvPr>
            <p:ph type="dt" sz="half" idx="10"/>
          </p:nvPr>
        </p:nvSpPr>
        <p:spPr/>
        <p:txBody>
          <a:bodyPr/>
          <a:lstStyle/>
          <a:p>
            <a:fld id="{B9BE23B7-3500-4317-BDE9-D28555661C92}" type="datetime1">
              <a:rPr lang="en-US" smtClean="0"/>
              <a:t>11/12/2024</a:t>
            </a:fld>
            <a:endParaRPr lang="en-US"/>
          </a:p>
        </p:txBody>
      </p:sp>
      <p:sp>
        <p:nvSpPr>
          <p:cNvPr id="8" name="Footer Placeholder 3">
            <a:extLst>
              <a:ext uri="{FF2B5EF4-FFF2-40B4-BE49-F238E27FC236}">
                <a16:creationId xmlns:a16="http://schemas.microsoft.com/office/drawing/2014/main" id="{7FC91AA2-11DC-A7FB-DCAB-212704E873FE}"/>
              </a:ext>
            </a:extLst>
          </p:cNvPr>
          <p:cNvSpPr>
            <a:spLocks noGrp="1"/>
          </p:cNvSpPr>
          <p:nvPr>
            <p:ph type="ftr" sz="quarter" idx="11"/>
          </p:nvPr>
        </p:nvSpPr>
        <p:spPr bwMode="gray">
          <a:xfrm>
            <a:off x="3684598" y="6459784"/>
            <a:ext cx="4822804" cy="365125"/>
          </a:xfrm>
          <a:prstGeom prst="rect">
            <a:avLst/>
          </a:prstGeom>
        </p:spPr>
        <p:txBody>
          <a:bodyPr/>
          <a:lstStyle>
            <a:lvl1pPr algn="ctr">
              <a:defRPr sz="900">
                <a:solidFill>
                  <a:schemeClr val="bg1"/>
                </a:solidFill>
              </a:defRPr>
            </a:lvl1pPr>
          </a:lstStyle>
          <a:p>
            <a:r>
              <a:rPr lang="en-US"/>
              <a:t>Confidential property of Optum. Do not distribute or reproduce without express permission from Optum. © 2024 Optum, Inc. All rights reserved. </a:t>
            </a:r>
            <a:endParaRPr lang="en-US" dirty="0"/>
          </a:p>
        </p:txBody>
      </p:sp>
    </p:spTree>
    <p:extLst>
      <p:ext uri="{BB962C8B-B14F-4D97-AF65-F5344CB8AC3E}">
        <p14:creationId xmlns:p14="http://schemas.microsoft.com/office/powerpoint/2010/main" val="217763142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101">
          <p15:clr>
            <a:srgbClr val="FBAE40"/>
          </p15:clr>
        </p15:guide>
        <p15:guide id="2" pos="6577">
          <p15:clr>
            <a:srgbClr val="FBAE40"/>
          </p15:clr>
        </p15:guide>
        <p15:guide id="3" orient="horz" pos="2505">
          <p15:clr>
            <a:srgbClr val="FBAE40"/>
          </p15:clr>
        </p15:guide>
        <p15:guide id="4" orient="horz" pos="267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p:cNvSpPr>
            <a:spLocks noGrp="1"/>
          </p:cNvSpPr>
          <p:nvPr>
            <p:ph type="title" hasCustomPrompt="1"/>
          </p:nvPr>
        </p:nvSpPr>
        <p:spPr bwMode="gray"/>
        <p:txBody>
          <a:bodyPr/>
          <a:lstStyle>
            <a:lvl1pPr>
              <a:defRPr/>
            </a:lvl1pPr>
          </a:lstStyle>
          <a:p>
            <a:r>
              <a:rPr lang="en-US"/>
              <a:t>Slide title; Arial 30pt bold, sentence case (1 line)</a:t>
            </a:r>
          </a:p>
        </p:txBody>
      </p:sp>
      <p:sp>
        <p:nvSpPr>
          <p:cNvPr id="3" name="Bullets/content"/>
          <p:cNvSpPr>
            <a:spLocks noGrp="1"/>
          </p:cNvSpPr>
          <p:nvPr>
            <p:ph idx="1" hasCustomPrompt="1"/>
          </p:nvPr>
        </p:nvSpPr>
        <p:spPr bwMode="gray">
          <a:xfrm>
            <a:off x="789137" y="1945933"/>
            <a:ext cx="10613726" cy="3657600"/>
          </a:xfrm>
        </p:spPr>
        <p:txBody>
          <a:bodyPr/>
          <a:lstStyle>
            <a:lvl1pPr>
              <a:defRPr/>
            </a:lvl1pPr>
          </a:lstStyle>
          <a:p>
            <a:pPr lvl="0"/>
            <a:r>
              <a:rPr lang="en-US"/>
              <a:t>Click to type text. To activate sub-level formatting, place cursor at beginning of text/line and hit tab or shift tab. Click icon for chart or table.</a:t>
            </a:r>
          </a:p>
          <a:p>
            <a:pPr lvl="1"/>
            <a:r>
              <a:rPr lang="en-US"/>
              <a:t>Second level</a:t>
            </a:r>
          </a:p>
          <a:p>
            <a:pPr lvl="2"/>
            <a:r>
              <a:rPr lang="en-US"/>
              <a:t>Third level</a:t>
            </a:r>
          </a:p>
          <a:p>
            <a:pPr lvl="3"/>
            <a:r>
              <a:rPr lang="en-US"/>
              <a:t>Fourth level</a:t>
            </a:r>
          </a:p>
          <a:p>
            <a:pPr lvl="4"/>
            <a:r>
              <a:rPr lang="en-US"/>
              <a:t>Fifth level</a:t>
            </a:r>
          </a:p>
        </p:txBody>
      </p:sp>
      <p:sp>
        <p:nvSpPr>
          <p:cNvPr id="8" name="Subtitle"/>
          <p:cNvSpPr>
            <a:spLocks noGrp="1"/>
          </p:cNvSpPr>
          <p:nvPr>
            <p:ph type="body" sz="quarter" idx="13" hasCustomPrompt="1"/>
          </p:nvPr>
        </p:nvSpPr>
        <p:spPr bwMode="gray">
          <a:xfrm>
            <a:off x="495300" y="1143334"/>
            <a:ext cx="11201400" cy="304699"/>
          </a:xfrm>
        </p:spPr>
        <p:txBody>
          <a:bodyPr>
            <a:spAutoFit/>
          </a:bodyPr>
          <a:lstStyle>
            <a:lvl1pPr>
              <a:lnSpc>
                <a:spcPct val="90000"/>
              </a:lnSpc>
              <a:spcBef>
                <a:spcPts val="0"/>
              </a:spcBef>
              <a:spcAft>
                <a:spcPts val="0"/>
              </a:spcAft>
              <a:defRPr sz="2200">
                <a:solidFill>
                  <a:schemeClr val="tx1"/>
                </a:solidFill>
              </a:defRPr>
            </a:lvl1pPr>
          </a:lstStyle>
          <a:p>
            <a:pPr lvl="0"/>
            <a:r>
              <a:rPr lang="en-US"/>
              <a:t>Slide subtitle (optional); Arial 22pt regular, sentence case (1 line)</a:t>
            </a:r>
          </a:p>
        </p:txBody>
      </p:sp>
      <p:sp>
        <p:nvSpPr>
          <p:cNvPr id="9" name="Rectangle 8" hidden="1"/>
          <p:cNvSpPr/>
          <p:nvPr userDrawn="1">
            <p:custDataLst>
              <p:tags r:id="rId1"/>
            </p:custDataLst>
          </p:nvPr>
        </p:nvSpPr>
        <p:spPr>
          <a:xfrm>
            <a:off x="457200" y="1143000"/>
            <a:ext cx="11353800" cy="48499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err="1">
              <a:latin typeface="Arial" panose="020B0604020202020204" pitchFamily="34" charset="0"/>
            </a:endParaRPr>
          </a:p>
        </p:txBody>
      </p:sp>
      <p:sp>
        <p:nvSpPr>
          <p:cNvPr id="10" name="Rectangle 9" hidden="1"/>
          <p:cNvSpPr/>
          <p:nvPr userDrawn="1">
            <p:custDataLst>
              <p:tags r:id="rId2"/>
            </p:custDataLst>
          </p:nvPr>
        </p:nvSpPr>
        <p:spPr>
          <a:xfrm>
            <a:off x="304800" y="6084051"/>
            <a:ext cx="2214664" cy="6178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err="1">
              <a:latin typeface="Arial" panose="020B0604020202020204" pitchFamily="34" charset="0"/>
            </a:endParaRPr>
          </a:p>
        </p:txBody>
      </p:sp>
      <p:sp>
        <p:nvSpPr>
          <p:cNvPr id="11" name="Rectangle 10" hidden="1"/>
          <p:cNvSpPr/>
          <p:nvPr userDrawn="1">
            <p:custDataLst>
              <p:tags r:id="rId3"/>
            </p:custDataLst>
          </p:nvPr>
        </p:nvSpPr>
        <p:spPr>
          <a:xfrm>
            <a:off x="0" y="0"/>
            <a:ext cx="12191999" cy="4180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err="1">
              <a:latin typeface="Arial" panose="020B0604020202020204" pitchFamily="34" charset="0"/>
            </a:endParaRPr>
          </a:p>
        </p:txBody>
      </p:sp>
      <p:sp>
        <p:nvSpPr>
          <p:cNvPr id="12" name="Rectangle 11" hidden="1"/>
          <p:cNvSpPr/>
          <p:nvPr userDrawn="1">
            <p:custDataLst>
              <p:tags r:id="rId4"/>
            </p:custDataLst>
          </p:nvPr>
        </p:nvSpPr>
        <p:spPr>
          <a:xfrm>
            <a:off x="5229225" y="6392987"/>
            <a:ext cx="6648450" cy="5107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err="1">
              <a:latin typeface="Arial" panose="020B0604020202020204" pitchFamily="34" charset="0"/>
            </a:endParaRPr>
          </a:p>
        </p:txBody>
      </p:sp>
      <p:sp>
        <p:nvSpPr>
          <p:cNvPr id="4" name="Date Placeholder 3"/>
          <p:cNvSpPr>
            <a:spLocks noGrp="1"/>
          </p:cNvSpPr>
          <p:nvPr>
            <p:ph type="dt" sz="half" idx="14"/>
          </p:nvPr>
        </p:nvSpPr>
        <p:spPr bwMode="gray"/>
        <p:txBody>
          <a:bodyPr/>
          <a:lstStyle/>
          <a:p>
            <a:fld id="{9D4D44FC-E13E-424B-B0A4-4FEE305EEA55}" type="datetime1">
              <a:rPr lang="en-US" smtClean="0"/>
              <a:t>11/12/2024</a:t>
            </a:fld>
            <a:endParaRPr lang="en-US"/>
          </a:p>
        </p:txBody>
      </p:sp>
      <p:sp>
        <p:nvSpPr>
          <p:cNvPr id="7" name="Slide Number Placeholder 6"/>
          <p:cNvSpPr>
            <a:spLocks noGrp="1"/>
          </p:cNvSpPr>
          <p:nvPr>
            <p:ph type="sldNum" sz="quarter" idx="16"/>
          </p:nvPr>
        </p:nvSpPr>
        <p:spPr bwMode="gray"/>
        <p:txBody>
          <a:bodyPr/>
          <a:lstStyle/>
          <a:p>
            <a:fld id="{901F1369-4AEB-4520-96C0-9F78886180C1}" type="slidenum">
              <a:rPr lang="en-US" smtClean="0"/>
              <a:pPr/>
              <a:t>‹#›</a:t>
            </a:fld>
            <a:endParaRPr lang="en-US"/>
          </a:p>
        </p:txBody>
      </p:sp>
      <p:sp>
        <p:nvSpPr>
          <p:cNvPr id="5" name="Footer Placeholder 3">
            <a:extLst>
              <a:ext uri="{FF2B5EF4-FFF2-40B4-BE49-F238E27FC236}">
                <a16:creationId xmlns:a16="http://schemas.microsoft.com/office/drawing/2014/main" id="{113C529D-4F00-177E-723A-BDE1DC11B572}"/>
              </a:ext>
            </a:extLst>
          </p:cNvPr>
          <p:cNvSpPr>
            <a:spLocks noGrp="1"/>
          </p:cNvSpPr>
          <p:nvPr>
            <p:ph type="ftr" sz="quarter" idx="11"/>
          </p:nvPr>
        </p:nvSpPr>
        <p:spPr bwMode="gray">
          <a:xfrm>
            <a:off x="3684598" y="6459784"/>
            <a:ext cx="4822804" cy="365125"/>
          </a:xfrm>
          <a:prstGeom prst="rect">
            <a:avLst/>
          </a:prstGeom>
        </p:spPr>
        <p:txBody>
          <a:bodyPr/>
          <a:lstStyle>
            <a:lvl1pPr algn="ctr">
              <a:defRPr sz="900">
                <a:solidFill>
                  <a:schemeClr val="bg1"/>
                </a:solidFill>
              </a:defRPr>
            </a:lvl1pPr>
          </a:lstStyle>
          <a:p>
            <a:r>
              <a:rPr lang="en-US"/>
              <a:t>Confidential property of Optum. Do not distribute or reproduce without express permission from Optum. © 2024 Optum, Inc. All rights reserved. </a:t>
            </a:r>
            <a:endParaRPr lang="en-US" dirty="0"/>
          </a:p>
        </p:txBody>
      </p:sp>
    </p:spTree>
    <p:extLst>
      <p:ext uri="{BB962C8B-B14F-4D97-AF65-F5344CB8AC3E}">
        <p14:creationId xmlns:p14="http://schemas.microsoft.com/office/powerpoint/2010/main" val="1224755373"/>
      </p:ext>
    </p:extLst>
  </p:cSld>
  <p:clrMapOvr>
    <a:masterClrMapping/>
  </p:clrMapOvr>
  <p:extLst>
    <p:ext uri="{DCECCB84-F9BA-43D5-87BE-67443E8EF086}">
      <p15:sldGuideLst xmlns:p15="http://schemas.microsoft.com/office/powerpoint/2012/main">
        <p15:guide id="1" orient="horz" pos="664">
          <p15:clr>
            <a:srgbClr val="FFC000"/>
          </p15:clr>
        </p15:guide>
        <p15:guide id="2" orient="horz" pos="3792">
          <p15:clr>
            <a:srgbClr val="C35EA4"/>
          </p15:clr>
        </p15:guide>
        <p15:guide id="3" orient="horz" pos="720">
          <p15:clr>
            <a:srgbClr val="FFC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F07F8-7529-498B-8D34-E0851EDB82CA}"/>
              </a:ext>
            </a:extLst>
          </p:cNvPr>
          <p:cNvSpPr>
            <a:spLocks noGrp="1"/>
          </p:cNvSpPr>
          <p:nvPr>
            <p:ph type="title" hasCustomPrompt="1"/>
          </p:nvPr>
        </p:nvSpPr>
        <p:spPr bwMode="gray"/>
        <p:txBody>
          <a:bodyPr/>
          <a:lstStyle>
            <a:lvl1pPr>
              <a:defRPr/>
            </a:lvl1pPr>
          </a:lstStyle>
          <a:p>
            <a:r>
              <a:rPr lang="en-US"/>
              <a:t>Slide title; Arial 22pt bold, sentence case (1 line)</a:t>
            </a:r>
          </a:p>
        </p:txBody>
      </p:sp>
      <p:sp>
        <p:nvSpPr>
          <p:cNvPr id="3" name="Content Placeholder 2">
            <a:extLst>
              <a:ext uri="{FF2B5EF4-FFF2-40B4-BE49-F238E27FC236}">
                <a16:creationId xmlns:a16="http://schemas.microsoft.com/office/drawing/2014/main" id="{97828B26-FB6F-4B30-8973-00FC53DA3EAD}"/>
              </a:ext>
            </a:extLst>
          </p:cNvPr>
          <p:cNvSpPr>
            <a:spLocks noGrp="1"/>
          </p:cNvSpPr>
          <p:nvPr>
            <p:ph idx="1" hasCustomPrompt="1"/>
          </p:nvPr>
        </p:nvSpPr>
        <p:spPr bwMode="gray">
          <a:xfrm>
            <a:off x="1524000" y="1557210"/>
            <a:ext cx="9144000" cy="3930085"/>
          </a:xfrm>
        </p:spPr>
        <p:txBody>
          <a:bodyPr/>
          <a:lstStyle/>
          <a:p>
            <a:pPr lvl="0"/>
            <a:r>
              <a:rPr lang="en-US"/>
              <a:t>Click to type text. To activate sub-level formatting, place cursor at beginning of text/line and hit tab or shift tab. Click icon for chart or table.</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E92844E1-DCBE-4FE7-B46C-155141DCD59B}"/>
              </a:ext>
            </a:extLst>
          </p:cNvPr>
          <p:cNvSpPr>
            <a:spLocks noGrp="1"/>
          </p:cNvSpPr>
          <p:nvPr>
            <p:ph type="sldNum" sz="quarter" idx="12"/>
          </p:nvPr>
        </p:nvSpPr>
        <p:spPr bwMode="gray"/>
        <p:txBody>
          <a:bodyPr/>
          <a:lstStyle/>
          <a:p>
            <a:fld id="{1A17F688-B5D9-4458-B5A9-42A09231BAB4}" type="slidenum">
              <a:rPr lang="en-US" smtClean="0"/>
              <a:t>‹#›</a:t>
            </a:fld>
            <a:endParaRPr lang="en-US"/>
          </a:p>
        </p:txBody>
      </p:sp>
      <p:sp>
        <p:nvSpPr>
          <p:cNvPr id="4" name="Date Placeholder 3" hidden="1">
            <a:extLst>
              <a:ext uri="{FF2B5EF4-FFF2-40B4-BE49-F238E27FC236}">
                <a16:creationId xmlns:a16="http://schemas.microsoft.com/office/drawing/2014/main" id="{E8F05950-6299-4B4F-B254-8E9E230299D9}"/>
              </a:ext>
            </a:extLst>
          </p:cNvPr>
          <p:cNvSpPr>
            <a:spLocks noGrp="1"/>
          </p:cNvSpPr>
          <p:nvPr>
            <p:ph type="dt" sz="half" idx="10"/>
          </p:nvPr>
        </p:nvSpPr>
        <p:spPr bwMode="gray"/>
        <p:txBody>
          <a:bodyPr/>
          <a:lstStyle/>
          <a:p>
            <a:fld id="{C1AD0A9C-71B7-4422-B6F2-E1555513DE96}" type="datetime1">
              <a:rPr lang="en-US" smtClean="0"/>
              <a:t>11/12/2024</a:t>
            </a:fld>
            <a:endParaRPr lang="en-US"/>
          </a:p>
        </p:txBody>
      </p:sp>
    </p:spTree>
    <p:extLst>
      <p:ext uri="{BB962C8B-B14F-4D97-AF65-F5344CB8AC3E}">
        <p14:creationId xmlns:p14="http://schemas.microsoft.com/office/powerpoint/2010/main" val="3369866455"/>
      </p:ext>
    </p:extLst>
  </p:cSld>
  <p:clrMapOvr>
    <a:masterClrMapping/>
  </p:clrMapOvr>
  <p:extLst>
    <p:ext uri="{DCECCB84-F9BA-43D5-87BE-67443E8EF086}">
      <p15:sldGuideLst xmlns:p15="http://schemas.microsoft.com/office/powerpoint/2012/main">
        <p15:guide id="1" orient="horz" pos="3776">
          <p15:clr>
            <a:srgbClr val="FBAE40"/>
          </p15:clr>
        </p15:guide>
        <p15:guide id="2" orient="horz" pos="792">
          <p15:clr>
            <a:srgbClr val="FBAE40"/>
          </p15:clr>
        </p15:guide>
        <p15:guide id="3" orient="horz" pos="3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C8E8B-99F0-45A8-BCAB-DBB719616F12}"/>
              </a:ext>
            </a:extLst>
          </p:cNvPr>
          <p:cNvSpPr>
            <a:spLocks noGrp="1"/>
          </p:cNvSpPr>
          <p:nvPr>
            <p:ph type="title" hasCustomPrompt="1"/>
          </p:nvPr>
        </p:nvSpPr>
        <p:spPr bwMode="gray"/>
        <p:txBody>
          <a:bodyPr/>
          <a:lstStyle>
            <a:lvl1pPr>
              <a:defRPr/>
            </a:lvl1pPr>
          </a:lstStyle>
          <a:p>
            <a:r>
              <a:rPr lang="en-US"/>
              <a:t>Slide title; Arial 22pt bold, sentence case (1 line)</a:t>
            </a:r>
          </a:p>
        </p:txBody>
      </p:sp>
      <p:sp>
        <p:nvSpPr>
          <p:cNvPr id="5" name="Slide Number Placeholder 4">
            <a:extLst>
              <a:ext uri="{FF2B5EF4-FFF2-40B4-BE49-F238E27FC236}">
                <a16:creationId xmlns:a16="http://schemas.microsoft.com/office/drawing/2014/main" id="{C408F62C-9090-4EA7-BBD2-481410405BBE}"/>
              </a:ext>
            </a:extLst>
          </p:cNvPr>
          <p:cNvSpPr>
            <a:spLocks noGrp="1"/>
          </p:cNvSpPr>
          <p:nvPr>
            <p:ph type="sldNum" sz="quarter" idx="12"/>
          </p:nvPr>
        </p:nvSpPr>
        <p:spPr/>
        <p:txBody>
          <a:bodyPr/>
          <a:lstStyle/>
          <a:p>
            <a:fld id="{1A17F688-B5D9-4458-B5A9-42A09231BAB4}" type="slidenum">
              <a:rPr lang="en-US" smtClean="0"/>
              <a:t>‹#›</a:t>
            </a:fld>
            <a:endParaRPr lang="en-US"/>
          </a:p>
        </p:txBody>
      </p:sp>
      <p:sp>
        <p:nvSpPr>
          <p:cNvPr id="3" name="Date Placeholder 2" hidden="1">
            <a:extLst>
              <a:ext uri="{FF2B5EF4-FFF2-40B4-BE49-F238E27FC236}">
                <a16:creationId xmlns:a16="http://schemas.microsoft.com/office/drawing/2014/main" id="{8A49B71C-EE28-4F4C-994D-7E3486111388}"/>
              </a:ext>
            </a:extLst>
          </p:cNvPr>
          <p:cNvSpPr>
            <a:spLocks noGrp="1"/>
          </p:cNvSpPr>
          <p:nvPr>
            <p:ph type="dt" sz="half" idx="10"/>
          </p:nvPr>
        </p:nvSpPr>
        <p:spPr/>
        <p:txBody>
          <a:bodyPr/>
          <a:lstStyle/>
          <a:p>
            <a:fld id="{6E90868F-5E9A-4029-BF25-ADFEDF5BA3C6}" type="datetime1">
              <a:rPr lang="en-US" smtClean="0"/>
              <a:t>11/12/2024</a:t>
            </a:fld>
            <a:endParaRPr lang="en-US"/>
          </a:p>
        </p:txBody>
      </p:sp>
      <p:sp>
        <p:nvSpPr>
          <p:cNvPr id="6" name="Footer Placeholder 3">
            <a:extLst>
              <a:ext uri="{FF2B5EF4-FFF2-40B4-BE49-F238E27FC236}">
                <a16:creationId xmlns:a16="http://schemas.microsoft.com/office/drawing/2014/main" id="{5DD04898-A473-B6F6-F7A1-5C609D0C8783}"/>
              </a:ext>
            </a:extLst>
          </p:cNvPr>
          <p:cNvSpPr>
            <a:spLocks noGrp="1"/>
          </p:cNvSpPr>
          <p:nvPr>
            <p:ph type="ftr" sz="quarter" idx="11"/>
          </p:nvPr>
        </p:nvSpPr>
        <p:spPr bwMode="gray">
          <a:xfrm>
            <a:off x="3684598" y="6459784"/>
            <a:ext cx="4822804" cy="365125"/>
          </a:xfrm>
          <a:prstGeom prst="rect">
            <a:avLst/>
          </a:prstGeom>
        </p:spPr>
        <p:txBody>
          <a:bodyPr/>
          <a:lstStyle>
            <a:lvl1pPr algn="ctr">
              <a:defRPr sz="900">
                <a:solidFill>
                  <a:schemeClr val="bg1"/>
                </a:solidFill>
              </a:defRPr>
            </a:lvl1pPr>
          </a:lstStyle>
          <a:p>
            <a:r>
              <a:rPr lang="en-US"/>
              <a:t>Confidential property of Optum. Do not distribute or reproduce without express permission from Optum. © 2024 Optum, Inc. All rights reserved. </a:t>
            </a:r>
            <a:endParaRPr lang="en-US" dirty="0"/>
          </a:p>
        </p:txBody>
      </p:sp>
    </p:spTree>
    <p:extLst>
      <p:ext uri="{BB962C8B-B14F-4D97-AF65-F5344CB8AC3E}">
        <p14:creationId xmlns:p14="http://schemas.microsoft.com/office/powerpoint/2010/main" val="2420280287"/>
      </p:ext>
    </p:extLst>
  </p:cSld>
  <p:clrMapOvr>
    <a:masterClrMapping/>
  </p:clrMapOvr>
  <p:extLst>
    <p:ext uri="{DCECCB84-F9BA-43D5-87BE-67443E8EF086}">
      <p15:sldGuideLst xmlns:p15="http://schemas.microsoft.com/office/powerpoint/2012/main">
        <p15:guide id="1" orient="horz" pos="3776">
          <p15:clr>
            <a:srgbClr val="FBAE40"/>
          </p15:clr>
        </p15:guide>
        <p15:guide id="3" orient="horz" pos="793">
          <p15:clr>
            <a:srgbClr val="FBAE40"/>
          </p15:clr>
        </p15:guide>
        <p15:guide id="4" orient="horz" pos="34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3B4ADDE-9D23-424B-B7C4-B3CCEBB8ADC5}" type="datetime1">
              <a:rPr lang="en-US" smtClean="0"/>
              <a:t>11/12/2024</a:t>
            </a:fld>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EA9DBA8-CA09-4FCC-931D-DDD427042C40}" type="slidenum">
              <a:rPr lang="en-GB" smtClean="0"/>
              <a:t>‹#›</a:t>
            </a:fld>
            <a:endParaRPr lang="en-GB"/>
          </a:p>
        </p:txBody>
      </p:sp>
    </p:spTree>
    <p:extLst>
      <p:ext uri="{BB962C8B-B14F-4D97-AF65-F5344CB8AC3E}">
        <p14:creationId xmlns:p14="http://schemas.microsoft.com/office/powerpoint/2010/main" val="4184835707"/>
      </p:ext>
    </p:extLst>
  </p:cSld>
  <p:clrMap bg1="lt1" tx1="dk1" bg2="lt2" tx2="dk2" accent1="accent1" accent2="accent2" accent3="accent3" accent4="accent4" accent5="accent5" accent6="accent6" hlink="hlink" folHlink="folHlink"/>
  <p:sldLayoutIdLst>
    <p:sldLayoutId id="2147483694" r:id="rId1"/>
    <p:sldLayoutId id="2147483696" r:id="rId2"/>
    <p:sldLayoutId id="2147483697" r:id="rId3"/>
    <p:sldLayoutId id="2147483698" r:id="rId4"/>
    <p:sldLayoutId id="2147483699" r:id="rId5"/>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3.xml"/><Relationship Id="rId1" Type="http://schemas.openxmlformats.org/officeDocument/2006/relationships/slideLayout" Target="../slideLayouts/slideLayout1.xml"/><Relationship Id="rId4" Type="http://schemas.openxmlformats.org/officeDocument/2006/relationships/slide" Target="slide22.xml"/></Relationships>
</file>

<file path=ppt/slides/_rels/slide2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2.svg"/><Relationship Id="rId2" Type="http://schemas.openxmlformats.org/officeDocument/2006/relationships/image" Target="../media/image51.png"/><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12" Type="http://schemas.openxmlformats.org/officeDocument/2006/relationships/image" Target="../media/image71.png"/><Relationship Id="rId2" Type="http://schemas.openxmlformats.org/officeDocument/2006/relationships/image" Target="../media/image61.png"/><Relationship Id="rId1" Type="http://schemas.openxmlformats.org/officeDocument/2006/relationships/slideLayout" Target="../slideLayouts/slideLayout1.x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pn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832AFB8-0FAA-7666-3C8F-D1D155ED5D0A}"/>
              </a:ext>
              <a:ext uri="{C183D7F6-B498-43B3-948B-1728B52AA6E4}">
                <adec:decorative xmlns:adec="http://schemas.microsoft.com/office/drawing/2017/decorative" val="1"/>
              </a:ext>
            </a:extLst>
          </p:cNvPr>
          <p:cNvGrpSpPr>
            <a:grpSpLocks/>
          </p:cNvGrpSpPr>
          <p:nvPr/>
        </p:nvGrpSpPr>
        <p:grpSpPr>
          <a:xfrm>
            <a:off x="841586" y="553085"/>
            <a:ext cx="873687" cy="875110"/>
            <a:chOff x="0" y="0"/>
            <a:chExt cx="873687" cy="875110"/>
          </a:xfrm>
        </p:grpSpPr>
        <p:sp>
          <p:nvSpPr>
            <p:cNvPr id="3" name="Graphic 2">
              <a:extLst>
                <a:ext uri="{FF2B5EF4-FFF2-40B4-BE49-F238E27FC236}">
                  <a16:creationId xmlns:a16="http://schemas.microsoft.com/office/drawing/2014/main" id="{F0576B0A-C2B7-B328-0BF6-CACBD0943180}"/>
                </a:ext>
              </a:extLst>
            </p:cNvPr>
            <p:cNvSpPr/>
            <p:nvPr/>
          </p:nvSpPr>
          <p:spPr>
            <a:xfrm>
              <a:off x="0" y="0"/>
              <a:ext cx="415925" cy="415925"/>
            </a:xfrm>
            <a:custGeom>
              <a:avLst/>
              <a:gdLst/>
              <a:ahLst/>
              <a:cxnLst/>
              <a:rect l="l" t="t" r="r" b="b"/>
              <a:pathLst>
                <a:path w="415925" h="415925">
                  <a:moveTo>
                    <a:pt x="207784" y="0"/>
                  </a:moveTo>
                  <a:lnTo>
                    <a:pt x="160105" y="5482"/>
                  </a:lnTo>
                  <a:lnTo>
                    <a:pt x="116355" y="21101"/>
                  </a:lnTo>
                  <a:lnTo>
                    <a:pt x="77777" y="45615"/>
                  </a:lnTo>
                  <a:lnTo>
                    <a:pt x="45611" y="77782"/>
                  </a:lnTo>
                  <a:lnTo>
                    <a:pt x="21099" y="116361"/>
                  </a:lnTo>
                  <a:lnTo>
                    <a:pt x="5481" y="160109"/>
                  </a:lnTo>
                  <a:lnTo>
                    <a:pt x="0" y="207784"/>
                  </a:lnTo>
                  <a:lnTo>
                    <a:pt x="5481" y="255376"/>
                  </a:lnTo>
                  <a:lnTo>
                    <a:pt x="21099" y="299093"/>
                  </a:lnTo>
                  <a:lnTo>
                    <a:pt x="45611" y="337679"/>
                  </a:lnTo>
                  <a:lnTo>
                    <a:pt x="77777" y="369877"/>
                  </a:lnTo>
                  <a:lnTo>
                    <a:pt x="116355" y="394431"/>
                  </a:lnTo>
                  <a:lnTo>
                    <a:pt x="160105" y="410085"/>
                  </a:lnTo>
                  <a:lnTo>
                    <a:pt x="207784" y="415582"/>
                  </a:lnTo>
                  <a:lnTo>
                    <a:pt x="415569" y="415582"/>
                  </a:lnTo>
                  <a:lnTo>
                    <a:pt x="415569" y="207784"/>
                  </a:lnTo>
                  <a:lnTo>
                    <a:pt x="409984" y="160109"/>
                  </a:lnTo>
                  <a:lnTo>
                    <a:pt x="394296" y="116361"/>
                  </a:lnTo>
                  <a:lnTo>
                    <a:pt x="369748" y="77782"/>
                  </a:lnTo>
                  <a:lnTo>
                    <a:pt x="337581" y="45615"/>
                  </a:lnTo>
                  <a:lnTo>
                    <a:pt x="299036" y="21101"/>
                  </a:lnTo>
                  <a:lnTo>
                    <a:pt x="255357" y="5482"/>
                  </a:lnTo>
                  <a:lnTo>
                    <a:pt x="207784" y="0"/>
                  </a:lnTo>
                  <a:close/>
                </a:path>
              </a:pathLst>
            </a:custGeom>
            <a:solidFill>
              <a:srgbClr val="0033A1"/>
            </a:solidFill>
          </p:spPr>
          <p:txBody>
            <a:bodyPr wrap="square" lIns="0" tIns="0" rIns="0" bIns="0" rtlCol="0">
              <a:prstTxWarp prst="textNoShape">
                <a:avLst/>
              </a:prstTxWarp>
              <a:noAutofit/>
            </a:bodyPr>
            <a:lstStyle/>
            <a:p>
              <a:endParaRPr lang="en-GB"/>
            </a:p>
          </p:txBody>
        </p:sp>
        <p:sp>
          <p:nvSpPr>
            <p:cNvPr id="4" name="Graphic 3">
              <a:extLst>
                <a:ext uri="{FF2B5EF4-FFF2-40B4-BE49-F238E27FC236}">
                  <a16:creationId xmlns:a16="http://schemas.microsoft.com/office/drawing/2014/main" id="{C4A85D0C-331C-FB98-7833-1EF68DE21C9F}"/>
                </a:ext>
              </a:extLst>
            </p:cNvPr>
            <p:cNvSpPr/>
            <p:nvPr/>
          </p:nvSpPr>
          <p:spPr>
            <a:xfrm>
              <a:off x="457762" y="0"/>
              <a:ext cx="415925" cy="415925"/>
            </a:xfrm>
            <a:custGeom>
              <a:avLst/>
              <a:gdLst/>
              <a:ahLst/>
              <a:cxnLst/>
              <a:rect l="l" t="t" r="r" b="b"/>
              <a:pathLst>
                <a:path w="415925" h="415925">
                  <a:moveTo>
                    <a:pt x="207784" y="0"/>
                  </a:moveTo>
                  <a:lnTo>
                    <a:pt x="160197" y="5482"/>
                  </a:lnTo>
                  <a:lnTo>
                    <a:pt x="116483" y="21101"/>
                  </a:lnTo>
                  <a:lnTo>
                    <a:pt x="77900" y="45615"/>
                  </a:lnTo>
                  <a:lnTo>
                    <a:pt x="45703" y="77782"/>
                  </a:lnTo>
                  <a:lnTo>
                    <a:pt x="21150" y="116361"/>
                  </a:lnTo>
                  <a:lnTo>
                    <a:pt x="5497" y="160109"/>
                  </a:lnTo>
                  <a:lnTo>
                    <a:pt x="0" y="207784"/>
                  </a:lnTo>
                  <a:lnTo>
                    <a:pt x="0" y="415582"/>
                  </a:lnTo>
                  <a:lnTo>
                    <a:pt x="207784" y="415582"/>
                  </a:lnTo>
                  <a:lnTo>
                    <a:pt x="255464" y="410085"/>
                  </a:lnTo>
                  <a:lnTo>
                    <a:pt x="299213" y="394431"/>
                  </a:lnTo>
                  <a:lnTo>
                    <a:pt x="337791" y="369877"/>
                  </a:lnTo>
                  <a:lnTo>
                    <a:pt x="369957" y="337679"/>
                  </a:lnTo>
                  <a:lnTo>
                    <a:pt x="394470" y="299093"/>
                  </a:lnTo>
                  <a:lnTo>
                    <a:pt x="410087" y="255376"/>
                  </a:lnTo>
                  <a:lnTo>
                    <a:pt x="415569" y="207784"/>
                  </a:lnTo>
                  <a:lnTo>
                    <a:pt x="410072" y="160109"/>
                  </a:lnTo>
                  <a:lnTo>
                    <a:pt x="394418" y="116361"/>
                  </a:lnTo>
                  <a:lnTo>
                    <a:pt x="369865" y="77782"/>
                  </a:lnTo>
                  <a:lnTo>
                    <a:pt x="337669" y="45615"/>
                  </a:lnTo>
                  <a:lnTo>
                    <a:pt x="299085" y="21101"/>
                  </a:lnTo>
                  <a:lnTo>
                    <a:pt x="255372" y="5482"/>
                  </a:lnTo>
                  <a:lnTo>
                    <a:pt x="207784" y="0"/>
                  </a:lnTo>
                  <a:close/>
                </a:path>
              </a:pathLst>
            </a:custGeom>
            <a:solidFill>
              <a:srgbClr val="009638"/>
            </a:solidFill>
          </p:spPr>
          <p:txBody>
            <a:bodyPr wrap="square" lIns="0" tIns="0" rIns="0" bIns="0" rtlCol="0">
              <a:prstTxWarp prst="textNoShape">
                <a:avLst/>
              </a:prstTxWarp>
              <a:noAutofit/>
            </a:bodyPr>
            <a:lstStyle/>
            <a:p>
              <a:endParaRPr lang="en-GB"/>
            </a:p>
          </p:txBody>
        </p:sp>
        <p:sp>
          <p:nvSpPr>
            <p:cNvPr id="5" name="Graphic 4">
              <a:extLst>
                <a:ext uri="{FF2B5EF4-FFF2-40B4-BE49-F238E27FC236}">
                  <a16:creationId xmlns:a16="http://schemas.microsoft.com/office/drawing/2014/main" id="{0059BFE6-D253-7A75-A6A9-67BC9793AF14}"/>
                </a:ext>
              </a:extLst>
            </p:cNvPr>
            <p:cNvSpPr/>
            <p:nvPr/>
          </p:nvSpPr>
          <p:spPr>
            <a:xfrm>
              <a:off x="0" y="459185"/>
              <a:ext cx="415925" cy="415925"/>
            </a:xfrm>
            <a:custGeom>
              <a:avLst/>
              <a:gdLst/>
              <a:ahLst/>
              <a:cxnLst/>
              <a:rect l="l" t="t" r="r" b="b"/>
              <a:pathLst>
                <a:path w="415925" h="415925">
                  <a:moveTo>
                    <a:pt x="415569" y="0"/>
                  </a:moveTo>
                  <a:lnTo>
                    <a:pt x="207784" y="0"/>
                  </a:lnTo>
                  <a:lnTo>
                    <a:pt x="160105" y="5482"/>
                  </a:lnTo>
                  <a:lnTo>
                    <a:pt x="116355" y="21101"/>
                  </a:lnTo>
                  <a:lnTo>
                    <a:pt x="77777" y="45616"/>
                  </a:lnTo>
                  <a:lnTo>
                    <a:pt x="45611" y="77785"/>
                  </a:lnTo>
                  <a:lnTo>
                    <a:pt x="21099" y="116366"/>
                  </a:lnTo>
                  <a:lnTo>
                    <a:pt x="5481" y="160117"/>
                  </a:lnTo>
                  <a:lnTo>
                    <a:pt x="0" y="207797"/>
                  </a:lnTo>
                  <a:lnTo>
                    <a:pt x="5481" y="255472"/>
                  </a:lnTo>
                  <a:lnTo>
                    <a:pt x="21099" y="299220"/>
                  </a:lnTo>
                  <a:lnTo>
                    <a:pt x="45611" y="337799"/>
                  </a:lnTo>
                  <a:lnTo>
                    <a:pt x="77777" y="369966"/>
                  </a:lnTo>
                  <a:lnTo>
                    <a:pt x="116355" y="394480"/>
                  </a:lnTo>
                  <a:lnTo>
                    <a:pt x="160105" y="410099"/>
                  </a:lnTo>
                  <a:lnTo>
                    <a:pt x="207784" y="415582"/>
                  </a:lnTo>
                  <a:lnTo>
                    <a:pt x="255357" y="410099"/>
                  </a:lnTo>
                  <a:lnTo>
                    <a:pt x="299036" y="394480"/>
                  </a:lnTo>
                  <a:lnTo>
                    <a:pt x="337581" y="369966"/>
                  </a:lnTo>
                  <a:lnTo>
                    <a:pt x="369748" y="337799"/>
                  </a:lnTo>
                  <a:lnTo>
                    <a:pt x="394296" y="299220"/>
                  </a:lnTo>
                  <a:lnTo>
                    <a:pt x="409984" y="255472"/>
                  </a:lnTo>
                  <a:lnTo>
                    <a:pt x="415569" y="207797"/>
                  </a:lnTo>
                  <a:lnTo>
                    <a:pt x="415569" y="0"/>
                  </a:lnTo>
                  <a:close/>
                </a:path>
              </a:pathLst>
            </a:custGeom>
            <a:solidFill>
              <a:srgbClr val="F7D417"/>
            </a:solidFill>
          </p:spPr>
          <p:txBody>
            <a:bodyPr wrap="square" lIns="0" tIns="0" rIns="0" bIns="0" rtlCol="0">
              <a:prstTxWarp prst="textNoShape">
                <a:avLst/>
              </a:prstTxWarp>
              <a:noAutofit/>
            </a:bodyPr>
            <a:lstStyle/>
            <a:p>
              <a:endParaRPr lang="en-GB"/>
            </a:p>
          </p:txBody>
        </p:sp>
        <p:sp>
          <p:nvSpPr>
            <p:cNvPr id="6" name="Graphic 5">
              <a:extLst>
                <a:ext uri="{FF2B5EF4-FFF2-40B4-BE49-F238E27FC236}">
                  <a16:creationId xmlns:a16="http://schemas.microsoft.com/office/drawing/2014/main" id="{D1F60A20-8BC5-64A8-F4E3-737D69A26E07}"/>
                </a:ext>
              </a:extLst>
            </p:cNvPr>
            <p:cNvSpPr/>
            <p:nvPr/>
          </p:nvSpPr>
          <p:spPr>
            <a:xfrm>
              <a:off x="457762" y="459185"/>
              <a:ext cx="415925" cy="415925"/>
            </a:xfrm>
            <a:custGeom>
              <a:avLst/>
              <a:gdLst/>
              <a:ahLst/>
              <a:cxnLst/>
              <a:rect l="l" t="t" r="r" b="b"/>
              <a:pathLst>
                <a:path w="415925" h="415925">
                  <a:moveTo>
                    <a:pt x="207784" y="0"/>
                  </a:moveTo>
                  <a:lnTo>
                    <a:pt x="0" y="0"/>
                  </a:lnTo>
                  <a:lnTo>
                    <a:pt x="0" y="207797"/>
                  </a:lnTo>
                  <a:lnTo>
                    <a:pt x="5497" y="255472"/>
                  </a:lnTo>
                  <a:lnTo>
                    <a:pt x="21150" y="299220"/>
                  </a:lnTo>
                  <a:lnTo>
                    <a:pt x="45703" y="337799"/>
                  </a:lnTo>
                  <a:lnTo>
                    <a:pt x="77900" y="369966"/>
                  </a:lnTo>
                  <a:lnTo>
                    <a:pt x="116483" y="394480"/>
                  </a:lnTo>
                  <a:lnTo>
                    <a:pt x="160197" y="410099"/>
                  </a:lnTo>
                  <a:lnTo>
                    <a:pt x="207784" y="415582"/>
                  </a:lnTo>
                  <a:lnTo>
                    <a:pt x="255372" y="410099"/>
                  </a:lnTo>
                  <a:lnTo>
                    <a:pt x="299085" y="394480"/>
                  </a:lnTo>
                  <a:lnTo>
                    <a:pt x="337669" y="369966"/>
                  </a:lnTo>
                  <a:lnTo>
                    <a:pt x="369865" y="337799"/>
                  </a:lnTo>
                  <a:lnTo>
                    <a:pt x="394418" y="299220"/>
                  </a:lnTo>
                  <a:lnTo>
                    <a:pt x="410072" y="255472"/>
                  </a:lnTo>
                  <a:lnTo>
                    <a:pt x="415569" y="207797"/>
                  </a:lnTo>
                  <a:lnTo>
                    <a:pt x="410087" y="160117"/>
                  </a:lnTo>
                  <a:lnTo>
                    <a:pt x="394470" y="116366"/>
                  </a:lnTo>
                  <a:lnTo>
                    <a:pt x="369957" y="77785"/>
                  </a:lnTo>
                  <a:lnTo>
                    <a:pt x="337791" y="45616"/>
                  </a:lnTo>
                  <a:lnTo>
                    <a:pt x="299213" y="21101"/>
                  </a:lnTo>
                  <a:lnTo>
                    <a:pt x="255464" y="5482"/>
                  </a:lnTo>
                  <a:lnTo>
                    <a:pt x="207784" y="0"/>
                  </a:lnTo>
                  <a:close/>
                </a:path>
              </a:pathLst>
            </a:custGeom>
            <a:solidFill>
              <a:srgbClr val="009638"/>
            </a:solidFill>
          </p:spPr>
          <p:txBody>
            <a:bodyPr wrap="square" lIns="0" tIns="0" rIns="0" bIns="0" rtlCol="0">
              <a:prstTxWarp prst="textNoShape">
                <a:avLst/>
              </a:prstTxWarp>
              <a:noAutofit/>
            </a:bodyPr>
            <a:lstStyle/>
            <a:p>
              <a:endParaRPr lang="en-GB"/>
            </a:p>
          </p:txBody>
        </p:sp>
      </p:grpSp>
      <p:pic>
        <p:nvPicPr>
          <p:cNvPr id="7" name="Picture 6">
            <a:extLst>
              <a:ext uri="{FF2B5EF4-FFF2-40B4-BE49-F238E27FC236}">
                <a16:creationId xmlns:a16="http://schemas.microsoft.com/office/drawing/2014/main" id="{B5D8CB11-4B9C-E2E0-F180-E2A2DFB4AF8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757110" y="553085"/>
            <a:ext cx="2103302" cy="518205"/>
          </a:xfrm>
          <a:prstGeom prst="rect">
            <a:avLst/>
          </a:prstGeom>
        </p:spPr>
      </p:pic>
      <p:pic>
        <p:nvPicPr>
          <p:cNvPr id="8" name="Image 11">
            <a:extLst>
              <a:ext uri="{FF2B5EF4-FFF2-40B4-BE49-F238E27FC236}">
                <a16:creationId xmlns:a16="http://schemas.microsoft.com/office/drawing/2014/main" id="{F49F8CA1-4124-5329-2ABE-10DD8D73ACAD}"/>
              </a:ext>
              <a:ext uri="{C183D7F6-B498-43B3-948B-1728B52AA6E4}">
                <adec:decorative xmlns:adec="http://schemas.microsoft.com/office/drawing/2017/decorative" val="1"/>
              </a:ext>
            </a:extLst>
          </p:cNvPr>
          <p:cNvPicPr>
            <a:picLocks/>
          </p:cNvPicPr>
          <p:nvPr/>
        </p:nvPicPr>
        <p:blipFill>
          <a:blip r:embed="rId3" cstate="print"/>
          <a:stretch>
            <a:fillRect/>
          </a:stretch>
        </p:blipFill>
        <p:spPr>
          <a:xfrm>
            <a:off x="1757110" y="1091644"/>
            <a:ext cx="1868170" cy="257175"/>
          </a:xfrm>
          <a:prstGeom prst="rect">
            <a:avLst/>
          </a:prstGeom>
        </p:spPr>
      </p:pic>
      <p:pic>
        <p:nvPicPr>
          <p:cNvPr id="11" name="Picture 10">
            <a:extLst>
              <a:ext uri="{FF2B5EF4-FFF2-40B4-BE49-F238E27FC236}">
                <a16:creationId xmlns:a16="http://schemas.microsoft.com/office/drawing/2014/main" id="{39924CAC-B167-567E-EBA3-AD74E69B702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620753" y="5643252"/>
            <a:ext cx="1176630" cy="341406"/>
          </a:xfrm>
          <a:prstGeom prst="rect">
            <a:avLst/>
          </a:prstGeom>
        </p:spPr>
      </p:pic>
      <p:sp>
        <p:nvSpPr>
          <p:cNvPr id="13" name="TextBox 12">
            <a:extLst>
              <a:ext uri="{FF2B5EF4-FFF2-40B4-BE49-F238E27FC236}">
                <a16:creationId xmlns:a16="http://schemas.microsoft.com/office/drawing/2014/main" id="{9BED2E16-B2E7-6752-3A92-B54A4ED27335}"/>
              </a:ext>
            </a:extLst>
          </p:cNvPr>
          <p:cNvSpPr txBox="1"/>
          <p:nvPr/>
        </p:nvSpPr>
        <p:spPr>
          <a:xfrm>
            <a:off x="5797524" y="5991357"/>
            <a:ext cx="6096000" cy="338554"/>
          </a:xfrm>
          <a:prstGeom prst="rect">
            <a:avLst/>
          </a:prstGeom>
          <a:noFill/>
        </p:spPr>
        <p:txBody>
          <a:bodyPr wrap="square">
            <a:spAutoFit/>
          </a:bodyPr>
          <a:lstStyle/>
          <a:p>
            <a:pPr algn="r"/>
            <a:r>
              <a:rPr lang="en-GB" sz="1600" dirty="0"/>
              <a:t>Developed in partnership with Optum UK</a:t>
            </a:r>
          </a:p>
        </p:txBody>
      </p:sp>
      <p:pic>
        <p:nvPicPr>
          <p:cNvPr id="14" name="Picture 13">
            <a:extLst>
              <a:ext uri="{FF2B5EF4-FFF2-40B4-BE49-F238E27FC236}">
                <a16:creationId xmlns:a16="http://schemas.microsoft.com/office/drawing/2014/main" id="{D9A848FE-E5A3-534C-EB83-4E450E809B97}"/>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913" y="1696346"/>
            <a:ext cx="5287519" cy="4608976"/>
          </a:xfrm>
          <a:prstGeom prst="rect">
            <a:avLst/>
          </a:prstGeom>
        </p:spPr>
      </p:pic>
      <p:sp>
        <p:nvSpPr>
          <p:cNvPr id="16" name="Title 1">
            <a:extLst>
              <a:ext uri="{FF2B5EF4-FFF2-40B4-BE49-F238E27FC236}">
                <a16:creationId xmlns:a16="http://schemas.microsoft.com/office/drawing/2014/main" id="{9411BF74-3267-8D67-2432-1E422B5DE2A1}"/>
              </a:ext>
            </a:extLst>
          </p:cNvPr>
          <p:cNvSpPr txBox="1">
            <a:spLocks noGrp="1"/>
          </p:cNvSpPr>
          <p:nvPr>
            <p:ph type="title" idx="4294967295"/>
          </p:nvPr>
        </p:nvSpPr>
        <p:spPr>
          <a:xfrm>
            <a:off x="6228537" y="2445283"/>
            <a:ext cx="4709160" cy="124649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0" lang="en-US" sz="4800" b="0" i="0" u="none" strike="noStrike" kern="1200" cap="none" spc="-50" normalizeH="0" baseline="0" noProof="0" dirty="0">
                <a:ln>
                  <a:noFill/>
                </a:ln>
                <a:solidFill>
                  <a:srgbClr val="5A5A5A"/>
                </a:solidFill>
                <a:effectLst/>
                <a:uLnTx/>
                <a:uFillTx/>
                <a:latin typeface="+mj-lt"/>
                <a:ea typeface="+mj-ea"/>
                <a:cs typeface="+mj-cs"/>
              </a:rPr>
              <a:t>Lincolnshire PHM Led Projections Module Guide</a:t>
            </a:r>
          </a:p>
        </p:txBody>
      </p:sp>
    </p:spTree>
    <p:extLst>
      <p:ext uri="{BB962C8B-B14F-4D97-AF65-F5344CB8AC3E}">
        <p14:creationId xmlns:p14="http://schemas.microsoft.com/office/powerpoint/2010/main" val="30635470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76054" y="451830"/>
            <a:ext cx="9601200" cy="304699"/>
          </a:xfrm>
        </p:spPr>
        <p:txBody>
          <a:bodyPr>
            <a:noAutofit/>
          </a:bodyPr>
          <a:lstStyle/>
          <a:p>
            <a:r>
              <a:rPr lang="en-US" sz="2400" dirty="0">
                <a:solidFill>
                  <a:srgbClr val="5A5A5A"/>
                </a:solidFill>
              </a:rPr>
              <a:t>Spend (in Lincolnshire Unit Cost Growth is not applied)</a:t>
            </a:r>
          </a:p>
        </p:txBody>
      </p:sp>
      <p:pic>
        <p:nvPicPr>
          <p:cNvPr id="5" name="Picture 4">
            <a:extLst>
              <a:ext uri="{FF2B5EF4-FFF2-40B4-BE49-F238E27FC236}">
                <a16:creationId xmlns:a16="http://schemas.microsoft.com/office/drawing/2014/main" id="{1DD0768F-6A2A-8F88-94A0-9E91D0352BF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57200" y="1248595"/>
            <a:ext cx="2636982" cy="4777144"/>
          </a:xfrm>
          <a:prstGeom prst="rect">
            <a:avLst/>
          </a:prstGeom>
          <a:ln w="19050">
            <a:solidFill>
              <a:schemeClr val="accent6"/>
            </a:solidFill>
          </a:ln>
        </p:spPr>
      </p:pic>
      <p:pic>
        <p:nvPicPr>
          <p:cNvPr id="8" name="Picture 7">
            <a:extLst>
              <a:ext uri="{FF2B5EF4-FFF2-40B4-BE49-F238E27FC236}">
                <a16:creationId xmlns:a16="http://schemas.microsoft.com/office/drawing/2014/main" id="{80A77D75-A1CF-C602-A052-1201E69FECE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452260" y="1266247"/>
            <a:ext cx="8282541" cy="4569900"/>
          </a:xfrm>
          <a:prstGeom prst="rect">
            <a:avLst/>
          </a:prstGeom>
        </p:spPr>
      </p:pic>
      <p:grpSp>
        <p:nvGrpSpPr>
          <p:cNvPr id="12" name="Group 11">
            <a:extLst>
              <a:ext uri="{FF2B5EF4-FFF2-40B4-BE49-F238E27FC236}">
                <a16:creationId xmlns:a16="http://schemas.microsoft.com/office/drawing/2014/main" id="{23941894-23A8-AAF3-462C-F35073E88B41}"/>
              </a:ext>
              <a:ext uri="{C183D7F6-B498-43B3-948B-1728B52AA6E4}">
                <adec:decorative xmlns:adec="http://schemas.microsoft.com/office/drawing/2017/decorative" val="1"/>
              </a:ext>
            </a:extLst>
          </p:cNvPr>
          <p:cNvGrpSpPr/>
          <p:nvPr/>
        </p:nvGrpSpPr>
        <p:grpSpPr>
          <a:xfrm>
            <a:off x="2723585" y="991927"/>
            <a:ext cx="844062" cy="793345"/>
            <a:chOff x="2723585" y="991927"/>
            <a:chExt cx="844062" cy="793345"/>
          </a:xfrm>
        </p:grpSpPr>
        <p:pic>
          <p:nvPicPr>
            <p:cNvPr id="10" name="Picture 9">
              <a:extLst>
                <a:ext uri="{FF2B5EF4-FFF2-40B4-BE49-F238E27FC236}">
                  <a16:creationId xmlns:a16="http://schemas.microsoft.com/office/drawing/2014/main" id="{8B28B516-6E88-3F59-11CC-A2830D47BBE0}"/>
                </a:ext>
              </a:extLst>
            </p:cNvPr>
            <p:cNvPicPr>
              <a:picLocks noChangeAspect="1"/>
            </p:cNvPicPr>
            <p:nvPr/>
          </p:nvPicPr>
          <p:blipFill>
            <a:blip r:embed="rId4"/>
            <a:stretch>
              <a:fillRect/>
            </a:stretch>
          </p:blipFill>
          <p:spPr>
            <a:xfrm>
              <a:off x="2723585" y="991927"/>
              <a:ext cx="844062" cy="548640"/>
            </a:xfrm>
            <a:prstGeom prst="rect">
              <a:avLst/>
            </a:prstGeom>
          </p:spPr>
        </p:pic>
        <p:pic>
          <p:nvPicPr>
            <p:cNvPr id="11" name="Picture 10">
              <a:extLst>
                <a:ext uri="{FF2B5EF4-FFF2-40B4-BE49-F238E27FC236}">
                  <a16:creationId xmlns:a16="http://schemas.microsoft.com/office/drawing/2014/main" id="{8064544A-50BC-24BB-48E0-13B1352D5308}"/>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819862" y="1236632"/>
              <a:ext cx="548640" cy="548640"/>
            </a:xfrm>
            <a:prstGeom prst="rect">
              <a:avLst/>
            </a:prstGeom>
          </p:spPr>
        </p:pic>
      </p:grpSp>
    </p:spTree>
    <p:extLst>
      <p:ext uri="{BB962C8B-B14F-4D97-AF65-F5344CB8AC3E}">
        <p14:creationId xmlns:p14="http://schemas.microsoft.com/office/powerpoint/2010/main" val="3657576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4" y="352592"/>
            <a:ext cx="10058400" cy="444917"/>
          </a:xfrm>
        </p:spPr>
        <p:txBody>
          <a:bodyPr anchor="t">
            <a:normAutofit/>
          </a:bodyPr>
          <a:lstStyle/>
          <a:p>
            <a:r>
              <a:rPr lang="en-US" sz="2400" dirty="0">
                <a:solidFill>
                  <a:srgbClr val="5A5A5A"/>
                </a:solidFill>
              </a:rPr>
              <a:t>Executive Summary</a:t>
            </a:r>
          </a:p>
        </p:txBody>
      </p:sp>
      <p:sp>
        <p:nvSpPr>
          <p:cNvPr id="14" name="Left Brace 13">
            <a:extLst>
              <a:ext uri="{FF2B5EF4-FFF2-40B4-BE49-F238E27FC236}">
                <a16:creationId xmlns:a16="http://schemas.microsoft.com/office/drawing/2014/main" id="{CBE246F3-1996-D672-4A8A-949581E45F63}"/>
              </a:ext>
              <a:ext uri="{C183D7F6-B498-43B3-948B-1728B52AA6E4}">
                <adec:decorative xmlns:adec="http://schemas.microsoft.com/office/drawing/2017/decorative" val="1"/>
              </a:ext>
            </a:extLst>
          </p:cNvPr>
          <p:cNvSpPr/>
          <p:nvPr/>
        </p:nvSpPr>
        <p:spPr bwMode="gray">
          <a:xfrm>
            <a:off x="3093604" y="1648052"/>
            <a:ext cx="475023" cy="4096966"/>
          </a:xfrm>
          <a:prstGeom prst="leftBrace">
            <a:avLst>
              <a:gd name="adj1" fmla="val 8333"/>
              <a:gd name="adj2" fmla="val 73874"/>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a:extLst>
              <a:ext uri="{FF2B5EF4-FFF2-40B4-BE49-F238E27FC236}">
                <a16:creationId xmlns:a16="http://schemas.microsoft.com/office/drawing/2014/main" id="{2D27BD73-8105-9FF8-7035-5274A0A2CF40}"/>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57200" y="1258887"/>
            <a:ext cx="2521644" cy="2592677"/>
          </a:xfrm>
          <a:prstGeom prst="rect">
            <a:avLst/>
          </a:prstGeom>
          <a:ln w="19050">
            <a:solidFill>
              <a:schemeClr val="accent6"/>
            </a:solidFill>
          </a:ln>
        </p:spPr>
      </p:pic>
      <p:pic>
        <p:nvPicPr>
          <p:cNvPr id="7" name="Picture 6">
            <a:extLst>
              <a:ext uri="{FF2B5EF4-FFF2-40B4-BE49-F238E27FC236}">
                <a16:creationId xmlns:a16="http://schemas.microsoft.com/office/drawing/2014/main" id="{1FC02A6B-4DD8-7D21-9391-4DCBABF5C2D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439317" y="1407982"/>
            <a:ext cx="8292307" cy="4252921"/>
          </a:xfrm>
          <a:prstGeom prst="rect">
            <a:avLst/>
          </a:prstGeom>
        </p:spPr>
      </p:pic>
      <p:sp>
        <p:nvSpPr>
          <p:cNvPr id="3" name="TextBox 2">
            <a:extLst>
              <a:ext uri="{FF2B5EF4-FFF2-40B4-BE49-F238E27FC236}">
                <a16:creationId xmlns:a16="http://schemas.microsoft.com/office/drawing/2014/main" id="{5B2D9B87-F93D-6C3F-B8BE-6E907BCF6BB8}"/>
              </a:ext>
            </a:extLst>
          </p:cNvPr>
          <p:cNvSpPr txBox="1"/>
          <p:nvPr/>
        </p:nvSpPr>
        <p:spPr bwMode="gray">
          <a:xfrm>
            <a:off x="457201" y="4090638"/>
            <a:ext cx="2521644" cy="1169551"/>
          </a:xfrm>
          <a:prstGeom prst="rect">
            <a:avLst/>
          </a:prstGeom>
          <a:solidFill>
            <a:srgbClr val="FBF9F4"/>
          </a:solidFill>
        </p:spPr>
        <p:txBody>
          <a:bodyPr vert="horz" wrap="square" lIns="0" tIns="0" rIns="0" bIns="0" rtlCol="0">
            <a:spAutoFit/>
          </a:bodyPr>
          <a:lstStyle/>
          <a:p>
            <a:pPr algn="l">
              <a:spcBef>
                <a:spcPts val="600"/>
              </a:spcBef>
            </a:pPr>
            <a:r>
              <a:rPr lang="en-GB" sz="1100" dirty="0">
                <a:solidFill>
                  <a:srgbClr val="5A5A5A"/>
                </a:solidFill>
              </a:rPr>
              <a:t>Throughout most of the reports you have the option to display “All” Activity Types or pick one Activity Type of interest.</a:t>
            </a:r>
          </a:p>
          <a:p>
            <a:pPr algn="l">
              <a:spcBef>
                <a:spcPts val="600"/>
              </a:spcBef>
            </a:pPr>
            <a:endParaRPr lang="en-GB" sz="1100" dirty="0">
              <a:solidFill>
                <a:srgbClr val="5A5A5A"/>
              </a:solidFill>
            </a:endParaRPr>
          </a:p>
          <a:p>
            <a:pPr algn="l">
              <a:spcBef>
                <a:spcPts val="600"/>
              </a:spcBef>
            </a:pPr>
            <a:r>
              <a:rPr lang="en-GB" sz="1100" dirty="0">
                <a:solidFill>
                  <a:srgbClr val="5A5A5A"/>
                </a:solidFill>
              </a:rPr>
              <a:t>There is an option to add inflation to the Spend, by default this is excluded.</a:t>
            </a:r>
            <a:endParaRPr lang="en-US" sz="1100" dirty="0">
              <a:solidFill>
                <a:srgbClr val="5A5A5A"/>
              </a:solidFill>
            </a:endParaRPr>
          </a:p>
        </p:txBody>
      </p:sp>
      <p:grpSp>
        <p:nvGrpSpPr>
          <p:cNvPr id="9" name="Group 8">
            <a:extLst>
              <a:ext uri="{FF2B5EF4-FFF2-40B4-BE49-F238E27FC236}">
                <a16:creationId xmlns:a16="http://schemas.microsoft.com/office/drawing/2014/main" id="{005D5316-782E-013A-52CD-9AB608344F92}"/>
              </a:ext>
              <a:ext uri="{C183D7F6-B498-43B3-948B-1728B52AA6E4}">
                <adec:decorative xmlns:adec="http://schemas.microsoft.com/office/drawing/2017/decorative" val="1"/>
              </a:ext>
            </a:extLst>
          </p:cNvPr>
          <p:cNvGrpSpPr/>
          <p:nvPr/>
        </p:nvGrpSpPr>
        <p:grpSpPr>
          <a:xfrm>
            <a:off x="2581517" y="1043412"/>
            <a:ext cx="844062" cy="793345"/>
            <a:chOff x="2723585" y="991927"/>
            <a:chExt cx="844062" cy="793345"/>
          </a:xfrm>
        </p:grpSpPr>
        <p:pic>
          <p:nvPicPr>
            <p:cNvPr id="10" name="Picture 9">
              <a:extLst>
                <a:ext uri="{FF2B5EF4-FFF2-40B4-BE49-F238E27FC236}">
                  <a16:creationId xmlns:a16="http://schemas.microsoft.com/office/drawing/2014/main" id="{5E4BFF0F-E5A9-0F51-DD4C-6A291E75778E}"/>
                </a:ext>
              </a:extLst>
            </p:cNvPr>
            <p:cNvPicPr>
              <a:picLocks noChangeAspect="1"/>
            </p:cNvPicPr>
            <p:nvPr/>
          </p:nvPicPr>
          <p:blipFill>
            <a:blip r:embed="rId4"/>
            <a:stretch>
              <a:fillRect/>
            </a:stretch>
          </p:blipFill>
          <p:spPr>
            <a:xfrm>
              <a:off x="2723585" y="991927"/>
              <a:ext cx="844062" cy="548640"/>
            </a:xfrm>
            <a:prstGeom prst="rect">
              <a:avLst/>
            </a:prstGeom>
          </p:spPr>
        </p:pic>
        <p:pic>
          <p:nvPicPr>
            <p:cNvPr id="11" name="Picture 10">
              <a:extLst>
                <a:ext uri="{FF2B5EF4-FFF2-40B4-BE49-F238E27FC236}">
                  <a16:creationId xmlns:a16="http://schemas.microsoft.com/office/drawing/2014/main" id="{6132A43D-9DF9-C037-8249-82A664371F01}"/>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819862" y="1236632"/>
              <a:ext cx="548640" cy="548640"/>
            </a:xfrm>
            <a:prstGeom prst="rect">
              <a:avLst/>
            </a:prstGeom>
          </p:spPr>
        </p:pic>
      </p:grpSp>
    </p:spTree>
    <p:extLst>
      <p:ext uri="{BB962C8B-B14F-4D97-AF65-F5344CB8AC3E}">
        <p14:creationId xmlns:p14="http://schemas.microsoft.com/office/powerpoint/2010/main" val="762243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3" y="343165"/>
            <a:ext cx="10058400" cy="480519"/>
          </a:xfrm>
        </p:spPr>
        <p:txBody>
          <a:bodyPr anchor="t">
            <a:normAutofit/>
          </a:bodyPr>
          <a:lstStyle/>
          <a:p>
            <a:r>
              <a:rPr lang="en-US" sz="2400" dirty="0">
                <a:solidFill>
                  <a:srgbClr val="5A5A5A"/>
                </a:solidFill>
              </a:rPr>
              <a:t>Historic Demographics</a:t>
            </a:r>
          </a:p>
        </p:txBody>
      </p:sp>
      <p:pic>
        <p:nvPicPr>
          <p:cNvPr id="5" name="Picture 4">
            <a:extLst>
              <a:ext uri="{FF2B5EF4-FFF2-40B4-BE49-F238E27FC236}">
                <a16:creationId xmlns:a16="http://schemas.microsoft.com/office/drawing/2014/main" id="{51E71B05-C75E-FBCE-F97F-0E72EF25428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81666" y="1266247"/>
            <a:ext cx="2196610" cy="3034930"/>
          </a:xfrm>
          <a:prstGeom prst="rect">
            <a:avLst/>
          </a:prstGeom>
          <a:ln w="19050">
            <a:solidFill>
              <a:schemeClr val="accent6"/>
            </a:solidFill>
          </a:ln>
        </p:spPr>
      </p:pic>
      <p:pic>
        <p:nvPicPr>
          <p:cNvPr id="8" name="Picture 7">
            <a:extLst>
              <a:ext uri="{FF2B5EF4-FFF2-40B4-BE49-F238E27FC236}">
                <a16:creationId xmlns:a16="http://schemas.microsoft.com/office/drawing/2014/main" id="{156F731E-03E2-55CD-5C84-7AF7A4C8979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505200" y="1438115"/>
            <a:ext cx="8226425" cy="4171638"/>
          </a:xfrm>
          <a:prstGeom prst="rect">
            <a:avLst/>
          </a:prstGeom>
        </p:spPr>
      </p:pic>
      <p:sp>
        <p:nvSpPr>
          <p:cNvPr id="14" name="Left Brace 13">
            <a:extLst>
              <a:ext uri="{FF2B5EF4-FFF2-40B4-BE49-F238E27FC236}">
                <a16:creationId xmlns:a16="http://schemas.microsoft.com/office/drawing/2014/main" id="{CBE246F3-1996-D672-4A8A-949581E45F63}"/>
              </a:ext>
              <a:ext uri="{C183D7F6-B498-43B3-948B-1728B52AA6E4}">
                <adec:decorative xmlns:adec="http://schemas.microsoft.com/office/drawing/2017/decorative" val="1"/>
              </a:ext>
            </a:extLst>
          </p:cNvPr>
          <p:cNvSpPr/>
          <p:nvPr/>
        </p:nvSpPr>
        <p:spPr bwMode="gray">
          <a:xfrm>
            <a:off x="3114974" y="1681018"/>
            <a:ext cx="475023" cy="4302740"/>
          </a:xfrm>
          <a:prstGeom prst="leftBrace">
            <a:avLst>
              <a:gd name="adj1" fmla="val 8333"/>
              <a:gd name="adj2" fmla="val 79062"/>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extBox 2">
            <a:extLst>
              <a:ext uri="{FF2B5EF4-FFF2-40B4-BE49-F238E27FC236}">
                <a16:creationId xmlns:a16="http://schemas.microsoft.com/office/drawing/2014/main" id="{554FEF70-A98E-A424-30DD-53514E4CB324}"/>
              </a:ext>
            </a:extLst>
          </p:cNvPr>
          <p:cNvSpPr txBox="1"/>
          <p:nvPr/>
        </p:nvSpPr>
        <p:spPr bwMode="gray">
          <a:xfrm>
            <a:off x="781666" y="4575497"/>
            <a:ext cx="2196610" cy="1015663"/>
          </a:xfrm>
          <a:prstGeom prst="rect">
            <a:avLst/>
          </a:prstGeom>
          <a:solidFill>
            <a:srgbClr val="FBF9F4"/>
          </a:solidFill>
        </p:spPr>
        <p:txBody>
          <a:bodyPr vert="horz" wrap="square" lIns="0" tIns="0" rIns="0" bIns="0" rtlCol="0">
            <a:spAutoFit/>
          </a:bodyPr>
          <a:lstStyle/>
          <a:p>
            <a:pPr algn="l">
              <a:spcBef>
                <a:spcPts val="600"/>
              </a:spcBef>
            </a:pPr>
            <a:r>
              <a:rPr lang="en-GB" sz="1100" dirty="0">
                <a:solidFill>
                  <a:srgbClr val="5A5A5A"/>
                </a:solidFill>
              </a:rPr>
              <a:t>You can apply filters to select a cohort/population of interest. Filters applied on this report persist to other reports (apart from Resource by Activity Type which is driven by a different data source).</a:t>
            </a:r>
            <a:endParaRPr lang="en-US" sz="1100" dirty="0">
              <a:solidFill>
                <a:srgbClr val="5A5A5A"/>
              </a:solidFill>
            </a:endParaRPr>
          </a:p>
        </p:txBody>
      </p:sp>
      <p:grpSp>
        <p:nvGrpSpPr>
          <p:cNvPr id="9" name="Group 8">
            <a:extLst>
              <a:ext uri="{FF2B5EF4-FFF2-40B4-BE49-F238E27FC236}">
                <a16:creationId xmlns:a16="http://schemas.microsoft.com/office/drawing/2014/main" id="{E461F23F-1E50-3E38-3349-C8894FD98CDD}"/>
              </a:ext>
              <a:ext uri="{C183D7F6-B498-43B3-948B-1728B52AA6E4}">
                <adec:decorative xmlns:adec="http://schemas.microsoft.com/office/drawing/2017/decorative" val="1"/>
              </a:ext>
            </a:extLst>
          </p:cNvPr>
          <p:cNvGrpSpPr/>
          <p:nvPr/>
        </p:nvGrpSpPr>
        <p:grpSpPr>
          <a:xfrm>
            <a:off x="2745935" y="1041442"/>
            <a:ext cx="844062" cy="793345"/>
            <a:chOff x="2723585" y="991927"/>
            <a:chExt cx="844062" cy="793345"/>
          </a:xfrm>
        </p:grpSpPr>
        <p:pic>
          <p:nvPicPr>
            <p:cNvPr id="10" name="Picture 9">
              <a:extLst>
                <a:ext uri="{FF2B5EF4-FFF2-40B4-BE49-F238E27FC236}">
                  <a16:creationId xmlns:a16="http://schemas.microsoft.com/office/drawing/2014/main" id="{681FA8D7-7D5A-BAD9-120A-9460ADC02C89}"/>
                </a:ext>
              </a:extLst>
            </p:cNvPr>
            <p:cNvPicPr>
              <a:picLocks noChangeAspect="1"/>
            </p:cNvPicPr>
            <p:nvPr/>
          </p:nvPicPr>
          <p:blipFill>
            <a:blip r:embed="rId4"/>
            <a:stretch>
              <a:fillRect/>
            </a:stretch>
          </p:blipFill>
          <p:spPr>
            <a:xfrm>
              <a:off x="2723585" y="991927"/>
              <a:ext cx="844062" cy="548640"/>
            </a:xfrm>
            <a:prstGeom prst="rect">
              <a:avLst/>
            </a:prstGeom>
          </p:spPr>
        </p:pic>
        <p:pic>
          <p:nvPicPr>
            <p:cNvPr id="11" name="Picture 10">
              <a:extLst>
                <a:ext uri="{FF2B5EF4-FFF2-40B4-BE49-F238E27FC236}">
                  <a16:creationId xmlns:a16="http://schemas.microsoft.com/office/drawing/2014/main" id="{6948E5C7-232F-D7A6-0C2E-3A282815A1FA}"/>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819862" y="1236632"/>
              <a:ext cx="548640" cy="548640"/>
            </a:xfrm>
            <a:prstGeom prst="rect">
              <a:avLst/>
            </a:prstGeom>
          </p:spPr>
        </p:pic>
      </p:grpSp>
    </p:spTree>
    <p:extLst>
      <p:ext uri="{BB962C8B-B14F-4D97-AF65-F5344CB8AC3E}">
        <p14:creationId xmlns:p14="http://schemas.microsoft.com/office/powerpoint/2010/main" val="1478758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4" y="352593"/>
            <a:ext cx="10058400" cy="488328"/>
          </a:xfrm>
        </p:spPr>
        <p:txBody>
          <a:bodyPr anchor="t">
            <a:normAutofit/>
          </a:bodyPr>
          <a:lstStyle/>
          <a:p>
            <a:r>
              <a:rPr lang="en-US" sz="2400" dirty="0">
                <a:solidFill>
                  <a:srgbClr val="5A5A5A"/>
                </a:solidFill>
              </a:rPr>
              <a:t>Historic Resource</a:t>
            </a:r>
          </a:p>
        </p:txBody>
      </p:sp>
      <p:pic>
        <p:nvPicPr>
          <p:cNvPr id="5" name="Picture 4">
            <a:extLst>
              <a:ext uri="{FF2B5EF4-FFF2-40B4-BE49-F238E27FC236}">
                <a16:creationId xmlns:a16="http://schemas.microsoft.com/office/drawing/2014/main" id="{F8AF4A3A-3895-F75B-6654-20E6B797238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57200" y="1258889"/>
            <a:ext cx="2559010" cy="3617911"/>
          </a:xfrm>
          <a:prstGeom prst="rect">
            <a:avLst/>
          </a:prstGeom>
          <a:ln w="19050">
            <a:solidFill>
              <a:schemeClr val="accent6"/>
            </a:solidFill>
          </a:ln>
        </p:spPr>
      </p:pic>
      <p:pic>
        <p:nvPicPr>
          <p:cNvPr id="8" name="Picture 7">
            <a:extLst>
              <a:ext uri="{FF2B5EF4-FFF2-40B4-BE49-F238E27FC236}">
                <a16:creationId xmlns:a16="http://schemas.microsoft.com/office/drawing/2014/main" id="{2CC106E0-7257-C572-9F88-E443940D6F5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402073" y="1343310"/>
            <a:ext cx="8298219" cy="4255801"/>
          </a:xfrm>
          <a:prstGeom prst="rect">
            <a:avLst/>
          </a:prstGeom>
        </p:spPr>
      </p:pic>
      <p:grpSp>
        <p:nvGrpSpPr>
          <p:cNvPr id="9" name="Group 8">
            <a:extLst>
              <a:ext uri="{FF2B5EF4-FFF2-40B4-BE49-F238E27FC236}">
                <a16:creationId xmlns:a16="http://schemas.microsoft.com/office/drawing/2014/main" id="{82CD527C-513E-0091-600D-D197294B2A8F}"/>
              </a:ext>
              <a:ext uri="{C183D7F6-B498-43B3-948B-1728B52AA6E4}">
                <adec:decorative xmlns:adec="http://schemas.microsoft.com/office/drawing/2017/decorative" val="1"/>
              </a:ext>
            </a:extLst>
          </p:cNvPr>
          <p:cNvGrpSpPr/>
          <p:nvPr/>
        </p:nvGrpSpPr>
        <p:grpSpPr>
          <a:xfrm>
            <a:off x="2787111" y="1019636"/>
            <a:ext cx="844062" cy="793345"/>
            <a:chOff x="2723585" y="991927"/>
            <a:chExt cx="844062" cy="793345"/>
          </a:xfrm>
        </p:grpSpPr>
        <p:pic>
          <p:nvPicPr>
            <p:cNvPr id="10" name="Picture 9">
              <a:extLst>
                <a:ext uri="{FF2B5EF4-FFF2-40B4-BE49-F238E27FC236}">
                  <a16:creationId xmlns:a16="http://schemas.microsoft.com/office/drawing/2014/main" id="{B2B6E4B1-B3AB-2BBF-AB58-DAAD3933FADD}"/>
                </a:ext>
              </a:extLst>
            </p:cNvPr>
            <p:cNvPicPr>
              <a:picLocks noChangeAspect="1"/>
            </p:cNvPicPr>
            <p:nvPr/>
          </p:nvPicPr>
          <p:blipFill>
            <a:blip r:embed="rId4"/>
            <a:stretch>
              <a:fillRect/>
            </a:stretch>
          </p:blipFill>
          <p:spPr>
            <a:xfrm>
              <a:off x="2723585" y="991927"/>
              <a:ext cx="844062" cy="548640"/>
            </a:xfrm>
            <a:prstGeom prst="rect">
              <a:avLst/>
            </a:prstGeom>
          </p:spPr>
        </p:pic>
        <p:pic>
          <p:nvPicPr>
            <p:cNvPr id="11" name="Picture 10">
              <a:extLst>
                <a:ext uri="{FF2B5EF4-FFF2-40B4-BE49-F238E27FC236}">
                  <a16:creationId xmlns:a16="http://schemas.microsoft.com/office/drawing/2014/main" id="{4BF615BC-01D3-CA61-A6EC-F652645B782C}"/>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819862" y="1236632"/>
              <a:ext cx="548640" cy="548640"/>
            </a:xfrm>
            <a:prstGeom prst="rect">
              <a:avLst/>
            </a:prstGeom>
          </p:spPr>
        </p:pic>
      </p:grpSp>
    </p:spTree>
    <p:extLst>
      <p:ext uri="{BB962C8B-B14F-4D97-AF65-F5344CB8AC3E}">
        <p14:creationId xmlns:p14="http://schemas.microsoft.com/office/powerpoint/2010/main" val="2916293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4" y="352592"/>
            <a:ext cx="10058400" cy="415749"/>
          </a:xfrm>
        </p:spPr>
        <p:txBody>
          <a:bodyPr anchor="t">
            <a:normAutofit/>
          </a:bodyPr>
          <a:lstStyle/>
          <a:p>
            <a:r>
              <a:rPr lang="en-US" sz="2400" dirty="0">
                <a:solidFill>
                  <a:srgbClr val="5A5A5A"/>
                </a:solidFill>
              </a:rPr>
              <a:t>Demographics</a:t>
            </a:r>
          </a:p>
        </p:txBody>
      </p:sp>
      <p:pic>
        <p:nvPicPr>
          <p:cNvPr id="4" name="Picture 3">
            <a:extLst>
              <a:ext uri="{FF2B5EF4-FFF2-40B4-BE49-F238E27FC236}">
                <a16:creationId xmlns:a16="http://schemas.microsoft.com/office/drawing/2014/main" id="{5880F281-BA6D-B603-3B9E-C9DB8EBB127E}"/>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57199" y="1258889"/>
            <a:ext cx="2526443" cy="4652054"/>
          </a:xfrm>
          <a:prstGeom prst="rect">
            <a:avLst/>
          </a:prstGeom>
          <a:ln w="19050">
            <a:solidFill>
              <a:schemeClr val="accent6"/>
            </a:solidFill>
          </a:ln>
        </p:spPr>
      </p:pic>
      <p:pic>
        <p:nvPicPr>
          <p:cNvPr id="6" name="Picture 5">
            <a:extLst>
              <a:ext uri="{FF2B5EF4-FFF2-40B4-BE49-F238E27FC236}">
                <a16:creationId xmlns:a16="http://schemas.microsoft.com/office/drawing/2014/main" id="{D1467E83-684D-B7D9-0A3F-598DFFEA37F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544626" y="1258889"/>
            <a:ext cx="8189772" cy="4129540"/>
          </a:xfrm>
          <a:prstGeom prst="rect">
            <a:avLst/>
          </a:prstGeom>
        </p:spPr>
      </p:pic>
      <p:grpSp>
        <p:nvGrpSpPr>
          <p:cNvPr id="7" name="Group 6">
            <a:extLst>
              <a:ext uri="{FF2B5EF4-FFF2-40B4-BE49-F238E27FC236}">
                <a16:creationId xmlns:a16="http://schemas.microsoft.com/office/drawing/2014/main" id="{133F6C3E-9EF8-36BD-CF32-E55EFBD920B6}"/>
              </a:ext>
              <a:ext uri="{C183D7F6-B498-43B3-948B-1728B52AA6E4}">
                <adec:decorative xmlns:adec="http://schemas.microsoft.com/office/drawing/2017/decorative" val="1"/>
              </a:ext>
            </a:extLst>
          </p:cNvPr>
          <p:cNvGrpSpPr/>
          <p:nvPr/>
        </p:nvGrpSpPr>
        <p:grpSpPr>
          <a:xfrm>
            <a:off x="2842103" y="947057"/>
            <a:ext cx="844062" cy="793345"/>
            <a:chOff x="2723585" y="991927"/>
            <a:chExt cx="844062" cy="793345"/>
          </a:xfrm>
        </p:grpSpPr>
        <p:pic>
          <p:nvPicPr>
            <p:cNvPr id="8" name="Picture 7">
              <a:extLst>
                <a:ext uri="{FF2B5EF4-FFF2-40B4-BE49-F238E27FC236}">
                  <a16:creationId xmlns:a16="http://schemas.microsoft.com/office/drawing/2014/main" id="{F8070FFC-FAD9-2697-56FE-4342EB2EDA4E}"/>
                </a:ext>
              </a:extLst>
            </p:cNvPr>
            <p:cNvPicPr>
              <a:picLocks noChangeAspect="1"/>
            </p:cNvPicPr>
            <p:nvPr/>
          </p:nvPicPr>
          <p:blipFill>
            <a:blip r:embed="rId4"/>
            <a:stretch>
              <a:fillRect/>
            </a:stretch>
          </p:blipFill>
          <p:spPr>
            <a:xfrm>
              <a:off x="2723585" y="991927"/>
              <a:ext cx="844062" cy="548640"/>
            </a:xfrm>
            <a:prstGeom prst="rect">
              <a:avLst/>
            </a:prstGeom>
          </p:spPr>
        </p:pic>
        <p:pic>
          <p:nvPicPr>
            <p:cNvPr id="9" name="Picture 8">
              <a:extLst>
                <a:ext uri="{FF2B5EF4-FFF2-40B4-BE49-F238E27FC236}">
                  <a16:creationId xmlns:a16="http://schemas.microsoft.com/office/drawing/2014/main" id="{7DCBF45A-EDB5-E4FD-526E-248472B79146}"/>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819862" y="1236632"/>
              <a:ext cx="548640" cy="548640"/>
            </a:xfrm>
            <a:prstGeom prst="rect">
              <a:avLst/>
            </a:prstGeom>
          </p:spPr>
        </p:pic>
      </p:grpSp>
    </p:spTree>
    <p:extLst>
      <p:ext uri="{BB962C8B-B14F-4D97-AF65-F5344CB8AC3E}">
        <p14:creationId xmlns:p14="http://schemas.microsoft.com/office/powerpoint/2010/main" val="173103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3" y="343165"/>
            <a:ext cx="10058400" cy="454351"/>
          </a:xfrm>
        </p:spPr>
        <p:txBody>
          <a:bodyPr anchor="t">
            <a:normAutofit/>
          </a:bodyPr>
          <a:lstStyle/>
          <a:p>
            <a:r>
              <a:rPr lang="en-US" sz="2400" dirty="0">
                <a:solidFill>
                  <a:srgbClr val="5A5A5A"/>
                </a:solidFill>
              </a:rPr>
              <a:t>Resource by Segment</a:t>
            </a:r>
          </a:p>
        </p:txBody>
      </p:sp>
      <p:pic>
        <p:nvPicPr>
          <p:cNvPr id="4" name="Picture 3">
            <a:extLst>
              <a:ext uri="{FF2B5EF4-FFF2-40B4-BE49-F238E27FC236}">
                <a16:creationId xmlns:a16="http://schemas.microsoft.com/office/drawing/2014/main" id="{E8D9C062-2C66-008A-1223-2355B5D40AC1}"/>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57200" y="1258888"/>
            <a:ext cx="2389680" cy="4735511"/>
          </a:xfrm>
          <a:prstGeom prst="rect">
            <a:avLst/>
          </a:prstGeom>
          <a:ln w="19050">
            <a:solidFill>
              <a:schemeClr val="accent6"/>
            </a:solidFill>
          </a:ln>
        </p:spPr>
      </p:pic>
      <p:pic>
        <p:nvPicPr>
          <p:cNvPr id="6" name="Picture 5">
            <a:extLst>
              <a:ext uri="{FF2B5EF4-FFF2-40B4-BE49-F238E27FC236}">
                <a16:creationId xmlns:a16="http://schemas.microsoft.com/office/drawing/2014/main" id="{158159A3-D73C-01B1-BBE9-3F4CB8D6DE2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240999" y="1382332"/>
            <a:ext cx="8493801" cy="4216781"/>
          </a:xfrm>
          <a:prstGeom prst="rect">
            <a:avLst/>
          </a:prstGeom>
        </p:spPr>
      </p:pic>
      <p:grpSp>
        <p:nvGrpSpPr>
          <p:cNvPr id="7" name="Group 6">
            <a:extLst>
              <a:ext uri="{FF2B5EF4-FFF2-40B4-BE49-F238E27FC236}">
                <a16:creationId xmlns:a16="http://schemas.microsoft.com/office/drawing/2014/main" id="{7FAE31BA-D553-D1CE-3883-90A038228D46}"/>
              </a:ext>
              <a:ext uri="{C183D7F6-B498-43B3-948B-1728B52AA6E4}">
                <adec:decorative xmlns:adec="http://schemas.microsoft.com/office/drawing/2017/decorative" val="1"/>
              </a:ext>
            </a:extLst>
          </p:cNvPr>
          <p:cNvGrpSpPr/>
          <p:nvPr/>
        </p:nvGrpSpPr>
        <p:grpSpPr>
          <a:xfrm>
            <a:off x="2621909" y="985659"/>
            <a:ext cx="844062" cy="793345"/>
            <a:chOff x="2723585" y="991927"/>
            <a:chExt cx="844062" cy="793345"/>
          </a:xfrm>
        </p:grpSpPr>
        <p:pic>
          <p:nvPicPr>
            <p:cNvPr id="8" name="Picture 7">
              <a:extLst>
                <a:ext uri="{FF2B5EF4-FFF2-40B4-BE49-F238E27FC236}">
                  <a16:creationId xmlns:a16="http://schemas.microsoft.com/office/drawing/2014/main" id="{7EBA354B-9F9D-A475-E196-A8FE0D1A86E5}"/>
                </a:ext>
              </a:extLst>
            </p:cNvPr>
            <p:cNvPicPr>
              <a:picLocks noChangeAspect="1"/>
            </p:cNvPicPr>
            <p:nvPr/>
          </p:nvPicPr>
          <p:blipFill>
            <a:blip r:embed="rId4"/>
            <a:stretch>
              <a:fillRect/>
            </a:stretch>
          </p:blipFill>
          <p:spPr>
            <a:xfrm>
              <a:off x="2723585" y="991927"/>
              <a:ext cx="844062" cy="548640"/>
            </a:xfrm>
            <a:prstGeom prst="rect">
              <a:avLst/>
            </a:prstGeom>
          </p:spPr>
        </p:pic>
        <p:pic>
          <p:nvPicPr>
            <p:cNvPr id="9" name="Picture 8">
              <a:extLst>
                <a:ext uri="{FF2B5EF4-FFF2-40B4-BE49-F238E27FC236}">
                  <a16:creationId xmlns:a16="http://schemas.microsoft.com/office/drawing/2014/main" id="{16087D6F-5129-D0EB-925B-7E7ABF09A534}"/>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819862" y="1236632"/>
              <a:ext cx="548640" cy="548640"/>
            </a:xfrm>
            <a:prstGeom prst="rect">
              <a:avLst/>
            </a:prstGeom>
          </p:spPr>
        </p:pic>
      </p:grpSp>
    </p:spTree>
    <p:extLst>
      <p:ext uri="{BB962C8B-B14F-4D97-AF65-F5344CB8AC3E}">
        <p14:creationId xmlns:p14="http://schemas.microsoft.com/office/powerpoint/2010/main" val="237478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3" y="352593"/>
            <a:ext cx="10058400" cy="515070"/>
          </a:xfrm>
        </p:spPr>
        <p:txBody>
          <a:bodyPr anchor="t">
            <a:normAutofit/>
          </a:bodyPr>
          <a:lstStyle/>
          <a:p>
            <a:r>
              <a:rPr lang="en-US" sz="2400" dirty="0">
                <a:solidFill>
                  <a:srgbClr val="5A5A5A"/>
                </a:solidFill>
              </a:rPr>
              <a:t>Resource by Activity Type</a:t>
            </a:r>
          </a:p>
        </p:txBody>
      </p:sp>
      <p:pic>
        <p:nvPicPr>
          <p:cNvPr id="4" name="Picture 3">
            <a:extLst>
              <a:ext uri="{FF2B5EF4-FFF2-40B4-BE49-F238E27FC236}">
                <a16:creationId xmlns:a16="http://schemas.microsoft.com/office/drawing/2014/main" id="{4CAE5262-C38C-7C91-F3BB-A6B3531E366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57198" y="1258888"/>
            <a:ext cx="2318313" cy="4735511"/>
          </a:xfrm>
          <a:prstGeom prst="rect">
            <a:avLst/>
          </a:prstGeom>
          <a:ln w="19050">
            <a:solidFill>
              <a:schemeClr val="accent6"/>
            </a:solidFill>
          </a:ln>
        </p:spPr>
      </p:pic>
      <p:pic>
        <p:nvPicPr>
          <p:cNvPr id="6" name="Picture 5">
            <a:extLst>
              <a:ext uri="{FF2B5EF4-FFF2-40B4-BE49-F238E27FC236}">
                <a16:creationId xmlns:a16="http://schemas.microsoft.com/office/drawing/2014/main" id="{F6F9329A-7A5A-F888-453E-D696710A22F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100637" y="1260274"/>
            <a:ext cx="8434622" cy="4447799"/>
          </a:xfrm>
          <a:prstGeom prst="rect">
            <a:avLst/>
          </a:prstGeom>
        </p:spPr>
      </p:pic>
      <p:sp>
        <p:nvSpPr>
          <p:cNvPr id="3" name="TextBox 2">
            <a:extLst>
              <a:ext uri="{FF2B5EF4-FFF2-40B4-BE49-F238E27FC236}">
                <a16:creationId xmlns:a16="http://schemas.microsoft.com/office/drawing/2014/main" id="{C4545EBD-59A6-FD63-BC78-0D2B27662879}"/>
              </a:ext>
            </a:extLst>
          </p:cNvPr>
          <p:cNvSpPr txBox="1"/>
          <p:nvPr/>
        </p:nvSpPr>
        <p:spPr bwMode="gray">
          <a:xfrm>
            <a:off x="3100637" y="5746968"/>
            <a:ext cx="7173158" cy="169277"/>
          </a:xfrm>
          <a:prstGeom prst="rect">
            <a:avLst/>
          </a:prstGeom>
          <a:noFill/>
        </p:spPr>
        <p:txBody>
          <a:bodyPr vert="horz" wrap="square" lIns="0" tIns="0" rIns="0" bIns="0" rtlCol="0">
            <a:spAutoFit/>
          </a:bodyPr>
          <a:lstStyle/>
          <a:p>
            <a:pPr algn="l">
              <a:spcBef>
                <a:spcPts val="600"/>
              </a:spcBef>
            </a:pPr>
            <a:r>
              <a:rPr lang="en-GB" sz="1100" b="1"/>
              <a:t>N.B </a:t>
            </a:r>
            <a:r>
              <a:rPr lang="en-GB" sz="1100"/>
              <a:t>Filters applied on this report work independently to other reports</a:t>
            </a:r>
            <a:endParaRPr lang="en-US" sz="1100"/>
          </a:p>
        </p:txBody>
      </p:sp>
      <p:grpSp>
        <p:nvGrpSpPr>
          <p:cNvPr id="7" name="Group 6">
            <a:extLst>
              <a:ext uri="{FF2B5EF4-FFF2-40B4-BE49-F238E27FC236}">
                <a16:creationId xmlns:a16="http://schemas.microsoft.com/office/drawing/2014/main" id="{A2693F13-8EC1-5B62-1A8B-C204019E297A}"/>
              </a:ext>
              <a:ext uri="{C183D7F6-B498-43B3-948B-1728B52AA6E4}">
                <adec:decorative xmlns:adec="http://schemas.microsoft.com/office/drawing/2017/decorative" val="1"/>
              </a:ext>
            </a:extLst>
          </p:cNvPr>
          <p:cNvGrpSpPr/>
          <p:nvPr/>
        </p:nvGrpSpPr>
        <p:grpSpPr>
          <a:xfrm>
            <a:off x="2256575" y="1046378"/>
            <a:ext cx="844062" cy="793345"/>
            <a:chOff x="2723585" y="991927"/>
            <a:chExt cx="844062" cy="793345"/>
          </a:xfrm>
        </p:grpSpPr>
        <p:pic>
          <p:nvPicPr>
            <p:cNvPr id="8" name="Picture 7">
              <a:extLst>
                <a:ext uri="{FF2B5EF4-FFF2-40B4-BE49-F238E27FC236}">
                  <a16:creationId xmlns:a16="http://schemas.microsoft.com/office/drawing/2014/main" id="{6F0CC9FE-6D9E-13D9-B237-233E8C4056F3}"/>
                </a:ext>
              </a:extLst>
            </p:cNvPr>
            <p:cNvPicPr>
              <a:picLocks noChangeAspect="1"/>
            </p:cNvPicPr>
            <p:nvPr/>
          </p:nvPicPr>
          <p:blipFill>
            <a:blip r:embed="rId4"/>
            <a:stretch>
              <a:fillRect/>
            </a:stretch>
          </p:blipFill>
          <p:spPr>
            <a:xfrm>
              <a:off x="2723585" y="991927"/>
              <a:ext cx="844062" cy="548640"/>
            </a:xfrm>
            <a:prstGeom prst="rect">
              <a:avLst/>
            </a:prstGeom>
          </p:spPr>
        </p:pic>
        <p:pic>
          <p:nvPicPr>
            <p:cNvPr id="9" name="Picture 8">
              <a:extLst>
                <a:ext uri="{FF2B5EF4-FFF2-40B4-BE49-F238E27FC236}">
                  <a16:creationId xmlns:a16="http://schemas.microsoft.com/office/drawing/2014/main" id="{170EAB8A-AC95-AE43-263D-7A84A24AB34B}"/>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819862" y="1236632"/>
              <a:ext cx="548640" cy="548640"/>
            </a:xfrm>
            <a:prstGeom prst="rect">
              <a:avLst/>
            </a:prstGeom>
          </p:spPr>
        </p:pic>
      </p:grpSp>
    </p:spTree>
    <p:extLst>
      <p:ext uri="{BB962C8B-B14F-4D97-AF65-F5344CB8AC3E}">
        <p14:creationId xmlns:p14="http://schemas.microsoft.com/office/powerpoint/2010/main" val="2238671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5" y="343165"/>
            <a:ext cx="10058400" cy="576997"/>
          </a:xfrm>
        </p:spPr>
        <p:txBody>
          <a:bodyPr anchor="t">
            <a:normAutofit/>
          </a:bodyPr>
          <a:lstStyle/>
          <a:p>
            <a:r>
              <a:rPr lang="en-US" sz="2400" dirty="0">
                <a:solidFill>
                  <a:srgbClr val="5A5A5A"/>
                </a:solidFill>
              </a:rPr>
              <a:t>Mitigation Tool</a:t>
            </a:r>
          </a:p>
        </p:txBody>
      </p:sp>
      <p:pic>
        <p:nvPicPr>
          <p:cNvPr id="6" name="Picture 5">
            <a:extLst>
              <a:ext uri="{FF2B5EF4-FFF2-40B4-BE49-F238E27FC236}">
                <a16:creationId xmlns:a16="http://schemas.microsoft.com/office/drawing/2014/main" id="{E3CD5301-B583-82D2-4C1B-9F3A8C22532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85080" y="1258888"/>
            <a:ext cx="9545437" cy="4735512"/>
          </a:xfrm>
          <a:prstGeom prst="rect">
            <a:avLst/>
          </a:prstGeom>
        </p:spPr>
      </p:pic>
      <p:sp>
        <p:nvSpPr>
          <p:cNvPr id="7" name="TextBox 6">
            <a:extLst>
              <a:ext uri="{FF2B5EF4-FFF2-40B4-BE49-F238E27FC236}">
                <a16:creationId xmlns:a16="http://schemas.microsoft.com/office/drawing/2014/main" id="{C8A1902B-9571-078F-B744-483DF5C897F5}"/>
              </a:ext>
            </a:extLst>
          </p:cNvPr>
          <p:cNvSpPr txBox="1"/>
          <p:nvPr/>
        </p:nvSpPr>
        <p:spPr bwMode="gray">
          <a:xfrm>
            <a:off x="10206353" y="268738"/>
            <a:ext cx="1528448" cy="1298377"/>
          </a:xfrm>
          <a:prstGeom prst="ellipse">
            <a:avLst/>
          </a:prstGeom>
          <a:solidFill>
            <a:srgbClr val="FBF9F4"/>
          </a:solidFill>
        </p:spPr>
        <p:txBody>
          <a:bodyPr vert="horz" wrap="square" lIns="0" tIns="0" rIns="0" bIns="0" rtlCol="0">
            <a:spAutoFit/>
          </a:bodyPr>
          <a:lstStyle/>
          <a:p>
            <a:pPr algn="ctr">
              <a:spcBef>
                <a:spcPts val="600"/>
              </a:spcBef>
            </a:pPr>
            <a:r>
              <a:rPr lang="en-GB" sz="1200" b="1" dirty="0"/>
              <a:t>See the following pages for details on how to use the Mitigation Tool</a:t>
            </a:r>
            <a:endParaRPr lang="en-US" sz="1200" b="1" dirty="0"/>
          </a:p>
        </p:txBody>
      </p:sp>
      <p:pic>
        <p:nvPicPr>
          <p:cNvPr id="3" name="Picture 2">
            <a:extLst>
              <a:ext uri="{FF2B5EF4-FFF2-40B4-BE49-F238E27FC236}">
                <a16:creationId xmlns:a16="http://schemas.microsoft.com/office/drawing/2014/main" id="{487FACDF-C856-71CD-0A25-20D558B0AC9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bwMode="gray">
          <a:xfrm>
            <a:off x="11391849" y="746290"/>
            <a:ext cx="339776" cy="339776"/>
          </a:xfrm>
          <a:prstGeom prst="rect">
            <a:avLst/>
          </a:prstGeom>
        </p:spPr>
      </p:pic>
      <p:sp>
        <p:nvSpPr>
          <p:cNvPr id="4" name="Footer Placeholder 3">
            <a:extLst>
              <a:ext uri="{FF2B5EF4-FFF2-40B4-BE49-F238E27FC236}">
                <a16:creationId xmlns:a16="http://schemas.microsoft.com/office/drawing/2014/main" id="{6D510E78-1C74-E18E-1AB8-E260C3102CC3}"/>
              </a:ext>
            </a:extLst>
          </p:cNvPr>
          <p:cNvSpPr>
            <a:spLocks noGrp="1"/>
          </p:cNvSpPr>
          <p:nvPr>
            <p:ph type="ftr" sz="quarter" idx="11"/>
          </p:nvPr>
        </p:nvSpPr>
        <p:spPr>
          <a:xfrm>
            <a:off x="4410804" y="4958789"/>
            <a:ext cx="4822804" cy="365125"/>
          </a:xfrm>
          <a:prstGeom prst="rect">
            <a:avLst/>
          </a:prstGeom>
        </p:spPr>
        <p:txBody>
          <a:bodyPr/>
          <a:lstStyle/>
          <a:p>
            <a:r>
              <a:rPr lang="en-US"/>
              <a:t>Confidential property of Optum. Do not distribute or reproduce without express permission from Optum. © 2024 Optum, Inc. All rights reserved. </a:t>
            </a:r>
          </a:p>
        </p:txBody>
      </p:sp>
    </p:spTree>
    <p:extLst>
      <p:ext uri="{BB962C8B-B14F-4D97-AF65-F5344CB8AC3E}">
        <p14:creationId xmlns:p14="http://schemas.microsoft.com/office/powerpoint/2010/main" val="1462940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3" y="343166"/>
            <a:ext cx="10058400" cy="576998"/>
          </a:xfrm>
        </p:spPr>
        <p:txBody>
          <a:bodyPr anchor="t">
            <a:normAutofit/>
          </a:bodyPr>
          <a:lstStyle/>
          <a:p>
            <a:r>
              <a:rPr lang="en-US" sz="2400" dirty="0">
                <a:solidFill>
                  <a:srgbClr val="5A5A5A"/>
                </a:solidFill>
              </a:rPr>
              <a:t>Using the Mitigation Tool – Part 1: Current Resource</a:t>
            </a:r>
          </a:p>
        </p:txBody>
      </p:sp>
      <p:sp>
        <p:nvSpPr>
          <p:cNvPr id="3" name="TextBox 2">
            <a:extLst>
              <a:ext uri="{FF2B5EF4-FFF2-40B4-BE49-F238E27FC236}">
                <a16:creationId xmlns:a16="http://schemas.microsoft.com/office/drawing/2014/main" id="{AB433236-1309-61C2-7CA4-78D57E596863}"/>
              </a:ext>
            </a:extLst>
          </p:cNvPr>
          <p:cNvSpPr txBox="1"/>
          <p:nvPr/>
        </p:nvSpPr>
        <p:spPr bwMode="gray">
          <a:xfrm>
            <a:off x="451400" y="1258888"/>
            <a:ext cx="2099570" cy="846386"/>
          </a:xfrm>
          <a:prstGeom prst="rect">
            <a:avLst/>
          </a:prstGeom>
          <a:solidFill>
            <a:srgbClr val="FBF9F4"/>
          </a:solidFill>
        </p:spPr>
        <p:txBody>
          <a:bodyPr vert="horz" wrap="square" lIns="0" tIns="0" rIns="0" bIns="0" rtlCol="0">
            <a:spAutoFit/>
          </a:bodyPr>
          <a:lstStyle/>
          <a:p>
            <a:pPr algn="l">
              <a:spcBef>
                <a:spcPts val="600"/>
              </a:spcBef>
            </a:pPr>
            <a:r>
              <a:rPr lang="en-GB" sz="1100" dirty="0">
                <a:solidFill>
                  <a:srgbClr val="5A5A5A"/>
                </a:solidFill>
              </a:rPr>
              <a:t>Use the filters on the left to select a cohort/population of interest, these filters persist across reports (remember to click “Apply” in the dropdowns).</a:t>
            </a:r>
            <a:endParaRPr lang="en-US" sz="1100" dirty="0">
              <a:solidFill>
                <a:srgbClr val="5A5A5A"/>
              </a:solidFill>
            </a:endParaRPr>
          </a:p>
        </p:txBody>
      </p:sp>
      <p:sp>
        <p:nvSpPr>
          <p:cNvPr id="5" name="TextBox 4">
            <a:extLst>
              <a:ext uri="{FF2B5EF4-FFF2-40B4-BE49-F238E27FC236}">
                <a16:creationId xmlns:a16="http://schemas.microsoft.com/office/drawing/2014/main" id="{74F87CAD-2592-75FE-B26B-DF08B789C157}"/>
              </a:ext>
            </a:extLst>
          </p:cNvPr>
          <p:cNvSpPr txBox="1"/>
          <p:nvPr/>
        </p:nvSpPr>
        <p:spPr bwMode="gray">
          <a:xfrm>
            <a:off x="451400" y="3127184"/>
            <a:ext cx="2099570" cy="1354217"/>
          </a:xfrm>
          <a:prstGeom prst="rect">
            <a:avLst/>
          </a:prstGeom>
          <a:solidFill>
            <a:srgbClr val="FBF9F4"/>
          </a:solidFill>
        </p:spPr>
        <p:txBody>
          <a:bodyPr vert="horz" wrap="square" lIns="0" tIns="0" rIns="0" bIns="0" rtlCol="0">
            <a:spAutoFit/>
          </a:bodyPr>
          <a:lstStyle/>
          <a:p>
            <a:pPr algn="l">
              <a:spcBef>
                <a:spcPts val="600"/>
              </a:spcBef>
            </a:pPr>
            <a:r>
              <a:rPr lang="en-US" sz="1100">
                <a:solidFill>
                  <a:srgbClr val="5A5A5A"/>
                </a:solidFill>
              </a:rPr>
              <a:t>The current Activity, Spend and Population in the tables will adjust accordingly for the cohort. This is important because, for example, the spend PPPY will be higher for more complex people and this will be reflected in the model. Choose to display as "Total" or "PPPY".</a:t>
            </a:r>
          </a:p>
        </p:txBody>
      </p:sp>
      <p:sp>
        <p:nvSpPr>
          <p:cNvPr id="13" name="TextBox 12">
            <a:extLst>
              <a:ext uri="{FF2B5EF4-FFF2-40B4-BE49-F238E27FC236}">
                <a16:creationId xmlns:a16="http://schemas.microsoft.com/office/drawing/2014/main" id="{F1D29712-B57D-E398-2C35-3152F4FF2094}"/>
              </a:ext>
            </a:extLst>
          </p:cNvPr>
          <p:cNvSpPr txBox="1"/>
          <p:nvPr/>
        </p:nvSpPr>
        <p:spPr bwMode="gray">
          <a:xfrm>
            <a:off x="8524878" y="3475723"/>
            <a:ext cx="2796465" cy="1015663"/>
          </a:xfrm>
          <a:prstGeom prst="rect">
            <a:avLst/>
          </a:prstGeom>
          <a:solidFill>
            <a:srgbClr val="FBF9F4"/>
          </a:solidFill>
        </p:spPr>
        <p:txBody>
          <a:bodyPr vert="horz" wrap="square" lIns="0" tIns="0" rIns="0" bIns="0" rtlCol="0">
            <a:spAutoFit/>
          </a:bodyPr>
          <a:lstStyle/>
          <a:p>
            <a:pPr algn="l">
              <a:spcBef>
                <a:spcPts val="600"/>
              </a:spcBef>
            </a:pPr>
            <a:r>
              <a:rPr lang="en-GB" sz="1100" dirty="0">
                <a:solidFill>
                  <a:srgbClr val="5A5A5A"/>
                </a:solidFill>
              </a:rPr>
              <a:t>For a specific population you can view the total activity &amp; spend for each point of delivery in this one table. The advantage of this is that you can easily see where the highest and lowest resource occurs. This is helpful when you come to mitigate the activity.</a:t>
            </a:r>
          </a:p>
        </p:txBody>
      </p:sp>
      <p:sp>
        <p:nvSpPr>
          <p:cNvPr id="15" name="Left Brace 14">
            <a:extLst>
              <a:ext uri="{FF2B5EF4-FFF2-40B4-BE49-F238E27FC236}">
                <a16:creationId xmlns:a16="http://schemas.microsoft.com/office/drawing/2014/main" id="{F821C8D2-EA07-E07C-9CCF-9C83B08641EC}"/>
              </a:ext>
              <a:ext uri="{C183D7F6-B498-43B3-948B-1728B52AA6E4}">
                <adec:decorative xmlns:adec="http://schemas.microsoft.com/office/drawing/2017/decorative" val="1"/>
              </a:ext>
            </a:extLst>
          </p:cNvPr>
          <p:cNvSpPr/>
          <p:nvPr/>
        </p:nvSpPr>
        <p:spPr bwMode="gray">
          <a:xfrm>
            <a:off x="2775511" y="1258888"/>
            <a:ext cx="475023" cy="4735511"/>
          </a:xfrm>
          <a:prstGeom prst="leftBrace">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0" name="Picture 19">
            <a:extLst>
              <a:ext uri="{FF2B5EF4-FFF2-40B4-BE49-F238E27FC236}">
                <a16:creationId xmlns:a16="http://schemas.microsoft.com/office/drawing/2014/main" id="{CBC01169-F5A2-0AE6-C7E5-459F85CEFA91}"/>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154992" y="1368635"/>
            <a:ext cx="4830122" cy="4516016"/>
          </a:xfrm>
          <a:prstGeom prst="rect">
            <a:avLst/>
          </a:prstGeom>
        </p:spPr>
      </p:pic>
      <p:sp>
        <p:nvSpPr>
          <p:cNvPr id="22" name="TextBox 21">
            <a:extLst>
              <a:ext uri="{FF2B5EF4-FFF2-40B4-BE49-F238E27FC236}">
                <a16:creationId xmlns:a16="http://schemas.microsoft.com/office/drawing/2014/main" id="{914C8CF8-CADD-A848-50C2-5681EA2B9402}"/>
              </a:ext>
            </a:extLst>
          </p:cNvPr>
          <p:cNvSpPr txBox="1"/>
          <p:nvPr/>
        </p:nvSpPr>
        <p:spPr bwMode="gray">
          <a:xfrm>
            <a:off x="8436104" y="1258888"/>
            <a:ext cx="2796462" cy="1277273"/>
          </a:xfrm>
          <a:prstGeom prst="rect">
            <a:avLst/>
          </a:prstGeom>
          <a:solidFill>
            <a:srgbClr val="FBF9F4"/>
          </a:solidFill>
        </p:spPr>
        <p:txBody>
          <a:bodyPr wrap="square">
            <a:spAutoFit/>
          </a:bodyPr>
          <a:lstStyle/>
          <a:p>
            <a:pPr algn="l">
              <a:spcBef>
                <a:spcPts val="600"/>
              </a:spcBef>
            </a:pPr>
            <a:r>
              <a:rPr lang="en-GB" sz="1100">
                <a:solidFill>
                  <a:srgbClr val="5A5A5A"/>
                </a:solidFill>
              </a:rPr>
              <a:t>You can select to view </a:t>
            </a:r>
            <a:r>
              <a:rPr lang="en-GB" sz="1100" err="1">
                <a:solidFill>
                  <a:srgbClr val="5A5A5A"/>
                </a:solidFill>
              </a:rPr>
              <a:t>Beddays</a:t>
            </a:r>
            <a:r>
              <a:rPr lang="en-GB" sz="1100">
                <a:solidFill>
                  <a:srgbClr val="5A5A5A"/>
                </a:solidFill>
              </a:rPr>
              <a:t> or Whole Time Equivalent (WTE). </a:t>
            </a:r>
            <a:r>
              <a:rPr lang="en-GB" sz="1100" err="1">
                <a:solidFill>
                  <a:srgbClr val="5A5A5A"/>
                </a:solidFill>
              </a:rPr>
              <a:t>Beddays</a:t>
            </a:r>
            <a:r>
              <a:rPr lang="en-GB" sz="1100">
                <a:solidFill>
                  <a:srgbClr val="5A5A5A"/>
                </a:solidFill>
              </a:rPr>
              <a:t> only displays next to a service which delivers inpatient care. WTE refers to the WTE required to deliver the service to the cohort selected in the reporting period (shown at the top of the report).</a:t>
            </a:r>
            <a:endParaRPr lang="en-US" sz="1100">
              <a:solidFill>
                <a:srgbClr val="5A5A5A"/>
              </a:solidFill>
            </a:endParaRPr>
          </a:p>
        </p:txBody>
      </p:sp>
      <p:sp>
        <p:nvSpPr>
          <p:cNvPr id="23" name="Left Brace 22">
            <a:extLst>
              <a:ext uri="{FF2B5EF4-FFF2-40B4-BE49-F238E27FC236}">
                <a16:creationId xmlns:a16="http://schemas.microsoft.com/office/drawing/2014/main" id="{3EE20FC8-340A-7711-8EE3-20696C4309E9}"/>
              </a:ext>
              <a:ext uri="{C183D7F6-B498-43B3-948B-1728B52AA6E4}">
                <adec:decorative xmlns:adec="http://schemas.microsoft.com/office/drawing/2017/decorative" val="1"/>
              </a:ext>
            </a:extLst>
          </p:cNvPr>
          <p:cNvSpPr/>
          <p:nvPr/>
        </p:nvSpPr>
        <p:spPr bwMode="gray">
          <a:xfrm rot="10800000">
            <a:off x="8043070" y="2235200"/>
            <a:ext cx="393031" cy="206158"/>
          </a:xfrm>
          <a:prstGeom prst="leftBrace">
            <a:avLst>
              <a:gd name="adj1" fmla="val 8333"/>
              <a:gd name="adj2" fmla="val 53823"/>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Left Brace 23">
            <a:extLst>
              <a:ext uri="{FF2B5EF4-FFF2-40B4-BE49-F238E27FC236}">
                <a16:creationId xmlns:a16="http://schemas.microsoft.com/office/drawing/2014/main" id="{08C44539-804E-5D15-7EE9-D2D5546071B7}"/>
              </a:ext>
              <a:ext uri="{C183D7F6-B498-43B3-948B-1728B52AA6E4}">
                <adec:decorative xmlns:adec="http://schemas.microsoft.com/office/drawing/2017/decorative" val="1"/>
              </a:ext>
            </a:extLst>
          </p:cNvPr>
          <p:cNvSpPr/>
          <p:nvPr/>
        </p:nvSpPr>
        <p:spPr bwMode="gray">
          <a:xfrm rot="10800000">
            <a:off x="8043072" y="2551550"/>
            <a:ext cx="393032" cy="2955548"/>
          </a:xfrm>
          <a:prstGeom prst="leftBrace">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DE1CA62F-3473-2A92-3EAD-D98ED5135F47}"/>
              </a:ext>
            </a:extLst>
          </p:cNvPr>
          <p:cNvSpPr>
            <a:spLocks noGrp="1"/>
          </p:cNvSpPr>
          <p:nvPr>
            <p:ph type="ftr" sz="quarter" idx="11"/>
          </p:nvPr>
        </p:nvSpPr>
        <p:spPr>
          <a:xfrm>
            <a:off x="4410804" y="4958789"/>
            <a:ext cx="4822804" cy="365125"/>
          </a:xfrm>
          <a:prstGeom prst="rect">
            <a:avLst/>
          </a:prstGeom>
        </p:spPr>
        <p:txBody>
          <a:bodyPr/>
          <a:lstStyle/>
          <a:p>
            <a:r>
              <a:rPr lang="en-US"/>
              <a:t>Confidential property of Optum. Do not distribute or reproduce without express permission from Optum. © 2024 Optum, Inc. All rights reserved. </a:t>
            </a:r>
          </a:p>
        </p:txBody>
      </p:sp>
    </p:spTree>
    <p:extLst>
      <p:ext uri="{BB962C8B-B14F-4D97-AF65-F5344CB8AC3E}">
        <p14:creationId xmlns:p14="http://schemas.microsoft.com/office/powerpoint/2010/main" val="2832761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3" y="343166"/>
            <a:ext cx="10058400" cy="506418"/>
          </a:xfrm>
        </p:spPr>
        <p:txBody>
          <a:bodyPr anchor="t">
            <a:normAutofit/>
          </a:bodyPr>
          <a:lstStyle/>
          <a:p>
            <a:r>
              <a:rPr lang="en-US" sz="2400" dirty="0">
                <a:solidFill>
                  <a:srgbClr val="5A5A5A"/>
                </a:solidFill>
              </a:rPr>
              <a:t>Mitigation Tool – Part 2: Mitigation</a:t>
            </a:r>
          </a:p>
        </p:txBody>
      </p:sp>
      <p:sp>
        <p:nvSpPr>
          <p:cNvPr id="8" name="TextBox 7">
            <a:extLst>
              <a:ext uri="{FF2B5EF4-FFF2-40B4-BE49-F238E27FC236}">
                <a16:creationId xmlns:a16="http://schemas.microsoft.com/office/drawing/2014/main" id="{15BDCEA7-CB66-9B3C-0058-E137D3CD76F0}"/>
              </a:ext>
            </a:extLst>
          </p:cNvPr>
          <p:cNvSpPr txBox="1"/>
          <p:nvPr/>
        </p:nvSpPr>
        <p:spPr bwMode="gray">
          <a:xfrm>
            <a:off x="5932400" y="951718"/>
            <a:ext cx="2618408" cy="1354217"/>
          </a:xfrm>
          <a:prstGeom prst="rect">
            <a:avLst/>
          </a:prstGeom>
          <a:solidFill>
            <a:srgbClr val="FBF9F4"/>
          </a:solidFill>
        </p:spPr>
        <p:txBody>
          <a:bodyPr wrap="square" lIns="0" tIns="0" rIns="0" bIns="0">
            <a:spAutoFit/>
          </a:bodyPr>
          <a:lstStyle/>
          <a:p>
            <a:r>
              <a:rPr lang="en-US" sz="1100" b="1">
                <a:solidFill>
                  <a:srgbClr val="5A5A5A"/>
                </a:solidFill>
              </a:rPr>
              <a:t>Example 1: </a:t>
            </a:r>
            <a:r>
              <a:rPr lang="en-US" sz="1100">
                <a:solidFill>
                  <a:srgbClr val="5A5A5A"/>
                </a:solidFill>
              </a:rPr>
              <a:t>should you design an intervention which will reduce A&amp;E Activity by 2,368 attendances &amp; increase Outpatient Attendances by 500 then:-</a:t>
            </a:r>
          </a:p>
          <a:p>
            <a:pPr marL="171450" indent="-171450">
              <a:buFont typeface="Arial" panose="020B0604020202020204" pitchFamily="34" charset="0"/>
              <a:buChar char="•"/>
            </a:pPr>
            <a:r>
              <a:rPr lang="en-US" sz="1100">
                <a:solidFill>
                  <a:srgbClr val="5A5A5A"/>
                </a:solidFill>
              </a:rPr>
              <a:t>select Display As "Total“</a:t>
            </a:r>
          </a:p>
          <a:p>
            <a:pPr marL="171450" indent="-171450">
              <a:buFont typeface="Arial" panose="020B0604020202020204" pitchFamily="34" charset="0"/>
              <a:buChar char="•"/>
            </a:pPr>
            <a:r>
              <a:rPr lang="en-US" sz="1100">
                <a:solidFill>
                  <a:srgbClr val="5A5A5A"/>
                </a:solidFill>
              </a:rPr>
              <a:t>select "Activity Number Adjustment" </a:t>
            </a:r>
          </a:p>
          <a:p>
            <a:pPr marL="171450" indent="-171450">
              <a:buFont typeface="Arial" panose="020B0604020202020204" pitchFamily="34" charset="0"/>
              <a:buChar char="•"/>
            </a:pPr>
            <a:r>
              <a:rPr lang="en-US" sz="1100">
                <a:solidFill>
                  <a:srgbClr val="5A5A5A"/>
                </a:solidFill>
              </a:rPr>
              <a:t>type -2,368 in the box for A&amp;E Adjustment</a:t>
            </a:r>
          </a:p>
          <a:p>
            <a:pPr marL="171450" indent="-171450">
              <a:buFont typeface="Arial" panose="020B0604020202020204" pitchFamily="34" charset="0"/>
              <a:buChar char="•"/>
            </a:pPr>
            <a:r>
              <a:rPr lang="en-US" sz="1100">
                <a:solidFill>
                  <a:srgbClr val="5A5A5A"/>
                </a:solidFill>
              </a:rPr>
              <a:t>type 500 in Outpatient Adjustment</a:t>
            </a:r>
          </a:p>
        </p:txBody>
      </p:sp>
      <p:sp>
        <p:nvSpPr>
          <p:cNvPr id="10" name="TextBox 9">
            <a:extLst>
              <a:ext uri="{FF2B5EF4-FFF2-40B4-BE49-F238E27FC236}">
                <a16:creationId xmlns:a16="http://schemas.microsoft.com/office/drawing/2014/main" id="{FB306371-F9C7-AF0B-A0C1-C727F067637A}"/>
              </a:ext>
            </a:extLst>
          </p:cNvPr>
          <p:cNvSpPr txBox="1"/>
          <p:nvPr/>
        </p:nvSpPr>
        <p:spPr bwMode="gray">
          <a:xfrm>
            <a:off x="458028" y="4708567"/>
            <a:ext cx="2145354" cy="1015663"/>
          </a:xfrm>
          <a:prstGeom prst="rect">
            <a:avLst/>
          </a:prstGeom>
          <a:solidFill>
            <a:srgbClr val="FBF9F4"/>
          </a:solidFill>
        </p:spPr>
        <p:txBody>
          <a:bodyPr wrap="square" lIns="0" tIns="0" rIns="0" bIns="0">
            <a:spAutoFit/>
          </a:bodyPr>
          <a:lstStyle/>
          <a:p>
            <a:r>
              <a:rPr lang="en-US" sz="1100">
                <a:solidFill>
                  <a:srgbClr val="5A5A5A"/>
                </a:solidFill>
              </a:rPr>
              <a:t>If a new service is being commissioned type the estimated annual Activity, Unit Cost (and WTE) for the new service in the relevant boxes towards the bottom </a:t>
            </a:r>
            <a:r>
              <a:rPr lang="en-US" sz="1100" err="1">
                <a:solidFill>
                  <a:srgbClr val="5A5A5A"/>
                </a:solidFill>
              </a:rPr>
              <a:t>centre</a:t>
            </a:r>
            <a:r>
              <a:rPr lang="en-US" sz="1100">
                <a:solidFill>
                  <a:srgbClr val="5A5A5A"/>
                </a:solidFill>
              </a:rPr>
              <a:t> of the screen.</a:t>
            </a:r>
          </a:p>
        </p:txBody>
      </p:sp>
      <p:pic>
        <p:nvPicPr>
          <p:cNvPr id="9" name="Picture 8">
            <a:extLst>
              <a:ext uri="{FF2B5EF4-FFF2-40B4-BE49-F238E27FC236}">
                <a16:creationId xmlns:a16="http://schemas.microsoft.com/office/drawing/2014/main" id="{85B4DA63-2A2A-BF91-587A-6BC353B3582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87138" y="1009588"/>
            <a:ext cx="2549630" cy="4984812"/>
          </a:xfrm>
          <a:prstGeom prst="rect">
            <a:avLst/>
          </a:prstGeom>
        </p:spPr>
      </p:pic>
      <p:sp>
        <p:nvSpPr>
          <p:cNvPr id="12" name="TextBox 11">
            <a:extLst>
              <a:ext uri="{FF2B5EF4-FFF2-40B4-BE49-F238E27FC236}">
                <a16:creationId xmlns:a16="http://schemas.microsoft.com/office/drawing/2014/main" id="{B6FD777D-2A54-C7FC-7584-7347417B5F09}"/>
              </a:ext>
            </a:extLst>
          </p:cNvPr>
          <p:cNvSpPr txBox="1"/>
          <p:nvPr/>
        </p:nvSpPr>
        <p:spPr bwMode="gray">
          <a:xfrm>
            <a:off x="457200" y="2100137"/>
            <a:ext cx="2146182" cy="1015663"/>
          </a:xfrm>
          <a:prstGeom prst="rect">
            <a:avLst/>
          </a:prstGeom>
          <a:solidFill>
            <a:srgbClr val="FBF9F4"/>
          </a:solidFill>
        </p:spPr>
        <p:txBody>
          <a:bodyPr wrap="square" lIns="0" tIns="0" rIns="0" bIns="0">
            <a:spAutoFit/>
          </a:bodyPr>
          <a:lstStyle/>
          <a:p>
            <a:r>
              <a:rPr lang="en-US" sz="1100" dirty="0">
                <a:solidFill>
                  <a:srgbClr val="5A5A5A"/>
                </a:solidFill>
              </a:rPr>
              <a:t>The adjustment boxes in the </a:t>
            </a:r>
            <a:r>
              <a:rPr lang="en-US" sz="1100" dirty="0" err="1">
                <a:solidFill>
                  <a:srgbClr val="5A5A5A"/>
                </a:solidFill>
              </a:rPr>
              <a:t>centre</a:t>
            </a:r>
            <a:r>
              <a:rPr lang="en-US" sz="1100" dirty="0">
                <a:solidFill>
                  <a:srgbClr val="5A5A5A"/>
                </a:solidFill>
              </a:rPr>
              <a:t> section of the Mitigation Tool report allow you to type in an Activity or Percentage adjustment, either as a total activity adjustment or PPPY adjustment. </a:t>
            </a:r>
          </a:p>
        </p:txBody>
      </p:sp>
      <p:pic>
        <p:nvPicPr>
          <p:cNvPr id="18" name="Picture 17">
            <a:extLst>
              <a:ext uri="{FF2B5EF4-FFF2-40B4-BE49-F238E27FC236}">
                <a16:creationId xmlns:a16="http://schemas.microsoft.com/office/drawing/2014/main" id="{B637E1F7-1E40-9CA6-C2A7-23ABB80F733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963243" y="850362"/>
            <a:ext cx="2190312" cy="1785104"/>
          </a:xfrm>
          <a:prstGeom prst="rect">
            <a:avLst/>
          </a:prstGeom>
        </p:spPr>
      </p:pic>
      <p:pic>
        <p:nvPicPr>
          <p:cNvPr id="20" name="Picture 19">
            <a:extLst>
              <a:ext uri="{FF2B5EF4-FFF2-40B4-BE49-F238E27FC236}">
                <a16:creationId xmlns:a16="http://schemas.microsoft.com/office/drawing/2014/main" id="{899ACE95-E27B-C721-8FD5-C1B1EE322F38}"/>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8971942" y="546100"/>
            <a:ext cx="1628775" cy="266700"/>
          </a:xfrm>
          <a:prstGeom prst="rect">
            <a:avLst/>
          </a:prstGeom>
        </p:spPr>
      </p:pic>
      <p:pic>
        <p:nvPicPr>
          <p:cNvPr id="22" name="Picture 21">
            <a:extLst>
              <a:ext uri="{FF2B5EF4-FFF2-40B4-BE49-F238E27FC236}">
                <a16:creationId xmlns:a16="http://schemas.microsoft.com/office/drawing/2014/main" id="{C9F612E3-171D-F527-31A1-2E4E03211E65}"/>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8947690" y="5042184"/>
            <a:ext cx="2221418" cy="1047632"/>
          </a:xfrm>
          <a:prstGeom prst="rect">
            <a:avLst/>
          </a:prstGeom>
        </p:spPr>
      </p:pic>
      <p:pic>
        <p:nvPicPr>
          <p:cNvPr id="28" name="Picture 27">
            <a:extLst>
              <a:ext uri="{FF2B5EF4-FFF2-40B4-BE49-F238E27FC236}">
                <a16:creationId xmlns:a16="http://schemas.microsoft.com/office/drawing/2014/main" id="{31742FDC-E1B0-F461-6A33-5B546B4DF33B}"/>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8971942" y="4707282"/>
            <a:ext cx="1591684" cy="270104"/>
          </a:xfrm>
          <a:prstGeom prst="rect">
            <a:avLst/>
          </a:prstGeom>
        </p:spPr>
      </p:pic>
      <p:sp>
        <p:nvSpPr>
          <p:cNvPr id="29" name="TextBox 28">
            <a:extLst>
              <a:ext uri="{FF2B5EF4-FFF2-40B4-BE49-F238E27FC236}">
                <a16:creationId xmlns:a16="http://schemas.microsoft.com/office/drawing/2014/main" id="{3F7391DC-817A-BB36-7B29-38B4F9030119}"/>
              </a:ext>
            </a:extLst>
          </p:cNvPr>
          <p:cNvSpPr txBox="1"/>
          <p:nvPr/>
        </p:nvSpPr>
        <p:spPr bwMode="gray">
          <a:xfrm>
            <a:off x="5926708" y="4135054"/>
            <a:ext cx="2618408" cy="1692771"/>
          </a:xfrm>
          <a:prstGeom prst="rect">
            <a:avLst/>
          </a:prstGeom>
          <a:solidFill>
            <a:srgbClr val="FBF9F4"/>
          </a:solidFill>
        </p:spPr>
        <p:txBody>
          <a:bodyPr wrap="square" lIns="0" tIns="0" rIns="0" bIns="0">
            <a:spAutoFit/>
          </a:bodyPr>
          <a:lstStyle/>
          <a:p>
            <a:r>
              <a:rPr lang="en-US" sz="1100" b="1" dirty="0">
                <a:solidFill>
                  <a:srgbClr val="5A5A5A"/>
                </a:solidFill>
              </a:rPr>
              <a:t>Example 3: </a:t>
            </a:r>
            <a:r>
              <a:rPr lang="en-US" sz="1100" dirty="0">
                <a:solidFill>
                  <a:srgbClr val="5A5A5A"/>
                </a:solidFill>
              </a:rPr>
              <a:t>should you design an intervention which will reduce A&amp;E Activity by 0.14 attendances per person per year (PPPY) &amp; decrease Emergency Admissions by 0.05 PPPY then:-</a:t>
            </a:r>
          </a:p>
          <a:p>
            <a:pPr marL="171450" indent="-171450">
              <a:buFont typeface="Arial" panose="020B0604020202020204" pitchFamily="34" charset="0"/>
              <a:buChar char="•"/>
            </a:pPr>
            <a:r>
              <a:rPr lang="en-US" sz="1100" dirty="0">
                <a:solidFill>
                  <a:srgbClr val="5A5A5A"/>
                </a:solidFill>
              </a:rPr>
              <a:t>select Display As “PPPY“</a:t>
            </a:r>
          </a:p>
          <a:p>
            <a:pPr marL="171450" indent="-171450">
              <a:buFont typeface="Arial" panose="020B0604020202020204" pitchFamily="34" charset="0"/>
              <a:buChar char="•"/>
            </a:pPr>
            <a:r>
              <a:rPr lang="en-US" sz="1100" dirty="0">
                <a:solidFill>
                  <a:srgbClr val="5A5A5A"/>
                </a:solidFill>
              </a:rPr>
              <a:t>select "Activity Number Adjustment" </a:t>
            </a:r>
          </a:p>
          <a:p>
            <a:pPr marL="171450" indent="-171450">
              <a:buFont typeface="Arial" panose="020B0604020202020204" pitchFamily="34" charset="0"/>
              <a:buChar char="•"/>
            </a:pPr>
            <a:r>
              <a:rPr lang="en-US" sz="1100" dirty="0">
                <a:solidFill>
                  <a:srgbClr val="5A5A5A"/>
                </a:solidFill>
              </a:rPr>
              <a:t>type -0.14 in the box for A&amp;E Adjustment</a:t>
            </a:r>
          </a:p>
          <a:p>
            <a:pPr marL="171450" indent="-171450">
              <a:buFont typeface="Arial" panose="020B0604020202020204" pitchFamily="34" charset="0"/>
              <a:buChar char="•"/>
            </a:pPr>
            <a:r>
              <a:rPr lang="en-US" sz="1100" dirty="0">
                <a:solidFill>
                  <a:srgbClr val="5A5A5A"/>
                </a:solidFill>
              </a:rPr>
              <a:t>type -0.05 in Emergency Admission Adjustment</a:t>
            </a:r>
          </a:p>
        </p:txBody>
      </p:sp>
      <p:sp>
        <p:nvSpPr>
          <p:cNvPr id="30" name="TextBox 29">
            <a:extLst>
              <a:ext uri="{FF2B5EF4-FFF2-40B4-BE49-F238E27FC236}">
                <a16:creationId xmlns:a16="http://schemas.microsoft.com/office/drawing/2014/main" id="{F2168D43-24A6-711A-5B27-99EF6AE51F42}"/>
              </a:ext>
            </a:extLst>
          </p:cNvPr>
          <p:cNvSpPr txBox="1"/>
          <p:nvPr/>
        </p:nvSpPr>
        <p:spPr bwMode="gray">
          <a:xfrm>
            <a:off x="5929273" y="2635396"/>
            <a:ext cx="2624661" cy="1354217"/>
          </a:xfrm>
          <a:prstGeom prst="rect">
            <a:avLst/>
          </a:prstGeom>
          <a:solidFill>
            <a:srgbClr val="FBF9F4"/>
          </a:solidFill>
        </p:spPr>
        <p:txBody>
          <a:bodyPr wrap="square" lIns="0" tIns="0" rIns="0" bIns="0">
            <a:spAutoFit/>
          </a:bodyPr>
          <a:lstStyle/>
          <a:p>
            <a:r>
              <a:rPr lang="en-US" sz="1100" b="1">
                <a:solidFill>
                  <a:srgbClr val="5A5A5A"/>
                </a:solidFill>
              </a:rPr>
              <a:t>Example 2: </a:t>
            </a:r>
            <a:r>
              <a:rPr lang="en-US" sz="1100">
                <a:solidFill>
                  <a:srgbClr val="5A5A5A"/>
                </a:solidFill>
              </a:rPr>
              <a:t>should you design an intervention which will reduce A&amp;E Activity by 10% attendances &amp; increase Outpatient Attendances by 15% then:-</a:t>
            </a:r>
          </a:p>
          <a:p>
            <a:pPr marL="171450" indent="-171450">
              <a:buFont typeface="Arial" panose="020B0604020202020204" pitchFamily="34" charset="0"/>
              <a:buChar char="•"/>
            </a:pPr>
            <a:r>
              <a:rPr lang="en-US" sz="1100">
                <a:solidFill>
                  <a:srgbClr val="5A5A5A"/>
                </a:solidFill>
              </a:rPr>
              <a:t>select Display As "Total“</a:t>
            </a:r>
          </a:p>
          <a:p>
            <a:pPr marL="171450" indent="-171450">
              <a:buFont typeface="Arial" panose="020B0604020202020204" pitchFamily="34" charset="0"/>
              <a:buChar char="•"/>
            </a:pPr>
            <a:r>
              <a:rPr lang="en-US" sz="1100">
                <a:solidFill>
                  <a:srgbClr val="5A5A5A"/>
                </a:solidFill>
              </a:rPr>
              <a:t>select “Percentage Adjustment" </a:t>
            </a:r>
          </a:p>
          <a:p>
            <a:pPr marL="171450" indent="-171450">
              <a:buFont typeface="Arial" panose="020B0604020202020204" pitchFamily="34" charset="0"/>
              <a:buChar char="•"/>
            </a:pPr>
            <a:r>
              <a:rPr lang="en-US" sz="1100">
                <a:solidFill>
                  <a:srgbClr val="5A5A5A"/>
                </a:solidFill>
              </a:rPr>
              <a:t>type -10 in the box for A&amp;E Adjustment</a:t>
            </a:r>
          </a:p>
          <a:p>
            <a:pPr marL="171450" indent="-171450">
              <a:buFont typeface="Arial" panose="020B0604020202020204" pitchFamily="34" charset="0"/>
              <a:buChar char="•"/>
            </a:pPr>
            <a:r>
              <a:rPr lang="en-US" sz="1100">
                <a:solidFill>
                  <a:srgbClr val="5A5A5A"/>
                </a:solidFill>
              </a:rPr>
              <a:t>type 15 in Outpatient Adjustment</a:t>
            </a:r>
          </a:p>
        </p:txBody>
      </p:sp>
      <p:pic>
        <p:nvPicPr>
          <p:cNvPr id="32" name="Picture 31">
            <a:extLst>
              <a:ext uri="{FF2B5EF4-FFF2-40B4-BE49-F238E27FC236}">
                <a16:creationId xmlns:a16="http://schemas.microsoft.com/office/drawing/2014/main" id="{F907B61D-F53F-12D0-DC97-B2A63CEA4E9A}"/>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8963243" y="2756457"/>
            <a:ext cx="2198323" cy="1785104"/>
          </a:xfrm>
          <a:prstGeom prst="rect">
            <a:avLst/>
          </a:prstGeom>
        </p:spPr>
      </p:pic>
      <p:sp>
        <p:nvSpPr>
          <p:cNvPr id="33" name="Left Brace 32">
            <a:extLst>
              <a:ext uri="{FF2B5EF4-FFF2-40B4-BE49-F238E27FC236}">
                <a16:creationId xmlns:a16="http://schemas.microsoft.com/office/drawing/2014/main" id="{69E26706-C2BF-6A58-1F31-36BB45739BCB}"/>
              </a:ext>
              <a:ext uri="{C183D7F6-B498-43B3-948B-1728B52AA6E4}">
                <adec:decorative xmlns:adec="http://schemas.microsoft.com/office/drawing/2017/decorative" val="1"/>
              </a:ext>
            </a:extLst>
          </p:cNvPr>
          <p:cNvSpPr/>
          <p:nvPr/>
        </p:nvSpPr>
        <p:spPr bwMode="gray">
          <a:xfrm>
            <a:off x="2659459" y="988567"/>
            <a:ext cx="393363" cy="4364668"/>
          </a:xfrm>
          <a:prstGeom prst="leftBrace">
            <a:avLst>
              <a:gd name="adj1" fmla="val 8333"/>
              <a:gd name="adj2" fmla="val 39637"/>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Left Brace 33">
            <a:extLst>
              <a:ext uri="{FF2B5EF4-FFF2-40B4-BE49-F238E27FC236}">
                <a16:creationId xmlns:a16="http://schemas.microsoft.com/office/drawing/2014/main" id="{507FAF84-6129-95E1-79EB-E55AC727D815}"/>
              </a:ext>
              <a:ext uri="{C183D7F6-B498-43B3-948B-1728B52AA6E4}">
                <adec:decorative xmlns:adec="http://schemas.microsoft.com/office/drawing/2017/decorative" val="1"/>
              </a:ext>
            </a:extLst>
          </p:cNvPr>
          <p:cNvSpPr/>
          <p:nvPr/>
        </p:nvSpPr>
        <p:spPr bwMode="gray">
          <a:xfrm>
            <a:off x="2676617" y="5353235"/>
            <a:ext cx="393363" cy="688465"/>
          </a:xfrm>
          <a:prstGeom prst="leftBrace">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Left Brace 6">
            <a:extLst>
              <a:ext uri="{FF2B5EF4-FFF2-40B4-BE49-F238E27FC236}">
                <a16:creationId xmlns:a16="http://schemas.microsoft.com/office/drawing/2014/main" id="{0FCEFC20-DD25-B8BD-B77B-4BD9A160ECE7}"/>
              </a:ext>
              <a:ext uri="{C183D7F6-B498-43B3-948B-1728B52AA6E4}">
                <adec:decorative xmlns:adec="http://schemas.microsoft.com/office/drawing/2017/decorative" val="1"/>
              </a:ext>
            </a:extLst>
          </p:cNvPr>
          <p:cNvSpPr/>
          <p:nvPr/>
        </p:nvSpPr>
        <p:spPr bwMode="gray">
          <a:xfrm>
            <a:off x="8564939" y="424466"/>
            <a:ext cx="456008" cy="2234471"/>
          </a:xfrm>
          <a:prstGeom prst="leftBrace">
            <a:avLst>
              <a:gd name="adj1" fmla="val 8333"/>
              <a:gd name="adj2" fmla="val 51064"/>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Left Brace 10">
            <a:extLst>
              <a:ext uri="{FF2B5EF4-FFF2-40B4-BE49-F238E27FC236}">
                <a16:creationId xmlns:a16="http://schemas.microsoft.com/office/drawing/2014/main" id="{01574532-3757-66D0-CCF2-76117D997125}"/>
              </a:ext>
              <a:ext uri="{C183D7F6-B498-43B3-948B-1728B52AA6E4}">
                <adec:decorative xmlns:adec="http://schemas.microsoft.com/office/drawing/2017/decorative" val="1"/>
              </a:ext>
            </a:extLst>
          </p:cNvPr>
          <p:cNvSpPr/>
          <p:nvPr/>
        </p:nvSpPr>
        <p:spPr bwMode="gray">
          <a:xfrm>
            <a:off x="8564938" y="2691444"/>
            <a:ext cx="456008" cy="1857141"/>
          </a:xfrm>
          <a:prstGeom prst="leftBrace">
            <a:avLst>
              <a:gd name="adj1" fmla="val 8333"/>
              <a:gd name="adj2" fmla="val 38256"/>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Left Brace 12">
            <a:extLst>
              <a:ext uri="{FF2B5EF4-FFF2-40B4-BE49-F238E27FC236}">
                <a16:creationId xmlns:a16="http://schemas.microsoft.com/office/drawing/2014/main" id="{DD390CBF-79BE-2962-6F52-6E75E570EA77}"/>
              </a:ext>
              <a:ext uri="{C183D7F6-B498-43B3-948B-1728B52AA6E4}">
                <adec:decorative xmlns:adec="http://schemas.microsoft.com/office/drawing/2017/decorative" val="1"/>
              </a:ext>
            </a:extLst>
          </p:cNvPr>
          <p:cNvSpPr/>
          <p:nvPr/>
        </p:nvSpPr>
        <p:spPr bwMode="gray">
          <a:xfrm>
            <a:off x="8553934" y="4613598"/>
            <a:ext cx="456009" cy="1737471"/>
          </a:xfrm>
          <a:prstGeom prst="leftBrace">
            <a:avLst>
              <a:gd name="adj1" fmla="val 8333"/>
              <a:gd name="adj2" fmla="val 23393"/>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567971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A6139C8-9FA9-4583-9B04-3691C68D2514}"/>
              </a:ext>
            </a:extLst>
          </p:cNvPr>
          <p:cNvSpPr txBox="1">
            <a:spLocks noGrp="1"/>
          </p:cNvSpPr>
          <p:nvPr>
            <p:ph type="title" idx="4294967295"/>
          </p:nvPr>
        </p:nvSpPr>
        <p:spPr bwMode="gray">
          <a:xfrm>
            <a:off x="1082073" y="1393371"/>
            <a:ext cx="2401077" cy="61555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600"/>
              </a:spcBef>
              <a:spcAft>
                <a:spcPts val="0"/>
              </a:spcAft>
              <a:buClrTx/>
              <a:buSzTx/>
              <a:buFontTx/>
              <a:buNone/>
              <a:tabLst/>
              <a:defRPr/>
            </a:pPr>
            <a:r>
              <a:rPr kumimoji="0" lang="en-US" sz="4000" b="1" i="0" u="none" strike="noStrike" kern="1200" cap="none" spc="0" normalizeH="0" baseline="0" noProof="0" dirty="0">
                <a:ln>
                  <a:noFill/>
                </a:ln>
                <a:solidFill>
                  <a:srgbClr val="002677"/>
                </a:solidFill>
                <a:effectLst/>
                <a:uLnTx/>
                <a:uFillTx/>
                <a:latin typeface="+mn-lt"/>
                <a:ea typeface="+mn-ea"/>
                <a:cs typeface="+mn-cs"/>
              </a:rPr>
              <a:t>Contents</a:t>
            </a:r>
          </a:p>
        </p:txBody>
      </p:sp>
      <p:sp>
        <p:nvSpPr>
          <p:cNvPr id="4" name="Rectangle: Top Corners Rounded 3">
            <a:extLst>
              <a:ext uri="{FF2B5EF4-FFF2-40B4-BE49-F238E27FC236}">
                <a16:creationId xmlns:a16="http://schemas.microsoft.com/office/drawing/2014/main" id="{B645283F-6816-48E2-A6F4-FC7B45CFA988}"/>
              </a:ext>
              <a:ext uri="{C183D7F6-B498-43B3-948B-1728B52AA6E4}">
                <adec:decorative xmlns:adec="http://schemas.microsoft.com/office/drawing/2017/decorative" val="1"/>
              </a:ext>
            </a:extLst>
          </p:cNvPr>
          <p:cNvSpPr/>
          <p:nvPr/>
        </p:nvSpPr>
        <p:spPr bwMode="gray">
          <a:xfrm>
            <a:off x="4141638" y="0"/>
            <a:ext cx="64008" cy="5994400"/>
          </a:xfrm>
          <a:prstGeom prst="round2SameRect">
            <a:avLst>
              <a:gd name="adj1" fmla="val 16667"/>
              <a:gd name="adj2" fmla="val 50000"/>
            </a:avLst>
          </a:prstGeom>
          <a:solidFill>
            <a:srgbClr val="5A5A5A"/>
          </a:solidFill>
          <a:ln cap="rnd">
            <a:solidFill>
              <a:srgbClr val="5A5A5A"/>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endParaRPr lang="en-US" sz="1400" b="0" i="0" u="none" baseline="0">
              <a:solidFill>
                <a:srgbClr val="5A5A5A"/>
              </a:solidFill>
            </a:endParaRPr>
          </a:p>
        </p:txBody>
      </p:sp>
      <p:grpSp>
        <p:nvGrpSpPr>
          <p:cNvPr id="2" name="Group 1">
            <a:extLst>
              <a:ext uri="{FF2B5EF4-FFF2-40B4-BE49-F238E27FC236}">
                <a16:creationId xmlns:a16="http://schemas.microsoft.com/office/drawing/2014/main" id="{9ECA2FC2-DD35-E3A8-738A-414FF7C458FB}"/>
              </a:ext>
              <a:ext uri="{C183D7F6-B498-43B3-948B-1728B52AA6E4}">
                <adec:decorative xmlns:adec="http://schemas.microsoft.com/office/drawing/2017/decorative" val="1"/>
              </a:ext>
            </a:extLst>
          </p:cNvPr>
          <p:cNvGrpSpPr/>
          <p:nvPr/>
        </p:nvGrpSpPr>
        <p:grpSpPr>
          <a:xfrm>
            <a:off x="5615707" y="1277423"/>
            <a:ext cx="5245126" cy="548640"/>
            <a:chOff x="5615707" y="844731"/>
            <a:chExt cx="5245126" cy="548640"/>
          </a:xfrm>
        </p:grpSpPr>
        <p:sp>
          <p:nvSpPr>
            <p:cNvPr id="21" name="Oval 20">
              <a:hlinkClick r:id="rId2" action="ppaction://hlinksldjump"/>
              <a:extLst>
                <a:ext uri="{FF2B5EF4-FFF2-40B4-BE49-F238E27FC236}">
                  <a16:creationId xmlns:a16="http://schemas.microsoft.com/office/drawing/2014/main" id="{17D65919-9F48-4157-8A7D-EC4CF6FF8FC1}"/>
                </a:ext>
              </a:extLst>
            </p:cNvPr>
            <p:cNvSpPr>
              <a:spLocks noChangeAspect="1"/>
            </p:cNvSpPr>
            <p:nvPr/>
          </p:nvSpPr>
          <p:spPr bwMode="gray">
            <a:xfrm>
              <a:off x="5615707" y="844731"/>
              <a:ext cx="548640" cy="548640"/>
            </a:xfrm>
            <a:prstGeom prst="ellipse">
              <a:avLst/>
            </a:prstGeom>
            <a:solidFill>
              <a:schemeClr val="bg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1463675"/>
              <a:r>
                <a:rPr lang="en-US" sz="2100" b="1" dirty="0">
                  <a:solidFill>
                    <a:srgbClr val="002677"/>
                  </a:solidFill>
                </a:rPr>
                <a:t>1</a:t>
              </a:r>
            </a:p>
          </p:txBody>
        </p:sp>
        <p:sp>
          <p:nvSpPr>
            <p:cNvPr id="26" name="TextBox 25">
              <a:hlinkClick r:id="rId2" action="ppaction://hlinksldjump"/>
              <a:extLst>
                <a:ext uri="{FF2B5EF4-FFF2-40B4-BE49-F238E27FC236}">
                  <a16:creationId xmlns:a16="http://schemas.microsoft.com/office/drawing/2014/main" id="{6D3ADE95-EFF5-48BA-AED8-D1208E9707D1}"/>
                </a:ext>
              </a:extLst>
            </p:cNvPr>
            <p:cNvSpPr txBox="1"/>
            <p:nvPr/>
          </p:nvSpPr>
          <p:spPr bwMode="gray">
            <a:xfrm>
              <a:off x="6550089" y="900889"/>
              <a:ext cx="4310744" cy="230832"/>
            </a:xfrm>
            <a:prstGeom prst="rect">
              <a:avLst/>
            </a:prstGeom>
            <a:noFill/>
          </p:spPr>
          <p:txBody>
            <a:bodyPr vert="horz" wrap="square" lIns="0" tIns="0" rIns="0" bIns="0" rtlCol="0">
              <a:spAutoFit/>
            </a:bodyPr>
            <a:lstStyle/>
            <a:p>
              <a:pPr algn="l"/>
              <a:r>
                <a:rPr lang="en-US" sz="1500" b="1">
                  <a:solidFill>
                    <a:srgbClr val="5A5A5A"/>
                  </a:solidFill>
                </a:rPr>
                <a:t>Overview</a:t>
              </a:r>
            </a:p>
          </p:txBody>
        </p:sp>
        <p:sp>
          <p:nvSpPr>
            <p:cNvPr id="27" name="TextBox 26">
              <a:hlinkClick r:id="rId2" action="ppaction://hlinksldjump"/>
              <a:extLst>
                <a:ext uri="{FF2B5EF4-FFF2-40B4-BE49-F238E27FC236}">
                  <a16:creationId xmlns:a16="http://schemas.microsoft.com/office/drawing/2014/main" id="{398E70DC-CB05-4004-BA40-39DE665557B4}"/>
                </a:ext>
              </a:extLst>
            </p:cNvPr>
            <p:cNvSpPr txBox="1"/>
            <p:nvPr/>
          </p:nvSpPr>
          <p:spPr bwMode="gray">
            <a:xfrm>
              <a:off x="6550089" y="1167935"/>
              <a:ext cx="4310744" cy="169277"/>
            </a:xfrm>
            <a:prstGeom prst="rect">
              <a:avLst/>
            </a:prstGeom>
            <a:noFill/>
          </p:spPr>
          <p:txBody>
            <a:bodyPr vert="horz" wrap="square" lIns="0" tIns="0" rIns="0" bIns="0" rtlCol="0">
              <a:spAutoFit/>
            </a:bodyPr>
            <a:lstStyle/>
            <a:p>
              <a:pPr algn="l"/>
              <a:r>
                <a:rPr lang="en-US" sz="1100">
                  <a:solidFill>
                    <a:srgbClr val="5A5A5A"/>
                  </a:solidFill>
                </a:rPr>
                <a:t>Change cycle and data sources</a:t>
              </a:r>
            </a:p>
          </p:txBody>
        </p:sp>
      </p:grpSp>
      <p:grpSp>
        <p:nvGrpSpPr>
          <p:cNvPr id="3" name="Group 2">
            <a:extLst>
              <a:ext uri="{FF2B5EF4-FFF2-40B4-BE49-F238E27FC236}">
                <a16:creationId xmlns:a16="http://schemas.microsoft.com/office/drawing/2014/main" id="{367027DC-90A3-C03C-7DBF-ED67756D27FF}"/>
              </a:ext>
              <a:ext uri="{C183D7F6-B498-43B3-948B-1728B52AA6E4}">
                <adec:decorative xmlns:adec="http://schemas.microsoft.com/office/drawing/2017/decorative" val="1"/>
              </a:ext>
            </a:extLst>
          </p:cNvPr>
          <p:cNvGrpSpPr/>
          <p:nvPr/>
        </p:nvGrpSpPr>
        <p:grpSpPr>
          <a:xfrm>
            <a:off x="5615707" y="2814683"/>
            <a:ext cx="5245126" cy="548640"/>
            <a:chOff x="5615707" y="1891403"/>
            <a:chExt cx="5245126" cy="548640"/>
          </a:xfrm>
        </p:grpSpPr>
        <p:sp>
          <p:nvSpPr>
            <p:cNvPr id="22" name="Oval 21">
              <a:hlinkClick r:id="rId3" action="ppaction://hlinksldjump"/>
              <a:extLst>
                <a:ext uri="{FF2B5EF4-FFF2-40B4-BE49-F238E27FC236}">
                  <a16:creationId xmlns:a16="http://schemas.microsoft.com/office/drawing/2014/main" id="{E074A987-B7C0-4D1B-BFB7-32E64CA63162}"/>
                </a:ext>
              </a:extLst>
            </p:cNvPr>
            <p:cNvSpPr>
              <a:spLocks noChangeAspect="1"/>
            </p:cNvSpPr>
            <p:nvPr/>
          </p:nvSpPr>
          <p:spPr bwMode="gray">
            <a:xfrm>
              <a:off x="5615707" y="1891403"/>
              <a:ext cx="548640" cy="548640"/>
            </a:xfrm>
            <a:prstGeom prst="ellipse">
              <a:avLst/>
            </a:prstGeom>
            <a:solidFill>
              <a:schemeClr val="bg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1463675"/>
              <a:r>
                <a:rPr lang="en-US" sz="2100" b="1" dirty="0">
                  <a:solidFill>
                    <a:srgbClr val="002677"/>
                  </a:solidFill>
                </a:rPr>
                <a:t>2</a:t>
              </a:r>
            </a:p>
          </p:txBody>
        </p:sp>
        <p:sp>
          <p:nvSpPr>
            <p:cNvPr id="28" name="TextBox 27">
              <a:hlinkClick r:id="rId3" action="ppaction://hlinksldjump"/>
              <a:extLst>
                <a:ext uri="{FF2B5EF4-FFF2-40B4-BE49-F238E27FC236}">
                  <a16:creationId xmlns:a16="http://schemas.microsoft.com/office/drawing/2014/main" id="{92953373-20AC-4155-948C-10BAB611140C}"/>
                </a:ext>
              </a:extLst>
            </p:cNvPr>
            <p:cNvSpPr txBox="1"/>
            <p:nvPr/>
          </p:nvSpPr>
          <p:spPr bwMode="gray">
            <a:xfrm>
              <a:off x="6550089" y="1947562"/>
              <a:ext cx="4310744" cy="230832"/>
            </a:xfrm>
            <a:prstGeom prst="rect">
              <a:avLst/>
            </a:prstGeom>
            <a:noFill/>
          </p:spPr>
          <p:txBody>
            <a:bodyPr vert="horz" wrap="square" lIns="0" tIns="0" rIns="0" bIns="0" rtlCol="0">
              <a:spAutoFit/>
            </a:bodyPr>
            <a:lstStyle/>
            <a:p>
              <a:pPr algn="l"/>
              <a:r>
                <a:rPr lang="en-US" sz="1500" b="1" dirty="0">
                  <a:solidFill>
                    <a:srgbClr val="5A5A5A"/>
                  </a:solidFill>
                </a:rPr>
                <a:t>Dashboard reports</a:t>
              </a:r>
            </a:p>
          </p:txBody>
        </p:sp>
        <p:sp>
          <p:nvSpPr>
            <p:cNvPr id="29" name="TextBox 28">
              <a:hlinkClick r:id="rId3" action="ppaction://hlinksldjump"/>
              <a:extLst>
                <a:ext uri="{FF2B5EF4-FFF2-40B4-BE49-F238E27FC236}">
                  <a16:creationId xmlns:a16="http://schemas.microsoft.com/office/drawing/2014/main" id="{616B349E-C2C2-40FC-8382-42DF8C26C642}"/>
                </a:ext>
              </a:extLst>
            </p:cNvPr>
            <p:cNvSpPr txBox="1"/>
            <p:nvPr/>
          </p:nvSpPr>
          <p:spPr bwMode="gray">
            <a:xfrm>
              <a:off x="6550089" y="2214608"/>
              <a:ext cx="4310744" cy="169277"/>
            </a:xfrm>
            <a:prstGeom prst="rect">
              <a:avLst/>
            </a:prstGeom>
            <a:noFill/>
          </p:spPr>
          <p:txBody>
            <a:bodyPr vert="horz" wrap="square" lIns="0" tIns="0" rIns="0" bIns="0" rtlCol="0">
              <a:spAutoFit/>
            </a:bodyPr>
            <a:lstStyle/>
            <a:p>
              <a:pPr algn="l"/>
              <a:r>
                <a:rPr lang="en-US" sz="1100">
                  <a:solidFill>
                    <a:srgbClr val="5A5A5A"/>
                  </a:solidFill>
                </a:rPr>
                <a:t>How to use each PHM LP report</a:t>
              </a:r>
            </a:p>
          </p:txBody>
        </p:sp>
      </p:grpSp>
      <p:grpSp>
        <p:nvGrpSpPr>
          <p:cNvPr id="6" name="Group 5">
            <a:extLst>
              <a:ext uri="{FF2B5EF4-FFF2-40B4-BE49-F238E27FC236}">
                <a16:creationId xmlns:a16="http://schemas.microsoft.com/office/drawing/2014/main" id="{DC47AD52-2174-4029-06A7-DCBA151FC07C}"/>
              </a:ext>
              <a:ext uri="{C183D7F6-B498-43B3-948B-1728B52AA6E4}">
                <adec:decorative xmlns:adec="http://schemas.microsoft.com/office/drawing/2017/decorative" val="1"/>
              </a:ext>
            </a:extLst>
          </p:cNvPr>
          <p:cNvGrpSpPr/>
          <p:nvPr/>
        </p:nvGrpSpPr>
        <p:grpSpPr>
          <a:xfrm>
            <a:off x="5615707" y="4351943"/>
            <a:ext cx="5245126" cy="548640"/>
            <a:chOff x="5615707" y="2938074"/>
            <a:chExt cx="5245126" cy="548640"/>
          </a:xfrm>
        </p:grpSpPr>
        <p:sp>
          <p:nvSpPr>
            <p:cNvPr id="23" name="Oval 22">
              <a:hlinkClick r:id="rId4" action="ppaction://hlinksldjump"/>
              <a:extLst>
                <a:ext uri="{FF2B5EF4-FFF2-40B4-BE49-F238E27FC236}">
                  <a16:creationId xmlns:a16="http://schemas.microsoft.com/office/drawing/2014/main" id="{4DA12F0C-46B8-4748-A25B-772EAC7CBAB1}"/>
                </a:ext>
              </a:extLst>
            </p:cNvPr>
            <p:cNvSpPr>
              <a:spLocks noChangeAspect="1"/>
            </p:cNvSpPr>
            <p:nvPr/>
          </p:nvSpPr>
          <p:spPr bwMode="gray">
            <a:xfrm>
              <a:off x="5615707" y="2938074"/>
              <a:ext cx="548640" cy="548640"/>
            </a:xfrm>
            <a:prstGeom prst="ellipse">
              <a:avLst/>
            </a:prstGeom>
            <a:solidFill>
              <a:schemeClr val="bg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1463675"/>
              <a:r>
                <a:rPr lang="en-US" sz="2100" b="1" dirty="0">
                  <a:solidFill>
                    <a:srgbClr val="002677"/>
                  </a:solidFill>
                </a:rPr>
                <a:t>3</a:t>
              </a:r>
            </a:p>
          </p:txBody>
        </p:sp>
        <p:sp>
          <p:nvSpPr>
            <p:cNvPr id="32" name="TextBox 31">
              <a:hlinkClick r:id="rId4" action="ppaction://hlinksldjump"/>
              <a:extLst>
                <a:ext uri="{FF2B5EF4-FFF2-40B4-BE49-F238E27FC236}">
                  <a16:creationId xmlns:a16="http://schemas.microsoft.com/office/drawing/2014/main" id="{7FA8DBD1-4260-4F7E-94ED-269C2B74F06E}"/>
                </a:ext>
              </a:extLst>
            </p:cNvPr>
            <p:cNvSpPr txBox="1"/>
            <p:nvPr/>
          </p:nvSpPr>
          <p:spPr bwMode="gray">
            <a:xfrm>
              <a:off x="6550089" y="2994233"/>
              <a:ext cx="4310744" cy="230832"/>
            </a:xfrm>
            <a:prstGeom prst="rect">
              <a:avLst/>
            </a:prstGeom>
            <a:noFill/>
          </p:spPr>
          <p:txBody>
            <a:bodyPr vert="horz" wrap="square" lIns="0" tIns="0" rIns="0" bIns="0" rtlCol="0">
              <a:spAutoFit/>
            </a:bodyPr>
            <a:lstStyle/>
            <a:p>
              <a:r>
                <a:rPr lang="en-US" sz="1500" b="1" dirty="0">
                  <a:solidFill>
                    <a:srgbClr val="5A5A5A"/>
                  </a:solidFill>
                </a:rPr>
                <a:t>Use cases</a:t>
              </a:r>
            </a:p>
          </p:txBody>
        </p:sp>
        <p:sp>
          <p:nvSpPr>
            <p:cNvPr id="33" name="TextBox 32">
              <a:hlinkClick r:id="rId4" action="ppaction://hlinksldjump"/>
              <a:extLst>
                <a:ext uri="{FF2B5EF4-FFF2-40B4-BE49-F238E27FC236}">
                  <a16:creationId xmlns:a16="http://schemas.microsoft.com/office/drawing/2014/main" id="{04B96A35-192D-4523-9317-98E4DA500DE6}"/>
                </a:ext>
              </a:extLst>
            </p:cNvPr>
            <p:cNvSpPr txBox="1"/>
            <p:nvPr/>
          </p:nvSpPr>
          <p:spPr bwMode="gray">
            <a:xfrm>
              <a:off x="6550089" y="3261279"/>
              <a:ext cx="4310744" cy="169277"/>
            </a:xfrm>
            <a:prstGeom prst="rect">
              <a:avLst/>
            </a:prstGeom>
            <a:noFill/>
          </p:spPr>
          <p:txBody>
            <a:bodyPr vert="horz" wrap="square" lIns="0" tIns="0" rIns="0" bIns="0" rtlCol="0">
              <a:spAutoFit/>
            </a:bodyPr>
            <a:lstStyle/>
            <a:p>
              <a:pPr algn="l"/>
              <a:r>
                <a:rPr lang="en-US" sz="1100">
                  <a:solidFill>
                    <a:srgbClr val="5A5A5A"/>
                  </a:solidFill>
                </a:rPr>
                <a:t>Examples with Lincolnshire data</a:t>
              </a:r>
            </a:p>
          </p:txBody>
        </p:sp>
      </p:grpSp>
    </p:spTree>
    <p:extLst>
      <p:ext uri="{BB962C8B-B14F-4D97-AF65-F5344CB8AC3E}">
        <p14:creationId xmlns:p14="http://schemas.microsoft.com/office/powerpoint/2010/main" val="112206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3" y="352593"/>
            <a:ext cx="10058400" cy="456924"/>
          </a:xfrm>
        </p:spPr>
        <p:txBody>
          <a:bodyPr anchor="t">
            <a:normAutofit/>
          </a:bodyPr>
          <a:lstStyle/>
          <a:p>
            <a:r>
              <a:rPr lang="en-US" sz="2400" dirty="0">
                <a:solidFill>
                  <a:srgbClr val="5A5A5A"/>
                </a:solidFill>
              </a:rPr>
              <a:t>Mitigation Tool – Part 2: Mitigation</a:t>
            </a:r>
          </a:p>
        </p:txBody>
      </p:sp>
      <p:pic>
        <p:nvPicPr>
          <p:cNvPr id="12" name="Picture 11">
            <a:extLst>
              <a:ext uri="{FF2B5EF4-FFF2-40B4-BE49-F238E27FC236}">
                <a16:creationId xmlns:a16="http://schemas.microsoft.com/office/drawing/2014/main" id="{0A4CD964-C871-C441-9AD3-FE4A690369D3}"/>
              </a:ext>
              <a:ext uri="{C183D7F6-B498-43B3-948B-1728B52AA6E4}">
                <adec:decorative xmlns:adec="http://schemas.microsoft.com/office/drawing/2017/decorative" val="1"/>
              </a:ext>
            </a:extLst>
          </p:cNvPr>
          <p:cNvPicPr>
            <a:picLocks noChangeAspect="1"/>
          </p:cNvPicPr>
          <p:nvPr/>
        </p:nvPicPr>
        <p:blipFill rotWithShape="1">
          <a:blip r:embed="rId2"/>
          <a:srcRect l="6696" r="772"/>
          <a:stretch/>
        </p:blipFill>
        <p:spPr>
          <a:xfrm>
            <a:off x="457199" y="975511"/>
            <a:ext cx="7624619" cy="5051473"/>
          </a:xfrm>
          <a:prstGeom prst="rect">
            <a:avLst/>
          </a:prstGeom>
        </p:spPr>
      </p:pic>
      <p:sp>
        <p:nvSpPr>
          <p:cNvPr id="13" name="TextBox 12">
            <a:extLst>
              <a:ext uri="{FF2B5EF4-FFF2-40B4-BE49-F238E27FC236}">
                <a16:creationId xmlns:a16="http://schemas.microsoft.com/office/drawing/2014/main" id="{A784A04D-E82C-60FF-2014-F0262CB10898}"/>
              </a:ext>
            </a:extLst>
          </p:cNvPr>
          <p:cNvSpPr txBox="1"/>
          <p:nvPr/>
        </p:nvSpPr>
        <p:spPr bwMode="gray">
          <a:xfrm>
            <a:off x="8633939" y="2867883"/>
            <a:ext cx="2218789" cy="1184940"/>
          </a:xfrm>
          <a:prstGeom prst="rect">
            <a:avLst/>
          </a:prstGeom>
          <a:solidFill>
            <a:srgbClr val="FBF9F4"/>
          </a:solidFill>
        </p:spPr>
        <p:txBody>
          <a:bodyPr vert="horz" wrap="square" lIns="0" tIns="0" rIns="0" bIns="0" rtlCol="0">
            <a:spAutoFit/>
          </a:bodyPr>
          <a:lstStyle/>
          <a:p>
            <a:pPr algn="l">
              <a:spcBef>
                <a:spcPts val="600"/>
              </a:spcBef>
            </a:pPr>
            <a:r>
              <a:rPr lang="en-GB" sz="1100" dirty="0">
                <a:solidFill>
                  <a:srgbClr val="5A5A5A"/>
                </a:solidFill>
              </a:rPr>
              <a:t>The Spend by Service and WTE/</a:t>
            </a:r>
            <a:r>
              <a:rPr lang="en-GB" sz="1100" dirty="0" err="1">
                <a:solidFill>
                  <a:srgbClr val="5A5A5A"/>
                </a:solidFill>
              </a:rPr>
              <a:t>Beddays</a:t>
            </a:r>
            <a:r>
              <a:rPr lang="en-GB" sz="1100" dirty="0">
                <a:solidFill>
                  <a:srgbClr val="5A5A5A"/>
                </a:solidFill>
              </a:rPr>
              <a:t> will adjust accordingly in the section to the right of the Mitigation Tool detailing the impact of the adjustments you have entered. The total impact is calculated and displayed at the top right.</a:t>
            </a:r>
          </a:p>
        </p:txBody>
      </p:sp>
      <p:sp>
        <p:nvSpPr>
          <p:cNvPr id="14" name="Left Brace 13">
            <a:extLst>
              <a:ext uri="{FF2B5EF4-FFF2-40B4-BE49-F238E27FC236}">
                <a16:creationId xmlns:a16="http://schemas.microsoft.com/office/drawing/2014/main" id="{A2B6746E-BC58-89CA-858A-B3AAA7AAC7B9}"/>
              </a:ext>
              <a:ext uri="{C183D7F6-B498-43B3-948B-1728B52AA6E4}">
                <adec:decorative xmlns:adec="http://schemas.microsoft.com/office/drawing/2017/decorative" val="1"/>
              </a:ext>
            </a:extLst>
          </p:cNvPr>
          <p:cNvSpPr/>
          <p:nvPr/>
        </p:nvSpPr>
        <p:spPr bwMode="gray">
          <a:xfrm rot="10800000">
            <a:off x="8081817" y="975511"/>
            <a:ext cx="393363" cy="5138962"/>
          </a:xfrm>
          <a:prstGeom prst="leftBrace">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3312957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93961" y="343165"/>
            <a:ext cx="10058400" cy="464869"/>
          </a:xfrm>
        </p:spPr>
        <p:txBody>
          <a:bodyPr anchor="t">
            <a:normAutofit/>
          </a:bodyPr>
          <a:lstStyle/>
          <a:p>
            <a:r>
              <a:rPr lang="en-US" sz="2400" dirty="0">
                <a:solidFill>
                  <a:srgbClr val="5A5A5A"/>
                </a:solidFill>
              </a:rPr>
              <a:t>Mitigation Forward View</a:t>
            </a:r>
          </a:p>
        </p:txBody>
      </p:sp>
      <p:sp>
        <p:nvSpPr>
          <p:cNvPr id="14" name="Left Brace 13">
            <a:extLst>
              <a:ext uri="{FF2B5EF4-FFF2-40B4-BE49-F238E27FC236}">
                <a16:creationId xmlns:a16="http://schemas.microsoft.com/office/drawing/2014/main" id="{CBE246F3-1996-D672-4A8A-949581E45F63}"/>
              </a:ext>
              <a:ext uri="{C183D7F6-B498-43B3-948B-1728B52AA6E4}">
                <adec:decorative xmlns:adec="http://schemas.microsoft.com/office/drawing/2017/decorative" val="1"/>
              </a:ext>
            </a:extLst>
          </p:cNvPr>
          <p:cNvSpPr/>
          <p:nvPr/>
        </p:nvSpPr>
        <p:spPr bwMode="gray">
          <a:xfrm>
            <a:off x="2728092" y="2052233"/>
            <a:ext cx="475023" cy="3942167"/>
          </a:xfrm>
          <a:prstGeom prst="leftBrace">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a:extLst>
              <a:ext uri="{FF2B5EF4-FFF2-40B4-BE49-F238E27FC236}">
                <a16:creationId xmlns:a16="http://schemas.microsoft.com/office/drawing/2014/main" id="{D32BA1F6-C2CF-CA63-1955-ACB0C8374B08}"/>
              </a:ext>
              <a:ext uri="{C183D7F6-B498-43B3-948B-1728B52AA6E4}">
                <adec:decorative xmlns:adec="http://schemas.microsoft.com/office/drawing/2017/decorative" val="1"/>
              </a:ext>
            </a:extLst>
          </p:cNvPr>
          <p:cNvPicPr>
            <a:picLocks noChangeAspect="1"/>
          </p:cNvPicPr>
          <p:nvPr/>
        </p:nvPicPr>
        <p:blipFill rotWithShape="1">
          <a:blip r:embed="rId2"/>
          <a:srcRect b="81779"/>
          <a:stretch/>
        </p:blipFill>
        <p:spPr>
          <a:xfrm>
            <a:off x="457199" y="1258888"/>
            <a:ext cx="2445406" cy="929185"/>
          </a:xfrm>
          <a:prstGeom prst="rect">
            <a:avLst/>
          </a:prstGeom>
          <a:ln w="19050">
            <a:solidFill>
              <a:schemeClr val="accent6"/>
            </a:solidFill>
          </a:ln>
        </p:spPr>
      </p:pic>
      <p:pic>
        <p:nvPicPr>
          <p:cNvPr id="5" name="Picture 4">
            <a:extLst>
              <a:ext uri="{FF2B5EF4-FFF2-40B4-BE49-F238E27FC236}">
                <a16:creationId xmlns:a16="http://schemas.microsoft.com/office/drawing/2014/main" id="{22DBC6FE-3555-E9A1-A291-FF295D2916B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176771" y="1258888"/>
            <a:ext cx="8558030" cy="4605678"/>
          </a:xfrm>
          <a:prstGeom prst="rect">
            <a:avLst/>
          </a:prstGeom>
        </p:spPr>
      </p:pic>
      <p:sp>
        <p:nvSpPr>
          <p:cNvPr id="7" name="TextBox 6">
            <a:extLst>
              <a:ext uri="{FF2B5EF4-FFF2-40B4-BE49-F238E27FC236}">
                <a16:creationId xmlns:a16="http://schemas.microsoft.com/office/drawing/2014/main" id="{87A64986-DA19-19AD-3F71-7F8DC9925694}"/>
              </a:ext>
            </a:extLst>
          </p:cNvPr>
          <p:cNvSpPr txBox="1"/>
          <p:nvPr/>
        </p:nvSpPr>
        <p:spPr bwMode="gray">
          <a:xfrm>
            <a:off x="452050" y="2520313"/>
            <a:ext cx="2270894" cy="1938992"/>
          </a:xfrm>
          <a:prstGeom prst="rect">
            <a:avLst/>
          </a:prstGeom>
          <a:solidFill>
            <a:srgbClr val="FBF9F4"/>
          </a:solidFill>
        </p:spPr>
        <p:txBody>
          <a:bodyPr vert="horz" wrap="square" lIns="0" tIns="0" rIns="0" bIns="0" rtlCol="0">
            <a:spAutoFit/>
          </a:bodyPr>
          <a:lstStyle/>
          <a:p>
            <a:pPr algn="l">
              <a:spcBef>
                <a:spcPts val="600"/>
              </a:spcBef>
            </a:pPr>
            <a:r>
              <a:rPr lang="en-GB" sz="1100" dirty="0"/>
              <a:t>Example: If you expect to achieve 25% of the projected outcome in the current year and a further 25% in years 1 and 2, followed by 20% in year 3 and a further 5% in year 4 then adjust the percentage boxes above the left-hand chart to display these values (as shown).</a:t>
            </a:r>
          </a:p>
          <a:p>
            <a:pPr algn="l">
              <a:spcBef>
                <a:spcPts val="600"/>
              </a:spcBef>
            </a:pPr>
            <a:r>
              <a:rPr lang="en-US" sz="1100" dirty="0"/>
              <a:t>On the right you can see the projected variance for Activity, Spend and WTE by year.</a:t>
            </a:r>
          </a:p>
        </p:txBody>
      </p:sp>
      <p:grpSp>
        <p:nvGrpSpPr>
          <p:cNvPr id="10" name="Group 9">
            <a:extLst>
              <a:ext uri="{FF2B5EF4-FFF2-40B4-BE49-F238E27FC236}">
                <a16:creationId xmlns:a16="http://schemas.microsoft.com/office/drawing/2014/main" id="{680F5444-96C2-974F-A296-6B4EFD73C611}"/>
              </a:ext>
              <a:ext uri="{C183D7F6-B498-43B3-948B-1728B52AA6E4}">
                <adec:decorative xmlns:adec="http://schemas.microsoft.com/office/drawing/2017/decorative" val="1"/>
              </a:ext>
            </a:extLst>
          </p:cNvPr>
          <p:cNvGrpSpPr/>
          <p:nvPr/>
        </p:nvGrpSpPr>
        <p:grpSpPr>
          <a:xfrm>
            <a:off x="2754740" y="996177"/>
            <a:ext cx="844062" cy="793345"/>
            <a:chOff x="2723585" y="991927"/>
            <a:chExt cx="844062" cy="793345"/>
          </a:xfrm>
        </p:grpSpPr>
        <p:pic>
          <p:nvPicPr>
            <p:cNvPr id="11" name="Picture 10">
              <a:extLst>
                <a:ext uri="{FF2B5EF4-FFF2-40B4-BE49-F238E27FC236}">
                  <a16:creationId xmlns:a16="http://schemas.microsoft.com/office/drawing/2014/main" id="{A3690ACB-CA51-DB14-F2C0-663CC31606B4}"/>
                </a:ext>
              </a:extLst>
            </p:cNvPr>
            <p:cNvPicPr>
              <a:picLocks noChangeAspect="1"/>
            </p:cNvPicPr>
            <p:nvPr/>
          </p:nvPicPr>
          <p:blipFill>
            <a:blip r:embed="rId4"/>
            <a:stretch>
              <a:fillRect/>
            </a:stretch>
          </p:blipFill>
          <p:spPr>
            <a:xfrm>
              <a:off x="2723585" y="991927"/>
              <a:ext cx="844062" cy="548640"/>
            </a:xfrm>
            <a:prstGeom prst="rect">
              <a:avLst/>
            </a:prstGeom>
          </p:spPr>
        </p:pic>
        <p:pic>
          <p:nvPicPr>
            <p:cNvPr id="12" name="Picture 11">
              <a:extLst>
                <a:ext uri="{FF2B5EF4-FFF2-40B4-BE49-F238E27FC236}">
                  <a16:creationId xmlns:a16="http://schemas.microsoft.com/office/drawing/2014/main" id="{8615B508-800C-F02B-7D70-6BB6DD94A37E}"/>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819862" y="1236632"/>
              <a:ext cx="548640" cy="548640"/>
            </a:xfrm>
            <a:prstGeom prst="rect">
              <a:avLst/>
            </a:prstGeom>
          </p:spPr>
        </p:pic>
      </p:grpSp>
    </p:spTree>
    <p:extLst>
      <p:ext uri="{BB962C8B-B14F-4D97-AF65-F5344CB8AC3E}">
        <p14:creationId xmlns:p14="http://schemas.microsoft.com/office/powerpoint/2010/main" val="28187539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5E4CE-E8F6-4594-F998-2AB48DBD626A}"/>
              </a:ext>
            </a:extLst>
          </p:cNvPr>
          <p:cNvSpPr>
            <a:spLocks noGrp="1"/>
          </p:cNvSpPr>
          <p:nvPr>
            <p:ph type="title"/>
          </p:nvPr>
        </p:nvSpPr>
        <p:spPr>
          <a:xfrm>
            <a:off x="1752600" y="2667253"/>
            <a:ext cx="8686800" cy="1523494"/>
          </a:xfrm>
        </p:spPr>
        <p:txBody>
          <a:bodyPr anchor="t"/>
          <a:lstStyle/>
          <a:p>
            <a:r>
              <a:rPr lang="en-US" dirty="0"/>
              <a:t>Use cases: Lincolnshire data</a:t>
            </a:r>
          </a:p>
        </p:txBody>
      </p:sp>
      <p:sp>
        <p:nvSpPr>
          <p:cNvPr id="3" name="TextBox 2">
            <a:extLst>
              <a:ext uri="{FF2B5EF4-FFF2-40B4-BE49-F238E27FC236}">
                <a16:creationId xmlns:a16="http://schemas.microsoft.com/office/drawing/2014/main" id="{EAD40B97-1D4C-31A8-CBD7-61BFE292F5FE}"/>
              </a:ext>
            </a:extLst>
          </p:cNvPr>
          <p:cNvSpPr txBox="1"/>
          <p:nvPr/>
        </p:nvSpPr>
        <p:spPr bwMode="gray">
          <a:xfrm>
            <a:off x="4909351" y="4208016"/>
            <a:ext cx="2518299" cy="276999"/>
          </a:xfrm>
          <a:prstGeom prst="rect">
            <a:avLst/>
          </a:prstGeom>
          <a:noFill/>
        </p:spPr>
        <p:txBody>
          <a:bodyPr vert="horz" wrap="square" lIns="0" tIns="0" rIns="0" bIns="0" rtlCol="0">
            <a:spAutoFit/>
          </a:bodyPr>
          <a:lstStyle/>
          <a:p>
            <a:pPr algn="l">
              <a:spcBef>
                <a:spcPts val="600"/>
              </a:spcBef>
            </a:pPr>
            <a:r>
              <a:rPr lang="en-US">
                <a:solidFill>
                  <a:srgbClr val="422C88"/>
                </a:solidFill>
              </a:rPr>
              <a:t>https://phm.optum.co.uk</a:t>
            </a:r>
          </a:p>
        </p:txBody>
      </p:sp>
    </p:spTree>
    <p:extLst>
      <p:ext uri="{BB962C8B-B14F-4D97-AF65-F5344CB8AC3E}">
        <p14:creationId xmlns:p14="http://schemas.microsoft.com/office/powerpoint/2010/main" val="2486120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6DDF9-C810-4F02-89E6-1D8EDC18ABFC}"/>
              </a:ext>
            </a:extLst>
          </p:cNvPr>
          <p:cNvSpPr>
            <a:spLocks noGrp="1"/>
          </p:cNvSpPr>
          <p:nvPr>
            <p:ph type="title"/>
          </p:nvPr>
        </p:nvSpPr>
        <p:spPr>
          <a:xfrm>
            <a:off x="487679" y="335763"/>
            <a:ext cx="10058400" cy="474789"/>
          </a:xfrm>
        </p:spPr>
        <p:txBody>
          <a:bodyPr anchor="t">
            <a:normAutofit/>
          </a:bodyPr>
          <a:lstStyle/>
          <a:p>
            <a:r>
              <a:rPr lang="en-US" sz="2400" dirty="0">
                <a:solidFill>
                  <a:srgbClr val="5A5A5A"/>
                </a:solidFill>
              </a:rPr>
              <a:t>Use cases information</a:t>
            </a:r>
          </a:p>
        </p:txBody>
      </p:sp>
      <p:sp>
        <p:nvSpPr>
          <p:cNvPr id="19" name="TextBox 18">
            <a:extLst>
              <a:ext uri="{FF2B5EF4-FFF2-40B4-BE49-F238E27FC236}">
                <a16:creationId xmlns:a16="http://schemas.microsoft.com/office/drawing/2014/main" id="{7F82AB87-7641-445F-AEC6-BC95D6EA7F5C}"/>
              </a:ext>
            </a:extLst>
          </p:cNvPr>
          <p:cNvSpPr txBox="1"/>
          <p:nvPr/>
        </p:nvSpPr>
        <p:spPr bwMode="gray">
          <a:xfrm>
            <a:off x="6649673" y="1110796"/>
            <a:ext cx="4819632" cy="2754600"/>
          </a:xfrm>
          <a:prstGeom prst="rect">
            <a:avLst/>
          </a:prstGeom>
          <a:noFill/>
        </p:spPr>
        <p:txBody>
          <a:bodyPr vert="horz" wrap="square" lIns="0" tIns="0" rIns="0" bIns="0" rtlCol="0">
            <a:spAutoFit/>
          </a:bodyPr>
          <a:lstStyle/>
          <a:p>
            <a:pPr marL="174625" indent="-174625">
              <a:spcBef>
                <a:spcPts val="600"/>
              </a:spcBef>
              <a:buFont typeface="Arial" panose="020B0604020202020204" pitchFamily="34" charset="0"/>
              <a:buChar char="•"/>
            </a:pPr>
            <a:r>
              <a:rPr lang="en-US" sz="1400">
                <a:solidFill>
                  <a:srgbClr val="5A5A5A"/>
                </a:solidFill>
              </a:rPr>
              <a:t>Use the Historic Trends reports for your population of interest to see what has happened in the past</a:t>
            </a:r>
          </a:p>
          <a:p>
            <a:pPr marL="174625" indent="-174625">
              <a:spcBef>
                <a:spcPts val="600"/>
              </a:spcBef>
              <a:buFont typeface="Arial" panose="020B0604020202020204" pitchFamily="34" charset="0"/>
              <a:buChar char="•"/>
            </a:pPr>
            <a:r>
              <a:rPr lang="en-US" sz="1400">
                <a:solidFill>
                  <a:srgbClr val="5A5A5A"/>
                </a:solidFill>
              </a:rPr>
              <a:t>Use the “Projections – Do Nothing” reports to understand what could happen if there is no change and use this to support the case for change</a:t>
            </a:r>
          </a:p>
          <a:p>
            <a:pPr marL="174625" indent="-174625">
              <a:spcBef>
                <a:spcPts val="600"/>
              </a:spcBef>
              <a:buFont typeface="Arial" panose="020B0604020202020204" pitchFamily="34" charset="0"/>
              <a:buChar char="•"/>
            </a:pPr>
            <a:r>
              <a:rPr lang="en-US" sz="1400">
                <a:solidFill>
                  <a:srgbClr val="5A5A5A"/>
                </a:solidFill>
              </a:rPr>
              <a:t>Find evidence to support the proposed change (page 31)</a:t>
            </a:r>
          </a:p>
          <a:p>
            <a:pPr marL="174625" indent="-174625">
              <a:spcBef>
                <a:spcPts val="600"/>
              </a:spcBef>
              <a:buFont typeface="Arial" panose="020B0604020202020204" pitchFamily="34" charset="0"/>
              <a:buChar char="•"/>
            </a:pPr>
            <a:r>
              <a:rPr lang="en-US" sz="1400">
                <a:solidFill>
                  <a:srgbClr val="5A5A5A"/>
                </a:solidFill>
              </a:rPr>
              <a:t>Create several models for change in the “Mitigation Tool”, e.g. best case/worst case scenario, to present in your Business Case</a:t>
            </a:r>
          </a:p>
          <a:p>
            <a:pPr marL="174625" indent="-174625">
              <a:spcBef>
                <a:spcPts val="600"/>
              </a:spcBef>
              <a:buFont typeface="Arial" panose="020B0604020202020204" pitchFamily="34" charset="0"/>
              <a:buChar char="•"/>
            </a:pPr>
            <a:r>
              <a:rPr lang="en-US" sz="1400">
                <a:solidFill>
                  <a:srgbClr val="5A5A5A"/>
                </a:solidFill>
              </a:rPr>
              <a:t>Build evaluation methods into the design to track the impact following the intervention</a:t>
            </a:r>
          </a:p>
          <a:p>
            <a:pPr marL="174625" indent="-174625">
              <a:spcBef>
                <a:spcPts val="600"/>
              </a:spcBef>
              <a:buFont typeface="Arial" panose="020B0604020202020204" pitchFamily="34" charset="0"/>
              <a:buChar char="•"/>
            </a:pPr>
            <a:endParaRPr lang="en-US" sz="1400">
              <a:solidFill>
                <a:srgbClr val="5A5A5A"/>
              </a:solidFill>
            </a:endParaRPr>
          </a:p>
        </p:txBody>
      </p:sp>
      <p:cxnSp>
        <p:nvCxnSpPr>
          <p:cNvPr id="18" name="Straight Connector 17">
            <a:extLst>
              <a:ext uri="{FF2B5EF4-FFF2-40B4-BE49-F238E27FC236}">
                <a16:creationId xmlns:a16="http://schemas.microsoft.com/office/drawing/2014/main" id="{0EA2093C-FBF8-4AAF-92D9-8262740369F0}"/>
              </a:ext>
              <a:ext uri="{C183D7F6-B498-43B3-948B-1728B52AA6E4}">
                <adec:decorative xmlns:adec="http://schemas.microsoft.com/office/drawing/2017/decorative" val="1"/>
              </a:ext>
            </a:extLst>
          </p:cNvPr>
          <p:cNvCxnSpPr/>
          <p:nvPr/>
        </p:nvCxnSpPr>
        <p:spPr bwMode="gray">
          <a:xfrm>
            <a:off x="6096000" y="1258888"/>
            <a:ext cx="0" cy="2125014"/>
          </a:xfrm>
          <a:prstGeom prst="line">
            <a:avLst/>
          </a:prstGeom>
          <a:ln w="19050" cap="rnd">
            <a:solidFill>
              <a:schemeClr val="accent6"/>
            </a:solidFill>
            <a:round/>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591C7BE7-CB66-4B61-B7B8-5E3045D2E53F}"/>
              </a:ext>
              <a:ext uri="{C183D7F6-B498-43B3-948B-1728B52AA6E4}">
                <adec:decorative xmlns:adec="http://schemas.microsoft.com/office/drawing/2017/decorative" val="1"/>
              </a:ext>
            </a:extLst>
          </p:cNvPr>
          <p:cNvSpPr/>
          <p:nvPr/>
        </p:nvSpPr>
        <p:spPr bwMode="gray">
          <a:xfrm>
            <a:off x="1" y="4053049"/>
            <a:ext cx="12191999" cy="1944914"/>
          </a:xfrm>
          <a:prstGeom prst="rect">
            <a:avLst/>
          </a:prstGeom>
          <a:solidFill>
            <a:srgbClr val="D9F6F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pic>
        <p:nvPicPr>
          <p:cNvPr id="32" name="Graphic 31">
            <a:extLst>
              <a:ext uri="{FF2B5EF4-FFF2-40B4-BE49-F238E27FC236}">
                <a16:creationId xmlns:a16="http://schemas.microsoft.com/office/drawing/2014/main" id="{B83BBF82-57E4-4F49-84DA-B94B0933DEF9}"/>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1362005" y="4307367"/>
            <a:ext cx="357743" cy="357743"/>
          </a:xfrm>
          <a:prstGeom prst="rect">
            <a:avLst/>
          </a:prstGeom>
        </p:spPr>
      </p:pic>
      <p:sp>
        <p:nvSpPr>
          <p:cNvPr id="30" name="TextBox 29">
            <a:extLst>
              <a:ext uri="{FF2B5EF4-FFF2-40B4-BE49-F238E27FC236}">
                <a16:creationId xmlns:a16="http://schemas.microsoft.com/office/drawing/2014/main" id="{8464693E-582E-4235-8F6B-50396891AF67}"/>
              </a:ext>
            </a:extLst>
          </p:cNvPr>
          <p:cNvSpPr txBox="1"/>
          <p:nvPr/>
        </p:nvSpPr>
        <p:spPr bwMode="gray">
          <a:xfrm>
            <a:off x="2419536" y="4653717"/>
            <a:ext cx="7352927" cy="246221"/>
          </a:xfrm>
          <a:prstGeom prst="rect">
            <a:avLst/>
          </a:prstGeom>
          <a:noFill/>
        </p:spPr>
        <p:txBody>
          <a:bodyPr vert="horz" wrap="square" lIns="0" tIns="0" rIns="0" bIns="0" rtlCol="0">
            <a:spAutoFit/>
          </a:bodyPr>
          <a:lstStyle/>
          <a:p>
            <a:pPr algn="ctr">
              <a:spcBef>
                <a:spcPts val="600"/>
              </a:spcBef>
            </a:pPr>
            <a:r>
              <a:rPr lang="en-US" sz="1600" dirty="0">
                <a:solidFill>
                  <a:schemeClr val="accent6"/>
                </a:solidFill>
              </a:rPr>
              <a:t>Insert quote? PHM data quote? Or quote from John D?</a:t>
            </a:r>
          </a:p>
        </p:txBody>
      </p:sp>
      <p:sp>
        <p:nvSpPr>
          <p:cNvPr id="31" name="TextBox 30">
            <a:extLst>
              <a:ext uri="{FF2B5EF4-FFF2-40B4-BE49-F238E27FC236}">
                <a16:creationId xmlns:a16="http://schemas.microsoft.com/office/drawing/2014/main" id="{A7491291-3D6C-4691-A92D-EE8CA6BB4398}"/>
              </a:ext>
            </a:extLst>
          </p:cNvPr>
          <p:cNvSpPr txBox="1"/>
          <p:nvPr/>
        </p:nvSpPr>
        <p:spPr bwMode="gray">
          <a:xfrm>
            <a:off x="4114799" y="5204773"/>
            <a:ext cx="3962400" cy="169277"/>
          </a:xfrm>
          <a:prstGeom prst="rect">
            <a:avLst/>
          </a:prstGeom>
          <a:noFill/>
        </p:spPr>
        <p:txBody>
          <a:bodyPr vert="horz" wrap="square" lIns="0" tIns="0" rIns="0" bIns="0" rtlCol="0">
            <a:spAutoFit/>
          </a:bodyPr>
          <a:lstStyle/>
          <a:p>
            <a:pPr algn="ctr">
              <a:spcBef>
                <a:spcPts val="600"/>
              </a:spcBef>
            </a:pPr>
            <a:r>
              <a:rPr lang="en-US" sz="1100" b="1">
                <a:solidFill>
                  <a:schemeClr val="accent6"/>
                </a:solidFill>
              </a:rPr>
              <a:t>Quoter</a:t>
            </a:r>
          </a:p>
        </p:txBody>
      </p:sp>
      <p:pic>
        <p:nvPicPr>
          <p:cNvPr id="33" name="Graphic 32">
            <a:extLst>
              <a:ext uri="{FF2B5EF4-FFF2-40B4-BE49-F238E27FC236}">
                <a16:creationId xmlns:a16="http://schemas.microsoft.com/office/drawing/2014/main" id="{7BC237A0-EFAF-4F3A-AF30-14339C670AA7}"/>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rot="10800000">
            <a:off x="10418748" y="5389460"/>
            <a:ext cx="357743" cy="357743"/>
          </a:xfrm>
          <a:prstGeom prst="rect">
            <a:avLst/>
          </a:prstGeom>
        </p:spPr>
      </p:pic>
      <p:grpSp>
        <p:nvGrpSpPr>
          <p:cNvPr id="5" name="Group 4">
            <a:extLst>
              <a:ext uri="{FF2B5EF4-FFF2-40B4-BE49-F238E27FC236}">
                <a16:creationId xmlns:a16="http://schemas.microsoft.com/office/drawing/2014/main" id="{2AAC3E5E-876D-07A4-073F-819040EAFC26}"/>
              </a:ext>
              <a:ext uri="{C183D7F6-B498-43B3-948B-1728B52AA6E4}">
                <adec:decorative xmlns:adec="http://schemas.microsoft.com/office/drawing/2017/decorative" val="1"/>
              </a:ext>
            </a:extLst>
          </p:cNvPr>
          <p:cNvGrpSpPr/>
          <p:nvPr/>
        </p:nvGrpSpPr>
        <p:grpSpPr>
          <a:xfrm>
            <a:off x="722695" y="1631740"/>
            <a:ext cx="4535104" cy="1439219"/>
            <a:chOff x="818180" y="1422395"/>
            <a:chExt cx="4535104" cy="1439219"/>
          </a:xfrm>
        </p:grpSpPr>
        <p:grpSp>
          <p:nvGrpSpPr>
            <p:cNvPr id="3" name="Group 2">
              <a:extLst>
                <a:ext uri="{FF2B5EF4-FFF2-40B4-BE49-F238E27FC236}">
                  <a16:creationId xmlns:a16="http://schemas.microsoft.com/office/drawing/2014/main" id="{3F16A44C-D54F-1966-3369-C39900A5F5BC}"/>
                </a:ext>
              </a:extLst>
            </p:cNvPr>
            <p:cNvGrpSpPr/>
            <p:nvPr/>
          </p:nvGrpSpPr>
          <p:grpSpPr>
            <a:xfrm>
              <a:off x="818180" y="1422395"/>
              <a:ext cx="4535104" cy="1439219"/>
              <a:chOff x="7012270" y="1270529"/>
              <a:chExt cx="4535104" cy="1439219"/>
            </a:xfrm>
          </p:grpSpPr>
          <p:sp>
            <p:nvSpPr>
              <p:cNvPr id="12" name="TextBox 11">
                <a:extLst>
                  <a:ext uri="{FF2B5EF4-FFF2-40B4-BE49-F238E27FC236}">
                    <a16:creationId xmlns:a16="http://schemas.microsoft.com/office/drawing/2014/main" id="{4280454A-087A-4E02-8186-F16B6AE2BD42}"/>
                  </a:ext>
                </a:extLst>
              </p:cNvPr>
              <p:cNvSpPr txBox="1"/>
              <p:nvPr/>
            </p:nvSpPr>
            <p:spPr bwMode="gray">
              <a:xfrm>
                <a:off x="7012270" y="1270529"/>
                <a:ext cx="2628901" cy="230832"/>
              </a:xfrm>
              <a:prstGeom prst="rect">
                <a:avLst/>
              </a:prstGeom>
              <a:noFill/>
            </p:spPr>
            <p:txBody>
              <a:bodyPr vert="horz" wrap="square" lIns="0" tIns="0" rIns="0" bIns="0" rtlCol="0">
                <a:spAutoFit/>
              </a:bodyPr>
              <a:lstStyle/>
              <a:p>
                <a:pPr>
                  <a:spcBef>
                    <a:spcPts val="600"/>
                  </a:spcBef>
                </a:pPr>
                <a:r>
                  <a:rPr lang="en-US" sz="1500" b="1">
                    <a:solidFill>
                      <a:srgbClr val="5A5A5A"/>
                    </a:solidFill>
                  </a:rPr>
                  <a:t>Guidance</a:t>
                </a:r>
              </a:p>
            </p:txBody>
          </p:sp>
          <p:sp>
            <p:nvSpPr>
              <p:cNvPr id="13" name="TextBox 12">
                <a:extLst>
                  <a:ext uri="{FF2B5EF4-FFF2-40B4-BE49-F238E27FC236}">
                    <a16:creationId xmlns:a16="http://schemas.microsoft.com/office/drawing/2014/main" id="{E1FD7E4D-379F-4305-8012-B600E2FF98E9}"/>
                  </a:ext>
                </a:extLst>
              </p:cNvPr>
              <p:cNvSpPr txBox="1"/>
              <p:nvPr/>
            </p:nvSpPr>
            <p:spPr bwMode="gray">
              <a:xfrm>
                <a:off x="7734967" y="1839400"/>
                <a:ext cx="3812407" cy="215444"/>
              </a:xfrm>
              <a:prstGeom prst="rect">
                <a:avLst/>
              </a:prstGeom>
              <a:noFill/>
            </p:spPr>
            <p:txBody>
              <a:bodyPr vert="horz" wrap="square" lIns="0" tIns="0" rIns="0" bIns="0" rtlCol="0">
                <a:spAutoFit/>
              </a:bodyPr>
              <a:lstStyle/>
              <a:p>
                <a:pPr>
                  <a:spcBef>
                    <a:spcPts val="600"/>
                  </a:spcBef>
                </a:pPr>
                <a:endParaRPr lang="en-US" sz="1400">
                  <a:solidFill>
                    <a:srgbClr val="5A5A5A"/>
                  </a:solidFill>
                </a:endParaRPr>
              </a:p>
            </p:txBody>
          </p:sp>
          <p:sp>
            <p:nvSpPr>
              <p:cNvPr id="14" name="TextBox 13">
                <a:extLst>
                  <a:ext uri="{FF2B5EF4-FFF2-40B4-BE49-F238E27FC236}">
                    <a16:creationId xmlns:a16="http://schemas.microsoft.com/office/drawing/2014/main" id="{D79F109B-BFE3-4057-9FA8-AE38EF597500}"/>
                  </a:ext>
                </a:extLst>
              </p:cNvPr>
              <p:cNvSpPr txBox="1"/>
              <p:nvPr/>
            </p:nvSpPr>
            <p:spPr bwMode="gray">
              <a:xfrm>
                <a:off x="7734967" y="1847974"/>
                <a:ext cx="3505311" cy="861774"/>
              </a:xfrm>
              <a:prstGeom prst="rect">
                <a:avLst/>
              </a:prstGeom>
              <a:noFill/>
            </p:spPr>
            <p:txBody>
              <a:bodyPr vert="horz" wrap="square" lIns="0" tIns="0" rIns="0" bIns="0" rtlCol="0">
                <a:spAutoFit/>
              </a:bodyPr>
              <a:lstStyle/>
              <a:p>
                <a:pPr>
                  <a:spcBef>
                    <a:spcPts val="600"/>
                  </a:spcBef>
                </a:pPr>
                <a:r>
                  <a:rPr lang="en-US" sz="1400" dirty="0">
                    <a:solidFill>
                      <a:srgbClr val="5A5A5A"/>
                    </a:solidFill>
                  </a:rPr>
                  <a:t>The following Case Studies are intended to help you understand how best to utilise the PHM Led Projections module and wider PHM Reporting Suite to create mitigated views for a population.</a:t>
                </a:r>
              </a:p>
            </p:txBody>
          </p:sp>
        </p:grpSp>
        <p:pic>
          <p:nvPicPr>
            <p:cNvPr id="4" name="Picture 3">
              <a:extLst>
                <a:ext uri="{FF2B5EF4-FFF2-40B4-BE49-F238E27FC236}">
                  <a16:creationId xmlns:a16="http://schemas.microsoft.com/office/drawing/2014/main" id="{22FC43B9-41F6-1F05-94A4-CC52958F9830}"/>
                </a:ext>
                <a:ext uri="{C183D7F6-B498-43B3-948B-1728B52AA6E4}">
                  <adec:decorative xmlns:adec="http://schemas.microsoft.com/office/drawing/2017/decorative" val="0"/>
                </a:ext>
              </a:extLst>
            </p:cNvPr>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p:blipFill>
          <p:spPr bwMode="gray">
            <a:xfrm>
              <a:off x="818180" y="1932390"/>
              <a:ext cx="548640" cy="548640"/>
            </a:xfrm>
            <a:prstGeom prst="rect">
              <a:avLst/>
            </a:prstGeom>
          </p:spPr>
        </p:pic>
      </p:grpSp>
    </p:spTree>
    <p:extLst>
      <p:ext uri="{BB962C8B-B14F-4D97-AF65-F5344CB8AC3E}">
        <p14:creationId xmlns:p14="http://schemas.microsoft.com/office/powerpoint/2010/main" val="1026653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4BA2-09C1-F3A2-A236-77A4CEE5AD5C}"/>
              </a:ext>
            </a:extLst>
          </p:cNvPr>
          <p:cNvSpPr>
            <a:spLocks noGrp="1"/>
          </p:cNvSpPr>
          <p:nvPr>
            <p:ph type="title"/>
          </p:nvPr>
        </p:nvSpPr>
        <p:spPr>
          <a:xfrm>
            <a:off x="493964" y="343165"/>
            <a:ext cx="10058400" cy="437297"/>
          </a:xfrm>
        </p:spPr>
        <p:txBody>
          <a:bodyPr anchor="t">
            <a:normAutofit/>
          </a:bodyPr>
          <a:lstStyle/>
          <a:p>
            <a:r>
              <a:rPr lang="en-US" sz="2400" dirty="0">
                <a:solidFill>
                  <a:srgbClr val="5A5A5A"/>
                </a:solidFill>
              </a:rPr>
              <a:t>Example 1: Frailty</a:t>
            </a:r>
          </a:p>
        </p:txBody>
      </p:sp>
      <p:pic>
        <p:nvPicPr>
          <p:cNvPr id="3" name="Picture 2">
            <a:extLst>
              <a:ext uri="{FF2B5EF4-FFF2-40B4-BE49-F238E27FC236}">
                <a16:creationId xmlns:a16="http://schemas.microsoft.com/office/drawing/2014/main" id="{BD611F29-D380-74CE-CBAD-B2924CD6111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253112" y="1258888"/>
            <a:ext cx="8478513" cy="4735512"/>
          </a:xfrm>
          <a:prstGeom prst="rect">
            <a:avLst/>
          </a:prstGeom>
        </p:spPr>
      </p:pic>
      <p:sp>
        <p:nvSpPr>
          <p:cNvPr id="4" name="TextBox 3">
            <a:extLst>
              <a:ext uri="{FF2B5EF4-FFF2-40B4-BE49-F238E27FC236}">
                <a16:creationId xmlns:a16="http://schemas.microsoft.com/office/drawing/2014/main" id="{30BA02CE-D248-D6EF-E544-6AEEE4D60C0F}"/>
              </a:ext>
            </a:extLst>
          </p:cNvPr>
          <p:cNvSpPr txBox="1"/>
          <p:nvPr/>
        </p:nvSpPr>
        <p:spPr bwMode="gray">
          <a:xfrm>
            <a:off x="770296" y="1953344"/>
            <a:ext cx="1907799" cy="861774"/>
          </a:xfrm>
          <a:prstGeom prst="rect">
            <a:avLst/>
          </a:prstGeom>
          <a:solidFill>
            <a:schemeClr val="bg2"/>
          </a:solidFill>
          <a:ln>
            <a:solidFill>
              <a:schemeClr val="accent6"/>
            </a:solidFill>
          </a:ln>
        </p:spPr>
        <p:txBody>
          <a:bodyPr vert="horz" wrap="square" lIns="0" tIns="0" rIns="0" bIns="0" rtlCol="0">
            <a:spAutoFit/>
          </a:bodyPr>
          <a:lstStyle/>
          <a:p>
            <a:pPr algn="l">
              <a:spcBef>
                <a:spcPts val="600"/>
              </a:spcBef>
            </a:pPr>
            <a:r>
              <a:rPr lang="en-GB" sz="1400" b="1" dirty="0">
                <a:solidFill>
                  <a:srgbClr val="5A5A5A"/>
                </a:solidFill>
              </a:rPr>
              <a:t>Cohort</a:t>
            </a:r>
            <a:r>
              <a:rPr lang="en-GB" sz="1400" dirty="0">
                <a:solidFill>
                  <a:srgbClr val="5A5A5A"/>
                </a:solidFill>
              </a:rPr>
              <a:t> is Moderately Frail people (aged 65+) with High Complexity (4 or more complex conditions)</a:t>
            </a:r>
            <a:endParaRPr lang="en-US" sz="1400" dirty="0">
              <a:solidFill>
                <a:srgbClr val="5A5A5A"/>
              </a:solidFill>
            </a:endParaRPr>
          </a:p>
        </p:txBody>
      </p:sp>
      <p:sp>
        <p:nvSpPr>
          <p:cNvPr id="5" name="Left Brace 4">
            <a:extLst>
              <a:ext uri="{FF2B5EF4-FFF2-40B4-BE49-F238E27FC236}">
                <a16:creationId xmlns:a16="http://schemas.microsoft.com/office/drawing/2014/main" id="{71FD02F9-491A-E124-0338-978DEAFDF7F9}"/>
              </a:ext>
              <a:ext uri="{C183D7F6-B498-43B3-948B-1728B52AA6E4}">
                <adec:decorative xmlns:adec="http://schemas.microsoft.com/office/drawing/2017/decorative" val="1"/>
              </a:ext>
            </a:extLst>
          </p:cNvPr>
          <p:cNvSpPr/>
          <p:nvPr/>
        </p:nvSpPr>
        <p:spPr bwMode="gray">
          <a:xfrm>
            <a:off x="2728092" y="1258889"/>
            <a:ext cx="475023" cy="4735511"/>
          </a:xfrm>
          <a:prstGeom prst="leftBrace">
            <a:avLst>
              <a:gd name="adj1" fmla="val 8333"/>
              <a:gd name="adj2" fmla="val 25814"/>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9582459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4A99132-F2EE-D341-A950-844C0DAB3E3B}"/>
              </a:ext>
            </a:extLst>
          </p:cNvPr>
          <p:cNvSpPr txBox="1"/>
          <p:nvPr/>
        </p:nvSpPr>
        <p:spPr bwMode="gray">
          <a:xfrm>
            <a:off x="8517925" y="3964570"/>
            <a:ext cx="810802" cy="1646605"/>
          </a:xfrm>
          <a:prstGeom prst="rect">
            <a:avLst/>
          </a:prstGeom>
          <a:solidFill>
            <a:srgbClr val="FBF9F4"/>
          </a:solidFill>
        </p:spPr>
        <p:txBody>
          <a:bodyPr vert="horz" wrap="square" lIns="0" tIns="0" rIns="0" bIns="0" rtlCol="0">
            <a:spAutoFit/>
          </a:bodyPr>
          <a:lstStyle/>
          <a:p>
            <a:pPr algn="l">
              <a:spcBef>
                <a:spcPts val="600"/>
              </a:spcBef>
            </a:pPr>
            <a:r>
              <a:rPr lang="en-US" sz="1100" b="1"/>
              <a:t>  Variance</a:t>
            </a:r>
          </a:p>
          <a:p>
            <a:pPr algn="l">
              <a:spcBef>
                <a:spcPts val="600"/>
              </a:spcBef>
            </a:pPr>
            <a:endParaRPr lang="en-US" sz="1100" b="1"/>
          </a:p>
          <a:p>
            <a:pPr algn="l">
              <a:spcBef>
                <a:spcPts val="600"/>
              </a:spcBef>
            </a:pPr>
            <a:endParaRPr lang="en-US" sz="1100"/>
          </a:p>
          <a:p>
            <a:pPr algn="l">
              <a:spcBef>
                <a:spcPts val="600"/>
              </a:spcBef>
            </a:pPr>
            <a:endParaRPr lang="en-US" sz="1100"/>
          </a:p>
          <a:p>
            <a:pPr algn="l">
              <a:spcBef>
                <a:spcPts val="600"/>
              </a:spcBef>
            </a:pPr>
            <a:endParaRPr lang="en-US" sz="1100"/>
          </a:p>
          <a:p>
            <a:pPr algn="l">
              <a:spcBef>
                <a:spcPts val="600"/>
              </a:spcBef>
            </a:pPr>
            <a:endParaRPr lang="en-US" sz="1100"/>
          </a:p>
          <a:p>
            <a:pPr algn="l">
              <a:spcBef>
                <a:spcPts val="600"/>
              </a:spcBef>
            </a:pPr>
            <a:endParaRPr lang="en-US" sz="1100"/>
          </a:p>
        </p:txBody>
      </p:sp>
      <p:sp>
        <p:nvSpPr>
          <p:cNvPr id="2" name="Title 1">
            <a:extLst>
              <a:ext uri="{FF2B5EF4-FFF2-40B4-BE49-F238E27FC236}">
                <a16:creationId xmlns:a16="http://schemas.microsoft.com/office/drawing/2014/main" id="{46AB2D9D-E8F9-A4E2-2107-AF0AF4FEA465}"/>
              </a:ext>
            </a:extLst>
          </p:cNvPr>
          <p:cNvSpPr>
            <a:spLocks noGrp="1"/>
          </p:cNvSpPr>
          <p:nvPr>
            <p:ph type="title"/>
          </p:nvPr>
        </p:nvSpPr>
        <p:spPr>
          <a:xfrm>
            <a:off x="485481" y="331849"/>
            <a:ext cx="9601200" cy="304699"/>
          </a:xfrm>
        </p:spPr>
        <p:txBody>
          <a:bodyPr anchor="t">
            <a:noAutofit/>
          </a:bodyPr>
          <a:lstStyle/>
          <a:p>
            <a:r>
              <a:rPr lang="en-GB" sz="2400" dirty="0">
                <a:solidFill>
                  <a:srgbClr val="5A5A5A"/>
                </a:solidFill>
              </a:rPr>
              <a:t>1. Frailty (continued)</a:t>
            </a:r>
          </a:p>
        </p:txBody>
      </p:sp>
      <p:sp>
        <p:nvSpPr>
          <p:cNvPr id="11" name="TextBox 10">
            <a:extLst>
              <a:ext uri="{FF2B5EF4-FFF2-40B4-BE49-F238E27FC236}">
                <a16:creationId xmlns:a16="http://schemas.microsoft.com/office/drawing/2014/main" id="{07C8CD44-4457-EC7E-E021-F80813D27E59}"/>
              </a:ext>
            </a:extLst>
          </p:cNvPr>
          <p:cNvSpPr txBox="1"/>
          <p:nvPr/>
        </p:nvSpPr>
        <p:spPr bwMode="gray">
          <a:xfrm>
            <a:off x="1469514" y="2998661"/>
            <a:ext cx="2438176" cy="1938992"/>
          </a:xfrm>
          <a:prstGeom prst="rect">
            <a:avLst/>
          </a:prstGeom>
          <a:solidFill>
            <a:srgbClr val="FBF9F4"/>
          </a:solidFill>
        </p:spPr>
        <p:txBody>
          <a:bodyPr vert="horz" wrap="square" lIns="0" tIns="0" rIns="0" bIns="0" rtlCol="0">
            <a:spAutoFit/>
          </a:bodyPr>
          <a:lstStyle/>
          <a:p>
            <a:pPr algn="l">
              <a:spcBef>
                <a:spcPts val="600"/>
              </a:spcBef>
            </a:pPr>
            <a:r>
              <a:rPr lang="en-GB" sz="1100" dirty="0">
                <a:solidFill>
                  <a:srgbClr val="5A5A5A"/>
                </a:solidFill>
              </a:rPr>
              <a:t>This is the Comparison Detail report available in the PHM Dashboard module, where you can interrogate and segment the linked data to understand your population in further detail.</a:t>
            </a:r>
          </a:p>
          <a:p>
            <a:pPr algn="l">
              <a:spcBef>
                <a:spcPts val="600"/>
              </a:spcBef>
            </a:pPr>
            <a:r>
              <a:rPr lang="en-US" sz="1100" dirty="0">
                <a:solidFill>
                  <a:srgbClr val="5A5A5A"/>
                </a:solidFill>
              </a:rPr>
              <a:t>For example: in the Comparison Detail Report for this cohort the variance in activity per person per year is evident for people who have had a Frailty Assessment or Structured Medication Review versus those who haven’t. </a:t>
            </a:r>
          </a:p>
        </p:txBody>
      </p:sp>
      <p:grpSp>
        <p:nvGrpSpPr>
          <p:cNvPr id="5" name="Group 4">
            <a:extLst>
              <a:ext uri="{FF2B5EF4-FFF2-40B4-BE49-F238E27FC236}">
                <a16:creationId xmlns:a16="http://schemas.microsoft.com/office/drawing/2014/main" id="{19F62B8E-A80F-C04B-2431-6DA8F8EE666F}"/>
              </a:ext>
              <a:ext uri="{C183D7F6-B498-43B3-948B-1728B52AA6E4}">
                <adec:decorative xmlns:adec="http://schemas.microsoft.com/office/drawing/2017/decorative" val="1"/>
              </a:ext>
            </a:extLst>
          </p:cNvPr>
          <p:cNvGrpSpPr/>
          <p:nvPr/>
        </p:nvGrpSpPr>
        <p:grpSpPr>
          <a:xfrm>
            <a:off x="4573288" y="344587"/>
            <a:ext cx="3766860" cy="5823464"/>
            <a:chOff x="4306914" y="280958"/>
            <a:chExt cx="3766860" cy="5823464"/>
          </a:xfrm>
        </p:grpSpPr>
        <p:pic>
          <p:nvPicPr>
            <p:cNvPr id="20" name="Picture 19">
              <a:extLst>
                <a:ext uri="{FF2B5EF4-FFF2-40B4-BE49-F238E27FC236}">
                  <a16:creationId xmlns:a16="http://schemas.microsoft.com/office/drawing/2014/main" id="{CA498E03-06CA-DB6A-BBB2-0E4414AA52F6}"/>
                </a:ext>
              </a:extLst>
            </p:cNvPr>
            <p:cNvPicPr>
              <a:picLocks noChangeAspect="1"/>
            </p:cNvPicPr>
            <p:nvPr/>
          </p:nvPicPr>
          <p:blipFill>
            <a:blip r:embed="rId3"/>
            <a:stretch>
              <a:fillRect/>
            </a:stretch>
          </p:blipFill>
          <p:spPr>
            <a:xfrm>
              <a:off x="4306914" y="437195"/>
              <a:ext cx="3606417" cy="5667227"/>
            </a:xfrm>
            <a:prstGeom prst="rect">
              <a:avLst/>
            </a:prstGeom>
          </p:spPr>
        </p:pic>
        <p:sp>
          <p:nvSpPr>
            <p:cNvPr id="13" name="TextBox 12">
              <a:extLst>
                <a:ext uri="{FF2B5EF4-FFF2-40B4-BE49-F238E27FC236}">
                  <a16:creationId xmlns:a16="http://schemas.microsoft.com/office/drawing/2014/main" id="{DED97595-129F-6869-6CC9-E59151D43246}"/>
                </a:ext>
              </a:extLst>
            </p:cNvPr>
            <p:cNvSpPr txBox="1"/>
            <p:nvPr/>
          </p:nvSpPr>
          <p:spPr bwMode="gray">
            <a:xfrm>
              <a:off x="5890683" y="298973"/>
              <a:ext cx="1119717" cy="461665"/>
            </a:xfrm>
            <a:prstGeom prst="rect">
              <a:avLst/>
            </a:prstGeom>
            <a:solidFill>
              <a:schemeClr val="bg1"/>
            </a:solidFill>
          </p:spPr>
          <p:txBody>
            <a:bodyPr wrap="square">
              <a:spAutoFit/>
            </a:bodyPr>
            <a:lstStyle/>
            <a:p>
              <a:r>
                <a:rPr lang="en-GB" sz="800"/>
                <a:t>Have had a Frailty Assessment or Medication Review</a:t>
              </a:r>
              <a:endParaRPr lang="en-US" sz="800"/>
            </a:p>
          </p:txBody>
        </p:sp>
        <p:sp>
          <p:nvSpPr>
            <p:cNvPr id="14" name="TextBox 13">
              <a:extLst>
                <a:ext uri="{FF2B5EF4-FFF2-40B4-BE49-F238E27FC236}">
                  <a16:creationId xmlns:a16="http://schemas.microsoft.com/office/drawing/2014/main" id="{1DDA0074-9BFF-A225-1EDD-86FA26F4FA4A}"/>
                </a:ext>
              </a:extLst>
            </p:cNvPr>
            <p:cNvSpPr txBox="1"/>
            <p:nvPr/>
          </p:nvSpPr>
          <p:spPr bwMode="gray">
            <a:xfrm>
              <a:off x="6849958" y="280958"/>
              <a:ext cx="1223816" cy="461665"/>
            </a:xfrm>
            <a:prstGeom prst="rect">
              <a:avLst/>
            </a:prstGeom>
            <a:solidFill>
              <a:schemeClr val="bg1"/>
            </a:solidFill>
          </p:spPr>
          <p:txBody>
            <a:bodyPr wrap="square">
              <a:spAutoFit/>
            </a:bodyPr>
            <a:lstStyle/>
            <a:p>
              <a:r>
                <a:rPr lang="en-GB" sz="800"/>
                <a:t>Have NOT had a Frailty Assessment or Medication Review</a:t>
              </a:r>
              <a:endParaRPr lang="en-US" sz="800"/>
            </a:p>
          </p:txBody>
        </p:sp>
      </p:grpSp>
      <p:graphicFrame>
        <p:nvGraphicFramePr>
          <p:cNvPr id="24" name="Table 23">
            <a:extLst>
              <a:ext uri="{FF2B5EF4-FFF2-40B4-BE49-F238E27FC236}">
                <a16:creationId xmlns:a16="http://schemas.microsoft.com/office/drawing/2014/main" id="{C29DB748-C30F-B126-410F-100AAB23837E}"/>
              </a:ext>
            </a:extLst>
          </p:cNvPr>
          <p:cNvGraphicFramePr>
            <a:graphicFrameLocks noGrp="1"/>
          </p:cNvGraphicFramePr>
          <p:nvPr>
            <p:extLst>
              <p:ext uri="{D42A27DB-BD31-4B8C-83A1-F6EECF244321}">
                <p14:modId xmlns:p14="http://schemas.microsoft.com/office/powerpoint/2010/main" val="2715713045"/>
              </p:ext>
            </p:extLst>
          </p:nvPr>
        </p:nvGraphicFramePr>
        <p:xfrm>
          <a:off x="8582579" y="4106428"/>
          <a:ext cx="681493" cy="1533249"/>
        </p:xfrm>
        <a:graphic>
          <a:graphicData uri="http://schemas.openxmlformats.org/drawingml/2006/table">
            <a:tbl>
              <a:tblPr firstRow="1">
                <a:tableStyleId>{5C22544A-7EE6-4342-B048-85BDC9FD1C3A}</a:tableStyleId>
              </a:tblPr>
              <a:tblGrid>
                <a:gridCol w="681493">
                  <a:extLst>
                    <a:ext uri="{9D8B030D-6E8A-4147-A177-3AD203B41FA5}">
                      <a16:colId xmlns:a16="http://schemas.microsoft.com/office/drawing/2014/main" val="2122263772"/>
                    </a:ext>
                  </a:extLst>
                </a:gridCol>
              </a:tblGrid>
              <a:tr h="170361">
                <a:tc>
                  <a:txBody>
                    <a:bodyPr/>
                    <a:lstStyle/>
                    <a:p>
                      <a:pPr algn="r" fontAlgn="b"/>
                      <a:endParaRPr lang="en-US"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2598521"/>
                  </a:ext>
                </a:extLst>
              </a:tr>
              <a:tr h="170361">
                <a:tc>
                  <a:txBody>
                    <a:bodyPr/>
                    <a:lstStyle/>
                    <a:p>
                      <a:pPr algn="r" fontAlgn="b"/>
                      <a:r>
                        <a:rPr lang="en-US" sz="800" u="none" strike="noStrike" dirty="0">
                          <a:effectLst/>
                        </a:rPr>
                        <a:t>-0.13</a:t>
                      </a:r>
                      <a:endParaRPr lang="en-US"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16271241"/>
                  </a:ext>
                </a:extLst>
              </a:tr>
              <a:tr h="170361">
                <a:tc>
                  <a:txBody>
                    <a:bodyPr/>
                    <a:lstStyle/>
                    <a:p>
                      <a:pPr algn="r" fontAlgn="b"/>
                      <a:r>
                        <a:rPr lang="en-US" sz="800" u="none" strike="noStrike">
                          <a:effectLst/>
                        </a:rPr>
                        <a:t>-0.06</a:t>
                      </a:r>
                      <a:endParaRPr lang="en-US" sz="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99742936"/>
                  </a:ext>
                </a:extLst>
              </a:tr>
              <a:tr h="170361">
                <a:tc>
                  <a:txBody>
                    <a:bodyPr/>
                    <a:lstStyle/>
                    <a:p>
                      <a:pPr algn="r" fontAlgn="b"/>
                      <a:r>
                        <a:rPr lang="en-US" sz="800" u="none" strike="noStrike">
                          <a:effectLst/>
                        </a:rPr>
                        <a:t>-0.15</a:t>
                      </a:r>
                      <a:endParaRPr lang="en-US" sz="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65298814"/>
                  </a:ext>
                </a:extLst>
              </a:tr>
              <a:tr h="170361">
                <a:tc>
                  <a:txBody>
                    <a:bodyPr/>
                    <a:lstStyle/>
                    <a:p>
                      <a:pPr algn="r" fontAlgn="b"/>
                      <a:r>
                        <a:rPr lang="en-US" sz="800" u="none" strike="noStrike">
                          <a:effectLst/>
                        </a:rPr>
                        <a:t>-0.63</a:t>
                      </a:r>
                      <a:endParaRPr lang="en-US" sz="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69277049"/>
                  </a:ext>
                </a:extLst>
              </a:tr>
              <a:tr h="170361">
                <a:tc>
                  <a:txBody>
                    <a:bodyPr/>
                    <a:lstStyle/>
                    <a:p>
                      <a:pPr algn="r" fontAlgn="b"/>
                      <a:r>
                        <a:rPr lang="en-US" sz="800" u="none" strike="noStrike">
                          <a:effectLst/>
                        </a:rPr>
                        <a:t>3.2</a:t>
                      </a:r>
                      <a:endParaRPr lang="en-US" sz="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53570287"/>
                  </a:ext>
                </a:extLst>
              </a:tr>
              <a:tr h="170361">
                <a:tc>
                  <a:txBody>
                    <a:bodyPr/>
                    <a:lstStyle/>
                    <a:p>
                      <a:pPr algn="r" fontAlgn="b"/>
                      <a:r>
                        <a:rPr lang="en-US" sz="800" u="none" strike="noStrike">
                          <a:effectLst/>
                        </a:rPr>
                        <a:t>5.14</a:t>
                      </a:r>
                      <a:endParaRPr lang="en-US" sz="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92417283"/>
                  </a:ext>
                </a:extLst>
              </a:tr>
              <a:tr h="170361">
                <a:tc>
                  <a:txBody>
                    <a:bodyPr/>
                    <a:lstStyle/>
                    <a:p>
                      <a:pPr algn="r" fontAlgn="b"/>
                      <a:r>
                        <a:rPr lang="en-US" sz="800" u="none" strike="noStrike">
                          <a:effectLst/>
                        </a:rPr>
                        <a:t>1.84</a:t>
                      </a:r>
                      <a:endParaRPr lang="en-US" sz="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86876354"/>
                  </a:ext>
                </a:extLst>
              </a:tr>
              <a:tr h="170361">
                <a:tc>
                  <a:txBody>
                    <a:bodyPr/>
                    <a:lstStyle/>
                    <a:p>
                      <a:pPr algn="r" fontAlgn="b"/>
                      <a:r>
                        <a:rPr lang="en-US" sz="800" u="none" strike="noStrike" dirty="0">
                          <a:effectLst/>
                        </a:rPr>
                        <a:t>0.24</a:t>
                      </a:r>
                      <a:endParaRPr lang="en-US"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84350202"/>
                  </a:ext>
                </a:extLst>
              </a:tr>
            </a:tbl>
          </a:graphicData>
        </a:graphic>
      </p:graphicFrame>
      <p:sp>
        <p:nvSpPr>
          <p:cNvPr id="4" name="Left Brace 3">
            <a:extLst>
              <a:ext uri="{FF2B5EF4-FFF2-40B4-BE49-F238E27FC236}">
                <a16:creationId xmlns:a16="http://schemas.microsoft.com/office/drawing/2014/main" id="{EA7D7F5C-5769-5F3C-8796-1BFB3AD79D1D}"/>
              </a:ext>
              <a:ext uri="{C183D7F6-B498-43B3-948B-1728B52AA6E4}">
                <adec:decorative xmlns:adec="http://schemas.microsoft.com/office/drawing/2017/decorative" val="1"/>
              </a:ext>
            </a:extLst>
          </p:cNvPr>
          <p:cNvSpPr/>
          <p:nvPr/>
        </p:nvSpPr>
        <p:spPr bwMode="gray">
          <a:xfrm>
            <a:off x="4129556" y="408214"/>
            <a:ext cx="475023" cy="5852445"/>
          </a:xfrm>
          <a:prstGeom prst="leftBrace">
            <a:avLst>
              <a:gd name="adj1" fmla="val 8333"/>
              <a:gd name="adj2" fmla="val 60416"/>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90BAF15E-0435-89DB-9D5F-7868B2BA7E60}"/>
              </a:ext>
            </a:extLst>
          </p:cNvPr>
          <p:cNvSpPr txBox="1"/>
          <p:nvPr/>
        </p:nvSpPr>
        <p:spPr bwMode="gray">
          <a:xfrm>
            <a:off x="1623178" y="1522185"/>
            <a:ext cx="1907799" cy="861774"/>
          </a:xfrm>
          <a:prstGeom prst="rect">
            <a:avLst/>
          </a:prstGeom>
          <a:solidFill>
            <a:schemeClr val="bg2"/>
          </a:solidFill>
          <a:ln>
            <a:solidFill>
              <a:schemeClr val="accent6"/>
            </a:solidFill>
          </a:ln>
        </p:spPr>
        <p:txBody>
          <a:bodyPr vert="horz" wrap="square" lIns="0" tIns="0" rIns="0" bIns="0" rtlCol="0">
            <a:spAutoFit/>
          </a:bodyPr>
          <a:lstStyle/>
          <a:p>
            <a:pPr algn="l">
              <a:spcBef>
                <a:spcPts val="600"/>
              </a:spcBef>
            </a:pPr>
            <a:r>
              <a:rPr lang="en-GB" sz="1400" b="1" dirty="0">
                <a:solidFill>
                  <a:srgbClr val="5A5A5A"/>
                </a:solidFill>
              </a:rPr>
              <a:t>Cohort</a:t>
            </a:r>
            <a:r>
              <a:rPr lang="en-GB" sz="1400" dirty="0">
                <a:solidFill>
                  <a:srgbClr val="5A5A5A"/>
                </a:solidFill>
              </a:rPr>
              <a:t> is Moderately Frail people (aged 65+) with High Complexity (4 or more complex conditions)</a:t>
            </a:r>
            <a:endParaRPr lang="en-US" sz="1400" dirty="0">
              <a:solidFill>
                <a:srgbClr val="5A5A5A"/>
              </a:solidFill>
            </a:endParaRPr>
          </a:p>
        </p:txBody>
      </p:sp>
    </p:spTree>
    <p:extLst>
      <p:ext uri="{BB962C8B-B14F-4D97-AF65-F5344CB8AC3E}">
        <p14:creationId xmlns:p14="http://schemas.microsoft.com/office/powerpoint/2010/main" val="12554011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B2D9D-E8F9-A4E2-2107-AF0AF4FEA465}"/>
              </a:ext>
            </a:extLst>
          </p:cNvPr>
          <p:cNvSpPr>
            <a:spLocks noGrp="1"/>
          </p:cNvSpPr>
          <p:nvPr>
            <p:ph type="title"/>
          </p:nvPr>
        </p:nvSpPr>
        <p:spPr>
          <a:xfrm>
            <a:off x="494907" y="354637"/>
            <a:ext cx="9601200" cy="304699"/>
          </a:xfrm>
        </p:spPr>
        <p:txBody>
          <a:bodyPr anchor="t">
            <a:noAutofit/>
          </a:bodyPr>
          <a:lstStyle/>
          <a:p>
            <a:r>
              <a:rPr lang="en-GB" sz="2400" dirty="0">
                <a:solidFill>
                  <a:srgbClr val="5A5A5A"/>
                </a:solidFill>
              </a:rPr>
              <a:t>1. Frailty (Continued)</a:t>
            </a:r>
          </a:p>
        </p:txBody>
      </p:sp>
      <p:sp>
        <p:nvSpPr>
          <p:cNvPr id="11" name="TextBox 10">
            <a:extLst>
              <a:ext uri="{FF2B5EF4-FFF2-40B4-BE49-F238E27FC236}">
                <a16:creationId xmlns:a16="http://schemas.microsoft.com/office/drawing/2014/main" id="{07C8CD44-4457-EC7E-E021-F80813D27E59}"/>
              </a:ext>
            </a:extLst>
          </p:cNvPr>
          <p:cNvSpPr txBox="1"/>
          <p:nvPr/>
        </p:nvSpPr>
        <p:spPr bwMode="gray">
          <a:xfrm>
            <a:off x="446242" y="3691746"/>
            <a:ext cx="2244969" cy="1508105"/>
          </a:xfrm>
          <a:prstGeom prst="rect">
            <a:avLst/>
          </a:prstGeom>
          <a:solidFill>
            <a:srgbClr val="FBF9F4"/>
          </a:solidFill>
        </p:spPr>
        <p:txBody>
          <a:bodyPr vert="horz" wrap="square" lIns="0" tIns="0" rIns="0" bIns="0" rtlCol="0">
            <a:spAutoFit/>
          </a:bodyPr>
          <a:lstStyle/>
          <a:p>
            <a:pPr algn="l">
              <a:spcBef>
                <a:spcPts val="600"/>
              </a:spcBef>
            </a:pPr>
            <a:r>
              <a:rPr lang="en-GB" sz="1100" dirty="0">
                <a:solidFill>
                  <a:srgbClr val="5A5A5A"/>
                </a:solidFill>
              </a:rPr>
              <a:t>The adjustments entered are taken directly from the variance found in the Comparison Detail report (previous page).</a:t>
            </a:r>
          </a:p>
          <a:p>
            <a:pPr algn="l">
              <a:spcBef>
                <a:spcPts val="600"/>
              </a:spcBef>
            </a:pPr>
            <a:endParaRPr lang="en-GB" sz="1100" dirty="0">
              <a:solidFill>
                <a:srgbClr val="5A5A5A"/>
              </a:solidFill>
            </a:endParaRPr>
          </a:p>
          <a:p>
            <a:pPr algn="l">
              <a:spcBef>
                <a:spcPts val="600"/>
              </a:spcBef>
            </a:pPr>
            <a:r>
              <a:rPr lang="en-GB" sz="1100" dirty="0">
                <a:solidFill>
                  <a:srgbClr val="5A5A5A"/>
                </a:solidFill>
              </a:rPr>
              <a:t>Potential saving if they meet the same outcomes as the cohort who have had these Reviews.</a:t>
            </a:r>
            <a:endParaRPr lang="en-US" sz="1100" dirty="0">
              <a:solidFill>
                <a:srgbClr val="5A5A5A"/>
              </a:solidFill>
            </a:endParaRPr>
          </a:p>
        </p:txBody>
      </p:sp>
      <p:pic>
        <p:nvPicPr>
          <p:cNvPr id="7" name="Picture 6">
            <a:extLst>
              <a:ext uri="{FF2B5EF4-FFF2-40B4-BE49-F238E27FC236}">
                <a16:creationId xmlns:a16="http://schemas.microsoft.com/office/drawing/2014/main" id="{A1800CED-A9F8-9E9A-F49B-3AD07171181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262028" y="997527"/>
            <a:ext cx="7853937" cy="4996873"/>
          </a:xfrm>
          <a:prstGeom prst="rect">
            <a:avLst/>
          </a:prstGeom>
        </p:spPr>
      </p:pic>
      <p:sp>
        <p:nvSpPr>
          <p:cNvPr id="3" name="Left Brace 2">
            <a:extLst>
              <a:ext uri="{FF2B5EF4-FFF2-40B4-BE49-F238E27FC236}">
                <a16:creationId xmlns:a16="http://schemas.microsoft.com/office/drawing/2014/main" id="{FED462CB-9E61-76B3-5054-79A3201E1B83}"/>
              </a:ext>
              <a:ext uri="{C183D7F6-B498-43B3-948B-1728B52AA6E4}">
                <adec:decorative xmlns:adec="http://schemas.microsoft.com/office/drawing/2017/decorative" val="1"/>
              </a:ext>
            </a:extLst>
          </p:cNvPr>
          <p:cNvSpPr/>
          <p:nvPr/>
        </p:nvSpPr>
        <p:spPr bwMode="gray">
          <a:xfrm>
            <a:off x="2787005" y="1257300"/>
            <a:ext cx="475023" cy="4735511"/>
          </a:xfrm>
          <a:prstGeom prst="leftBrace">
            <a:avLst>
              <a:gd name="adj1" fmla="val 8333"/>
              <a:gd name="adj2" fmla="val 68334"/>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a:extLst>
              <a:ext uri="{FF2B5EF4-FFF2-40B4-BE49-F238E27FC236}">
                <a16:creationId xmlns:a16="http://schemas.microsoft.com/office/drawing/2014/main" id="{F41C4D80-08FA-88DA-6596-73E4D5C6D754}"/>
              </a:ext>
            </a:extLst>
          </p:cNvPr>
          <p:cNvSpPr txBox="1"/>
          <p:nvPr/>
        </p:nvSpPr>
        <p:spPr bwMode="gray">
          <a:xfrm>
            <a:off x="457200" y="1257300"/>
            <a:ext cx="2138218" cy="1508105"/>
          </a:xfrm>
          <a:prstGeom prst="rect">
            <a:avLst/>
          </a:prstGeom>
          <a:solidFill>
            <a:schemeClr val="bg2"/>
          </a:solidFill>
          <a:ln>
            <a:solidFill>
              <a:schemeClr val="accent6"/>
            </a:solidFill>
          </a:ln>
        </p:spPr>
        <p:txBody>
          <a:bodyPr vert="horz" wrap="square" lIns="0" tIns="0" rIns="0" bIns="0" rtlCol="0">
            <a:spAutoFit/>
          </a:bodyPr>
          <a:lstStyle/>
          <a:p>
            <a:pPr algn="l">
              <a:spcBef>
                <a:spcPts val="600"/>
              </a:spcBef>
            </a:pPr>
            <a:r>
              <a:rPr lang="en-US" sz="1400" b="1" dirty="0">
                <a:solidFill>
                  <a:srgbClr val="5A5A5A"/>
                </a:solidFill>
              </a:rPr>
              <a:t>Cohort</a:t>
            </a:r>
            <a:r>
              <a:rPr lang="en-US" sz="1400" dirty="0">
                <a:solidFill>
                  <a:srgbClr val="5A5A5A"/>
                </a:solidFill>
              </a:rPr>
              <a:t> is Moderately Frail people (aged 65+) with High Complexity (4 or more complex conditions) who have not had either a Frailty Assessment or Structured Medication Review.</a:t>
            </a:r>
          </a:p>
        </p:txBody>
      </p:sp>
    </p:spTree>
    <p:extLst>
      <p:ext uri="{BB962C8B-B14F-4D97-AF65-F5344CB8AC3E}">
        <p14:creationId xmlns:p14="http://schemas.microsoft.com/office/powerpoint/2010/main" val="14488177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B2D9D-E8F9-A4E2-2107-AF0AF4FEA465}"/>
              </a:ext>
            </a:extLst>
          </p:cNvPr>
          <p:cNvSpPr>
            <a:spLocks noGrp="1"/>
          </p:cNvSpPr>
          <p:nvPr>
            <p:ph type="title"/>
          </p:nvPr>
        </p:nvSpPr>
        <p:spPr>
          <a:xfrm>
            <a:off x="508474" y="347717"/>
            <a:ext cx="9601200" cy="304699"/>
          </a:xfrm>
        </p:spPr>
        <p:txBody>
          <a:bodyPr anchor="t">
            <a:noAutofit/>
          </a:bodyPr>
          <a:lstStyle/>
          <a:p>
            <a:r>
              <a:rPr lang="en-GB" sz="2400" dirty="0">
                <a:solidFill>
                  <a:srgbClr val="5A5A5A"/>
                </a:solidFill>
              </a:rPr>
              <a:t>Example 2: High Intensity Users</a:t>
            </a:r>
          </a:p>
        </p:txBody>
      </p:sp>
      <p:sp>
        <p:nvSpPr>
          <p:cNvPr id="11" name="TextBox 10">
            <a:extLst>
              <a:ext uri="{FF2B5EF4-FFF2-40B4-BE49-F238E27FC236}">
                <a16:creationId xmlns:a16="http://schemas.microsoft.com/office/drawing/2014/main" id="{07C8CD44-4457-EC7E-E021-F80813D27E59}"/>
              </a:ext>
            </a:extLst>
          </p:cNvPr>
          <p:cNvSpPr txBox="1"/>
          <p:nvPr/>
        </p:nvSpPr>
        <p:spPr bwMode="gray">
          <a:xfrm>
            <a:off x="697720" y="2133970"/>
            <a:ext cx="1875080" cy="861774"/>
          </a:xfrm>
          <a:prstGeom prst="rect">
            <a:avLst/>
          </a:prstGeom>
          <a:solidFill>
            <a:schemeClr val="bg2"/>
          </a:solidFill>
          <a:ln>
            <a:solidFill>
              <a:schemeClr val="accent6"/>
            </a:solidFill>
          </a:ln>
        </p:spPr>
        <p:txBody>
          <a:bodyPr vert="horz" wrap="square" lIns="0" tIns="0" rIns="0" bIns="0" rtlCol="0">
            <a:spAutoFit/>
          </a:bodyPr>
          <a:lstStyle/>
          <a:p>
            <a:pPr algn="l">
              <a:spcBef>
                <a:spcPts val="600"/>
              </a:spcBef>
            </a:pPr>
            <a:r>
              <a:rPr lang="en-GB" sz="1400" b="1" dirty="0">
                <a:solidFill>
                  <a:srgbClr val="5A5A5A"/>
                </a:solidFill>
              </a:rPr>
              <a:t>Cohort</a:t>
            </a:r>
            <a:r>
              <a:rPr lang="en-GB" sz="1400" dirty="0">
                <a:solidFill>
                  <a:srgbClr val="5A5A5A"/>
                </a:solidFill>
              </a:rPr>
              <a:t> = 7 or more A&amp;E attendances (all types) in year, aged 18+, not end of life</a:t>
            </a:r>
          </a:p>
        </p:txBody>
      </p:sp>
      <p:pic>
        <p:nvPicPr>
          <p:cNvPr id="4" name="Picture 3">
            <a:extLst>
              <a:ext uri="{FF2B5EF4-FFF2-40B4-BE49-F238E27FC236}">
                <a16:creationId xmlns:a16="http://schemas.microsoft.com/office/drawing/2014/main" id="{39EB585D-9749-CD88-1E52-5E35B2146EF8}"/>
              </a:ext>
              <a:ext uri="{C183D7F6-B498-43B3-948B-1728B52AA6E4}">
                <adec:decorative xmlns:adec="http://schemas.microsoft.com/office/drawing/2017/decorative" val="1"/>
              </a:ext>
            </a:extLst>
          </p:cNvPr>
          <p:cNvPicPr>
            <a:picLocks noChangeAspect="1"/>
          </p:cNvPicPr>
          <p:nvPr/>
        </p:nvPicPr>
        <p:blipFill rotWithShape="1">
          <a:blip r:embed="rId3"/>
          <a:srcRect b="3309"/>
          <a:stretch/>
        </p:blipFill>
        <p:spPr>
          <a:xfrm>
            <a:off x="3281620" y="1250071"/>
            <a:ext cx="8043605" cy="4744329"/>
          </a:xfrm>
          <a:prstGeom prst="rect">
            <a:avLst/>
          </a:prstGeom>
        </p:spPr>
      </p:pic>
      <p:sp>
        <p:nvSpPr>
          <p:cNvPr id="3" name="Left Brace 2">
            <a:extLst>
              <a:ext uri="{FF2B5EF4-FFF2-40B4-BE49-F238E27FC236}">
                <a16:creationId xmlns:a16="http://schemas.microsoft.com/office/drawing/2014/main" id="{70CE080A-C0C9-3321-18BA-990E1CE80DC5}"/>
              </a:ext>
              <a:ext uri="{C183D7F6-B498-43B3-948B-1728B52AA6E4}">
                <adec:decorative xmlns:adec="http://schemas.microsoft.com/office/drawing/2017/decorative" val="1"/>
              </a:ext>
            </a:extLst>
          </p:cNvPr>
          <p:cNvSpPr/>
          <p:nvPr/>
        </p:nvSpPr>
        <p:spPr bwMode="gray">
          <a:xfrm>
            <a:off x="2728092" y="1258889"/>
            <a:ext cx="475023" cy="4735511"/>
          </a:xfrm>
          <a:prstGeom prst="leftBrace">
            <a:avLst>
              <a:gd name="adj1" fmla="val 8333"/>
              <a:gd name="adj2" fmla="val 25814"/>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294252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B2D9D-E8F9-A4E2-2107-AF0AF4FEA465}"/>
              </a:ext>
            </a:extLst>
          </p:cNvPr>
          <p:cNvSpPr>
            <a:spLocks noGrp="1"/>
          </p:cNvSpPr>
          <p:nvPr>
            <p:ph type="title"/>
          </p:nvPr>
        </p:nvSpPr>
        <p:spPr>
          <a:xfrm>
            <a:off x="489546" y="351449"/>
            <a:ext cx="9601200" cy="304699"/>
          </a:xfrm>
        </p:spPr>
        <p:txBody>
          <a:bodyPr anchor="t">
            <a:noAutofit/>
          </a:bodyPr>
          <a:lstStyle/>
          <a:p>
            <a:r>
              <a:rPr lang="en-GB" sz="2400" dirty="0">
                <a:solidFill>
                  <a:srgbClr val="5A5A5A"/>
                </a:solidFill>
              </a:rPr>
              <a:t>High Intensity Users (Continued)</a:t>
            </a:r>
          </a:p>
        </p:txBody>
      </p:sp>
      <p:pic>
        <p:nvPicPr>
          <p:cNvPr id="4" name="Picture 3">
            <a:extLst>
              <a:ext uri="{FF2B5EF4-FFF2-40B4-BE49-F238E27FC236}">
                <a16:creationId xmlns:a16="http://schemas.microsoft.com/office/drawing/2014/main" id="{EC599334-3770-AB5B-26CC-CB292D808AF2}"/>
              </a:ext>
              <a:ext uri="{C183D7F6-B498-43B3-948B-1728B52AA6E4}">
                <adec:decorative xmlns:adec="http://schemas.microsoft.com/office/drawing/2017/decorative" val="1"/>
              </a:ext>
            </a:extLst>
          </p:cNvPr>
          <p:cNvPicPr>
            <a:picLocks noChangeAspect="1"/>
          </p:cNvPicPr>
          <p:nvPr/>
        </p:nvPicPr>
        <p:blipFill rotWithShape="1">
          <a:blip r:embed="rId3"/>
          <a:srcRect r="25904" b="2728"/>
          <a:stretch/>
        </p:blipFill>
        <p:spPr>
          <a:xfrm>
            <a:off x="3830202" y="989175"/>
            <a:ext cx="7904599" cy="4418177"/>
          </a:xfrm>
          <a:prstGeom prst="rect">
            <a:avLst/>
          </a:prstGeom>
        </p:spPr>
      </p:pic>
      <p:sp>
        <p:nvSpPr>
          <p:cNvPr id="8" name="Rectangle 7">
            <a:extLst>
              <a:ext uri="{FF2B5EF4-FFF2-40B4-BE49-F238E27FC236}">
                <a16:creationId xmlns:a16="http://schemas.microsoft.com/office/drawing/2014/main" id="{13AB74B1-92F6-CA3A-369D-6573C1C11BEC}"/>
              </a:ext>
            </a:extLst>
          </p:cNvPr>
          <p:cNvSpPr/>
          <p:nvPr/>
        </p:nvSpPr>
        <p:spPr>
          <a:xfrm>
            <a:off x="457200" y="1257300"/>
            <a:ext cx="2874091" cy="2220958"/>
          </a:xfrm>
          <a:prstGeom prst="rect">
            <a:avLst/>
          </a:prstGeom>
          <a:solidFill>
            <a:schemeClr val="bg2"/>
          </a:solidFill>
          <a:ln w="12700" cap="flat" cmpd="sng" algn="ctr">
            <a:solidFill>
              <a:schemeClr val="accent6"/>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150" sz="1400" b="1" i="0" u="none" strike="noStrike" kern="0" cap="none" spc="0" normalizeH="0" baseline="0" noProof="0" dirty="0">
                <a:ln>
                  <a:noFill/>
                </a:ln>
                <a:solidFill>
                  <a:srgbClr val="5A5A5A"/>
                </a:solidFill>
                <a:effectLst/>
                <a:uLnTx/>
                <a:uFillTx/>
                <a:latin typeface="Arial" panose="020B0604020202020204"/>
                <a:ea typeface="+mn-ea"/>
                <a:cs typeface="+mn-cs"/>
              </a:rPr>
              <a:t>Cohort</a:t>
            </a:r>
            <a:r>
              <a:rPr kumimoji="0" lang="en-150" sz="1400" b="0" i="0" u="none" strike="noStrike" kern="0" cap="none" spc="0" normalizeH="0" baseline="0" noProof="0" dirty="0">
                <a:ln>
                  <a:noFill/>
                </a:ln>
                <a:solidFill>
                  <a:srgbClr val="5A5A5A"/>
                </a:solidFill>
                <a:effectLst/>
                <a:uLnTx/>
                <a:uFillTx/>
                <a:latin typeface="Arial" panose="020B0604020202020204"/>
                <a:ea typeface="+mn-ea"/>
                <a:cs typeface="+mn-cs"/>
              </a:rPr>
              <a:t> – </a:t>
            </a:r>
            <a:r>
              <a:rPr kumimoji="0" lang="en-150" sz="1400" b="1" i="0" u="none" strike="noStrike" kern="0" cap="none" spc="0" normalizeH="0" baseline="0" noProof="0" dirty="0">
                <a:ln>
                  <a:noFill/>
                </a:ln>
                <a:solidFill>
                  <a:srgbClr val="5A5A5A"/>
                </a:solidFill>
                <a:effectLst/>
                <a:uLnTx/>
                <a:uFillTx/>
                <a:latin typeface="Arial" panose="020B0604020202020204"/>
                <a:ea typeface="+mn-ea"/>
                <a:cs typeface="+mn-cs"/>
              </a:rPr>
              <a:t>28</a:t>
            </a:r>
            <a:r>
              <a:rPr kumimoji="0" lang="en-150" sz="1400" b="0" i="0" u="none" strike="noStrike" kern="0" cap="none" spc="0" normalizeH="0" baseline="0" noProof="0" dirty="0">
                <a:ln>
                  <a:noFill/>
                </a:ln>
                <a:solidFill>
                  <a:srgbClr val="5A5A5A"/>
                </a:solidFill>
                <a:effectLst/>
                <a:uLnTx/>
                <a:uFillTx/>
                <a:latin typeface="Arial" panose="020B0604020202020204"/>
                <a:ea typeface="+mn-ea"/>
                <a:cs typeface="+mn-cs"/>
              </a:rPr>
              <a:t> people identified as HIU in Trent PCN, aged 18+ and have had &gt; 7 ED attendances in the past 12 months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150" sz="1400" b="0" i="0" u="none" strike="noStrike" kern="0" cap="none" spc="0" normalizeH="0" baseline="0" noProof="0" dirty="0">
              <a:ln>
                <a:noFill/>
              </a:ln>
              <a:solidFill>
                <a:srgbClr val="5A5A5A"/>
              </a:solidFill>
              <a:effectLst/>
              <a:uLnTx/>
              <a:uFillTx/>
              <a:latin typeface="Arial" panose="020B0604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150" sz="1400" b="1" i="0" u="none" strike="noStrike" kern="0" cap="none" spc="0" normalizeH="0" baseline="0" noProof="0" dirty="0">
                <a:ln>
                  <a:noFill/>
                </a:ln>
                <a:solidFill>
                  <a:srgbClr val="5A5A5A"/>
                </a:solidFill>
                <a:effectLst/>
                <a:uLnTx/>
                <a:uFillTx/>
                <a:latin typeface="Arial" panose="020B0604020202020204"/>
                <a:ea typeface="+mn-ea"/>
                <a:cs typeface="+mn-cs"/>
              </a:rPr>
              <a:t>Control</a:t>
            </a:r>
            <a:r>
              <a:rPr kumimoji="0" lang="en-150" sz="1400" b="0" i="0" u="none" strike="noStrike" kern="0" cap="none" spc="0" normalizeH="0" baseline="0" noProof="0" dirty="0">
                <a:ln>
                  <a:noFill/>
                </a:ln>
                <a:solidFill>
                  <a:srgbClr val="5A5A5A"/>
                </a:solidFill>
                <a:effectLst/>
                <a:uLnTx/>
                <a:uFillTx/>
                <a:latin typeface="Arial" panose="020B0604020202020204"/>
                <a:ea typeface="+mn-ea"/>
                <a:cs typeface="+mn-cs"/>
              </a:rPr>
              <a:t> – </a:t>
            </a:r>
            <a:r>
              <a:rPr kumimoji="0" lang="en-150" sz="1400" b="1" i="0" u="none" strike="noStrike" kern="0" cap="none" spc="0" normalizeH="0" baseline="0" noProof="0" dirty="0">
                <a:ln>
                  <a:noFill/>
                </a:ln>
                <a:solidFill>
                  <a:srgbClr val="5A5A5A"/>
                </a:solidFill>
                <a:effectLst/>
                <a:uLnTx/>
                <a:uFillTx/>
                <a:latin typeface="Arial" panose="020B0604020202020204"/>
                <a:ea typeface="+mn-ea"/>
                <a:cs typeface="+mn-cs"/>
              </a:rPr>
              <a:t>2,139</a:t>
            </a:r>
            <a:r>
              <a:rPr kumimoji="0" lang="en-150" sz="1400" b="0" i="0" u="none" strike="noStrike" kern="0" cap="none" spc="0" normalizeH="0" baseline="0" noProof="0" dirty="0">
                <a:ln>
                  <a:noFill/>
                </a:ln>
                <a:solidFill>
                  <a:srgbClr val="5A5A5A"/>
                </a:solidFill>
                <a:effectLst/>
                <a:uLnTx/>
                <a:uFillTx/>
                <a:latin typeface="Arial" panose="020B0604020202020204"/>
                <a:ea typeface="+mn-ea"/>
                <a:cs typeface="+mn-cs"/>
              </a:rPr>
              <a:t> people from all PCNs across Lincolnshire, aged 18+ and have had &gt;7 ED attendances in the past 12 months</a:t>
            </a:r>
          </a:p>
        </p:txBody>
      </p:sp>
      <p:sp>
        <p:nvSpPr>
          <p:cNvPr id="9" name="TextBox 8">
            <a:extLst>
              <a:ext uri="{FF2B5EF4-FFF2-40B4-BE49-F238E27FC236}">
                <a16:creationId xmlns:a16="http://schemas.microsoft.com/office/drawing/2014/main" id="{5AD37CD8-9C73-1519-FB54-0FF680260B7E}"/>
              </a:ext>
            </a:extLst>
          </p:cNvPr>
          <p:cNvSpPr txBox="1"/>
          <p:nvPr/>
        </p:nvSpPr>
        <p:spPr bwMode="gray">
          <a:xfrm>
            <a:off x="6316911" y="2879390"/>
            <a:ext cx="436227" cy="153888"/>
          </a:xfrm>
          <a:prstGeom prst="rect">
            <a:avLst/>
          </a:prstGeom>
          <a:solidFill>
            <a:srgbClr val="D9CFEB"/>
          </a:solidFill>
        </p:spPr>
        <p:txBody>
          <a:bodyPr vert="horz" wrap="square" lIns="0" tIns="0" rIns="0" bIns="0" rtlCol="0">
            <a:spAutoFit/>
          </a:bodyPr>
          <a:lstStyle/>
          <a:p>
            <a:pPr algn="l">
              <a:spcBef>
                <a:spcPts val="600"/>
              </a:spcBef>
            </a:pPr>
            <a:r>
              <a:rPr lang="en-GB" sz="1000"/>
              <a:t>-7.1%</a:t>
            </a:r>
            <a:endParaRPr lang="en-US" sz="1000"/>
          </a:p>
        </p:txBody>
      </p:sp>
      <p:sp>
        <p:nvSpPr>
          <p:cNvPr id="3" name="Left Brace 2">
            <a:extLst>
              <a:ext uri="{FF2B5EF4-FFF2-40B4-BE49-F238E27FC236}">
                <a16:creationId xmlns:a16="http://schemas.microsoft.com/office/drawing/2014/main" id="{8B71E988-F6EB-4D55-C225-C1AB29098079}"/>
              </a:ext>
              <a:ext uri="{C183D7F6-B498-43B3-948B-1728B52AA6E4}">
                <adec:decorative xmlns:adec="http://schemas.microsoft.com/office/drawing/2017/decorative" val="1"/>
              </a:ext>
            </a:extLst>
          </p:cNvPr>
          <p:cNvSpPr/>
          <p:nvPr/>
        </p:nvSpPr>
        <p:spPr bwMode="gray">
          <a:xfrm>
            <a:off x="3457765" y="1204191"/>
            <a:ext cx="475023" cy="4735511"/>
          </a:xfrm>
          <a:prstGeom prst="leftBrace">
            <a:avLst>
              <a:gd name="adj1" fmla="val 8333"/>
              <a:gd name="adj2" fmla="val 40052"/>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558368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B2D9D-E8F9-A4E2-2107-AF0AF4FEA465}"/>
              </a:ext>
            </a:extLst>
          </p:cNvPr>
          <p:cNvSpPr>
            <a:spLocks noGrp="1"/>
          </p:cNvSpPr>
          <p:nvPr>
            <p:ph type="title"/>
          </p:nvPr>
        </p:nvSpPr>
        <p:spPr>
          <a:xfrm>
            <a:off x="494822" y="347820"/>
            <a:ext cx="9601200" cy="304699"/>
          </a:xfrm>
        </p:spPr>
        <p:txBody>
          <a:bodyPr anchor="t">
            <a:noAutofit/>
          </a:bodyPr>
          <a:lstStyle/>
          <a:p>
            <a:r>
              <a:rPr lang="en-GB" sz="2400" dirty="0">
                <a:solidFill>
                  <a:srgbClr val="5A5A5A"/>
                </a:solidFill>
              </a:rPr>
              <a:t>High Intensity Users (Continued)</a:t>
            </a:r>
          </a:p>
        </p:txBody>
      </p:sp>
      <p:pic>
        <p:nvPicPr>
          <p:cNvPr id="4" name="Picture 3">
            <a:extLst>
              <a:ext uri="{FF2B5EF4-FFF2-40B4-BE49-F238E27FC236}">
                <a16:creationId xmlns:a16="http://schemas.microsoft.com/office/drawing/2014/main" id="{BE9820BF-A8DB-A5A6-45C3-2C3CEEBE21D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547728" y="1014096"/>
            <a:ext cx="7807603" cy="4980304"/>
          </a:xfrm>
          <a:prstGeom prst="rect">
            <a:avLst/>
          </a:prstGeom>
        </p:spPr>
      </p:pic>
      <p:sp>
        <p:nvSpPr>
          <p:cNvPr id="5" name="TextBox 4">
            <a:extLst>
              <a:ext uri="{FF2B5EF4-FFF2-40B4-BE49-F238E27FC236}">
                <a16:creationId xmlns:a16="http://schemas.microsoft.com/office/drawing/2014/main" id="{89BDA294-E441-8885-6002-F683DA8678B1}"/>
              </a:ext>
            </a:extLst>
          </p:cNvPr>
          <p:cNvSpPr txBox="1"/>
          <p:nvPr/>
        </p:nvSpPr>
        <p:spPr bwMode="gray">
          <a:xfrm>
            <a:off x="1076037" y="2643285"/>
            <a:ext cx="1875080" cy="2523768"/>
          </a:xfrm>
          <a:prstGeom prst="rect">
            <a:avLst/>
          </a:prstGeom>
          <a:solidFill>
            <a:srgbClr val="FBF9F4"/>
          </a:solidFill>
        </p:spPr>
        <p:txBody>
          <a:bodyPr vert="horz" wrap="square" lIns="0" tIns="0" rIns="0" bIns="0" rtlCol="0">
            <a:spAutoFit/>
          </a:bodyPr>
          <a:lstStyle/>
          <a:p>
            <a:pPr algn="l">
              <a:spcBef>
                <a:spcPts val="600"/>
              </a:spcBef>
            </a:pPr>
            <a:r>
              <a:rPr lang="en-GB" sz="1100" dirty="0">
                <a:solidFill>
                  <a:srgbClr val="5A5A5A"/>
                </a:solidFill>
              </a:rPr>
              <a:t>The adjustments entered are equivalent to those seen after the 3 month evaluation for 28 patients in Trent PCN (caveat: this cohort is small, you may want to wait to evaluate when more patients have been through the intervention or err on the side of caution when making the adjustments for future populations).</a:t>
            </a:r>
          </a:p>
          <a:p>
            <a:pPr algn="l">
              <a:spcBef>
                <a:spcPts val="600"/>
              </a:spcBef>
            </a:pPr>
            <a:endParaRPr lang="en-GB" sz="1100" dirty="0">
              <a:solidFill>
                <a:srgbClr val="5A5A5A"/>
              </a:solidFill>
            </a:endParaRPr>
          </a:p>
          <a:p>
            <a:pPr algn="l">
              <a:spcBef>
                <a:spcPts val="600"/>
              </a:spcBef>
            </a:pPr>
            <a:r>
              <a:rPr lang="en-US" sz="1100" dirty="0">
                <a:solidFill>
                  <a:srgbClr val="5A5A5A"/>
                </a:solidFill>
              </a:rPr>
              <a:t>Investment = 1 Band 5 per 60 patients per year.</a:t>
            </a:r>
          </a:p>
        </p:txBody>
      </p:sp>
      <p:sp>
        <p:nvSpPr>
          <p:cNvPr id="3" name="Left Brace 2">
            <a:extLst>
              <a:ext uri="{FF2B5EF4-FFF2-40B4-BE49-F238E27FC236}">
                <a16:creationId xmlns:a16="http://schemas.microsoft.com/office/drawing/2014/main" id="{5395E49D-DE8B-B319-7ECC-671F4D25E97E}"/>
              </a:ext>
              <a:ext uri="{C183D7F6-B498-43B3-948B-1728B52AA6E4}">
                <adec:decorative xmlns:adec="http://schemas.microsoft.com/office/drawing/2017/decorative" val="1"/>
              </a:ext>
            </a:extLst>
          </p:cNvPr>
          <p:cNvSpPr/>
          <p:nvPr/>
        </p:nvSpPr>
        <p:spPr bwMode="gray">
          <a:xfrm>
            <a:off x="3072705" y="1173018"/>
            <a:ext cx="475023" cy="4819793"/>
          </a:xfrm>
          <a:prstGeom prst="leftBrace">
            <a:avLst>
              <a:gd name="adj1" fmla="val 8333"/>
              <a:gd name="adj2" fmla="val 53275"/>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B110933B-47AE-5815-1912-EB0D6F9D48AF}"/>
              </a:ext>
            </a:extLst>
          </p:cNvPr>
          <p:cNvSpPr txBox="1"/>
          <p:nvPr/>
        </p:nvSpPr>
        <p:spPr bwMode="gray">
          <a:xfrm>
            <a:off x="457200" y="1257300"/>
            <a:ext cx="2615505" cy="861774"/>
          </a:xfrm>
          <a:prstGeom prst="rect">
            <a:avLst/>
          </a:prstGeom>
          <a:solidFill>
            <a:schemeClr val="bg2"/>
          </a:solidFill>
          <a:ln>
            <a:solidFill>
              <a:schemeClr val="accent6"/>
            </a:solidFill>
          </a:ln>
        </p:spPr>
        <p:txBody>
          <a:bodyPr vert="horz" wrap="square" lIns="0" tIns="0" rIns="0" bIns="0" rtlCol="0">
            <a:spAutoFit/>
          </a:bodyPr>
          <a:lstStyle/>
          <a:p>
            <a:pPr algn="l">
              <a:spcBef>
                <a:spcPts val="600"/>
              </a:spcBef>
            </a:pPr>
            <a:r>
              <a:rPr lang="en-US" sz="1400" b="1" dirty="0">
                <a:solidFill>
                  <a:srgbClr val="5A5A5A"/>
                </a:solidFill>
              </a:rPr>
              <a:t>Cohort </a:t>
            </a:r>
            <a:r>
              <a:rPr lang="en-US" sz="1400" dirty="0">
                <a:solidFill>
                  <a:srgbClr val="5A5A5A"/>
                </a:solidFill>
              </a:rPr>
              <a:t>= First Coastal and Boston PCN, 7 or more A&amp;E attendances (all types) in year, aged 18+, not end of life.</a:t>
            </a:r>
          </a:p>
        </p:txBody>
      </p:sp>
    </p:spTree>
    <p:extLst>
      <p:ext uri="{BB962C8B-B14F-4D97-AF65-F5344CB8AC3E}">
        <p14:creationId xmlns:p14="http://schemas.microsoft.com/office/powerpoint/2010/main" val="798682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9DB82-13A5-E290-9A7F-B34221240FBD}"/>
              </a:ext>
            </a:extLst>
          </p:cNvPr>
          <p:cNvSpPr>
            <a:spLocks noGrp="1"/>
          </p:cNvSpPr>
          <p:nvPr>
            <p:ph type="title"/>
          </p:nvPr>
        </p:nvSpPr>
        <p:spPr>
          <a:xfrm>
            <a:off x="1752600" y="3048127"/>
            <a:ext cx="8686800" cy="761747"/>
          </a:xfrm>
        </p:spPr>
        <p:txBody>
          <a:bodyPr>
            <a:normAutofit fontScale="90000"/>
          </a:bodyPr>
          <a:lstStyle/>
          <a:p>
            <a:r>
              <a:rPr lang="en-US" dirty="0">
                <a:solidFill>
                  <a:srgbClr val="5A5A5A"/>
                </a:solidFill>
              </a:rPr>
              <a:t>Overview</a:t>
            </a:r>
          </a:p>
        </p:txBody>
      </p:sp>
    </p:spTree>
    <p:extLst>
      <p:ext uri="{BB962C8B-B14F-4D97-AF65-F5344CB8AC3E}">
        <p14:creationId xmlns:p14="http://schemas.microsoft.com/office/powerpoint/2010/main" val="35470513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B2D9D-E8F9-A4E2-2107-AF0AF4FEA465}"/>
              </a:ext>
            </a:extLst>
          </p:cNvPr>
          <p:cNvSpPr>
            <a:spLocks noGrp="1"/>
          </p:cNvSpPr>
          <p:nvPr>
            <p:ph type="title"/>
          </p:nvPr>
        </p:nvSpPr>
        <p:spPr>
          <a:xfrm>
            <a:off x="493743" y="354637"/>
            <a:ext cx="9601200" cy="304699"/>
          </a:xfrm>
        </p:spPr>
        <p:txBody>
          <a:bodyPr anchor="t">
            <a:noAutofit/>
          </a:bodyPr>
          <a:lstStyle/>
          <a:p>
            <a:r>
              <a:rPr lang="en-GB" sz="2400" dirty="0">
                <a:solidFill>
                  <a:srgbClr val="5A5A5A"/>
                </a:solidFill>
              </a:rPr>
              <a:t>High Intensity Users (Continued)</a:t>
            </a:r>
          </a:p>
        </p:txBody>
      </p:sp>
      <p:sp>
        <p:nvSpPr>
          <p:cNvPr id="5" name="TextBox 4">
            <a:extLst>
              <a:ext uri="{FF2B5EF4-FFF2-40B4-BE49-F238E27FC236}">
                <a16:creationId xmlns:a16="http://schemas.microsoft.com/office/drawing/2014/main" id="{89BDA294-E441-8885-6002-F683DA8678B1}"/>
              </a:ext>
            </a:extLst>
          </p:cNvPr>
          <p:cNvSpPr txBox="1"/>
          <p:nvPr/>
        </p:nvSpPr>
        <p:spPr bwMode="gray">
          <a:xfrm>
            <a:off x="1969836" y="2952283"/>
            <a:ext cx="1528904" cy="507831"/>
          </a:xfrm>
          <a:prstGeom prst="rect">
            <a:avLst/>
          </a:prstGeom>
          <a:solidFill>
            <a:srgbClr val="FBF9F4"/>
          </a:solidFill>
        </p:spPr>
        <p:txBody>
          <a:bodyPr vert="horz" wrap="square" lIns="0" tIns="0" rIns="0" bIns="0" rtlCol="0">
            <a:spAutoFit/>
          </a:bodyPr>
          <a:lstStyle/>
          <a:p>
            <a:pPr algn="l">
              <a:spcBef>
                <a:spcPts val="600"/>
              </a:spcBef>
            </a:pPr>
            <a:r>
              <a:rPr lang="en-US" sz="1100" dirty="0">
                <a:solidFill>
                  <a:srgbClr val="5A5A5A"/>
                </a:solidFill>
              </a:rPr>
              <a:t>Example: Anticipated achievement is 20% of rolling cohort per year.</a:t>
            </a:r>
          </a:p>
        </p:txBody>
      </p:sp>
      <p:pic>
        <p:nvPicPr>
          <p:cNvPr id="6" name="Picture 5">
            <a:extLst>
              <a:ext uri="{FF2B5EF4-FFF2-40B4-BE49-F238E27FC236}">
                <a16:creationId xmlns:a16="http://schemas.microsoft.com/office/drawing/2014/main" id="{1CE6BBBA-ED0F-37E2-0EBF-6A5AC83D5BA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211274" y="1253778"/>
            <a:ext cx="4922694" cy="4740622"/>
          </a:xfrm>
          <a:prstGeom prst="rect">
            <a:avLst/>
          </a:prstGeom>
        </p:spPr>
      </p:pic>
      <p:sp>
        <p:nvSpPr>
          <p:cNvPr id="3" name="Left Brace 2">
            <a:extLst>
              <a:ext uri="{FF2B5EF4-FFF2-40B4-BE49-F238E27FC236}">
                <a16:creationId xmlns:a16="http://schemas.microsoft.com/office/drawing/2014/main" id="{B2A92CAE-8317-FD0D-31C6-40184A876308}"/>
              </a:ext>
              <a:ext uri="{C183D7F6-B498-43B3-948B-1728B52AA6E4}">
                <adec:decorative xmlns:adec="http://schemas.microsoft.com/office/drawing/2017/decorative" val="1"/>
              </a:ext>
            </a:extLst>
          </p:cNvPr>
          <p:cNvSpPr/>
          <p:nvPr/>
        </p:nvSpPr>
        <p:spPr bwMode="gray">
          <a:xfrm>
            <a:off x="3736251" y="1173019"/>
            <a:ext cx="475023" cy="4969164"/>
          </a:xfrm>
          <a:prstGeom prst="leftBrace">
            <a:avLst>
              <a:gd name="adj1" fmla="val 8333"/>
              <a:gd name="adj2" fmla="val 41044"/>
            </a:avLst>
          </a:prstGeom>
          <a:ln w="19050" cap="rnd">
            <a:solidFill>
              <a:schemeClr val="tx2"/>
            </a:solidFill>
            <a:round/>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a:extLst>
              <a:ext uri="{FF2B5EF4-FFF2-40B4-BE49-F238E27FC236}">
                <a16:creationId xmlns:a16="http://schemas.microsoft.com/office/drawing/2014/main" id="{8D3461CE-886E-D855-457C-059B3EA7B7C4}"/>
              </a:ext>
            </a:extLst>
          </p:cNvPr>
          <p:cNvSpPr txBox="1"/>
          <p:nvPr/>
        </p:nvSpPr>
        <p:spPr bwMode="gray">
          <a:xfrm>
            <a:off x="604981" y="1561999"/>
            <a:ext cx="3041540" cy="646331"/>
          </a:xfrm>
          <a:prstGeom prst="rect">
            <a:avLst/>
          </a:prstGeom>
          <a:solidFill>
            <a:schemeClr val="bg2"/>
          </a:solidFill>
          <a:ln>
            <a:solidFill>
              <a:schemeClr val="accent6"/>
            </a:solidFill>
          </a:ln>
        </p:spPr>
        <p:txBody>
          <a:bodyPr vert="horz" wrap="square" lIns="0" tIns="0" rIns="0" bIns="0" rtlCol="0">
            <a:spAutoFit/>
          </a:bodyPr>
          <a:lstStyle/>
          <a:p>
            <a:pPr algn="l">
              <a:spcBef>
                <a:spcPts val="600"/>
              </a:spcBef>
            </a:pPr>
            <a:r>
              <a:rPr lang="en-US" sz="1400" b="1" dirty="0">
                <a:solidFill>
                  <a:srgbClr val="5A5A5A"/>
                </a:solidFill>
              </a:rPr>
              <a:t>Cohort </a:t>
            </a:r>
            <a:r>
              <a:rPr lang="en-US" sz="1400" dirty="0">
                <a:solidFill>
                  <a:srgbClr val="5A5A5A"/>
                </a:solidFill>
              </a:rPr>
              <a:t>= First Coastal and Boston PCN, 7 or more A&amp;E attendances (all types) in year, aged 18+, not end of life.</a:t>
            </a:r>
          </a:p>
        </p:txBody>
      </p:sp>
    </p:spTree>
    <p:extLst>
      <p:ext uri="{BB962C8B-B14F-4D97-AF65-F5344CB8AC3E}">
        <p14:creationId xmlns:p14="http://schemas.microsoft.com/office/powerpoint/2010/main" val="28780004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2A577098-7EBC-F3F2-73ED-4831DC7CD759}"/>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7795" y="3145774"/>
            <a:ext cx="3209664" cy="297334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3062F4C-7159-BE3E-267D-FC0C1544AD97}"/>
              </a:ext>
            </a:extLst>
          </p:cNvPr>
          <p:cNvSpPr txBox="1"/>
          <p:nvPr/>
        </p:nvSpPr>
        <p:spPr>
          <a:xfrm>
            <a:off x="4100065" y="4478556"/>
            <a:ext cx="1485853" cy="307777"/>
          </a:xfrm>
          <a:prstGeom prst="rect">
            <a:avLst/>
          </a:prstGeom>
          <a:noFill/>
        </p:spPr>
        <p:txBody>
          <a:bodyPr wrap="square" rtlCol="0">
            <a:spAutoFit/>
          </a:bodyPr>
          <a:lstStyle/>
          <a:p>
            <a:r>
              <a:rPr lang="en-GB" sz="1400" b="1" dirty="0">
                <a:solidFill>
                  <a:srgbClr val="002677"/>
                </a:solidFill>
              </a:rPr>
              <a:t>Delphi Process</a:t>
            </a:r>
          </a:p>
        </p:txBody>
      </p:sp>
      <p:pic>
        <p:nvPicPr>
          <p:cNvPr id="4" name="Picture 3">
            <a:extLst>
              <a:ext uri="{FF2B5EF4-FFF2-40B4-BE49-F238E27FC236}">
                <a16:creationId xmlns:a16="http://schemas.microsoft.com/office/drawing/2014/main" id="{7158CC5C-FD8D-0376-CE80-93CC56EC436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793541" y="1059322"/>
            <a:ext cx="2419477" cy="1938445"/>
          </a:xfrm>
          <a:prstGeom prst="rect">
            <a:avLst/>
          </a:prstGeom>
        </p:spPr>
      </p:pic>
      <p:pic>
        <p:nvPicPr>
          <p:cNvPr id="6" name="Picture 5">
            <a:extLst>
              <a:ext uri="{FF2B5EF4-FFF2-40B4-BE49-F238E27FC236}">
                <a16:creationId xmlns:a16="http://schemas.microsoft.com/office/drawing/2014/main" id="{A16334BB-C47C-76EF-A6C8-58FDA23ED89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17142" y="1726786"/>
            <a:ext cx="2176399" cy="2066480"/>
          </a:xfrm>
          <a:prstGeom prst="rect">
            <a:avLst/>
          </a:prstGeom>
        </p:spPr>
      </p:pic>
      <p:sp>
        <p:nvSpPr>
          <p:cNvPr id="7" name="Title 1">
            <a:extLst>
              <a:ext uri="{FF2B5EF4-FFF2-40B4-BE49-F238E27FC236}">
                <a16:creationId xmlns:a16="http://schemas.microsoft.com/office/drawing/2014/main" id="{3BAF41D8-3F1F-F780-4F06-C89F5D704B97}"/>
              </a:ext>
            </a:extLst>
          </p:cNvPr>
          <p:cNvSpPr txBox="1">
            <a:spLocks/>
          </p:cNvSpPr>
          <p:nvPr/>
        </p:nvSpPr>
        <p:spPr bwMode="gray">
          <a:xfrm>
            <a:off x="486062" y="342323"/>
            <a:ext cx="9601200" cy="455843"/>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solidFill>
                  <a:srgbClr val="5A5A5A"/>
                </a:solidFill>
              </a:rPr>
              <a:t>Mitigation Tool Adjustments</a:t>
            </a:r>
          </a:p>
          <a:p>
            <a:endParaRPr lang="en-US" sz="2400" dirty="0">
              <a:solidFill>
                <a:srgbClr val="5A5A5A"/>
              </a:solidFill>
            </a:endParaRPr>
          </a:p>
        </p:txBody>
      </p:sp>
      <p:pic>
        <p:nvPicPr>
          <p:cNvPr id="9" name="Picture 8">
            <a:extLst>
              <a:ext uri="{FF2B5EF4-FFF2-40B4-BE49-F238E27FC236}">
                <a16:creationId xmlns:a16="http://schemas.microsoft.com/office/drawing/2014/main" id="{9B2A4D29-E6A1-6B70-3A94-455DBF181583}"/>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6412188" y="927765"/>
            <a:ext cx="5489586" cy="2957322"/>
          </a:xfrm>
          <a:prstGeom prst="rect">
            <a:avLst/>
          </a:prstGeom>
        </p:spPr>
      </p:pic>
      <p:sp>
        <p:nvSpPr>
          <p:cNvPr id="10" name="TextBox 9">
            <a:extLst>
              <a:ext uri="{FF2B5EF4-FFF2-40B4-BE49-F238E27FC236}">
                <a16:creationId xmlns:a16="http://schemas.microsoft.com/office/drawing/2014/main" id="{521EB39E-D5B5-F226-805E-61493149C5D4}"/>
              </a:ext>
            </a:extLst>
          </p:cNvPr>
          <p:cNvSpPr txBox="1"/>
          <p:nvPr/>
        </p:nvSpPr>
        <p:spPr>
          <a:xfrm>
            <a:off x="804439" y="1348769"/>
            <a:ext cx="1978090" cy="307777"/>
          </a:xfrm>
          <a:prstGeom prst="rect">
            <a:avLst/>
          </a:prstGeom>
          <a:noFill/>
        </p:spPr>
        <p:txBody>
          <a:bodyPr wrap="square" rtlCol="0">
            <a:spAutoFit/>
          </a:bodyPr>
          <a:lstStyle/>
          <a:p>
            <a:r>
              <a:rPr lang="en-GB" sz="1400" b="1" dirty="0">
                <a:solidFill>
                  <a:srgbClr val="002677"/>
                </a:solidFill>
              </a:rPr>
              <a:t>Case Studies</a:t>
            </a:r>
            <a:endParaRPr lang="en-US" sz="1400" b="1" dirty="0">
              <a:solidFill>
                <a:srgbClr val="002677"/>
              </a:solidFill>
            </a:endParaRPr>
          </a:p>
        </p:txBody>
      </p:sp>
      <p:sp>
        <p:nvSpPr>
          <p:cNvPr id="11" name="TextBox 10">
            <a:extLst>
              <a:ext uri="{FF2B5EF4-FFF2-40B4-BE49-F238E27FC236}">
                <a16:creationId xmlns:a16="http://schemas.microsoft.com/office/drawing/2014/main" id="{07A9CABC-51CD-904F-7434-5FB950B75793}"/>
              </a:ext>
            </a:extLst>
          </p:cNvPr>
          <p:cNvSpPr txBox="1"/>
          <p:nvPr/>
        </p:nvSpPr>
        <p:spPr>
          <a:xfrm>
            <a:off x="8402486" y="584994"/>
            <a:ext cx="1818556" cy="307777"/>
          </a:xfrm>
          <a:prstGeom prst="rect">
            <a:avLst/>
          </a:prstGeom>
          <a:noFill/>
        </p:spPr>
        <p:txBody>
          <a:bodyPr wrap="square" rtlCol="0">
            <a:spAutoFit/>
          </a:bodyPr>
          <a:lstStyle/>
          <a:p>
            <a:r>
              <a:rPr lang="en-GB" sz="1400" b="1" dirty="0">
                <a:solidFill>
                  <a:srgbClr val="002677"/>
                </a:solidFill>
              </a:rPr>
              <a:t>Data Analysis</a:t>
            </a:r>
            <a:endParaRPr lang="en-US" sz="1400" b="1" dirty="0">
              <a:solidFill>
                <a:srgbClr val="002677"/>
              </a:solidFill>
            </a:endParaRPr>
          </a:p>
        </p:txBody>
      </p:sp>
      <p:pic>
        <p:nvPicPr>
          <p:cNvPr id="3" name="Picture 2">
            <a:extLst>
              <a:ext uri="{FF2B5EF4-FFF2-40B4-BE49-F238E27FC236}">
                <a16:creationId xmlns:a16="http://schemas.microsoft.com/office/drawing/2014/main" id="{10012010-8D71-2AAE-DBCC-E5292E29A734}"/>
              </a:ext>
              <a:ext uri="{C183D7F6-B498-43B3-948B-1728B52AA6E4}">
                <adec:decorative xmlns:adec="http://schemas.microsoft.com/office/drawing/2017/decorative" val="1"/>
              </a:ext>
            </a:extLst>
          </p:cNvPr>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rcRect/>
          <a:stretch/>
        </p:blipFill>
        <p:spPr bwMode="gray">
          <a:xfrm>
            <a:off x="526025" y="1280988"/>
            <a:ext cx="362654" cy="362654"/>
          </a:xfrm>
          <a:prstGeom prst="rect">
            <a:avLst/>
          </a:prstGeom>
        </p:spPr>
      </p:pic>
      <p:pic>
        <p:nvPicPr>
          <p:cNvPr id="5" name="Picture 4">
            <a:extLst>
              <a:ext uri="{FF2B5EF4-FFF2-40B4-BE49-F238E27FC236}">
                <a16:creationId xmlns:a16="http://schemas.microsoft.com/office/drawing/2014/main" id="{3B5B494E-84FE-E8F6-A084-3D1F5B895BFA}"/>
              </a:ext>
              <a:ext uri="{C183D7F6-B498-43B3-948B-1728B52AA6E4}">
                <adec:decorative xmlns:adec="http://schemas.microsoft.com/office/drawing/2017/decorative" val="1"/>
              </a:ext>
            </a:extLst>
          </p:cNvPr>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val="0"/>
              </a:ext>
            </a:extLst>
          </a:blip>
          <a:srcRect/>
          <a:stretch/>
        </p:blipFill>
        <p:spPr bwMode="gray">
          <a:xfrm>
            <a:off x="3771624" y="4414648"/>
            <a:ext cx="419375" cy="402269"/>
          </a:xfrm>
          <a:prstGeom prst="rect">
            <a:avLst/>
          </a:prstGeom>
        </p:spPr>
      </p:pic>
      <p:pic>
        <p:nvPicPr>
          <p:cNvPr id="8" name="Picture 7">
            <a:extLst>
              <a:ext uri="{FF2B5EF4-FFF2-40B4-BE49-F238E27FC236}">
                <a16:creationId xmlns:a16="http://schemas.microsoft.com/office/drawing/2014/main" id="{92D60E7D-645F-E033-7202-CC70C79BD9A4}"/>
              </a:ext>
              <a:ext uri="{C183D7F6-B498-43B3-948B-1728B52AA6E4}">
                <adec:decorative xmlns:adec="http://schemas.microsoft.com/office/drawing/2017/decorative" val="1"/>
              </a:ext>
            </a:extLst>
          </p:cNvPr>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val="0"/>
              </a:ext>
            </a:extLst>
          </a:blip>
          <a:srcRect/>
          <a:stretch/>
        </p:blipFill>
        <p:spPr bwMode="gray">
          <a:xfrm>
            <a:off x="8063294" y="508089"/>
            <a:ext cx="368859" cy="368859"/>
          </a:xfrm>
          <a:prstGeom prst="rect">
            <a:avLst/>
          </a:prstGeom>
        </p:spPr>
      </p:pic>
      <p:sp>
        <p:nvSpPr>
          <p:cNvPr id="1025" name="TextBox 1024">
            <a:extLst>
              <a:ext uri="{FF2B5EF4-FFF2-40B4-BE49-F238E27FC236}">
                <a16:creationId xmlns:a16="http://schemas.microsoft.com/office/drawing/2014/main" id="{43681E23-D2E6-CC4A-36B6-6BB675F4BF16}"/>
              </a:ext>
            </a:extLst>
          </p:cNvPr>
          <p:cNvSpPr txBox="1"/>
          <p:nvPr/>
        </p:nvSpPr>
        <p:spPr>
          <a:xfrm>
            <a:off x="6869586" y="4155165"/>
            <a:ext cx="1378138" cy="307777"/>
          </a:xfrm>
          <a:prstGeom prst="rect">
            <a:avLst/>
          </a:prstGeom>
          <a:noFill/>
        </p:spPr>
        <p:txBody>
          <a:bodyPr wrap="square" rtlCol="0">
            <a:spAutoFit/>
          </a:bodyPr>
          <a:lstStyle/>
          <a:p>
            <a:pPr algn="ctr"/>
            <a:r>
              <a:rPr lang="en-GB" sz="1400" b="1" dirty="0">
                <a:solidFill>
                  <a:srgbClr val="002677"/>
                </a:solidFill>
              </a:rPr>
              <a:t>Pilot Project</a:t>
            </a:r>
          </a:p>
        </p:txBody>
      </p:sp>
      <p:grpSp>
        <p:nvGrpSpPr>
          <p:cNvPr id="1027" name="Graphic 58" descr="Circular block arrow with three sections.">
            <a:extLst>
              <a:ext uri="{FF2B5EF4-FFF2-40B4-BE49-F238E27FC236}">
                <a16:creationId xmlns:a16="http://schemas.microsoft.com/office/drawing/2014/main" id="{79E10531-547D-AACB-56C1-27FE5CEF278E}"/>
              </a:ext>
            </a:extLst>
          </p:cNvPr>
          <p:cNvGrpSpPr>
            <a:grpSpLocks noChangeAspect="1"/>
          </p:cNvGrpSpPr>
          <p:nvPr/>
        </p:nvGrpSpPr>
        <p:grpSpPr>
          <a:xfrm>
            <a:off x="7793372" y="4233483"/>
            <a:ext cx="2157984" cy="2157112"/>
            <a:chOff x="5932901" y="1572685"/>
            <a:chExt cx="2040281" cy="2039457"/>
          </a:xfrm>
          <a:solidFill>
            <a:schemeClr val="bg2"/>
          </a:solidFill>
        </p:grpSpPr>
        <p:sp>
          <p:nvSpPr>
            <p:cNvPr id="1028" name="Freeform: Shape 1027">
              <a:extLst>
                <a:ext uri="{FF2B5EF4-FFF2-40B4-BE49-F238E27FC236}">
                  <a16:creationId xmlns:a16="http://schemas.microsoft.com/office/drawing/2014/main" id="{FEEA9B97-9B7D-BB15-77DD-1601E9899E13}"/>
                </a:ext>
              </a:extLst>
            </p:cNvPr>
            <p:cNvSpPr/>
            <p:nvPr/>
          </p:nvSpPr>
          <p:spPr>
            <a:xfrm>
              <a:off x="6537289" y="2592293"/>
              <a:ext cx="1435893" cy="1019849"/>
            </a:xfrm>
            <a:custGeom>
              <a:avLst/>
              <a:gdLst>
                <a:gd name="connsiteX0" fmla="*/ 1435894 w 1435893"/>
                <a:gd name="connsiteY0" fmla="*/ 95 h 1019849"/>
                <a:gd name="connsiteX1" fmla="*/ 1405700 w 1435893"/>
                <a:gd name="connsiteY1" fmla="*/ 246507 h 1019849"/>
                <a:gd name="connsiteX2" fmla="*/ 1316641 w 1435893"/>
                <a:gd name="connsiteY2" fmla="*/ 478631 h 1019849"/>
                <a:gd name="connsiteX3" fmla="*/ 1174242 w 1435893"/>
                <a:gd name="connsiteY3" fmla="*/ 681990 h 1019849"/>
                <a:gd name="connsiteX4" fmla="*/ 987171 w 1435893"/>
                <a:gd name="connsiteY4" fmla="*/ 845058 h 1019849"/>
                <a:gd name="connsiteX5" fmla="*/ 765905 w 1435893"/>
                <a:gd name="connsiteY5" fmla="*/ 958310 h 1019849"/>
                <a:gd name="connsiteX6" fmla="*/ 523685 w 1435893"/>
                <a:gd name="connsiteY6" fmla="*/ 1014317 h 1019849"/>
                <a:gd name="connsiteX7" fmla="*/ 35433 w 1435893"/>
                <a:gd name="connsiteY7" fmla="*/ 946499 h 1019849"/>
                <a:gd name="connsiteX8" fmla="*/ 12287 w 1435893"/>
                <a:gd name="connsiteY8" fmla="*/ 847630 h 1019849"/>
                <a:gd name="connsiteX9" fmla="*/ 0 w 1435893"/>
                <a:gd name="connsiteY9" fmla="*/ 749618 h 1019849"/>
                <a:gd name="connsiteX10" fmla="*/ 82391 w 1435893"/>
                <a:gd name="connsiteY10" fmla="*/ 700659 h 1019849"/>
                <a:gd name="connsiteX11" fmla="*/ 156972 w 1435893"/>
                <a:gd name="connsiteY11" fmla="*/ 644366 h 1019849"/>
                <a:gd name="connsiteX12" fmla="*/ 489585 w 1435893"/>
                <a:gd name="connsiteY12" fmla="*/ 690467 h 1019849"/>
                <a:gd name="connsiteX13" fmla="*/ 654177 w 1435893"/>
                <a:gd name="connsiteY13" fmla="*/ 652463 h 1019849"/>
                <a:gd name="connsiteX14" fmla="*/ 804577 w 1435893"/>
                <a:gd name="connsiteY14" fmla="*/ 575501 h 1019849"/>
                <a:gd name="connsiteX15" fmla="*/ 932212 w 1435893"/>
                <a:gd name="connsiteY15" fmla="*/ 464248 h 1019849"/>
                <a:gd name="connsiteX16" fmla="*/ 1029272 w 1435893"/>
                <a:gd name="connsiteY16" fmla="*/ 325660 h 1019849"/>
                <a:gd name="connsiteX17" fmla="*/ 1089755 w 1435893"/>
                <a:gd name="connsiteY17" fmla="*/ 168021 h 1019849"/>
                <a:gd name="connsiteX18" fmla="*/ 1110329 w 1435893"/>
                <a:gd name="connsiteY18" fmla="*/ 0 h 1019849"/>
                <a:gd name="connsiteX19" fmla="*/ 1266349 w 1435893"/>
                <a:gd name="connsiteY19" fmla="*/ 106394 h 1019849"/>
                <a:gd name="connsiteX20" fmla="*/ 1435894 w 1435893"/>
                <a:gd name="connsiteY20" fmla="*/ 95 h 1019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35893" h="1019849">
                  <a:moveTo>
                    <a:pt x="1435894" y="95"/>
                  </a:moveTo>
                  <a:cubicBezTo>
                    <a:pt x="1435608" y="82867"/>
                    <a:pt x="1425512" y="165830"/>
                    <a:pt x="1405700" y="246507"/>
                  </a:cubicBezTo>
                  <a:cubicBezTo>
                    <a:pt x="1385983" y="327279"/>
                    <a:pt x="1355312" y="405194"/>
                    <a:pt x="1316641" y="478631"/>
                  </a:cubicBezTo>
                  <a:cubicBezTo>
                    <a:pt x="1277874" y="552069"/>
                    <a:pt x="1229392" y="620173"/>
                    <a:pt x="1174242" y="681990"/>
                  </a:cubicBezTo>
                  <a:cubicBezTo>
                    <a:pt x="1118807" y="743617"/>
                    <a:pt x="1055656" y="798195"/>
                    <a:pt x="987171" y="845058"/>
                  </a:cubicBezTo>
                  <a:cubicBezTo>
                    <a:pt x="918305" y="891349"/>
                    <a:pt x="843915" y="929449"/>
                    <a:pt x="765905" y="958310"/>
                  </a:cubicBezTo>
                  <a:cubicBezTo>
                    <a:pt x="687705" y="986504"/>
                    <a:pt x="606171" y="1005364"/>
                    <a:pt x="523685" y="1014317"/>
                  </a:cubicBezTo>
                  <a:cubicBezTo>
                    <a:pt x="359092" y="1031367"/>
                    <a:pt x="189643" y="1009078"/>
                    <a:pt x="35433" y="946499"/>
                  </a:cubicBezTo>
                  <a:cubicBezTo>
                    <a:pt x="25717" y="913924"/>
                    <a:pt x="18383" y="880015"/>
                    <a:pt x="12287" y="847630"/>
                  </a:cubicBezTo>
                  <a:cubicBezTo>
                    <a:pt x="6572" y="814483"/>
                    <a:pt x="2286" y="782098"/>
                    <a:pt x="0" y="749618"/>
                  </a:cubicBezTo>
                  <a:cubicBezTo>
                    <a:pt x="28670" y="734663"/>
                    <a:pt x="56388" y="717899"/>
                    <a:pt x="82391" y="700659"/>
                  </a:cubicBezTo>
                  <a:cubicBezTo>
                    <a:pt x="108775" y="682561"/>
                    <a:pt x="133350" y="664655"/>
                    <a:pt x="156972" y="644366"/>
                  </a:cubicBezTo>
                  <a:cubicBezTo>
                    <a:pt x="261461" y="686943"/>
                    <a:pt x="376809" y="701993"/>
                    <a:pt x="489585" y="690467"/>
                  </a:cubicBezTo>
                  <a:cubicBezTo>
                    <a:pt x="545783" y="684276"/>
                    <a:pt x="601028" y="671513"/>
                    <a:pt x="654177" y="652463"/>
                  </a:cubicBezTo>
                  <a:cubicBezTo>
                    <a:pt x="707041" y="632841"/>
                    <a:pt x="757619" y="606933"/>
                    <a:pt x="804577" y="575501"/>
                  </a:cubicBezTo>
                  <a:cubicBezTo>
                    <a:pt x="851154" y="543497"/>
                    <a:pt x="894302" y="506254"/>
                    <a:pt x="932212" y="464248"/>
                  </a:cubicBezTo>
                  <a:cubicBezTo>
                    <a:pt x="969740" y="421957"/>
                    <a:pt x="1002887" y="375666"/>
                    <a:pt x="1029272" y="325660"/>
                  </a:cubicBezTo>
                  <a:cubicBezTo>
                    <a:pt x="1055465" y="275653"/>
                    <a:pt x="1076420" y="222885"/>
                    <a:pt x="1089755" y="168021"/>
                  </a:cubicBezTo>
                  <a:cubicBezTo>
                    <a:pt x="1103186" y="113252"/>
                    <a:pt x="1110044" y="56864"/>
                    <a:pt x="1110329" y="0"/>
                  </a:cubicBezTo>
                  <a:cubicBezTo>
                    <a:pt x="1163955" y="28861"/>
                    <a:pt x="1217200" y="64484"/>
                    <a:pt x="1266349" y="106394"/>
                  </a:cubicBezTo>
                  <a:cubicBezTo>
                    <a:pt x="1324928" y="77915"/>
                    <a:pt x="1380935" y="42291"/>
                    <a:pt x="1435894" y="95"/>
                  </a:cubicBezTo>
                  <a:close/>
                </a:path>
              </a:pathLst>
            </a:custGeom>
            <a:grpFill/>
            <a:ln w="6350" cap="rnd">
              <a:solidFill>
                <a:schemeClr val="accent6"/>
              </a:solidFill>
              <a:prstDash val="solid"/>
              <a:round/>
            </a:ln>
          </p:spPr>
          <p:txBody>
            <a:bodyPr rtlCol="0" anchor="ctr"/>
            <a:lstStyle/>
            <a:p>
              <a:endParaRPr lang="en-US"/>
            </a:p>
          </p:txBody>
        </p:sp>
        <p:sp>
          <p:nvSpPr>
            <p:cNvPr id="1029" name="Freeform: Shape 1028">
              <a:extLst>
                <a:ext uri="{FF2B5EF4-FFF2-40B4-BE49-F238E27FC236}">
                  <a16:creationId xmlns:a16="http://schemas.microsoft.com/office/drawing/2014/main" id="{4DD0D56B-A03B-C636-1E9E-EEEC96298B7A}"/>
                </a:ext>
              </a:extLst>
            </p:cNvPr>
            <p:cNvSpPr/>
            <p:nvPr/>
          </p:nvSpPr>
          <p:spPr>
            <a:xfrm>
              <a:off x="5932901" y="1788479"/>
              <a:ext cx="672015" cy="1686401"/>
            </a:xfrm>
            <a:custGeom>
              <a:avLst/>
              <a:gdLst>
                <a:gd name="connsiteX0" fmla="*/ 392648 w 672015"/>
                <a:gd name="connsiteY0" fmla="*/ 0 h 1686401"/>
                <a:gd name="connsiteX1" fmla="*/ 580671 w 672015"/>
                <a:gd name="connsiteY1" fmla="*/ 67913 h 1686401"/>
                <a:gd name="connsiteX2" fmla="*/ 593054 w 672015"/>
                <a:gd name="connsiteY2" fmla="*/ 256603 h 1686401"/>
                <a:gd name="connsiteX3" fmla="*/ 529331 w 672015"/>
                <a:gd name="connsiteY3" fmla="*/ 312611 h 1686401"/>
                <a:gd name="connsiteX4" fmla="*/ 473229 w 672015"/>
                <a:gd name="connsiteY4" fmla="*/ 376238 h 1686401"/>
                <a:gd name="connsiteX5" fmla="*/ 424937 w 672015"/>
                <a:gd name="connsiteY5" fmla="*/ 445961 h 1686401"/>
                <a:gd name="connsiteX6" fmla="*/ 404268 w 672015"/>
                <a:gd name="connsiteY6" fmla="*/ 483013 h 1686401"/>
                <a:gd name="connsiteX7" fmla="*/ 394553 w 672015"/>
                <a:gd name="connsiteY7" fmla="*/ 501872 h 1686401"/>
                <a:gd name="connsiteX8" fmla="*/ 385790 w 672015"/>
                <a:gd name="connsiteY8" fmla="*/ 521113 h 1686401"/>
                <a:gd name="connsiteX9" fmla="*/ 336355 w 672015"/>
                <a:gd name="connsiteY9" fmla="*/ 682561 h 1686401"/>
                <a:gd name="connsiteX10" fmla="*/ 326544 w 672015"/>
                <a:gd name="connsiteY10" fmla="*/ 766763 h 1686401"/>
                <a:gd name="connsiteX11" fmla="*/ 325687 w 672015"/>
                <a:gd name="connsiteY11" fmla="*/ 809339 h 1686401"/>
                <a:gd name="connsiteX12" fmla="*/ 327401 w 672015"/>
                <a:gd name="connsiteY12" fmla="*/ 851821 h 1686401"/>
                <a:gd name="connsiteX13" fmla="*/ 430557 w 672015"/>
                <a:gd name="connsiteY13" fmla="*/ 1171004 h 1686401"/>
                <a:gd name="connsiteX14" fmla="*/ 672016 w 672015"/>
                <a:gd name="connsiteY14" fmla="*/ 1404842 h 1686401"/>
                <a:gd name="connsiteX15" fmla="*/ 590101 w 672015"/>
                <a:gd name="connsiteY15" fmla="*/ 1449800 h 1686401"/>
                <a:gd name="connsiteX16" fmla="*/ 546667 w 672015"/>
                <a:gd name="connsiteY16" fmla="*/ 1469136 h 1686401"/>
                <a:gd name="connsiteX17" fmla="*/ 501518 w 672015"/>
                <a:gd name="connsiteY17" fmla="*/ 1486567 h 1686401"/>
                <a:gd name="connsiteX18" fmla="*/ 499423 w 672015"/>
                <a:gd name="connsiteY18" fmla="*/ 1535430 h 1686401"/>
                <a:gd name="connsiteX19" fmla="*/ 499708 w 672015"/>
                <a:gd name="connsiteY19" fmla="*/ 1585246 h 1686401"/>
                <a:gd name="connsiteX20" fmla="*/ 508472 w 672015"/>
                <a:gd name="connsiteY20" fmla="*/ 1686401 h 1686401"/>
                <a:gd name="connsiteX21" fmla="*/ 154332 w 672015"/>
                <a:gd name="connsiteY21" fmla="*/ 1343406 h 1686401"/>
                <a:gd name="connsiteX22" fmla="*/ 2503 w 672015"/>
                <a:gd name="connsiteY22" fmla="*/ 873824 h 1686401"/>
                <a:gd name="connsiteX23" fmla="*/ 27 w 672015"/>
                <a:gd name="connsiteY23" fmla="*/ 811721 h 1686401"/>
                <a:gd name="connsiteX24" fmla="*/ 1360 w 672015"/>
                <a:gd name="connsiteY24" fmla="*/ 749618 h 1686401"/>
                <a:gd name="connsiteX25" fmla="*/ 15648 w 672015"/>
                <a:gd name="connsiteY25" fmla="*/ 625983 h 1686401"/>
                <a:gd name="connsiteX26" fmla="*/ 88514 w 672015"/>
                <a:gd name="connsiteY26" fmla="*/ 388144 h 1686401"/>
                <a:gd name="connsiteX27" fmla="*/ 101468 w 672015"/>
                <a:gd name="connsiteY27" fmla="*/ 359759 h 1686401"/>
                <a:gd name="connsiteX28" fmla="*/ 115661 w 672015"/>
                <a:gd name="connsiteY28" fmla="*/ 332042 h 1686401"/>
                <a:gd name="connsiteX29" fmla="*/ 146045 w 672015"/>
                <a:gd name="connsiteY29" fmla="*/ 277654 h 1686401"/>
                <a:gd name="connsiteX30" fmla="*/ 216816 w 672015"/>
                <a:gd name="connsiteY30" fmla="*/ 175355 h 1686401"/>
                <a:gd name="connsiteX31" fmla="*/ 299112 w 672015"/>
                <a:gd name="connsiteY31" fmla="*/ 82105 h 1686401"/>
                <a:gd name="connsiteX32" fmla="*/ 392648 w 672015"/>
                <a:gd name="connsiteY32" fmla="*/ 0 h 168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72015" h="1686401">
                  <a:moveTo>
                    <a:pt x="392648" y="0"/>
                  </a:moveTo>
                  <a:cubicBezTo>
                    <a:pt x="459227" y="16478"/>
                    <a:pt x="522473" y="39815"/>
                    <a:pt x="580671" y="67913"/>
                  </a:cubicBezTo>
                  <a:cubicBezTo>
                    <a:pt x="578195" y="132969"/>
                    <a:pt x="582195" y="195834"/>
                    <a:pt x="593054" y="256603"/>
                  </a:cubicBezTo>
                  <a:cubicBezTo>
                    <a:pt x="570479" y="273653"/>
                    <a:pt x="549810" y="293084"/>
                    <a:pt x="529331" y="312611"/>
                  </a:cubicBezTo>
                  <a:cubicBezTo>
                    <a:pt x="509710" y="332994"/>
                    <a:pt x="490279" y="353663"/>
                    <a:pt x="473229" y="376238"/>
                  </a:cubicBezTo>
                  <a:cubicBezTo>
                    <a:pt x="455512" y="398336"/>
                    <a:pt x="439892" y="421958"/>
                    <a:pt x="424937" y="445961"/>
                  </a:cubicBezTo>
                  <a:cubicBezTo>
                    <a:pt x="418175" y="458343"/>
                    <a:pt x="410364" y="470154"/>
                    <a:pt x="404268" y="483013"/>
                  </a:cubicBezTo>
                  <a:lnTo>
                    <a:pt x="394553" y="501872"/>
                  </a:lnTo>
                  <a:lnTo>
                    <a:pt x="385790" y="521113"/>
                  </a:lnTo>
                  <a:cubicBezTo>
                    <a:pt x="362453" y="572548"/>
                    <a:pt x="346070" y="626936"/>
                    <a:pt x="336355" y="682561"/>
                  </a:cubicBezTo>
                  <a:cubicBezTo>
                    <a:pt x="331021" y="710279"/>
                    <a:pt x="328544" y="738569"/>
                    <a:pt x="326544" y="766763"/>
                  </a:cubicBezTo>
                  <a:cubicBezTo>
                    <a:pt x="326258" y="780955"/>
                    <a:pt x="325496" y="795147"/>
                    <a:pt x="325687" y="809339"/>
                  </a:cubicBezTo>
                  <a:cubicBezTo>
                    <a:pt x="326354" y="823532"/>
                    <a:pt x="325877" y="837724"/>
                    <a:pt x="327401" y="851821"/>
                  </a:cubicBezTo>
                  <a:cubicBezTo>
                    <a:pt x="334831" y="964882"/>
                    <a:pt x="370550" y="1075087"/>
                    <a:pt x="430557" y="1171004"/>
                  </a:cubicBezTo>
                  <a:cubicBezTo>
                    <a:pt x="490374" y="1266920"/>
                    <a:pt x="574099" y="1348359"/>
                    <a:pt x="672016" y="1404842"/>
                  </a:cubicBezTo>
                  <a:cubicBezTo>
                    <a:pt x="645727" y="1421511"/>
                    <a:pt x="618771" y="1435799"/>
                    <a:pt x="590101" y="1449800"/>
                  </a:cubicBezTo>
                  <a:cubicBezTo>
                    <a:pt x="575718" y="1456754"/>
                    <a:pt x="561526" y="1462850"/>
                    <a:pt x="546667" y="1469136"/>
                  </a:cubicBezTo>
                  <a:cubicBezTo>
                    <a:pt x="531998" y="1475137"/>
                    <a:pt x="516568" y="1481423"/>
                    <a:pt x="501518" y="1486567"/>
                  </a:cubicBezTo>
                  <a:cubicBezTo>
                    <a:pt x="500185" y="1503045"/>
                    <a:pt x="499804" y="1518857"/>
                    <a:pt x="499423" y="1535430"/>
                  </a:cubicBezTo>
                  <a:cubicBezTo>
                    <a:pt x="499232" y="1551813"/>
                    <a:pt x="499042" y="1568768"/>
                    <a:pt x="499708" y="1585246"/>
                  </a:cubicBezTo>
                  <a:cubicBezTo>
                    <a:pt x="501137" y="1618202"/>
                    <a:pt x="503519" y="1652683"/>
                    <a:pt x="508472" y="1686401"/>
                  </a:cubicBezTo>
                  <a:cubicBezTo>
                    <a:pt x="364644" y="1603248"/>
                    <a:pt x="242248" y="1484281"/>
                    <a:pt x="154332" y="1343406"/>
                  </a:cubicBezTo>
                  <a:cubicBezTo>
                    <a:pt x="66226" y="1202722"/>
                    <a:pt x="13362" y="1039463"/>
                    <a:pt x="2503" y="873824"/>
                  </a:cubicBezTo>
                  <a:cubicBezTo>
                    <a:pt x="503" y="853154"/>
                    <a:pt x="789" y="832485"/>
                    <a:pt x="27" y="811721"/>
                  </a:cubicBezTo>
                  <a:cubicBezTo>
                    <a:pt x="-164" y="791051"/>
                    <a:pt x="694" y="770287"/>
                    <a:pt x="1360" y="749618"/>
                  </a:cubicBezTo>
                  <a:cubicBezTo>
                    <a:pt x="4123" y="708279"/>
                    <a:pt x="8028" y="666845"/>
                    <a:pt x="15648" y="625983"/>
                  </a:cubicBezTo>
                  <a:cubicBezTo>
                    <a:pt x="30031" y="544163"/>
                    <a:pt x="54224" y="463963"/>
                    <a:pt x="88514" y="388144"/>
                  </a:cubicBezTo>
                  <a:lnTo>
                    <a:pt x="101468" y="359759"/>
                  </a:lnTo>
                  <a:lnTo>
                    <a:pt x="115661" y="332042"/>
                  </a:lnTo>
                  <a:cubicBezTo>
                    <a:pt x="124804" y="313373"/>
                    <a:pt x="135853" y="295751"/>
                    <a:pt x="146045" y="277654"/>
                  </a:cubicBezTo>
                  <a:cubicBezTo>
                    <a:pt x="167858" y="242316"/>
                    <a:pt x="190908" y="207740"/>
                    <a:pt x="216816" y="175355"/>
                  </a:cubicBezTo>
                  <a:cubicBezTo>
                    <a:pt x="242057" y="142399"/>
                    <a:pt x="270251" y="111823"/>
                    <a:pt x="299112" y="82105"/>
                  </a:cubicBezTo>
                  <a:cubicBezTo>
                    <a:pt x="329116" y="53340"/>
                    <a:pt x="359691" y="25146"/>
                    <a:pt x="392648" y="0"/>
                  </a:cubicBezTo>
                  <a:close/>
                </a:path>
              </a:pathLst>
            </a:custGeom>
            <a:grpFill/>
            <a:ln w="6350" cap="rnd">
              <a:solidFill>
                <a:schemeClr val="accent6"/>
              </a:solidFill>
              <a:prstDash val="solid"/>
              <a:round/>
            </a:ln>
          </p:spPr>
          <p:txBody>
            <a:bodyPr rtlCol="0" anchor="ctr"/>
            <a:lstStyle/>
            <a:p>
              <a:endParaRPr lang="en-US"/>
            </a:p>
          </p:txBody>
        </p:sp>
        <p:sp>
          <p:nvSpPr>
            <p:cNvPr id="1030" name="Freeform: Shape 1029">
              <a:extLst>
                <a:ext uri="{FF2B5EF4-FFF2-40B4-BE49-F238E27FC236}">
                  <a16:creationId xmlns:a16="http://schemas.microsoft.com/office/drawing/2014/main" id="{6AD3FDD4-CC35-6842-3178-AFB2EA38B446}"/>
                </a:ext>
              </a:extLst>
            </p:cNvPr>
            <p:cNvSpPr/>
            <p:nvPr/>
          </p:nvSpPr>
          <p:spPr>
            <a:xfrm>
              <a:off x="6446611" y="1572685"/>
              <a:ext cx="1516856" cy="1009035"/>
            </a:xfrm>
            <a:custGeom>
              <a:avLst/>
              <a:gdLst>
                <a:gd name="connsiteX0" fmla="*/ 176498 w 1516856"/>
                <a:gd name="connsiteY0" fmla="*/ 228366 h 1009035"/>
                <a:gd name="connsiteX1" fmla="*/ 0 w 1516856"/>
                <a:gd name="connsiteY1" fmla="*/ 134355 h 1009035"/>
                <a:gd name="connsiteX2" fmla="*/ 111538 w 1516856"/>
                <a:gd name="connsiteY2" fmla="*/ 79014 h 1009035"/>
                <a:gd name="connsiteX3" fmla="*/ 229267 w 1516856"/>
                <a:gd name="connsiteY3" fmla="*/ 38057 h 1009035"/>
                <a:gd name="connsiteX4" fmla="*/ 350996 w 1516856"/>
                <a:gd name="connsiteY4" fmla="*/ 11482 h 1009035"/>
                <a:gd name="connsiteX5" fmla="*/ 474821 w 1516856"/>
                <a:gd name="connsiteY5" fmla="*/ 433 h 1009035"/>
                <a:gd name="connsiteX6" fmla="*/ 721995 w 1516856"/>
                <a:gd name="connsiteY6" fmla="*/ 22722 h 1009035"/>
                <a:gd name="connsiteX7" fmla="*/ 956881 w 1516856"/>
                <a:gd name="connsiteY7" fmla="*/ 104446 h 1009035"/>
                <a:gd name="connsiteX8" fmla="*/ 1333310 w 1516856"/>
                <a:gd name="connsiteY8" fmla="*/ 422676 h 1009035"/>
                <a:gd name="connsiteX9" fmla="*/ 1453325 w 1516856"/>
                <a:gd name="connsiteY9" fmla="*/ 640323 h 1009035"/>
                <a:gd name="connsiteX10" fmla="*/ 1516856 w 1516856"/>
                <a:gd name="connsiteY10" fmla="*/ 880734 h 1009035"/>
                <a:gd name="connsiteX11" fmla="*/ 1480376 w 1516856"/>
                <a:gd name="connsiteY11" fmla="*/ 916452 h 1009035"/>
                <a:gd name="connsiteX12" fmla="*/ 1442276 w 1516856"/>
                <a:gd name="connsiteY12" fmla="*/ 949790 h 1009035"/>
                <a:gd name="connsiteX13" fmla="*/ 1363504 w 1516856"/>
                <a:gd name="connsiteY13" fmla="*/ 1009035 h 1009035"/>
                <a:gd name="connsiteX14" fmla="*/ 1279970 w 1516856"/>
                <a:gd name="connsiteY14" fmla="*/ 961791 h 1009035"/>
                <a:gd name="connsiteX15" fmla="*/ 1237583 w 1516856"/>
                <a:gd name="connsiteY15" fmla="*/ 941979 h 1009035"/>
                <a:gd name="connsiteX16" fmla="*/ 1194340 w 1516856"/>
                <a:gd name="connsiteY16" fmla="*/ 924834 h 1009035"/>
                <a:gd name="connsiteX17" fmla="*/ 1151192 w 1516856"/>
                <a:gd name="connsiteY17" fmla="*/ 761576 h 1009035"/>
                <a:gd name="connsiteX18" fmla="*/ 1069562 w 1516856"/>
                <a:gd name="connsiteY18" fmla="*/ 613557 h 1009035"/>
                <a:gd name="connsiteX19" fmla="*/ 812959 w 1516856"/>
                <a:gd name="connsiteY19" fmla="*/ 396578 h 1009035"/>
                <a:gd name="connsiteX20" fmla="*/ 484822 w 1516856"/>
                <a:gd name="connsiteY20" fmla="*/ 325998 h 1009035"/>
                <a:gd name="connsiteX21" fmla="*/ 400336 w 1516856"/>
                <a:gd name="connsiteY21" fmla="*/ 333427 h 1009035"/>
                <a:gd name="connsiteX22" fmla="*/ 317659 w 1516856"/>
                <a:gd name="connsiteY22" fmla="*/ 351620 h 1009035"/>
                <a:gd name="connsiteX23" fmla="*/ 237744 w 1516856"/>
                <a:gd name="connsiteY23" fmla="*/ 379338 h 1009035"/>
                <a:gd name="connsiteX24" fmla="*/ 161925 w 1516856"/>
                <a:gd name="connsiteY24" fmla="*/ 417057 h 1009035"/>
                <a:gd name="connsiteX25" fmla="*/ 176498 w 1516856"/>
                <a:gd name="connsiteY25" fmla="*/ 228366 h 1009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16856" h="1009035">
                  <a:moveTo>
                    <a:pt x="176498" y="228366"/>
                  </a:moveTo>
                  <a:cubicBezTo>
                    <a:pt x="122968" y="192362"/>
                    <a:pt x="63532" y="160072"/>
                    <a:pt x="0" y="134355"/>
                  </a:cubicBezTo>
                  <a:cubicBezTo>
                    <a:pt x="35814" y="113400"/>
                    <a:pt x="73438" y="95493"/>
                    <a:pt x="111538" y="79014"/>
                  </a:cubicBezTo>
                  <a:cubicBezTo>
                    <a:pt x="150019" y="63489"/>
                    <a:pt x="189071" y="48915"/>
                    <a:pt x="229267" y="38057"/>
                  </a:cubicBezTo>
                  <a:cubicBezTo>
                    <a:pt x="269176" y="26341"/>
                    <a:pt x="310039" y="18340"/>
                    <a:pt x="350996" y="11482"/>
                  </a:cubicBezTo>
                  <a:cubicBezTo>
                    <a:pt x="392144" y="5767"/>
                    <a:pt x="433388" y="1290"/>
                    <a:pt x="474821" y="433"/>
                  </a:cubicBezTo>
                  <a:cubicBezTo>
                    <a:pt x="557498" y="-1853"/>
                    <a:pt x="640842" y="4815"/>
                    <a:pt x="721995" y="22722"/>
                  </a:cubicBezTo>
                  <a:cubicBezTo>
                    <a:pt x="803148" y="40533"/>
                    <a:pt x="882491" y="67489"/>
                    <a:pt x="956881" y="104446"/>
                  </a:cubicBezTo>
                  <a:cubicBezTo>
                    <a:pt x="1105948" y="177979"/>
                    <a:pt x="1236345" y="287993"/>
                    <a:pt x="1333310" y="422676"/>
                  </a:cubicBezTo>
                  <a:cubicBezTo>
                    <a:pt x="1381792" y="489923"/>
                    <a:pt x="1422654" y="562980"/>
                    <a:pt x="1453325" y="640323"/>
                  </a:cubicBezTo>
                  <a:cubicBezTo>
                    <a:pt x="1484186" y="717475"/>
                    <a:pt x="1506093" y="798342"/>
                    <a:pt x="1516856" y="880734"/>
                  </a:cubicBezTo>
                  <a:cubicBezTo>
                    <a:pt x="1504760" y="893021"/>
                    <a:pt x="1492568" y="904927"/>
                    <a:pt x="1480376" y="916452"/>
                  </a:cubicBezTo>
                  <a:cubicBezTo>
                    <a:pt x="1467993" y="927978"/>
                    <a:pt x="1455039" y="939122"/>
                    <a:pt x="1442276" y="949790"/>
                  </a:cubicBezTo>
                  <a:cubicBezTo>
                    <a:pt x="1417034" y="971221"/>
                    <a:pt x="1390174" y="990938"/>
                    <a:pt x="1363504" y="1009035"/>
                  </a:cubicBezTo>
                  <a:cubicBezTo>
                    <a:pt x="1335881" y="991605"/>
                    <a:pt x="1308640" y="975793"/>
                    <a:pt x="1279970" y="961791"/>
                  </a:cubicBezTo>
                  <a:cubicBezTo>
                    <a:pt x="1265777" y="954743"/>
                    <a:pt x="1251871" y="948171"/>
                    <a:pt x="1237583" y="941979"/>
                  </a:cubicBezTo>
                  <a:cubicBezTo>
                    <a:pt x="1223105" y="935883"/>
                    <a:pt x="1208723" y="930073"/>
                    <a:pt x="1194340" y="924834"/>
                  </a:cubicBezTo>
                  <a:cubicBezTo>
                    <a:pt x="1187101" y="868732"/>
                    <a:pt x="1172051" y="813963"/>
                    <a:pt x="1151192" y="761576"/>
                  </a:cubicBezTo>
                  <a:cubicBezTo>
                    <a:pt x="1130522" y="708998"/>
                    <a:pt x="1102614" y="659468"/>
                    <a:pt x="1069562" y="613557"/>
                  </a:cubicBezTo>
                  <a:cubicBezTo>
                    <a:pt x="1003459" y="521736"/>
                    <a:pt x="914210" y="446584"/>
                    <a:pt x="812959" y="396578"/>
                  </a:cubicBezTo>
                  <a:cubicBezTo>
                    <a:pt x="711613" y="346667"/>
                    <a:pt x="598456" y="322092"/>
                    <a:pt x="484822" y="325998"/>
                  </a:cubicBezTo>
                  <a:cubicBezTo>
                    <a:pt x="456438" y="326474"/>
                    <a:pt x="428339" y="329712"/>
                    <a:pt x="400336" y="333427"/>
                  </a:cubicBezTo>
                  <a:cubicBezTo>
                    <a:pt x="372523" y="338285"/>
                    <a:pt x="344710" y="343524"/>
                    <a:pt x="317659" y="351620"/>
                  </a:cubicBezTo>
                  <a:cubicBezTo>
                    <a:pt x="290322" y="358764"/>
                    <a:pt x="263938" y="368955"/>
                    <a:pt x="237744" y="379338"/>
                  </a:cubicBezTo>
                  <a:cubicBezTo>
                    <a:pt x="211931" y="390768"/>
                    <a:pt x="186309" y="402674"/>
                    <a:pt x="161925" y="417057"/>
                  </a:cubicBezTo>
                  <a:cubicBezTo>
                    <a:pt x="159734" y="355144"/>
                    <a:pt x="164783" y="292565"/>
                    <a:pt x="176498" y="228366"/>
                  </a:cubicBezTo>
                  <a:close/>
                </a:path>
              </a:pathLst>
            </a:custGeom>
            <a:grpFill/>
            <a:ln w="6350" cap="rnd">
              <a:solidFill>
                <a:schemeClr val="accent6"/>
              </a:solidFill>
              <a:prstDash val="solid"/>
              <a:round/>
            </a:ln>
          </p:spPr>
          <p:txBody>
            <a:bodyPr rtlCol="0" anchor="ctr"/>
            <a:lstStyle/>
            <a:p>
              <a:endParaRPr lang="en-US"/>
            </a:p>
          </p:txBody>
        </p:sp>
      </p:grpSp>
      <p:sp>
        <p:nvSpPr>
          <p:cNvPr id="1031" name="TextBox 1030">
            <a:extLst>
              <a:ext uri="{FF2B5EF4-FFF2-40B4-BE49-F238E27FC236}">
                <a16:creationId xmlns:a16="http://schemas.microsoft.com/office/drawing/2014/main" id="{6B1FB4CF-0A69-7157-9DDE-84EACCABA6DE}"/>
              </a:ext>
            </a:extLst>
          </p:cNvPr>
          <p:cNvSpPr txBox="1"/>
          <p:nvPr/>
        </p:nvSpPr>
        <p:spPr bwMode="gray">
          <a:xfrm>
            <a:off x="6710105" y="5021715"/>
            <a:ext cx="1260629" cy="369332"/>
          </a:xfrm>
          <a:prstGeom prst="rect">
            <a:avLst/>
          </a:prstGeom>
          <a:noFill/>
        </p:spPr>
        <p:txBody>
          <a:bodyPr vert="horz" wrap="square" lIns="0" tIns="0" rIns="0" bIns="0" rtlCol="0">
            <a:spAutoFit/>
          </a:bodyPr>
          <a:lstStyle/>
          <a:p>
            <a:pPr algn="ctr">
              <a:spcBef>
                <a:spcPts val="600"/>
              </a:spcBef>
            </a:pPr>
            <a:r>
              <a:rPr lang="en-GB" sz="1200" b="1">
                <a:solidFill>
                  <a:schemeClr val="accent6"/>
                </a:solidFill>
              </a:rPr>
              <a:t>Plan and Research</a:t>
            </a:r>
            <a:endParaRPr lang="en-US" sz="1200" b="1">
              <a:solidFill>
                <a:schemeClr val="accent6"/>
              </a:solidFill>
            </a:endParaRPr>
          </a:p>
        </p:txBody>
      </p:sp>
      <p:sp>
        <p:nvSpPr>
          <p:cNvPr id="1032" name="TextBox 1031">
            <a:extLst>
              <a:ext uri="{FF2B5EF4-FFF2-40B4-BE49-F238E27FC236}">
                <a16:creationId xmlns:a16="http://schemas.microsoft.com/office/drawing/2014/main" id="{DE134B7A-AD73-433A-17EE-EF15D0173049}"/>
              </a:ext>
            </a:extLst>
          </p:cNvPr>
          <p:cNvSpPr txBox="1"/>
          <p:nvPr/>
        </p:nvSpPr>
        <p:spPr bwMode="gray">
          <a:xfrm>
            <a:off x="9333322" y="4222300"/>
            <a:ext cx="1260629" cy="369332"/>
          </a:xfrm>
          <a:prstGeom prst="rect">
            <a:avLst/>
          </a:prstGeom>
          <a:noFill/>
        </p:spPr>
        <p:txBody>
          <a:bodyPr vert="horz" wrap="square" lIns="0" tIns="0" rIns="0" bIns="0" rtlCol="0">
            <a:spAutoFit/>
          </a:bodyPr>
          <a:lstStyle/>
          <a:p>
            <a:pPr algn="ctr">
              <a:spcBef>
                <a:spcPts val="600"/>
              </a:spcBef>
            </a:pPr>
            <a:r>
              <a:rPr lang="en-GB" sz="1200" b="1">
                <a:solidFill>
                  <a:schemeClr val="accent6"/>
                </a:solidFill>
              </a:rPr>
              <a:t>Design and Adapt</a:t>
            </a:r>
            <a:endParaRPr lang="en-US" sz="1200" b="1">
              <a:solidFill>
                <a:schemeClr val="accent6"/>
              </a:solidFill>
            </a:endParaRPr>
          </a:p>
        </p:txBody>
      </p:sp>
      <p:sp>
        <p:nvSpPr>
          <p:cNvPr id="1033" name="TextBox 1032">
            <a:extLst>
              <a:ext uri="{FF2B5EF4-FFF2-40B4-BE49-F238E27FC236}">
                <a16:creationId xmlns:a16="http://schemas.microsoft.com/office/drawing/2014/main" id="{64387F47-4EB1-06A3-B20D-285C1ECF6A92}"/>
              </a:ext>
            </a:extLst>
          </p:cNvPr>
          <p:cNvSpPr txBox="1"/>
          <p:nvPr/>
        </p:nvSpPr>
        <p:spPr bwMode="gray">
          <a:xfrm>
            <a:off x="9782934" y="5749785"/>
            <a:ext cx="1260629" cy="369332"/>
          </a:xfrm>
          <a:prstGeom prst="rect">
            <a:avLst/>
          </a:prstGeom>
          <a:noFill/>
        </p:spPr>
        <p:txBody>
          <a:bodyPr vert="horz" wrap="square" lIns="0" tIns="0" rIns="0" bIns="0" rtlCol="0">
            <a:spAutoFit/>
          </a:bodyPr>
          <a:lstStyle/>
          <a:p>
            <a:pPr algn="ctr">
              <a:spcBef>
                <a:spcPts val="600"/>
              </a:spcBef>
            </a:pPr>
            <a:r>
              <a:rPr lang="en-GB" sz="1200" b="1">
                <a:solidFill>
                  <a:schemeClr val="accent6"/>
                </a:solidFill>
              </a:rPr>
              <a:t>Measure and Monitor</a:t>
            </a:r>
            <a:endParaRPr lang="en-US" sz="1200" b="1">
              <a:solidFill>
                <a:schemeClr val="accent6"/>
              </a:solidFill>
            </a:endParaRPr>
          </a:p>
        </p:txBody>
      </p:sp>
      <p:pic>
        <p:nvPicPr>
          <p:cNvPr id="1034" name="Picture 1033">
            <a:extLst>
              <a:ext uri="{FF2B5EF4-FFF2-40B4-BE49-F238E27FC236}">
                <a16:creationId xmlns:a16="http://schemas.microsoft.com/office/drawing/2014/main" id="{650C84F9-3903-ECAC-3953-843BDB51E3AA}"/>
              </a:ext>
              <a:ext uri="{C183D7F6-B498-43B3-948B-1728B52AA6E4}">
                <adec:decorative xmlns:adec="http://schemas.microsoft.com/office/drawing/2017/decorative" val="1"/>
              </a:ext>
            </a:extLst>
          </p:cNvPr>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val="0"/>
              </a:ext>
            </a:extLst>
          </a:blip>
          <a:srcRect/>
          <a:stretch/>
        </p:blipFill>
        <p:spPr bwMode="gray">
          <a:xfrm>
            <a:off x="6750401" y="4123718"/>
            <a:ext cx="321358" cy="321358"/>
          </a:xfrm>
          <a:prstGeom prst="rect">
            <a:avLst/>
          </a:prstGeom>
        </p:spPr>
      </p:pic>
      <p:pic>
        <p:nvPicPr>
          <p:cNvPr id="1035" name="Picture 1034">
            <a:extLst>
              <a:ext uri="{FF2B5EF4-FFF2-40B4-BE49-F238E27FC236}">
                <a16:creationId xmlns:a16="http://schemas.microsoft.com/office/drawing/2014/main" id="{9664EF84-3432-055F-6A59-1943BED26E64}"/>
              </a:ext>
              <a:ext uri="{C183D7F6-B498-43B3-948B-1728B52AA6E4}">
                <adec:decorative xmlns:adec="http://schemas.microsoft.com/office/drawing/2017/decorative" val="1"/>
              </a:ext>
            </a:extLst>
          </p:cNvPr>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val="0"/>
              </a:ext>
            </a:extLst>
          </a:blip>
          <a:srcRect/>
          <a:stretch/>
        </p:blipFill>
        <p:spPr bwMode="gray">
          <a:xfrm>
            <a:off x="8582390" y="4995928"/>
            <a:ext cx="609601" cy="609601"/>
          </a:xfrm>
          <a:prstGeom prst="rect">
            <a:avLst/>
          </a:prstGeom>
        </p:spPr>
      </p:pic>
      <p:sp>
        <p:nvSpPr>
          <p:cNvPr id="1037" name="TextBox 1036">
            <a:extLst>
              <a:ext uri="{FF2B5EF4-FFF2-40B4-BE49-F238E27FC236}">
                <a16:creationId xmlns:a16="http://schemas.microsoft.com/office/drawing/2014/main" id="{44EB0F2C-43A5-DE10-8CED-E097E004998A}"/>
              </a:ext>
            </a:extLst>
          </p:cNvPr>
          <p:cNvSpPr txBox="1"/>
          <p:nvPr/>
        </p:nvSpPr>
        <p:spPr bwMode="gray">
          <a:xfrm>
            <a:off x="620098" y="4445076"/>
            <a:ext cx="1978090" cy="307777"/>
          </a:xfrm>
          <a:prstGeom prst="rect">
            <a:avLst/>
          </a:prstGeom>
          <a:noFill/>
        </p:spPr>
        <p:txBody>
          <a:bodyPr wrap="square">
            <a:spAutoFit/>
          </a:bodyPr>
          <a:lstStyle/>
          <a:p>
            <a:r>
              <a:rPr lang="en-GB" sz="1400" b="1" dirty="0">
                <a:solidFill>
                  <a:srgbClr val="002677"/>
                </a:solidFill>
              </a:rPr>
              <a:t>National Evidence</a:t>
            </a:r>
            <a:endParaRPr lang="en-US" sz="1400" b="1" dirty="0">
              <a:solidFill>
                <a:srgbClr val="002677"/>
              </a:solidFill>
            </a:endParaRPr>
          </a:p>
        </p:txBody>
      </p:sp>
      <p:pic>
        <p:nvPicPr>
          <p:cNvPr id="1038" name="Picture 2" descr="PPT - Outcomes PowerPoint Presentation, free download - ID:471931">
            <a:extLst>
              <a:ext uri="{FF2B5EF4-FFF2-40B4-BE49-F238E27FC236}">
                <a16:creationId xmlns:a16="http://schemas.microsoft.com/office/drawing/2014/main" id="{373CC03F-A635-DB61-E36D-5D0CB4BF6A0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8631" y="4661075"/>
            <a:ext cx="1808749" cy="1519349"/>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6C1CBC88-3620-6195-3B3D-03978FD9D70E}"/>
              </a:ext>
            </a:extLst>
          </p:cNvPr>
          <p:cNvSpPr txBox="1">
            <a:spLocks noGrp="1"/>
          </p:cNvSpPr>
          <p:nvPr>
            <p:ph type="title" idx="4294967295"/>
          </p:nvPr>
        </p:nvSpPr>
        <p:spPr bwMode="gray">
          <a:xfrm>
            <a:off x="487834" y="633314"/>
            <a:ext cx="9601200" cy="4558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5A5A5A"/>
                </a:solidFill>
                <a:effectLst/>
                <a:uLnTx/>
                <a:uFillTx/>
                <a:latin typeface="+mj-lt"/>
                <a:ea typeface="+mj-ea"/>
                <a:cs typeface="+mj-cs"/>
              </a:rPr>
              <a:t>Some suggestions on how to calculate the impact of an intervention </a:t>
            </a:r>
          </a:p>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2200" b="0" i="0" u="none" strike="noStrike" kern="1200" cap="none" spc="0" normalizeH="0" baseline="0" noProof="0" dirty="0">
              <a:ln>
                <a:noFill/>
              </a:ln>
              <a:solidFill>
                <a:srgbClr val="5A5A5A"/>
              </a:solidFill>
              <a:effectLst/>
              <a:uLnTx/>
              <a:uFillTx/>
              <a:latin typeface="+mj-lt"/>
              <a:ea typeface="+mj-ea"/>
              <a:cs typeface="+mj-cs"/>
            </a:endParaRPr>
          </a:p>
        </p:txBody>
      </p:sp>
      <p:pic>
        <p:nvPicPr>
          <p:cNvPr id="13" name="Picture 12">
            <a:extLst>
              <a:ext uri="{FF2B5EF4-FFF2-40B4-BE49-F238E27FC236}">
                <a16:creationId xmlns:a16="http://schemas.microsoft.com/office/drawing/2014/main" id="{BF9D7573-1A17-134A-A719-E6626DC21658}"/>
              </a:ext>
              <a:ext uri="{C183D7F6-B498-43B3-948B-1728B52AA6E4}">
                <adec:decorative xmlns:adec="http://schemas.microsoft.com/office/drawing/2017/decorative" val="1"/>
              </a:ext>
            </a:extLst>
          </p:cNvPr>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val="0"/>
              </a:ext>
            </a:extLst>
          </a:blip>
          <a:stretch/>
        </p:blipFill>
        <p:spPr bwMode="gray">
          <a:xfrm>
            <a:off x="310243" y="4306052"/>
            <a:ext cx="463240" cy="463240"/>
          </a:xfrm>
          <a:prstGeom prst="rect">
            <a:avLst/>
          </a:prstGeom>
        </p:spPr>
      </p:pic>
    </p:spTree>
    <p:extLst>
      <p:ext uri="{BB962C8B-B14F-4D97-AF65-F5344CB8AC3E}">
        <p14:creationId xmlns:p14="http://schemas.microsoft.com/office/powerpoint/2010/main" val="195728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a:extLst>
              <a:ext uri="{FF2B5EF4-FFF2-40B4-BE49-F238E27FC236}">
                <a16:creationId xmlns:a16="http://schemas.microsoft.com/office/drawing/2014/main" id="{C2B615E5-9815-499B-88A7-B89967033738}"/>
              </a:ext>
              <a:ext uri="{C183D7F6-B498-43B3-948B-1728B52AA6E4}">
                <adec:decorative xmlns:adec="http://schemas.microsoft.com/office/drawing/2017/decorative" val="1"/>
              </a:ext>
            </a:extLst>
          </p:cNvPr>
          <p:cNvSpPr/>
          <p:nvPr/>
        </p:nvSpPr>
        <p:spPr bwMode="gray">
          <a:xfrm>
            <a:off x="4107646" y="1716186"/>
            <a:ext cx="2740982" cy="2740980"/>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0" name="Oval 29">
            <a:extLst>
              <a:ext uri="{FF2B5EF4-FFF2-40B4-BE49-F238E27FC236}">
                <a16:creationId xmlns:a16="http://schemas.microsoft.com/office/drawing/2014/main" id="{66A9EAD6-0BF0-4E72-B743-536AC36F2660}"/>
              </a:ext>
              <a:ext uri="{C183D7F6-B498-43B3-948B-1728B52AA6E4}">
                <adec:decorative xmlns:adec="http://schemas.microsoft.com/office/drawing/2017/decorative" val="1"/>
              </a:ext>
            </a:extLst>
          </p:cNvPr>
          <p:cNvSpPr/>
          <p:nvPr/>
        </p:nvSpPr>
        <p:spPr bwMode="gray">
          <a:xfrm>
            <a:off x="4354113" y="1953375"/>
            <a:ext cx="2274828" cy="2274826"/>
          </a:xfrm>
          <a:prstGeom prst="ellipse">
            <a:avLst/>
          </a:prstGeom>
          <a:solidFill>
            <a:schemeClr val="bg1"/>
          </a:solidFill>
          <a:ln w="889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nvGrpSpPr>
          <p:cNvPr id="32" name="Graphic 69" descr="Circular block arrow with five sections.">
            <a:extLst>
              <a:ext uri="{FF2B5EF4-FFF2-40B4-BE49-F238E27FC236}">
                <a16:creationId xmlns:a16="http://schemas.microsoft.com/office/drawing/2014/main" id="{083AA339-517A-4B1D-AA5C-C558189BB348}"/>
              </a:ext>
            </a:extLst>
          </p:cNvPr>
          <p:cNvGrpSpPr>
            <a:grpSpLocks noChangeAspect="1"/>
          </p:cNvGrpSpPr>
          <p:nvPr/>
        </p:nvGrpSpPr>
        <p:grpSpPr>
          <a:xfrm rot="900000">
            <a:off x="4399147" y="2020977"/>
            <a:ext cx="2157985" cy="2157877"/>
            <a:chOff x="2994672" y="3812375"/>
            <a:chExt cx="2040064" cy="2039964"/>
          </a:xfrm>
          <a:solidFill>
            <a:schemeClr val="accent6"/>
          </a:solidFill>
        </p:grpSpPr>
        <p:sp>
          <p:nvSpPr>
            <p:cNvPr id="33" name="Freeform: Shape 31">
              <a:extLst>
                <a:ext uri="{FF2B5EF4-FFF2-40B4-BE49-F238E27FC236}">
                  <a16:creationId xmlns:a16="http://schemas.microsoft.com/office/drawing/2014/main" id="{96F4470B-7A3F-4DD6-9341-2FFE89005946}"/>
                </a:ext>
              </a:extLst>
            </p:cNvPr>
            <p:cNvSpPr/>
            <p:nvPr/>
          </p:nvSpPr>
          <p:spPr>
            <a:xfrm>
              <a:off x="2994672" y="4338223"/>
              <a:ext cx="457390" cy="1091682"/>
            </a:xfrm>
            <a:custGeom>
              <a:avLst/>
              <a:gdLst>
                <a:gd name="connsiteX0" fmla="*/ 268319 w 457390"/>
                <a:gd name="connsiteY0" fmla="*/ 906230 h 1091682"/>
                <a:gd name="connsiteX1" fmla="*/ 226790 w 457390"/>
                <a:gd name="connsiteY1" fmla="*/ 995670 h 1091682"/>
                <a:gd name="connsiteX2" fmla="*/ 208979 w 457390"/>
                <a:gd name="connsiteY2" fmla="*/ 1043009 h 1091682"/>
                <a:gd name="connsiteX3" fmla="*/ 193643 w 457390"/>
                <a:gd name="connsiteY3" fmla="*/ 1091682 h 1091682"/>
                <a:gd name="connsiteX4" fmla="*/ 60674 w 457390"/>
                <a:gd name="connsiteY4" fmla="*/ 841270 h 1091682"/>
                <a:gd name="connsiteX5" fmla="*/ 21812 w 457390"/>
                <a:gd name="connsiteY5" fmla="*/ 704491 h 1091682"/>
                <a:gd name="connsiteX6" fmla="*/ 2477 w 457390"/>
                <a:gd name="connsiteY6" fmla="*/ 563807 h 1091682"/>
                <a:gd name="connsiteX7" fmla="*/ 1143 w 457390"/>
                <a:gd name="connsiteY7" fmla="*/ 546090 h 1091682"/>
                <a:gd name="connsiteX8" fmla="*/ 667 w 457390"/>
                <a:gd name="connsiteY8" fmla="*/ 528374 h 1091682"/>
                <a:gd name="connsiteX9" fmla="*/ 0 w 457390"/>
                <a:gd name="connsiteY9" fmla="*/ 492941 h 1091682"/>
                <a:gd name="connsiteX10" fmla="*/ 2762 w 457390"/>
                <a:gd name="connsiteY10" fmla="*/ 422075 h 1091682"/>
                <a:gd name="connsiteX11" fmla="*/ 22384 w 457390"/>
                <a:gd name="connsiteY11" fmla="*/ 281390 h 1091682"/>
                <a:gd name="connsiteX12" fmla="*/ 61532 w 457390"/>
                <a:gd name="connsiteY12" fmla="*/ 144611 h 1091682"/>
                <a:gd name="connsiteX13" fmla="*/ 119539 w 457390"/>
                <a:gd name="connsiteY13" fmla="*/ 14786 h 1091682"/>
                <a:gd name="connsiteX14" fmla="*/ 220409 w 457390"/>
                <a:gd name="connsiteY14" fmla="*/ 2403 h 1091682"/>
                <a:gd name="connsiteX15" fmla="*/ 319183 w 457390"/>
                <a:gd name="connsiteY15" fmla="*/ 593 h 1091682"/>
                <a:gd name="connsiteX16" fmla="*/ 358997 w 457390"/>
                <a:gd name="connsiteY16" fmla="*/ 87747 h 1091682"/>
                <a:gd name="connsiteX17" fmla="*/ 406813 w 457390"/>
                <a:gd name="connsiteY17" fmla="*/ 167948 h 1091682"/>
                <a:gd name="connsiteX18" fmla="*/ 327470 w 457390"/>
                <a:gd name="connsiteY18" fmla="*/ 541709 h 1091682"/>
                <a:gd name="connsiteX19" fmla="*/ 457391 w 457390"/>
                <a:gd name="connsiteY19" fmla="*/ 900706 h 1091682"/>
                <a:gd name="connsiteX20" fmla="*/ 411194 w 457390"/>
                <a:gd name="connsiteY20" fmla="*/ 905945 h 1091682"/>
                <a:gd name="connsiteX21" fmla="*/ 364426 w 457390"/>
                <a:gd name="connsiteY21" fmla="*/ 908516 h 1091682"/>
                <a:gd name="connsiteX22" fmla="*/ 268319 w 457390"/>
                <a:gd name="connsiteY22" fmla="*/ 906230 h 1091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57390" h="1091682">
                  <a:moveTo>
                    <a:pt x="268319" y="906230"/>
                  </a:moveTo>
                  <a:cubicBezTo>
                    <a:pt x="253555" y="934615"/>
                    <a:pt x="238887" y="964904"/>
                    <a:pt x="226790" y="995670"/>
                  </a:cubicBezTo>
                  <a:cubicBezTo>
                    <a:pt x="220599" y="1011101"/>
                    <a:pt x="214503" y="1027008"/>
                    <a:pt x="208979" y="1043009"/>
                  </a:cubicBezTo>
                  <a:cubicBezTo>
                    <a:pt x="203644" y="1058916"/>
                    <a:pt x="198501" y="1075109"/>
                    <a:pt x="193643" y="1091682"/>
                  </a:cubicBezTo>
                  <a:cubicBezTo>
                    <a:pt x="137922" y="1015101"/>
                    <a:pt x="93345" y="930329"/>
                    <a:pt x="60674" y="841270"/>
                  </a:cubicBezTo>
                  <a:cubicBezTo>
                    <a:pt x="44768" y="796598"/>
                    <a:pt x="31623" y="750878"/>
                    <a:pt x="21812" y="704491"/>
                  </a:cubicBezTo>
                  <a:cubicBezTo>
                    <a:pt x="12668" y="658009"/>
                    <a:pt x="5143" y="611051"/>
                    <a:pt x="2477" y="563807"/>
                  </a:cubicBezTo>
                  <a:lnTo>
                    <a:pt x="1143" y="546090"/>
                  </a:lnTo>
                  <a:lnTo>
                    <a:pt x="667" y="528374"/>
                  </a:lnTo>
                  <a:lnTo>
                    <a:pt x="0" y="492941"/>
                  </a:lnTo>
                  <a:cubicBezTo>
                    <a:pt x="762" y="469319"/>
                    <a:pt x="476" y="445697"/>
                    <a:pt x="2762" y="422075"/>
                  </a:cubicBezTo>
                  <a:cubicBezTo>
                    <a:pt x="5524" y="374831"/>
                    <a:pt x="12954" y="327872"/>
                    <a:pt x="22384" y="281390"/>
                  </a:cubicBezTo>
                  <a:cubicBezTo>
                    <a:pt x="32195" y="235004"/>
                    <a:pt x="45625" y="189379"/>
                    <a:pt x="61532" y="144611"/>
                  </a:cubicBezTo>
                  <a:cubicBezTo>
                    <a:pt x="78296" y="100225"/>
                    <a:pt x="97060" y="56600"/>
                    <a:pt x="119539" y="14786"/>
                  </a:cubicBezTo>
                  <a:cubicBezTo>
                    <a:pt x="153448" y="8880"/>
                    <a:pt x="187262" y="4880"/>
                    <a:pt x="220409" y="2403"/>
                  </a:cubicBezTo>
                  <a:cubicBezTo>
                    <a:pt x="254127" y="308"/>
                    <a:pt x="286417" y="-740"/>
                    <a:pt x="319183" y="593"/>
                  </a:cubicBezTo>
                  <a:cubicBezTo>
                    <a:pt x="330708" y="30502"/>
                    <a:pt x="344710" y="60029"/>
                    <a:pt x="358997" y="87747"/>
                  </a:cubicBezTo>
                  <a:cubicBezTo>
                    <a:pt x="373856" y="115751"/>
                    <a:pt x="389668" y="142421"/>
                    <a:pt x="406813" y="167948"/>
                  </a:cubicBezTo>
                  <a:cubicBezTo>
                    <a:pt x="345567" y="281581"/>
                    <a:pt x="318707" y="412359"/>
                    <a:pt x="327470" y="541709"/>
                  </a:cubicBezTo>
                  <a:cubicBezTo>
                    <a:pt x="335661" y="670772"/>
                    <a:pt x="381381" y="796121"/>
                    <a:pt x="457391" y="900706"/>
                  </a:cubicBezTo>
                  <a:cubicBezTo>
                    <a:pt x="442246" y="902801"/>
                    <a:pt x="426815" y="904516"/>
                    <a:pt x="411194" y="905945"/>
                  </a:cubicBezTo>
                  <a:cubicBezTo>
                    <a:pt x="395764" y="907183"/>
                    <a:pt x="380238" y="907945"/>
                    <a:pt x="364426" y="908516"/>
                  </a:cubicBezTo>
                  <a:cubicBezTo>
                    <a:pt x="332423" y="909659"/>
                    <a:pt x="301085" y="908516"/>
                    <a:pt x="268319" y="906230"/>
                  </a:cubicBezTo>
                  <a:close/>
                </a:path>
              </a:pathLst>
            </a:custGeom>
            <a:grpFill/>
            <a:ln w="12700" cap="rnd">
              <a:solidFill>
                <a:schemeClr val="accent6"/>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34" name="Freeform: Shape 32">
              <a:extLst>
                <a:ext uri="{FF2B5EF4-FFF2-40B4-BE49-F238E27FC236}">
                  <a16:creationId xmlns:a16="http://schemas.microsoft.com/office/drawing/2014/main" id="{12614A6B-A98E-4A39-9C6B-5B8340E59398}"/>
                </a:ext>
              </a:extLst>
            </p:cNvPr>
            <p:cNvSpPr/>
            <p:nvPr/>
          </p:nvSpPr>
          <p:spPr>
            <a:xfrm>
              <a:off x="3191744" y="3812375"/>
              <a:ext cx="1076705" cy="609785"/>
            </a:xfrm>
            <a:custGeom>
              <a:avLst/>
              <a:gdLst>
                <a:gd name="connsiteX0" fmla="*/ 199549 w 1076705"/>
                <a:gd name="connsiteY0" fmla="*/ 431573 h 609785"/>
                <a:gd name="connsiteX1" fmla="*/ 101536 w 1076705"/>
                <a:gd name="connsiteY1" fmla="*/ 419285 h 609785"/>
                <a:gd name="connsiteX2" fmla="*/ 51244 w 1076705"/>
                <a:gd name="connsiteY2" fmla="*/ 416999 h 609785"/>
                <a:gd name="connsiteX3" fmla="*/ 0 w 1076705"/>
                <a:gd name="connsiteY3" fmla="*/ 417190 h 609785"/>
                <a:gd name="connsiteX4" fmla="*/ 443198 w 1076705"/>
                <a:gd name="connsiteY4" fmla="*/ 73052 h 609785"/>
                <a:gd name="connsiteX5" fmla="*/ 718566 w 1076705"/>
                <a:gd name="connsiteY5" fmla="*/ 5043 h 609785"/>
                <a:gd name="connsiteX6" fmla="*/ 1001363 w 1076705"/>
                <a:gd name="connsiteY6" fmla="*/ 15616 h 609785"/>
                <a:gd name="connsiteX7" fmla="*/ 1076706 w 1076705"/>
                <a:gd name="connsiteY7" fmla="*/ 200782 h 609785"/>
                <a:gd name="connsiteX8" fmla="*/ 944690 w 1076705"/>
                <a:gd name="connsiteY8" fmla="*/ 336227 h 609785"/>
                <a:gd name="connsiteX9" fmla="*/ 751522 w 1076705"/>
                <a:gd name="connsiteY9" fmla="*/ 328988 h 609785"/>
                <a:gd name="connsiteX10" fmla="*/ 564451 w 1076705"/>
                <a:gd name="connsiteY10" fmla="*/ 375280 h 609785"/>
                <a:gd name="connsiteX11" fmla="*/ 262509 w 1076705"/>
                <a:gd name="connsiteY11" fmla="*/ 609786 h 609785"/>
                <a:gd name="connsiteX12" fmla="*/ 243554 w 1076705"/>
                <a:gd name="connsiteY12" fmla="*/ 567494 h 609785"/>
                <a:gd name="connsiteX13" fmla="*/ 226505 w 1076705"/>
                <a:gd name="connsiteY13" fmla="*/ 523584 h 609785"/>
                <a:gd name="connsiteX14" fmla="*/ 199549 w 1076705"/>
                <a:gd name="connsiteY14" fmla="*/ 431573 h 60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6705" h="609785">
                  <a:moveTo>
                    <a:pt x="199549" y="431573"/>
                  </a:moveTo>
                  <a:cubicBezTo>
                    <a:pt x="167259" y="425572"/>
                    <a:pt x="135160" y="422048"/>
                    <a:pt x="101536" y="419285"/>
                  </a:cubicBezTo>
                  <a:cubicBezTo>
                    <a:pt x="84773" y="417952"/>
                    <a:pt x="68294" y="417476"/>
                    <a:pt x="51244" y="416999"/>
                  </a:cubicBezTo>
                  <a:cubicBezTo>
                    <a:pt x="34385" y="416714"/>
                    <a:pt x="16859" y="416428"/>
                    <a:pt x="0" y="417190"/>
                  </a:cubicBezTo>
                  <a:cubicBezTo>
                    <a:pt x="111919" y="264314"/>
                    <a:pt x="266891" y="143632"/>
                    <a:pt x="443198" y="73052"/>
                  </a:cubicBezTo>
                  <a:cubicBezTo>
                    <a:pt x="531114" y="37333"/>
                    <a:pt x="624364" y="15140"/>
                    <a:pt x="718566" y="5043"/>
                  </a:cubicBezTo>
                  <a:cubicBezTo>
                    <a:pt x="812768" y="-3815"/>
                    <a:pt x="907923" y="-1434"/>
                    <a:pt x="1001363" y="15616"/>
                  </a:cubicBezTo>
                  <a:cubicBezTo>
                    <a:pt x="1033748" y="75909"/>
                    <a:pt x="1058609" y="139060"/>
                    <a:pt x="1076706" y="200782"/>
                  </a:cubicBezTo>
                  <a:cubicBezTo>
                    <a:pt x="1026509" y="242692"/>
                    <a:pt x="982599" y="287364"/>
                    <a:pt x="944690" y="336227"/>
                  </a:cubicBezTo>
                  <a:cubicBezTo>
                    <a:pt x="881348" y="324416"/>
                    <a:pt x="815816" y="323178"/>
                    <a:pt x="751522" y="328988"/>
                  </a:cubicBezTo>
                  <a:cubicBezTo>
                    <a:pt x="687419" y="336037"/>
                    <a:pt x="624173" y="350896"/>
                    <a:pt x="564451" y="375280"/>
                  </a:cubicBezTo>
                  <a:cubicBezTo>
                    <a:pt x="444818" y="423095"/>
                    <a:pt x="338804" y="505582"/>
                    <a:pt x="262509" y="609786"/>
                  </a:cubicBezTo>
                  <a:cubicBezTo>
                    <a:pt x="255556" y="595784"/>
                    <a:pt x="249650" y="581973"/>
                    <a:pt x="243554" y="567494"/>
                  </a:cubicBezTo>
                  <a:cubicBezTo>
                    <a:pt x="237649" y="553207"/>
                    <a:pt x="231743" y="538348"/>
                    <a:pt x="226505" y="523584"/>
                  </a:cubicBezTo>
                  <a:cubicBezTo>
                    <a:pt x="216408" y="494057"/>
                    <a:pt x="206788" y="462815"/>
                    <a:pt x="199549" y="431573"/>
                  </a:cubicBezTo>
                  <a:close/>
                </a:path>
              </a:pathLst>
            </a:custGeom>
            <a:grpFill/>
            <a:ln w="12700" cap="rnd">
              <a:solidFill>
                <a:schemeClr val="accent6"/>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35" name="Freeform: Shape 33">
              <a:extLst>
                <a:ext uri="{FF2B5EF4-FFF2-40B4-BE49-F238E27FC236}">
                  <a16:creationId xmlns:a16="http://schemas.microsoft.com/office/drawing/2014/main" id="{BA1A5E3C-A1A4-432C-8B4C-F05B78248660}"/>
                </a:ext>
              </a:extLst>
            </p:cNvPr>
            <p:cNvSpPr/>
            <p:nvPr/>
          </p:nvSpPr>
          <p:spPr>
            <a:xfrm>
              <a:off x="3281945" y="5315129"/>
              <a:ext cx="1047273" cy="537210"/>
            </a:xfrm>
            <a:custGeom>
              <a:avLst/>
              <a:gdLst>
                <a:gd name="connsiteX0" fmla="*/ 893826 w 1047273"/>
                <a:gd name="connsiteY0" fmla="*/ 358902 h 537210"/>
                <a:gd name="connsiteX1" fmla="*/ 928783 w 1047273"/>
                <a:gd name="connsiteY1" fmla="*/ 393192 h 537210"/>
                <a:gd name="connsiteX2" fmla="*/ 966121 w 1047273"/>
                <a:gd name="connsiteY2" fmla="*/ 426339 h 537210"/>
                <a:gd name="connsiteX3" fmla="*/ 1047274 w 1047273"/>
                <a:gd name="connsiteY3" fmla="*/ 487394 h 537210"/>
                <a:gd name="connsiteX4" fmla="*/ 909256 w 1047273"/>
                <a:gd name="connsiteY4" fmla="*/ 521589 h 537210"/>
                <a:gd name="connsiteX5" fmla="*/ 838867 w 1047273"/>
                <a:gd name="connsiteY5" fmla="*/ 531590 h 537210"/>
                <a:gd name="connsiteX6" fmla="*/ 803434 w 1047273"/>
                <a:gd name="connsiteY6" fmla="*/ 534448 h 537210"/>
                <a:gd name="connsiteX7" fmla="*/ 785717 w 1047273"/>
                <a:gd name="connsiteY7" fmla="*/ 535781 h 537210"/>
                <a:gd name="connsiteX8" fmla="*/ 768001 w 1047273"/>
                <a:gd name="connsiteY8" fmla="*/ 536353 h 537210"/>
                <a:gd name="connsiteX9" fmla="*/ 732568 w 1047273"/>
                <a:gd name="connsiteY9" fmla="*/ 537210 h 537210"/>
                <a:gd name="connsiteX10" fmla="*/ 697135 w 1047273"/>
                <a:gd name="connsiteY10" fmla="*/ 536353 h 537210"/>
                <a:gd name="connsiteX11" fmla="*/ 679418 w 1047273"/>
                <a:gd name="connsiteY11" fmla="*/ 535781 h 537210"/>
                <a:gd name="connsiteX12" fmla="*/ 661702 w 1047273"/>
                <a:gd name="connsiteY12" fmla="*/ 534448 h 537210"/>
                <a:gd name="connsiteX13" fmla="*/ 626269 w 1047273"/>
                <a:gd name="connsiteY13" fmla="*/ 531590 h 537210"/>
                <a:gd name="connsiteX14" fmla="*/ 486251 w 1047273"/>
                <a:gd name="connsiteY14" fmla="*/ 507016 h 537210"/>
                <a:gd name="connsiteX15" fmla="*/ 0 w 1047273"/>
                <a:gd name="connsiteY15" fmla="*/ 226600 h 537210"/>
                <a:gd name="connsiteX16" fmla="*/ 8287 w 1047273"/>
                <a:gd name="connsiteY16" fmla="*/ 176213 h 537210"/>
                <a:gd name="connsiteX17" fmla="*/ 19241 w 1047273"/>
                <a:gd name="connsiteY17" fmla="*/ 126778 h 537210"/>
                <a:gd name="connsiteX18" fmla="*/ 47530 w 1047273"/>
                <a:gd name="connsiteY18" fmla="*/ 32385 h 537210"/>
                <a:gd name="connsiteX19" fmla="*/ 142875 w 1047273"/>
                <a:gd name="connsiteY19" fmla="*/ 20955 h 537210"/>
                <a:gd name="connsiteX20" fmla="*/ 188786 w 1047273"/>
                <a:gd name="connsiteY20" fmla="*/ 11811 h 537210"/>
                <a:gd name="connsiteX21" fmla="*/ 233839 w 1047273"/>
                <a:gd name="connsiteY21" fmla="*/ 0 h 537210"/>
                <a:gd name="connsiteX22" fmla="*/ 564642 w 1047273"/>
                <a:gd name="connsiteY22" fmla="*/ 190976 h 537210"/>
                <a:gd name="connsiteX23" fmla="*/ 659797 w 1047273"/>
                <a:gd name="connsiteY23" fmla="*/ 207740 h 537210"/>
                <a:gd name="connsiteX24" fmla="*/ 683990 w 1047273"/>
                <a:gd name="connsiteY24" fmla="*/ 209645 h 537210"/>
                <a:gd name="connsiteX25" fmla="*/ 696087 w 1047273"/>
                <a:gd name="connsiteY25" fmla="*/ 210598 h 537210"/>
                <a:gd name="connsiteX26" fmla="*/ 708184 w 1047273"/>
                <a:gd name="connsiteY26" fmla="*/ 210884 h 537210"/>
                <a:gd name="connsiteX27" fmla="*/ 732473 w 1047273"/>
                <a:gd name="connsiteY27" fmla="*/ 211550 h 537210"/>
                <a:gd name="connsiteX28" fmla="*/ 756761 w 1047273"/>
                <a:gd name="connsiteY28" fmla="*/ 210884 h 537210"/>
                <a:gd name="connsiteX29" fmla="*/ 768858 w 1047273"/>
                <a:gd name="connsiteY29" fmla="*/ 210598 h 537210"/>
                <a:gd name="connsiteX30" fmla="*/ 780955 w 1047273"/>
                <a:gd name="connsiteY30" fmla="*/ 209645 h 537210"/>
                <a:gd name="connsiteX31" fmla="*/ 805148 w 1047273"/>
                <a:gd name="connsiteY31" fmla="*/ 207740 h 537210"/>
                <a:gd name="connsiteX32" fmla="*/ 853059 w 1047273"/>
                <a:gd name="connsiteY32" fmla="*/ 200882 h 537210"/>
                <a:gd name="connsiteX33" fmla="*/ 946785 w 1047273"/>
                <a:gd name="connsiteY33" fmla="*/ 177737 h 537210"/>
                <a:gd name="connsiteX34" fmla="*/ 925639 w 1047273"/>
                <a:gd name="connsiteY34" fmla="*/ 268700 h 537210"/>
                <a:gd name="connsiteX35" fmla="*/ 910971 w 1047273"/>
                <a:gd name="connsiteY35" fmla="*/ 313849 h 537210"/>
                <a:gd name="connsiteX36" fmla="*/ 893826 w 1047273"/>
                <a:gd name="connsiteY36" fmla="*/ 358902 h 537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47273" h="537210">
                  <a:moveTo>
                    <a:pt x="893826" y="358902"/>
                  </a:moveTo>
                  <a:cubicBezTo>
                    <a:pt x="905161" y="370808"/>
                    <a:pt x="916781" y="382143"/>
                    <a:pt x="928783" y="393192"/>
                  </a:cubicBezTo>
                  <a:cubicBezTo>
                    <a:pt x="940784" y="404336"/>
                    <a:pt x="953262" y="415385"/>
                    <a:pt x="966121" y="426339"/>
                  </a:cubicBezTo>
                  <a:cubicBezTo>
                    <a:pt x="991552" y="447199"/>
                    <a:pt x="1018889" y="468344"/>
                    <a:pt x="1047274" y="487394"/>
                  </a:cubicBezTo>
                  <a:cubicBezTo>
                    <a:pt x="1002125" y="501777"/>
                    <a:pt x="956024" y="513779"/>
                    <a:pt x="909256" y="521589"/>
                  </a:cubicBezTo>
                  <a:cubicBezTo>
                    <a:pt x="886015" y="526161"/>
                    <a:pt x="862394" y="528542"/>
                    <a:pt x="838867" y="531590"/>
                  </a:cubicBezTo>
                  <a:cubicBezTo>
                    <a:pt x="827056" y="532733"/>
                    <a:pt x="815245" y="533495"/>
                    <a:pt x="803434" y="534448"/>
                  </a:cubicBezTo>
                  <a:lnTo>
                    <a:pt x="785717" y="535781"/>
                  </a:lnTo>
                  <a:lnTo>
                    <a:pt x="768001" y="536353"/>
                  </a:lnTo>
                  <a:lnTo>
                    <a:pt x="732568" y="537210"/>
                  </a:lnTo>
                  <a:lnTo>
                    <a:pt x="697135" y="536353"/>
                  </a:lnTo>
                  <a:lnTo>
                    <a:pt x="679418" y="535781"/>
                  </a:lnTo>
                  <a:lnTo>
                    <a:pt x="661702" y="534448"/>
                  </a:lnTo>
                  <a:cubicBezTo>
                    <a:pt x="649891" y="533495"/>
                    <a:pt x="638080" y="532733"/>
                    <a:pt x="626269" y="531590"/>
                  </a:cubicBezTo>
                  <a:cubicBezTo>
                    <a:pt x="579215" y="526256"/>
                    <a:pt x="532352" y="518541"/>
                    <a:pt x="486251" y="507016"/>
                  </a:cubicBezTo>
                  <a:cubicBezTo>
                    <a:pt x="301847" y="461391"/>
                    <a:pt x="131540" y="362712"/>
                    <a:pt x="0" y="226600"/>
                  </a:cubicBezTo>
                  <a:cubicBezTo>
                    <a:pt x="2476" y="209550"/>
                    <a:pt x="5239" y="192691"/>
                    <a:pt x="8287" y="176213"/>
                  </a:cubicBezTo>
                  <a:cubicBezTo>
                    <a:pt x="11621" y="159449"/>
                    <a:pt x="15335" y="142970"/>
                    <a:pt x="19241" y="126778"/>
                  </a:cubicBezTo>
                  <a:cubicBezTo>
                    <a:pt x="26860" y="94679"/>
                    <a:pt x="37052" y="62579"/>
                    <a:pt x="47530" y="32385"/>
                  </a:cubicBezTo>
                  <a:cubicBezTo>
                    <a:pt x="80296" y="29908"/>
                    <a:pt x="111443" y="26670"/>
                    <a:pt x="142875" y="20955"/>
                  </a:cubicBezTo>
                  <a:cubicBezTo>
                    <a:pt x="158496" y="18193"/>
                    <a:pt x="173736" y="15240"/>
                    <a:pt x="188786" y="11811"/>
                  </a:cubicBezTo>
                  <a:cubicBezTo>
                    <a:pt x="204121" y="8192"/>
                    <a:pt x="219170" y="4286"/>
                    <a:pt x="233839" y="0"/>
                  </a:cubicBezTo>
                  <a:cubicBezTo>
                    <a:pt x="323660" y="92964"/>
                    <a:pt x="439674" y="160020"/>
                    <a:pt x="564642" y="190976"/>
                  </a:cubicBezTo>
                  <a:cubicBezTo>
                    <a:pt x="595884" y="198882"/>
                    <a:pt x="627793" y="203930"/>
                    <a:pt x="659797" y="207740"/>
                  </a:cubicBezTo>
                  <a:lnTo>
                    <a:pt x="683990" y="209645"/>
                  </a:lnTo>
                  <a:lnTo>
                    <a:pt x="696087" y="210598"/>
                  </a:lnTo>
                  <a:lnTo>
                    <a:pt x="708184" y="210884"/>
                  </a:lnTo>
                  <a:lnTo>
                    <a:pt x="732473" y="211550"/>
                  </a:lnTo>
                  <a:lnTo>
                    <a:pt x="756761" y="210884"/>
                  </a:lnTo>
                  <a:lnTo>
                    <a:pt x="768858" y="210598"/>
                  </a:lnTo>
                  <a:lnTo>
                    <a:pt x="780955" y="209645"/>
                  </a:lnTo>
                  <a:lnTo>
                    <a:pt x="805148" y="207740"/>
                  </a:lnTo>
                  <a:cubicBezTo>
                    <a:pt x="821150" y="205454"/>
                    <a:pt x="837248" y="204121"/>
                    <a:pt x="853059" y="200882"/>
                  </a:cubicBezTo>
                  <a:cubicBezTo>
                    <a:pt x="884873" y="195739"/>
                    <a:pt x="916114" y="187357"/>
                    <a:pt x="946785" y="177737"/>
                  </a:cubicBezTo>
                  <a:cubicBezTo>
                    <a:pt x="941546" y="208312"/>
                    <a:pt x="934307" y="237935"/>
                    <a:pt x="925639" y="268700"/>
                  </a:cubicBezTo>
                  <a:cubicBezTo>
                    <a:pt x="921163" y="283655"/>
                    <a:pt x="916305" y="298704"/>
                    <a:pt x="910971" y="313849"/>
                  </a:cubicBezTo>
                  <a:cubicBezTo>
                    <a:pt x="905827" y="328994"/>
                    <a:pt x="900113" y="344234"/>
                    <a:pt x="893826" y="358902"/>
                  </a:cubicBezTo>
                  <a:close/>
                </a:path>
              </a:pathLst>
            </a:custGeom>
            <a:grpFill/>
            <a:ln w="12700" cap="rnd">
              <a:solidFill>
                <a:schemeClr val="accent6"/>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36" name="Freeform: Shape 34">
              <a:extLst>
                <a:ext uri="{FF2B5EF4-FFF2-40B4-BE49-F238E27FC236}">
                  <a16:creationId xmlns:a16="http://schemas.microsoft.com/office/drawing/2014/main" id="{06F18FE0-8941-4CA5-A91C-0E27F0290B75}"/>
                </a:ext>
              </a:extLst>
            </p:cNvPr>
            <p:cNvSpPr/>
            <p:nvPr/>
          </p:nvSpPr>
          <p:spPr>
            <a:xfrm>
              <a:off x="4294263" y="4832021"/>
              <a:ext cx="740473" cy="915543"/>
            </a:xfrm>
            <a:custGeom>
              <a:avLst/>
              <a:gdLst>
                <a:gd name="connsiteX0" fmla="*/ 740473 w 740473"/>
                <a:gd name="connsiteY0" fmla="*/ 95 h 915543"/>
                <a:gd name="connsiteX1" fmla="*/ 701135 w 740473"/>
                <a:gd name="connsiteY1" fmla="*/ 280416 h 915543"/>
                <a:gd name="connsiteX2" fmla="*/ 679418 w 740473"/>
                <a:gd name="connsiteY2" fmla="*/ 348139 h 915543"/>
                <a:gd name="connsiteX3" fmla="*/ 666559 w 740473"/>
                <a:gd name="connsiteY3" fmla="*/ 381286 h 915543"/>
                <a:gd name="connsiteX4" fmla="*/ 659987 w 740473"/>
                <a:gd name="connsiteY4" fmla="*/ 397764 h 915543"/>
                <a:gd name="connsiteX5" fmla="*/ 652748 w 740473"/>
                <a:gd name="connsiteY5" fmla="*/ 413957 h 915543"/>
                <a:gd name="connsiteX6" fmla="*/ 586168 w 740473"/>
                <a:gd name="connsiteY6" fmla="*/ 539401 h 915543"/>
                <a:gd name="connsiteX7" fmla="*/ 170402 w 740473"/>
                <a:gd name="connsiteY7" fmla="*/ 915543 h 915543"/>
                <a:gd name="connsiteX8" fmla="*/ 81248 w 740473"/>
                <a:gd name="connsiteY8" fmla="*/ 866680 h 915543"/>
                <a:gd name="connsiteX9" fmla="*/ 0 w 740473"/>
                <a:gd name="connsiteY9" fmla="*/ 810387 h 915543"/>
                <a:gd name="connsiteX10" fmla="*/ 18574 w 740473"/>
                <a:gd name="connsiteY10" fmla="*/ 716470 h 915543"/>
                <a:gd name="connsiteX11" fmla="*/ 26479 w 740473"/>
                <a:gd name="connsiteY11" fmla="*/ 623411 h 915543"/>
                <a:gd name="connsiteX12" fmla="*/ 309848 w 740473"/>
                <a:gd name="connsiteY12" fmla="*/ 366998 h 915543"/>
                <a:gd name="connsiteX13" fmla="*/ 414814 w 740473"/>
                <a:gd name="connsiteY13" fmla="*/ 0 h 915543"/>
                <a:gd name="connsiteX14" fmla="*/ 570833 w 740473"/>
                <a:gd name="connsiteY14" fmla="*/ 106394 h 915543"/>
                <a:gd name="connsiteX15" fmla="*/ 740473 w 740473"/>
                <a:gd name="connsiteY15" fmla="*/ 95 h 915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0473" h="915543">
                  <a:moveTo>
                    <a:pt x="740473" y="95"/>
                  </a:moveTo>
                  <a:cubicBezTo>
                    <a:pt x="739807" y="94488"/>
                    <a:pt x="727710" y="189357"/>
                    <a:pt x="701135" y="280416"/>
                  </a:cubicBezTo>
                  <a:cubicBezTo>
                    <a:pt x="695039" y="303371"/>
                    <a:pt x="687038" y="325660"/>
                    <a:pt x="679418" y="348139"/>
                  </a:cubicBezTo>
                  <a:cubicBezTo>
                    <a:pt x="675322" y="359283"/>
                    <a:pt x="670846" y="370237"/>
                    <a:pt x="666559" y="381286"/>
                  </a:cubicBezTo>
                  <a:lnTo>
                    <a:pt x="659987" y="397764"/>
                  </a:lnTo>
                  <a:lnTo>
                    <a:pt x="652748" y="413957"/>
                  </a:lnTo>
                  <a:cubicBezTo>
                    <a:pt x="633889" y="457486"/>
                    <a:pt x="611029" y="499110"/>
                    <a:pt x="586168" y="539401"/>
                  </a:cubicBezTo>
                  <a:cubicBezTo>
                    <a:pt x="486156" y="700278"/>
                    <a:pt x="340805" y="832199"/>
                    <a:pt x="170402" y="915543"/>
                  </a:cubicBezTo>
                  <a:cubicBezTo>
                    <a:pt x="139446" y="900589"/>
                    <a:pt x="109633" y="884015"/>
                    <a:pt x="81248" y="866680"/>
                  </a:cubicBezTo>
                  <a:cubicBezTo>
                    <a:pt x="52673" y="848678"/>
                    <a:pt x="25908" y="830675"/>
                    <a:pt x="0" y="810387"/>
                  </a:cubicBezTo>
                  <a:cubicBezTo>
                    <a:pt x="8096" y="779431"/>
                    <a:pt x="14002" y="747141"/>
                    <a:pt x="18574" y="716470"/>
                  </a:cubicBezTo>
                  <a:cubicBezTo>
                    <a:pt x="22860" y="685038"/>
                    <a:pt x="25622" y="654177"/>
                    <a:pt x="26479" y="623411"/>
                  </a:cubicBezTo>
                  <a:cubicBezTo>
                    <a:pt x="142304" y="566833"/>
                    <a:pt x="241745" y="476536"/>
                    <a:pt x="309848" y="366998"/>
                  </a:cubicBezTo>
                  <a:cubicBezTo>
                    <a:pt x="378333" y="257556"/>
                    <a:pt x="414623" y="129540"/>
                    <a:pt x="414814" y="0"/>
                  </a:cubicBezTo>
                  <a:cubicBezTo>
                    <a:pt x="468439" y="28956"/>
                    <a:pt x="521684" y="64484"/>
                    <a:pt x="570833" y="106394"/>
                  </a:cubicBezTo>
                  <a:cubicBezTo>
                    <a:pt x="629507" y="77915"/>
                    <a:pt x="685514" y="42291"/>
                    <a:pt x="740473" y="95"/>
                  </a:cubicBezTo>
                  <a:close/>
                </a:path>
              </a:pathLst>
            </a:custGeom>
            <a:grpFill/>
            <a:ln w="12700" cap="rnd">
              <a:solidFill>
                <a:schemeClr val="accent6"/>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37" name="Freeform: Shape 35">
              <a:extLst>
                <a:ext uri="{FF2B5EF4-FFF2-40B4-BE49-F238E27FC236}">
                  <a16:creationId xmlns:a16="http://schemas.microsoft.com/office/drawing/2014/main" id="{A958CB51-658C-4C6B-B5FB-96B81C33307D}"/>
                </a:ext>
              </a:extLst>
            </p:cNvPr>
            <p:cNvSpPr/>
            <p:nvPr/>
          </p:nvSpPr>
          <p:spPr>
            <a:xfrm>
              <a:off x="4232731" y="3863710"/>
              <a:ext cx="792289" cy="957738"/>
            </a:xfrm>
            <a:custGeom>
              <a:avLst/>
              <a:gdLst>
                <a:gd name="connsiteX0" fmla="*/ 150019 w 792289"/>
                <a:gd name="connsiteY0" fmla="*/ 194120 h 957738"/>
                <a:gd name="connsiteX1" fmla="*/ 131445 w 792289"/>
                <a:gd name="connsiteY1" fmla="*/ 97345 h 957738"/>
                <a:gd name="connsiteX2" fmla="*/ 118205 w 792289"/>
                <a:gd name="connsiteY2" fmla="*/ 48482 h 957738"/>
                <a:gd name="connsiteX3" fmla="*/ 102108 w 792289"/>
                <a:gd name="connsiteY3" fmla="*/ 0 h 957738"/>
                <a:gd name="connsiteX4" fmla="*/ 565785 w 792289"/>
                <a:gd name="connsiteY4" fmla="*/ 315849 h 957738"/>
                <a:gd name="connsiteX5" fmla="*/ 792290 w 792289"/>
                <a:gd name="connsiteY5" fmla="*/ 829437 h 957738"/>
                <a:gd name="connsiteX6" fmla="*/ 755809 w 792289"/>
                <a:gd name="connsiteY6" fmla="*/ 865156 h 957738"/>
                <a:gd name="connsiteX7" fmla="*/ 717709 w 792289"/>
                <a:gd name="connsiteY7" fmla="*/ 898493 h 957738"/>
                <a:gd name="connsiteX8" fmla="*/ 638937 w 792289"/>
                <a:gd name="connsiteY8" fmla="*/ 957739 h 957738"/>
                <a:gd name="connsiteX9" fmla="*/ 555403 w 792289"/>
                <a:gd name="connsiteY9" fmla="*/ 910495 h 957738"/>
                <a:gd name="connsiteX10" fmla="*/ 513017 w 792289"/>
                <a:gd name="connsiteY10" fmla="*/ 890683 h 957738"/>
                <a:gd name="connsiteX11" fmla="*/ 469773 w 792289"/>
                <a:gd name="connsiteY11" fmla="*/ 873538 h 957738"/>
                <a:gd name="connsiteX12" fmla="*/ 315754 w 792289"/>
                <a:gd name="connsiteY12" fmla="*/ 524351 h 957738"/>
                <a:gd name="connsiteX13" fmla="*/ 0 w 792289"/>
                <a:gd name="connsiteY13" fmla="*/ 309182 h 957738"/>
                <a:gd name="connsiteX14" fmla="*/ 34385 w 792289"/>
                <a:gd name="connsiteY14" fmla="*/ 277844 h 957738"/>
                <a:gd name="connsiteX15" fmla="*/ 70771 w 792289"/>
                <a:gd name="connsiteY15" fmla="*/ 248507 h 957738"/>
                <a:gd name="connsiteX16" fmla="*/ 150019 w 792289"/>
                <a:gd name="connsiteY16" fmla="*/ 194120 h 95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2289" h="957738">
                  <a:moveTo>
                    <a:pt x="150019" y="194120"/>
                  </a:moveTo>
                  <a:cubicBezTo>
                    <a:pt x="145447" y="162497"/>
                    <a:pt x="139637" y="129254"/>
                    <a:pt x="131445" y="97345"/>
                  </a:cubicBezTo>
                  <a:cubicBezTo>
                    <a:pt x="127445" y="81153"/>
                    <a:pt x="123063" y="64865"/>
                    <a:pt x="118205" y="48482"/>
                  </a:cubicBezTo>
                  <a:cubicBezTo>
                    <a:pt x="113252" y="32480"/>
                    <a:pt x="107918" y="16288"/>
                    <a:pt x="102108" y="0"/>
                  </a:cubicBezTo>
                  <a:cubicBezTo>
                    <a:pt x="282416" y="59341"/>
                    <a:pt x="444913" y="170117"/>
                    <a:pt x="565785" y="315849"/>
                  </a:cubicBezTo>
                  <a:cubicBezTo>
                    <a:pt x="687229" y="461105"/>
                    <a:pt x="766953" y="641414"/>
                    <a:pt x="792290" y="829437"/>
                  </a:cubicBezTo>
                  <a:cubicBezTo>
                    <a:pt x="780193" y="841724"/>
                    <a:pt x="768001" y="853631"/>
                    <a:pt x="755809" y="865156"/>
                  </a:cubicBezTo>
                  <a:cubicBezTo>
                    <a:pt x="743426" y="876681"/>
                    <a:pt x="730472" y="887825"/>
                    <a:pt x="717709" y="898493"/>
                  </a:cubicBezTo>
                  <a:cubicBezTo>
                    <a:pt x="692468" y="919925"/>
                    <a:pt x="665607" y="939641"/>
                    <a:pt x="638937" y="957739"/>
                  </a:cubicBezTo>
                  <a:cubicBezTo>
                    <a:pt x="611315" y="940308"/>
                    <a:pt x="584073" y="924497"/>
                    <a:pt x="555403" y="910495"/>
                  </a:cubicBezTo>
                  <a:cubicBezTo>
                    <a:pt x="541211" y="903446"/>
                    <a:pt x="527304" y="896874"/>
                    <a:pt x="513017" y="890683"/>
                  </a:cubicBezTo>
                  <a:cubicBezTo>
                    <a:pt x="498539" y="884587"/>
                    <a:pt x="484156" y="878777"/>
                    <a:pt x="469773" y="873538"/>
                  </a:cubicBezTo>
                  <a:cubicBezTo>
                    <a:pt x="452438" y="745808"/>
                    <a:pt x="398526" y="623602"/>
                    <a:pt x="315754" y="524351"/>
                  </a:cubicBezTo>
                  <a:cubicBezTo>
                    <a:pt x="233267" y="424815"/>
                    <a:pt x="122301" y="349377"/>
                    <a:pt x="0" y="309182"/>
                  </a:cubicBezTo>
                  <a:cubicBezTo>
                    <a:pt x="11049" y="298609"/>
                    <a:pt x="22574" y="288131"/>
                    <a:pt x="34385" y="277844"/>
                  </a:cubicBezTo>
                  <a:cubicBezTo>
                    <a:pt x="46101" y="267843"/>
                    <a:pt x="58293" y="258127"/>
                    <a:pt x="70771" y="248507"/>
                  </a:cubicBezTo>
                  <a:cubicBezTo>
                    <a:pt x="96012" y="228695"/>
                    <a:pt x="122015" y="211455"/>
                    <a:pt x="150019" y="194120"/>
                  </a:cubicBezTo>
                  <a:close/>
                </a:path>
              </a:pathLst>
            </a:custGeom>
            <a:grpFill/>
            <a:ln w="12700" cap="rnd">
              <a:solidFill>
                <a:schemeClr val="accent6"/>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A5A5A"/>
                </a:solidFill>
                <a:effectLst/>
                <a:uLnTx/>
                <a:uFillTx/>
                <a:latin typeface="Arial" panose="020B0604020202020204"/>
                <a:ea typeface="+mn-ea"/>
                <a:cs typeface="+mn-cs"/>
              </a:endParaRPr>
            </a:p>
          </p:txBody>
        </p:sp>
      </p:grpSp>
      <p:grpSp>
        <p:nvGrpSpPr>
          <p:cNvPr id="38" name="Group 20" descr="Circular line arrow with three sections.">
            <a:extLst>
              <a:ext uri="{FF2B5EF4-FFF2-40B4-BE49-F238E27FC236}">
                <a16:creationId xmlns:a16="http://schemas.microsoft.com/office/drawing/2014/main" id="{813E7F9A-5431-4980-AC79-A75306D5F40E}"/>
              </a:ext>
            </a:extLst>
          </p:cNvPr>
          <p:cNvGrpSpPr>
            <a:grpSpLocks noChangeAspect="1"/>
          </p:cNvGrpSpPr>
          <p:nvPr/>
        </p:nvGrpSpPr>
        <p:grpSpPr bwMode="gray">
          <a:xfrm>
            <a:off x="5169724" y="2783398"/>
            <a:ext cx="635809" cy="635807"/>
            <a:chOff x="3190036" y="1526432"/>
            <a:chExt cx="914400" cy="914400"/>
          </a:xfrm>
        </p:grpSpPr>
        <p:sp>
          <p:nvSpPr>
            <p:cNvPr id="39" name="Arc 38">
              <a:extLst>
                <a:ext uri="{FF2B5EF4-FFF2-40B4-BE49-F238E27FC236}">
                  <a16:creationId xmlns:a16="http://schemas.microsoft.com/office/drawing/2014/main" id="{21B4018C-AC85-43B4-9F07-B902A99CBC9F}"/>
                </a:ext>
              </a:extLst>
            </p:cNvPr>
            <p:cNvSpPr/>
            <p:nvPr/>
          </p:nvSpPr>
          <p:spPr bwMode="gray">
            <a:xfrm rot="7200000">
              <a:off x="3190036" y="1526432"/>
              <a:ext cx="914400" cy="914400"/>
            </a:xfrm>
            <a:prstGeom prst="arc">
              <a:avLst>
                <a:gd name="adj1" fmla="val 16190247"/>
                <a:gd name="adj2" fmla="val 6283"/>
              </a:avLst>
            </a:prstGeom>
            <a:noFill/>
            <a:ln w="28575" cap="rnd" cmpd="sng" algn="ctr">
              <a:solidFill>
                <a:schemeClr val="tx2"/>
              </a:solidFill>
              <a:prstDash val="solid"/>
              <a:round/>
              <a:headEnd type="none" w="med" len="med"/>
              <a:tailEnd type="arrow" w="lg"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571"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40" name="Arc 39">
              <a:extLst>
                <a:ext uri="{FF2B5EF4-FFF2-40B4-BE49-F238E27FC236}">
                  <a16:creationId xmlns:a16="http://schemas.microsoft.com/office/drawing/2014/main" id="{15CA54A9-E7FB-4CCE-BC27-6D1BF8F91205}"/>
                </a:ext>
              </a:extLst>
            </p:cNvPr>
            <p:cNvSpPr/>
            <p:nvPr/>
          </p:nvSpPr>
          <p:spPr bwMode="gray">
            <a:xfrm rot="14400000">
              <a:off x="3190036" y="1526432"/>
              <a:ext cx="914400" cy="914400"/>
            </a:xfrm>
            <a:prstGeom prst="arc">
              <a:avLst>
                <a:gd name="adj1" fmla="val 16190247"/>
                <a:gd name="adj2" fmla="val 6283"/>
              </a:avLst>
            </a:prstGeom>
            <a:noFill/>
            <a:ln w="28575" cap="rnd" cmpd="sng" algn="ctr">
              <a:solidFill>
                <a:schemeClr val="tx2"/>
              </a:solidFill>
              <a:prstDash val="solid"/>
              <a:round/>
              <a:headEnd type="none" w="med" len="med"/>
              <a:tailEnd type="arrow" w="lg"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571"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41" name="Arc 40">
              <a:extLst>
                <a:ext uri="{FF2B5EF4-FFF2-40B4-BE49-F238E27FC236}">
                  <a16:creationId xmlns:a16="http://schemas.microsoft.com/office/drawing/2014/main" id="{B25D63D6-401E-47AD-931C-D001D8F4D5CC}"/>
                </a:ext>
              </a:extLst>
            </p:cNvPr>
            <p:cNvSpPr/>
            <p:nvPr/>
          </p:nvSpPr>
          <p:spPr bwMode="gray">
            <a:xfrm>
              <a:off x="3190036" y="1526432"/>
              <a:ext cx="914400" cy="914400"/>
            </a:xfrm>
            <a:prstGeom prst="arc">
              <a:avLst>
                <a:gd name="adj1" fmla="val 16190247"/>
                <a:gd name="adj2" fmla="val 6283"/>
              </a:avLst>
            </a:prstGeom>
            <a:noFill/>
            <a:ln w="28575" cap="rnd" cmpd="sng" algn="ctr">
              <a:solidFill>
                <a:schemeClr val="tx2"/>
              </a:solidFill>
              <a:prstDash val="solid"/>
              <a:round/>
              <a:headEnd type="none" w="med" len="med"/>
              <a:tailEnd type="arrow" w="lg"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571" b="0" i="0" u="none" strike="noStrike" kern="1200" cap="none" spc="0" normalizeH="0" baseline="0" noProof="0">
                <a:ln>
                  <a:noFill/>
                </a:ln>
                <a:solidFill>
                  <a:srgbClr val="5A5A5A"/>
                </a:solidFill>
                <a:effectLst/>
                <a:uLnTx/>
                <a:uFillTx/>
                <a:latin typeface="Arial" panose="020B0604020202020204"/>
                <a:ea typeface="+mn-ea"/>
                <a:cs typeface="+mn-cs"/>
              </a:endParaRPr>
            </a:p>
          </p:txBody>
        </p:sp>
      </p:grpSp>
      <p:sp>
        <p:nvSpPr>
          <p:cNvPr id="42" name="Rectangle 41">
            <a:extLst>
              <a:ext uri="{FF2B5EF4-FFF2-40B4-BE49-F238E27FC236}">
                <a16:creationId xmlns:a16="http://schemas.microsoft.com/office/drawing/2014/main" id="{3D9092EF-5EA8-41D1-A76B-B73818021778}"/>
              </a:ext>
            </a:extLst>
          </p:cNvPr>
          <p:cNvSpPr/>
          <p:nvPr/>
        </p:nvSpPr>
        <p:spPr>
          <a:xfrm>
            <a:off x="6652604" y="999268"/>
            <a:ext cx="4694591"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2677"/>
                </a:solidFill>
                <a:effectLst/>
                <a:uLnTx/>
                <a:uFillTx/>
                <a:latin typeface="Arial" panose="020B0604020202020204"/>
                <a:ea typeface="+mn-ea"/>
                <a:cs typeface="+mn-cs"/>
              </a:rPr>
              <a:t>Descriptive analytics</a:t>
            </a:r>
          </a:p>
        </p:txBody>
      </p:sp>
      <p:sp>
        <p:nvSpPr>
          <p:cNvPr id="43" name="Rectangle 42">
            <a:extLst>
              <a:ext uri="{FF2B5EF4-FFF2-40B4-BE49-F238E27FC236}">
                <a16:creationId xmlns:a16="http://schemas.microsoft.com/office/drawing/2014/main" id="{59F884C0-7951-4F16-A9E1-3FEF766D4C67}"/>
              </a:ext>
            </a:extLst>
          </p:cNvPr>
          <p:cNvSpPr/>
          <p:nvPr/>
        </p:nvSpPr>
        <p:spPr>
          <a:xfrm>
            <a:off x="7323306" y="2454120"/>
            <a:ext cx="427569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2677"/>
                </a:solidFill>
                <a:effectLst/>
                <a:uLnTx/>
                <a:uFillTx/>
                <a:latin typeface="Arial" panose="020B0604020202020204"/>
                <a:ea typeface="+mn-ea"/>
                <a:cs typeface="+mn-cs"/>
              </a:rPr>
              <a:t>Diagnostic analytics</a:t>
            </a:r>
          </a:p>
        </p:txBody>
      </p:sp>
      <p:sp>
        <p:nvSpPr>
          <p:cNvPr id="44" name="Rectangle 43">
            <a:extLst>
              <a:ext uri="{FF2B5EF4-FFF2-40B4-BE49-F238E27FC236}">
                <a16:creationId xmlns:a16="http://schemas.microsoft.com/office/drawing/2014/main" id="{55B8EE1E-5A7A-4177-BFCD-3218F8F28902}"/>
              </a:ext>
            </a:extLst>
          </p:cNvPr>
          <p:cNvSpPr/>
          <p:nvPr/>
        </p:nvSpPr>
        <p:spPr>
          <a:xfrm>
            <a:off x="7151892" y="3745206"/>
            <a:ext cx="4449183"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2677"/>
                </a:solidFill>
                <a:effectLst/>
                <a:uLnTx/>
                <a:uFillTx/>
                <a:latin typeface="Arial" panose="020B0604020202020204"/>
                <a:ea typeface="+mn-ea"/>
                <a:cs typeface="+mn-cs"/>
              </a:rPr>
              <a:t>PHM-Led Projections</a:t>
            </a:r>
          </a:p>
        </p:txBody>
      </p:sp>
      <p:sp>
        <p:nvSpPr>
          <p:cNvPr id="45" name="Rectangle 44">
            <a:extLst>
              <a:ext uri="{FF2B5EF4-FFF2-40B4-BE49-F238E27FC236}">
                <a16:creationId xmlns:a16="http://schemas.microsoft.com/office/drawing/2014/main" id="{991430DC-352F-43BB-A85A-E3FD90F8F051}"/>
              </a:ext>
            </a:extLst>
          </p:cNvPr>
          <p:cNvSpPr/>
          <p:nvPr/>
        </p:nvSpPr>
        <p:spPr>
          <a:xfrm>
            <a:off x="1139565" y="3774376"/>
            <a:ext cx="3326795"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2677"/>
                </a:solidFill>
                <a:effectLst/>
                <a:uLnTx/>
                <a:uFillTx/>
                <a:latin typeface="Arial" panose="020B0604020202020204"/>
                <a:ea typeface="+mn-ea"/>
                <a:cs typeface="+mn-cs"/>
              </a:rPr>
              <a:t>Intervention Design &amp; Delivery</a:t>
            </a:r>
          </a:p>
        </p:txBody>
      </p:sp>
      <p:sp>
        <p:nvSpPr>
          <p:cNvPr id="46" name="Rectangle 45">
            <a:extLst>
              <a:ext uri="{FF2B5EF4-FFF2-40B4-BE49-F238E27FC236}">
                <a16:creationId xmlns:a16="http://schemas.microsoft.com/office/drawing/2014/main" id="{7EFCA9DB-ABC8-486C-9E1C-C100A770D7C6}"/>
              </a:ext>
            </a:extLst>
          </p:cNvPr>
          <p:cNvSpPr/>
          <p:nvPr/>
        </p:nvSpPr>
        <p:spPr>
          <a:xfrm>
            <a:off x="816100" y="955330"/>
            <a:ext cx="1302412"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2677"/>
                </a:solidFill>
                <a:effectLst/>
                <a:uLnTx/>
                <a:uFillTx/>
                <a:latin typeface="Arial" panose="020B0604020202020204"/>
                <a:ea typeface="+mn-ea"/>
                <a:cs typeface="+mn-cs"/>
              </a:rPr>
              <a:t>Evaluation</a:t>
            </a:r>
          </a:p>
        </p:txBody>
      </p:sp>
      <p:sp>
        <p:nvSpPr>
          <p:cNvPr id="47" name="Freeform 9">
            <a:extLst>
              <a:ext uri="{FF2B5EF4-FFF2-40B4-BE49-F238E27FC236}">
                <a16:creationId xmlns:a16="http://schemas.microsoft.com/office/drawing/2014/main" id="{85D0460F-7FAB-4C2D-A459-41168477B7A9}"/>
              </a:ext>
              <a:ext uri="{C183D7F6-B498-43B3-948B-1728B52AA6E4}">
                <adec:decorative xmlns:adec="http://schemas.microsoft.com/office/drawing/2017/decorative" val="1"/>
              </a:ext>
            </a:extLst>
          </p:cNvPr>
          <p:cNvSpPr>
            <a:spLocks noChangeAspect="1"/>
          </p:cNvSpPr>
          <p:nvPr/>
        </p:nvSpPr>
        <p:spPr bwMode="gray">
          <a:xfrm flipH="1">
            <a:off x="3973289" y="3874893"/>
            <a:ext cx="137160" cy="137160"/>
          </a:xfrm>
          <a:prstGeom prst="ellipse">
            <a:avLst/>
          </a:prstGeom>
          <a:solidFill>
            <a:schemeClr val="tx2"/>
          </a:solidFill>
          <a:ln w="158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48" name="Freeform 9">
            <a:extLst>
              <a:ext uri="{FF2B5EF4-FFF2-40B4-BE49-F238E27FC236}">
                <a16:creationId xmlns:a16="http://schemas.microsoft.com/office/drawing/2014/main" id="{034C60EF-7E59-477D-85A6-A30CA5DE7351}"/>
              </a:ext>
              <a:ext uri="{C183D7F6-B498-43B3-948B-1728B52AA6E4}">
                <adec:decorative xmlns:adec="http://schemas.microsoft.com/office/drawing/2017/decorative" val="1"/>
              </a:ext>
            </a:extLst>
          </p:cNvPr>
          <p:cNvSpPr>
            <a:spLocks noChangeAspect="1"/>
          </p:cNvSpPr>
          <p:nvPr/>
        </p:nvSpPr>
        <p:spPr bwMode="gray">
          <a:xfrm flipH="1">
            <a:off x="3719769" y="2614220"/>
            <a:ext cx="137160" cy="137160"/>
          </a:xfrm>
          <a:prstGeom prst="ellipse">
            <a:avLst/>
          </a:prstGeom>
          <a:solidFill>
            <a:schemeClr val="tx2"/>
          </a:solidFill>
          <a:ln w="158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49" name="Oval 48">
            <a:extLst>
              <a:ext uri="{FF2B5EF4-FFF2-40B4-BE49-F238E27FC236}">
                <a16:creationId xmlns:a16="http://schemas.microsoft.com/office/drawing/2014/main" id="{E689BF9E-8A2A-4708-BBC4-D72FF6945ED9}"/>
              </a:ext>
            </a:extLst>
          </p:cNvPr>
          <p:cNvSpPr>
            <a:spLocks noChangeAspect="1"/>
          </p:cNvSpPr>
          <p:nvPr/>
        </p:nvSpPr>
        <p:spPr bwMode="gray">
          <a:xfrm>
            <a:off x="4476821" y="2739827"/>
            <a:ext cx="249089" cy="249089"/>
          </a:xfrm>
          <a:prstGeom prst="ellipse">
            <a:avLst/>
          </a:prstGeom>
          <a:solidFill>
            <a:schemeClr val="accent6"/>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effectLst/>
                <a:uLnTx/>
                <a:uFillTx/>
                <a:latin typeface="Arial" panose="020B0604020202020204"/>
                <a:ea typeface="+mn-ea"/>
                <a:cs typeface="+mn-cs"/>
              </a:rPr>
              <a:t>5</a:t>
            </a:r>
          </a:p>
        </p:txBody>
      </p:sp>
      <p:cxnSp>
        <p:nvCxnSpPr>
          <p:cNvPr id="50" name="Straight Connector 49">
            <a:extLst>
              <a:ext uri="{FF2B5EF4-FFF2-40B4-BE49-F238E27FC236}">
                <a16:creationId xmlns:a16="http://schemas.microsoft.com/office/drawing/2014/main" id="{F46D065B-52DE-4059-B2D9-8C880D4B2A8E}"/>
              </a:ext>
              <a:ext uri="{C183D7F6-B498-43B3-948B-1728B52AA6E4}">
                <adec:decorative xmlns:adec="http://schemas.microsoft.com/office/drawing/2017/decorative" val="1"/>
              </a:ext>
            </a:extLst>
          </p:cNvPr>
          <p:cNvCxnSpPr>
            <a:cxnSpLocks/>
          </p:cNvCxnSpPr>
          <p:nvPr/>
        </p:nvCxnSpPr>
        <p:spPr bwMode="gray">
          <a:xfrm>
            <a:off x="5458749" y="1203009"/>
            <a:ext cx="0" cy="755656"/>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33452F2B-F0B9-40FD-85E3-3D270E0E4577}"/>
              </a:ext>
            </a:extLst>
          </p:cNvPr>
          <p:cNvSpPr>
            <a:spLocks noChangeAspect="1"/>
          </p:cNvSpPr>
          <p:nvPr/>
        </p:nvSpPr>
        <p:spPr bwMode="gray">
          <a:xfrm>
            <a:off x="5312516" y="2059115"/>
            <a:ext cx="249089" cy="249089"/>
          </a:xfrm>
          <a:prstGeom prst="ellipse">
            <a:avLst/>
          </a:prstGeom>
          <a:solidFill>
            <a:schemeClr val="accent6"/>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effectLst/>
                <a:uLnTx/>
                <a:uFillTx/>
                <a:latin typeface="Arial" panose="020B0604020202020204"/>
                <a:ea typeface="+mn-ea"/>
                <a:cs typeface="+mn-cs"/>
              </a:rPr>
              <a:t>1</a:t>
            </a:r>
          </a:p>
        </p:txBody>
      </p:sp>
      <p:cxnSp>
        <p:nvCxnSpPr>
          <p:cNvPr id="52" name="Straight Connector 51">
            <a:extLst>
              <a:ext uri="{FF2B5EF4-FFF2-40B4-BE49-F238E27FC236}">
                <a16:creationId xmlns:a16="http://schemas.microsoft.com/office/drawing/2014/main" id="{BE3D5072-0EF7-484B-867A-19DC45503176}"/>
              </a:ext>
              <a:ext uri="{C183D7F6-B498-43B3-948B-1728B52AA6E4}">
                <adec:decorative xmlns:adec="http://schemas.microsoft.com/office/drawing/2017/decorative" val="1"/>
              </a:ext>
            </a:extLst>
          </p:cNvPr>
          <p:cNvCxnSpPr>
            <a:cxnSpLocks/>
          </p:cNvCxnSpPr>
          <p:nvPr/>
        </p:nvCxnSpPr>
        <p:spPr bwMode="gray">
          <a:xfrm flipH="1">
            <a:off x="5458749" y="1203009"/>
            <a:ext cx="965523" cy="0"/>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53" name="Freeform 9">
            <a:extLst>
              <a:ext uri="{FF2B5EF4-FFF2-40B4-BE49-F238E27FC236}">
                <a16:creationId xmlns:a16="http://schemas.microsoft.com/office/drawing/2014/main" id="{1F251695-79FC-47D2-9A1B-20819F404689}"/>
              </a:ext>
              <a:ext uri="{C183D7F6-B498-43B3-948B-1728B52AA6E4}">
                <adec:decorative xmlns:adec="http://schemas.microsoft.com/office/drawing/2017/decorative" val="1"/>
              </a:ext>
            </a:extLst>
          </p:cNvPr>
          <p:cNvSpPr>
            <a:spLocks noChangeAspect="1"/>
          </p:cNvSpPr>
          <p:nvPr/>
        </p:nvSpPr>
        <p:spPr bwMode="gray">
          <a:xfrm>
            <a:off x="6355693" y="1136082"/>
            <a:ext cx="137160" cy="137160"/>
          </a:xfrm>
          <a:prstGeom prst="ellipse">
            <a:avLst/>
          </a:prstGeom>
          <a:solidFill>
            <a:schemeClr val="tx2"/>
          </a:solidFill>
          <a:ln w="158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5A5A5A"/>
              </a:solidFill>
              <a:effectLst/>
              <a:uLnTx/>
              <a:uFillTx/>
              <a:latin typeface="Arial" panose="020B0604020202020204"/>
              <a:ea typeface="+mn-ea"/>
              <a:cs typeface="+mn-cs"/>
            </a:endParaRPr>
          </a:p>
        </p:txBody>
      </p:sp>
      <p:cxnSp>
        <p:nvCxnSpPr>
          <p:cNvPr id="54" name="Straight Connector 53">
            <a:extLst>
              <a:ext uri="{FF2B5EF4-FFF2-40B4-BE49-F238E27FC236}">
                <a16:creationId xmlns:a16="http://schemas.microsoft.com/office/drawing/2014/main" id="{E5BC582B-A75F-4412-8230-1E4AA824EE73}"/>
              </a:ext>
              <a:ext uri="{C183D7F6-B498-43B3-948B-1728B52AA6E4}">
                <adec:decorative xmlns:adec="http://schemas.microsoft.com/office/drawing/2017/decorative" val="1"/>
              </a:ext>
            </a:extLst>
          </p:cNvPr>
          <p:cNvCxnSpPr>
            <a:cxnSpLocks/>
          </p:cNvCxnSpPr>
          <p:nvPr/>
        </p:nvCxnSpPr>
        <p:spPr bwMode="gray">
          <a:xfrm flipH="1">
            <a:off x="6537557" y="2691979"/>
            <a:ext cx="634090" cy="0"/>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55" name="Freeform 9">
            <a:extLst>
              <a:ext uri="{FF2B5EF4-FFF2-40B4-BE49-F238E27FC236}">
                <a16:creationId xmlns:a16="http://schemas.microsoft.com/office/drawing/2014/main" id="{2BB3968F-682B-4000-9A8F-B26A7F95B431}"/>
              </a:ext>
              <a:ext uri="{C183D7F6-B498-43B3-948B-1728B52AA6E4}">
                <adec:decorative xmlns:adec="http://schemas.microsoft.com/office/drawing/2017/decorative" val="1"/>
              </a:ext>
            </a:extLst>
          </p:cNvPr>
          <p:cNvSpPr>
            <a:spLocks noChangeAspect="1"/>
          </p:cNvSpPr>
          <p:nvPr/>
        </p:nvSpPr>
        <p:spPr bwMode="gray">
          <a:xfrm>
            <a:off x="7149525" y="2616586"/>
            <a:ext cx="137160" cy="137160"/>
          </a:xfrm>
          <a:prstGeom prst="ellipse">
            <a:avLst/>
          </a:prstGeom>
          <a:solidFill>
            <a:schemeClr val="tx2"/>
          </a:solidFill>
          <a:ln w="158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56" name="Oval 55">
            <a:extLst>
              <a:ext uri="{FF2B5EF4-FFF2-40B4-BE49-F238E27FC236}">
                <a16:creationId xmlns:a16="http://schemas.microsoft.com/office/drawing/2014/main" id="{AFAAD57F-7577-4F27-951A-5E9A1AE83DAF}"/>
              </a:ext>
            </a:extLst>
          </p:cNvPr>
          <p:cNvSpPr>
            <a:spLocks noChangeAspect="1"/>
          </p:cNvSpPr>
          <p:nvPr/>
        </p:nvSpPr>
        <p:spPr bwMode="gray">
          <a:xfrm>
            <a:off x="6175183" y="2640762"/>
            <a:ext cx="249089" cy="249089"/>
          </a:xfrm>
          <a:prstGeom prst="ellipse">
            <a:avLst/>
          </a:prstGeom>
          <a:solidFill>
            <a:schemeClr val="accent6"/>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effectLst/>
                <a:uLnTx/>
                <a:uFillTx/>
                <a:latin typeface="Arial" panose="020B0604020202020204"/>
                <a:ea typeface="+mn-ea"/>
                <a:cs typeface="+mn-cs"/>
              </a:rPr>
              <a:t>2</a:t>
            </a:r>
          </a:p>
        </p:txBody>
      </p:sp>
      <p:sp>
        <p:nvSpPr>
          <p:cNvPr id="57" name="Freeform 9">
            <a:extLst>
              <a:ext uri="{FF2B5EF4-FFF2-40B4-BE49-F238E27FC236}">
                <a16:creationId xmlns:a16="http://schemas.microsoft.com/office/drawing/2014/main" id="{7EE55719-E29E-4ED6-A6C5-4ED896B6C5A0}"/>
              </a:ext>
              <a:ext uri="{C183D7F6-B498-43B3-948B-1728B52AA6E4}">
                <adec:decorative xmlns:adec="http://schemas.microsoft.com/office/drawing/2017/decorative" val="1"/>
              </a:ext>
            </a:extLst>
          </p:cNvPr>
          <p:cNvSpPr>
            <a:spLocks noChangeAspect="1"/>
          </p:cNvSpPr>
          <p:nvPr/>
        </p:nvSpPr>
        <p:spPr bwMode="gray">
          <a:xfrm>
            <a:off x="6894137" y="3840146"/>
            <a:ext cx="137160" cy="137160"/>
          </a:xfrm>
          <a:prstGeom prst="ellipse">
            <a:avLst/>
          </a:prstGeom>
          <a:solidFill>
            <a:schemeClr val="tx2"/>
          </a:solidFill>
          <a:ln w="158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58" name="Oval 57">
            <a:extLst>
              <a:ext uri="{FF2B5EF4-FFF2-40B4-BE49-F238E27FC236}">
                <a16:creationId xmlns:a16="http://schemas.microsoft.com/office/drawing/2014/main" id="{352BA51E-EEDB-423F-AB8E-F29AD880DEE4}"/>
              </a:ext>
            </a:extLst>
          </p:cNvPr>
          <p:cNvSpPr>
            <a:spLocks noChangeAspect="1"/>
          </p:cNvSpPr>
          <p:nvPr/>
        </p:nvSpPr>
        <p:spPr bwMode="gray">
          <a:xfrm>
            <a:off x="5882181" y="3705092"/>
            <a:ext cx="249089" cy="249089"/>
          </a:xfrm>
          <a:prstGeom prst="ellipse">
            <a:avLst/>
          </a:prstGeom>
          <a:solidFill>
            <a:schemeClr val="accent6"/>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effectLst/>
                <a:uLnTx/>
                <a:uFillTx/>
                <a:latin typeface="Arial" panose="020B0604020202020204"/>
                <a:ea typeface="+mn-ea"/>
                <a:cs typeface="+mn-cs"/>
              </a:rPr>
              <a:t>3</a:t>
            </a:r>
          </a:p>
        </p:txBody>
      </p:sp>
      <p:sp>
        <p:nvSpPr>
          <p:cNvPr id="59" name="Oval 58">
            <a:extLst>
              <a:ext uri="{FF2B5EF4-FFF2-40B4-BE49-F238E27FC236}">
                <a16:creationId xmlns:a16="http://schemas.microsoft.com/office/drawing/2014/main" id="{25D79D58-2638-41A6-A0CC-0F271A2D188E}"/>
              </a:ext>
            </a:extLst>
          </p:cNvPr>
          <p:cNvSpPr>
            <a:spLocks noChangeAspect="1"/>
          </p:cNvSpPr>
          <p:nvPr/>
        </p:nvSpPr>
        <p:spPr bwMode="gray">
          <a:xfrm>
            <a:off x="4861769" y="3728289"/>
            <a:ext cx="249089" cy="249089"/>
          </a:xfrm>
          <a:prstGeom prst="ellipse">
            <a:avLst/>
          </a:prstGeom>
          <a:solidFill>
            <a:schemeClr val="accent6"/>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effectLst/>
                <a:uLnTx/>
                <a:uFillTx/>
                <a:latin typeface="Arial" panose="020B0604020202020204"/>
                <a:ea typeface="+mn-ea"/>
                <a:cs typeface="+mn-cs"/>
              </a:rPr>
              <a:t>4</a:t>
            </a:r>
          </a:p>
        </p:txBody>
      </p:sp>
      <p:cxnSp>
        <p:nvCxnSpPr>
          <p:cNvPr id="60" name="Straight Connector 59">
            <a:extLst>
              <a:ext uri="{FF2B5EF4-FFF2-40B4-BE49-F238E27FC236}">
                <a16:creationId xmlns:a16="http://schemas.microsoft.com/office/drawing/2014/main" id="{29668539-5C7D-478B-A819-C0E90584D67D}"/>
              </a:ext>
              <a:ext uri="{C183D7F6-B498-43B3-948B-1728B52AA6E4}">
                <adec:decorative xmlns:adec="http://schemas.microsoft.com/office/drawing/2017/decorative" val="1"/>
              </a:ext>
            </a:extLst>
          </p:cNvPr>
          <p:cNvCxnSpPr>
            <a:cxnSpLocks/>
          </p:cNvCxnSpPr>
          <p:nvPr/>
        </p:nvCxnSpPr>
        <p:spPr bwMode="gray">
          <a:xfrm flipH="1">
            <a:off x="6224529" y="3909666"/>
            <a:ext cx="710135" cy="0"/>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C2824CC-BBE3-4D86-B890-84A560E1BA6C}"/>
              </a:ext>
              <a:ext uri="{C183D7F6-B498-43B3-948B-1728B52AA6E4}">
                <adec:decorative xmlns:adec="http://schemas.microsoft.com/office/drawing/2017/decorative" val="1"/>
              </a:ext>
            </a:extLst>
          </p:cNvPr>
          <p:cNvCxnSpPr>
            <a:cxnSpLocks/>
          </p:cNvCxnSpPr>
          <p:nvPr/>
        </p:nvCxnSpPr>
        <p:spPr bwMode="gray">
          <a:xfrm flipH="1">
            <a:off x="4015775" y="3943473"/>
            <a:ext cx="710135" cy="0"/>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9DA91A1-7408-491E-9D36-67CDC855CAE6}"/>
              </a:ext>
              <a:ext uri="{C183D7F6-B498-43B3-948B-1728B52AA6E4}">
                <adec:decorative xmlns:adec="http://schemas.microsoft.com/office/drawing/2017/decorative" val="1"/>
              </a:ext>
            </a:extLst>
          </p:cNvPr>
          <p:cNvCxnSpPr>
            <a:cxnSpLocks/>
          </p:cNvCxnSpPr>
          <p:nvPr/>
        </p:nvCxnSpPr>
        <p:spPr bwMode="gray">
          <a:xfrm flipH="1">
            <a:off x="3790601" y="2681546"/>
            <a:ext cx="634090" cy="0"/>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58BF46E7-6E00-4AD6-A5DA-06FF8446BD2F}"/>
              </a:ext>
            </a:extLst>
          </p:cNvPr>
          <p:cNvSpPr txBox="1">
            <a:spLocks noGrp="1"/>
          </p:cNvSpPr>
          <p:nvPr>
            <p:ph type="title" idx="4294967295"/>
          </p:nvPr>
        </p:nvSpPr>
        <p:spPr bwMode="gray">
          <a:xfrm>
            <a:off x="492034" y="336636"/>
            <a:ext cx="11332723" cy="56768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2200" b="1" kern="1200">
                <a:solidFill>
                  <a:schemeClr val="accent6"/>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5A5A5A"/>
                </a:solidFill>
                <a:effectLst/>
                <a:uLnTx/>
                <a:uFillTx/>
                <a:latin typeface="+mj-lt"/>
                <a:ea typeface="+mj-ea"/>
                <a:cs typeface="+mj-cs"/>
              </a:rPr>
              <a:t>The Change Cycle: Insight, to action, to impact assessment…</a:t>
            </a:r>
          </a:p>
        </p:txBody>
      </p:sp>
      <p:pic>
        <p:nvPicPr>
          <p:cNvPr id="2" name="Picture 1">
            <a:extLst>
              <a:ext uri="{FF2B5EF4-FFF2-40B4-BE49-F238E27FC236}">
                <a16:creationId xmlns:a16="http://schemas.microsoft.com/office/drawing/2014/main" id="{229B0EE4-F2CD-1A85-2A91-340F1FBB9E44}"/>
              </a:ext>
              <a:ext uri="{C183D7F6-B498-43B3-948B-1728B52AA6E4}">
                <adec:decorative xmlns:adec="http://schemas.microsoft.com/office/drawing/2017/decorative" val="1"/>
              </a:ext>
            </a:extLst>
          </p:cNvPr>
          <p:cNvPicPr>
            <a:picLocks noChangeAspect="1"/>
          </p:cNvPicPr>
          <p:nvPr/>
        </p:nvPicPr>
        <p:blipFill rotWithShape="1">
          <a:blip r:embed="rId3"/>
          <a:srcRect l="13209" t="7698" r="57737" b="65654"/>
          <a:stretch/>
        </p:blipFill>
        <p:spPr>
          <a:xfrm>
            <a:off x="7474779" y="2761897"/>
            <a:ext cx="1695779" cy="956329"/>
          </a:xfrm>
          <a:prstGeom prst="rect">
            <a:avLst/>
          </a:prstGeom>
        </p:spPr>
      </p:pic>
      <p:pic>
        <p:nvPicPr>
          <p:cNvPr id="3" name="Picture 2">
            <a:extLst>
              <a:ext uri="{FF2B5EF4-FFF2-40B4-BE49-F238E27FC236}">
                <a16:creationId xmlns:a16="http://schemas.microsoft.com/office/drawing/2014/main" id="{8B37FE7A-8EE3-46BB-E09C-0480408DEAB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322031" y="2752049"/>
            <a:ext cx="2113864" cy="1202132"/>
          </a:xfrm>
          <a:prstGeom prst="rect">
            <a:avLst/>
          </a:prstGeom>
          <a:ln>
            <a:solidFill>
              <a:schemeClr val="tx1"/>
            </a:solidFill>
          </a:ln>
        </p:spPr>
      </p:pic>
      <p:pic>
        <p:nvPicPr>
          <p:cNvPr id="4" name="Picture 3">
            <a:extLst>
              <a:ext uri="{FF2B5EF4-FFF2-40B4-BE49-F238E27FC236}">
                <a16:creationId xmlns:a16="http://schemas.microsoft.com/office/drawing/2014/main" id="{F7DAC6EC-0D0D-C902-292D-310198F5470E}"/>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7160446" y="4119283"/>
            <a:ext cx="2192316" cy="1405007"/>
          </a:xfrm>
          <a:prstGeom prst="rect">
            <a:avLst/>
          </a:prstGeom>
          <a:ln>
            <a:solidFill>
              <a:schemeClr val="tx1"/>
            </a:solidFill>
          </a:ln>
        </p:spPr>
      </p:pic>
      <p:pic>
        <p:nvPicPr>
          <p:cNvPr id="5" name="Picture 4">
            <a:extLst>
              <a:ext uri="{FF2B5EF4-FFF2-40B4-BE49-F238E27FC236}">
                <a16:creationId xmlns:a16="http://schemas.microsoft.com/office/drawing/2014/main" id="{42F9780A-C436-1A1D-3A74-9418D50588FE}"/>
              </a:ext>
              <a:ext uri="{C183D7F6-B498-43B3-948B-1728B52AA6E4}">
                <adec:decorative xmlns:adec="http://schemas.microsoft.com/office/drawing/2017/decorative" val="1"/>
              </a:ext>
            </a:extLst>
          </p:cNvPr>
          <p:cNvPicPr>
            <a:picLocks noChangeAspect="1"/>
          </p:cNvPicPr>
          <p:nvPr/>
        </p:nvPicPr>
        <p:blipFill rotWithShape="1">
          <a:blip r:embed="rId6"/>
          <a:srcRect l="19445" t="7586" r="18666" b="13880"/>
          <a:stretch/>
        </p:blipFill>
        <p:spPr>
          <a:xfrm>
            <a:off x="837987" y="1306850"/>
            <a:ext cx="2795484" cy="2097001"/>
          </a:xfrm>
          <a:prstGeom prst="rect">
            <a:avLst/>
          </a:prstGeom>
        </p:spPr>
      </p:pic>
      <p:pic>
        <p:nvPicPr>
          <p:cNvPr id="7" name="Picture 6">
            <a:extLst>
              <a:ext uri="{FF2B5EF4-FFF2-40B4-BE49-F238E27FC236}">
                <a16:creationId xmlns:a16="http://schemas.microsoft.com/office/drawing/2014/main" id="{CF80E3DA-5AE4-70BF-DA3B-348DBD6D2B7A}"/>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6809853" y="1316449"/>
            <a:ext cx="2740981" cy="1117066"/>
          </a:xfrm>
          <a:prstGeom prst="rect">
            <a:avLst/>
          </a:prstGeom>
        </p:spPr>
      </p:pic>
      <p:pic>
        <p:nvPicPr>
          <p:cNvPr id="8" name="Picture 7">
            <a:extLst>
              <a:ext uri="{FF2B5EF4-FFF2-40B4-BE49-F238E27FC236}">
                <a16:creationId xmlns:a16="http://schemas.microsoft.com/office/drawing/2014/main" id="{3D17012E-D45C-D431-CCB6-5BD285610313}"/>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9692496" y="1381890"/>
            <a:ext cx="1739839" cy="997384"/>
          </a:xfrm>
          <a:prstGeom prst="rect">
            <a:avLst/>
          </a:prstGeom>
          <a:ln>
            <a:solidFill>
              <a:schemeClr val="tx1"/>
            </a:solidFill>
          </a:ln>
        </p:spPr>
      </p:pic>
      <p:pic>
        <p:nvPicPr>
          <p:cNvPr id="10" name="Picture 9">
            <a:extLst>
              <a:ext uri="{FF2B5EF4-FFF2-40B4-BE49-F238E27FC236}">
                <a16:creationId xmlns:a16="http://schemas.microsoft.com/office/drawing/2014/main" id="{C4D8D139-C790-442E-AB41-557F5257A3B6}"/>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620448" y="4110275"/>
            <a:ext cx="4432915" cy="1720134"/>
          </a:xfrm>
          <a:prstGeom prst="rect">
            <a:avLst/>
          </a:prstGeom>
          <a:ln>
            <a:solidFill>
              <a:schemeClr val="bg1">
                <a:lumMod val="50000"/>
              </a:schemeClr>
            </a:solidFill>
          </a:ln>
        </p:spPr>
      </p:pic>
      <p:pic>
        <p:nvPicPr>
          <p:cNvPr id="11" name="Picture 10">
            <a:extLst>
              <a:ext uri="{FF2B5EF4-FFF2-40B4-BE49-F238E27FC236}">
                <a16:creationId xmlns:a16="http://schemas.microsoft.com/office/drawing/2014/main" id="{57AFEFD1-FFB5-2E63-DC36-DF473481550D}"/>
              </a:ext>
              <a:ext uri="{C183D7F6-B498-43B3-948B-1728B52AA6E4}">
                <adec:decorative xmlns:adec="http://schemas.microsoft.com/office/drawing/2017/decorative" val="1"/>
              </a:ext>
            </a:extLst>
          </p:cNvPr>
          <p:cNvPicPr>
            <a:picLocks noChangeAspect="1"/>
          </p:cNvPicPr>
          <p:nvPr/>
        </p:nvPicPr>
        <p:blipFill rotWithShape="1">
          <a:blip r:embed="rId10"/>
          <a:srcRect r="1528"/>
          <a:stretch/>
        </p:blipFill>
        <p:spPr>
          <a:xfrm>
            <a:off x="3264091" y="4900110"/>
            <a:ext cx="2867179" cy="1201420"/>
          </a:xfrm>
          <a:prstGeom prst="rect">
            <a:avLst/>
          </a:prstGeom>
          <a:ln>
            <a:solidFill>
              <a:schemeClr val="tx1"/>
            </a:solidFill>
          </a:ln>
        </p:spPr>
      </p:pic>
      <p:sp>
        <p:nvSpPr>
          <p:cNvPr id="9" name="TextBox 8">
            <a:extLst>
              <a:ext uri="{FF2B5EF4-FFF2-40B4-BE49-F238E27FC236}">
                <a16:creationId xmlns:a16="http://schemas.microsoft.com/office/drawing/2014/main" id="{471F782C-C5AD-51A5-0C6C-5B91B148784B}"/>
              </a:ext>
            </a:extLst>
          </p:cNvPr>
          <p:cNvSpPr txBox="1"/>
          <p:nvPr/>
        </p:nvSpPr>
        <p:spPr bwMode="gray">
          <a:xfrm>
            <a:off x="9461153" y="4119283"/>
            <a:ext cx="2114879" cy="2100575"/>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GB" sz="1050" dirty="0">
                <a:solidFill>
                  <a:srgbClr val="5A5A5A"/>
                </a:solidFill>
                <a:latin typeface="Arial" panose="020B0604020202020204"/>
              </a:rPr>
              <a:t>The PHM Led Projections module is part of the PHM Reporting Suite. Population Health Management is an iterative cycle. Use the PHM Dashboard to seek opportunity, a population of interest, and then PHM-Led Projections will facilitate the forward view, firstly with no change and then, using the Mitigation Tool, enables you to model your intervention, visualise the resource impact and build your business case.</a:t>
            </a:r>
          </a:p>
        </p:txBody>
      </p:sp>
    </p:spTree>
    <p:extLst>
      <p:ext uri="{BB962C8B-B14F-4D97-AF65-F5344CB8AC3E}">
        <p14:creationId xmlns:p14="http://schemas.microsoft.com/office/powerpoint/2010/main" val="2038253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E8C23BF-80AB-67DA-9573-B6790D8D030E}"/>
              </a:ext>
            </a:extLst>
          </p:cNvPr>
          <p:cNvSpPr>
            <a:spLocks noGrp="1"/>
          </p:cNvSpPr>
          <p:nvPr>
            <p:ph idx="1"/>
          </p:nvPr>
        </p:nvSpPr>
        <p:spPr>
          <a:xfrm>
            <a:off x="457200" y="1257300"/>
            <a:ext cx="3984171" cy="3930650"/>
          </a:xfrm>
        </p:spPr>
        <p:txBody>
          <a:bodyPr>
            <a:noAutofit/>
          </a:bodyPr>
          <a:lstStyle/>
          <a:p>
            <a:pPr defTabSz="457200">
              <a:spcAft>
                <a:spcPts val="1200"/>
              </a:spcAft>
            </a:pPr>
            <a:r>
              <a:rPr lang="en-GB" sz="1400" dirty="0">
                <a:solidFill>
                  <a:srgbClr val="5A5A5A"/>
                </a:solidFill>
                <a:cs typeface="Arial" panose="020B0604020202020204" pitchFamily="34" charset="0"/>
              </a:rPr>
              <a:t>We have created one of the most comprehensive, person-level, linked datasets in the country.</a:t>
            </a:r>
          </a:p>
          <a:p>
            <a:pPr defTabSz="457200">
              <a:spcAft>
                <a:spcPts val="1200"/>
              </a:spcAft>
            </a:pPr>
            <a:r>
              <a:rPr lang="en-GB" sz="1400" dirty="0">
                <a:solidFill>
                  <a:srgbClr val="5A5A5A"/>
                </a:solidFill>
                <a:cs typeface="Arial" panose="020B0604020202020204" pitchFamily="34" charset="0"/>
              </a:rPr>
              <a:t>This allows </a:t>
            </a:r>
            <a:r>
              <a:rPr lang="en-GB" sz="1400" b="1" i="1" dirty="0">
                <a:solidFill>
                  <a:srgbClr val="5A5A5A"/>
                </a:solidFill>
                <a:cs typeface="Arial" panose="020B0604020202020204" pitchFamily="34" charset="0"/>
              </a:rPr>
              <a:t>whole person</a:t>
            </a:r>
            <a:r>
              <a:rPr lang="en-GB" sz="1400" dirty="0">
                <a:solidFill>
                  <a:srgbClr val="5A5A5A"/>
                </a:solidFill>
                <a:cs typeface="Arial" panose="020B0604020202020204" pitchFamily="34" charset="0"/>
              </a:rPr>
              <a:t>, </a:t>
            </a:r>
            <a:r>
              <a:rPr lang="en-GB" sz="1400" b="1" i="1" dirty="0">
                <a:solidFill>
                  <a:srgbClr val="5A5A5A"/>
                </a:solidFill>
                <a:cs typeface="Arial" panose="020B0604020202020204" pitchFamily="34" charset="0"/>
              </a:rPr>
              <a:t>whole cohort</a:t>
            </a:r>
            <a:r>
              <a:rPr lang="en-GB" sz="1400" dirty="0">
                <a:solidFill>
                  <a:srgbClr val="5A5A5A"/>
                </a:solidFill>
                <a:cs typeface="Arial" panose="020B0604020202020204" pitchFamily="34" charset="0"/>
              </a:rPr>
              <a:t>, </a:t>
            </a:r>
            <a:r>
              <a:rPr lang="en-GB" sz="1400" b="1" i="1" dirty="0">
                <a:solidFill>
                  <a:srgbClr val="5A5A5A"/>
                </a:solidFill>
                <a:cs typeface="Arial" panose="020B0604020202020204" pitchFamily="34" charset="0"/>
              </a:rPr>
              <a:t>whole population</a:t>
            </a:r>
            <a:r>
              <a:rPr lang="en-GB" sz="1400" dirty="0">
                <a:solidFill>
                  <a:srgbClr val="5A5A5A"/>
                </a:solidFill>
                <a:cs typeface="Arial" panose="020B0604020202020204" pitchFamily="34" charset="0"/>
              </a:rPr>
              <a:t>, </a:t>
            </a:r>
            <a:r>
              <a:rPr lang="en-GB" sz="1400" b="1" i="1" dirty="0">
                <a:solidFill>
                  <a:srgbClr val="5A5A5A"/>
                </a:solidFill>
                <a:cs typeface="Arial" panose="020B0604020202020204" pitchFamily="34" charset="0"/>
              </a:rPr>
              <a:t>whole system</a:t>
            </a:r>
            <a:r>
              <a:rPr lang="en-GB" sz="1400" dirty="0">
                <a:solidFill>
                  <a:srgbClr val="5A5A5A"/>
                </a:solidFill>
                <a:cs typeface="Arial" panose="020B0604020202020204" pitchFamily="34" charset="0"/>
              </a:rPr>
              <a:t> understanding, supporting opportunity identification, evaluation, options appraisal, personalisation, health equity &amp; equality, major system change.</a:t>
            </a:r>
          </a:p>
          <a:p>
            <a:pPr defTabSz="457200">
              <a:spcAft>
                <a:spcPts val="1200"/>
              </a:spcAft>
            </a:pPr>
            <a:r>
              <a:rPr lang="en-GB" sz="1400" dirty="0">
                <a:solidFill>
                  <a:srgbClr val="5A5A5A"/>
                </a:solidFill>
                <a:cs typeface="Arial" panose="020B0604020202020204" pitchFamily="34" charset="0"/>
              </a:rPr>
              <a:t>Includes indicative, average cost data for certain types of care to provide comparative intelligence on whole system activity, implications and opportunities.</a:t>
            </a:r>
          </a:p>
          <a:p>
            <a:pPr defTabSz="457200">
              <a:spcAft>
                <a:spcPts val="1200"/>
              </a:spcAft>
            </a:pPr>
            <a:r>
              <a:rPr lang="en-GB" sz="1400" dirty="0">
                <a:solidFill>
                  <a:srgbClr val="5A5A5A"/>
                </a:solidFill>
                <a:cs typeface="Arial" panose="020B0604020202020204" pitchFamily="34" charset="0"/>
              </a:rPr>
              <a:t>Governance mechanisms established to allow access and use across ICS partners and GP practices.</a:t>
            </a:r>
          </a:p>
          <a:p>
            <a:pPr defTabSz="457200">
              <a:spcAft>
                <a:spcPts val="1200"/>
              </a:spcAft>
            </a:pPr>
            <a:r>
              <a:rPr lang="en-GB" sz="1400" dirty="0">
                <a:solidFill>
                  <a:srgbClr val="5A5A5A"/>
                </a:solidFill>
                <a:cs typeface="Arial" panose="020B0604020202020204" pitchFamily="34" charset="0"/>
              </a:rPr>
              <a:t>Cornerstone of Population Health Management, with evidence-informed decision-making underpinning the approach.</a:t>
            </a:r>
          </a:p>
          <a:p>
            <a:endParaRPr lang="en-US" sz="1400" dirty="0">
              <a:solidFill>
                <a:srgbClr val="5A5A5A"/>
              </a:solidFill>
            </a:endParaRPr>
          </a:p>
        </p:txBody>
      </p:sp>
      <p:pic>
        <p:nvPicPr>
          <p:cNvPr id="5" name="Picture 4">
            <a:extLst>
              <a:ext uri="{FF2B5EF4-FFF2-40B4-BE49-F238E27FC236}">
                <a16:creationId xmlns:a16="http://schemas.microsoft.com/office/drawing/2014/main" id="{D0E38B17-4005-E8A8-FFCF-53C11728FD4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707880" y="115673"/>
            <a:ext cx="7482531" cy="3629026"/>
          </a:xfrm>
          <a:prstGeom prst="rect">
            <a:avLst/>
          </a:prstGeom>
          <a:noFill/>
        </p:spPr>
      </p:pic>
      <p:pic>
        <p:nvPicPr>
          <p:cNvPr id="7" name="Picture 6" descr="A screenshot of a chart">
            <a:extLst>
              <a:ext uri="{FF2B5EF4-FFF2-40B4-BE49-F238E27FC236}">
                <a16:creationId xmlns:a16="http://schemas.microsoft.com/office/drawing/2014/main" id="{4287EA3B-FB67-22FF-819A-8FAC754B6E26}"/>
              </a:ext>
            </a:extLst>
          </p:cNvPr>
          <p:cNvPicPr>
            <a:picLocks noChangeAspect="1"/>
          </p:cNvPicPr>
          <p:nvPr/>
        </p:nvPicPr>
        <p:blipFill>
          <a:blip r:embed="rId3"/>
          <a:stretch>
            <a:fillRect/>
          </a:stretch>
        </p:blipFill>
        <p:spPr>
          <a:xfrm>
            <a:off x="4881831" y="3528879"/>
            <a:ext cx="3004869" cy="2000173"/>
          </a:xfrm>
          <a:prstGeom prst="rect">
            <a:avLst/>
          </a:prstGeom>
        </p:spPr>
      </p:pic>
      <p:pic>
        <p:nvPicPr>
          <p:cNvPr id="8" name="Picture 7">
            <a:extLst>
              <a:ext uri="{FF2B5EF4-FFF2-40B4-BE49-F238E27FC236}">
                <a16:creationId xmlns:a16="http://schemas.microsoft.com/office/drawing/2014/main" id="{6EFCC78E-6F85-B4F8-27B5-5BA64F91D68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708284" y="3939873"/>
            <a:ext cx="2828789" cy="2353260"/>
          </a:xfrm>
          <a:prstGeom prst="rect">
            <a:avLst/>
          </a:prstGeom>
        </p:spPr>
      </p:pic>
      <p:pic>
        <p:nvPicPr>
          <p:cNvPr id="9" name="Picture 8">
            <a:extLst>
              <a:ext uri="{FF2B5EF4-FFF2-40B4-BE49-F238E27FC236}">
                <a16:creationId xmlns:a16="http://schemas.microsoft.com/office/drawing/2014/main" id="{DE302042-E617-B5F0-C5FA-3E162E08DF38}"/>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8713153" y="3528879"/>
            <a:ext cx="2259647" cy="1942582"/>
          </a:xfrm>
          <a:prstGeom prst="rect">
            <a:avLst/>
          </a:prstGeom>
        </p:spPr>
      </p:pic>
      <p:pic>
        <p:nvPicPr>
          <p:cNvPr id="10" name="Picture 9">
            <a:extLst>
              <a:ext uri="{FF2B5EF4-FFF2-40B4-BE49-F238E27FC236}">
                <a16:creationId xmlns:a16="http://schemas.microsoft.com/office/drawing/2014/main" id="{0DAF4E4D-4202-2C30-B46F-CCFA030699E0}"/>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9171222" y="4350551"/>
            <a:ext cx="2949101" cy="1942582"/>
          </a:xfrm>
          <a:prstGeom prst="rect">
            <a:avLst/>
          </a:prstGeom>
        </p:spPr>
      </p:pic>
      <p:sp>
        <p:nvSpPr>
          <p:cNvPr id="11" name="TextBox 10">
            <a:extLst>
              <a:ext uri="{FF2B5EF4-FFF2-40B4-BE49-F238E27FC236}">
                <a16:creationId xmlns:a16="http://schemas.microsoft.com/office/drawing/2014/main" id="{5AA92CC3-7BC7-48BC-DEE7-BC19B48A75DC}"/>
              </a:ext>
            </a:extLst>
          </p:cNvPr>
          <p:cNvSpPr txBox="1"/>
          <p:nvPr/>
        </p:nvSpPr>
        <p:spPr>
          <a:xfrm>
            <a:off x="382324" y="5833253"/>
            <a:ext cx="4424807" cy="461665"/>
          </a:xfrm>
          <a:prstGeom prst="rect">
            <a:avLst/>
          </a:prstGeom>
          <a:noFill/>
        </p:spPr>
        <p:txBody>
          <a:bodyPr wrap="square" rtlCol="0">
            <a:spAutoFit/>
          </a:bodyPr>
          <a:lstStyle/>
          <a:p>
            <a:r>
              <a:rPr lang="en-GB" sz="1200" i="1" dirty="0">
                <a:solidFill>
                  <a:srgbClr val="5A5A5A"/>
                </a:solidFill>
                <a:latin typeface="+mj-lt"/>
              </a:rPr>
              <a:t>Source: </a:t>
            </a:r>
            <a:r>
              <a:rPr lang="en-GB" sz="1200" b="0" i="1" dirty="0">
                <a:solidFill>
                  <a:srgbClr val="5A5A5A"/>
                </a:solidFill>
                <a:effectLst/>
                <a:latin typeface="+mj-lt"/>
              </a:rPr>
              <a:t>Lincolnshire ICS Joined Intelligence Dataset, NHS Lincolnshire ICB, 2023. Optum Reporting Suite</a:t>
            </a:r>
            <a:endParaRPr lang="en-GB" sz="1200" i="1" dirty="0">
              <a:solidFill>
                <a:srgbClr val="5A5A5A"/>
              </a:solidFill>
              <a:latin typeface="+mj-lt"/>
            </a:endParaRPr>
          </a:p>
        </p:txBody>
      </p:sp>
      <p:sp>
        <p:nvSpPr>
          <p:cNvPr id="2" name="Title 1">
            <a:extLst>
              <a:ext uri="{FF2B5EF4-FFF2-40B4-BE49-F238E27FC236}">
                <a16:creationId xmlns:a16="http://schemas.microsoft.com/office/drawing/2014/main" id="{D61369D4-5775-A62E-A12F-A80F3CFDD45D}"/>
              </a:ext>
            </a:extLst>
          </p:cNvPr>
          <p:cNvSpPr>
            <a:spLocks noGrp="1"/>
          </p:cNvSpPr>
          <p:nvPr>
            <p:ph type="title"/>
          </p:nvPr>
        </p:nvSpPr>
        <p:spPr>
          <a:xfrm>
            <a:off x="483326" y="348194"/>
            <a:ext cx="5847805" cy="661683"/>
          </a:xfrm>
        </p:spPr>
        <p:txBody>
          <a:bodyPr anchor="t">
            <a:noAutofit/>
          </a:bodyPr>
          <a:lstStyle/>
          <a:p>
            <a:r>
              <a:rPr lang="en-US" sz="2400" dirty="0">
                <a:solidFill>
                  <a:srgbClr val="5A5A5A"/>
                </a:solidFill>
              </a:rPr>
              <a:t>The Lincolnshire Joined Intelligence Dataset</a:t>
            </a:r>
          </a:p>
        </p:txBody>
      </p:sp>
    </p:spTree>
    <p:extLst>
      <p:ext uri="{BB962C8B-B14F-4D97-AF65-F5344CB8AC3E}">
        <p14:creationId xmlns:p14="http://schemas.microsoft.com/office/powerpoint/2010/main" val="2012156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52075-55EE-4443-932C-66F5DEBCA301}"/>
              </a:ext>
            </a:extLst>
          </p:cNvPr>
          <p:cNvSpPr>
            <a:spLocks noGrp="1"/>
          </p:cNvSpPr>
          <p:nvPr>
            <p:ph type="title"/>
          </p:nvPr>
        </p:nvSpPr>
        <p:spPr>
          <a:xfrm>
            <a:off x="488150" y="220220"/>
            <a:ext cx="9601200" cy="531954"/>
          </a:xfrm>
        </p:spPr>
        <p:txBody>
          <a:bodyPr>
            <a:noAutofit/>
          </a:bodyPr>
          <a:lstStyle/>
          <a:p>
            <a:r>
              <a:rPr lang="en-US" sz="2400" dirty="0">
                <a:solidFill>
                  <a:srgbClr val="5A5A5A"/>
                </a:solidFill>
              </a:rPr>
              <a:t>Linked Data Finance - Lincolnshire</a:t>
            </a:r>
          </a:p>
        </p:txBody>
      </p:sp>
      <p:pic>
        <p:nvPicPr>
          <p:cNvPr id="5" name="Picture 4">
            <a:extLst>
              <a:ext uri="{FF2B5EF4-FFF2-40B4-BE49-F238E27FC236}">
                <a16:creationId xmlns:a16="http://schemas.microsoft.com/office/drawing/2014/main" id="{F6FBAE6A-284C-0420-ABE6-D52EE9C8335E}"/>
              </a:ext>
              <a:ext uri="{C183D7F6-B498-43B3-948B-1728B52AA6E4}">
                <adec:decorative xmlns:adec="http://schemas.microsoft.com/office/drawing/2017/decorative" val="1"/>
              </a:ext>
            </a:extLst>
          </p:cNvPr>
          <p:cNvPicPr>
            <a:picLocks noChangeAspect="1"/>
          </p:cNvPicPr>
          <p:nvPr/>
        </p:nvPicPr>
        <p:blipFill rotWithShape="1">
          <a:blip r:embed="rId2">
            <a:duotone>
              <a:schemeClr val="accent2">
                <a:shade val="45000"/>
                <a:satMod val="135000"/>
              </a:schemeClr>
              <a:prstClr val="white"/>
            </a:duotone>
          </a:blip>
          <a:srcRect l="8886" t="5834" r="43210" b="6549"/>
          <a:stretch/>
        </p:blipFill>
        <p:spPr>
          <a:xfrm>
            <a:off x="3437118" y="1068656"/>
            <a:ext cx="5101240" cy="5082761"/>
          </a:xfrm>
          <a:prstGeom prst="rect">
            <a:avLst/>
          </a:prstGeom>
        </p:spPr>
      </p:pic>
      <p:sp>
        <p:nvSpPr>
          <p:cNvPr id="7" name="TextBox 6">
            <a:extLst>
              <a:ext uri="{FF2B5EF4-FFF2-40B4-BE49-F238E27FC236}">
                <a16:creationId xmlns:a16="http://schemas.microsoft.com/office/drawing/2014/main" id="{E40E4BCF-1255-03A8-D8CF-9A53AF7906B4}"/>
              </a:ext>
            </a:extLst>
          </p:cNvPr>
          <p:cNvSpPr txBox="1"/>
          <p:nvPr/>
        </p:nvSpPr>
        <p:spPr bwMode="gray">
          <a:xfrm>
            <a:off x="8704613" y="1145277"/>
            <a:ext cx="3111335" cy="2508379"/>
          </a:xfrm>
          <a:prstGeom prst="rect">
            <a:avLst/>
          </a:prstGeom>
          <a:solidFill>
            <a:schemeClr val="bg2"/>
          </a:solid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1" i="0" u="none" strike="noStrike" kern="1200" cap="none" spc="0" normalizeH="0" baseline="0" noProof="0">
                <a:ln>
                  <a:noFill/>
                </a:ln>
                <a:solidFill>
                  <a:srgbClr val="002677"/>
                </a:solidFill>
                <a:effectLst/>
                <a:uLnTx/>
                <a:uFillTx/>
                <a:latin typeface="Arial" panose="020B0604020202020204"/>
                <a:ea typeface="+mn-ea"/>
                <a:cs typeface="+mn-cs"/>
              </a:rPr>
              <a:t>Acute Finance – locally agreed</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noProof="0">
                <a:ln>
                  <a:noFill/>
                </a:ln>
                <a:solidFill>
                  <a:srgbClr val="002677"/>
                </a:solidFill>
                <a:effectLst/>
                <a:uLnTx/>
                <a:uFillTx/>
                <a:latin typeface="Arial" panose="020B0604020202020204"/>
                <a:ea typeface="+mn-ea"/>
                <a:cs typeface="+mn-cs"/>
              </a:rPr>
              <a:t>For each activity (e.g. attendance, appointment, inpatient stay) (SUS national dataset) the following finance fields are referenced in order, where available, to establish a cost:-</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050" b="0" i="0" u="none" strike="noStrike" kern="1200" cap="none" spc="0" normalizeH="0" baseline="0" noProof="0">
                <a:ln>
                  <a:noFill/>
                </a:ln>
                <a:solidFill>
                  <a:srgbClr val="002677"/>
                </a:solidFill>
                <a:effectLst/>
                <a:uLnTx/>
                <a:uFillTx/>
                <a:latin typeface="Arial" panose="020B0604020202020204"/>
                <a:ea typeface="+mn-ea"/>
                <a:cs typeface="+mn-cs"/>
              </a:rPr>
              <a:t>ULHT reference file detailing average cost at POD/TFC/HRG (aggregated PLICs) (ULHT sites only)</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050" b="0" i="0" u="none" strike="noStrike" kern="1200" cap="none" spc="0" normalizeH="0" baseline="0" noProof="0">
                <a:ln>
                  <a:noFill/>
                </a:ln>
                <a:solidFill>
                  <a:srgbClr val="002677"/>
                </a:solidFill>
                <a:effectLst/>
                <a:uLnTx/>
                <a:uFillTx/>
                <a:latin typeface="Arial" panose="020B0604020202020204"/>
                <a:ea typeface="+mn-ea"/>
                <a:cs typeface="+mn-cs"/>
              </a:rPr>
              <a:t>PLCM data (patient level)</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050" b="0" i="0" u="none" strike="noStrike" kern="1200" cap="none" spc="0" normalizeH="0" baseline="0" noProof="0">
                <a:ln>
                  <a:noFill/>
                </a:ln>
                <a:solidFill>
                  <a:srgbClr val="002677"/>
                </a:solidFill>
                <a:effectLst/>
                <a:uLnTx/>
                <a:uFillTx/>
                <a:latin typeface="Arial" panose="020B0604020202020204"/>
                <a:ea typeface="+mn-ea"/>
                <a:cs typeface="+mn-cs"/>
              </a:rPr>
              <a:t>National Tariff (patient level)</a:t>
            </a:r>
          </a:p>
          <a:p>
            <a:pPr marR="0" lvl="0" algn="l" defTabSz="914400" rtl="0" eaLnBrk="1" fontAlgn="auto" latinLnBrk="0" hangingPunct="1">
              <a:lnSpc>
                <a:spcPct val="100000"/>
              </a:lnSpc>
              <a:spcBef>
                <a:spcPts val="600"/>
              </a:spcBef>
              <a:spcAft>
                <a:spcPts val="0"/>
              </a:spcAft>
              <a:buClrTx/>
              <a:buSzTx/>
              <a:tabLst/>
              <a:defRPr/>
            </a:pPr>
            <a:r>
              <a:rPr lang="en-GB" sz="1050">
                <a:solidFill>
                  <a:srgbClr val="002677"/>
                </a:solidFill>
                <a:latin typeface="Arial" panose="020B0604020202020204"/>
              </a:rPr>
              <a:t>N.B. includes additional data from PLCM: High Cost Drugs &amp; Devices, Acute Other (Pathways, Critical Care, Unbundled Diagnostics)</a:t>
            </a:r>
            <a:endParaRPr kumimoji="0" lang="en-GB" sz="1050" b="0" i="0" u="none" strike="noStrike" kern="1200" cap="none" spc="0" normalizeH="0" baseline="0" noProof="0">
              <a:ln>
                <a:noFill/>
              </a:ln>
              <a:solidFill>
                <a:srgbClr val="002677"/>
              </a:solidFill>
              <a:effectLst/>
              <a:uLnTx/>
              <a:uFillTx/>
              <a:latin typeface="Arial" panose="020B0604020202020204"/>
              <a:ea typeface="+mn-ea"/>
              <a:cs typeface="+mn-cs"/>
            </a:endParaRPr>
          </a:p>
        </p:txBody>
      </p:sp>
      <p:sp>
        <p:nvSpPr>
          <p:cNvPr id="8" name="TextBox 7">
            <a:extLst>
              <a:ext uri="{FF2B5EF4-FFF2-40B4-BE49-F238E27FC236}">
                <a16:creationId xmlns:a16="http://schemas.microsoft.com/office/drawing/2014/main" id="{CF6D40B6-7156-DCAF-7117-EF5130DF6EBC}"/>
              </a:ext>
            </a:extLst>
          </p:cNvPr>
          <p:cNvSpPr txBox="1"/>
          <p:nvPr/>
        </p:nvSpPr>
        <p:spPr bwMode="gray">
          <a:xfrm>
            <a:off x="592564" y="704381"/>
            <a:ext cx="11304234" cy="215444"/>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400" b="0" i="0" u="none" strike="noStrike" kern="1200" cap="none" spc="0" normalizeH="0" baseline="0" noProof="0" dirty="0">
                <a:ln>
                  <a:noFill/>
                </a:ln>
                <a:solidFill>
                  <a:srgbClr val="5A5A5A"/>
                </a:solidFill>
                <a:effectLst/>
                <a:uLnTx/>
                <a:uFillTx/>
                <a:latin typeface="+mj-lt"/>
                <a:ea typeface="+mn-ea"/>
                <a:cs typeface="+mn-cs"/>
              </a:rPr>
              <a:t>Finance is calculated for each activity and totalled at patient level in the Linked Data Model for a reporting period of one year</a:t>
            </a:r>
            <a:endParaRPr kumimoji="0" lang="en-US" sz="1400" b="0" i="0" u="none" strike="noStrike" kern="1200" cap="none" spc="0" normalizeH="0" baseline="0" noProof="0" dirty="0">
              <a:ln>
                <a:noFill/>
              </a:ln>
              <a:solidFill>
                <a:srgbClr val="5A5A5A"/>
              </a:solidFill>
              <a:effectLst/>
              <a:uLnTx/>
              <a:uFillTx/>
              <a:latin typeface="+mj-lt"/>
              <a:ea typeface="+mn-ea"/>
              <a:cs typeface="+mn-cs"/>
            </a:endParaRPr>
          </a:p>
        </p:txBody>
      </p:sp>
      <p:sp>
        <p:nvSpPr>
          <p:cNvPr id="9" name="TextBox 8">
            <a:extLst>
              <a:ext uri="{FF2B5EF4-FFF2-40B4-BE49-F238E27FC236}">
                <a16:creationId xmlns:a16="http://schemas.microsoft.com/office/drawing/2014/main" id="{236739A5-E8EE-40F5-861C-087A5BA573A1}"/>
              </a:ext>
            </a:extLst>
          </p:cNvPr>
          <p:cNvSpPr txBox="1"/>
          <p:nvPr/>
        </p:nvSpPr>
        <p:spPr bwMode="gray">
          <a:xfrm>
            <a:off x="8704613" y="3998721"/>
            <a:ext cx="3111335" cy="746358"/>
          </a:xfrm>
          <a:prstGeom prst="rect">
            <a:avLst/>
          </a:prstGeom>
          <a:solidFill>
            <a:schemeClr val="bg2"/>
          </a:solid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1" i="0" u="none" strike="noStrike" kern="1200" cap="none" spc="0" normalizeH="0" baseline="0" noProof="0" dirty="0">
                <a:ln>
                  <a:noFill/>
                </a:ln>
                <a:solidFill>
                  <a:srgbClr val="002677"/>
                </a:solidFill>
                <a:effectLst/>
                <a:uLnTx/>
                <a:uFillTx/>
                <a:latin typeface="Arial" panose="020B0604020202020204"/>
                <a:ea typeface="+mn-ea"/>
                <a:cs typeface="+mn-cs"/>
              </a:rPr>
              <a:t>Community – locally agreed</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noProof="0" dirty="0">
                <a:ln>
                  <a:noFill/>
                </a:ln>
                <a:solidFill>
                  <a:srgbClr val="002677"/>
                </a:solidFill>
                <a:effectLst/>
                <a:uLnTx/>
                <a:uFillTx/>
                <a:latin typeface="Arial" panose="020B0604020202020204"/>
                <a:ea typeface="+mn-ea"/>
                <a:cs typeface="+mn-cs"/>
              </a:rPr>
              <a:t>For each Community contact (CSDS dataset), utilising aggregated PLICs data, a locally agreed average cost is assigned (LCHS)</a:t>
            </a:r>
            <a:endParaRPr kumimoji="0" lang="en-US" sz="1050" b="0" i="0" u="none" strike="noStrike" kern="1200" cap="none" spc="0" normalizeH="0" baseline="0" noProof="0" dirty="0">
              <a:ln>
                <a:noFill/>
              </a:ln>
              <a:solidFill>
                <a:srgbClr val="002677"/>
              </a:solidFill>
              <a:effectLst/>
              <a:uLnTx/>
              <a:uFillTx/>
              <a:latin typeface="Arial" panose="020B0604020202020204"/>
              <a:ea typeface="+mn-ea"/>
              <a:cs typeface="+mn-cs"/>
            </a:endParaRPr>
          </a:p>
        </p:txBody>
      </p:sp>
      <p:sp>
        <p:nvSpPr>
          <p:cNvPr id="10" name="TextBox 9">
            <a:extLst>
              <a:ext uri="{FF2B5EF4-FFF2-40B4-BE49-F238E27FC236}">
                <a16:creationId xmlns:a16="http://schemas.microsoft.com/office/drawing/2014/main" id="{00730E41-791C-686C-3870-53C47D7AD989}"/>
              </a:ext>
            </a:extLst>
          </p:cNvPr>
          <p:cNvSpPr txBox="1"/>
          <p:nvPr/>
        </p:nvSpPr>
        <p:spPr bwMode="gray">
          <a:xfrm>
            <a:off x="8704613" y="5232981"/>
            <a:ext cx="3111335" cy="746358"/>
          </a:xfrm>
          <a:prstGeom prst="rect">
            <a:avLst/>
          </a:prstGeom>
          <a:solidFill>
            <a:schemeClr val="bg2"/>
          </a:solid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1" i="0" u="none" strike="noStrike" kern="1200" cap="none" spc="0" normalizeH="0" baseline="0" noProof="0">
                <a:ln>
                  <a:noFill/>
                </a:ln>
                <a:solidFill>
                  <a:srgbClr val="002677"/>
                </a:solidFill>
                <a:effectLst/>
                <a:uLnTx/>
                <a:uFillTx/>
                <a:latin typeface="Arial" panose="020B0604020202020204"/>
                <a:ea typeface="+mn-ea"/>
                <a:cs typeface="+mn-cs"/>
              </a:rPr>
              <a:t>Mental Health – locally agreed</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noProof="0">
                <a:ln>
                  <a:noFill/>
                </a:ln>
                <a:solidFill>
                  <a:srgbClr val="002677"/>
                </a:solidFill>
                <a:effectLst/>
                <a:uLnTx/>
                <a:uFillTx/>
                <a:latin typeface="Arial" panose="020B0604020202020204"/>
                <a:ea typeface="+mn-ea"/>
                <a:cs typeface="+mn-cs"/>
              </a:rPr>
              <a:t>For each Mental Health contact / inpatient stay (MHDS dataset), utilising aggregated PLICs data, a locally agreed average cost is assigned (LPFT)</a:t>
            </a:r>
            <a:endParaRPr kumimoji="0" lang="en-US" sz="1050" b="0" i="0" u="none" strike="noStrike" kern="1200" cap="none" spc="0" normalizeH="0" baseline="0" noProof="0">
              <a:ln>
                <a:noFill/>
              </a:ln>
              <a:solidFill>
                <a:srgbClr val="002677"/>
              </a:solidFill>
              <a:effectLst/>
              <a:uLnTx/>
              <a:uFillTx/>
              <a:latin typeface="Arial" panose="020B0604020202020204"/>
              <a:ea typeface="+mn-ea"/>
              <a:cs typeface="+mn-cs"/>
            </a:endParaRPr>
          </a:p>
        </p:txBody>
      </p:sp>
      <p:sp>
        <p:nvSpPr>
          <p:cNvPr id="11" name="TextBox 10">
            <a:extLst>
              <a:ext uri="{FF2B5EF4-FFF2-40B4-BE49-F238E27FC236}">
                <a16:creationId xmlns:a16="http://schemas.microsoft.com/office/drawing/2014/main" id="{782605A3-3666-CC65-1A90-00096906597E}"/>
              </a:ext>
            </a:extLst>
          </p:cNvPr>
          <p:cNvSpPr txBox="1"/>
          <p:nvPr/>
        </p:nvSpPr>
        <p:spPr bwMode="gray">
          <a:xfrm>
            <a:off x="158289" y="5232981"/>
            <a:ext cx="3111335" cy="746358"/>
          </a:xfrm>
          <a:prstGeom prst="rect">
            <a:avLst/>
          </a:prstGeom>
          <a:solidFill>
            <a:schemeClr val="bg2"/>
          </a:solid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1" i="0" u="none" strike="noStrike" kern="1200" cap="none" spc="0" normalizeH="0" baseline="0" noProof="0" dirty="0">
                <a:ln>
                  <a:noFill/>
                </a:ln>
                <a:solidFill>
                  <a:srgbClr val="002677"/>
                </a:solidFill>
                <a:effectLst/>
                <a:uLnTx/>
                <a:uFillTx/>
                <a:latin typeface="Arial" panose="020B0604020202020204"/>
                <a:ea typeface="+mn-ea"/>
                <a:cs typeface="+mn-cs"/>
              </a:rPr>
              <a:t>Adult Social Care</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noProof="0" dirty="0">
                <a:ln>
                  <a:noFill/>
                </a:ln>
                <a:solidFill>
                  <a:srgbClr val="002677"/>
                </a:solidFill>
                <a:effectLst/>
                <a:uLnTx/>
                <a:uFillTx/>
                <a:latin typeface="Arial" panose="020B0604020202020204"/>
                <a:ea typeface="+mn-ea"/>
                <a:cs typeface="+mn-cs"/>
              </a:rPr>
              <a:t>For each contact (Adult Social Care dataset) finance is calculated from unit cost and number of units received per week</a:t>
            </a:r>
            <a:endParaRPr kumimoji="0" lang="en-US" sz="1050" b="0" i="0" u="none" strike="noStrike" kern="1200" cap="none" spc="0" normalizeH="0" baseline="0" noProof="0" dirty="0">
              <a:ln>
                <a:noFill/>
              </a:ln>
              <a:solidFill>
                <a:srgbClr val="002677"/>
              </a:solidFill>
              <a:effectLst/>
              <a:uLnTx/>
              <a:uFillTx/>
              <a:latin typeface="Arial" panose="020B0604020202020204"/>
              <a:ea typeface="+mn-ea"/>
              <a:cs typeface="+mn-cs"/>
            </a:endParaRPr>
          </a:p>
        </p:txBody>
      </p:sp>
      <p:sp>
        <p:nvSpPr>
          <p:cNvPr id="12" name="TextBox 11">
            <a:extLst>
              <a:ext uri="{FF2B5EF4-FFF2-40B4-BE49-F238E27FC236}">
                <a16:creationId xmlns:a16="http://schemas.microsoft.com/office/drawing/2014/main" id="{DFBDBC4A-C5B6-383B-82A7-87C4981926FA}"/>
              </a:ext>
            </a:extLst>
          </p:cNvPr>
          <p:cNvSpPr txBox="1"/>
          <p:nvPr/>
        </p:nvSpPr>
        <p:spPr bwMode="gray">
          <a:xfrm>
            <a:off x="158289" y="1172586"/>
            <a:ext cx="3111335" cy="984885"/>
          </a:xfrm>
          <a:prstGeom prst="rect">
            <a:avLst/>
          </a:prstGeom>
          <a:solidFill>
            <a:schemeClr val="bg2"/>
          </a:solid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1" i="0" u="none" strike="noStrike" kern="1200" cap="none" spc="0" normalizeH="0" baseline="0" noProof="0" dirty="0">
                <a:ln>
                  <a:noFill/>
                </a:ln>
                <a:solidFill>
                  <a:srgbClr val="002677"/>
                </a:solidFill>
                <a:effectLst/>
                <a:uLnTx/>
                <a:uFillTx/>
                <a:latin typeface="Arial" panose="020B0604020202020204"/>
                <a:ea typeface="+mn-ea"/>
                <a:cs typeface="+mn-cs"/>
              </a:rPr>
              <a:t>General Practice</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noProof="0" dirty="0">
                <a:ln>
                  <a:noFill/>
                </a:ln>
                <a:solidFill>
                  <a:srgbClr val="002677"/>
                </a:solidFill>
                <a:effectLst/>
                <a:uLnTx/>
                <a:uFillTx/>
                <a:latin typeface="Arial" panose="020B0604020202020204"/>
                <a:ea typeface="+mn-ea"/>
                <a:cs typeface="+mn-cs"/>
              </a:rPr>
              <a:t>For each event (GP Events dataset) an average cost per event is assigned</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noProof="0" dirty="0">
                <a:ln>
                  <a:noFill/>
                </a:ln>
                <a:solidFill>
                  <a:srgbClr val="002677"/>
                </a:solidFill>
                <a:effectLst/>
                <a:uLnTx/>
                <a:uFillTx/>
                <a:latin typeface="Arial" panose="020B0604020202020204"/>
                <a:ea typeface="+mn-ea"/>
                <a:cs typeface="+mn-cs"/>
              </a:rPr>
              <a:t>(GP National Payments to GP Practice/number of events)</a:t>
            </a:r>
            <a:endParaRPr kumimoji="0" lang="en-US" sz="1050" b="0" i="0" u="none" strike="noStrike" kern="1200" cap="none" spc="0" normalizeH="0" baseline="0" noProof="0" dirty="0">
              <a:ln>
                <a:noFill/>
              </a:ln>
              <a:solidFill>
                <a:srgbClr val="002677"/>
              </a:solidFill>
              <a:effectLst/>
              <a:uLnTx/>
              <a:uFillTx/>
              <a:latin typeface="Arial" panose="020B0604020202020204"/>
              <a:ea typeface="+mn-ea"/>
              <a:cs typeface="+mn-cs"/>
            </a:endParaRPr>
          </a:p>
        </p:txBody>
      </p:sp>
      <p:sp>
        <p:nvSpPr>
          <p:cNvPr id="13" name="TextBox 12">
            <a:extLst>
              <a:ext uri="{FF2B5EF4-FFF2-40B4-BE49-F238E27FC236}">
                <a16:creationId xmlns:a16="http://schemas.microsoft.com/office/drawing/2014/main" id="{70F8B8C1-F056-8759-5B9C-40232ED0F268}"/>
              </a:ext>
            </a:extLst>
          </p:cNvPr>
          <p:cNvSpPr txBox="1"/>
          <p:nvPr/>
        </p:nvSpPr>
        <p:spPr bwMode="gray">
          <a:xfrm>
            <a:off x="158288" y="2501916"/>
            <a:ext cx="3111335" cy="907941"/>
          </a:xfrm>
          <a:prstGeom prst="rect">
            <a:avLst/>
          </a:prstGeom>
          <a:solidFill>
            <a:schemeClr val="bg2"/>
          </a:solid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1" i="0" u="none" strike="noStrike" kern="1200" cap="none" spc="0" normalizeH="0" baseline="0" noProof="0" dirty="0">
                <a:ln>
                  <a:noFill/>
                </a:ln>
                <a:solidFill>
                  <a:srgbClr val="002677"/>
                </a:solidFill>
                <a:effectLst/>
                <a:uLnTx/>
                <a:uFillTx/>
                <a:latin typeface="Arial" panose="020B0604020202020204"/>
                <a:ea typeface="+mn-ea"/>
                <a:cs typeface="+mn-cs"/>
              </a:rPr>
              <a:t>GP Prescribing</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noProof="0" dirty="0">
                <a:ln>
                  <a:noFill/>
                </a:ln>
                <a:solidFill>
                  <a:srgbClr val="002677"/>
                </a:solidFill>
                <a:effectLst/>
                <a:uLnTx/>
                <a:uFillTx/>
                <a:latin typeface="Arial" panose="020B0604020202020204"/>
                <a:ea typeface="+mn-ea"/>
                <a:cs typeface="+mn-cs"/>
              </a:rPr>
              <a:t>For each prescription (Prescribing dataset) the cost has been calculated using the quantity prescribed and the unit cost from the </a:t>
            </a:r>
            <a:r>
              <a:rPr kumimoji="0" lang="en-US" sz="1050" b="0" i="0" u="none" strike="noStrike" kern="1200" cap="none" spc="0" normalizeH="0" baseline="0" noProof="0" dirty="0">
                <a:ln>
                  <a:noFill/>
                </a:ln>
                <a:solidFill>
                  <a:srgbClr val="002677"/>
                </a:solidFill>
                <a:effectLst/>
                <a:uLnTx/>
                <a:uFillTx/>
                <a:latin typeface="Arial" panose="020B0604020202020204"/>
                <a:ea typeface="+mn-ea"/>
                <a:cs typeface="+mn-cs"/>
              </a:rPr>
              <a:t>NHS dictionary of medicines and devices (</a:t>
            </a:r>
            <a:r>
              <a:rPr kumimoji="0" lang="en-US" sz="1050" b="0" i="0" u="none" strike="noStrike" kern="1200" cap="none" spc="0" normalizeH="0" baseline="0" noProof="0" dirty="0" err="1">
                <a:ln>
                  <a:noFill/>
                </a:ln>
                <a:solidFill>
                  <a:srgbClr val="002677"/>
                </a:solidFill>
                <a:effectLst/>
                <a:uLnTx/>
                <a:uFillTx/>
                <a:latin typeface="Arial" panose="020B0604020202020204"/>
                <a:ea typeface="+mn-ea"/>
                <a:cs typeface="+mn-cs"/>
              </a:rPr>
              <a:t>dm+d</a:t>
            </a:r>
            <a:r>
              <a:rPr kumimoji="0" lang="en-US" sz="1050" b="0" i="0" u="none" strike="noStrike" kern="1200" cap="none" spc="0" normalizeH="0" baseline="0" noProof="0" dirty="0">
                <a:ln>
                  <a:noFill/>
                </a:ln>
                <a:solidFill>
                  <a:srgbClr val="002677"/>
                </a:solidFill>
                <a:effectLst/>
                <a:uLnTx/>
                <a:uFillTx/>
                <a:latin typeface="Arial" panose="020B0604020202020204"/>
                <a:ea typeface="+mn-ea"/>
                <a:cs typeface="+mn-cs"/>
              </a:rPr>
              <a:t>) </a:t>
            </a:r>
            <a:r>
              <a:rPr kumimoji="0" lang="en-GB" sz="1050" b="0" i="0" u="none" strike="noStrike" kern="1200" cap="none" spc="0" normalizeH="0" baseline="0" noProof="0" dirty="0">
                <a:ln>
                  <a:noFill/>
                </a:ln>
                <a:solidFill>
                  <a:srgbClr val="002677"/>
                </a:solidFill>
                <a:effectLst/>
                <a:uLnTx/>
                <a:uFillTx/>
                <a:latin typeface="Arial" panose="020B0604020202020204"/>
                <a:ea typeface="+mn-ea"/>
                <a:cs typeface="+mn-cs"/>
              </a:rPr>
              <a:t>preferred pack size</a:t>
            </a:r>
            <a:endParaRPr kumimoji="0" lang="en-US" sz="1050" b="0" i="0" u="none" strike="noStrike" kern="1200" cap="none" spc="0" normalizeH="0" baseline="0" noProof="0" dirty="0">
              <a:ln>
                <a:noFill/>
              </a:ln>
              <a:solidFill>
                <a:srgbClr val="002677"/>
              </a:solidFill>
              <a:effectLst/>
              <a:uLnTx/>
              <a:uFillTx/>
              <a:latin typeface="Arial" panose="020B0604020202020204"/>
              <a:ea typeface="+mn-ea"/>
              <a:cs typeface="+mn-cs"/>
            </a:endParaRPr>
          </a:p>
        </p:txBody>
      </p:sp>
    </p:spTree>
    <p:extLst>
      <p:ext uri="{BB962C8B-B14F-4D97-AF65-F5344CB8AC3E}">
        <p14:creationId xmlns:p14="http://schemas.microsoft.com/office/powerpoint/2010/main" val="3630470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8AD6C-0708-E8B4-149C-E793600862EA}"/>
              </a:ext>
            </a:extLst>
          </p:cNvPr>
          <p:cNvSpPr>
            <a:spLocks noGrp="1"/>
          </p:cNvSpPr>
          <p:nvPr>
            <p:ph type="title"/>
          </p:nvPr>
        </p:nvSpPr>
        <p:spPr>
          <a:xfrm>
            <a:off x="1752600" y="3048127"/>
            <a:ext cx="8686800" cy="761747"/>
          </a:xfrm>
        </p:spPr>
        <p:txBody>
          <a:bodyPr>
            <a:normAutofit fontScale="90000"/>
          </a:bodyPr>
          <a:lstStyle/>
          <a:p>
            <a:r>
              <a:rPr lang="en-US" dirty="0">
                <a:solidFill>
                  <a:srgbClr val="5A5A5A"/>
                </a:solidFill>
              </a:rPr>
              <a:t>The Reports</a:t>
            </a:r>
          </a:p>
        </p:txBody>
      </p:sp>
      <p:sp>
        <p:nvSpPr>
          <p:cNvPr id="4" name="Text Placeholder 3">
            <a:extLst>
              <a:ext uri="{FF2B5EF4-FFF2-40B4-BE49-F238E27FC236}">
                <a16:creationId xmlns:a16="http://schemas.microsoft.com/office/drawing/2014/main" id="{1A3F2A8C-44B4-E93B-489D-D4443FA54823}"/>
              </a:ext>
            </a:extLst>
          </p:cNvPr>
          <p:cNvSpPr txBox="1">
            <a:spLocks noGrp="1"/>
          </p:cNvSpPr>
          <p:nvPr>
            <p:ph type="body" idx="1"/>
          </p:nvPr>
        </p:nvSpPr>
        <p:spPr bwMode="gray">
          <a:xfrm>
            <a:off x="1752600" y="4256088"/>
            <a:ext cx="8686800" cy="331787"/>
          </a:xfrm>
          <a:prstGeom prst="rect">
            <a:avLst/>
          </a:prstGeom>
          <a:noFill/>
        </p:spPr>
        <p:txBody>
          <a:bodyPr vert="horz" wrap="square" lIns="0" tIns="0" rIns="0" bIns="0" rtlCol="0">
            <a:spAutoFit/>
          </a:bodyPr>
          <a:lstStyle/>
          <a:p>
            <a:pPr>
              <a:spcBef>
                <a:spcPts val="600"/>
              </a:spcBef>
            </a:pPr>
            <a:r>
              <a:rPr lang="en-US">
                <a:solidFill>
                  <a:srgbClr val="422C88"/>
                </a:solidFill>
              </a:rPr>
              <a:t>https://phm.optum.co.uk</a:t>
            </a:r>
          </a:p>
        </p:txBody>
      </p:sp>
    </p:spTree>
    <p:extLst>
      <p:ext uri="{BB962C8B-B14F-4D97-AF65-F5344CB8AC3E}">
        <p14:creationId xmlns:p14="http://schemas.microsoft.com/office/powerpoint/2010/main" val="1338789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89027" y="338149"/>
            <a:ext cx="10058400" cy="497171"/>
          </a:xfrm>
        </p:spPr>
        <p:txBody>
          <a:bodyPr anchor="t">
            <a:normAutofit/>
          </a:bodyPr>
          <a:lstStyle/>
          <a:p>
            <a:r>
              <a:rPr lang="en-US" sz="2400" dirty="0">
                <a:solidFill>
                  <a:srgbClr val="5A5A5A"/>
                </a:solidFill>
              </a:rPr>
              <a:t>Population</a:t>
            </a:r>
          </a:p>
        </p:txBody>
      </p:sp>
      <p:pic>
        <p:nvPicPr>
          <p:cNvPr id="5" name="Picture 4">
            <a:extLst>
              <a:ext uri="{FF2B5EF4-FFF2-40B4-BE49-F238E27FC236}">
                <a16:creationId xmlns:a16="http://schemas.microsoft.com/office/drawing/2014/main" id="{895811E2-6862-0068-D61A-3E7D32AF681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57199" y="1248002"/>
            <a:ext cx="2258276" cy="3519941"/>
          </a:xfrm>
          <a:prstGeom prst="rect">
            <a:avLst/>
          </a:prstGeom>
          <a:ln w="19050">
            <a:solidFill>
              <a:schemeClr val="accent6"/>
            </a:solidFill>
          </a:ln>
        </p:spPr>
      </p:pic>
      <p:pic>
        <p:nvPicPr>
          <p:cNvPr id="10" name="Picture 9">
            <a:extLst>
              <a:ext uri="{FF2B5EF4-FFF2-40B4-BE49-F238E27FC236}">
                <a16:creationId xmlns:a16="http://schemas.microsoft.com/office/drawing/2014/main" id="{B3CF29E3-4BCD-7F91-D010-99BAA6F7166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772696" y="1248002"/>
            <a:ext cx="8982504" cy="4746397"/>
          </a:xfrm>
          <a:prstGeom prst="rect">
            <a:avLst/>
          </a:prstGeom>
        </p:spPr>
      </p:pic>
      <p:grpSp>
        <p:nvGrpSpPr>
          <p:cNvPr id="11" name="Group 10">
            <a:extLst>
              <a:ext uri="{FF2B5EF4-FFF2-40B4-BE49-F238E27FC236}">
                <a16:creationId xmlns:a16="http://schemas.microsoft.com/office/drawing/2014/main" id="{D2BD019C-A6F7-497A-27CD-96D4B580A255}"/>
              </a:ext>
              <a:ext uri="{C183D7F6-B498-43B3-948B-1728B52AA6E4}">
                <adec:decorative xmlns:adec="http://schemas.microsoft.com/office/drawing/2017/decorative" val="1"/>
              </a:ext>
            </a:extLst>
          </p:cNvPr>
          <p:cNvGrpSpPr/>
          <p:nvPr/>
        </p:nvGrpSpPr>
        <p:grpSpPr>
          <a:xfrm>
            <a:off x="2350665" y="951438"/>
            <a:ext cx="844062" cy="793345"/>
            <a:chOff x="2723585" y="991927"/>
            <a:chExt cx="844062" cy="793345"/>
          </a:xfrm>
        </p:grpSpPr>
        <p:pic>
          <p:nvPicPr>
            <p:cNvPr id="12" name="Picture 11">
              <a:extLst>
                <a:ext uri="{FF2B5EF4-FFF2-40B4-BE49-F238E27FC236}">
                  <a16:creationId xmlns:a16="http://schemas.microsoft.com/office/drawing/2014/main" id="{76EB467C-11E4-92CA-79A8-07001AFA9D82}"/>
                </a:ext>
              </a:extLst>
            </p:cNvPr>
            <p:cNvPicPr>
              <a:picLocks noChangeAspect="1"/>
            </p:cNvPicPr>
            <p:nvPr/>
          </p:nvPicPr>
          <p:blipFill>
            <a:blip r:embed="rId4"/>
            <a:stretch>
              <a:fillRect/>
            </a:stretch>
          </p:blipFill>
          <p:spPr>
            <a:xfrm>
              <a:off x="2723585" y="991927"/>
              <a:ext cx="844062" cy="548640"/>
            </a:xfrm>
            <a:prstGeom prst="rect">
              <a:avLst/>
            </a:prstGeom>
          </p:spPr>
        </p:pic>
        <p:pic>
          <p:nvPicPr>
            <p:cNvPr id="13" name="Picture 12">
              <a:extLst>
                <a:ext uri="{FF2B5EF4-FFF2-40B4-BE49-F238E27FC236}">
                  <a16:creationId xmlns:a16="http://schemas.microsoft.com/office/drawing/2014/main" id="{6C79F058-6198-9527-6B49-A7B616ACC748}"/>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819862" y="1236632"/>
              <a:ext cx="548640" cy="548640"/>
            </a:xfrm>
            <a:prstGeom prst="rect">
              <a:avLst/>
            </a:prstGeom>
          </p:spPr>
        </p:pic>
      </p:grpSp>
    </p:spTree>
    <p:extLst>
      <p:ext uri="{BB962C8B-B14F-4D97-AF65-F5344CB8AC3E}">
        <p14:creationId xmlns:p14="http://schemas.microsoft.com/office/powerpoint/2010/main" val="2960895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05441-FA4F-2483-DB77-0A83FE5E6538}"/>
              </a:ext>
            </a:extLst>
          </p:cNvPr>
          <p:cNvSpPr>
            <a:spLocks noGrp="1"/>
          </p:cNvSpPr>
          <p:nvPr>
            <p:ph type="title"/>
          </p:nvPr>
        </p:nvSpPr>
        <p:spPr>
          <a:xfrm>
            <a:off x="485480" y="337770"/>
            <a:ext cx="10058400" cy="412707"/>
          </a:xfrm>
        </p:spPr>
        <p:txBody>
          <a:bodyPr anchor="t">
            <a:normAutofit/>
          </a:bodyPr>
          <a:lstStyle/>
          <a:p>
            <a:r>
              <a:rPr lang="en-US" sz="2400" dirty="0">
                <a:solidFill>
                  <a:srgbClr val="5A5A5A"/>
                </a:solidFill>
              </a:rPr>
              <a:t>Activity</a:t>
            </a:r>
          </a:p>
        </p:txBody>
      </p:sp>
      <p:pic>
        <p:nvPicPr>
          <p:cNvPr id="4" name="Picture 3">
            <a:extLst>
              <a:ext uri="{FF2B5EF4-FFF2-40B4-BE49-F238E27FC236}">
                <a16:creationId xmlns:a16="http://schemas.microsoft.com/office/drawing/2014/main" id="{03DE7D33-4759-F91F-9C52-B3E08DB3DCA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57199" y="1258888"/>
            <a:ext cx="2643368" cy="4735512"/>
          </a:xfrm>
          <a:prstGeom prst="rect">
            <a:avLst/>
          </a:prstGeom>
          <a:ln w="19050">
            <a:solidFill>
              <a:schemeClr val="accent6"/>
            </a:solidFill>
          </a:ln>
        </p:spPr>
      </p:pic>
      <p:pic>
        <p:nvPicPr>
          <p:cNvPr id="7" name="Picture 6">
            <a:extLst>
              <a:ext uri="{FF2B5EF4-FFF2-40B4-BE49-F238E27FC236}">
                <a16:creationId xmlns:a16="http://schemas.microsoft.com/office/drawing/2014/main" id="{D35933BA-39CE-0BD9-8BE0-7E50AB16D8E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230031" y="1258887"/>
            <a:ext cx="8501594" cy="4583410"/>
          </a:xfrm>
          <a:prstGeom prst="rect">
            <a:avLst/>
          </a:prstGeom>
        </p:spPr>
      </p:pic>
      <p:grpSp>
        <p:nvGrpSpPr>
          <p:cNvPr id="8" name="Group 7">
            <a:extLst>
              <a:ext uri="{FF2B5EF4-FFF2-40B4-BE49-F238E27FC236}">
                <a16:creationId xmlns:a16="http://schemas.microsoft.com/office/drawing/2014/main" id="{C5E573AC-52FE-4B03-F944-071C98A334ED}"/>
              </a:ext>
              <a:ext uri="{C183D7F6-B498-43B3-948B-1728B52AA6E4}">
                <adec:decorative xmlns:adec="http://schemas.microsoft.com/office/drawing/2017/decorative" val="1"/>
              </a:ext>
            </a:extLst>
          </p:cNvPr>
          <p:cNvGrpSpPr/>
          <p:nvPr/>
        </p:nvGrpSpPr>
        <p:grpSpPr>
          <a:xfrm>
            <a:off x="2678536" y="1015703"/>
            <a:ext cx="844062" cy="793345"/>
            <a:chOff x="2723585" y="991927"/>
            <a:chExt cx="844062" cy="793345"/>
          </a:xfrm>
        </p:grpSpPr>
        <p:pic>
          <p:nvPicPr>
            <p:cNvPr id="9" name="Picture 8">
              <a:extLst>
                <a:ext uri="{FF2B5EF4-FFF2-40B4-BE49-F238E27FC236}">
                  <a16:creationId xmlns:a16="http://schemas.microsoft.com/office/drawing/2014/main" id="{3769BC1E-C4E9-6B39-CB9A-17D49B53CCC7}"/>
                </a:ext>
              </a:extLst>
            </p:cNvPr>
            <p:cNvPicPr>
              <a:picLocks noChangeAspect="1"/>
            </p:cNvPicPr>
            <p:nvPr/>
          </p:nvPicPr>
          <p:blipFill>
            <a:blip r:embed="rId4"/>
            <a:stretch>
              <a:fillRect/>
            </a:stretch>
          </p:blipFill>
          <p:spPr>
            <a:xfrm>
              <a:off x="2723585" y="991927"/>
              <a:ext cx="844062" cy="548640"/>
            </a:xfrm>
            <a:prstGeom prst="rect">
              <a:avLst/>
            </a:prstGeom>
          </p:spPr>
        </p:pic>
        <p:pic>
          <p:nvPicPr>
            <p:cNvPr id="11" name="Picture 10">
              <a:extLst>
                <a:ext uri="{FF2B5EF4-FFF2-40B4-BE49-F238E27FC236}">
                  <a16:creationId xmlns:a16="http://schemas.microsoft.com/office/drawing/2014/main" id="{8BAD7D2C-1F8C-7C13-F0BA-68EA7B14C3F0}"/>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2819862" y="1236632"/>
              <a:ext cx="548640" cy="548640"/>
            </a:xfrm>
            <a:prstGeom prst="rect">
              <a:avLst/>
            </a:prstGeom>
          </p:spPr>
        </p:pic>
      </p:grpSp>
    </p:spTree>
    <p:extLst>
      <p:ext uri="{BB962C8B-B14F-4D97-AF65-F5344CB8AC3E}">
        <p14:creationId xmlns:p14="http://schemas.microsoft.com/office/powerpoint/2010/main" val="14294637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2.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3.xml><?xml version="1.0" encoding="utf-8"?>
<p:tagLst xmlns:a="http://schemas.openxmlformats.org/drawingml/2006/main" xmlns:r="http://schemas.openxmlformats.org/officeDocument/2006/relationships" xmlns:p="http://schemas.openxmlformats.org/presentationml/2006/main">
  <p:tag name="MIO_SKIP_CDCHECK" val="True"/>
  <p:tag name="MIO_CD_LAYOUT_VALID_AREA" val="true"/>
</p:tagLst>
</file>

<file path=ppt/tags/tag4.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heme/theme1.xml><?xml version="1.0" encoding="utf-8"?>
<a:theme xmlns:a="http://schemas.openxmlformats.org/drawingml/2006/main" name="Retrospect">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KeywordTaxHTField xmlns="c933ca9a-8414-4eb5-91e0-37e09e578ab2">
      <Terms xmlns="http://schemas.microsoft.com/office/infopath/2007/PartnerControls"/>
    </TaxKeywordTaxHTField>
    <lcf76f155ced4ddcb4097134ff3c332f xmlns="08e1e787-dd93-4a65-8479-1710123d1226">
      <Terms xmlns="http://schemas.microsoft.com/office/infopath/2007/PartnerControls"/>
    </lcf76f155ced4ddcb4097134ff3c332f>
    <TaxCatchAll xmlns="c933ca9a-8414-4eb5-91e0-37e09e578ab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01335AF99E7749B3DE2B2F4A6BB288" ma:contentTypeVersion="17" ma:contentTypeDescription="Create a new document." ma:contentTypeScope="" ma:versionID="b745af62c2db0151f245d526e696a70e">
  <xsd:schema xmlns:xsd="http://www.w3.org/2001/XMLSchema" xmlns:xs="http://www.w3.org/2001/XMLSchema" xmlns:p="http://schemas.microsoft.com/office/2006/metadata/properties" xmlns:ns2="c933ca9a-8414-4eb5-91e0-37e09e578ab2" xmlns:ns3="08e1e787-dd93-4a65-8479-1710123d1226" targetNamespace="http://schemas.microsoft.com/office/2006/metadata/properties" ma:root="true" ma:fieldsID="fe771628ff2aacd3ef62e2c31e604621" ns2:_="" ns3:_="">
    <xsd:import namespace="c933ca9a-8414-4eb5-91e0-37e09e578ab2"/>
    <xsd:import namespace="08e1e787-dd93-4a65-8479-1710123d1226"/>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LengthInSeconds" minOccurs="0"/>
                <xsd:element ref="ns3:lcf76f155ced4ddcb4097134ff3c332f" minOccurs="0"/>
                <xsd:element ref="ns3:MediaServiceOCR" minOccurs="0"/>
                <xsd:element ref="ns3:MediaServiceGenerationTime" minOccurs="0"/>
                <xsd:element ref="ns3:MediaServiceEventHashCode"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33ca9a-8414-4eb5-91e0-37e09e578ab2"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Keywords" ma:readOnly="false"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hidden="true" ma:list="{f970348b-db2a-4cae-ae94-8bcefab8df56}" ma:internalName="TaxCatchAll" ma:showField="CatchAllData" ma:web="c933ca9a-8414-4eb5-91e0-37e09e578ab2">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8e1e787-dd93-4a65-8479-1710123d122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3CA77B-4326-4694-8743-A01155AA1F21}">
  <ds:schemaRefs>
    <ds:schemaRef ds:uri="http://schemas.microsoft.com/sharepoint/v3/contenttype/forms"/>
  </ds:schemaRefs>
</ds:datastoreItem>
</file>

<file path=customXml/itemProps2.xml><?xml version="1.0" encoding="utf-8"?>
<ds:datastoreItem xmlns:ds="http://schemas.openxmlformats.org/officeDocument/2006/customXml" ds:itemID="{58D2A2D0-53C2-4572-AF1D-322CE96660FC}">
  <ds:schemaRefs>
    <ds:schemaRef ds:uri="http://schemas.microsoft.com/office/2006/documentManagement/types"/>
    <ds:schemaRef ds:uri="http://www.w3.org/XML/1998/namespace"/>
    <ds:schemaRef ds:uri="http://schemas.microsoft.com/office/infopath/2007/PartnerControls"/>
    <ds:schemaRef ds:uri="http://purl.org/dc/elements/1.1/"/>
    <ds:schemaRef ds:uri="c933ca9a-8414-4eb5-91e0-37e09e578ab2"/>
    <ds:schemaRef ds:uri="http://schemas.microsoft.com/office/2006/metadata/properties"/>
    <ds:schemaRef ds:uri="http://schemas.openxmlformats.org/package/2006/metadata/core-properties"/>
    <ds:schemaRef ds:uri="08e1e787-dd93-4a65-8479-1710123d1226"/>
    <ds:schemaRef ds:uri="http://purl.org/dc/dcmitype/"/>
    <ds:schemaRef ds:uri="http://purl.org/dc/terms/"/>
  </ds:schemaRefs>
</ds:datastoreItem>
</file>

<file path=customXml/itemProps3.xml><?xml version="1.0" encoding="utf-8"?>
<ds:datastoreItem xmlns:ds="http://schemas.openxmlformats.org/officeDocument/2006/customXml" ds:itemID="{0A5FD5C2-FDAA-46AF-89FD-EEE2A3900E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33ca9a-8414-4eb5-91e0-37e09e578ab2"/>
    <ds:schemaRef ds:uri="08e1e787-dd93-4a65-8479-1710123d12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89</TotalTime>
  <Words>1987</Words>
  <Application>Microsoft Office PowerPoint</Application>
  <PresentationFormat>Widescreen</PresentationFormat>
  <Paragraphs>169</Paragraphs>
  <Slides>31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Retrospect</vt:lpstr>
      <vt:lpstr>Lincolnshire PHM Led Projections Module Guide</vt:lpstr>
      <vt:lpstr>Contents</vt:lpstr>
      <vt:lpstr>Overview</vt:lpstr>
      <vt:lpstr>The Change Cycle: Insight, to action, to impact assessment…</vt:lpstr>
      <vt:lpstr>The Lincolnshire Joined Intelligence Dataset</vt:lpstr>
      <vt:lpstr>Linked Data Finance - Lincolnshire</vt:lpstr>
      <vt:lpstr>The Reports</vt:lpstr>
      <vt:lpstr>Population</vt:lpstr>
      <vt:lpstr>Activity</vt:lpstr>
      <vt:lpstr>Spend (in Lincolnshire Unit Cost Growth is not applied)</vt:lpstr>
      <vt:lpstr>Executive Summary</vt:lpstr>
      <vt:lpstr>Historic Demographics</vt:lpstr>
      <vt:lpstr>Historic Resource</vt:lpstr>
      <vt:lpstr>Demographics</vt:lpstr>
      <vt:lpstr>Resource by Segment</vt:lpstr>
      <vt:lpstr>Resource by Activity Type</vt:lpstr>
      <vt:lpstr>Mitigation Tool</vt:lpstr>
      <vt:lpstr>Using the Mitigation Tool – Part 1: Current Resource</vt:lpstr>
      <vt:lpstr>Mitigation Tool – Part 2: Mitigation</vt:lpstr>
      <vt:lpstr>Mitigation Tool – Part 2: Mitigation</vt:lpstr>
      <vt:lpstr>Mitigation Forward View</vt:lpstr>
      <vt:lpstr>Use cases: Lincolnshire data</vt:lpstr>
      <vt:lpstr>Use cases information</vt:lpstr>
      <vt:lpstr>Example 1: Frailty</vt:lpstr>
      <vt:lpstr>1. Frailty (continued)</vt:lpstr>
      <vt:lpstr>1. Frailty (Continued)</vt:lpstr>
      <vt:lpstr>Example 2: High Intensity Users</vt:lpstr>
      <vt:lpstr>High Intensity Users (Continued)</vt:lpstr>
      <vt:lpstr>High Intensity Users (Continued)</vt:lpstr>
      <vt:lpstr>High Intensity Users (Continued)</vt:lpstr>
      <vt:lpstr>Some suggestions on how to calculate the impact of an intervention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ABIOLA, Ayo (NHS ARDEN AND GREATER EAST MIDLANDS COMMISSIONING SUPPORT UNIT)</dc:creator>
  <cp:lastModifiedBy>FOSTER, Stephanie (NHS LINCOLNSHIRE ICB - 71E)</cp:lastModifiedBy>
  <cp:revision>7</cp:revision>
  <dcterms:created xsi:type="dcterms:W3CDTF">2024-08-14T11:51:22Z</dcterms:created>
  <dcterms:modified xsi:type="dcterms:W3CDTF">2024-11-12T10:12:47Z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0x010100E601335AF99E7749B3DE2B2F4A6BB288</vt:lpwstr>
  </property>
  <property fmtid="{D5CDD505-2E9C-101B-9397-08002B2CF9AE}" pid="3" name="TaxKeyword">
    <vt:lpwstr/>
  </property>
  <property fmtid="{D5CDD505-2E9C-101B-9397-08002B2CF9AE}" pid="4" name="MediaServiceImageTags">
    <vt:lpwstr/>
  </property>
</Properties>
</file>