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notesMasterIdLst>
    <p:notesMasterId r:id="rId23"/>
  </p:notesMasterIdLst>
  <p:sldIdLst>
    <p:sldId id="257" r:id="rId5"/>
    <p:sldId id="2147477543" r:id="rId6"/>
    <p:sldId id="2147478245" r:id="rId7"/>
    <p:sldId id="2147477369" r:id="rId8"/>
    <p:sldId id="2147477597" r:id="rId9"/>
    <p:sldId id="2147478262" r:id="rId10"/>
    <p:sldId id="2147478265" r:id="rId11"/>
    <p:sldId id="2147478264" r:id="rId12"/>
    <p:sldId id="2147478263" r:id="rId13"/>
    <p:sldId id="2147478266" r:id="rId14"/>
    <p:sldId id="2147477548" r:id="rId15"/>
    <p:sldId id="2147478246" r:id="rId16"/>
    <p:sldId id="2147478247" r:id="rId17"/>
    <p:sldId id="2147478248" r:id="rId18"/>
    <p:sldId id="2147478249" r:id="rId19"/>
    <p:sldId id="2147477683" r:id="rId20"/>
    <p:sldId id="2147478261" r:id="rId21"/>
    <p:sldId id="21474776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77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51C7B8-AE0B-4398-81F1-609331214FEC}" v="20" dt="2024-09-02T13:22:28.6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96323" autoAdjust="0"/>
  </p:normalViewPr>
  <p:slideViewPr>
    <p:cSldViewPr snapToGrid="0">
      <p:cViewPr varScale="1">
        <p:scale>
          <a:sx n="109" d="100"/>
          <a:sy n="109" d="100"/>
        </p:scale>
        <p:origin x="672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8BC07-40EC-494E-9AAE-762EF8BB92E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10D45-886C-4D62-A652-1490C9731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09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GB" sz="120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5E816B-EE8A-4A59-BF27-832760D868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2941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8C08D9-78AF-4B62-AF1B-DF307118C6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2824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8C08D9-78AF-4B62-AF1B-DF307118C6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660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7CEB-E4F7-41DE-9345-47C20A088B1B}" type="datetime1">
              <a:rPr lang="en-US" smtClean="0"/>
              <a:t>11/11/2024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© 2021 Optum, Inc. All rights reserved. Confidential property of Optum. Do not distribute or reproduce without express permission from Optum.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DBA8-CA09-4FCC-931D-DDD427042C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57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8A49B71C-EE28-4F4C-994D-7E348611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92DB-DD0D-4ED8-9F63-A49E112BDFFA}" type="datetime1">
              <a:rPr lang="en-US" smtClean="0"/>
              <a:t>11/11/2024</a:t>
            </a:fld>
            <a:endParaRPr lang="en-US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408F62C-9090-4EA7-BBD2-48141040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F7BFA8CA-0947-4A58-87AE-004F617F4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r"/>
            <a:r>
              <a:rPr lang="en-US"/>
              <a:t>© 2021 Optum, Inc. All rights reserved. Confidential property of Optum. Do not distribute or reproduce without express permission from Optum.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C8E8B-99F0-45A8-BCAB-DBB719616F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/>
              <a:t>Slide title; Arial 22pt bold, sentence case (1 line)</a:t>
            </a:r>
          </a:p>
        </p:txBody>
      </p:sp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3D625DD8-DD2C-48F8-B0DE-1D492EE4B636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457200" y="1143000"/>
            <a:ext cx="11353800" cy="48499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4F5DA700-0B21-4CAD-B2B9-D457ED915A7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04800" y="6084051"/>
            <a:ext cx="2214664" cy="6178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3EBBD0F8-C77C-48C5-9AA4-7AF84A27373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191999" cy="418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3882C263-3495-4569-93E0-56617CA0FB93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5229225" y="6392987"/>
            <a:ext cx="6648450" cy="5107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890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76">
          <p15:clr>
            <a:srgbClr val="FBAE40"/>
          </p15:clr>
        </p15:guide>
        <p15:guide id="3" orient="horz" pos="793">
          <p15:clr>
            <a:srgbClr val="FBAE40"/>
          </p15:clr>
        </p15:guide>
        <p15:guide id="4" orient="horz" pos="344">
          <p15:clr>
            <a:srgbClr val="FBAE40"/>
          </p15:clr>
        </p15:guide>
        <p15:guide id="5" orient="horz" pos="664">
          <p15:clr>
            <a:srgbClr val="FFC000"/>
          </p15:clr>
        </p15:guide>
        <p15:guide id="6" orient="horz" pos="3792">
          <p15:clr>
            <a:srgbClr val="C35EA4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E8F05950-6299-4B4F-B254-8E9E230299D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88814AD-767C-4A1C-9022-15A5FC953448}" type="datetime1">
              <a:rPr lang="en-US" smtClean="0"/>
              <a:t>11/11/2024</a:t>
            </a:fld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E92844E1-DCBE-4FE7-B46C-155141DCD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01F1369-4AEB-4520-96C0-9F78886180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C6F9B0AB-0E2D-494E-B617-49AC025A7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r"/>
            <a:r>
              <a:rPr lang="en-US"/>
              <a:t>© 2021 Optum, Inc. All rights reserved. Confidential property of Optum. Do not distribute or reproduce without express permission from Optum.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28B26-FB6F-4B30-8973-00FC53DA3EAD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1524000" y="1557210"/>
            <a:ext cx="9144000" cy="3930085"/>
          </a:xfrm>
        </p:spPr>
        <p:txBody>
          <a:bodyPr/>
          <a:lstStyle/>
          <a:p>
            <a:pPr lvl="0"/>
            <a:r>
              <a:rPr lang="en-US"/>
              <a:t>Click to type text. To activate sub-level formatting, place cursor at beginning of text/line and hit tab or shift tab. Click icon for chart or table.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3F07F8-7529-498B-8D34-E0851EDB82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/>
              <a:t>Slide title; Arial 22pt bold, sentence case (1 line)</a:t>
            </a:r>
          </a:p>
        </p:txBody>
      </p:sp>
    </p:spTree>
    <p:extLst>
      <p:ext uri="{BB962C8B-B14F-4D97-AF65-F5344CB8AC3E}">
        <p14:creationId xmlns:p14="http://schemas.microsoft.com/office/powerpoint/2010/main" val="1320685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76">
          <p15:clr>
            <a:srgbClr val="FBAE40"/>
          </p15:clr>
        </p15:guide>
        <p15:guide id="2" orient="horz" pos="792">
          <p15:clr>
            <a:srgbClr val="FBAE40"/>
          </p15:clr>
        </p15:guide>
        <p15:guide id="3" orient="horz" pos="3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/>
              <a:t>Slide title; Arial 30pt bold, sentence case (1 line)</a:t>
            </a:r>
          </a:p>
        </p:txBody>
      </p:sp>
      <p:sp>
        <p:nvSpPr>
          <p:cNvPr id="3" name="Bullets/content"/>
          <p:cNvSpPr>
            <a:spLocks noGrp="1"/>
          </p:cNvSpPr>
          <p:nvPr>
            <p:ph idx="1" hasCustomPrompt="1"/>
          </p:nvPr>
        </p:nvSpPr>
        <p:spPr bwMode="gray">
          <a:xfrm>
            <a:off x="789137" y="1945933"/>
            <a:ext cx="10613726" cy="3657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type text. To activate sub-level formatting, place cursor at beginning of text/line and hit tab or shift tab. Click icon for chart or table.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ubtitle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95300" y="1143334"/>
            <a:ext cx="11201400" cy="304699"/>
          </a:xfrm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Slide subtitle (optional); Arial 22pt regular, sentence case (1 line)</a:t>
            </a:r>
          </a:p>
        </p:txBody>
      </p:sp>
      <p:sp>
        <p:nvSpPr>
          <p:cNvPr id="9" name="Rectangle 8" hidden="1"/>
          <p:cNvSpPr/>
          <p:nvPr userDrawn="1">
            <p:custDataLst>
              <p:tags r:id="rId1"/>
            </p:custDataLst>
          </p:nvPr>
        </p:nvSpPr>
        <p:spPr>
          <a:xfrm>
            <a:off x="457200" y="1143000"/>
            <a:ext cx="11353800" cy="48499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10" name="Rectangle 9" hidden="1"/>
          <p:cNvSpPr/>
          <p:nvPr userDrawn="1">
            <p:custDataLst>
              <p:tags r:id="rId2"/>
            </p:custDataLst>
          </p:nvPr>
        </p:nvSpPr>
        <p:spPr>
          <a:xfrm>
            <a:off x="304800" y="6084051"/>
            <a:ext cx="2214664" cy="6178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11" name="Rectangle 10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191999" cy="418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12" name="Rectangle 11" hidden="1"/>
          <p:cNvSpPr/>
          <p:nvPr userDrawn="1">
            <p:custDataLst>
              <p:tags r:id="rId4"/>
            </p:custDataLst>
          </p:nvPr>
        </p:nvSpPr>
        <p:spPr>
          <a:xfrm>
            <a:off x="5229225" y="6392987"/>
            <a:ext cx="6648450" cy="5107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FBECDF9B-B372-4418-B847-CAD4DE8A4817}" type="datetime1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algn="r"/>
            <a:r>
              <a:rPr lang="en-US"/>
              <a:t>© 2021 Optum, Inc. All rights reserved. Confidential property of Optum. Do not distribute or reproduce without express permission from Optum.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fld id="{901F1369-4AEB-4520-96C0-9F78886180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197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76B3DF85-06AB-4D09-9458-B0A4DE468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2A32-7C88-4D24-97F6-005EA025BAEE}" type="datetime1">
              <a:rPr lang="en-US" smtClean="0"/>
              <a:t>11/11/2024</a:t>
            </a:fld>
            <a:endParaRPr lang="en-US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FBBDC95-8D51-42CB-B4C0-9B8E3C030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20A558EA-9255-4DE1-B9D1-B0557684C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r"/>
            <a:r>
              <a:rPr lang="en-US"/>
              <a:t>© 2021 Optum, Inc. All rights reserved. Confidential property of Optum. Do not distribute or reproduce without express permission from Optum.</a:t>
            </a:r>
          </a:p>
        </p:txBody>
      </p:sp>
      <p:sp>
        <p:nvSpPr>
          <p:cNvPr id="8" name="Subtitle placeholder">
            <a:extLst>
              <a:ext uri="{FF2B5EF4-FFF2-40B4-BE49-F238E27FC236}">
                <a16:creationId xmlns:a16="http://schemas.microsoft.com/office/drawing/2014/main" id="{760BD2C6-F5E4-43C7-9A69-D1113FFABF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57198" y="958653"/>
            <a:ext cx="9601200" cy="26930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75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/>
              <a:t>Slide subtitle; Arial 17.5pt bold, sentence case (1 line)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871777-1CC4-46CB-8EB7-B1DE3217D4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/>
              <a:t>Slide title; Arial 22pt bold, sentence case (1 line)</a:t>
            </a:r>
          </a:p>
        </p:txBody>
      </p:sp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C0463533-2EAC-412B-B93C-C96367D4A3B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457200" y="1143000"/>
            <a:ext cx="11353800" cy="48499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F653D24F-A839-46C2-B554-59CC2866C032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04800" y="6084051"/>
            <a:ext cx="2214664" cy="6178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649AACE7-C7A2-448C-A5C4-4D9490EEC3E6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191999" cy="418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  <p:sp>
        <p:nvSpPr>
          <p:cNvPr id="11" name="Rectangle 10" hidden="1">
            <a:extLst>
              <a:ext uri="{FF2B5EF4-FFF2-40B4-BE49-F238E27FC236}">
                <a16:creationId xmlns:a16="http://schemas.microsoft.com/office/drawing/2014/main" id="{A20629AE-5231-4E2D-96EA-E3A553820A0B}"/>
              </a:ext>
            </a:extLst>
          </p:cNvPr>
          <p:cNvSpPr/>
          <p:nvPr userDrawn="1">
            <p:custDataLst>
              <p:tags r:id="rId4"/>
            </p:custDataLst>
          </p:nvPr>
        </p:nvSpPr>
        <p:spPr>
          <a:xfrm>
            <a:off x="5229225" y="6392987"/>
            <a:ext cx="6648450" cy="5107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err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383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76">
          <p15:clr>
            <a:srgbClr val="FBAE40"/>
          </p15:clr>
        </p15:guide>
        <p15:guide id="2" orient="horz" pos="603">
          <p15:clr>
            <a:srgbClr val="FBAE40"/>
          </p15:clr>
        </p15:guide>
        <p15:guide id="3" orient="horz" pos="1014">
          <p15:clr>
            <a:srgbClr val="FBAE40"/>
          </p15:clr>
        </p15:guide>
        <p15:guide id="4" orient="horz" pos="344">
          <p15:clr>
            <a:srgbClr val="FBAE40"/>
          </p15:clr>
        </p15:guide>
        <p15:guide id="5" orient="horz" pos="664">
          <p15:clr>
            <a:srgbClr val="FFC000"/>
          </p15:clr>
        </p15:guide>
        <p15:guide id="6" orient="horz" pos="3792">
          <p15:clr>
            <a:srgbClr val="C35EA4"/>
          </p15:clr>
        </p15:guide>
        <p15:guide id="7" orient="horz" pos="720">
          <p15:clr>
            <a:srgbClr val="FFC00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B9C0C67-532F-4BB5-8B8A-C33DFCC04453}" type="datetime1">
              <a:rPr lang="en-US" smtClean="0"/>
              <a:t>11/11/2024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© 2024 Optum, Inc. All rights reserved. Confidential property of Optum. Do not distribute or reproduce without express permission from Optum.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EA9DBA8-CA09-4FCC-931D-DDD427042C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83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ngland.nhs.uk/publication/2022-23-priorities-and-operational-planning-guidanc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832AFB8-0FAA-7666-3C8F-D1D155ED5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>
          <a:xfrm>
            <a:off x="841586" y="553085"/>
            <a:ext cx="873687" cy="875110"/>
            <a:chOff x="0" y="0"/>
            <a:chExt cx="873687" cy="875110"/>
          </a:xfrm>
        </p:grpSpPr>
        <p:sp>
          <p:nvSpPr>
            <p:cNvPr id="3" name="Graphic 2">
              <a:extLst>
                <a:ext uri="{FF2B5EF4-FFF2-40B4-BE49-F238E27FC236}">
                  <a16:creationId xmlns:a16="http://schemas.microsoft.com/office/drawing/2014/main" id="{F0576B0A-C2B7-B328-0BF6-CACBD0943180}"/>
                </a:ext>
              </a:extLst>
            </p:cNvPr>
            <p:cNvSpPr/>
            <p:nvPr/>
          </p:nvSpPr>
          <p:spPr>
            <a:xfrm>
              <a:off x="0" y="0"/>
              <a:ext cx="415925" cy="415925"/>
            </a:xfrm>
            <a:custGeom>
              <a:avLst/>
              <a:gdLst/>
              <a:ahLst/>
              <a:cxnLst/>
              <a:rect l="l" t="t" r="r" b="b"/>
              <a:pathLst>
                <a:path w="415925" h="415925">
                  <a:moveTo>
                    <a:pt x="207784" y="0"/>
                  </a:moveTo>
                  <a:lnTo>
                    <a:pt x="160105" y="5482"/>
                  </a:lnTo>
                  <a:lnTo>
                    <a:pt x="116355" y="21101"/>
                  </a:lnTo>
                  <a:lnTo>
                    <a:pt x="77777" y="45615"/>
                  </a:lnTo>
                  <a:lnTo>
                    <a:pt x="45611" y="77782"/>
                  </a:lnTo>
                  <a:lnTo>
                    <a:pt x="21099" y="116361"/>
                  </a:lnTo>
                  <a:lnTo>
                    <a:pt x="5481" y="160109"/>
                  </a:lnTo>
                  <a:lnTo>
                    <a:pt x="0" y="207784"/>
                  </a:lnTo>
                  <a:lnTo>
                    <a:pt x="5481" y="255376"/>
                  </a:lnTo>
                  <a:lnTo>
                    <a:pt x="21099" y="299093"/>
                  </a:lnTo>
                  <a:lnTo>
                    <a:pt x="45611" y="337679"/>
                  </a:lnTo>
                  <a:lnTo>
                    <a:pt x="77777" y="369877"/>
                  </a:lnTo>
                  <a:lnTo>
                    <a:pt x="116355" y="394431"/>
                  </a:lnTo>
                  <a:lnTo>
                    <a:pt x="160105" y="410085"/>
                  </a:lnTo>
                  <a:lnTo>
                    <a:pt x="207784" y="415582"/>
                  </a:lnTo>
                  <a:lnTo>
                    <a:pt x="415569" y="415582"/>
                  </a:lnTo>
                  <a:lnTo>
                    <a:pt x="415569" y="207784"/>
                  </a:lnTo>
                  <a:lnTo>
                    <a:pt x="409984" y="160109"/>
                  </a:lnTo>
                  <a:lnTo>
                    <a:pt x="394296" y="116361"/>
                  </a:lnTo>
                  <a:lnTo>
                    <a:pt x="369748" y="77782"/>
                  </a:lnTo>
                  <a:lnTo>
                    <a:pt x="337581" y="45615"/>
                  </a:lnTo>
                  <a:lnTo>
                    <a:pt x="299036" y="21101"/>
                  </a:lnTo>
                  <a:lnTo>
                    <a:pt x="255357" y="5482"/>
                  </a:lnTo>
                  <a:lnTo>
                    <a:pt x="207784" y="0"/>
                  </a:lnTo>
                  <a:close/>
                </a:path>
              </a:pathLst>
            </a:custGeom>
            <a:solidFill>
              <a:srgbClr val="0033A1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" name="Graphic 3">
              <a:extLst>
                <a:ext uri="{FF2B5EF4-FFF2-40B4-BE49-F238E27FC236}">
                  <a16:creationId xmlns:a16="http://schemas.microsoft.com/office/drawing/2014/main" id="{C4A85D0C-331C-FB98-7833-1EF68DE21C9F}"/>
                </a:ext>
              </a:extLst>
            </p:cNvPr>
            <p:cNvSpPr/>
            <p:nvPr/>
          </p:nvSpPr>
          <p:spPr>
            <a:xfrm>
              <a:off x="457762" y="0"/>
              <a:ext cx="415925" cy="415925"/>
            </a:xfrm>
            <a:custGeom>
              <a:avLst/>
              <a:gdLst/>
              <a:ahLst/>
              <a:cxnLst/>
              <a:rect l="l" t="t" r="r" b="b"/>
              <a:pathLst>
                <a:path w="415925" h="415925">
                  <a:moveTo>
                    <a:pt x="207784" y="0"/>
                  </a:moveTo>
                  <a:lnTo>
                    <a:pt x="160197" y="5482"/>
                  </a:lnTo>
                  <a:lnTo>
                    <a:pt x="116483" y="21101"/>
                  </a:lnTo>
                  <a:lnTo>
                    <a:pt x="77900" y="45615"/>
                  </a:lnTo>
                  <a:lnTo>
                    <a:pt x="45703" y="77782"/>
                  </a:lnTo>
                  <a:lnTo>
                    <a:pt x="21150" y="116361"/>
                  </a:lnTo>
                  <a:lnTo>
                    <a:pt x="5497" y="160109"/>
                  </a:lnTo>
                  <a:lnTo>
                    <a:pt x="0" y="207784"/>
                  </a:lnTo>
                  <a:lnTo>
                    <a:pt x="0" y="415582"/>
                  </a:lnTo>
                  <a:lnTo>
                    <a:pt x="207784" y="415582"/>
                  </a:lnTo>
                  <a:lnTo>
                    <a:pt x="255464" y="410085"/>
                  </a:lnTo>
                  <a:lnTo>
                    <a:pt x="299213" y="394431"/>
                  </a:lnTo>
                  <a:lnTo>
                    <a:pt x="337791" y="369877"/>
                  </a:lnTo>
                  <a:lnTo>
                    <a:pt x="369957" y="337679"/>
                  </a:lnTo>
                  <a:lnTo>
                    <a:pt x="394470" y="299093"/>
                  </a:lnTo>
                  <a:lnTo>
                    <a:pt x="410087" y="255376"/>
                  </a:lnTo>
                  <a:lnTo>
                    <a:pt x="415569" y="207784"/>
                  </a:lnTo>
                  <a:lnTo>
                    <a:pt x="410072" y="160109"/>
                  </a:lnTo>
                  <a:lnTo>
                    <a:pt x="394418" y="116361"/>
                  </a:lnTo>
                  <a:lnTo>
                    <a:pt x="369865" y="77782"/>
                  </a:lnTo>
                  <a:lnTo>
                    <a:pt x="337669" y="45615"/>
                  </a:lnTo>
                  <a:lnTo>
                    <a:pt x="299085" y="21101"/>
                  </a:lnTo>
                  <a:lnTo>
                    <a:pt x="255372" y="5482"/>
                  </a:lnTo>
                  <a:lnTo>
                    <a:pt x="207784" y="0"/>
                  </a:lnTo>
                  <a:close/>
                </a:path>
              </a:pathLst>
            </a:custGeom>
            <a:solidFill>
              <a:srgbClr val="00963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" name="Graphic 4">
              <a:extLst>
                <a:ext uri="{FF2B5EF4-FFF2-40B4-BE49-F238E27FC236}">
                  <a16:creationId xmlns:a16="http://schemas.microsoft.com/office/drawing/2014/main" id="{0059BFE6-D253-7A75-A6A9-67BC9793AF14}"/>
                </a:ext>
              </a:extLst>
            </p:cNvPr>
            <p:cNvSpPr/>
            <p:nvPr/>
          </p:nvSpPr>
          <p:spPr>
            <a:xfrm>
              <a:off x="0" y="459185"/>
              <a:ext cx="415925" cy="415925"/>
            </a:xfrm>
            <a:custGeom>
              <a:avLst/>
              <a:gdLst/>
              <a:ahLst/>
              <a:cxnLst/>
              <a:rect l="l" t="t" r="r" b="b"/>
              <a:pathLst>
                <a:path w="415925" h="415925">
                  <a:moveTo>
                    <a:pt x="415569" y="0"/>
                  </a:moveTo>
                  <a:lnTo>
                    <a:pt x="207784" y="0"/>
                  </a:lnTo>
                  <a:lnTo>
                    <a:pt x="160105" y="5482"/>
                  </a:lnTo>
                  <a:lnTo>
                    <a:pt x="116355" y="21101"/>
                  </a:lnTo>
                  <a:lnTo>
                    <a:pt x="77777" y="45616"/>
                  </a:lnTo>
                  <a:lnTo>
                    <a:pt x="45611" y="77785"/>
                  </a:lnTo>
                  <a:lnTo>
                    <a:pt x="21099" y="116366"/>
                  </a:lnTo>
                  <a:lnTo>
                    <a:pt x="5481" y="160117"/>
                  </a:lnTo>
                  <a:lnTo>
                    <a:pt x="0" y="207797"/>
                  </a:lnTo>
                  <a:lnTo>
                    <a:pt x="5481" y="255472"/>
                  </a:lnTo>
                  <a:lnTo>
                    <a:pt x="21099" y="299220"/>
                  </a:lnTo>
                  <a:lnTo>
                    <a:pt x="45611" y="337799"/>
                  </a:lnTo>
                  <a:lnTo>
                    <a:pt x="77777" y="369966"/>
                  </a:lnTo>
                  <a:lnTo>
                    <a:pt x="116355" y="394480"/>
                  </a:lnTo>
                  <a:lnTo>
                    <a:pt x="160105" y="410099"/>
                  </a:lnTo>
                  <a:lnTo>
                    <a:pt x="207784" y="415582"/>
                  </a:lnTo>
                  <a:lnTo>
                    <a:pt x="255357" y="410099"/>
                  </a:lnTo>
                  <a:lnTo>
                    <a:pt x="299036" y="394480"/>
                  </a:lnTo>
                  <a:lnTo>
                    <a:pt x="337581" y="369966"/>
                  </a:lnTo>
                  <a:lnTo>
                    <a:pt x="369748" y="337799"/>
                  </a:lnTo>
                  <a:lnTo>
                    <a:pt x="394296" y="299220"/>
                  </a:lnTo>
                  <a:lnTo>
                    <a:pt x="409984" y="255472"/>
                  </a:lnTo>
                  <a:lnTo>
                    <a:pt x="415569" y="207797"/>
                  </a:lnTo>
                  <a:lnTo>
                    <a:pt x="415569" y="0"/>
                  </a:lnTo>
                  <a:close/>
                </a:path>
              </a:pathLst>
            </a:custGeom>
            <a:solidFill>
              <a:srgbClr val="F7D417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" name="Graphic 5">
              <a:extLst>
                <a:ext uri="{FF2B5EF4-FFF2-40B4-BE49-F238E27FC236}">
                  <a16:creationId xmlns:a16="http://schemas.microsoft.com/office/drawing/2014/main" id="{D1F60A20-8BC5-64A8-F4E3-737D69A26E07}"/>
                </a:ext>
              </a:extLst>
            </p:cNvPr>
            <p:cNvSpPr/>
            <p:nvPr/>
          </p:nvSpPr>
          <p:spPr>
            <a:xfrm>
              <a:off x="457762" y="459185"/>
              <a:ext cx="415925" cy="415925"/>
            </a:xfrm>
            <a:custGeom>
              <a:avLst/>
              <a:gdLst/>
              <a:ahLst/>
              <a:cxnLst/>
              <a:rect l="l" t="t" r="r" b="b"/>
              <a:pathLst>
                <a:path w="415925" h="415925">
                  <a:moveTo>
                    <a:pt x="207784" y="0"/>
                  </a:moveTo>
                  <a:lnTo>
                    <a:pt x="0" y="0"/>
                  </a:lnTo>
                  <a:lnTo>
                    <a:pt x="0" y="207797"/>
                  </a:lnTo>
                  <a:lnTo>
                    <a:pt x="5497" y="255472"/>
                  </a:lnTo>
                  <a:lnTo>
                    <a:pt x="21150" y="299220"/>
                  </a:lnTo>
                  <a:lnTo>
                    <a:pt x="45703" y="337799"/>
                  </a:lnTo>
                  <a:lnTo>
                    <a:pt x="77900" y="369966"/>
                  </a:lnTo>
                  <a:lnTo>
                    <a:pt x="116483" y="394480"/>
                  </a:lnTo>
                  <a:lnTo>
                    <a:pt x="160197" y="410099"/>
                  </a:lnTo>
                  <a:lnTo>
                    <a:pt x="207784" y="415582"/>
                  </a:lnTo>
                  <a:lnTo>
                    <a:pt x="255372" y="410099"/>
                  </a:lnTo>
                  <a:lnTo>
                    <a:pt x="299085" y="394480"/>
                  </a:lnTo>
                  <a:lnTo>
                    <a:pt x="337669" y="369966"/>
                  </a:lnTo>
                  <a:lnTo>
                    <a:pt x="369865" y="337799"/>
                  </a:lnTo>
                  <a:lnTo>
                    <a:pt x="394418" y="299220"/>
                  </a:lnTo>
                  <a:lnTo>
                    <a:pt x="410072" y="255472"/>
                  </a:lnTo>
                  <a:lnTo>
                    <a:pt x="415569" y="207797"/>
                  </a:lnTo>
                  <a:lnTo>
                    <a:pt x="410087" y="160117"/>
                  </a:lnTo>
                  <a:lnTo>
                    <a:pt x="394470" y="116366"/>
                  </a:lnTo>
                  <a:lnTo>
                    <a:pt x="369957" y="77785"/>
                  </a:lnTo>
                  <a:lnTo>
                    <a:pt x="337791" y="45616"/>
                  </a:lnTo>
                  <a:lnTo>
                    <a:pt x="299213" y="21101"/>
                  </a:lnTo>
                  <a:lnTo>
                    <a:pt x="255464" y="5482"/>
                  </a:lnTo>
                  <a:lnTo>
                    <a:pt x="207784" y="0"/>
                  </a:lnTo>
                  <a:close/>
                </a:path>
              </a:pathLst>
            </a:custGeom>
            <a:solidFill>
              <a:srgbClr val="009638"/>
            </a:solidFill>
          </p:spPr>
          <p:txBody>
            <a:bodyPr wrap="square" lIns="0" tIns="0" rIns="0" bIns="0" rtlCol="0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5D8CB11-4B9C-E2E0-F180-E2A2DFB4A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110" y="553085"/>
            <a:ext cx="2103302" cy="518205"/>
          </a:xfrm>
          <a:prstGeom prst="rect">
            <a:avLst/>
          </a:prstGeom>
        </p:spPr>
      </p:pic>
      <p:pic>
        <p:nvPicPr>
          <p:cNvPr id="8" name="Image 11">
            <a:extLst>
              <a:ext uri="{FF2B5EF4-FFF2-40B4-BE49-F238E27FC236}">
                <a16:creationId xmlns:a16="http://schemas.microsoft.com/office/drawing/2014/main" id="{F49F8CA1-4124-5329-2ABE-10DD8D73A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7110" y="1091644"/>
            <a:ext cx="1868170" cy="2571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05968E-4256-EE4F-C883-44168796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13" y="1696346"/>
            <a:ext cx="5287519" cy="46089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F49AF8-EA2C-67B0-D36B-039ED57B9A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0753" y="5643252"/>
            <a:ext cx="1176630" cy="3414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E4721F-DDB3-70BE-E84C-951CF7A0A08A}"/>
              </a:ext>
            </a:extLst>
          </p:cNvPr>
          <p:cNvSpPr txBox="1"/>
          <p:nvPr/>
        </p:nvSpPr>
        <p:spPr>
          <a:xfrm>
            <a:off x="5797524" y="5991357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600" dirty="0"/>
              <a:t>Developed in partnership with Optum UK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E8B6ED2-1D6E-F15E-57EE-D92E19CE8A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228537" y="2445283"/>
            <a:ext cx="4709160" cy="124649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-5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Pathfinder Walkthrough</a:t>
            </a:r>
          </a:p>
        </p:txBody>
      </p:sp>
    </p:spTree>
    <p:extLst>
      <p:ext uri="{BB962C8B-B14F-4D97-AF65-F5344CB8AC3E}">
        <p14:creationId xmlns:p14="http://schemas.microsoft.com/office/powerpoint/2010/main" val="1731001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A1D13D5-C0F1-1773-FAAC-D4C2F7F9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67" y="107494"/>
            <a:ext cx="10058400" cy="872894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Shift to walkthrough in Pathfinder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E0924-6E0F-EB11-EAE7-BDEE9747E708}"/>
              </a:ext>
            </a:extLst>
          </p:cNvPr>
          <p:cNvSpPr txBox="1"/>
          <p:nvPr/>
        </p:nvSpPr>
        <p:spPr bwMode="gray">
          <a:xfrm>
            <a:off x="914400" y="1451113"/>
            <a:ext cx="2457404" cy="80021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Mitigations tool in PHM-LP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Evaluation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endParaRPr lang="en-GB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70AADA-21C1-7480-A2C5-2320D89D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855FCF-A358-8445-CE01-33D1C26925BF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3720777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F989F-43B4-B5D8-3334-6ACCD318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65" y="135293"/>
            <a:ext cx="10058400" cy="816334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Pathfinder PHM Analytics – technical requirements for local hosting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9A4441A-A439-1DE9-123E-D87FB89E5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24142" y="1593076"/>
            <a:ext cx="10343716" cy="3709555"/>
            <a:chOff x="1150794" y="1574222"/>
            <a:chExt cx="10343716" cy="370955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5EBF774-7DC0-5C44-5FBD-7D249C9481AF}"/>
                </a:ext>
              </a:extLst>
            </p:cNvPr>
            <p:cNvGrpSpPr/>
            <p:nvPr/>
          </p:nvGrpSpPr>
          <p:grpSpPr>
            <a:xfrm>
              <a:off x="1150794" y="1574222"/>
              <a:ext cx="10343716" cy="3709555"/>
              <a:chOff x="1840923" y="1574223"/>
              <a:chExt cx="10343716" cy="3709555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8765A4D-07B2-F4EC-9C92-C55E5BD98A96}"/>
                  </a:ext>
                </a:extLst>
              </p:cNvPr>
              <p:cNvGrpSpPr/>
              <p:nvPr/>
            </p:nvGrpSpPr>
            <p:grpSpPr>
              <a:xfrm>
                <a:off x="1840923" y="1574223"/>
                <a:ext cx="10343716" cy="3709555"/>
                <a:chOff x="748146" y="1953491"/>
                <a:chExt cx="10343716" cy="3709555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8922C32B-4FBC-08E4-344E-9064A0CCA92A}"/>
                    </a:ext>
                  </a:extLst>
                </p:cNvPr>
                <p:cNvGrpSpPr/>
                <p:nvPr/>
              </p:nvGrpSpPr>
              <p:grpSpPr>
                <a:xfrm>
                  <a:off x="1396133" y="2777032"/>
                  <a:ext cx="9349489" cy="799200"/>
                  <a:chOff x="1313005" y="2470705"/>
                  <a:chExt cx="9349489" cy="799200"/>
                </a:xfrm>
              </p:grpSpPr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C2A51C91-F171-16D8-BC9A-B8643882A644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1313005" y="2470705"/>
                    <a:ext cx="1679944" cy="797441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ODIN </a:t>
                    </a: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Data Process</a:t>
                    </a:r>
                  </a:p>
                </p:txBody>
              </p:sp>
              <p:sp>
                <p:nvSpPr>
                  <p:cNvPr id="4" name="Rectangle 3">
                    <a:extLst>
                      <a:ext uri="{FF2B5EF4-FFF2-40B4-BE49-F238E27FC236}">
                        <a16:creationId xmlns:a16="http://schemas.microsoft.com/office/drawing/2014/main" id="{962D62D9-AFA7-6801-3671-E8B864C2F11C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3739674" y="2470705"/>
                    <a:ext cx="1679944" cy="797441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PHASE </a:t>
                    </a: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Data Science Engine</a:t>
                    </a:r>
                  </a:p>
                </p:txBody>
              </p:sp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E90D1FEC-E54B-C6B8-64C4-F564EB9D63BF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981294" y="2470705"/>
                    <a:ext cx="1681200" cy="799200"/>
                  </a:xfrm>
                  <a:prstGeom prst="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tx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Pathfinder</a:t>
                    </a: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PHM Analytics</a:t>
                    </a:r>
                  </a:p>
                </p:txBody>
              </p:sp>
              <p:sp>
                <p:nvSpPr>
                  <p:cNvPr id="8" name="Arrow: Left-Right 7">
                    <a:extLst>
                      <a:ext uri="{FF2B5EF4-FFF2-40B4-BE49-F238E27FC236}">
                        <a16:creationId xmlns:a16="http://schemas.microsoft.com/office/drawing/2014/main" id="{B08F908D-9354-961D-0D7E-92F7F26AC500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3056960" y="2777909"/>
                    <a:ext cx="603504" cy="183033"/>
                  </a:xfrm>
                  <a:prstGeom prst="leftRightArrow">
                    <a:avLst/>
                  </a:prstGeom>
                  <a:solidFill>
                    <a:srgbClr val="007C89"/>
                  </a:solidFill>
                  <a:ln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6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" name="Arrow: Right 8">
                    <a:extLst>
                      <a:ext uri="{FF2B5EF4-FFF2-40B4-BE49-F238E27FC236}">
                        <a16:creationId xmlns:a16="http://schemas.microsoft.com/office/drawing/2014/main" id="{275729E8-D748-DB36-4A0B-C316A9F433FE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591977" y="2777909"/>
                    <a:ext cx="603504" cy="183033"/>
                  </a:xfrm>
                  <a:prstGeom prst="rightArrow">
                    <a:avLst/>
                  </a:prstGeom>
                  <a:solidFill>
                    <a:srgbClr val="007C89"/>
                  </a:solidFill>
                  <a:ln cap="rnd">
                    <a:noFill/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6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E084E2A8-85E1-DC57-BB64-2DF4472445F7}"/>
                    </a:ext>
                  </a:extLst>
                </p:cNvPr>
                <p:cNvSpPr/>
                <p:nvPr/>
              </p:nvSpPr>
              <p:spPr bwMode="gray">
                <a:xfrm>
                  <a:off x="748146" y="1953491"/>
                  <a:ext cx="10343716" cy="3709555"/>
                </a:xfrm>
                <a:prstGeom prst="rect">
                  <a:avLst/>
                </a:prstGeom>
                <a:noFill/>
                <a:ln w="38100" cap="rnd">
                  <a:solidFill>
                    <a:schemeClr val="bg2">
                      <a:lumMod val="5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Azure* Cloud Environment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906DB8A9-4EBF-AEA0-D473-AC70F84A2985}"/>
                    </a:ext>
                  </a:extLst>
                </p:cNvPr>
                <p:cNvSpPr/>
                <p:nvPr/>
              </p:nvSpPr>
              <p:spPr bwMode="gray">
                <a:xfrm>
                  <a:off x="1111827" y="2379519"/>
                  <a:ext cx="4507419" cy="1522267"/>
                </a:xfrm>
                <a:prstGeom prst="rect">
                  <a:avLst/>
                </a:prstGeom>
                <a:noFill/>
                <a:ln w="38100" cap="rnd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Databricks subscription</a:t>
                  </a: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9B5C16C5-E099-5624-1FDB-0B5D2EBA82EF}"/>
                    </a:ext>
                  </a:extLst>
                </p:cNvPr>
                <p:cNvSpPr/>
                <p:nvPr/>
              </p:nvSpPr>
              <p:spPr bwMode="gray">
                <a:xfrm>
                  <a:off x="8852510" y="2379519"/>
                  <a:ext cx="2105025" cy="1522267"/>
                </a:xfrm>
                <a:prstGeom prst="rect">
                  <a:avLst/>
                </a:prstGeom>
                <a:noFill/>
                <a:ln w="38100" cap="rnd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Web app container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403EA77-08DC-1C45-EB4F-848E8158DDC5}"/>
                    </a:ext>
                  </a:extLst>
                </p:cNvPr>
                <p:cNvSpPr txBox="1"/>
                <p:nvPr/>
              </p:nvSpPr>
              <p:spPr bwMode="gray">
                <a:xfrm>
                  <a:off x="900634" y="4037599"/>
                  <a:ext cx="2528366" cy="1446550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People</a:t>
                  </a:r>
                </a:p>
                <a:p>
                  <a:pPr marL="72000" marR="0" lvl="0" indent="-7200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Analytics team + superuser</a:t>
                  </a:r>
                </a:p>
                <a:p>
                  <a:pPr marL="72000" marR="0" lvl="0" indent="-7200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Data engineer/DBA</a:t>
                  </a:r>
                </a:p>
                <a:p>
                  <a:pPr marL="72000" marR="0" lvl="0" indent="-7200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Cloud engineer/sysadmin</a:t>
                  </a:r>
                </a:p>
                <a:p>
                  <a:pPr marL="72000" marR="0" lvl="0" indent="-72000" algn="l" defTabSz="914400" rtl="0" eaLnBrk="1" fontAlgn="auto" latinLnBrk="0" hangingPunct="1">
                    <a:lnSpc>
                      <a:spcPct val="100000"/>
                    </a:lnSpc>
                    <a:spcBef>
                      <a:spcPts val="6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GB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A5A5A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Security team</a:t>
                  </a:r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97602E-9325-3526-9777-7C66ED673932}"/>
                  </a:ext>
                </a:extLst>
              </p:cNvPr>
              <p:cNvSpPr txBox="1"/>
              <p:nvPr/>
            </p:nvSpPr>
            <p:spPr bwMode="gray">
              <a:xfrm>
                <a:off x="2763951" y="3213556"/>
                <a:ext cx="1129861" cy="215444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SQL &amp; Python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D57C263-B2CE-76BD-13F8-621B2C2CC53F}"/>
                  </a:ext>
                </a:extLst>
              </p:cNvPr>
              <p:cNvSpPr txBox="1"/>
              <p:nvPr/>
            </p:nvSpPr>
            <p:spPr bwMode="gray">
              <a:xfrm>
                <a:off x="5301901" y="3213556"/>
                <a:ext cx="907300" cy="215444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R &amp; Python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89F3185-03A1-0F8F-9747-EF6B27B87B46}"/>
                  </a:ext>
                </a:extLst>
              </p:cNvPr>
              <p:cNvSpPr txBox="1"/>
              <p:nvPr/>
            </p:nvSpPr>
            <p:spPr bwMode="gray">
              <a:xfrm>
                <a:off x="4516580" y="3658331"/>
                <a:ext cx="2980643" cy="115416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Technology</a:t>
                </a:r>
              </a:p>
              <a:p>
                <a:pPr marL="72000" marR="0" lvl="0" indent="-720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Terraform to deploy infrastructure </a:t>
                </a:r>
              </a:p>
              <a:p>
                <a:pPr marL="72000" marR="0" lvl="0" indent="-720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Octopus or Jenkins for deployment</a:t>
                </a:r>
              </a:p>
              <a:p>
                <a:pPr marL="72000" marR="0" lvl="0" indent="-7200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5A5A5A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Service bus &amp; function apps</a:t>
                </a:r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3186A7C-AD5A-E8D7-367F-734572B62E18}"/>
                </a:ext>
              </a:extLst>
            </p:cNvPr>
            <p:cNvSpPr/>
            <p:nvPr/>
          </p:nvSpPr>
          <p:spPr bwMode="gray">
            <a:xfrm>
              <a:off x="6923795" y="2729189"/>
              <a:ext cx="1116577" cy="304605"/>
            </a:xfrm>
            <a:prstGeom prst="rect">
              <a:avLst/>
            </a:prstGeom>
            <a:solidFill>
              <a:srgbClr val="F5B700"/>
            </a:solidFill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SQL DB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0D00063-13F6-177F-052E-ADD3B08CF336}"/>
                </a:ext>
              </a:extLst>
            </p:cNvPr>
            <p:cNvSpPr/>
            <p:nvPr/>
          </p:nvSpPr>
          <p:spPr bwMode="gray">
            <a:xfrm>
              <a:off x="6836153" y="2328404"/>
              <a:ext cx="1640217" cy="885151"/>
            </a:xfrm>
            <a:prstGeom prst="rect">
              <a:avLst/>
            </a:prstGeom>
            <a:noFill/>
            <a:ln w="381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A5A5A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SQL Instance</a:t>
              </a:r>
            </a:p>
          </p:txBody>
        </p:sp>
        <p:sp>
          <p:nvSpPr>
            <p:cNvPr id="27" name="Arrow: Left-Right 26">
              <a:extLst>
                <a:ext uri="{FF2B5EF4-FFF2-40B4-BE49-F238E27FC236}">
                  <a16:creationId xmlns:a16="http://schemas.microsoft.com/office/drawing/2014/main" id="{5298B57E-AC1D-DEDD-7454-F51B4D3C3692}"/>
                </a:ext>
              </a:extLst>
            </p:cNvPr>
            <p:cNvSpPr/>
            <p:nvPr/>
          </p:nvSpPr>
          <p:spPr bwMode="gray">
            <a:xfrm>
              <a:off x="8564012" y="2704967"/>
              <a:ext cx="603504" cy="185632"/>
            </a:xfrm>
            <a:prstGeom prst="leftRightArrow">
              <a:avLst/>
            </a:prstGeom>
            <a:solidFill>
              <a:srgbClr val="007C89"/>
            </a:solidFill>
            <a:ln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93EBC-80E1-45CF-0A17-AF9B2AAE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9E93183E-99E0-7C95-EC16-677D9BB7DB31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219547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03BE00-8F67-49ED-B18B-19F8CD57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Opportunity identification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7323F-4548-212D-8961-5A0CD67D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06" y="235129"/>
            <a:ext cx="10267951" cy="609398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  <a:endParaRPr lang="en-US" sz="2400" dirty="0">
              <a:solidFill>
                <a:srgbClr val="5A5A5A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F104B-B8C4-CB12-B1AD-22BC1D11E607}"/>
              </a:ext>
            </a:extLst>
          </p:cNvPr>
          <p:cNvSpPr/>
          <p:nvPr/>
        </p:nvSpPr>
        <p:spPr bwMode="gray">
          <a:xfrm>
            <a:off x="427074" y="2332217"/>
            <a:ext cx="1784500" cy="2793616"/>
          </a:xfrm>
          <a:prstGeom prst="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Different groups may start in different places to find a cohort to work with. This method quickly identifies PCN outliers for A&amp;E attendances and the risk factors that explain this – which could be one place to start </a:t>
            </a:r>
            <a:endParaRPr kumimoji="0" lang="en-US" sz="1400" b="0" u="none" strike="noStrike" kern="1200" cap="none" spc="0" normalizeH="0" baseline="0" noProof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69B367-91D8-2F7D-99FC-84917CD68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343" y="1263352"/>
            <a:ext cx="8282634" cy="503900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EDEF8-018B-8EC2-A189-AB0CBE76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7EC6E54-8F83-F122-65D5-4F6254588AF6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672092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3352ED-A752-0906-D819-DAF2AC97A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603" y="1326272"/>
            <a:ext cx="9196426" cy="5594944"/>
          </a:xfrm>
          <a:prstGeom prst="rect">
            <a:avLst/>
          </a:prstGeom>
          <a:solidFill>
            <a:srgbClr val="92D050"/>
          </a:solidFill>
          <a:ln>
            <a:noFill/>
          </a:ln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03BE00-8F67-49ED-B18B-19F8CD57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Opportunity identification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7323F-4548-212D-8961-5A0CD67D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07" y="235127"/>
            <a:ext cx="10829926" cy="609398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  <a:endParaRPr lang="en-US" sz="2400" dirty="0">
              <a:solidFill>
                <a:srgbClr val="5A5A5A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C83602-510A-CAAD-5832-005BFCBB50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 bwMode="gray">
          <a:xfrm flipH="1">
            <a:off x="1952570" y="2636668"/>
            <a:ext cx="861651" cy="713932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E0571AC-7895-782D-D71B-1A9B79767E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1952569" y="3178206"/>
            <a:ext cx="861652" cy="1290408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049794A-3EE6-D630-7201-FDA1C76C3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5335480" y="2654423"/>
            <a:ext cx="760520" cy="696177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2160D6-10CB-3D2F-F555-2495954E9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5333998" y="3178206"/>
            <a:ext cx="762002" cy="1290408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7FEFAD-1D1B-27B9-673A-BBCCCAB87D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5424255" y="2636668"/>
            <a:ext cx="1020759" cy="713932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91B3317-ED37-2413-1409-C4C06CB21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5424256" y="3169328"/>
            <a:ext cx="1020758" cy="1299286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9BD596D-9E8E-9559-84AA-C57F9683A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7865616" y="2654423"/>
            <a:ext cx="2828596" cy="696177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00117BB-08A1-EA83-7CEF-091659727D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7865616" y="3160450"/>
            <a:ext cx="2828596" cy="1308164"/>
          </a:xfrm>
          <a:prstGeom prst="line">
            <a:avLst/>
          </a:prstGeom>
          <a:ln w="9525" cap="rnd">
            <a:solidFill>
              <a:schemeClr val="tx2"/>
            </a:solidFill>
            <a:round/>
            <a:headEnd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2E7552EA-9DFB-5FBD-75FA-01672E3AB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2814222" y="2636668"/>
            <a:ext cx="2521258" cy="532660"/>
          </a:xfrm>
          <a:prstGeom prst="rect">
            <a:avLst/>
          </a:prstGeom>
          <a:noFill/>
          <a:ln w="9525" cap="rnd">
            <a:solidFill>
              <a:schemeClr val="tx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587DFB-26B9-54BC-3ADD-095E5997DC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5434614" y="2636668"/>
            <a:ext cx="2422124" cy="523782"/>
          </a:xfrm>
          <a:prstGeom prst="rect">
            <a:avLst/>
          </a:prstGeom>
          <a:noFill/>
          <a:ln w="9525" cap="rnd">
            <a:solidFill>
              <a:schemeClr val="tx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5AFB7C-054A-975D-3223-9A0E67340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1469603" y="1326272"/>
            <a:ext cx="9196426" cy="5594943"/>
          </a:xfrm>
          <a:prstGeom prst="rect">
            <a:avLst/>
          </a:prstGeom>
          <a:solidFill>
            <a:srgbClr val="FFFFFF">
              <a:alpha val="74902"/>
            </a:srgbClr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5D78B9-2E62-2B6B-9211-7CE2E7CA4A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569" y="3372896"/>
            <a:ext cx="4143430" cy="113475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BCE8289-148C-A8BD-3439-484B0606D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880" y="3370906"/>
            <a:ext cx="4258332" cy="1136745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12" name="Title 3">
            <a:extLst>
              <a:ext uri="{FF2B5EF4-FFF2-40B4-BE49-F238E27FC236}">
                <a16:creationId xmlns:a16="http://schemas.microsoft.com/office/drawing/2014/main" id="{3494027F-B4F4-1CEC-6843-D8A4102EDFB6}"/>
              </a:ext>
            </a:extLst>
          </p:cNvPr>
          <p:cNvSpPr txBox="1">
            <a:spLocks/>
          </p:cNvSpPr>
          <p:nvPr/>
        </p:nvSpPr>
        <p:spPr bwMode="gray">
          <a:xfrm>
            <a:off x="1329654" y="6370608"/>
            <a:ext cx="1237378" cy="3046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i="1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Section: Working example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79A57-E3F4-9748-B06A-595612EA8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D830AC2-8183-E8A7-8905-D4AC9FD14295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3982159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03BE00-8F67-49ED-B18B-19F8CD57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HIUs – Bridges to Health segmentation for cohort with 5+ A&amp;E attendances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7323F-4548-212D-8961-5A0CD67D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06" y="235126"/>
            <a:ext cx="10972801" cy="609398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  <a:endParaRPr lang="en-US" sz="2400" dirty="0">
              <a:solidFill>
                <a:srgbClr val="5A5A5A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66CAC-E26D-C6B6-9D63-7D06D7B176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90" y="1238465"/>
            <a:ext cx="11508419" cy="4710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7860A28-3EC7-CE74-15C6-0D6AD3F796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6152225" y="1819922"/>
            <a:ext cx="3151573" cy="435006"/>
          </a:xfrm>
          <a:prstGeom prst="rect">
            <a:avLst/>
          </a:prstGeom>
          <a:noFill/>
          <a:ln w="38100" cap="rnd">
            <a:solidFill>
              <a:schemeClr val="tx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8368B6-5F5E-6124-FA23-F46004EEAB18}"/>
              </a:ext>
            </a:extLst>
          </p:cNvPr>
          <p:cNvSpPr/>
          <p:nvPr/>
        </p:nvSpPr>
        <p:spPr bwMode="gray">
          <a:xfrm>
            <a:off x="3384469" y="4603073"/>
            <a:ext cx="6812154" cy="1016462"/>
          </a:xfrm>
          <a:prstGeom prst="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Not all </a:t>
            </a:r>
            <a:r>
              <a:rPr lang="en-GB" sz="1400">
                <a:solidFill>
                  <a:schemeClr val="accent6"/>
                </a:solidFill>
                <a:latin typeface="Arial" panose="020B0604020202020204"/>
              </a:rPr>
              <a:t>people who use A&amp;E frequently</a:t>
            </a: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are the same, and segmentation allows us to tailor our care offer further. What differential support do people who use A&amp;E frequently need if they have a long-term conditions need, versus those who </a:t>
            </a:r>
            <a:r>
              <a:rPr lang="en-GB" sz="1400">
                <a:solidFill>
                  <a:schemeClr val="accent6"/>
                </a:solidFill>
                <a:latin typeface="Arial" panose="020B0604020202020204"/>
              </a:rPr>
              <a:t>multiple long-term conditions and complex care needs (</a:t>
            </a: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 Acuity) or are End of Life?</a:t>
            </a:r>
            <a:r>
              <a:rPr lang="en-GB" sz="1400">
                <a:solidFill>
                  <a:schemeClr val="accent6"/>
                </a:solidFill>
                <a:latin typeface="Arial" panose="020B0604020202020204"/>
              </a:rPr>
              <a:t>    </a:t>
            </a:r>
            <a:endParaRPr kumimoji="0" lang="en-US" sz="1400" b="0" u="none" strike="noStrike" kern="1200" cap="none" spc="0" normalizeH="0" baseline="0" noProof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B01E3A-9AF5-093D-C184-67E16D54708F}"/>
              </a:ext>
            </a:extLst>
          </p:cNvPr>
          <p:cNvSpPr txBox="1">
            <a:spLocks/>
          </p:cNvSpPr>
          <p:nvPr/>
        </p:nvSpPr>
        <p:spPr bwMode="gray">
          <a:xfrm>
            <a:off x="1329653" y="6370608"/>
            <a:ext cx="1841385" cy="15234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i="1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Section: Working example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AF3C93-9367-01F6-DF18-F9252CDC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E7AAC46A-C3E5-ED2A-4E47-F3B93B7F4871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89492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03BE00-8F67-49ED-B18B-19F8CD57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Bridges to Health segmentation for cohort with 5+ A&amp;E attendances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7323F-4548-212D-8961-5A0CD67D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80" y="235124"/>
            <a:ext cx="10410826" cy="609398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  <a:endParaRPr lang="en-US" sz="2400" dirty="0">
              <a:solidFill>
                <a:srgbClr val="5A5A5A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782982-BD71-53A4-2558-F5DDD4F693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119" y="1298063"/>
            <a:ext cx="6804564" cy="48015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0F31449-66EC-970E-4FD6-410CB31FD481}"/>
              </a:ext>
            </a:extLst>
          </p:cNvPr>
          <p:cNvSpPr/>
          <p:nvPr/>
        </p:nvSpPr>
        <p:spPr bwMode="gray">
          <a:xfrm>
            <a:off x="10058398" y="2979283"/>
            <a:ext cx="1870214" cy="2180060"/>
          </a:xfrm>
          <a:prstGeom prst="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PHM Dashboard gives us further insights on the people in each segment – enabling us to truly understand the people in need of a new intervention.</a:t>
            </a:r>
            <a:endParaRPr kumimoji="0" lang="en-US" sz="1400" b="0" u="none" strike="noStrike" kern="1200" cap="none" spc="0" normalizeH="0" baseline="0" noProof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36EA5F9D-4A0B-E4C7-E2AC-A3973C92A5D5}"/>
              </a:ext>
            </a:extLst>
          </p:cNvPr>
          <p:cNvSpPr txBox="1">
            <a:spLocks/>
          </p:cNvSpPr>
          <p:nvPr/>
        </p:nvSpPr>
        <p:spPr bwMode="gray">
          <a:xfrm>
            <a:off x="1329653" y="6370608"/>
            <a:ext cx="1841385" cy="15234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i="1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Section: Working example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EA80FC-8370-3CE5-8D46-3C6AFC175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0CC7E7F-0311-5971-5BF5-D2F5215DAFA9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61525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C9248DA-B106-3CF2-1CDE-84247AD36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915" y="1227957"/>
            <a:ext cx="3579627" cy="494981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03BE00-8F67-49ED-B18B-19F8CD57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wrap="square"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GB"/>
              <a:t>Cohort with 5+ A&amp;E attendances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7323F-4548-212D-8961-5A0CD67D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06" y="395383"/>
            <a:ext cx="10629901" cy="304699"/>
          </a:xfrm>
        </p:spPr>
        <p:txBody>
          <a:bodyPr wrap="square" anchor="ctr">
            <a:no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  <a:endParaRPr lang="en-US" sz="2400" dirty="0">
              <a:solidFill>
                <a:srgbClr val="5A5A5A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A71436-C3A3-C411-91D6-D19DAAF98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0242" y="4232732"/>
            <a:ext cx="2922957" cy="23581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2BE950-F419-FAAD-55D3-CBA689BA3B02}"/>
              </a:ext>
            </a:extLst>
          </p:cNvPr>
          <p:cNvSpPr/>
          <p:nvPr/>
        </p:nvSpPr>
        <p:spPr bwMode="gray">
          <a:xfrm>
            <a:off x="77475" y="2579571"/>
            <a:ext cx="1481818" cy="2598821"/>
          </a:xfrm>
          <a:prstGeom prst="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Calculating potential ROI supports evidence-based decision-making for the prioritisation and implementation of interventions for impactable cohorts.</a:t>
            </a:r>
            <a:endParaRPr kumimoji="0" lang="en-US" sz="1400" b="0" u="none" strike="noStrike" kern="1200" cap="none" spc="0" normalizeH="0" baseline="0" noProof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8D6853-A383-8C4A-A890-26BC51B0F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734" y="997397"/>
            <a:ext cx="3143508" cy="17647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E33AD-6240-3921-E27E-92BF68E4E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891" y="2642773"/>
            <a:ext cx="3680082" cy="1684037"/>
          </a:xfrm>
          <a:prstGeom prst="rect">
            <a:avLst/>
          </a:prstGeom>
        </p:spPr>
      </p:pic>
      <p:sp>
        <p:nvSpPr>
          <p:cNvPr id="19" name="Title 3">
            <a:extLst>
              <a:ext uri="{FF2B5EF4-FFF2-40B4-BE49-F238E27FC236}">
                <a16:creationId xmlns:a16="http://schemas.microsoft.com/office/drawing/2014/main" id="{27545DD0-FA18-CE75-A0E4-95B331203198}"/>
              </a:ext>
            </a:extLst>
          </p:cNvPr>
          <p:cNvSpPr txBox="1">
            <a:spLocks/>
          </p:cNvSpPr>
          <p:nvPr/>
        </p:nvSpPr>
        <p:spPr bwMode="gray">
          <a:xfrm>
            <a:off x="437544" y="6705651"/>
            <a:ext cx="1841385" cy="15234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i="1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Section: Working example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81B0B-D0B2-E6D4-D595-B0FBEB6B0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E2EFEEE-54B2-9184-1FF7-7EB041028493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595156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950392-2E40-5CA6-CE34-185753F13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BD21F8-94FB-9C49-BCB4-F20DF01C96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Tracking and monitoring impact</a:t>
            </a:r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9ADD8E-A699-12FB-F0A9-9060AF5CE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07" y="235126"/>
            <a:ext cx="10107228" cy="609398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82DCA8D-B5FE-1BE7-1461-BA5E79447C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858" y="1522213"/>
            <a:ext cx="5236579" cy="45730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40CCCC-B40B-FF50-C1A9-174DAFDC2F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8" y="1813660"/>
            <a:ext cx="6215358" cy="290710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CD6883-40AA-E59D-C08A-7082B7D26FAB}"/>
              </a:ext>
            </a:extLst>
          </p:cNvPr>
          <p:cNvSpPr/>
          <p:nvPr/>
        </p:nvSpPr>
        <p:spPr bwMode="gray">
          <a:xfrm>
            <a:off x="2020424" y="4931251"/>
            <a:ext cx="3237374" cy="1448270"/>
          </a:xfrm>
          <a:prstGeom prst="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ability to robustly track and monitor the impact of evidence-based interventions, using a retrospective matched control methodology. </a:t>
            </a:r>
            <a:endParaRPr kumimoji="0" lang="en-US" sz="1400" b="0" u="none" strike="noStrike" kern="1200" cap="none" spc="0" normalizeH="0" baseline="0" noProof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61C9FE92-F9B3-D18A-3151-178E2E2F7623}"/>
              </a:ext>
            </a:extLst>
          </p:cNvPr>
          <p:cNvSpPr txBox="1">
            <a:spLocks/>
          </p:cNvSpPr>
          <p:nvPr/>
        </p:nvSpPr>
        <p:spPr bwMode="gray">
          <a:xfrm>
            <a:off x="1329653" y="6370608"/>
            <a:ext cx="1841385" cy="15234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i="1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Section: Working example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F5D91DF-8053-A39F-C7AF-3DCDA3C0AB8E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3084348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51E2C6-1DC5-CD27-7F70-4ED34FE4C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1" t="21913" r="2260" b="5531"/>
          <a:stretch/>
        </p:blipFill>
        <p:spPr>
          <a:xfrm>
            <a:off x="475128" y="1147864"/>
            <a:ext cx="6041204" cy="22275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25FAE67-9C9F-08C7-34C7-ABD026833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63" y="3482616"/>
            <a:ext cx="9601200" cy="249299"/>
          </a:xfrm>
        </p:spPr>
        <p:txBody>
          <a:bodyPr>
            <a:normAutofit fontScale="90000"/>
          </a:bodyPr>
          <a:lstStyle/>
          <a:p>
            <a:r>
              <a:rPr lang="en-GB" sz="1800"/>
              <a:t>Technical requirements for </a:t>
            </a:r>
            <a:r>
              <a:rPr lang="en-GB" sz="1800" i="1"/>
              <a:t>Optum</a:t>
            </a:r>
            <a:r>
              <a:rPr lang="en-GB" sz="1800"/>
              <a:t> hosting</a:t>
            </a:r>
            <a:endParaRPr lang="en-US" sz="18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E7DF9AA-3DC0-4BF1-6297-9D9355C4D0C0}"/>
              </a:ext>
            </a:extLst>
          </p:cNvPr>
          <p:cNvSpPr txBox="1">
            <a:spLocks/>
          </p:cNvSpPr>
          <p:nvPr/>
        </p:nvSpPr>
        <p:spPr bwMode="gray">
          <a:xfrm>
            <a:off x="466419" y="388636"/>
            <a:ext cx="9601200" cy="55399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rgbClr val="5A5A5A"/>
                </a:solidFill>
              </a:rPr>
              <a:t>Pathfinder PHM Analytics</a:t>
            </a:r>
          </a:p>
          <a:p>
            <a:r>
              <a:rPr lang="en-GB" sz="1600" b="0" dirty="0">
                <a:solidFill>
                  <a:srgbClr val="5A5A5A"/>
                </a:solidFill>
              </a:rPr>
              <a:t>Technical requirements for </a:t>
            </a:r>
            <a:r>
              <a:rPr lang="en-GB" sz="1600" b="0" i="1" dirty="0">
                <a:solidFill>
                  <a:srgbClr val="5A5A5A"/>
                </a:solidFill>
              </a:rPr>
              <a:t>local</a:t>
            </a:r>
            <a:r>
              <a:rPr lang="en-GB" sz="1600" b="0" dirty="0">
                <a:solidFill>
                  <a:srgbClr val="5A5A5A"/>
                </a:solidFill>
              </a:rPr>
              <a:t> hosting</a:t>
            </a:r>
            <a:endParaRPr lang="en-US" sz="1600" b="0" dirty="0">
              <a:solidFill>
                <a:srgbClr val="5A5A5A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32985-2365-9F91-875B-604564DA814D}"/>
              </a:ext>
            </a:extLst>
          </p:cNvPr>
          <p:cNvSpPr txBox="1"/>
          <p:nvPr/>
        </p:nvSpPr>
        <p:spPr bwMode="gray">
          <a:xfrm>
            <a:off x="6688477" y="1097348"/>
            <a:ext cx="4952144" cy="238526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400" b="1"/>
              <a:t>Architecture</a:t>
            </a:r>
          </a:p>
          <a:p>
            <a:pPr algn="l">
              <a:spcBef>
                <a:spcPts val="600"/>
              </a:spcBef>
            </a:pPr>
            <a:r>
              <a:rPr lang="en-GB" sz="1400"/>
              <a:t>Local hosting of Pathfinder requires an Azure subscription which can host a web app container, a SQL instance, and a Databricks subscription to run the data process &amp; data science models. Deployment is via Terraform and Octopus or Jenkins.</a:t>
            </a:r>
          </a:p>
          <a:p>
            <a:pPr algn="l">
              <a:spcBef>
                <a:spcPts val="600"/>
              </a:spcBef>
            </a:pPr>
            <a:r>
              <a:rPr lang="en-GB" sz="1400" b="1"/>
              <a:t>People</a:t>
            </a:r>
          </a:p>
          <a:p>
            <a:pPr algn="l">
              <a:spcBef>
                <a:spcPts val="600"/>
              </a:spcBef>
            </a:pPr>
            <a:r>
              <a:rPr lang="en-GB" sz="1400"/>
              <a:t>In order to run the data process and maintain the Pathfinder application, ICSs should have an analytics team with expertise in SQL and Python, a data engineer, a cloud engineer, and a security team.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4A0EB24-46E1-04C2-7848-89CC8A476D1A}"/>
              </a:ext>
            </a:extLst>
          </p:cNvPr>
          <p:cNvSpPr txBox="1">
            <a:spLocks/>
          </p:cNvSpPr>
          <p:nvPr/>
        </p:nvSpPr>
        <p:spPr bwMode="gray">
          <a:xfrm>
            <a:off x="1329653" y="6446024"/>
            <a:ext cx="1841385" cy="15234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Section: Pre-requisites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66689C-EFAD-EEAD-C2A3-D68591CA2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3F2B51C-4A02-D319-B18C-57791B6A65BD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2803813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02522-E01F-974B-9E77-A4CB2B3D2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26" y="398882"/>
            <a:ext cx="9601200" cy="33239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Partnering across health and care supported by PHM analytics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636E71-6705-B948-8BE3-1859093A76FA}"/>
              </a:ext>
            </a:extLst>
          </p:cNvPr>
          <p:cNvSpPr txBox="1"/>
          <p:nvPr/>
        </p:nvSpPr>
        <p:spPr bwMode="gray">
          <a:xfrm>
            <a:off x="495298" y="2489783"/>
            <a:ext cx="2196000" cy="615553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4F07614-A0A2-3A49-84AB-DAD1E5843F8E}"/>
              </a:ext>
            </a:extLst>
          </p:cNvPr>
          <p:cNvSpPr txBox="1"/>
          <p:nvPr/>
        </p:nvSpPr>
        <p:spPr bwMode="gray">
          <a:xfrm>
            <a:off x="469898" y="3105336"/>
            <a:ext cx="2196000" cy="86177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ICSs participated in Population Health Management Development Programme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B63CFF1-7235-EF45-BBB7-0AB26154EB7D}"/>
              </a:ext>
            </a:extLst>
          </p:cNvPr>
          <p:cNvSpPr txBox="1"/>
          <p:nvPr/>
        </p:nvSpPr>
        <p:spPr bwMode="gray">
          <a:xfrm>
            <a:off x="3360790" y="2489783"/>
            <a:ext cx="2196000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33</a:t>
            </a:r>
            <a:endParaRPr kumimoji="0" lang="en-US" sz="3000" b="1" i="0" u="none" strike="noStrike" kern="1200" cap="none" spc="0" normalizeH="0" baseline="0" noProof="0">
              <a:ln>
                <a:noFill/>
              </a:ln>
              <a:solidFill>
                <a:srgbClr val="00267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0930F70-7A81-8245-9772-2C43C1D8EF39}"/>
              </a:ext>
            </a:extLst>
          </p:cNvPr>
          <p:cNvSpPr txBox="1"/>
          <p:nvPr/>
        </p:nvSpPr>
        <p:spPr bwMode="gray">
          <a:xfrm>
            <a:off x="3335390" y="3105336"/>
            <a:ext cx="2196000" cy="43088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Place-based partnerships completed the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programme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10C0B89-68AF-664E-9FFC-5B857B1EA866}"/>
              </a:ext>
            </a:extLst>
          </p:cNvPr>
          <p:cNvSpPr txBox="1"/>
          <p:nvPr/>
        </p:nvSpPr>
        <p:spPr bwMode="gray">
          <a:xfrm>
            <a:off x="6531608" y="2489783"/>
            <a:ext cx="2196000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ACAE9C8-96AA-B242-A22A-3A4D7FAE687F}"/>
              </a:ext>
            </a:extLst>
          </p:cNvPr>
          <p:cNvSpPr txBox="1"/>
          <p:nvPr/>
        </p:nvSpPr>
        <p:spPr bwMode="gray">
          <a:xfrm>
            <a:off x="6518138" y="3105336"/>
            <a:ext cx="2196000" cy="43088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Primary Care Networks completed the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programme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4C7C60F-0F62-544E-8339-31886BD53922}"/>
              </a:ext>
            </a:extLst>
          </p:cNvPr>
          <p:cNvSpPr txBox="1"/>
          <p:nvPr/>
        </p:nvSpPr>
        <p:spPr bwMode="gray">
          <a:xfrm>
            <a:off x="9409799" y="2489783"/>
            <a:ext cx="2196000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A4E0163-3363-2C43-9F29-ED3E1837D8C6}"/>
              </a:ext>
            </a:extLst>
          </p:cNvPr>
          <p:cNvSpPr txBox="1"/>
          <p:nvPr/>
        </p:nvSpPr>
        <p:spPr bwMode="gray">
          <a:xfrm>
            <a:off x="9384399" y="3105336"/>
            <a:ext cx="2196000" cy="43088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People included in linked data, analytics and insight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E4A6FD6-2C32-174D-B06A-B9F99AC59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0" y="1260075"/>
            <a:ext cx="12192000" cy="891904"/>
          </a:xfrm>
          <a:prstGeom prst="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46E0B22-0CA8-0E4A-9C42-9DDB6E787C6E}"/>
              </a:ext>
            </a:extLst>
          </p:cNvPr>
          <p:cNvSpPr txBox="1"/>
          <p:nvPr/>
        </p:nvSpPr>
        <p:spPr bwMode="gray">
          <a:xfrm>
            <a:off x="3321470" y="1339135"/>
            <a:ext cx="6624963" cy="73866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National NHS England &amp; Improvement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Population Health Management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Development Programme partner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0267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AF9B5469-451B-3048-9371-942424832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2501934" y="1425290"/>
            <a:ext cx="609601" cy="609601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55E5E0D8-F59A-E04D-85E3-383FB580AEB8}"/>
              </a:ext>
            </a:extLst>
          </p:cNvPr>
          <p:cNvSpPr txBox="1"/>
          <p:nvPr/>
        </p:nvSpPr>
        <p:spPr bwMode="gray">
          <a:xfrm>
            <a:off x="2056680" y="4705024"/>
            <a:ext cx="4104000" cy="123110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Link local data</a:t>
            </a:r>
          </a:p>
          <a:p>
            <a:pPr marL="285750" marR="0" lvl="0" indent="-285750" algn="l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Build analytical skills to find rising risk cohorts grappling with social inequality</a:t>
            </a:r>
            <a:r>
              <a:rPr kumimoji="0" lang="en-US" sz="1400" b="0" i="0" u="none" strike="noStrike" kern="1200" cap="none" spc="0" normalizeH="0" baseline="3000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 and deliver new models of integrated care focusing on outcomes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A348C00-5743-3F49-ABA2-400A2973742A}"/>
              </a:ext>
            </a:extLst>
          </p:cNvPr>
          <p:cNvSpPr/>
          <p:nvPr/>
        </p:nvSpPr>
        <p:spPr>
          <a:xfrm>
            <a:off x="6633951" y="4705024"/>
            <a:ext cx="410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Risk stratify elective care backlog</a:t>
            </a:r>
          </a:p>
          <a:p>
            <a:pPr marL="285750" marR="0" lvl="0" indent="-285750" algn="l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Explore alternative out-of-hospital models</a:t>
            </a:r>
          </a:p>
          <a:p>
            <a:pPr marL="285750" marR="0" lvl="0" indent="-285750" algn="l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Evaluate potential return on investment of these shifts in care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1C8002C-465E-7944-AB1E-3CEF3EA8320B}"/>
              </a:ext>
            </a:extLst>
          </p:cNvPr>
          <p:cNvSpPr/>
          <p:nvPr/>
        </p:nvSpPr>
        <p:spPr>
          <a:xfrm>
            <a:off x="0" y="4318428"/>
            <a:ext cx="12192000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64008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87722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 have supported every tier of an integrated health and care system to: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F91955-6157-4DEE-9821-2AF8A179FF8E}"/>
              </a:ext>
            </a:extLst>
          </p:cNvPr>
          <p:cNvSpPr txBox="1"/>
          <p:nvPr/>
        </p:nvSpPr>
        <p:spPr bwMode="gray">
          <a:xfrm>
            <a:off x="8070031" y="6013292"/>
            <a:ext cx="4317476" cy="18466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sng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4. NHS England » 2022/23 priorities and operational planning guidance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475AD-C871-A808-65C8-A3CD12B53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cap="none" dirty="0"/>
              <a:t>© 2024 Optum, inc. All rights reserved. Confidential property of Optum. Do not distribute or reproduce without express permission from Optum.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C25BFF-CB46-8609-95DE-40C211FEE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28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25CA6D7-069F-85E9-52CB-5D726CE02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782" y="987788"/>
            <a:ext cx="11052920" cy="2680024"/>
          </a:xfrm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sz="1400" dirty="0"/>
              <a:t>The Place leadership team want to find </a:t>
            </a:r>
            <a:r>
              <a:rPr lang="en-GB" sz="1400" b="1" dirty="0">
                <a:solidFill>
                  <a:schemeClr val="tx2">
                    <a:lumMod val="75000"/>
                  </a:schemeClr>
                </a:solidFill>
              </a:rPr>
              <a:t>people who are using A&amp;E frequently </a:t>
            </a:r>
            <a:r>
              <a:rPr lang="en-GB" sz="1400" dirty="0"/>
              <a:t>(they define as 5+ A&amp;E attends in a year) to put in place </a:t>
            </a:r>
            <a:r>
              <a:rPr lang="en-GB" sz="1400" b="1" dirty="0">
                <a:solidFill>
                  <a:schemeClr val="tx2">
                    <a:lumMod val="75000"/>
                  </a:schemeClr>
                </a:solidFill>
              </a:rPr>
              <a:t>evidence based, targeted preventative care </a:t>
            </a:r>
            <a:r>
              <a:rPr lang="en-GB" sz="1400" dirty="0"/>
              <a:t>aimed at addressing the root cause of their service use. This includes addressing social issues, improving activation &amp; engagement and medicines adherence. Evidence shows </a:t>
            </a:r>
            <a:r>
              <a:rPr lang="en-GB" sz="1400" b="1" dirty="0">
                <a:solidFill>
                  <a:schemeClr val="tx2">
                    <a:lumMod val="75000"/>
                  </a:schemeClr>
                </a:solidFill>
              </a:rPr>
              <a:t>significant reductions in unplanned care are possible </a:t>
            </a:r>
            <a:r>
              <a:rPr lang="en-GB" sz="1400" dirty="0"/>
              <a:t>alongside</a:t>
            </a:r>
            <a:r>
              <a:rPr lang="en-GB" sz="1400" b="1" dirty="0"/>
              <a:t> </a:t>
            </a:r>
            <a:r>
              <a:rPr lang="en-GB" sz="1400" dirty="0"/>
              <a:t>improvements to </a:t>
            </a:r>
            <a:r>
              <a:rPr lang="en-GB" sz="1400" b="1" dirty="0">
                <a:solidFill>
                  <a:schemeClr val="tx2">
                    <a:lumMod val="75000"/>
                  </a:schemeClr>
                </a:solidFill>
              </a:rPr>
              <a:t>patient experience and outcome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n-GB" sz="1400" dirty="0"/>
              <a:t>. 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STEP 1: Understand risk factors in the population and segment to find high intensity users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STEP 2: Apply filters to frequent attenders to find manageable cohorts and design targeted interventions (for example, age, sex, ethnicity)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STEP 3: Agree outcomes &amp; link to activities or interventions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STEP 4: Monitor and adapt process to improve outcomes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STEP 5: Consolidate learning to spread, scale and improve service widely</a:t>
            </a:r>
          </a:p>
          <a:p>
            <a:pPr>
              <a:lnSpc>
                <a:spcPct val="120000"/>
              </a:lnSpc>
            </a:pPr>
            <a:r>
              <a:rPr lang="en-GB" sz="1400" dirty="0"/>
              <a:t>STEP 6: Repeat </a:t>
            </a:r>
          </a:p>
          <a:p>
            <a:pPr>
              <a:lnSpc>
                <a:spcPct val="120000"/>
              </a:lnSpc>
            </a:pPr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DC55B4-B405-938E-C73A-E8E7DF43E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51" y="152513"/>
            <a:ext cx="10058400" cy="767174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Here’s a hypothetical example </a:t>
            </a:r>
            <a:endParaRPr lang="en-US" sz="2400" dirty="0">
              <a:solidFill>
                <a:srgbClr val="5A5A5A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FE2596-19F3-2106-4E8E-1109F8AF5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82" y="3665297"/>
            <a:ext cx="6084890" cy="2266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E8E6A4-550A-2E72-B2BB-F4C65EAA7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823" y="2593668"/>
            <a:ext cx="4858956" cy="349796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3BAFA7-353E-CF77-72C1-0903B1AE2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BFB748F3-8F3B-0006-9270-49022392D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cap="none" dirty="0"/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239137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C2B615E5-9815-499B-88A7-B89967033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4107646" y="2183554"/>
            <a:ext cx="2740982" cy="2740980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A9EAD6-0BF0-4E72-B743-536AC36F2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4354113" y="2420743"/>
            <a:ext cx="2274828" cy="227482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2" name="Graphic 69" descr="Circular block arrow with five sections.">
            <a:extLst>
              <a:ext uri="{FF2B5EF4-FFF2-40B4-BE49-F238E27FC236}">
                <a16:creationId xmlns:a16="http://schemas.microsoft.com/office/drawing/2014/main" id="{083AA339-517A-4B1D-AA5C-C558189BB348}"/>
              </a:ext>
            </a:extLst>
          </p:cNvPr>
          <p:cNvGrpSpPr>
            <a:grpSpLocks noChangeAspect="1"/>
          </p:cNvGrpSpPr>
          <p:nvPr/>
        </p:nvGrpSpPr>
        <p:grpSpPr>
          <a:xfrm rot="900000">
            <a:off x="4399147" y="2488345"/>
            <a:ext cx="2157985" cy="2157877"/>
            <a:chOff x="2994672" y="3812375"/>
            <a:chExt cx="2040064" cy="2039964"/>
          </a:xfrm>
          <a:solidFill>
            <a:schemeClr val="accent6"/>
          </a:solidFill>
        </p:grpSpPr>
        <p:sp>
          <p:nvSpPr>
            <p:cNvPr id="33" name="Freeform: Shape 31">
              <a:extLst>
                <a:ext uri="{FF2B5EF4-FFF2-40B4-BE49-F238E27FC236}">
                  <a16:creationId xmlns:a16="http://schemas.microsoft.com/office/drawing/2014/main" id="{96F4470B-7A3F-4DD6-9341-2FFE89005946}"/>
                </a:ext>
              </a:extLst>
            </p:cNvPr>
            <p:cNvSpPr/>
            <p:nvPr/>
          </p:nvSpPr>
          <p:spPr>
            <a:xfrm>
              <a:off x="2994672" y="4338223"/>
              <a:ext cx="457390" cy="1091682"/>
            </a:xfrm>
            <a:custGeom>
              <a:avLst/>
              <a:gdLst>
                <a:gd name="connsiteX0" fmla="*/ 268319 w 457390"/>
                <a:gd name="connsiteY0" fmla="*/ 906230 h 1091682"/>
                <a:gd name="connsiteX1" fmla="*/ 226790 w 457390"/>
                <a:gd name="connsiteY1" fmla="*/ 995670 h 1091682"/>
                <a:gd name="connsiteX2" fmla="*/ 208979 w 457390"/>
                <a:gd name="connsiteY2" fmla="*/ 1043009 h 1091682"/>
                <a:gd name="connsiteX3" fmla="*/ 193643 w 457390"/>
                <a:gd name="connsiteY3" fmla="*/ 1091682 h 1091682"/>
                <a:gd name="connsiteX4" fmla="*/ 60674 w 457390"/>
                <a:gd name="connsiteY4" fmla="*/ 841270 h 1091682"/>
                <a:gd name="connsiteX5" fmla="*/ 21812 w 457390"/>
                <a:gd name="connsiteY5" fmla="*/ 704491 h 1091682"/>
                <a:gd name="connsiteX6" fmla="*/ 2477 w 457390"/>
                <a:gd name="connsiteY6" fmla="*/ 563807 h 1091682"/>
                <a:gd name="connsiteX7" fmla="*/ 1143 w 457390"/>
                <a:gd name="connsiteY7" fmla="*/ 546090 h 1091682"/>
                <a:gd name="connsiteX8" fmla="*/ 667 w 457390"/>
                <a:gd name="connsiteY8" fmla="*/ 528374 h 1091682"/>
                <a:gd name="connsiteX9" fmla="*/ 0 w 457390"/>
                <a:gd name="connsiteY9" fmla="*/ 492941 h 1091682"/>
                <a:gd name="connsiteX10" fmla="*/ 2762 w 457390"/>
                <a:gd name="connsiteY10" fmla="*/ 422075 h 1091682"/>
                <a:gd name="connsiteX11" fmla="*/ 22384 w 457390"/>
                <a:gd name="connsiteY11" fmla="*/ 281390 h 1091682"/>
                <a:gd name="connsiteX12" fmla="*/ 61532 w 457390"/>
                <a:gd name="connsiteY12" fmla="*/ 144611 h 1091682"/>
                <a:gd name="connsiteX13" fmla="*/ 119539 w 457390"/>
                <a:gd name="connsiteY13" fmla="*/ 14786 h 1091682"/>
                <a:gd name="connsiteX14" fmla="*/ 220409 w 457390"/>
                <a:gd name="connsiteY14" fmla="*/ 2403 h 1091682"/>
                <a:gd name="connsiteX15" fmla="*/ 319183 w 457390"/>
                <a:gd name="connsiteY15" fmla="*/ 593 h 1091682"/>
                <a:gd name="connsiteX16" fmla="*/ 358997 w 457390"/>
                <a:gd name="connsiteY16" fmla="*/ 87747 h 1091682"/>
                <a:gd name="connsiteX17" fmla="*/ 406813 w 457390"/>
                <a:gd name="connsiteY17" fmla="*/ 167948 h 1091682"/>
                <a:gd name="connsiteX18" fmla="*/ 327470 w 457390"/>
                <a:gd name="connsiteY18" fmla="*/ 541709 h 1091682"/>
                <a:gd name="connsiteX19" fmla="*/ 457391 w 457390"/>
                <a:gd name="connsiteY19" fmla="*/ 900706 h 1091682"/>
                <a:gd name="connsiteX20" fmla="*/ 411194 w 457390"/>
                <a:gd name="connsiteY20" fmla="*/ 905945 h 1091682"/>
                <a:gd name="connsiteX21" fmla="*/ 364426 w 457390"/>
                <a:gd name="connsiteY21" fmla="*/ 908516 h 1091682"/>
                <a:gd name="connsiteX22" fmla="*/ 268319 w 457390"/>
                <a:gd name="connsiteY22" fmla="*/ 906230 h 109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7390" h="1091682">
                  <a:moveTo>
                    <a:pt x="268319" y="906230"/>
                  </a:moveTo>
                  <a:cubicBezTo>
                    <a:pt x="253555" y="934615"/>
                    <a:pt x="238887" y="964904"/>
                    <a:pt x="226790" y="995670"/>
                  </a:cubicBezTo>
                  <a:cubicBezTo>
                    <a:pt x="220599" y="1011101"/>
                    <a:pt x="214503" y="1027008"/>
                    <a:pt x="208979" y="1043009"/>
                  </a:cubicBezTo>
                  <a:cubicBezTo>
                    <a:pt x="203644" y="1058916"/>
                    <a:pt x="198501" y="1075109"/>
                    <a:pt x="193643" y="1091682"/>
                  </a:cubicBezTo>
                  <a:cubicBezTo>
                    <a:pt x="137922" y="1015101"/>
                    <a:pt x="93345" y="930329"/>
                    <a:pt x="60674" y="841270"/>
                  </a:cubicBezTo>
                  <a:cubicBezTo>
                    <a:pt x="44768" y="796598"/>
                    <a:pt x="31623" y="750878"/>
                    <a:pt x="21812" y="704491"/>
                  </a:cubicBezTo>
                  <a:cubicBezTo>
                    <a:pt x="12668" y="658009"/>
                    <a:pt x="5143" y="611051"/>
                    <a:pt x="2477" y="563807"/>
                  </a:cubicBezTo>
                  <a:lnTo>
                    <a:pt x="1143" y="546090"/>
                  </a:lnTo>
                  <a:lnTo>
                    <a:pt x="667" y="528374"/>
                  </a:lnTo>
                  <a:lnTo>
                    <a:pt x="0" y="492941"/>
                  </a:lnTo>
                  <a:cubicBezTo>
                    <a:pt x="762" y="469319"/>
                    <a:pt x="476" y="445697"/>
                    <a:pt x="2762" y="422075"/>
                  </a:cubicBezTo>
                  <a:cubicBezTo>
                    <a:pt x="5524" y="374831"/>
                    <a:pt x="12954" y="327872"/>
                    <a:pt x="22384" y="281390"/>
                  </a:cubicBezTo>
                  <a:cubicBezTo>
                    <a:pt x="32195" y="235004"/>
                    <a:pt x="45625" y="189379"/>
                    <a:pt x="61532" y="144611"/>
                  </a:cubicBezTo>
                  <a:cubicBezTo>
                    <a:pt x="78296" y="100225"/>
                    <a:pt x="97060" y="56600"/>
                    <a:pt x="119539" y="14786"/>
                  </a:cubicBezTo>
                  <a:cubicBezTo>
                    <a:pt x="153448" y="8880"/>
                    <a:pt x="187262" y="4880"/>
                    <a:pt x="220409" y="2403"/>
                  </a:cubicBezTo>
                  <a:cubicBezTo>
                    <a:pt x="254127" y="308"/>
                    <a:pt x="286417" y="-740"/>
                    <a:pt x="319183" y="593"/>
                  </a:cubicBezTo>
                  <a:cubicBezTo>
                    <a:pt x="330708" y="30502"/>
                    <a:pt x="344710" y="60029"/>
                    <a:pt x="358997" y="87747"/>
                  </a:cubicBezTo>
                  <a:cubicBezTo>
                    <a:pt x="373856" y="115751"/>
                    <a:pt x="389668" y="142421"/>
                    <a:pt x="406813" y="167948"/>
                  </a:cubicBezTo>
                  <a:cubicBezTo>
                    <a:pt x="345567" y="281581"/>
                    <a:pt x="318707" y="412359"/>
                    <a:pt x="327470" y="541709"/>
                  </a:cubicBezTo>
                  <a:cubicBezTo>
                    <a:pt x="335661" y="670772"/>
                    <a:pt x="381381" y="796121"/>
                    <a:pt x="457391" y="900706"/>
                  </a:cubicBezTo>
                  <a:cubicBezTo>
                    <a:pt x="442246" y="902801"/>
                    <a:pt x="426815" y="904516"/>
                    <a:pt x="411194" y="905945"/>
                  </a:cubicBezTo>
                  <a:cubicBezTo>
                    <a:pt x="395764" y="907183"/>
                    <a:pt x="380238" y="907945"/>
                    <a:pt x="364426" y="908516"/>
                  </a:cubicBezTo>
                  <a:cubicBezTo>
                    <a:pt x="332423" y="909659"/>
                    <a:pt x="301085" y="908516"/>
                    <a:pt x="268319" y="906230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: Shape 32">
              <a:extLst>
                <a:ext uri="{FF2B5EF4-FFF2-40B4-BE49-F238E27FC236}">
                  <a16:creationId xmlns:a16="http://schemas.microsoft.com/office/drawing/2014/main" id="{12614A6B-A98E-4A39-9C6B-5B8340E59398}"/>
                </a:ext>
              </a:extLst>
            </p:cNvPr>
            <p:cNvSpPr/>
            <p:nvPr/>
          </p:nvSpPr>
          <p:spPr>
            <a:xfrm>
              <a:off x="3191744" y="3812375"/>
              <a:ext cx="1076705" cy="609785"/>
            </a:xfrm>
            <a:custGeom>
              <a:avLst/>
              <a:gdLst>
                <a:gd name="connsiteX0" fmla="*/ 199549 w 1076705"/>
                <a:gd name="connsiteY0" fmla="*/ 431573 h 609785"/>
                <a:gd name="connsiteX1" fmla="*/ 101536 w 1076705"/>
                <a:gd name="connsiteY1" fmla="*/ 419285 h 609785"/>
                <a:gd name="connsiteX2" fmla="*/ 51244 w 1076705"/>
                <a:gd name="connsiteY2" fmla="*/ 416999 h 609785"/>
                <a:gd name="connsiteX3" fmla="*/ 0 w 1076705"/>
                <a:gd name="connsiteY3" fmla="*/ 417190 h 609785"/>
                <a:gd name="connsiteX4" fmla="*/ 443198 w 1076705"/>
                <a:gd name="connsiteY4" fmla="*/ 73052 h 609785"/>
                <a:gd name="connsiteX5" fmla="*/ 718566 w 1076705"/>
                <a:gd name="connsiteY5" fmla="*/ 5043 h 609785"/>
                <a:gd name="connsiteX6" fmla="*/ 1001363 w 1076705"/>
                <a:gd name="connsiteY6" fmla="*/ 15616 h 609785"/>
                <a:gd name="connsiteX7" fmla="*/ 1076706 w 1076705"/>
                <a:gd name="connsiteY7" fmla="*/ 200782 h 609785"/>
                <a:gd name="connsiteX8" fmla="*/ 944690 w 1076705"/>
                <a:gd name="connsiteY8" fmla="*/ 336227 h 609785"/>
                <a:gd name="connsiteX9" fmla="*/ 751522 w 1076705"/>
                <a:gd name="connsiteY9" fmla="*/ 328988 h 609785"/>
                <a:gd name="connsiteX10" fmla="*/ 564451 w 1076705"/>
                <a:gd name="connsiteY10" fmla="*/ 375280 h 609785"/>
                <a:gd name="connsiteX11" fmla="*/ 262509 w 1076705"/>
                <a:gd name="connsiteY11" fmla="*/ 609786 h 609785"/>
                <a:gd name="connsiteX12" fmla="*/ 243554 w 1076705"/>
                <a:gd name="connsiteY12" fmla="*/ 567494 h 609785"/>
                <a:gd name="connsiteX13" fmla="*/ 226505 w 1076705"/>
                <a:gd name="connsiteY13" fmla="*/ 523584 h 609785"/>
                <a:gd name="connsiteX14" fmla="*/ 199549 w 1076705"/>
                <a:gd name="connsiteY14" fmla="*/ 431573 h 609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6705" h="609785">
                  <a:moveTo>
                    <a:pt x="199549" y="431573"/>
                  </a:moveTo>
                  <a:cubicBezTo>
                    <a:pt x="167259" y="425572"/>
                    <a:pt x="135160" y="422048"/>
                    <a:pt x="101536" y="419285"/>
                  </a:cubicBezTo>
                  <a:cubicBezTo>
                    <a:pt x="84773" y="417952"/>
                    <a:pt x="68294" y="417476"/>
                    <a:pt x="51244" y="416999"/>
                  </a:cubicBezTo>
                  <a:cubicBezTo>
                    <a:pt x="34385" y="416714"/>
                    <a:pt x="16859" y="416428"/>
                    <a:pt x="0" y="417190"/>
                  </a:cubicBezTo>
                  <a:cubicBezTo>
                    <a:pt x="111919" y="264314"/>
                    <a:pt x="266891" y="143632"/>
                    <a:pt x="443198" y="73052"/>
                  </a:cubicBezTo>
                  <a:cubicBezTo>
                    <a:pt x="531114" y="37333"/>
                    <a:pt x="624364" y="15140"/>
                    <a:pt x="718566" y="5043"/>
                  </a:cubicBezTo>
                  <a:cubicBezTo>
                    <a:pt x="812768" y="-3815"/>
                    <a:pt x="907923" y="-1434"/>
                    <a:pt x="1001363" y="15616"/>
                  </a:cubicBezTo>
                  <a:cubicBezTo>
                    <a:pt x="1033748" y="75909"/>
                    <a:pt x="1058609" y="139060"/>
                    <a:pt x="1076706" y="200782"/>
                  </a:cubicBezTo>
                  <a:cubicBezTo>
                    <a:pt x="1026509" y="242692"/>
                    <a:pt x="982599" y="287364"/>
                    <a:pt x="944690" y="336227"/>
                  </a:cubicBezTo>
                  <a:cubicBezTo>
                    <a:pt x="881348" y="324416"/>
                    <a:pt x="815816" y="323178"/>
                    <a:pt x="751522" y="328988"/>
                  </a:cubicBezTo>
                  <a:cubicBezTo>
                    <a:pt x="687419" y="336037"/>
                    <a:pt x="624173" y="350896"/>
                    <a:pt x="564451" y="375280"/>
                  </a:cubicBezTo>
                  <a:cubicBezTo>
                    <a:pt x="444818" y="423095"/>
                    <a:pt x="338804" y="505582"/>
                    <a:pt x="262509" y="609786"/>
                  </a:cubicBezTo>
                  <a:cubicBezTo>
                    <a:pt x="255556" y="595784"/>
                    <a:pt x="249650" y="581973"/>
                    <a:pt x="243554" y="567494"/>
                  </a:cubicBezTo>
                  <a:cubicBezTo>
                    <a:pt x="237649" y="553207"/>
                    <a:pt x="231743" y="538348"/>
                    <a:pt x="226505" y="523584"/>
                  </a:cubicBezTo>
                  <a:cubicBezTo>
                    <a:pt x="216408" y="494057"/>
                    <a:pt x="206788" y="462815"/>
                    <a:pt x="199549" y="431573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: Shape 33">
              <a:extLst>
                <a:ext uri="{FF2B5EF4-FFF2-40B4-BE49-F238E27FC236}">
                  <a16:creationId xmlns:a16="http://schemas.microsoft.com/office/drawing/2014/main" id="{BA1A5E3C-A1A4-432C-8B4C-F05B78248660}"/>
                </a:ext>
              </a:extLst>
            </p:cNvPr>
            <p:cNvSpPr/>
            <p:nvPr/>
          </p:nvSpPr>
          <p:spPr>
            <a:xfrm>
              <a:off x="3281945" y="5315129"/>
              <a:ext cx="1047273" cy="537210"/>
            </a:xfrm>
            <a:custGeom>
              <a:avLst/>
              <a:gdLst>
                <a:gd name="connsiteX0" fmla="*/ 893826 w 1047273"/>
                <a:gd name="connsiteY0" fmla="*/ 358902 h 537210"/>
                <a:gd name="connsiteX1" fmla="*/ 928783 w 1047273"/>
                <a:gd name="connsiteY1" fmla="*/ 393192 h 537210"/>
                <a:gd name="connsiteX2" fmla="*/ 966121 w 1047273"/>
                <a:gd name="connsiteY2" fmla="*/ 426339 h 537210"/>
                <a:gd name="connsiteX3" fmla="*/ 1047274 w 1047273"/>
                <a:gd name="connsiteY3" fmla="*/ 487394 h 537210"/>
                <a:gd name="connsiteX4" fmla="*/ 909256 w 1047273"/>
                <a:gd name="connsiteY4" fmla="*/ 521589 h 537210"/>
                <a:gd name="connsiteX5" fmla="*/ 838867 w 1047273"/>
                <a:gd name="connsiteY5" fmla="*/ 531590 h 537210"/>
                <a:gd name="connsiteX6" fmla="*/ 803434 w 1047273"/>
                <a:gd name="connsiteY6" fmla="*/ 534448 h 537210"/>
                <a:gd name="connsiteX7" fmla="*/ 785717 w 1047273"/>
                <a:gd name="connsiteY7" fmla="*/ 535781 h 537210"/>
                <a:gd name="connsiteX8" fmla="*/ 768001 w 1047273"/>
                <a:gd name="connsiteY8" fmla="*/ 536353 h 537210"/>
                <a:gd name="connsiteX9" fmla="*/ 732568 w 1047273"/>
                <a:gd name="connsiteY9" fmla="*/ 537210 h 537210"/>
                <a:gd name="connsiteX10" fmla="*/ 697135 w 1047273"/>
                <a:gd name="connsiteY10" fmla="*/ 536353 h 537210"/>
                <a:gd name="connsiteX11" fmla="*/ 679418 w 1047273"/>
                <a:gd name="connsiteY11" fmla="*/ 535781 h 537210"/>
                <a:gd name="connsiteX12" fmla="*/ 661702 w 1047273"/>
                <a:gd name="connsiteY12" fmla="*/ 534448 h 537210"/>
                <a:gd name="connsiteX13" fmla="*/ 626269 w 1047273"/>
                <a:gd name="connsiteY13" fmla="*/ 531590 h 537210"/>
                <a:gd name="connsiteX14" fmla="*/ 486251 w 1047273"/>
                <a:gd name="connsiteY14" fmla="*/ 507016 h 537210"/>
                <a:gd name="connsiteX15" fmla="*/ 0 w 1047273"/>
                <a:gd name="connsiteY15" fmla="*/ 226600 h 537210"/>
                <a:gd name="connsiteX16" fmla="*/ 8287 w 1047273"/>
                <a:gd name="connsiteY16" fmla="*/ 176213 h 537210"/>
                <a:gd name="connsiteX17" fmla="*/ 19241 w 1047273"/>
                <a:gd name="connsiteY17" fmla="*/ 126778 h 537210"/>
                <a:gd name="connsiteX18" fmla="*/ 47530 w 1047273"/>
                <a:gd name="connsiteY18" fmla="*/ 32385 h 537210"/>
                <a:gd name="connsiteX19" fmla="*/ 142875 w 1047273"/>
                <a:gd name="connsiteY19" fmla="*/ 20955 h 537210"/>
                <a:gd name="connsiteX20" fmla="*/ 188786 w 1047273"/>
                <a:gd name="connsiteY20" fmla="*/ 11811 h 537210"/>
                <a:gd name="connsiteX21" fmla="*/ 233839 w 1047273"/>
                <a:gd name="connsiteY21" fmla="*/ 0 h 537210"/>
                <a:gd name="connsiteX22" fmla="*/ 564642 w 1047273"/>
                <a:gd name="connsiteY22" fmla="*/ 190976 h 537210"/>
                <a:gd name="connsiteX23" fmla="*/ 659797 w 1047273"/>
                <a:gd name="connsiteY23" fmla="*/ 207740 h 537210"/>
                <a:gd name="connsiteX24" fmla="*/ 683990 w 1047273"/>
                <a:gd name="connsiteY24" fmla="*/ 209645 h 537210"/>
                <a:gd name="connsiteX25" fmla="*/ 696087 w 1047273"/>
                <a:gd name="connsiteY25" fmla="*/ 210598 h 537210"/>
                <a:gd name="connsiteX26" fmla="*/ 708184 w 1047273"/>
                <a:gd name="connsiteY26" fmla="*/ 210884 h 537210"/>
                <a:gd name="connsiteX27" fmla="*/ 732473 w 1047273"/>
                <a:gd name="connsiteY27" fmla="*/ 211550 h 537210"/>
                <a:gd name="connsiteX28" fmla="*/ 756761 w 1047273"/>
                <a:gd name="connsiteY28" fmla="*/ 210884 h 537210"/>
                <a:gd name="connsiteX29" fmla="*/ 768858 w 1047273"/>
                <a:gd name="connsiteY29" fmla="*/ 210598 h 537210"/>
                <a:gd name="connsiteX30" fmla="*/ 780955 w 1047273"/>
                <a:gd name="connsiteY30" fmla="*/ 209645 h 537210"/>
                <a:gd name="connsiteX31" fmla="*/ 805148 w 1047273"/>
                <a:gd name="connsiteY31" fmla="*/ 207740 h 537210"/>
                <a:gd name="connsiteX32" fmla="*/ 853059 w 1047273"/>
                <a:gd name="connsiteY32" fmla="*/ 200882 h 537210"/>
                <a:gd name="connsiteX33" fmla="*/ 946785 w 1047273"/>
                <a:gd name="connsiteY33" fmla="*/ 177737 h 537210"/>
                <a:gd name="connsiteX34" fmla="*/ 925639 w 1047273"/>
                <a:gd name="connsiteY34" fmla="*/ 268700 h 537210"/>
                <a:gd name="connsiteX35" fmla="*/ 910971 w 1047273"/>
                <a:gd name="connsiteY35" fmla="*/ 313849 h 537210"/>
                <a:gd name="connsiteX36" fmla="*/ 893826 w 1047273"/>
                <a:gd name="connsiteY36" fmla="*/ 358902 h 53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47273" h="537210">
                  <a:moveTo>
                    <a:pt x="893826" y="358902"/>
                  </a:moveTo>
                  <a:cubicBezTo>
                    <a:pt x="905161" y="370808"/>
                    <a:pt x="916781" y="382143"/>
                    <a:pt x="928783" y="393192"/>
                  </a:cubicBezTo>
                  <a:cubicBezTo>
                    <a:pt x="940784" y="404336"/>
                    <a:pt x="953262" y="415385"/>
                    <a:pt x="966121" y="426339"/>
                  </a:cubicBezTo>
                  <a:cubicBezTo>
                    <a:pt x="991552" y="447199"/>
                    <a:pt x="1018889" y="468344"/>
                    <a:pt x="1047274" y="487394"/>
                  </a:cubicBezTo>
                  <a:cubicBezTo>
                    <a:pt x="1002125" y="501777"/>
                    <a:pt x="956024" y="513779"/>
                    <a:pt x="909256" y="521589"/>
                  </a:cubicBezTo>
                  <a:cubicBezTo>
                    <a:pt x="886015" y="526161"/>
                    <a:pt x="862394" y="528542"/>
                    <a:pt x="838867" y="531590"/>
                  </a:cubicBezTo>
                  <a:cubicBezTo>
                    <a:pt x="827056" y="532733"/>
                    <a:pt x="815245" y="533495"/>
                    <a:pt x="803434" y="534448"/>
                  </a:cubicBezTo>
                  <a:lnTo>
                    <a:pt x="785717" y="535781"/>
                  </a:lnTo>
                  <a:lnTo>
                    <a:pt x="768001" y="536353"/>
                  </a:lnTo>
                  <a:lnTo>
                    <a:pt x="732568" y="537210"/>
                  </a:lnTo>
                  <a:lnTo>
                    <a:pt x="697135" y="536353"/>
                  </a:lnTo>
                  <a:lnTo>
                    <a:pt x="679418" y="535781"/>
                  </a:lnTo>
                  <a:lnTo>
                    <a:pt x="661702" y="534448"/>
                  </a:lnTo>
                  <a:cubicBezTo>
                    <a:pt x="649891" y="533495"/>
                    <a:pt x="638080" y="532733"/>
                    <a:pt x="626269" y="531590"/>
                  </a:cubicBezTo>
                  <a:cubicBezTo>
                    <a:pt x="579215" y="526256"/>
                    <a:pt x="532352" y="518541"/>
                    <a:pt x="486251" y="507016"/>
                  </a:cubicBezTo>
                  <a:cubicBezTo>
                    <a:pt x="301847" y="461391"/>
                    <a:pt x="131540" y="362712"/>
                    <a:pt x="0" y="226600"/>
                  </a:cubicBezTo>
                  <a:cubicBezTo>
                    <a:pt x="2476" y="209550"/>
                    <a:pt x="5239" y="192691"/>
                    <a:pt x="8287" y="176213"/>
                  </a:cubicBezTo>
                  <a:cubicBezTo>
                    <a:pt x="11621" y="159449"/>
                    <a:pt x="15335" y="142970"/>
                    <a:pt x="19241" y="126778"/>
                  </a:cubicBezTo>
                  <a:cubicBezTo>
                    <a:pt x="26860" y="94679"/>
                    <a:pt x="37052" y="62579"/>
                    <a:pt x="47530" y="32385"/>
                  </a:cubicBezTo>
                  <a:cubicBezTo>
                    <a:pt x="80296" y="29908"/>
                    <a:pt x="111443" y="26670"/>
                    <a:pt x="142875" y="20955"/>
                  </a:cubicBezTo>
                  <a:cubicBezTo>
                    <a:pt x="158496" y="18193"/>
                    <a:pt x="173736" y="15240"/>
                    <a:pt x="188786" y="11811"/>
                  </a:cubicBezTo>
                  <a:cubicBezTo>
                    <a:pt x="204121" y="8192"/>
                    <a:pt x="219170" y="4286"/>
                    <a:pt x="233839" y="0"/>
                  </a:cubicBezTo>
                  <a:cubicBezTo>
                    <a:pt x="323660" y="92964"/>
                    <a:pt x="439674" y="160020"/>
                    <a:pt x="564642" y="190976"/>
                  </a:cubicBezTo>
                  <a:cubicBezTo>
                    <a:pt x="595884" y="198882"/>
                    <a:pt x="627793" y="203930"/>
                    <a:pt x="659797" y="207740"/>
                  </a:cubicBezTo>
                  <a:lnTo>
                    <a:pt x="683990" y="209645"/>
                  </a:lnTo>
                  <a:lnTo>
                    <a:pt x="696087" y="210598"/>
                  </a:lnTo>
                  <a:lnTo>
                    <a:pt x="708184" y="210884"/>
                  </a:lnTo>
                  <a:lnTo>
                    <a:pt x="732473" y="211550"/>
                  </a:lnTo>
                  <a:lnTo>
                    <a:pt x="756761" y="210884"/>
                  </a:lnTo>
                  <a:lnTo>
                    <a:pt x="768858" y="210598"/>
                  </a:lnTo>
                  <a:lnTo>
                    <a:pt x="780955" y="209645"/>
                  </a:lnTo>
                  <a:lnTo>
                    <a:pt x="805148" y="207740"/>
                  </a:lnTo>
                  <a:cubicBezTo>
                    <a:pt x="821150" y="205454"/>
                    <a:pt x="837248" y="204121"/>
                    <a:pt x="853059" y="200882"/>
                  </a:cubicBezTo>
                  <a:cubicBezTo>
                    <a:pt x="884873" y="195739"/>
                    <a:pt x="916114" y="187357"/>
                    <a:pt x="946785" y="177737"/>
                  </a:cubicBezTo>
                  <a:cubicBezTo>
                    <a:pt x="941546" y="208312"/>
                    <a:pt x="934307" y="237935"/>
                    <a:pt x="925639" y="268700"/>
                  </a:cubicBezTo>
                  <a:cubicBezTo>
                    <a:pt x="921163" y="283655"/>
                    <a:pt x="916305" y="298704"/>
                    <a:pt x="910971" y="313849"/>
                  </a:cubicBezTo>
                  <a:cubicBezTo>
                    <a:pt x="905827" y="328994"/>
                    <a:pt x="900113" y="344234"/>
                    <a:pt x="893826" y="358902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Freeform: Shape 34">
              <a:extLst>
                <a:ext uri="{FF2B5EF4-FFF2-40B4-BE49-F238E27FC236}">
                  <a16:creationId xmlns:a16="http://schemas.microsoft.com/office/drawing/2014/main" id="{06F18FE0-8941-4CA5-A91C-0E27F0290B75}"/>
                </a:ext>
              </a:extLst>
            </p:cNvPr>
            <p:cNvSpPr/>
            <p:nvPr/>
          </p:nvSpPr>
          <p:spPr>
            <a:xfrm>
              <a:off x="4294263" y="4832021"/>
              <a:ext cx="740473" cy="915543"/>
            </a:xfrm>
            <a:custGeom>
              <a:avLst/>
              <a:gdLst>
                <a:gd name="connsiteX0" fmla="*/ 740473 w 740473"/>
                <a:gd name="connsiteY0" fmla="*/ 95 h 915543"/>
                <a:gd name="connsiteX1" fmla="*/ 701135 w 740473"/>
                <a:gd name="connsiteY1" fmla="*/ 280416 h 915543"/>
                <a:gd name="connsiteX2" fmla="*/ 679418 w 740473"/>
                <a:gd name="connsiteY2" fmla="*/ 348139 h 915543"/>
                <a:gd name="connsiteX3" fmla="*/ 666559 w 740473"/>
                <a:gd name="connsiteY3" fmla="*/ 381286 h 915543"/>
                <a:gd name="connsiteX4" fmla="*/ 659987 w 740473"/>
                <a:gd name="connsiteY4" fmla="*/ 397764 h 915543"/>
                <a:gd name="connsiteX5" fmla="*/ 652748 w 740473"/>
                <a:gd name="connsiteY5" fmla="*/ 413957 h 915543"/>
                <a:gd name="connsiteX6" fmla="*/ 586168 w 740473"/>
                <a:gd name="connsiteY6" fmla="*/ 539401 h 915543"/>
                <a:gd name="connsiteX7" fmla="*/ 170402 w 740473"/>
                <a:gd name="connsiteY7" fmla="*/ 915543 h 915543"/>
                <a:gd name="connsiteX8" fmla="*/ 81248 w 740473"/>
                <a:gd name="connsiteY8" fmla="*/ 866680 h 915543"/>
                <a:gd name="connsiteX9" fmla="*/ 0 w 740473"/>
                <a:gd name="connsiteY9" fmla="*/ 810387 h 915543"/>
                <a:gd name="connsiteX10" fmla="*/ 18574 w 740473"/>
                <a:gd name="connsiteY10" fmla="*/ 716470 h 915543"/>
                <a:gd name="connsiteX11" fmla="*/ 26479 w 740473"/>
                <a:gd name="connsiteY11" fmla="*/ 623411 h 915543"/>
                <a:gd name="connsiteX12" fmla="*/ 309848 w 740473"/>
                <a:gd name="connsiteY12" fmla="*/ 366998 h 915543"/>
                <a:gd name="connsiteX13" fmla="*/ 414814 w 740473"/>
                <a:gd name="connsiteY13" fmla="*/ 0 h 915543"/>
                <a:gd name="connsiteX14" fmla="*/ 570833 w 740473"/>
                <a:gd name="connsiteY14" fmla="*/ 106394 h 915543"/>
                <a:gd name="connsiteX15" fmla="*/ 740473 w 740473"/>
                <a:gd name="connsiteY15" fmla="*/ 95 h 91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0473" h="915543">
                  <a:moveTo>
                    <a:pt x="740473" y="95"/>
                  </a:moveTo>
                  <a:cubicBezTo>
                    <a:pt x="739807" y="94488"/>
                    <a:pt x="727710" y="189357"/>
                    <a:pt x="701135" y="280416"/>
                  </a:cubicBezTo>
                  <a:cubicBezTo>
                    <a:pt x="695039" y="303371"/>
                    <a:pt x="687038" y="325660"/>
                    <a:pt x="679418" y="348139"/>
                  </a:cubicBezTo>
                  <a:cubicBezTo>
                    <a:pt x="675322" y="359283"/>
                    <a:pt x="670846" y="370237"/>
                    <a:pt x="666559" y="381286"/>
                  </a:cubicBezTo>
                  <a:lnTo>
                    <a:pt x="659987" y="397764"/>
                  </a:lnTo>
                  <a:lnTo>
                    <a:pt x="652748" y="413957"/>
                  </a:lnTo>
                  <a:cubicBezTo>
                    <a:pt x="633889" y="457486"/>
                    <a:pt x="611029" y="499110"/>
                    <a:pt x="586168" y="539401"/>
                  </a:cubicBezTo>
                  <a:cubicBezTo>
                    <a:pt x="486156" y="700278"/>
                    <a:pt x="340805" y="832199"/>
                    <a:pt x="170402" y="915543"/>
                  </a:cubicBezTo>
                  <a:cubicBezTo>
                    <a:pt x="139446" y="900589"/>
                    <a:pt x="109633" y="884015"/>
                    <a:pt x="81248" y="866680"/>
                  </a:cubicBezTo>
                  <a:cubicBezTo>
                    <a:pt x="52673" y="848678"/>
                    <a:pt x="25908" y="830675"/>
                    <a:pt x="0" y="810387"/>
                  </a:cubicBezTo>
                  <a:cubicBezTo>
                    <a:pt x="8096" y="779431"/>
                    <a:pt x="14002" y="747141"/>
                    <a:pt x="18574" y="716470"/>
                  </a:cubicBezTo>
                  <a:cubicBezTo>
                    <a:pt x="22860" y="685038"/>
                    <a:pt x="25622" y="654177"/>
                    <a:pt x="26479" y="623411"/>
                  </a:cubicBezTo>
                  <a:cubicBezTo>
                    <a:pt x="142304" y="566833"/>
                    <a:pt x="241745" y="476536"/>
                    <a:pt x="309848" y="366998"/>
                  </a:cubicBezTo>
                  <a:cubicBezTo>
                    <a:pt x="378333" y="257556"/>
                    <a:pt x="414623" y="129540"/>
                    <a:pt x="414814" y="0"/>
                  </a:cubicBezTo>
                  <a:cubicBezTo>
                    <a:pt x="468439" y="28956"/>
                    <a:pt x="521684" y="64484"/>
                    <a:pt x="570833" y="106394"/>
                  </a:cubicBezTo>
                  <a:cubicBezTo>
                    <a:pt x="629507" y="77915"/>
                    <a:pt x="685514" y="42291"/>
                    <a:pt x="740473" y="95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" name="Freeform: Shape 35">
              <a:extLst>
                <a:ext uri="{FF2B5EF4-FFF2-40B4-BE49-F238E27FC236}">
                  <a16:creationId xmlns:a16="http://schemas.microsoft.com/office/drawing/2014/main" id="{A958CB51-658C-4C6B-B5FB-96B81C33307D}"/>
                </a:ext>
              </a:extLst>
            </p:cNvPr>
            <p:cNvSpPr/>
            <p:nvPr/>
          </p:nvSpPr>
          <p:spPr>
            <a:xfrm>
              <a:off x="4232731" y="3863710"/>
              <a:ext cx="792289" cy="957738"/>
            </a:xfrm>
            <a:custGeom>
              <a:avLst/>
              <a:gdLst>
                <a:gd name="connsiteX0" fmla="*/ 150019 w 792289"/>
                <a:gd name="connsiteY0" fmla="*/ 194120 h 957738"/>
                <a:gd name="connsiteX1" fmla="*/ 131445 w 792289"/>
                <a:gd name="connsiteY1" fmla="*/ 97345 h 957738"/>
                <a:gd name="connsiteX2" fmla="*/ 118205 w 792289"/>
                <a:gd name="connsiteY2" fmla="*/ 48482 h 957738"/>
                <a:gd name="connsiteX3" fmla="*/ 102108 w 792289"/>
                <a:gd name="connsiteY3" fmla="*/ 0 h 957738"/>
                <a:gd name="connsiteX4" fmla="*/ 565785 w 792289"/>
                <a:gd name="connsiteY4" fmla="*/ 315849 h 957738"/>
                <a:gd name="connsiteX5" fmla="*/ 792290 w 792289"/>
                <a:gd name="connsiteY5" fmla="*/ 829437 h 957738"/>
                <a:gd name="connsiteX6" fmla="*/ 755809 w 792289"/>
                <a:gd name="connsiteY6" fmla="*/ 865156 h 957738"/>
                <a:gd name="connsiteX7" fmla="*/ 717709 w 792289"/>
                <a:gd name="connsiteY7" fmla="*/ 898493 h 957738"/>
                <a:gd name="connsiteX8" fmla="*/ 638937 w 792289"/>
                <a:gd name="connsiteY8" fmla="*/ 957739 h 957738"/>
                <a:gd name="connsiteX9" fmla="*/ 555403 w 792289"/>
                <a:gd name="connsiteY9" fmla="*/ 910495 h 957738"/>
                <a:gd name="connsiteX10" fmla="*/ 513017 w 792289"/>
                <a:gd name="connsiteY10" fmla="*/ 890683 h 957738"/>
                <a:gd name="connsiteX11" fmla="*/ 469773 w 792289"/>
                <a:gd name="connsiteY11" fmla="*/ 873538 h 957738"/>
                <a:gd name="connsiteX12" fmla="*/ 315754 w 792289"/>
                <a:gd name="connsiteY12" fmla="*/ 524351 h 957738"/>
                <a:gd name="connsiteX13" fmla="*/ 0 w 792289"/>
                <a:gd name="connsiteY13" fmla="*/ 309182 h 957738"/>
                <a:gd name="connsiteX14" fmla="*/ 34385 w 792289"/>
                <a:gd name="connsiteY14" fmla="*/ 277844 h 957738"/>
                <a:gd name="connsiteX15" fmla="*/ 70771 w 792289"/>
                <a:gd name="connsiteY15" fmla="*/ 248507 h 957738"/>
                <a:gd name="connsiteX16" fmla="*/ 150019 w 792289"/>
                <a:gd name="connsiteY16" fmla="*/ 194120 h 95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2289" h="957738">
                  <a:moveTo>
                    <a:pt x="150019" y="194120"/>
                  </a:moveTo>
                  <a:cubicBezTo>
                    <a:pt x="145447" y="162497"/>
                    <a:pt x="139637" y="129254"/>
                    <a:pt x="131445" y="97345"/>
                  </a:cubicBezTo>
                  <a:cubicBezTo>
                    <a:pt x="127445" y="81153"/>
                    <a:pt x="123063" y="64865"/>
                    <a:pt x="118205" y="48482"/>
                  </a:cubicBezTo>
                  <a:cubicBezTo>
                    <a:pt x="113252" y="32480"/>
                    <a:pt x="107918" y="16288"/>
                    <a:pt x="102108" y="0"/>
                  </a:cubicBezTo>
                  <a:cubicBezTo>
                    <a:pt x="282416" y="59341"/>
                    <a:pt x="444913" y="170117"/>
                    <a:pt x="565785" y="315849"/>
                  </a:cubicBezTo>
                  <a:cubicBezTo>
                    <a:pt x="687229" y="461105"/>
                    <a:pt x="766953" y="641414"/>
                    <a:pt x="792290" y="829437"/>
                  </a:cubicBezTo>
                  <a:cubicBezTo>
                    <a:pt x="780193" y="841724"/>
                    <a:pt x="768001" y="853631"/>
                    <a:pt x="755809" y="865156"/>
                  </a:cubicBezTo>
                  <a:cubicBezTo>
                    <a:pt x="743426" y="876681"/>
                    <a:pt x="730472" y="887825"/>
                    <a:pt x="717709" y="898493"/>
                  </a:cubicBezTo>
                  <a:cubicBezTo>
                    <a:pt x="692468" y="919925"/>
                    <a:pt x="665607" y="939641"/>
                    <a:pt x="638937" y="957739"/>
                  </a:cubicBezTo>
                  <a:cubicBezTo>
                    <a:pt x="611315" y="940308"/>
                    <a:pt x="584073" y="924497"/>
                    <a:pt x="555403" y="910495"/>
                  </a:cubicBezTo>
                  <a:cubicBezTo>
                    <a:pt x="541211" y="903446"/>
                    <a:pt x="527304" y="896874"/>
                    <a:pt x="513017" y="890683"/>
                  </a:cubicBezTo>
                  <a:cubicBezTo>
                    <a:pt x="498539" y="884587"/>
                    <a:pt x="484156" y="878777"/>
                    <a:pt x="469773" y="873538"/>
                  </a:cubicBezTo>
                  <a:cubicBezTo>
                    <a:pt x="452438" y="745808"/>
                    <a:pt x="398526" y="623602"/>
                    <a:pt x="315754" y="524351"/>
                  </a:cubicBezTo>
                  <a:cubicBezTo>
                    <a:pt x="233267" y="424815"/>
                    <a:pt x="122301" y="349377"/>
                    <a:pt x="0" y="309182"/>
                  </a:cubicBezTo>
                  <a:cubicBezTo>
                    <a:pt x="11049" y="298609"/>
                    <a:pt x="22574" y="288131"/>
                    <a:pt x="34385" y="277844"/>
                  </a:cubicBezTo>
                  <a:cubicBezTo>
                    <a:pt x="46101" y="267843"/>
                    <a:pt x="58293" y="258127"/>
                    <a:pt x="70771" y="248507"/>
                  </a:cubicBezTo>
                  <a:cubicBezTo>
                    <a:pt x="96012" y="228695"/>
                    <a:pt x="122015" y="211455"/>
                    <a:pt x="150019" y="194120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38" name="Group 20" descr="Circular line arrow with three sections.">
            <a:extLst>
              <a:ext uri="{FF2B5EF4-FFF2-40B4-BE49-F238E27FC236}">
                <a16:creationId xmlns:a16="http://schemas.microsoft.com/office/drawing/2014/main" id="{813E7F9A-5431-4980-AC79-A75306D5F40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69724" y="3250766"/>
            <a:ext cx="635809" cy="635807"/>
            <a:chOff x="3190036" y="1526432"/>
            <a:chExt cx="914400" cy="914400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21B4018C-AC85-43B4-9F07-B902A99CBC9F}"/>
                </a:ext>
              </a:extLst>
            </p:cNvPr>
            <p:cNvSpPr/>
            <p:nvPr/>
          </p:nvSpPr>
          <p:spPr bwMode="gray">
            <a:xfrm rot="7200000">
              <a:off x="3190036" y="1526432"/>
              <a:ext cx="914400" cy="914400"/>
            </a:xfrm>
            <a:prstGeom prst="arc">
              <a:avLst>
                <a:gd name="adj1" fmla="val 16190247"/>
                <a:gd name="adj2" fmla="val 6283"/>
              </a:avLst>
            </a:prstGeom>
            <a:noFill/>
            <a:ln w="28575" cap="rnd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71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15CA54A9-E7FB-4CCE-BC27-6D1BF8F91205}"/>
                </a:ext>
              </a:extLst>
            </p:cNvPr>
            <p:cNvSpPr/>
            <p:nvPr/>
          </p:nvSpPr>
          <p:spPr bwMode="gray">
            <a:xfrm rot="14400000">
              <a:off x="3190036" y="1526432"/>
              <a:ext cx="914400" cy="914400"/>
            </a:xfrm>
            <a:prstGeom prst="arc">
              <a:avLst>
                <a:gd name="adj1" fmla="val 16190247"/>
                <a:gd name="adj2" fmla="val 6283"/>
              </a:avLst>
            </a:prstGeom>
            <a:noFill/>
            <a:ln w="28575" cap="rnd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71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B25D63D6-401E-47AD-931C-D001D8F4D5CC}"/>
                </a:ext>
              </a:extLst>
            </p:cNvPr>
            <p:cNvSpPr/>
            <p:nvPr/>
          </p:nvSpPr>
          <p:spPr bwMode="gray">
            <a:xfrm>
              <a:off x="3190036" y="1526432"/>
              <a:ext cx="914400" cy="914400"/>
            </a:xfrm>
            <a:prstGeom prst="arc">
              <a:avLst>
                <a:gd name="adj1" fmla="val 16190247"/>
                <a:gd name="adj2" fmla="val 6283"/>
              </a:avLst>
            </a:prstGeom>
            <a:noFill/>
            <a:ln w="28575" cap="rnd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71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3D9092EF-5EA8-41D1-A76B-B73818021778}"/>
              </a:ext>
            </a:extLst>
          </p:cNvPr>
          <p:cNvSpPr/>
          <p:nvPr/>
        </p:nvSpPr>
        <p:spPr>
          <a:xfrm>
            <a:off x="6652604" y="1466636"/>
            <a:ext cx="46945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Understanding Population Health and care needs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Descriptive analytics to understand the specific needs of the local population, the impact of wider determinants and to explore gaps in care and unwarranted variation.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9F884C0-7951-4F16-A9E1-3FEF766D4C67}"/>
              </a:ext>
            </a:extLst>
          </p:cNvPr>
          <p:cNvSpPr/>
          <p:nvPr/>
        </p:nvSpPr>
        <p:spPr>
          <a:xfrm>
            <a:off x="7323306" y="2921488"/>
            <a:ext cx="42756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Opportunity analysis and targeting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Risk stratification and segmentation models to identify risk factors and the groups challenged by them, using advanced data mining techniques.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5B8EE1E-5A7A-4177-BFCD-3218F8F28902}"/>
              </a:ext>
            </a:extLst>
          </p:cNvPr>
          <p:cNvSpPr/>
          <p:nvPr/>
        </p:nvSpPr>
        <p:spPr>
          <a:xfrm>
            <a:off x="7151892" y="4212574"/>
            <a:ext cx="44491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Predictive system modelling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Future-facing financial modelling of unmitigated and mitigated system financial risk using person level costing data and mitigated scenarios.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91430DC-352F-43BB-A85A-E3FD90F8F051}"/>
              </a:ext>
            </a:extLst>
          </p:cNvPr>
          <p:cNvSpPr/>
          <p:nvPr/>
        </p:nvSpPr>
        <p:spPr>
          <a:xfrm>
            <a:off x="643471" y="3907208"/>
            <a:ext cx="332679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 and begin to implement interventions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Design and implementation of multidisciplinary, cross-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organisational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interventions that are targeted at high-risk population segments through a bio-psycho-social approach.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EFCA9DB-ABC8-486C-9E1C-C100A770D7C6}"/>
              </a:ext>
            </a:extLst>
          </p:cNvPr>
          <p:cNvSpPr/>
          <p:nvPr/>
        </p:nvSpPr>
        <p:spPr>
          <a:xfrm>
            <a:off x="623863" y="2169049"/>
            <a:ext cx="31179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Active monitoring and rapid improvement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Whole system impact assessment to measure net impact on population groups 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utilisation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cost, outcomes and experience). </a:t>
            </a:r>
          </a:p>
        </p:txBody>
      </p:sp>
      <p:sp>
        <p:nvSpPr>
          <p:cNvPr id="47" name="Freeform 9">
            <a:extLst>
              <a:ext uri="{FF2B5EF4-FFF2-40B4-BE49-F238E27FC236}">
                <a16:creationId xmlns:a16="http://schemas.microsoft.com/office/drawing/2014/main" id="{85D0460F-7FAB-4C2D-A459-41168477B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 flipH="1">
            <a:off x="3973289" y="4342261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034C60EF-7E59-477D-85A6-A30CA5DE7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 flipH="1">
            <a:off x="3719769" y="3081588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689BF9E-8A2A-4708-BBC4-D72FF6945ED9}"/>
              </a:ext>
            </a:extLst>
          </p:cNvPr>
          <p:cNvSpPr>
            <a:spLocks noChangeAspect="1"/>
          </p:cNvSpPr>
          <p:nvPr/>
        </p:nvSpPr>
        <p:spPr bwMode="gray">
          <a:xfrm>
            <a:off x="4476821" y="3207195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46D065B-52DE-4059-B2D9-8C880D4B2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5458749" y="1670377"/>
            <a:ext cx="0" cy="755656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33452F2B-F0B9-40FD-85E3-3D270E0E4577}"/>
              </a:ext>
            </a:extLst>
          </p:cNvPr>
          <p:cNvSpPr>
            <a:spLocks noChangeAspect="1"/>
          </p:cNvSpPr>
          <p:nvPr/>
        </p:nvSpPr>
        <p:spPr bwMode="gray">
          <a:xfrm>
            <a:off x="5312516" y="2526483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3D5072-0EF7-484B-867A-19DC45503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5458749" y="1670377"/>
            <a:ext cx="965523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9">
            <a:extLst>
              <a:ext uri="{FF2B5EF4-FFF2-40B4-BE49-F238E27FC236}">
                <a16:creationId xmlns:a16="http://schemas.microsoft.com/office/drawing/2014/main" id="{1F251695-79FC-47D2-9A1B-20819F4046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>
            <a:off x="6355693" y="1603450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5BC582B-A75F-4412-8230-1E4AA824E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6537557" y="3159347"/>
            <a:ext cx="634090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9">
            <a:extLst>
              <a:ext uri="{FF2B5EF4-FFF2-40B4-BE49-F238E27FC236}">
                <a16:creationId xmlns:a16="http://schemas.microsoft.com/office/drawing/2014/main" id="{2BB3968F-682B-4000-9A8F-B26A7F95B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>
            <a:off x="7149525" y="3083954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FAAD57F-7577-4F27-951A-5E9A1AE83DAF}"/>
              </a:ext>
            </a:extLst>
          </p:cNvPr>
          <p:cNvSpPr>
            <a:spLocks noChangeAspect="1"/>
          </p:cNvSpPr>
          <p:nvPr/>
        </p:nvSpPr>
        <p:spPr bwMode="gray">
          <a:xfrm>
            <a:off x="6175183" y="3108130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57" name="Freeform 9">
            <a:extLst>
              <a:ext uri="{FF2B5EF4-FFF2-40B4-BE49-F238E27FC236}">
                <a16:creationId xmlns:a16="http://schemas.microsoft.com/office/drawing/2014/main" id="{7EE55719-E29E-4ED6-A6C5-4ED896B6C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>
            <a:off x="6894137" y="4307514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52BA51E-EEDB-423F-AB8E-F29AD880DEE4}"/>
              </a:ext>
            </a:extLst>
          </p:cNvPr>
          <p:cNvSpPr>
            <a:spLocks noChangeAspect="1"/>
          </p:cNvSpPr>
          <p:nvPr/>
        </p:nvSpPr>
        <p:spPr bwMode="gray">
          <a:xfrm>
            <a:off x="5882181" y="4172460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5D79D58-2638-41A6-A0CC-0F271A2D188E}"/>
              </a:ext>
            </a:extLst>
          </p:cNvPr>
          <p:cNvSpPr>
            <a:spLocks noChangeAspect="1"/>
          </p:cNvSpPr>
          <p:nvPr/>
        </p:nvSpPr>
        <p:spPr bwMode="gray">
          <a:xfrm>
            <a:off x="4861769" y="4195657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9668539-5C7D-478B-A819-C0E90584D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6224529" y="4377034"/>
            <a:ext cx="710135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C2824CC-BBE3-4D86-B890-84A560E1B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4015775" y="4410841"/>
            <a:ext cx="710135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DA91A1-7408-491E-9D36-67CDC855C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3790601" y="3148914"/>
            <a:ext cx="634090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itle 1">
            <a:extLst>
              <a:ext uri="{FF2B5EF4-FFF2-40B4-BE49-F238E27FC236}">
                <a16:creationId xmlns:a16="http://schemas.microsoft.com/office/drawing/2014/main" id="{58BF46E7-6E00-4AD6-A5DA-06FF8446BD2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 bwMode="gray">
          <a:xfrm>
            <a:off x="500112" y="333734"/>
            <a:ext cx="11332723" cy="36207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PHM cycle — making things stick through continuous learning and doing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DDDCC-3E0F-D5AA-C1E4-1C1358F35B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0A63B46-06B4-959B-3407-8EFB09E82646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6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C2B615E5-9815-499B-88A7-B899670337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4107646" y="1815909"/>
            <a:ext cx="2740982" cy="2740980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A9EAD6-0BF0-4E72-B743-536AC36F2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gray">
          <a:xfrm>
            <a:off x="4354113" y="2053098"/>
            <a:ext cx="2274828" cy="227482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2" name="Graphic 69" descr="Circular block arrow with five sections.">
            <a:extLst>
              <a:ext uri="{FF2B5EF4-FFF2-40B4-BE49-F238E27FC236}">
                <a16:creationId xmlns:a16="http://schemas.microsoft.com/office/drawing/2014/main" id="{083AA339-517A-4B1D-AA5C-C558189BB348}"/>
              </a:ext>
            </a:extLst>
          </p:cNvPr>
          <p:cNvGrpSpPr>
            <a:grpSpLocks noChangeAspect="1"/>
          </p:cNvGrpSpPr>
          <p:nvPr/>
        </p:nvGrpSpPr>
        <p:grpSpPr>
          <a:xfrm rot="900000">
            <a:off x="4399147" y="2120700"/>
            <a:ext cx="2157985" cy="2157877"/>
            <a:chOff x="2994672" y="3812375"/>
            <a:chExt cx="2040064" cy="2039964"/>
          </a:xfrm>
          <a:solidFill>
            <a:schemeClr val="accent6"/>
          </a:solidFill>
        </p:grpSpPr>
        <p:sp>
          <p:nvSpPr>
            <p:cNvPr id="33" name="Freeform: Shape 31">
              <a:extLst>
                <a:ext uri="{FF2B5EF4-FFF2-40B4-BE49-F238E27FC236}">
                  <a16:creationId xmlns:a16="http://schemas.microsoft.com/office/drawing/2014/main" id="{96F4470B-7A3F-4DD6-9341-2FFE89005946}"/>
                </a:ext>
              </a:extLst>
            </p:cNvPr>
            <p:cNvSpPr/>
            <p:nvPr/>
          </p:nvSpPr>
          <p:spPr>
            <a:xfrm>
              <a:off x="2994672" y="4338223"/>
              <a:ext cx="457390" cy="1091682"/>
            </a:xfrm>
            <a:custGeom>
              <a:avLst/>
              <a:gdLst>
                <a:gd name="connsiteX0" fmla="*/ 268319 w 457390"/>
                <a:gd name="connsiteY0" fmla="*/ 906230 h 1091682"/>
                <a:gd name="connsiteX1" fmla="*/ 226790 w 457390"/>
                <a:gd name="connsiteY1" fmla="*/ 995670 h 1091682"/>
                <a:gd name="connsiteX2" fmla="*/ 208979 w 457390"/>
                <a:gd name="connsiteY2" fmla="*/ 1043009 h 1091682"/>
                <a:gd name="connsiteX3" fmla="*/ 193643 w 457390"/>
                <a:gd name="connsiteY3" fmla="*/ 1091682 h 1091682"/>
                <a:gd name="connsiteX4" fmla="*/ 60674 w 457390"/>
                <a:gd name="connsiteY4" fmla="*/ 841270 h 1091682"/>
                <a:gd name="connsiteX5" fmla="*/ 21812 w 457390"/>
                <a:gd name="connsiteY5" fmla="*/ 704491 h 1091682"/>
                <a:gd name="connsiteX6" fmla="*/ 2477 w 457390"/>
                <a:gd name="connsiteY6" fmla="*/ 563807 h 1091682"/>
                <a:gd name="connsiteX7" fmla="*/ 1143 w 457390"/>
                <a:gd name="connsiteY7" fmla="*/ 546090 h 1091682"/>
                <a:gd name="connsiteX8" fmla="*/ 667 w 457390"/>
                <a:gd name="connsiteY8" fmla="*/ 528374 h 1091682"/>
                <a:gd name="connsiteX9" fmla="*/ 0 w 457390"/>
                <a:gd name="connsiteY9" fmla="*/ 492941 h 1091682"/>
                <a:gd name="connsiteX10" fmla="*/ 2762 w 457390"/>
                <a:gd name="connsiteY10" fmla="*/ 422075 h 1091682"/>
                <a:gd name="connsiteX11" fmla="*/ 22384 w 457390"/>
                <a:gd name="connsiteY11" fmla="*/ 281390 h 1091682"/>
                <a:gd name="connsiteX12" fmla="*/ 61532 w 457390"/>
                <a:gd name="connsiteY12" fmla="*/ 144611 h 1091682"/>
                <a:gd name="connsiteX13" fmla="*/ 119539 w 457390"/>
                <a:gd name="connsiteY13" fmla="*/ 14786 h 1091682"/>
                <a:gd name="connsiteX14" fmla="*/ 220409 w 457390"/>
                <a:gd name="connsiteY14" fmla="*/ 2403 h 1091682"/>
                <a:gd name="connsiteX15" fmla="*/ 319183 w 457390"/>
                <a:gd name="connsiteY15" fmla="*/ 593 h 1091682"/>
                <a:gd name="connsiteX16" fmla="*/ 358997 w 457390"/>
                <a:gd name="connsiteY16" fmla="*/ 87747 h 1091682"/>
                <a:gd name="connsiteX17" fmla="*/ 406813 w 457390"/>
                <a:gd name="connsiteY17" fmla="*/ 167948 h 1091682"/>
                <a:gd name="connsiteX18" fmla="*/ 327470 w 457390"/>
                <a:gd name="connsiteY18" fmla="*/ 541709 h 1091682"/>
                <a:gd name="connsiteX19" fmla="*/ 457391 w 457390"/>
                <a:gd name="connsiteY19" fmla="*/ 900706 h 1091682"/>
                <a:gd name="connsiteX20" fmla="*/ 411194 w 457390"/>
                <a:gd name="connsiteY20" fmla="*/ 905945 h 1091682"/>
                <a:gd name="connsiteX21" fmla="*/ 364426 w 457390"/>
                <a:gd name="connsiteY21" fmla="*/ 908516 h 1091682"/>
                <a:gd name="connsiteX22" fmla="*/ 268319 w 457390"/>
                <a:gd name="connsiteY22" fmla="*/ 906230 h 1091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7390" h="1091682">
                  <a:moveTo>
                    <a:pt x="268319" y="906230"/>
                  </a:moveTo>
                  <a:cubicBezTo>
                    <a:pt x="253555" y="934615"/>
                    <a:pt x="238887" y="964904"/>
                    <a:pt x="226790" y="995670"/>
                  </a:cubicBezTo>
                  <a:cubicBezTo>
                    <a:pt x="220599" y="1011101"/>
                    <a:pt x="214503" y="1027008"/>
                    <a:pt x="208979" y="1043009"/>
                  </a:cubicBezTo>
                  <a:cubicBezTo>
                    <a:pt x="203644" y="1058916"/>
                    <a:pt x="198501" y="1075109"/>
                    <a:pt x="193643" y="1091682"/>
                  </a:cubicBezTo>
                  <a:cubicBezTo>
                    <a:pt x="137922" y="1015101"/>
                    <a:pt x="93345" y="930329"/>
                    <a:pt x="60674" y="841270"/>
                  </a:cubicBezTo>
                  <a:cubicBezTo>
                    <a:pt x="44768" y="796598"/>
                    <a:pt x="31623" y="750878"/>
                    <a:pt x="21812" y="704491"/>
                  </a:cubicBezTo>
                  <a:cubicBezTo>
                    <a:pt x="12668" y="658009"/>
                    <a:pt x="5143" y="611051"/>
                    <a:pt x="2477" y="563807"/>
                  </a:cubicBezTo>
                  <a:lnTo>
                    <a:pt x="1143" y="546090"/>
                  </a:lnTo>
                  <a:lnTo>
                    <a:pt x="667" y="528374"/>
                  </a:lnTo>
                  <a:lnTo>
                    <a:pt x="0" y="492941"/>
                  </a:lnTo>
                  <a:cubicBezTo>
                    <a:pt x="762" y="469319"/>
                    <a:pt x="476" y="445697"/>
                    <a:pt x="2762" y="422075"/>
                  </a:cubicBezTo>
                  <a:cubicBezTo>
                    <a:pt x="5524" y="374831"/>
                    <a:pt x="12954" y="327872"/>
                    <a:pt x="22384" y="281390"/>
                  </a:cubicBezTo>
                  <a:cubicBezTo>
                    <a:pt x="32195" y="235004"/>
                    <a:pt x="45625" y="189379"/>
                    <a:pt x="61532" y="144611"/>
                  </a:cubicBezTo>
                  <a:cubicBezTo>
                    <a:pt x="78296" y="100225"/>
                    <a:pt x="97060" y="56600"/>
                    <a:pt x="119539" y="14786"/>
                  </a:cubicBezTo>
                  <a:cubicBezTo>
                    <a:pt x="153448" y="8880"/>
                    <a:pt x="187262" y="4880"/>
                    <a:pt x="220409" y="2403"/>
                  </a:cubicBezTo>
                  <a:cubicBezTo>
                    <a:pt x="254127" y="308"/>
                    <a:pt x="286417" y="-740"/>
                    <a:pt x="319183" y="593"/>
                  </a:cubicBezTo>
                  <a:cubicBezTo>
                    <a:pt x="330708" y="30502"/>
                    <a:pt x="344710" y="60029"/>
                    <a:pt x="358997" y="87747"/>
                  </a:cubicBezTo>
                  <a:cubicBezTo>
                    <a:pt x="373856" y="115751"/>
                    <a:pt x="389668" y="142421"/>
                    <a:pt x="406813" y="167948"/>
                  </a:cubicBezTo>
                  <a:cubicBezTo>
                    <a:pt x="345567" y="281581"/>
                    <a:pt x="318707" y="412359"/>
                    <a:pt x="327470" y="541709"/>
                  </a:cubicBezTo>
                  <a:cubicBezTo>
                    <a:pt x="335661" y="670772"/>
                    <a:pt x="381381" y="796121"/>
                    <a:pt x="457391" y="900706"/>
                  </a:cubicBezTo>
                  <a:cubicBezTo>
                    <a:pt x="442246" y="902801"/>
                    <a:pt x="426815" y="904516"/>
                    <a:pt x="411194" y="905945"/>
                  </a:cubicBezTo>
                  <a:cubicBezTo>
                    <a:pt x="395764" y="907183"/>
                    <a:pt x="380238" y="907945"/>
                    <a:pt x="364426" y="908516"/>
                  </a:cubicBezTo>
                  <a:cubicBezTo>
                    <a:pt x="332423" y="909659"/>
                    <a:pt x="301085" y="908516"/>
                    <a:pt x="268319" y="906230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: Shape 32">
              <a:extLst>
                <a:ext uri="{FF2B5EF4-FFF2-40B4-BE49-F238E27FC236}">
                  <a16:creationId xmlns:a16="http://schemas.microsoft.com/office/drawing/2014/main" id="{12614A6B-A98E-4A39-9C6B-5B8340E59398}"/>
                </a:ext>
              </a:extLst>
            </p:cNvPr>
            <p:cNvSpPr/>
            <p:nvPr/>
          </p:nvSpPr>
          <p:spPr>
            <a:xfrm>
              <a:off x="3191744" y="3812375"/>
              <a:ext cx="1076705" cy="609785"/>
            </a:xfrm>
            <a:custGeom>
              <a:avLst/>
              <a:gdLst>
                <a:gd name="connsiteX0" fmla="*/ 199549 w 1076705"/>
                <a:gd name="connsiteY0" fmla="*/ 431573 h 609785"/>
                <a:gd name="connsiteX1" fmla="*/ 101536 w 1076705"/>
                <a:gd name="connsiteY1" fmla="*/ 419285 h 609785"/>
                <a:gd name="connsiteX2" fmla="*/ 51244 w 1076705"/>
                <a:gd name="connsiteY2" fmla="*/ 416999 h 609785"/>
                <a:gd name="connsiteX3" fmla="*/ 0 w 1076705"/>
                <a:gd name="connsiteY3" fmla="*/ 417190 h 609785"/>
                <a:gd name="connsiteX4" fmla="*/ 443198 w 1076705"/>
                <a:gd name="connsiteY4" fmla="*/ 73052 h 609785"/>
                <a:gd name="connsiteX5" fmla="*/ 718566 w 1076705"/>
                <a:gd name="connsiteY5" fmla="*/ 5043 h 609785"/>
                <a:gd name="connsiteX6" fmla="*/ 1001363 w 1076705"/>
                <a:gd name="connsiteY6" fmla="*/ 15616 h 609785"/>
                <a:gd name="connsiteX7" fmla="*/ 1076706 w 1076705"/>
                <a:gd name="connsiteY7" fmla="*/ 200782 h 609785"/>
                <a:gd name="connsiteX8" fmla="*/ 944690 w 1076705"/>
                <a:gd name="connsiteY8" fmla="*/ 336227 h 609785"/>
                <a:gd name="connsiteX9" fmla="*/ 751522 w 1076705"/>
                <a:gd name="connsiteY9" fmla="*/ 328988 h 609785"/>
                <a:gd name="connsiteX10" fmla="*/ 564451 w 1076705"/>
                <a:gd name="connsiteY10" fmla="*/ 375280 h 609785"/>
                <a:gd name="connsiteX11" fmla="*/ 262509 w 1076705"/>
                <a:gd name="connsiteY11" fmla="*/ 609786 h 609785"/>
                <a:gd name="connsiteX12" fmla="*/ 243554 w 1076705"/>
                <a:gd name="connsiteY12" fmla="*/ 567494 h 609785"/>
                <a:gd name="connsiteX13" fmla="*/ 226505 w 1076705"/>
                <a:gd name="connsiteY13" fmla="*/ 523584 h 609785"/>
                <a:gd name="connsiteX14" fmla="*/ 199549 w 1076705"/>
                <a:gd name="connsiteY14" fmla="*/ 431573 h 609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6705" h="609785">
                  <a:moveTo>
                    <a:pt x="199549" y="431573"/>
                  </a:moveTo>
                  <a:cubicBezTo>
                    <a:pt x="167259" y="425572"/>
                    <a:pt x="135160" y="422048"/>
                    <a:pt x="101536" y="419285"/>
                  </a:cubicBezTo>
                  <a:cubicBezTo>
                    <a:pt x="84773" y="417952"/>
                    <a:pt x="68294" y="417476"/>
                    <a:pt x="51244" y="416999"/>
                  </a:cubicBezTo>
                  <a:cubicBezTo>
                    <a:pt x="34385" y="416714"/>
                    <a:pt x="16859" y="416428"/>
                    <a:pt x="0" y="417190"/>
                  </a:cubicBezTo>
                  <a:cubicBezTo>
                    <a:pt x="111919" y="264314"/>
                    <a:pt x="266891" y="143632"/>
                    <a:pt x="443198" y="73052"/>
                  </a:cubicBezTo>
                  <a:cubicBezTo>
                    <a:pt x="531114" y="37333"/>
                    <a:pt x="624364" y="15140"/>
                    <a:pt x="718566" y="5043"/>
                  </a:cubicBezTo>
                  <a:cubicBezTo>
                    <a:pt x="812768" y="-3815"/>
                    <a:pt x="907923" y="-1434"/>
                    <a:pt x="1001363" y="15616"/>
                  </a:cubicBezTo>
                  <a:cubicBezTo>
                    <a:pt x="1033748" y="75909"/>
                    <a:pt x="1058609" y="139060"/>
                    <a:pt x="1076706" y="200782"/>
                  </a:cubicBezTo>
                  <a:cubicBezTo>
                    <a:pt x="1026509" y="242692"/>
                    <a:pt x="982599" y="287364"/>
                    <a:pt x="944690" y="336227"/>
                  </a:cubicBezTo>
                  <a:cubicBezTo>
                    <a:pt x="881348" y="324416"/>
                    <a:pt x="815816" y="323178"/>
                    <a:pt x="751522" y="328988"/>
                  </a:cubicBezTo>
                  <a:cubicBezTo>
                    <a:pt x="687419" y="336037"/>
                    <a:pt x="624173" y="350896"/>
                    <a:pt x="564451" y="375280"/>
                  </a:cubicBezTo>
                  <a:cubicBezTo>
                    <a:pt x="444818" y="423095"/>
                    <a:pt x="338804" y="505582"/>
                    <a:pt x="262509" y="609786"/>
                  </a:cubicBezTo>
                  <a:cubicBezTo>
                    <a:pt x="255556" y="595784"/>
                    <a:pt x="249650" y="581973"/>
                    <a:pt x="243554" y="567494"/>
                  </a:cubicBezTo>
                  <a:cubicBezTo>
                    <a:pt x="237649" y="553207"/>
                    <a:pt x="231743" y="538348"/>
                    <a:pt x="226505" y="523584"/>
                  </a:cubicBezTo>
                  <a:cubicBezTo>
                    <a:pt x="216408" y="494057"/>
                    <a:pt x="206788" y="462815"/>
                    <a:pt x="199549" y="431573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: Shape 33">
              <a:extLst>
                <a:ext uri="{FF2B5EF4-FFF2-40B4-BE49-F238E27FC236}">
                  <a16:creationId xmlns:a16="http://schemas.microsoft.com/office/drawing/2014/main" id="{BA1A5E3C-A1A4-432C-8B4C-F05B78248660}"/>
                </a:ext>
              </a:extLst>
            </p:cNvPr>
            <p:cNvSpPr/>
            <p:nvPr/>
          </p:nvSpPr>
          <p:spPr>
            <a:xfrm>
              <a:off x="3281945" y="5315129"/>
              <a:ext cx="1047273" cy="537210"/>
            </a:xfrm>
            <a:custGeom>
              <a:avLst/>
              <a:gdLst>
                <a:gd name="connsiteX0" fmla="*/ 893826 w 1047273"/>
                <a:gd name="connsiteY0" fmla="*/ 358902 h 537210"/>
                <a:gd name="connsiteX1" fmla="*/ 928783 w 1047273"/>
                <a:gd name="connsiteY1" fmla="*/ 393192 h 537210"/>
                <a:gd name="connsiteX2" fmla="*/ 966121 w 1047273"/>
                <a:gd name="connsiteY2" fmla="*/ 426339 h 537210"/>
                <a:gd name="connsiteX3" fmla="*/ 1047274 w 1047273"/>
                <a:gd name="connsiteY3" fmla="*/ 487394 h 537210"/>
                <a:gd name="connsiteX4" fmla="*/ 909256 w 1047273"/>
                <a:gd name="connsiteY4" fmla="*/ 521589 h 537210"/>
                <a:gd name="connsiteX5" fmla="*/ 838867 w 1047273"/>
                <a:gd name="connsiteY5" fmla="*/ 531590 h 537210"/>
                <a:gd name="connsiteX6" fmla="*/ 803434 w 1047273"/>
                <a:gd name="connsiteY6" fmla="*/ 534448 h 537210"/>
                <a:gd name="connsiteX7" fmla="*/ 785717 w 1047273"/>
                <a:gd name="connsiteY7" fmla="*/ 535781 h 537210"/>
                <a:gd name="connsiteX8" fmla="*/ 768001 w 1047273"/>
                <a:gd name="connsiteY8" fmla="*/ 536353 h 537210"/>
                <a:gd name="connsiteX9" fmla="*/ 732568 w 1047273"/>
                <a:gd name="connsiteY9" fmla="*/ 537210 h 537210"/>
                <a:gd name="connsiteX10" fmla="*/ 697135 w 1047273"/>
                <a:gd name="connsiteY10" fmla="*/ 536353 h 537210"/>
                <a:gd name="connsiteX11" fmla="*/ 679418 w 1047273"/>
                <a:gd name="connsiteY11" fmla="*/ 535781 h 537210"/>
                <a:gd name="connsiteX12" fmla="*/ 661702 w 1047273"/>
                <a:gd name="connsiteY12" fmla="*/ 534448 h 537210"/>
                <a:gd name="connsiteX13" fmla="*/ 626269 w 1047273"/>
                <a:gd name="connsiteY13" fmla="*/ 531590 h 537210"/>
                <a:gd name="connsiteX14" fmla="*/ 486251 w 1047273"/>
                <a:gd name="connsiteY14" fmla="*/ 507016 h 537210"/>
                <a:gd name="connsiteX15" fmla="*/ 0 w 1047273"/>
                <a:gd name="connsiteY15" fmla="*/ 226600 h 537210"/>
                <a:gd name="connsiteX16" fmla="*/ 8287 w 1047273"/>
                <a:gd name="connsiteY16" fmla="*/ 176213 h 537210"/>
                <a:gd name="connsiteX17" fmla="*/ 19241 w 1047273"/>
                <a:gd name="connsiteY17" fmla="*/ 126778 h 537210"/>
                <a:gd name="connsiteX18" fmla="*/ 47530 w 1047273"/>
                <a:gd name="connsiteY18" fmla="*/ 32385 h 537210"/>
                <a:gd name="connsiteX19" fmla="*/ 142875 w 1047273"/>
                <a:gd name="connsiteY19" fmla="*/ 20955 h 537210"/>
                <a:gd name="connsiteX20" fmla="*/ 188786 w 1047273"/>
                <a:gd name="connsiteY20" fmla="*/ 11811 h 537210"/>
                <a:gd name="connsiteX21" fmla="*/ 233839 w 1047273"/>
                <a:gd name="connsiteY21" fmla="*/ 0 h 537210"/>
                <a:gd name="connsiteX22" fmla="*/ 564642 w 1047273"/>
                <a:gd name="connsiteY22" fmla="*/ 190976 h 537210"/>
                <a:gd name="connsiteX23" fmla="*/ 659797 w 1047273"/>
                <a:gd name="connsiteY23" fmla="*/ 207740 h 537210"/>
                <a:gd name="connsiteX24" fmla="*/ 683990 w 1047273"/>
                <a:gd name="connsiteY24" fmla="*/ 209645 h 537210"/>
                <a:gd name="connsiteX25" fmla="*/ 696087 w 1047273"/>
                <a:gd name="connsiteY25" fmla="*/ 210598 h 537210"/>
                <a:gd name="connsiteX26" fmla="*/ 708184 w 1047273"/>
                <a:gd name="connsiteY26" fmla="*/ 210884 h 537210"/>
                <a:gd name="connsiteX27" fmla="*/ 732473 w 1047273"/>
                <a:gd name="connsiteY27" fmla="*/ 211550 h 537210"/>
                <a:gd name="connsiteX28" fmla="*/ 756761 w 1047273"/>
                <a:gd name="connsiteY28" fmla="*/ 210884 h 537210"/>
                <a:gd name="connsiteX29" fmla="*/ 768858 w 1047273"/>
                <a:gd name="connsiteY29" fmla="*/ 210598 h 537210"/>
                <a:gd name="connsiteX30" fmla="*/ 780955 w 1047273"/>
                <a:gd name="connsiteY30" fmla="*/ 209645 h 537210"/>
                <a:gd name="connsiteX31" fmla="*/ 805148 w 1047273"/>
                <a:gd name="connsiteY31" fmla="*/ 207740 h 537210"/>
                <a:gd name="connsiteX32" fmla="*/ 853059 w 1047273"/>
                <a:gd name="connsiteY32" fmla="*/ 200882 h 537210"/>
                <a:gd name="connsiteX33" fmla="*/ 946785 w 1047273"/>
                <a:gd name="connsiteY33" fmla="*/ 177737 h 537210"/>
                <a:gd name="connsiteX34" fmla="*/ 925639 w 1047273"/>
                <a:gd name="connsiteY34" fmla="*/ 268700 h 537210"/>
                <a:gd name="connsiteX35" fmla="*/ 910971 w 1047273"/>
                <a:gd name="connsiteY35" fmla="*/ 313849 h 537210"/>
                <a:gd name="connsiteX36" fmla="*/ 893826 w 1047273"/>
                <a:gd name="connsiteY36" fmla="*/ 358902 h 53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47273" h="537210">
                  <a:moveTo>
                    <a:pt x="893826" y="358902"/>
                  </a:moveTo>
                  <a:cubicBezTo>
                    <a:pt x="905161" y="370808"/>
                    <a:pt x="916781" y="382143"/>
                    <a:pt x="928783" y="393192"/>
                  </a:cubicBezTo>
                  <a:cubicBezTo>
                    <a:pt x="940784" y="404336"/>
                    <a:pt x="953262" y="415385"/>
                    <a:pt x="966121" y="426339"/>
                  </a:cubicBezTo>
                  <a:cubicBezTo>
                    <a:pt x="991552" y="447199"/>
                    <a:pt x="1018889" y="468344"/>
                    <a:pt x="1047274" y="487394"/>
                  </a:cubicBezTo>
                  <a:cubicBezTo>
                    <a:pt x="1002125" y="501777"/>
                    <a:pt x="956024" y="513779"/>
                    <a:pt x="909256" y="521589"/>
                  </a:cubicBezTo>
                  <a:cubicBezTo>
                    <a:pt x="886015" y="526161"/>
                    <a:pt x="862394" y="528542"/>
                    <a:pt x="838867" y="531590"/>
                  </a:cubicBezTo>
                  <a:cubicBezTo>
                    <a:pt x="827056" y="532733"/>
                    <a:pt x="815245" y="533495"/>
                    <a:pt x="803434" y="534448"/>
                  </a:cubicBezTo>
                  <a:lnTo>
                    <a:pt x="785717" y="535781"/>
                  </a:lnTo>
                  <a:lnTo>
                    <a:pt x="768001" y="536353"/>
                  </a:lnTo>
                  <a:lnTo>
                    <a:pt x="732568" y="537210"/>
                  </a:lnTo>
                  <a:lnTo>
                    <a:pt x="697135" y="536353"/>
                  </a:lnTo>
                  <a:lnTo>
                    <a:pt x="679418" y="535781"/>
                  </a:lnTo>
                  <a:lnTo>
                    <a:pt x="661702" y="534448"/>
                  </a:lnTo>
                  <a:cubicBezTo>
                    <a:pt x="649891" y="533495"/>
                    <a:pt x="638080" y="532733"/>
                    <a:pt x="626269" y="531590"/>
                  </a:cubicBezTo>
                  <a:cubicBezTo>
                    <a:pt x="579215" y="526256"/>
                    <a:pt x="532352" y="518541"/>
                    <a:pt x="486251" y="507016"/>
                  </a:cubicBezTo>
                  <a:cubicBezTo>
                    <a:pt x="301847" y="461391"/>
                    <a:pt x="131540" y="362712"/>
                    <a:pt x="0" y="226600"/>
                  </a:cubicBezTo>
                  <a:cubicBezTo>
                    <a:pt x="2476" y="209550"/>
                    <a:pt x="5239" y="192691"/>
                    <a:pt x="8287" y="176213"/>
                  </a:cubicBezTo>
                  <a:cubicBezTo>
                    <a:pt x="11621" y="159449"/>
                    <a:pt x="15335" y="142970"/>
                    <a:pt x="19241" y="126778"/>
                  </a:cubicBezTo>
                  <a:cubicBezTo>
                    <a:pt x="26860" y="94679"/>
                    <a:pt x="37052" y="62579"/>
                    <a:pt x="47530" y="32385"/>
                  </a:cubicBezTo>
                  <a:cubicBezTo>
                    <a:pt x="80296" y="29908"/>
                    <a:pt x="111443" y="26670"/>
                    <a:pt x="142875" y="20955"/>
                  </a:cubicBezTo>
                  <a:cubicBezTo>
                    <a:pt x="158496" y="18193"/>
                    <a:pt x="173736" y="15240"/>
                    <a:pt x="188786" y="11811"/>
                  </a:cubicBezTo>
                  <a:cubicBezTo>
                    <a:pt x="204121" y="8192"/>
                    <a:pt x="219170" y="4286"/>
                    <a:pt x="233839" y="0"/>
                  </a:cubicBezTo>
                  <a:cubicBezTo>
                    <a:pt x="323660" y="92964"/>
                    <a:pt x="439674" y="160020"/>
                    <a:pt x="564642" y="190976"/>
                  </a:cubicBezTo>
                  <a:cubicBezTo>
                    <a:pt x="595884" y="198882"/>
                    <a:pt x="627793" y="203930"/>
                    <a:pt x="659797" y="207740"/>
                  </a:cubicBezTo>
                  <a:lnTo>
                    <a:pt x="683990" y="209645"/>
                  </a:lnTo>
                  <a:lnTo>
                    <a:pt x="696087" y="210598"/>
                  </a:lnTo>
                  <a:lnTo>
                    <a:pt x="708184" y="210884"/>
                  </a:lnTo>
                  <a:lnTo>
                    <a:pt x="732473" y="211550"/>
                  </a:lnTo>
                  <a:lnTo>
                    <a:pt x="756761" y="210884"/>
                  </a:lnTo>
                  <a:lnTo>
                    <a:pt x="768858" y="210598"/>
                  </a:lnTo>
                  <a:lnTo>
                    <a:pt x="780955" y="209645"/>
                  </a:lnTo>
                  <a:lnTo>
                    <a:pt x="805148" y="207740"/>
                  </a:lnTo>
                  <a:cubicBezTo>
                    <a:pt x="821150" y="205454"/>
                    <a:pt x="837248" y="204121"/>
                    <a:pt x="853059" y="200882"/>
                  </a:cubicBezTo>
                  <a:cubicBezTo>
                    <a:pt x="884873" y="195739"/>
                    <a:pt x="916114" y="187357"/>
                    <a:pt x="946785" y="177737"/>
                  </a:cubicBezTo>
                  <a:cubicBezTo>
                    <a:pt x="941546" y="208312"/>
                    <a:pt x="934307" y="237935"/>
                    <a:pt x="925639" y="268700"/>
                  </a:cubicBezTo>
                  <a:cubicBezTo>
                    <a:pt x="921163" y="283655"/>
                    <a:pt x="916305" y="298704"/>
                    <a:pt x="910971" y="313849"/>
                  </a:cubicBezTo>
                  <a:cubicBezTo>
                    <a:pt x="905827" y="328994"/>
                    <a:pt x="900113" y="344234"/>
                    <a:pt x="893826" y="358902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Freeform: Shape 34">
              <a:extLst>
                <a:ext uri="{FF2B5EF4-FFF2-40B4-BE49-F238E27FC236}">
                  <a16:creationId xmlns:a16="http://schemas.microsoft.com/office/drawing/2014/main" id="{06F18FE0-8941-4CA5-A91C-0E27F0290B75}"/>
                </a:ext>
              </a:extLst>
            </p:cNvPr>
            <p:cNvSpPr/>
            <p:nvPr/>
          </p:nvSpPr>
          <p:spPr>
            <a:xfrm>
              <a:off x="4294263" y="4832021"/>
              <a:ext cx="740473" cy="915543"/>
            </a:xfrm>
            <a:custGeom>
              <a:avLst/>
              <a:gdLst>
                <a:gd name="connsiteX0" fmla="*/ 740473 w 740473"/>
                <a:gd name="connsiteY0" fmla="*/ 95 h 915543"/>
                <a:gd name="connsiteX1" fmla="*/ 701135 w 740473"/>
                <a:gd name="connsiteY1" fmla="*/ 280416 h 915543"/>
                <a:gd name="connsiteX2" fmla="*/ 679418 w 740473"/>
                <a:gd name="connsiteY2" fmla="*/ 348139 h 915543"/>
                <a:gd name="connsiteX3" fmla="*/ 666559 w 740473"/>
                <a:gd name="connsiteY3" fmla="*/ 381286 h 915543"/>
                <a:gd name="connsiteX4" fmla="*/ 659987 w 740473"/>
                <a:gd name="connsiteY4" fmla="*/ 397764 h 915543"/>
                <a:gd name="connsiteX5" fmla="*/ 652748 w 740473"/>
                <a:gd name="connsiteY5" fmla="*/ 413957 h 915543"/>
                <a:gd name="connsiteX6" fmla="*/ 586168 w 740473"/>
                <a:gd name="connsiteY6" fmla="*/ 539401 h 915543"/>
                <a:gd name="connsiteX7" fmla="*/ 170402 w 740473"/>
                <a:gd name="connsiteY7" fmla="*/ 915543 h 915543"/>
                <a:gd name="connsiteX8" fmla="*/ 81248 w 740473"/>
                <a:gd name="connsiteY8" fmla="*/ 866680 h 915543"/>
                <a:gd name="connsiteX9" fmla="*/ 0 w 740473"/>
                <a:gd name="connsiteY9" fmla="*/ 810387 h 915543"/>
                <a:gd name="connsiteX10" fmla="*/ 18574 w 740473"/>
                <a:gd name="connsiteY10" fmla="*/ 716470 h 915543"/>
                <a:gd name="connsiteX11" fmla="*/ 26479 w 740473"/>
                <a:gd name="connsiteY11" fmla="*/ 623411 h 915543"/>
                <a:gd name="connsiteX12" fmla="*/ 309848 w 740473"/>
                <a:gd name="connsiteY12" fmla="*/ 366998 h 915543"/>
                <a:gd name="connsiteX13" fmla="*/ 414814 w 740473"/>
                <a:gd name="connsiteY13" fmla="*/ 0 h 915543"/>
                <a:gd name="connsiteX14" fmla="*/ 570833 w 740473"/>
                <a:gd name="connsiteY14" fmla="*/ 106394 h 915543"/>
                <a:gd name="connsiteX15" fmla="*/ 740473 w 740473"/>
                <a:gd name="connsiteY15" fmla="*/ 95 h 91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40473" h="915543">
                  <a:moveTo>
                    <a:pt x="740473" y="95"/>
                  </a:moveTo>
                  <a:cubicBezTo>
                    <a:pt x="739807" y="94488"/>
                    <a:pt x="727710" y="189357"/>
                    <a:pt x="701135" y="280416"/>
                  </a:cubicBezTo>
                  <a:cubicBezTo>
                    <a:pt x="695039" y="303371"/>
                    <a:pt x="687038" y="325660"/>
                    <a:pt x="679418" y="348139"/>
                  </a:cubicBezTo>
                  <a:cubicBezTo>
                    <a:pt x="675322" y="359283"/>
                    <a:pt x="670846" y="370237"/>
                    <a:pt x="666559" y="381286"/>
                  </a:cubicBezTo>
                  <a:lnTo>
                    <a:pt x="659987" y="397764"/>
                  </a:lnTo>
                  <a:lnTo>
                    <a:pt x="652748" y="413957"/>
                  </a:lnTo>
                  <a:cubicBezTo>
                    <a:pt x="633889" y="457486"/>
                    <a:pt x="611029" y="499110"/>
                    <a:pt x="586168" y="539401"/>
                  </a:cubicBezTo>
                  <a:cubicBezTo>
                    <a:pt x="486156" y="700278"/>
                    <a:pt x="340805" y="832199"/>
                    <a:pt x="170402" y="915543"/>
                  </a:cubicBezTo>
                  <a:cubicBezTo>
                    <a:pt x="139446" y="900589"/>
                    <a:pt x="109633" y="884015"/>
                    <a:pt x="81248" y="866680"/>
                  </a:cubicBezTo>
                  <a:cubicBezTo>
                    <a:pt x="52673" y="848678"/>
                    <a:pt x="25908" y="830675"/>
                    <a:pt x="0" y="810387"/>
                  </a:cubicBezTo>
                  <a:cubicBezTo>
                    <a:pt x="8096" y="779431"/>
                    <a:pt x="14002" y="747141"/>
                    <a:pt x="18574" y="716470"/>
                  </a:cubicBezTo>
                  <a:cubicBezTo>
                    <a:pt x="22860" y="685038"/>
                    <a:pt x="25622" y="654177"/>
                    <a:pt x="26479" y="623411"/>
                  </a:cubicBezTo>
                  <a:cubicBezTo>
                    <a:pt x="142304" y="566833"/>
                    <a:pt x="241745" y="476536"/>
                    <a:pt x="309848" y="366998"/>
                  </a:cubicBezTo>
                  <a:cubicBezTo>
                    <a:pt x="378333" y="257556"/>
                    <a:pt x="414623" y="129540"/>
                    <a:pt x="414814" y="0"/>
                  </a:cubicBezTo>
                  <a:cubicBezTo>
                    <a:pt x="468439" y="28956"/>
                    <a:pt x="521684" y="64484"/>
                    <a:pt x="570833" y="106394"/>
                  </a:cubicBezTo>
                  <a:cubicBezTo>
                    <a:pt x="629507" y="77915"/>
                    <a:pt x="685514" y="42291"/>
                    <a:pt x="740473" y="95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" name="Freeform: Shape 35">
              <a:extLst>
                <a:ext uri="{FF2B5EF4-FFF2-40B4-BE49-F238E27FC236}">
                  <a16:creationId xmlns:a16="http://schemas.microsoft.com/office/drawing/2014/main" id="{A958CB51-658C-4C6B-B5FB-96B81C33307D}"/>
                </a:ext>
              </a:extLst>
            </p:cNvPr>
            <p:cNvSpPr/>
            <p:nvPr/>
          </p:nvSpPr>
          <p:spPr>
            <a:xfrm>
              <a:off x="4232731" y="3863710"/>
              <a:ext cx="792289" cy="957738"/>
            </a:xfrm>
            <a:custGeom>
              <a:avLst/>
              <a:gdLst>
                <a:gd name="connsiteX0" fmla="*/ 150019 w 792289"/>
                <a:gd name="connsiteY0" fmla="*/ 194120 h 957738"/>
                <a:gd name="connsiteX1" fmla="*/ 131445 w 792289"/>
                <a:gd name="connsiteY1" fmla="*/ 97345 h 957738"/>
                <a:gd name="connsiteX2" fmla="*/ 118205 w 792289"/>
                <a:gd name="connsiteY2" fmla="*/ 48482 h 957738"/>
                <a:gd name="connsiteX3" fmla="*/ 102108 w 792289"/>
                <a:gd name="connsiteY3" fmla="*/ 0 h 957738"/>
                <a:gd name="connsiteX4" fmla="*/ 565785 w 792289"/>
                <a:gd name="connsiteY4" fmla="*/ 315849 h 957738"/>
                <a:gd name="connsiteX5" fmla="*/ 792290 w 792289"/>
                <a:gd name="connsiteY5" fmla="*/ 829437 h 957738"/>
                <a:gd name="connsiteX6" fmla="*/ 755809 w 792289"/>
                <a:gd name="connsiteY6" fmla="*/ 865156 h 957738"/>
                <a:gd name="connsiteX7" fmla="*/ 717709 w 792289"/>
                <a:gd name="connsiteY7" fmla="*/ 898493 h 957738"/>
                <a:gd name="connsiteX8" fmla="*/ 638937 w 792289"/>
                <a:gd name="connsiteY8" fmla="*/ 957739 h 957738"/>
                <a:gd name="connsiteX9" fmla="*/ 555403 w 792289"/>
                <a:gd name="connsiteY9" fmla="*/ 910495 h 957738"/>
                <a:gd name="connsiteX10" fmla="*/ 513017 w 792289"/>
                <a:gd name="connsiteY10" fmla="*/ 890683 h 957738"/>
                <a:gd name="connsiteX11" fmla="*/ 469773 w 792289"/>
                <a:gd name="connsiteY11" fmla="*/ 873538 h 957738"/>
                <a:gd name="connsiteX12" fmla="*/ 315754 w 792289"/>
                <a:gd name="connsiteY12" fmla="*/ 524351 h 957738"/>
                <a:gd name="connsiteX13" fmla="*/ 0 w 792289"/>
                <a:gd name="connsiteY13" fmla="*/ 309182 h 957738"/>
                <a:gd name="connsiteX14" fmla="*/ 34385 w 792289"/>
                <a:gd name="connsiteY14" fmla="*/ 277844 h 957738"/>
                <a:gd name="connsiteX15" fmla="*/ 70771 w 792289"/>
                <a:gd name="connsiteY15" fmla="*/ 248507 h 957738"/>
                <a:gd name="connsiteX16" fmla="*/ 150019 w 792289"/>
                <a:gd name="connsiteY16" fmla="*/ 194120 h 95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2289" h="957738">
                  <a:moveTo>
                    <a:pt x="150019" y="194120"/>
                  </a:moveTo>
                  <a:cubicBezTo>
                    <a:pt x="145447" y="162497"/>
                    <a:pt x="139637" y="129254"/>
                    <a:pt x="131445" y="97345"/>
                  </a:cubicBezTo>
                  <a:cubicBezTo>
                    <a:pt x="127445" y="81153"/>
                    <a:pt x="123063" y="64865"/>
                    <a:pt x="118205" y="48482"/>
                  </a:cubicBezTo>
                  <a:cubicBezTo>
                    <a:pt x="113252" y="32480"/>
                    <a:pt x="107918" y="16288"/>
                    <a:pt x="102108" y="0"/>
                  </a:cubicBezTo>
                  <a:cubicBezTo>
                    <a:pt x="282416" y="59341"/>
                    <a:pt x="444913" y="170117"/>
                    <a:pt x="565785" y="315849"/>
                  </a:cubicBezTo>
                  <a:cubicBezTo>
                    <a:pt x="687229" y="461105"/>
                    <a:pt x="766953" y="641414"/>
                    <a:pt x="792290" y="829437"/>
                  </a:cubicBezTo>
                  <a:cubicBezTo>
                    <a:pt x="780193" y="841724"/>
                    <a:pt x="768001" y="853631"/>
                    <a:pt x="755809" y="865156"/>
                  </a:cubicBezTo>
                  <a:cubicBezTo>
                    <a:pt x="743426" y="876681"/>
                    <a:pt x="730472" y="887825"/>
                    <a:pt x="717709" y="898493"/>
                  </a:cubicBezTo>
                  <a:cubicBezTo>
                    <a:pt x="692468" y="919925"/>
                    <a:pt x="665607" y="939641"/>
                    <a:pt x="638937" y="957739"/>
                  </a:cubicBezTo>
                  <a:cubicBezTo>
                    <a:pt x="611315" y="940308"/>
                    <a:pt x="584073" y="924497"/>
                    <a:pt x="555403" y="910495"/>
                  </a:cubicBezTo>
                  <a:cubicBezTo>
                    <a:pt x="541211" y="903446"/>
                    <a:pt x="527304" y="896874"/>
                    <a:pt x="513017" y="890683"/>
                  </a:cubicBezTo>
                  <a:cubicBezTo>
                    <a:pt x="498539" y="884587"/>
                    <a:pt x="484156" y="878777"/>
                    <a:pt x="469773" y="873538"/>
                  </a:cubicBezTo>
                  <a:cubicBezTo>
                    <a:pt x="452438" y="745808"/>
                    <a:pt x="398526" y="623602"/>
                    <a:pt x="315754" y="524351"/>
                  </a:cubicBezTo>
                  <a:cubicBezTo>
                    <a:pt x="233267" y="424815"/>
                    <a:pt x="122301" y="349377"/>
                    <a:pt x="0" y="309182"/>
                  </a:cubicBezTo>
                  <a:cubicBezTo>
                    <a:pt x="11049" y="298609"/>
                    <a:pt x="22574" y="288131"/>
                    <a:pt x="34385" y="277844"/>
                  </a:cubicBezTo>
                  <a:cubicBezTo>
                    <a:pt x="46101" y="267843"/>
                    <a:pt x="58293" y="258127"/>
                    <a:pt x="70771" y="248507"/>
                  </a:cubicBezTo>
                  <a:cubicBezTo>
                    <a:pt x="96012" y="228695"/>
                    <a:pt x="122015" y="211455"/>
                    <a:pt x="150019" y="194120"/>
                  </a:cubicBezTo>
                  <a:close/>
                </a:path>
              </a:pathLst>
            </a:custGeom>
            <a:grpFill/>
            <a:ln w="12700" cap="rnd">
              <a:solidFill>
                <a:schemeClr val="accent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38" name="Group 20" descr="Circular line arrow with three sections.">
            <a:extLst>
              <a:ext uri="{FF2B5EF4-FFF2-40B4-BE49-F238E27FC236}">
                <a16:creationId xmlns:a16="http://schemas.microsoft.com/office/drawing/2014/main" id="{813E7F9A-5431-4980-AC79-A75306D5F40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169724" y="2883121"/>
            <a:ext cx="635809" cy="635807"/>
            <a:chOff x="3190036" y="1526432"/>
            <a:chExt cx="914400" cy="914400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21B4018C-AC85-43B4-9F07-B902A99CBC9F}"/>
                </a:ext>
              </a:extLst>
            </p:cNvPr>
            <p:cNvSpPr/>
            <p:nvPr/>
          </p:nvSpPr>
          <p:spPr bwMode="gray">
            <a:xfrm rot="7200000">
              <a:off x="3190036" y="1526432"/>
              <a:ext cx="914400" cy="914400"/>
            </a:xfrm>
            <a:prstGeom prst="arc">
              <a:avLst>
                <a:gd name="adj1" fmla="val 16190247"/>
                <a:gd name="adj2" fmla="val 6283"/>
              </a:avLst>
            </a:prstGeom>
            <a:noFill/>
            <a:ln w="28575" cap="rnd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71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15CA54A9-E7FB-4CCE-BC27-6D1BF8F91205}"/>
                </a:ext>
              </a:extLst>
            </p:cNvPr>
            <p:cNvSpPr/>
            <p:nvPr/>
          </p:nvSpPr>
          <p:spPr bwMode="gray">
            <a:xfrm rot="14400000">
              <a:off x="3190036" y="1526432"/>
              <a:ext cx="914400" cy="914400"/>
            </a:xfrm>
            <a:prstGeom prst="arc">
              <a:avLst>
                <a:gd name="adj1" fmla="val 16190247"/>
                <a:gd name="adj2" fmla="val 6283"/>
              </a:avLst>
            </a:prstGeom>
            <a:noFill/>
            <a:ln w="28575" cap="rnd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71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" name="Arc 40">
              <a:extLst>
                <a:ext uri="{FF2B5EF4-FFF2-40B4-BE49-F238E27FC236}">
                  <a16:creationId xmlns:a16="http://schemas.microsoft.com/office/drawing/2014/main" id="{B25D63D6-401E-47AD-931C-D001D8F4D5CC}"/>
                </a:ext>
              </a:extLst>
            </p:cNvPr>
            <p:cNvSpPr/>
            <p:nvPr/>
          </p:nvSpPr>
          <p:spPr bwMode="gray">
            <a:xfrm>
              <a:off x="3190036" y="1526432"/>
              <a:ext cx="914400" cy="914400"/>
            </a:xfrm>
            <a:prstGeom prst="arc">
              <a:avLst>
                <a:gd name="adj1" fmla="val 16190247"/>
                <a:gd name="adj2" fmla="val 6283"/>
              </a:avLst>
            </a:prstGeom>
            <a:noFill/>
            <a:ln w="28575" cap="rnd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71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3D9092EF-5EA8-41D1-A76B-B73818021778}"/>
              </a:ext>
            </a:extLst>
          </p:cNvPr>
          <p:cNvSpPr/>
          <p:nvPr/>
        </p:nvSpPr>
        <p:spPr>
          <a:xfrm>
            <a:off x="6652604" y="1098991"/>
            <a:ext cx="46945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Descriptive analytics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9F884C0-7951-4F16-A9E1-3FEF766D4C67}"/>
              </a:ext>
            </a:extLst>
          </p:cNvPr>
          <p:cNvSpPr/>
          <p:nvPr/>
        </p:nvSpPr>
        <p:spPr>
          <a:xfrm>
            <a:off x="7323306" y="2553843"/>
            <a:ext cx="42756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Diagnostic analytics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5B8EE1E-5A7A-4177-BFCD-3218F8F28902}"/>
              </a:ext>
            </a:extLst>
          </p:cNvPr>
          <p:cNvSpPr/>
          <p:nvPr/>
        </p:nvSpPr>
        <p:spPr>
          <a:xfrm>
            <a:off x="7151892" y="3844929"/>
            <a:ext cx="4449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PHM-Led Projections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91430DC-352F-43BB-A85A-E3FD90F8F051}"/>
              </a:ext>
            </a:extLst>
          </p:cNvPr>
          <p:cNvSpPr/>
          <p:nvPr/>
        </p:nvSpPr>
        <p:spPr>
          <a:xfrm>
            <a:off x="1139565" y="3874099"/>
            <a:ext cx="33267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Intervention Design &amp; Delivery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EFCA9DB-ABC8-486C-9E1C-C100A770D7C6}"/>
              </a:ext>
            </a:extLst>
          </p:cNvPr>
          <p:cNvSpPr/>
          <p:nvPr/>
        </p:nvSpPr>
        <p:spPr>
          <a:xfrm>
            <a:off x="816100" y="1055053"/>
            <a:ext cx="13024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Evaluation</a:t>
            </a:r>
          </a:p>
        </p:txBody>
      </p:sp>
      <p:sp>
        <p:nvSpPr>
          <p:cNvPr id="47" name="Freeform 9">
            <a:extLst>
              <a:ext uri="{FF2B5EF4-FFF2-40B4-BE49-F238E27FC236}">
                <a16:creationId xmlns:a16="http://schemas.microsoft.com/office/drawing/2014/main" id="{85D0460F-7FAB-4C2D-A459-41168477B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 flipH="1">
            <a:off x="3973289" y="3974616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034C60EF-7E59-477D-85A6-A30CA5DE7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 flipH="1">
            <a:off x="3719769" y="2713943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689BF9E-8A2A-4708-BBC4-D72FF6945ED9}"/>
              </a:ext>
            </a:extLst>
          </p:cNvPr>
          <p:cNvSpPr>
            <a:spLocks noChangeAspect="1"/>
          </p:cNvSpPr>
          <p:nvPr/>
        </p:nvSpPr>
        <p:spPr bwMode="gray">
          <a:xfrm>
            <a:off x="4476821" y="2839550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46D065B-52DE-4059-B2D9-8C880D4B2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>
            <a:off x="5458749" y="1302732"/>
            <a:ext cx="0" cy="755656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33452F2B-F0B9-40FD-85E3-3D270E0E4577}"/>
              </a:ext>
            </a:extLst>
          </p:cNvPr>
          <p:cNvSpPr>
            <a:spLocks noChangeAspect="1"/>
          </p:cNvSpPr>
          <p:nvPr/>
        </p:nvSpPr>
        <p:spPr bwMode="gray">
          <a:xfrm>
            <a:off x="5312516" y="2158838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3D5072-0EF7-484B-867A-19DC45503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5458749" y="1302732"/>
            <a:ext cx="965523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9">
            <a:extLst>
              <a:ext uri="{FF2B5EF4-FFF2-40B4-BE49-F238E27FC236}">
                <a16:creationId xmlns:a16="http://schemas.microsoft.com/office/drawing/2014/main" id="{1F251695-79FC-47D2-9A1B-20819F4046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>
            <a:off x="6355693" y="1235805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5BC582B-A75F-4412-8230-1E4AA824E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6537557" y="2791702"/>
            <a:ext cx="634090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9">
            <a:extLst>
              <a:ext uri="{FF2B5EF4-FFF2-40B4-BE49-F238E27FC236}">
                <a16:creationId xmlns:a16="http://schemas.microsoft.com/office/drawing/2014/main" id="{2BB3968F-682B-4000-9A8F-B26A7F95B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>
            <a:off x="7149525" y="2716309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FAAD57F-7577-4F27-951A-5E9A1AE83DAF}"/>
              </a:ext>
            </a:extLst>
          </p:cNvPr>
          <p:cNvSpPr>
            <a:spLocks noChangeAspect="1"/>
          </p:cNvSpPr>
          <p:nvPr/>
        </p:nvSpPr>
        <p:spPr bwMode="gray">
          <a:xfrm>
            <a:off x="6175183" y="2740485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57" name="Freeform 9">
            <a:extLst>
              <a:ext uri="{FF2B5EF4-FFF2-40B4-BE49-F238E27FC236}">
                <a16:creationId xmlns:a16="http://schemas.microsoft.com/office/drawing/2014/main" id="{7EE55719-E29E-4ED6-A6C5-4ED896B6C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 bwMode="gray">
          <a:xfrm>
            <a:off x="6894137" y="3939869"/>
            <a:ext cx="137160" cy="137160"/>
          </a:xfrm>
          <a:prstGeom prst="ellipse">
            <a:avLst/>
          </a:prstGeom>
          <a:solidFill>
            <a:schemeClr val="tx2"/>
          </a:solidFill>
          <a:ln w="1587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52BA51E-EEDB-423F-AB8E-F29AD880DEE4}"/>
              </a:ext>
            </a:extLst>
          </p:cNvPr>
          <p:cNvSpPr>
            <a:spLocks noChangeAspect="1"/>
          </p:cNvSpPr>
          <p:nvPr/>
        </p:nvSpPr>
        <p:spPr bwMode="gray">
          <a:xfrm>
            <a:off x="5882181" y="3804815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5D79D58-2638-41A6-A0CC-0F271A2D188E}"/>
              </a:ext>
            </a:extLst>
          </p:cNvPr>
          <p:cNvSpPr>
            <a:spLocks noChangeAspect="1"/>
          </p:cNvSpPr>
          <p:nvPr/>
        </p:nvSpPr>
        <p:spPr bwMode="gray">
          <a:xfrm>
            <a:off x="4861769" y="3828012"/>
            <a:ext cx="249089" cy="249089"/>
          </a:xfrm>
          <a:prstGeom prst="ellipse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46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9668539-5C7D-478B-A819-C0E90584D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6224529" y="4009389"/>
            <a:ext cx="710135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C2824CC-BBE3-4D86-B890-84A560E1B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4015775" y="4043196"/>
            <a:ext cx="710135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DA91A1-7408-491E-9D36-67CDC855C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gray">
          <a:xfrm flipH="1">
            <a:off x="3790601" y="2781269"/>
            <a:ext cx="634090" cy="0"/>
          </a:xfrm>
          <a:prstGeom prst="line">
            <a:avLst/>
          </a:prstGeom>
          <a:ln w="28575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29B0EE4-F2CD-1A85-2A91-340F1FBB9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09" t="7698" r="57737" b="65654"/>
          <a:stretch/>
        </p:blipFill>
        <p:spPr>
          <a:xfrm>
            <a:off x="7474779" y="2861620"/>
            <a:ext cx="1695779" cy="9563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37FE7A-8EE3-46BB-E09C-0480408DE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6483" y="2851772"/>
            <a:ext cx="1752927" cy="9968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DAC6EC-0D0D-C902-292D-310198F54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779" y="4220452"/>
            <a:ext cx="2192316" cy="14050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F9780A-C436-1A1D-3A74-9418D5058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445" t="7586" r="18666" b="13880"/>
          <a:stretch/>
        </p:blipFill>
        <p:spPr>
          <a:xfrm>
            <a:off x="837987" y="1406573"/>
            <a:ext cx="2795484" cy="20970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80E3DA-5AE4-70BF-DA3B-348DBD6D2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9853" y="1416172"/>
            <a:ext cx="2740981" cy="11170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17012E-D45C-D431-CCB6-5BD285610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2496" y="1481613"/>
            <a:ext cx="1739839" cy="9973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D8D139-C790-442E-AB41-557F5257A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448" y="4209998"/>
            <a:ext cx="4432915" cy="172013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564C3F-BD63-924D-E9E2-26D2BA0F37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B6302E3-8911-5C68-BAFE-70189555217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 bwMode="gray">
          <a:xfrm>
            <a:off x="500112" y="333734"/>
            <a:ext cx="11332723" cy="36207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PHM cycle — making things stick through continuous learning and doing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EF020AAD-C103-8818-7986-875AA1AC5FCA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3297964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73F380-21AB-9640-C610-DFCEDD38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63" y="153184"/>
            <a:ext cx="10058400" cy="831377"/>
          </a:xfrm>
        </p:spPr>
        <p:txBody>
          <a:bodyPr anchor="ctr">
            <a:no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Evidence base from Optum’s clinical interventions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EE165B-0BBD-4853-598B-82117CD8EA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824" y="1669600"/>
            <a:ext cx="3532352" cy="28498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61E50F-F540-13CE-7864-DB57046A1A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498" y="1302008"/>
            <a:ext cx="3798593" cy="21324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7B1EF3-E962-6050-477D-14FEB7A66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3716" y="3991015"/>
            <a:ext cx="4428258" cy="20264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BF739F-52B9-D820-2A5F-EB563CB00C51}"/>
              </a:ext>
            </a:extLst>
          </p:cNvPr>
          <p:cNvSpPr txBox="1"/>
          <p:nvPr/>
        </p:nvSpPr>
        <p:spPr bwMode="gray">
          <a:xfrm>
            <a:off x="913059" y="4280002"/>
            <a:ext cx="2633870" cy="72327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400" b="1" dirty="0">
                <a:solidFill>
                  <a:srgbClr val="5A5A5A"/>
                </a:solidFill>
              </a:rPr>
              <a:t>Cohort criteria</a:t>
            </a:r>
          </a:p>
          <a:p>
            <a:pPr algn="l">
              <a:spcBef>
                <a:spcPts val="600"/>
              </a:spcBef>
            </a:pPr>
            <a:r>
              <a:rPr lang="en-GB" sz="1400" dirty="0">
                <a:solidFill>
                  <a:srgbClr val="5A5A5A"/>
                </a:solidFill>
              </a:rPr>
              <a:t>5+ A&amp;E attendances in a twelve month period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D87FAF-8278-CE99-8D03-97274F7DB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EA358-A148-C75C-9872-DB92185B7572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2618167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A1D13D5-C0F1-1773-FAAC-D4C2F7F9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64" y="116921"/>
            <a:ext cx="10058400" cy="856397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Shift to walkthrough in Pathfinder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8E0924-6E0F-EB11-EAE7-BDEE9747E708}"/>
              </a:ext>
            </a:extLst>
          </p:cNvPr>
          <p:cNvSpPr txBox="1"/>
          <p:nvPr/>
        </p:nvSpPr>
        <p:spPr bwMode="gray">
          <a:xfrm>
            <a:off x="914400" y="1451113"/>
            <a:ext cx="3383940" cy="19697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Linked data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Segmentation -&gt; filter to 5+ AE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Risk benchmarking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Segmentation -&gt; add filter for diabetes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PHM-LP projections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dirty="0"/>
              <a:t>PHM D</a:t>
            </a:r>
          </a:p>
          <a:p>
            <a:pPr marL="342900" indent="-342900" algn="l">
              <a:spcBef>
                <a:spcPts val="600"/>
              </a:spcBef>
              <a:buFont typeface="+mj-lt"/>
              <a:buAutoNum type="arabicPeriod"/>
            </a:pPr>
            <a:r>
              <a:rPr lang="en-GB" sz="1400" i="1" dirty="0"/>
              <a:t>Next slide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E150F-6EA3-A5D9-2AF1-885F04696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5DD4CB-7707-873B-C689-18FD82E013C2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2313165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C9248DA-B106-3CF2-1CDE-84247AD36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22" y="1036280"/>
            <a:ext cx="3460750" cy="478543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03BE00-8F67-49ED-B18B-19F8CD578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4906" y="740934"/>
            <a:ext cx="9601200" cy="269304"/>
          </a:xfrm>
        </p:spPr>
        <p:txBody>
          <a:bodyPr wrap="square"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2677"/>
                </a:solidFill>
              </a:rPr>
              <a:t>Cohort with 5+ A&amp;E attendances</a:t>
            </a:r>
            <a:endParaRPr lang="en-US" dirty="0">
              <a:solidFill>
                <a:srgbClr val="002677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7323F-4548-212D-8961-5A0CD67D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906" y="404809"/>
            <a:ext cx="10629901" cy="304699"/>
          </a:xfrm>
        </p:spPr>
        <p:txBody>
          <a:bodyPr wrap="square" anchor="ctr">
            <a:no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PHM Solutions – opportunity identification, to intervention, to evaluation</a:t>
            </a:r>
            <a:endParaRPr lang="en-US" sz="2400" dirty="0">
              <a:solidFill>
                <a:srgbClr val="5A5A5A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A71436-C3A3-C411-91D6-D19DAAF98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021" y="4363364"/>
            <a:ext cx="2922957" cy="23581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E2BE950-F419-FAAD-55D3-CBA689BA3B02}"/>
              </a:ext>
            </a:extLst>
          </p:cNvPr>
          <p:cNvSpPr/>
          <p:nvPr/>
        </p:nvSpPr>
        <p:spPr bwMode="gray">
          <a:xfrm>
            <a:off x="4511497" y="2982343"/>
            <a:ext cx="1899226" cy="2762042"/>
          </a:xfrm>
          <a:prstGeom prst="roundRect">
            <a:avLst/>
          </a:prstGeom>
          <a:solidFill>
            <a:schemeClr val="bg2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u="none" strike="noStrike" kern="1200" cap="none" spc="0" normalizeH="0" baseline="0" noProof="0" dirty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Calculating potential ROI supports evidence-based decision-making for the prioritisation and implementation of interventions for impactable cohorts.</a:t>
            </a:r>
            <a:endParaRPr kumimoji="0" lang="en-US" sz="1400" b="0" u="none" strike="noStrike" kern="1200" cap="none" spc="0" normalizeH="0" baseline="0" noProof="0" dirty="0">
              <a:ln>
                <a:noFill/>
              </a:ln>
              <a:solidFill>
                <a:srgbClr val="002677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8D6853-A383-8C4A-A890-26BC51B0F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734" y="797098"/>
            <a:ext cx="3143508" cy="17647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3E33AD-6240-3921-E27E-92BF68E4E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891" y="2616646"/>
            <a:ext cx="3680082" cy="168403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7F1F0-D806-2FE6-DBA2-597266740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AECD0AA-5C2F-0F24-83D8-6B98BFCE0811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212335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4FF459-2508-8642-33B6-1412165E7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F1369-4AEB-4520-96C0-9F78886180C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01E3D2-F36E-4849-7070-350F34ECC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63" y="145204"/>
            <a:ext cx="10058400" cy="816333"/>
          </a:xfrm>
        </p:spPr>
        <p:txBody>
          <a:bodyPr anchor="ctr">
            <a:normAutofit/>
          </a:bodyPr>
          <a:lstStyle/>
          <a:p>
            <a:r>
              <a:rPr lang="en-GB" sz="2400" dirty="0">
                <a:solidFill>
                  <a:srgbClr val="5A5A5A"/>
                </a:solidFill>
              </a:rPr>
              <a:t>Intervention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F6954A-38E2-2488-C9F8-BFF784EC6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812" y="912583"/>
            <a:ext cx="6554819" cy="520941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B34435-03C6-AE39-2679-AF17F5F905CF}"/>
              </a:ext>
            </a:extLst>
          </p:cNvPr>
          <p:cNvSpPr txBox="1">
            <a:spLocks/>
          </p:cNvSpPr>
          <p:nvPr/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© 2024 Optum, inc. All rights reserved. Confidential property of Optum. Do not distribute or reproduce without express permission from Optum.</a:t>
            </a:r>
          </a:p>
        </p:txBody>
      </p:sp>
    </p:spTree>
    <p:extLst>
      <p:ext uri="{BB962C8B-B14F-4D97-AF65-F5344CB8AC3E}">
        <p14:creationId xmlns:p14="http://schemas.microsoft.com/office/powerpoint/2010/main" val="32607117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  <p:tag name="MIO_CD_LAYOUT_VALID_AREA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  <p:tag name="MIO_CD_LAYOUT_VALID_AREA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  <p:tag name="MIO_CD_LAYOUT_VALID_AREA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heme/theme1.xml><?xml version="1.0" encoding="utf-8"?>
<a:theme xmlns:a="http://schemas.openxmlformats.org/drawingml/2006/main" name="Retrospect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c933ca9a-8414-4eb5-91e0-37e09e578ab2">
      <Terms xmlns="http://schemas.microsoft.com/office/infopath/2007/PartnerControls"/>
    </TaxKeywordTaxHTField>
    <lcf76f155ced4ddcb4097134ff3c332f xmlns="08e1e787-dd93-4a65-8479-1710123d1226">
      <Terms xmlns="http://schemas.microsoft.com/office/infopath/2007/PartnerControls"/>
    </lcf76f155ced4ddcb4097134ff3c332f>
    <TaxCatchAll xmlns="c933ca9a-8414-4eb5-91e0-37e09e578ab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01335AF99E7749B3DE2B2F4A6BB288" ma:contentTypeVersion="17" ma:contentTypeDescription="Create a new document." ma:contentTypeScope="" ma:versionID="b745af62c2db0151f245d526e696a70e">
  <xsd:schema xmlns:xsd="http://www.w3.org/2001/XMLSchema" xmlns:xs="http://www.w3.org/2001/XMLSchema" xmlns:p="http://schemas.microsoft.com/office/2006/metadata/properties" xmlns:ns2="c933ca9a-8414-4eb5-91e0-37e09e578ab2" xmlns:ns3="08e1e787-dd93-4a65-8479-1710123d1226" targetNamespace="http://schemas.microsoft.com/office/2006/metadata/properties" ma:root="true" ma:fieldsID="fe771628ff2aacd3ef62e2c31e604621" ns2:_="" ns3:_="">
    <xsd:import namespace="c933ca9a-8414-4eb5-91e0-37e09e578ab2"/>
    <xsd:import namespace="08e1e787-dd93-4a65-8479-1710123d1226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33ca9a-8414-4eb5-91e0-37e09e578ab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Keywords" ma:readOnly="false" ma:fieldId="{23f27201-bee3-471e-b2e7-b64fd8b7ca38}" ma:taxonomyMulti="true" ma:sspId="2c8d5fda-b97d-42c6-97e2-f76465e161c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f970348b-db2a-4cae-ae94-8bcefab8df56}" ma:internalName="TaxCatchAll" ma:showField="CatchAllData" ma:web="c933ca9a-8414-4eb5-91e0-37e09e578a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e1e787-dd93-4a65-8479-1710123d12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82EE2B-F64E-4385-8B60-2B39B91B286C}">
  <ds:schemaRefs>
    <ds:schemaRef ds:uri="http://schemas.microsoft.com/office/2006/metadata/properties"/>
    <ds:schemaRef ds:uri="http://schemas.microsoft.com/office/infopath/2007/PartnerControls"/>
    <ds:schemaRef ds:uri="c933ca9a-8414-4eb5-91e0-37e09e578ab2"/>
    <ds:schemaRef ds:uri="08e1e787-dd93-4a65-8479-1710123d1226"/>
  </ds:schemaRefs>
</ds:datastoreItem>
</file>

<file path=customXml/itemProps2.xml><?xml version="1.0" encoding="utf-8"?>
<ds:datastoreItem xmlns:ds="http://schemas.openxmlformats.org/officeDocument/2006/customXml" ds:itemID="{2A9CA0E0-CDF2-4574-A44B-380917D9D5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0515FF-D828-46A3-B3B2-C6D9AF3DC5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33ca9a-8414-4eb5-91e0-37e09e578ab2"/>
    <ds:schemaRef ds:uri="08e1e787-dd93-4a65-8479-1710123d12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1498</Words>
  <Application>Microsoft Office PowerPoint</Application>
  <PresentationFormat>Widescreen</PresentationFormat>
  <Paragraphs>168</Paragraphs>
  <Slides>18</Slides>
  <Notes>3</Notes>
  <HiddenSlides>10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Retrospect</vt:lpstr>
      <vt:lpstr>Pathfinder Walkthrough</vt:lpstr>
      <vt:lpstr>Partnering across health and care supported by PHM analytics</vt:lpstr>
      <vt:lpstr>Here’s a hypothetical example </vt:lpstr>
      <vt:lpstr>The PHM cycle — making things stick through continuous learning and doing</vt:lpstr>
      <vt:lpstr>The PHM cycle — making things stick through continuous learning and doing</vt:lpstr>
      <vt:lpstr>Evidence base from Optum’s clinical interventions library</vt:lpstr>
      <vt:lpstr>Shift to walkthrough in Pathfinder</vt:lpstr>
      <vt:lpstr>PHM Solutions – opportunity identification, to intervention, to evaluation</vt:lpstr>
      <vt:lpstr>Intervention design</vt:lpstr>
      <vt:lpstr>Shift to walkthrough in Pathfinder</vt:lpstr>
      <vt:lpstr>Pathfinder PHM Analytics – technical requirements for local hosting</vt:lpstr>
      <vt:lpstr>PHM Solutions – opportunity identification, to intervention, to evaluation</vt:lpstr>
      <vt:lpstr>PHM Solutions – opportunity identification, to intervention, to evaluation</vt:lpstr>
      <vt:lpstr>PHM Solutions – opportunity identification, to intervention, to evaluation</vt:lpstr>
      <vt:lpstr>PHM Solutions – opportunity identification, to intervention, to evaluation</vt:lpstr>
      <vt:lpstr>PHM Solutions – opportunity identification, to intervention, to evaluation</vt:lpstr>
      <vt:lpstr>PHM Solutions – opportunity identification, to intervention, to evaluation</vt:lpstr>
      <vt:lpstr>Technical requirements for Optum hosting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ABIOLA, Ayo (NHS ARDEN AND GREATER EAST MIDLANDS COMMISSIONING SUPPORT UNIT)</dc:creator>
  <cp:lastModifiedBy>ABIOLA, Ayo (NHS ARDEN AND GREATER EAST MIDLANDS COMMISSIONING SUPPORT UNIT)</cp:lastModifiedBy>
  <cp:revision>7</cp:revision>
  <dcterms:created xsi:type="dcterms:W3CDTF">2024-08-14T11:51:22Z</dcterms:created>
  <dcterms:modified xsi:type="dcterms:W3CDTF">2024-11-11T12:15:25Z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0x010100E601335AF99E7749B3DE2B2F4A6BB288</vt:lpwstr>
  </property>
  <property fmtid="{D5CDD505-2E9C-101B-9397-08002B2CF9AE}" pid="3" name="TaxKeyword">
    <vt:lpwstr/>
  </property>
</Properties>
</file>