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1"/>
  </p:notesMasterIdLst>
  <p:sldIdLst>
    <p:sldId id="257" r:id="rId5"/>
    <p:sldId id="2147477433" r:id="rId6"/>
    <p:sldId id="2147477396" r:id="rId7"/>
    <p:sldId id="492" r:id="rId8"/>
    <p:sldId id="2147477449" r:id="rId9"/>
    <p:sldId id="2146847317" r:id="rId10"/>
    <p:sldId id="2146847320" r:id="rId11"/>
    <p:sldId id="2147477450" r:id="rId12"/>
    <p:sldId id="2147477434" r:id="rId13"/>
    <p:sldId id="2147477432" r:id="rId14"/>
    <p:sldId id="2147477424" r:id="rId15"/>
    <p:sldId id="2147477425" r:id="rId16"/>
    <p:sldId id="2147477442" r:id="rId17"/>
    <p:sldId id="2147477447" r:id="rId18"/>
    <p:sldId id="2147477431" r:id="rId19"/>
    <p:sldId id="2147477427" r:id="rId20"/>
    <p:sldId id="2147477443" r:id="rId21"/>
    <p:sldId id="2147477430" r:id="rId22"/>
    <p:sldId id="2147374837" r:id="rId23"/>
    <p:sldId id="2147477426" r:id="rId24"/>
    <p:sldId id="2147477444" r:id="rId25"/>
    <p:sldId id="2147477435" r:id="rId26"/>
    <p:sldId id="2147477428" r:id="rId27"/>
    <p:sldId id="2147477445" r:id="rId28"/>
    <p:sldId id="446" r:id="rId29"/>
    <p:sldId id="2147477429" r:id="rId30"/>
    <p:sldId id="2147477446" r:id="rId31"/>
    <p:sldId id="2147477436" r:id="rId32"/>
    <p:sldId id="2147477440" r:id="rId33"/>
    <p:sldId id="2147477437" r:id="rId34"/>
    <p:sldId id="2147477419" r:id="rId35"/>
    <p:sldId id="2147477422" r:id="rId36"/>
    <p:sldId id="2147477409" r:id="rId37"/>
    <p:sldId id="2147477411" r:id="rId38"/>
    <p:sldId id="2147477413" r:id="rId39"/>
    <p:sldId id="214747741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6C94B95-C39F-4255-94A1-30A8589BD2C0}">
          <p14:sldIdLst>
            <p14:sldId id="257"/>
          </p14:sldIdLst>
        </p14:section>
        <p14:section name="Default Section" id="{B2F516D1-DAFB-4D23-8B7E-39ABF4D1AFF0}">
          <p14:sldIdLst>
            <p14:sldId id="2147477433"/>
            <p14:sldId id="2147477396"/>
            <p14:sldId id="492"/>
            <p14:sldId id="2147477449"/>
            <p14:sldId id="2146847317"/>
            <p14:sldId id="2146847320"/>
            <p14:sldId id="2147477450"/>
            <p14:sldId id="2147477434"/>
            <p14:sldId id="2147477432"/>
            <p14:sldId id="2147477424"/>
            <p14:sldId id="2147477425"/>
            <p14:sldId id="2147477442"/>
            <p14:sldId id="2147477447"/>
            <p14:sldId id="2147477431"/>
            <p14:sldId id="2147477427"/>
            <p14:sldId id="2147477443"/>
            <p14:sldId id="2147477430"/>
            <p14:sldId id="2147374837"/>
            <p14:sldId id="2147477426"/>
            <p14:sldId id="2147477444"/>
            <p14:sldId id="2147477435"/>
            <p14:sldId id="2147477428"/>
            <p14:sldId id="2147477445"/>
            <p14:sldId id="446"/>
            <p14:sldId id="2147477429"/>
            <p14:sldId id="2147477446"/>
            <p14:sldId id="2147477436"/>
            <p14:sldId id="2147477440"/>
            <p14:sldId id="2147477437"/>
            <p14:sldId id="2147477419"/>
            <p14:sldId id="2147477422"/>
            <p14:sldId id="2147477409"/>
            <p14:sldId id="2147477411"/>
            <p14:sldId id="2147477413"/>
            <p14:sldId id="214747741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BAD2F8-893C-46AB-B7C7-A7476F658C46}" v="5" dt="2024-09-02T13:10:47.9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6323" autoAdjust="0"/>
  </p:normalViewPr>
  <p:slideViewPr>
    <p:cSldViewPr snapToGrid="0">
      <p:cViewPr varScale="1">
        <p:scale>
          <a:sx n="109" d="100"/>
          <a:sy n="109" d="100"/>
        </p:scale>
        <p:origin x="648" y="96"/>
      </p:cViewPr>
      <p:guideLst/>
    </p:cSldViewPr>
  </p:slideViewPr>
  <p:outlineViewPr>
    <p:cViewPr>
      <p:scale>
        <a:sx n="33" d="100"/>
        <a:sy n="33" d="100"/>
      </p:scale>
      <p:origin x="0" y="-52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D9F6FA"/>
        </a:solidFill>
        <a:ln>
          <a:solidFill>
            <a:schemeClr val="accent2"/>
          </a:solidFill>
        </a:ln>
      </dgm:spPr>
      <dgm:t>
        <a:bodyPr/>
        <a:lstStyle/>
        <a:p>
          <a:r>
            <a:rPr lang="en-GB" sz="1600" b="1" dirty="0">
              <a:solidFill>
                <a:schemeClr val="accent2"/>
              </a:solidFill>
            </a:rPr>
            <a:t>Understanding Population Health and care needs</a:t>
          </a:r>
        </a:p>
      </dgm:t>
    </dgm:pt>
    <dgm:pt modelId="{01DE5037-A475-45F7-AB4D-5D9EE6A1DBF1}" type="parTrans" cxnId="{F1179D10-BE6D-4BB6-B1C4-1B32BF8839A3}">
      <dgm:prSet/>
      <dgm:spPr/>
      <dgm:t>
        <a:bodyPr/>
        <a:lstStyle/>
        <a:p>
          <a:endParaRPr lang="en-GB">
            <a:solidFill>
              <a:schemeClr val="accent2"/>
            </a:solidFill>
          </a:endParaRPr>
        </a:p>
      </dgm:t>
    </dgm:pt>
    <dgm:pt modelId="{6BC9DC41-752A-44EB-9BCD-D2F2B4CAF8C2}" type="sibTrans" cxnId="{F1179D10-BE6D-4BB6-B1C4-1B32BF8839A3}">
      <dgm:prSet/>
      <dgm:spPr>
        <a:ln w="38100">
          <a:solidFill>
            <a:schemeClr val="tx2"/>
          </a:solidFill>
        </a:ln>
      </dgm:spPr>
      <dgm:t>
        <a:bodyPr/>
        <a:lstStyle/>
        <a:p>
          <a:endParaRPr lang="en-GB">
            <a:solidFill>
              <a:schemeClr val="accent2"/>
            </a:solidFill>
          </a:endParaRPr>
        </a:p>
      </dgm:t>
    </dgm:pt>
    <dgm:pt modelId="{8F93E0E1-A784-4E9E-84E7-772379214A34}">
      <dgm:prSet phldrT="[Text]" custT="1"/>
      <dgm:spPr>
        <a:solidFill>
          <a:srgbClr val="D9F6FA"/>
        </a:solidFill>
        <a:ln>
          <a:solidFill>
            <a:schemeClr val="accent2"/>
          </a:solidFill>
        </a:ln>
      </dgm:spPr>
      <dgm:t>
        <a:bodyPr/>
        <a:lstStyle/>
        <a:p>
          <a:r>
            <a:rPr lang="en-GB" sz="1600" b="1" dirty="0">
              <a:solidFill>
                <a:schemeClr val="accent2"/>
              </a:solidFill>
            </a:rPr>
            <a:t>Opportunity analysis and targeting</a:t>
          </a:r>
        </a:p>
      </dgm:t>
    </dgm:pt>
    <dgm:pt modelId="{0CCF9433-E1A3-4C4A-A4D2-3DFCA000B74E}" type="parTrans" cxnId="{E0B207B6-33BA-4E77-9FC7-F390D0F81A69}">
      <dgm:prSet/>
      <dgm:spPr/>
      <dgm:t>
        <a:bodyPr/>
        <a:lstStyle/>
        <a:p>
          <a:endParaRPr lang="en-GB">
            <a:solidFill>
              <a:schemeClr val="accent2"/>
            </a:solidFill>
          </a:endParaRPr>
        </a:p>
      </dgm:t>
    </dgm:pt>
    <dgm:pt modelId="{CFFBBEC9-0A45-4230-BB32-EF2F55DFE39E}" type="sibTrans" cxnId="{E0B207B6-33BA-4E77-9FC7-F390D0F81A69}">
      <dgm:prSet/>
      <dgm:spPr>
        <a:ln w="38100">
          <a:solidFill>
            <a:schemeClr val="tx2"/>
          </a:solidFill>
        </a:ln>
      </dgm:spPr>
      <dgm:t>
        <a:bodyPr/>
        <a:lstStyle/>
        <a:p>
          <a:endParaRPr lang="en-GB">
            <a:solidFill>
              <a:schemeClr val="accent2"/>
            </a:solidFill>
          </a:endParaRPr>
        </a:p>
      </dgm:t>
    </dgm:pt>
    <dgm:pt modelId="{FD5AF338-51AB-412E-B666-CFA4A22D6F2A}">
      <dgm:prSet phldrT="[Text]" custT="1"/>
      <dgm:spPr>
        <a:solidFill>
          <a:srgbClr val="D9F6FA"/>
        </a:solidFill>
        <a:ln>
          <a:solidFill>
            <a:schemeClr val="accent2"/>
          </a:solidFill>
        </a:ln>
      </dgm:spPr>
      <dgm:t>
        <a:bodyPr/>
        <a:lstStyle/>
        <a:p>
          <a:r>
            <a:rPr lang="en-GB" sz="1600" b="1" dirty="0">
              <a:solidFill>
                <a:schemeClr val="accent2"/>
              </a:solidFill>
            </a:rPr>
            <a:t>Predictive system modelling</a:t>
          </a:r>
        </a:p>
      </dgm:t>
    </dgm:pt>
    <dgm:pt modelId="{2767AA98-E1F0-4E20-AACB-0473CED1B2D2}" type="parTrans" cxnId="{E2FBBBFA-C5FD-45EE-906E-24C69E64A4B3}">
      <dgm:prSet/>
      <dgm:spPr/>
      <dgm:t>
        <a:bodyPr/>
        <a:lstStyle/>
        <a:p>
          <a:endParaRPr lang="en-GB">
            <a:solidFill>
              <a:schemeClr val="accent2"/>
            </a:solidFill>
          </a:endParaRPr>
        </a:p>
      </dgm:t>
    </dgm:pt>
    <dgm:pt modelId="{F13BB77E-DE43-41B5-B979-0CD9C60B4B98}" type="sibTrans" cxnId="{E2FBBBFA-C5FD-45EE-906E-24C69E64A4B3}">
      <dgm:prSet/>
      <dgm:spPr>
        <a:ln w="38100">
          <a:solidFill>
            <a:schemeClr val="tx2"/>
          </a:solidFill>
        </a:ln>
      </dgm:spPr>
      <dgm:t>
        <a:bodyPr/>
        <a:lstStyle/>
        <a:p>
          <a:endParaRPr lang="en-GB">
            <a:solidFill>
              <a:schemeClr val="accent2"/>
            </a:solidFill>
          </a:endParaRPr>
        </a:p>
      </dgm:t>
    </dgm:pt>
    <dgm:pt modelId="{23E2A39C-F125-4426-8DAB-DDF04B6EC1B1}">
      <dgm:prSet phldrT="[Text]" custT="1"/>
      <dgm:spPr>
        <a:solidFill>
          <a:srgbClr val="D9F6FA"/>
        </a:solidFill>
        <a:ln>
          <a:solidFill>
            <a:schemeClr val="accent2"/>
          </a:solidFill>
        </a:ln>
      </dgm:spPr>
      <dgm:t>
        <a:bodyPr/>
        <a:lstStyle/>
        <a:p>
          <a:r>
            <a:rPr lang="en-GB" sz="1600" b="1" dirty="0">
              <a:solidFill>
                <a:schemeClr val="accent2"/>
              </a:solidFill>
            </a:rPr>
            <a:t>Design and begin to implement interventions</a:t>
          </a:r>
        </a:p>
      </dgm:t>
    </dgm:pt>
    <dgm:pt modelId="{30207107-9A65-4C6F-B730-964C82E8C926}" type="parTrans" cxnId="{1DCE9F62-6672-4A84-8E3D-AAE74764DB9E}">
      <dgm:prSet/>
      <dgm:spPr/>
      <dgm:t>
        <a:bodyPr/>
        <a:lstStyle/>
        <a:p>
          <a:endParaRPr lang="en-GB">
            <a:solidFill>
              <a:schemeClr val="accent2"/>
            </a:solidFill>
          </a:endParaRPr>
        </a:p>
      </dgm:t>
    </dgm:pt>
    <dgm:pt modelId="{FDA610F3-44A0-4AB0-ABD0-CF1EEB876317}" type="sibTrans" cxnId="{1DCE9F62-6672-4A84-8E3D-AAE74764DB9E}">
      <dgm:prSet/>
      <dgm:spPr>
        <a:ln w="38100">
          <a:solidFill>
            <a:schemeClr val="tx2"/>
          </a:solidFill>
        </a:ln>
      </dgm:spPr>
      <dgm:t>
        <a:bodyPr/>
        <a:lstStyle/>
        <a:p>
          <a:endParaRPr lang="en-GB">
            <a:solidFill>
              <a:schemeClr val="accent2"/>
            </a:solidFill>
          </a:endParaRPr>
        </a:p>
      </dgm:t>
    </dgm:pt>
    <dgm:pt modelId="{01466C26-5DDC-4CD9-ADEE-BE26EB7C2F22}">
      <dgm:prSet phldrT="[Text]" custT="1"/>
      <dgm:spPr>
        <a:solidFill>
          <a:srgbClr val="D9F6FA"/>
        </a:solidFill>
        <a:ln>
          <a:solidFill>
            <a:schemeClr val="accent2"/>
          </a:solidFill>
        </a:ln>
      </dgm:spPr>
      <dgm:t>
        <a:bodyPr/>
        <a:lstStyle/>
        <a:p>
          <a:r>
            <a:rPr lang="en-GB" sz="1600" b="1" dirty="0">
              <a:solidFill>
                <a:schemeClr val="accent2"/>
              </a:solidFill>
            </a:rPr>
            <a:t>Active monitoring and rapid improvement </a:t>
          </a:r>
        </a:p>
      </dgm:t>
    </dgm:pt>
    <dgm:pt modelId="{3D074F8F-4C19-4119-8186-94008F23CBF2}" type="parTrans" cxnId="{2298745A-1F9E-46CF-BFF7-DED2FD2C5112}">
      <dgm:prSet/>
      <dgm:spPr/>
      <dgm:t>
        <a:bodyPr/>
        <a:lstStyle/>
        <a:p>
          <a:endParaRPr lang="en-GB">
            <a:solidFill>
              <a:schemeClr val="accent2"/>
            </a:solidFill>
          </a:endParaRPr>
        </a:p>
      </dgm:t>
    </dgm:pt>
    <dgm:pt modelId="{742FCFBC-E1BC-459D-BA3F-AAF7A4279096}" type="sibTrans" cxnId="{2298745A-1F9E-46CF-BFF7-DED2FD2C5112}">
      <dgm:prSet/>
      <dgm:spPr>
        <a:ln w="38100">
          <a:solidFill>
            <a:schemeClr val="tx2"/>
          </a:solidFill>
        </a:ln>
      </dgm:spPr>
      <dgm:t>
        <a:bodyPr/>
        <a:lstStyle/>
        <a:p>
          <a:endParaRPr lang="en-GB">
            <a:solidFill>
              <a:schemeClr val="accent2"/>
            </a:solidFill>
          </a:endParaRPr>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D9F6FA"/>
        </a:solidFill>
        <a:ln>
          <a:solidFill>
            <a:schemeClr val="accent2"/>
          </a:solidFill>
        </a:ln>
      </dgm:spPr>
      <dgm:t>
        <a:bodyPr/>
        <a:lstStyle/>
        <a:p>
          <a:r>
            <a:rPr lang="en-GB" sz="1600" b="1" dirty="0">
              <a:solidFill>
                <a:schemeClr val="accent2"/>
              </a:solidFill>
            </a:rPr>
            <a:t>Understanding Population Health and care needs</a:t>
          </a:r>
        </a:p>
      </dgm:t>
    </dgm:pt>
    <dgm:pt modelId="{01DE5037-A475-45F7-AB4D-5D9EE6A1DBF1}" type="parTrans" cxnId="{F1179D10-BE6D-4BB6-B1C4-1B32BF8839A3}">
      <dgm:prSet/>
      <dgm:spPr/>
      <dgm:t>
        <a:bodyPr/>
        <a:lstStyle/>
        <a:p>
          <a:endParaRPr lang="en-GB"/>
        </a:p>
      </dgm:t>
    </dgm:pt>
    <dgm:pt modelId="{6BC9DC41-752A-44EB-9BCD-D2F2B4CAF8C2}" type="sibTrans" cxnId="{F1179D10-BE6D-4BB6-B1C4-1B32BF8839A3}">
      <dgm:prSet/>
      <dgm:spPr>
        <a:ln w="38100">
          <a:solidFill>
            <a:schemeClr val="tx2"/>
          </a:solidFill>
        </a:ln>
      </dgm:spPr>
      <dgm:t>
        <a:bodyPr/>
        <a:lstStyle/>
        <a:p>
          <a:endParaRPr lang="en-GB"/>
        </a:p>
      </dgm:t>
    </dgm:pt>
    <dgm:pt modelId="{8F93E0E1-A784-4E9E-84E7-772379214A34}">
      <dgm:prSet phldrT="[Text]" custT="1"/>
      <dgm:spPr>
        <a:solidFill>
          <a:schemeClr val="bg1">
            <a:lumMod val="75000"/>
          </a:schemeClr>
        </a:solidFill>
        <a:ln>
          <a:solidFill>
            <a:schemeClr val="bg2">
              <a:lumMod val="50000"/>
            </a:schemeClr>
          </a:solidFill>
        </a:ln>
      </dgm:spPr>
      <dgm:t>
        <a:bodyPr/>
        <a:lstStyle/>
        <a:p>
          <a:r>
            <a:rPr lang="en-GB" sz="1600" b="1" dirty="0">
              <a:solidFill>
                <a:schemeClr val="bg1"/>
              </a:solidFill>
            </a:rPr>
            <a:t>Opportunity analysis and targeting</a:t>
          </a:r>
        </a:p>
      </dgm:t>
    </dgm:pt>
    <dgm:pt modelId="{0CCF9433-E1A3-4C4A-A4D2-3DFCA000B74E}" type="parTrans" cxnId="{E0B207B6-33BA-4E77-9FC7-F390D0F81A69}">
      <dgm:prSet/>
      <dgm:spPr/>
      <dgm:t>
        <a:bodyPr/>
        <a:lstStyle/>
        <a:p>
          <a:endParaRPr lang="en-GB"/>
        </a:p>
      </dgm:t>
    </dgm:pt>
    <dgm:pt modelId="{CFFBBEC9-0A45-4230-BB32-EF2F55DFE39E}" type="sibTrans" cxnId="{E0B207B6-33BA-4E77-9FC7-F390D0F81A69}">
      <dgm:prSet/>
      <dgm:spPr>
        <a:ln w="38100">
          <a:solidFill>
            <a:schemeClr val="tx2"/>
          </a:solidFill>
        </a:ln>
      </dgm:spPr>
      <dgm:t>
        <a:bodyPr/>
        <a:lstStyle/>
        <a:p>
          <a:endParaRPr lang="en-GB"/>
        </a:p>
      </dgm:t>
    </dgm:pt>
    <dgm:pt modelId="{FD5AF338-51AB-412E-B666-CFA4A22D6F2A}">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gm:t>
    </dgm:pt>
    <dgm:pt modelId="{2767AA98-E1F0-4E20-AACB-0473CED1B2D2}" type="parTrans" cxnId="{E2FBBBFA-C5FD-45EE-906E-24C69E64A4B3}">
      <dgm:prSet/>
      <dgm:spPr/>
      <dgm:t>
        <a:bodyPr/>
        <a:lstStyle/>
        <a:p>
          <a:endParaRPr lang="en-GB"/>
        </a:p>
      </dgm:t>
    </dgm:pt>
    <dgm:pt modelId="{F13BB77E-DE43-41B5-B979-0CD9C60B4B98}" type="sibTrans" cxnId="{E2FBBBFA-C5FD-45EE-906E-24C69E64A4B3}">
      <dgm:prSet/>
      <dgm:spPr>
        <a:ln w="38100">
          <a:solidFill>
            <a:schemeClr val="tx2"/>
          </a:solidFill>
        </a:ln>
      </dgm:spPr>
      <dgm:t>
        <a:bodyPr/>
        <a:lstStyle/>
        <a:p>
          <a:endParaRPr lang="en-GB"/>
        </a:p>
      </dgm:t>
    </dgm:pt>
    <dgm:pt modelId="{23E2A39C-F125-4426-8DAB-DDF04B6EC1B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r>
            <a:rPr lang="en-GB" sz="1600" b="1" kern="1200" dirty="0">
              <a:solidFill>
                <a:schemeClr val="bg1"/>
              </a:solidFill>
              <a:latin typeface="Arial" panose="020B0604020202020204"/>
              <a:ea typeface="+mn-ea"/>
              <a:cs typeface="+mn-cs"/>
            </a:rPr>
            <a:t>Design</a:t>
          </a:r>
          <a:r>
            <a:rPr lang="en-GB" sz="1600" b="1" kern="1200" dirty="0">
              <a:solidFill>
                <a:schemeClr val="bg1"/>
              </a:solidFill>
            </a:rPr>
            <a:t> and begin to implement interventions</a:t>
          </a:r>
        </a:p>
      </dgm:t>
    </dgm:pt>
    <dgm:pt modelId="{30207107-9A65-4C6F-B730-964C82E8C926}" type="parTrans" cxnId="{1DCE9F62-6672-4A84-8E3D-AAE74764DB9E}">
      <dgm:prSet/>
      <dgm:spPr/>
      <dgm:t>
        <a:bodyPr/>
        <a:lstStyle/>
        <a:p>
          <a:endParaRPr lang="en-GB"/>
        </a:p>
      </dgm:t>
    </dgm:pt>
    <dgm:pt modelId="{FDA610F3-44A0-4AB0-ABD0-CF1EEB876317}" type="sibTrans" cxnId="{1DCE9F62-6672-4A84-8E3D-AAE74764DB9E}">
      <dgm:prSet/>
      <dgm:spPr>
        <a:ln w="38100">
          <a:solidFill>
            <a:schemeClr val="tx2"/>
          </a:solidFill>
        </a:ln>
      </dgm:spPr>
      <dgm:t>
        <a:bodyPr/>
        <a:lstStyle/>
        <a:p>
          <a:endParaRPr lang="en-GB"/>
        </a:p>
      </dgm:t>
    </dgm:pt>
    <dgm:pt modelId="{01466C26-5DDC-4CD9-ADEE-BE26EB7C2F22}">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gm:t>
    </dgm:pt>
    <dgm:pt modelId="{3D074F8F-4C19-4119-8186-94008F23CBF2}" type="parTrans" cxnId="{2298745A-1F9E-46CF-BFF7-DED2FD2C5112}">
      <dgm:prSet/>
      <dgm:spPr/>
      <dgm:t>
        <a:bodyPr/>
        <a:lstStyle/>
        <a:p>
          <a:endParaRPr lang="en-GB"/>
        </a:p>
      </dgm:t>
    </dgm:pt>
    <dgm:pt modelId="{742FCFBC-E1BC-459D-BA3F-AAF7A4279096}" type="sibTrans" cxnId="{2298745A-1F9E-46CF-BFF7-DED2FD2C5112}">
      <dgm:prSet/>
      <dgm:spPr>
        <a:ln w="38100">
          <a:solidFill>
            <a:schemeClr val="tx2"/>
          </a:solidFill>
        </a:ln>
      </dgm:spPr>
      <dgm:t>
        <a:bodyPr/>
        <a:lstStyle/>
        <a:p>
          <a:endParaRPr lang="en-GB"/>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a:xfrm>
          <a:off x="3245029" y="2960129"/>
          <a:ext cx="1716059" cy="1168561"/>
        </a:xfrm>
        <a:prstGeom prst="roundRect">
          <a:avLst/>
        </a:prstGeom>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a:xfrm>
          <a:off x="995867" y="2960123"/>
          <a:ext cx="1716059" cy="1168561"/>
        </a:xfrm>
        <a:prstGeom prst="roundRect">
          <a:avLst/>
        </a:prstGeom>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a:xfrm>
          <a:off x="452681" y="1237520"/>
          <a:ext cx="1716059" cy="1168561"/>
        </a:xfrm>
        <a:prstGeom prst="roundRect">
          <a:avLst/>
        </a:prstGeom>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gm:t>
    </dgm:pt>
    <dgm:pt modelId="{01DE5037-A475-45F7-AB4D-5D9EE6A1DBF1}" type="parTrans" cxnId="{F1179D10-BE6D-4BB6-B1C4-1B32BF8839A3}">
      <dgm:prSet/>
      <dgm:spPr/>
      <dgm:t>
        <a:bodyPr/>
        <a:lstStyle/>
        <a:p>
          <a:endParaRPr lang="en-GB"/>
        </a:p>
      </dgm:t>
    </dgm:pt>
    <dgm:pt modelId="{6BC9DC41-752A-44EB-9BCD-D2F2B4CAF8C2}" type="sibTrans" cxnId="{F1179D10-BE6D-4BB6-B1C4-1B32BF8839A3}">
      <dgm:prSet/>
      <dgm:spPr>
        <a:ln w="38100">
          <a:solidFill>
            <a:schemeClr val="tx2"/>
          </a:solidFill>
        </a:ln>
      </dgm:spPr>
      <dgm:t>
        <a:bodyPr/>
        <a:lstStyle/>
        <a:p>
          <a:endParaRPr lang="en-GB"/>
        </a:p>
      </dgm:t>
    </dgm:pt>
    <dgm:pt modelId="{8F93E0E1-A784-4E9E-84E7-772379214A34}">
      <dgm:prSet phldrT="[Text]" custT="1"/>
      <dgm:spPr>
        <a:solidFill>
          <a:srgbClr val="D9F6FA"/>
        </a:solidFill>
        <a:ln>
          <a:solidFill>
            <a:schemeClr val="accent2"/>
          </a:solidFill>
        </a:ln>
      </dgm:spPr>
      <dgm:t>
        <a:bodyPr/>
        <a:lstStyle/>
        <a:p>
          <a:r>
            <a:rPr lang="en-GB" sz="1600" b="1" dirty="0">
              <a:solidFill>
                <a:schemeClr val="accent2"/>
              </a:solidFill>
            </a:rPr>
            <a:t>Opportunity analysis and targeting</a:t>
          </a:r>
        </a:p>
      </dgm:t>
    </dgm:pt>
    <dgm:pt modelId="{0CCF9433-E1A3-4C4A-A4D2-3DFCA000B74E}" type="parTrans" cxnId="{E0B207B6-33BA-4E77-9FC7-F390D0F81A69}">
      <dgm:prSet/>
      <dgm:spPr/>
      <dgm:t>
        <a:bodyPr/>
        <a:lstStyle/>
        <a:p>
          <a:endParaRPr lang="en-GB"/>
        </a:p>
      </dgm:t>
    </dgm:pt>
    <dgm:pt modelId="{CFFBBEC9-0A45-4230-BB32-EF2F55DFE39E}" type="sibTrans" cxnId="{E0B207B6-33BA-4E77-9FC7-F390D0F81A69}">
      <dgm:prSet/>
      <dgm:spPr>
        <a:ln w="38100">
          <a:solidFill>
            <a:schemeClr val="tx2"/>
          </a:solidFill>
        </a:ln>
      </dgm:spPr>
      <dgm:t>
        <a:bodyPr/>
        <a:lstStyle/>
        <a:p>
          <a:endParaRPr lang="en-GB"/>
        </a:p>
      </dgm:t>
    </dgm:pt>
    <dgm:pt modelId="{FD5AF338-51AB-412E-B666-CFA4A22D6F2A}">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gm:t>
    </dgm:pt>
    <dgm:pt modelId="{2767AA98-E1F0-4E20-AACB-0473CED1B2D2}" type="parTrans" cxnId="{E2FBBBFA-C5FD-45EE-906E-24C69E64A4B3}">
      <dgm:prSet/>
      <dgm:spPr/>
      <dgm:t>
        <a:bodyPr/>
        <a:lstStyle/>
        <a:p>
          <a:endParaRPr lang="en-GB"/>
        </a:p>
      </dgm:t>
    </dgm:pt>
    <dgm:pt modelId="{F13BB77E-DE43-41B5-B979-0CD9C60B4B98}" type="sibTrans" cxnId="{E2FBBBFA-C5FD-45EE-906E-24C69E64A4B3}">
      <dgm:prSet/>
      <dgm:spPr>
        <a:ln w="38100">
          <a:solidFill>
            <a:schemeClr val="tx2"/>
          </a:solidFill>
        </a:ln>
      </dgm:spPr>
      <dgm:t>
        <a:bodyPr/>
        <a:lstStyle/>
        <a:p>
          <a:endParaRPr lang="en-GB"/>
        </a:p>
      </dgm:t>
    </dgm:pt>
    <dgm:pt modelId="{23E2A39C-F125-4426-8DAB-DDF04B6EC1B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gm:t>
    </dgm:pt>
    <dgm:pt modelId="{30207107-9A65-4C6F-B730-964C82E8C926}" type="parTrans" cxnId="{1DCE9F62-6672-4A84-8E3D-AAE74764DB9E}">
      <dgm:prSet/>
      <dgm:spPr/>
      <dgm:t>
        <a:bodyPr/>
        <a:lstStyle/>
        <a:p>
          <a:endParaRPr lang="en-GB"/>
        </a:p>
      </dgm:t>
    </dgm:pt>
    <dgm:pt modelId="{FDA610F3-44A0-4AB0-ABD0-CF1EEB876317}" type="sibTrans" cxnId="{1DCE9F62-6672-4A84-8E3D-AAE74764DB9E}">
      <dgm:prSet/>
      <dgm:spPr>
        <a:ln w="38100">
          <a:solidFill>
            <a:schemeClr val="tx2"/>
          </a:solidFill>
        </a:ln>
      </dgm:spPr>
      <dgm:t>
        <a:bodyPr/>
        <a:lstStyle/>
        <a:p>
          <a:endParaRPr lang="en-GB"/>
        </a:p>
      </dgm:t>
    </dgm:pt>
    <dgm:pt modelId="{01466C26-5DDC-4CD9-ADEE-BE26EB7C2F22}">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gm:t>
    </dgm:pt>
    <dgm:pt modelId="{3D074F8F-4C19-4119-8186-94008F23CBF2}" type="parTrans" cxnId="{2298745A-1F9E-46CF-BFF7-DED2FD2C5112}">
      <dgm:prSet/>
      <dgm:spPr/>
      <dgm:t>
        <a:bodyPr/>
        <a:lstStyle/>
        <a:p>
          <a:endParaRPr lang="en-GB"/>
        </a:p>
      </dgm:t>
    </dgm:pt>
    <dgm:pt modelId="{742FCFBC-E1BC-459D-BA3F-AAF7A4279096}" type="sibTrans" cxnId="{2298745A-1F9E-46CF-BFF7-DED2FD2C5112}">
      <dgm:prSet/>
      <dgm:spPr>
        <a:ln w="38100">
          <a:solidFill>
            <a:schemeClr val="tx2"/>
          </a:solidFill>
        </a:ln>
      </dgm:spPr>
      <dgm:t>
        <a:bodyPr/>
        <a:lstStyle/>
        <a:p>
          <a:endParaRPr lang="en-GB"/>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a:xfrm>
          <a:off x="2075670" y="-126955"/>
          <a:ext cx="1716059" cy="1168561"/>
        </a:xfrm>
        <a:prstGeom prst="roundRect">
          <a:avLst/>
        </a:prstGeom>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a:xfrm>
          <a:off x="3245029" y="2960129"/>
          <a:ext cx="1716059" cy="1168561"/>
        </a:xfrm>
        <a:prstGeom prst="roundRect">
          <a:avLst/>
        </a:prstGeom>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a:xfrm>
          <a:off x="995867" y="2960123"/>
          <a:ext cx="1716059" cy="1168561"/>
        </a:xfrm>
        <a:prstGeom prst="roundRect">
          <a:avLst/>
        </a:prstGeom>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a:xfrm>
          <a:off x="452681" y="1237520"/>
          <a:ext cx="1716059" cy="1168561"/>
        </a:xfrm>
        <a:prstGeom prst="roundRect">
          <a:avLst/>
        </a:prstGeom>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gm:t>
    </dgm:pt>
    <dgm:pt modelId="{01DE5037-A475-45F7-AB4D-5D9EE6A1DBF1}" type="parTrans" cxnId="{F1179D10-BE6D-4BB6-B1C4-1B32BF8839A3}">
      <dgm:prSet/>
      <dgm:spPr/>
      <dgm:t>
        <a:bodyPr/>
        <a:lstStyle/>
        <a:p>
          <a:endParaRPr lang="en-GB"/>
        </a:p>
      </dgm:t>
    </dgm:pt>
    <dgm:pt modelId="{6BC9DC41-752A-44EB-9BCD-D2F2B4CAF8C2}" type="sibTrans" cxnId="{F1179D10-BE6D-4BB6-B1C4-1B32BF8839A3}">
      <dgm:prSet/>
      <dgm:spPr>
        <a:ln w="38100">
          <a:solidFill>
            <a:schemeClr val="tx2"/>
          </a:solidFill>
        </a:ln>
      </dgm:spPr>
      <dgm:t>
        <a:bodyPr/>
        <a:lstStyle/>
        <a:p>
          <a:endParaRPr lang="en-GB"/>
        </a:p>
      </dgm:t>
    </dgm:pt>
    <dgm:pt modelId="{8F93E0E1-A784-4E9E-84E7-772379214A34}">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gm:t>
    </dgm:pt>
    <dgm:pt modelId="{0CCF9433-E1A3-4C4A-A4D2-3DFCA000B74E}" type="parTrans" cxnId="{E0B207B6-33BA-4E77-9FC7-F390D0F81A69}">
      <dgm:prSet/>
      <dgm:spPr/>
      <dgm:t>
        <a:bodyPr/>
        <a:lstStyle/>
        <a:p>
          <a:endParaRPr lang="en-GB"/>
        </a:p>
      </dgm:t>
    </dgm:pt>
    <dgm:pt modelId="{CFFBBEC9-0A45-4230-BB32-EF2F55DFE39E}" type="sibTrans" cxnId="{E0B207B6-33BA-4E77-9FC7-F390D0F81A69}">
      <dgm:prSet/>
      <dgm:spPr>
        <a:ln w="38100">
          <a:solidFill>
            <a:schemeClr val="tx2"/>
          </a:solidFill>
        </a:ln>
      </dgm:spPr>
      <dgm:t>
        <a:bodyPr/>
        <a:lstStyle/>
        <a:p>
          <a:endParaRPr lang="en-GB"/>
        </a:p>
      </dgm:t>
    </dgm:pt>
    <dgm:pt modelId="{FD5AF338-51AB-412E-B666-CFA4A22D6F2A}">
      <dgm:prSet phldrT="[Text]" custT="1"/>
      <dgm:spPr>
        <a:solidFill>
          <a:srgbClr val="D9F6FA"/>
        </a:solidFill>
        <a:ln w="12700" cap="flat" cmpd="sng" algn="ctr">
          <a:solidFill>
            <a:schemeClr val="accent2"/>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Predictive system modelling</a:t>
          </a:r>
        </a:p>
      </dgm:t>
    </dgm:pt>
    <dgm:pt modelId="{2767AA98-E1F0-4E20-AACB-0473CED1B2D2}" type="parTrans" cxnId="{E2FBBBFA-C5FD-45EE-906E-24C69E64A4B3}">
      <dgm:prSet/>
      <dgm:spPr/>
      <dgm:t>
        <a:bodyPr/>
        <a:lstStyle/>
        <a:p>
          <a:endParaRPr lang="en-GB"/>
        </a:p>
      </dgm:t>
    </dgm:pt>
    <dgm:pt modelId="{F13BB77E-DE43-41B5-B979-0CD9C60B4B98}" type="sibTrans" cxnId="{E2FBBBFA-C5FD-45EE-906E-24C69E64A4B3}">
      <dgm:prSet/>
      <dgm:spPr>
        <a:ln w="38100">
          <a:solidFill>
            <a:schemeClr val="tx2"/>
          </a:solidFill>
        </a:ln>
      </dgm:spPr>
      <dgm:t>
        <a:bodyPr/>
        <a:lstStyle/>
        <a:p>
          <a:endParaRPr lang="en-GB"/>
        </a:p>
      </dgm:t>
    </dgm:pt>
    <dgm:pt modelId="{23E2A39C-F125-4426-8DAB-DDF04B6EC1B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gm:t>
    </dgm:pt>
    <dgm:pt modelId="{30207107-9A65-4C6F-B730-964C82E8C926}" type="parTrans" cxnId="{1DCE9F62-6672-4A84-8E3D-AAE74764DB9E}">
      <dgm:prSet/>
      <dgm:spPr/>
      <dgm:t>
        <a:bodyPr/>
        <a:lstStyle/>
        <a:p>
          <a:endParaRPr lang="en-GB"/>
        </a:p>
      </dgm:t>
    </dgm:pt>
    <dgm:pt modelId="{FDA610F3-44A0-4AB0-ABD0-CF1EEB876317}" type="sibTrans" cxnId="{1DCE9F62-6672-4A84-8E3D-AAE74764DB9E}">
      <dgm:prSet/>
      <dgm:spPr>
        <a:ln w="38100">
          <a:solidFill>
            <a:schemeClr val="tx2"/>
          </a:solidFill>
        </a:ln>
      </dgm:spPr>
      <dgm:t>
        <a:bodyPr/>
        <a:lstStyle/>
        <a:p>
          <a:endParaRPr lang="en-GB"/>
        </a:p>
      </dgm:t>
    </dgm:pt>
    <dgm:pt modelId="{01466C26-5DDC-4CD9-ADEE-BE26EB7C2F22}">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gm:t>
    </dgm:pt>
    <dgm:pt modelId="{3D074F8F-4C19-4119-8186-94008F23CBF2}" type="parTrans" cxnId="{2298745A-1F9E-46CF-BFF7-DED2FD2C5112}">
      <dgm:prSet/>
      <dgm:spPr/>
      <dgm:t>
        <a:bodyPr/>
        <a:lstStyle/>
        <a:p>
          <a:endParaRPr lang="en-GB"/>
        </a:p>
      </dgm:t>
    </dgm:pt>
    <dgm:pt modelId="{742FCFBC-E1BC-459D-BA3F-AAF7A4279096}" type="sibTrans" cxnId="{2298745A-1F9E-46CF-BFF7-DED2FD2C5112}">
      <dgm:prSet/>
      <dgm:spPr>
        <a:ln w="38100">
          <a:solidFill>
            <a:schemeClr val="tx2"/>
          </a:solidFill>
        </a:ln>
      </dgm:spPr>
      <dgm:t>
        <a:bodyPr/>
        <a:lstStyle/>
        <a:p>
          <a:endParaRPr lang="en-GB"/>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a:xfrm>
          <a:off x="2075670" y="-126955"/>
          <a:ext cx="1716059" cy="1168561"/>
        </a:xfrm>
        <a:prstGeom prst="roundRect">
          <a:avLst/>
        </a:prstGeom>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a:xfrm>
          <a:off x="4151340" y="1202336"/>
          <a:ext cx="1716059" cy="1168561"/>
        </a:xfrm>
        <a:prstGeom prst="roundRect">
          <a:avLst/>
        </a:prstGeom>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a:xfrm>
          <a:off x="3245029" y="2960129"/>
          <a:ext cx="1716059" cy="1168561"/>
        </a:xfrm>
        <a:prstGeom prst="roundRect">
          <a:avLst/>
        </a:prstGeom>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a:xfrm>
          <a:off x="995867" y="2960123"/>
          <a:ext cx="1716059" cy="1168561"/>
        </a:xfrm>
        <a:prstGeom prst="roundRect">
          <a:avLst/>
        </a:prstGeom>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a:xfrm>
          <a:off x="452681" y="1237520"/>
          <a:ext cx="1716059" cy="1168561"/>
        </a:xfrm>
        <a:prstGeom prst="roundRect">
          <a:avLst/>
        </a:prstGeom>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gm:t>
    </dgm:pt>
    <dgm:pt modelId="{01DE5037-A475-45F7-AB4D-5D9EE6A1DBF1}" type="parTrans" cxnId="{F1179D10-BE6D-4BB6-B1C4-1B32BF8839A3}">
      <dgm:prSet/>
      <dgm:spPr/>
      <dgm:t>
        <a:bodyPr/>
        <a:lstStyle/>
        <a:p>
          <a:endParaRPr lang="en-GB"/>
        </a:p>
      </dgm:t>
    </dgm:pt>
    <dgm:pt modelId="{6BC9DC41-752A-44EB-9BCD-D2F2B4CAF8C2}" type="sibTrans" cxnId="{F1179D10-BE6D-4BB6-B1C4-1B32BF8839A3}">
      <dgm:prSet/>
      <dgm:spPr>
        <a:ln w="38100">
          <a:solidFill>
            <a:schemeClr val="tx2"/>
          </a:solidFill>
        </a:ln>
      </dgm:spPr>
      <dgm:t>
        <a:bodyPr/>
        <a:lstStyle/>
        <a:p>
          <a:endParaRPr lang="en-GB"/>
        </a:p>
      </dgm:t>
    </dgm:pt>
    <dgm:pt modelId="{8F93E0E1-A784-4E9E-84E7-772379214A34}">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gm:t>
    </dgm:pt>
    <dgm:pt modelId="{0CCF9433-E1A3-4C4A-A4D2-3DFCA000B74E}" type="parTrans" cxnId="{E0B207B6-33BA-4E77-9FC7-F390D0F81A69}">
      <dgm:prSet/>
      <dgm:spPr/>
      <dgm:t>
        <a:bodyPr/>
        <a:lstStyle/>
        <a:p>
          <a:endParaRPr lang="en-GB"/>
        </a:p>
      </dgm:t>
    </dgm:pt>
    <dgm:pt modelId="{CFFBBEC9-0A45-4230-BB32-EF2F55DFE39E}" type="sibTrans" cxnId="{E0B207B6-33BA-4E77-9FC7-F390D0F81A69}">
      <dgm:prSet/>
      <dgm:spPr>
        <a:ln w="38100">
          <a:solidFill>
            <a:schemeClr val="tx2"/>
          </a:solidFill>
        </a:ln>
      </dgm:spPr>
      <dgm:t>
        <a:bodyPr/>
        <a:lstStyle/>
        <a:p>
          <a:endParaRPr lang="en-GB"/>
        </a:p>
      </dgm:t>
    </dgm:pt>
    <dgm:pt modelId="{FD5AF338-51AB-412E-B666-CFA4A22D6F2A}">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gm:t>
    </dgm:pt>
    <dgm:pt modelId="{2767AA98-E1F0-4E20-AACB-0473CED1B2D2}" type="parTrans" cxnId="{E2FBBBFA-C5FD-45EE-906E-24C69E64A4B3}">
      <dgm:prSet/>
      <dgm:spPr/>
      <dgm:t>
        <a:bodyPr/>
        <a:lstStyle/>
        <a:p>
          <a:endParaRPr lang="en-GB"/>
        </a:p>
      </dgm:t>
    </dgm:pt>
    <dgm:pt modelId="{F13BB77E-DE43-41B5-B979-0CD9C60B4B98}" type="sibTrans" cxnId="{E2FBBBFA-C5FD-45EE-906E-24C69E64A4B3}">
      <dgm:prSet/>
      <dgm:spPr>
        <a:ln w="38100">
          <a:solidFill>
            <a:schemeClr val="tx2"/>
          </a:solidFill>
        </a:ln>
      </dgm:spPr>
      <dgm:t>
        <a:bodyPr/>
        <a:lstStyle/>
        <a:p>
          <a:endParaRPr lang="en-GB"/>
        </a:p>
      </dgm:t>
    </dgm:pt>
    <dgm:pt modelId="{23E2A39C-F125-4426-8DAB-DDF04B6EC1B1}">
      <dgm:prSet phldrT="[Text]" custT="1"/>
      <dgm:spPr>
        <a:solidFill>
          <a:srgbClr val="D9F6FA"/>
        </a:solidFill>
        <a:ln w="12700" cap="flat" cmpd="sng" algn="ctr">
          <a:solidFill>
            <a:schemeClr val="accent2"/>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Design and begin to implement interventions</a:t>
          </a:r>
        </a:p>
      </dgm:t>
    </dgm:pt>
    <dgm:pt modelId="{30207107-9A65-4C6F-B730-964C82E8C926}" type="parTrans" cxnId="{1DCE9F62-6672-4A84-8E3D-AAE74764DB9E}">
      <dgm:prSet/>
      <dgm:spPr/>
      <dgm:t>
        <a:bodyPr/>
        <a:lstStyle/>
        <a:p>
          <a:endParaRPr lang="en-GB"/>
        </a:p>
      </dgm:t>
    </dgm:pt>
    <dgm:pt modelId="{FDA610F3-44A0-4AB0-ABD0-CF1EEB876317}" type="sibTrans" cxnId="{1DCE9F62-6672-4A84-8E3D-AAE74764DB9E}">
      <dgm:prSet/>
      <dgm:spPr>
        <a:ln w="38100">
          <a:solidFill>
            <a:schemeClr val="tx2"/>
          </a:solidFill>
        </a:ln>
      </dgm:spPr>
      <dgm:t>
        <a:bodyPr/>
        <a:lstStyle/>
        <a:p>
          <a:endParaRPr lang="en-GB"/>
        </a:p>
      </dgm:t>
    </dgm:pt>
    <dgm:pt modelId="{01466C26-5DDC-4CD9-ADEE-BE26EB7C2F22}">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gm:t>
    </dgm:pt>
    <dgm:pt modelId="{3D074F8F-4C19-4119-8186-94008F23CBF2}" type="parTrans" cxnId="{2298745A-1F9E-46CF-BFF7-DED2FD2C5112}">
      <dgm:prSet/>
      <dgm:spPr/>
      <dgm:t>
        <a:bodyPr/>
        <a:lstStyle/>
        <a:p>
          <a:endParaRPr lang="en-GB"/>
        </a:p>
      </dgm:t>
    </dgm:pt>
    <dgm:pt modelId="{742FCFBC-E1BC-459D-BA3F-AAF7A4279096}" type="sibTrans" cxnId="{2298745A-1F9E-46CF-BFF7-DED2FD2C5112}">
      <dgm:prSet/>
      <dgm:spPr>
        <a:ln w="38100">
          <a:solidFill>
            <a:schemeClr val="tx2"/>
          </a:solidFill>
        </a:ln>
      </dgm:spPr>
      <dgm:t>
        <a:bodyPr/>
        <a:lstStyle/>
        <a:p>
          <a:endParaRPr lang="en-GB"/>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a:xfrm>
          <a:off x="2075670" y="-126955"/>
          <a:ext cx="1716059" cy="1168561"/>
        </a:xfrm>
        <a:prstGeom prst="roundRect">
          <a:avLst/>
        </a:prstGeom>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a:xfrm>
          <a:off x="4151340" y="1202336"/>
          <a:ext cx="1716059" cy="1168561"/>
        </a:xfrm>
        <a:prstGeom prst="roundRect">
          <a:avLst/>
        </a:prstGeom>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a:xfrm>
          <a:off x="3245029" y="2960129"/>
          <a:ext cx="1716059" cy="1168561"/>
        </a:xfrm>
        <a:prstGeom prst="roundRect">
          <a:avLst/>
        </a:prstGeom>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a:xfrm>
          <a:off x="995867" y="2960123"/>
          <a:ext cx="1716059" cy="1168561"/>
        </a:xfrm>
        <a:prstGeom prst="roundRect">
          <a:avLst/>
        </a:prstGeom>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a:xfrm>
          <a:off x="452681" y="1237520"/>
          <a:ext cx="1716059" cy="1168561"/>
        </a:xfrm>
        <a:prstGeom prst="roundRect">
          <a:avLst/>
        </a:prstGeom>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14B3D80-CD4E-46D2-9794-B4B8D64E747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2A77201-28D2-4A9C-88A9-67AA804A8ED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gm:t>
    </dgm:pt>
    <dgm:pt modelId="{01DE5037-A475-45F7-AB4D-5D9EE6A1DBF1}" type="parTrans" cxnId="{F1179D10-BE6D-4BB6-B1C4-1B32BF8839A3}">
      <dgm:prSet/>
      <dgm:spPr/>
      <dgm:t>
        <a:bodyPr/>
        <a:lstStyle/>
        <a:p>
          <a:endParaRPr lang="en-GB"/>
        </a:p>
      </dgm:t>
    </dgm:pt>
    <dgm:pt modelId="{6BC9DC41-752A-44EB-9BCD-D2F2B4CAF8C2}" type="sibTrans" cxnId="{F1179D10-BE6D-4BB6-B1C4-1B32BF8839A3}">
      <dgm:prSet/>
      <dgm:spPr>
        <a:ln w="38100">
          <a:solidFill>
            <a:schemeClr val="tx2"/>
          </a:solidFill>
        </a:ln>
      </dgm:spPr>
      <dgm:t>
        <a:bodyPr/>
        <a:lstStyle/>
        <a:p>
          <a:endParaRPr lang="en-GB"/>
        </a:p>
      </dgm:t>
    </dgm:pt>
    <dgm:pt modelId="{8F93E0E1-A784-4E9E-84E7-772379214A34}">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gm:t>
    </dgm:pt>
    <dgm:pt modelId="{0CCF9433-E1A3-4C4A-A4D2-3DFCA000B74E}" type="parTrans" cxnId="{E0B207B6-33BA-4E77-9FC7-F390D0F81A69}">
      <dgm:prSet/>
      <dgm:spPr/>
      <dgm:t>
        <a:bodyPr/>
        <a:lstStyle/>
        <a:p>
          <a:endParaRPr lang="en-GB"/>
        </a:p>
      </dgm:t>
    </dgm:pt>
    <dgm:pt modelId="{CFFBBEC9-0A45-4230-BB32-EF2F55DFE39E}" type="sibTrans" cxnId="{E0B207B6-33BA-4E77-9FC7-F390D0F81A69}">
      <dgm:prSet/>
      <dgm:spPr>
        <a:ln w="38100">
          <a:solidFill>
            <a:schemeClr val="tx2"/>
          </a:solidFill>
        </a:ln>
      </dgm:spPr>
      <dgm:t>
        <a:bodyPr/>
        <a:lstStyle/>
        <a:p>
          <a:endParaRPr lang="en-GB"/>
        </a:p>
      </dgm:t>
    </dgm:pt>
    <dgm:pt modelId="{FD5AF338-51AB-412E-B666-CFA4A22D6F2A}">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gm:t>
    </dgm:pt>
    <dgm:pt modelId="{2767AA98-E1F0-4E20-AACB-0473CED1B2D2}" type="parTrans" cxnId="{E2FBBBFA-C5FD-45EE-906E-24C69E64A4B3}">
      <dgm:prSet/>
      <dgm:spPr/>
      <dgm:t>
        <a:bodyPr/>
        <a:lstStyle/>
        <a:p>
          <a:endParaRPr lang="en-GB"/>
        </a:p>
      </dgm:t>
    </dgm:pt>
    <dgm:pt modelId="{F13BB77E-DE43-41B5-B979-0CD9C60B4B98}" type="sibTrans" cxnId="{E2FBBBFA-C5FD-45EE-906E-24C69E64A4B3}">
      <dgm:prSet/>
      <dgm:spPr>
        <a:ln w="38100">
          <a:solidFill>
            <a:schemeClr val="tx2"/>
          </a:solidFill>
        </a:ln>
      </dgm:spPr>
      <dgm:t>
        <a:bodyPr/>
        <a:lstStyle/>
        <a:p>
          <a:endParaRPr lang="en-GB"/>
        </a:p>
      </dgm:t>
    </dgm:pt>
    <dgm:pt modelId="{23E2A39C-F125-4426-8DAB-DDF04B6EC1B1}">
      <dgm:prSet phldrT="[Text]" custT="1"/>
      <dgm:spPr>
        <a:solidFill>
          <a:srgbClr val="FFFFFF">
            <a:lumMod val="75000"/>
          </a:srgbClr>
        </a:solidFill>
        <a:ln w="12700" cap="flat" cmpd="sng" algn="ctr">
          <a:solidFill>
            <a:srgbClr val="E7E6E6">
              <a:lumMod val="50000"/>
            </a:srgbClr>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gm:t>
    </dgm:pt>
    <dgm:pt modelId="{30207107-9A65-4C6F-B730-964C82E8C926}" type="parTrans" cxnId="{1DCE9F62-6672-4A84-8E3D-AAE74764DB9E}">
      <dgm:prSet/>
      <dgm:spPr/>
      <dgm:t>
        <a:bodyPr/>
        <a:lstStyle/>
        <a:p>
          <a:endParaRPr lang="en-GB"/>
        </a:p>
      </dgm:t>
    </dgm:pt>
    <dgm:pt modelId="{FDA610F3-44A0-4AB0-ABD0-CF1EEB876317}" type="sibTrans" cxnId="{1DCE9F62-6672-4A84-8E3D-AAE74764DB9E}">
      <dgm:prSet/>
      <dgm:spPr>
        <a:ln w="38100">
          <a:solidFill>
            <a:schemeClr val="tx2"/>
          </a:solidFill>
        </a:ln>
      </dgm:spPr>
      <dgm:t>
        <a:bodyPr/>
        <a:lstStyle/>
        <a:p>
          <a:endParaRPr lang="en-GB"/>
        </a:p>
      </dgm:t>
    </dgm:pt>
    <dgm:pt modelId="{01466C26-5DDC-4CD9-ADEE-BE26EB7C2F22}">
      <dgm:prSet phldrT="[Text]" custT="1"/>
      <dgm:spPr>
        <a:solidFill>
          <a:srgbClr val="D9F6FA"/>
        </a:solidFill>
        <a:ln w="12700" cap="flat" cmpd="sng" algn="ctr">
          <a:solidFill>
            <a:schemeClr val="accent2"/>
          </a:solidFill>
          <a:prstDash val="solid"/>
          <a:miter lim="800000"/>
        </a:ln>
        <a:effectLst/>
      </dgm:spPr>
      <dgm:t>
        <a:bodyPr spcFirstLastPara="0" vert="horz" wrap="square" lIns="60960" tIns="60960" rIns="60960" bIns="60960" numCol="1" spcCol="1270" anchor="ctr" anchorCtr="0"/>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Active monitoring and rapid improvement </a:t>
          </a:r>
        </a:p>
      </dgm:t>
    </dgm:pt>
    <dgm:pt modelId="{3D074F8F-4C19-4119-8186-94008F23CBF2}" type="parTrans" cxnId="{2298745A-1F9E-46CF-BFF7-DED2FD2C5112}">
      <dgm:prSet/>
      <dgm:spPr/>
      <dgm:t>
        <a:bodyPr/>
        <a:lstStyle/>
        <a:p>
          <a:endParaRPr lang="en-GB"/>
        </a:p>
      </dgm:t>
    </dgm:pt>
    <dgm:pt modelId="{742FCFBC-E1BC-459D-BA3F-AAF7A4279096}" type="sibTrans" cxnId="{2298745A-1F9E-46CF-BFF7-DED2FD2C5112}">
      <dgm:prSet/>
      <dgm:spPr>
        <a:ln w="38100">
          <a:solidFill>
            <a:schemeClr val="tx2"/>
          </a:solidFill>
        </a:ln>
      </dgm:spPr>
      <dgm:t>
        <a:bodyPr/>
        <a:lstStyle/>
        <a:p>
          <a:endParaRPr lang="en-GB"/>
        </a:p>
      </dgm:t>
    </dgm:pt>
    <dgm:pt modelId="{51C86D85-77DA-4DBD-8A17-5C475A5A4CE1}" type="pres">
      <dgm:prSet presAssocID="{314B3D80-CD4E-46D2-9794-B4B8D64E747D}" presName="cycle" presStyleCnt="0">
        <dgm:presLayoutVars>
          <dgm:dir/>
          <dgm:resizeHandles val="exact"/>
        </dgm:presLayoutVars>
      </dgm:prSet>
      <dgm:spPr/>
    </dgm:pt>
    <dgm:pt modelId="{F4BE48D1-4AFC-44E6-8285-9705C090B051}" type="pres">
      <dgm:prSet presAssocID="{D2A77201-28D2-4A9C-88A9-67AA804A8ED1}" presName="node" presStyleLbl="node1" presStyleIdx="0" presStyleCnt="5" custScaleX="130498" custScaleY="136713">
        <dgm:presLayoutVars>
          <dgm:bulletEnabled val="1"/>
        </dgm:presLayoutVars>
      </dgm:prSet>
      <dgm:spPr>
        <a:xfrm>
          <a:off x="2075670" y="-126955"/>
          <a:ext cx="1716059" cy="1168561"/>
        </a:xfrm>
        <a:prstGeom prst="roundRect">
          <a:avLst/>
        </a:prstGeom>
      </dgm:spPr>
    </dgm:pt>
    <dgm:pt modelId="{0C7D7D6A-2850-44ED-A974-AB5D27D35150}" type="pres">
      <dgm:prSet presAssocID="{D2A77201-28D2-4A9C-88A9-67AA804A8ED1}" presName="spNode" presStyleCnt="0"/>
      <dgm:spPr/>
    </dgm:pt>
    <dgm:pt modelId="{E04AEEAE-7C50-477B-A510-9F3107A6C6F2}" type="pres">
      <dgm:prSet presAssocID="{6BC9DC41-752A-44EB-9BCD-D2F2B4CAF8C2}" presName="sibTrans" presStyleLbl="sibTrans1D1" presStyleIdx="0" presStyleCnt="5"/>
      <dgm:spPr/>
    </dgm:pt>
    <dgm:pt modelId="{E430B7C7-0BB8-4B3D-BCDB-EFE9FCE12D22}" type="pres">
      <dgm:prSet presAssocID="{8F93E0E1-A784-4E9E-84E7-772379214A34}" presName="node" presStyleLbl="node1" presStyleIdx="1" presStyleCnt="5" custScaleX="130498" custScaleY="136713" custRadScaleRad="277799" custRadScaleInc="55984">
        <dgm:presLayoutVars>
          <dgm:bulletEnabled val="1"/>
        </dgm:presLayoutVars>
      </dgm:prSet>
      <dgm:spPr>
        <a:xfrm>
          <a:off x="4151340" y="1202336"/>
          <a:ext cx="1716059" cy="1168561"/>
        </a:xfrm>
        <a:prstGeom prst="roundRect">
          <a:avLst/>
        </a:prstGeom>
      </dgm:spPr>
    </dgm:pt>
    <dgm:pt modelId="{50B7C61E-AA29-4314-81BD-497A3611FE52}" type="pres">
      <dgm:prSet presAssocID="{8F93E0E1-A784-4E9E-84E7-772379214A34}" presName="spNode" presStyleCnt="0"/>
      <dgm:spPr/>
    </dgm:pt>
    <dgm:pt modelId="{FAFF846F-4726-4F2D-B77D-BCE433CB7616}" type="pres">
      <dgm:prSet presAssocID="{CFFBBEC9-0A45-4230-BB32-EF2F55DFE39E}" presName="sibTrans" presStyleLbl="sibTrans1D1" presStyleIdx="1" presStyleCnt="5"/>
      <dgm:spPr/>
    </dgm:pt>
    <dgm:pt modelId="{5C0922C2-71C7-4825-BCC1-52BAEFA363AF}" type="pres">
      <dgm:prSet presAssocID="{FD5AF338-51AB-412E-B666-CFA4A22D6F2A}" presName="node" presStyleLbl="node1" presStyleIdx="2" presStyleCnt="5" custScaleX="130498" custScaleY="136713" custRadScaleRad="106021" custRadScaleInc="-17770">
        <dgm:presLayoutVars>
          <dgm:bulletEnabled val="1"/>
        </dgm:presLayoutVars>
      </dgm:prSet>
      <dgm:spPr>
        <a:xfrm>
          <a:off x="3245029" y="2960129"/>
          <a:ext cx="1716059" cy="1168561"/>
        </a:xfrm>
        <a:prstGeom prst="roundRect">
          <a:avLst/>
        </a:prstGeom>
      </dgm:spPr>
    </dgm:pt>
    <dgm:pt modelId="{40724E1F-830A-4A47-940B-1C76A7723158}" type="pres">
      <dgm:prSet presAssocID="{FD5AF338-51AB-412E-B666-CFA4A22D6F2A}" presName="spNode" presStyleCnt="0"/>
      <dgm:spPr/>
    </dgm:pt>
    <dgm:pt modelId="{9EC2A226-C1BB-437C-A43D-B7859A725463}" type="pres">
      <dgm:prSet presAssocID="{F13BB77E-DE43-41B5-B979-0CD9C60B4B98}" presName="sibTrans" presStyleLbl="sibTrans1D1" presStyleIdx="2" presStyleCnt="5"/>
      <dgm:spPr/>
    </dgm:pt>
    <dgm:pt modelId="{FF212D31-B247-4A01-93CE-F6D41E76A622}" type="pres">
      <dgm:prSet presAssocID="{23E2A39C-F125-4426-8DAB-DDF04B6EC1B1}" presName="node" presStyleLbl="node1" presStyleIdx="3" presStyleCnt="5" custScaleX="130498" custScaleY="136713" custRadScaleRad="102707" custRadScaleInc="8460">
        <dgm:presLayoutVars>
          <dgm:bulletEnabled val="1"/>
        </dgm:presLayoutVars>
      </dgm:prSet>
      <dgm:spPr>
        <a:xfrm>
          <a:off x="995867" y="2960123"/>
          <a:ext cx="1716059" cy="1168561"/>
        </a:xfrm>
        <a:prstGeom prst="roundRect">
          <a:avLst/>
        </a:prstGeom>
      </dgm:spPr>
    </dgm:pt>
    <dgm:pt modelId="{E3F9E395-0AB6-43FF-A8F6-4BB8394E24E2}" type="pres">
      <dgm:prSet presAssocID="{23E2A39C-F125-4426-8DAB-DDF04B6EC1B1}" presName="spNode" presStyleCnt="0"/>
      <dgm:spPr/>
    </dgm:pt>
    <dgm:pt modelId="{3584A8A7-8AA3-4140-ACA9-24A77E742CA8}" type="pres">
      <dgm:prSet presAssocID="{FDA610F3-44A0-4AB0-ABD0-CF1EEB876317}" presName="sibTrans" presStyleLbl="sibTrans1D1" presStyleIdx="3" presStyleCnt="5"/>
      <dgm:spPr/>
    </dgm:pt>
    <dgm:pt modelId="{CD54490A-9802-4967-85F5-14F5BB5BE8C2}" type="pres">
      <dgm:prSet presAssocID="{01466C26-5DDC-4CD9-ADEE-BE26EB7C2F22}" presName="node" presStyleLbl="node1" presStyleIdx="4" presStyleCnt="5" custScaleX="130498" custScaleY="136713" custRadScaleRad="97195" custRadScaleInc="-25415">
        <dgm:presLayoutVars>
          <dgm:bulletEnabled val="1"/>
        </dgm:presLayoutVars>
      </dgm:prSet>
      <dgm:spPr>
        <a:xfrm>
          <a:off x="452681" y="1237520"/>
          <a:ext cx="1716059" cy="1168561"/>
        </a:xfrm>
        <a:prstGeom prst="roundRect">
          <a:avLst/>
        </a:prstGeom>
      </dgm:spPr>
    </dgm:pt>
    <dgm:pt modelId="{9CBDE407-2272-40FB-AC8E-8620761CC2B6}" type="pres">
      <dgm:prSet presAssocID="{01466C26-5DDC-4CD9-ADEE-BE26EB7C2F22}" presName="spNode" presStyleCnt="0"/>
      <dgm:spPr/>
    </dgm:pt>
    <dgm:pt modelId="{C5419277-B359-440D-809C-2ADA549BB0E3}" type="pres">
      <dgm:prSet presAssocID="{742FCFBC-E1BC-459D-BA3F-AAF7A4279096}" presName="sibTrans" presStyleLbl="sibTrans1D1" presStyleIdx="4" presStyleCnt="5"/>
      <dgm:spPr/>
    </dgm:pt>
  </dgm:ptLst>
  <dgm:cxnLst>
    <dgm:cxn modelId="{35B67E07-3130-4065-BAF9-075E868652D0}" type="presOf" srcId="{314B3D80-CD4E-46D2-9794-B4B8D64E747D}" destId="{51C86D85-77DA-4DBD-8A17-5C475A5A4CE1}" srcOrd="0" destOrd="0" presId="urn:microsoft.com/office/officeart/2005/8/layout/cycle5"/>
    <dgm:cxn modelId="{F1179D10-BE6D-4BB6-B1C4-1B32BF8839A3}" srcId="{314B3D80-CD4E-46D2-9794-B4B8D64E747D}" destId="{D2A77201-28D2-4A9C-88A9-67AA804A8ED1}" srcOrd="0" destOrd="0" parTransId="{01DE5037-A475-45F7-AB4D-5D9EE6A1DBF1}" sibTransId="{6BC9DC41-752A-44EB-9BCD-D2F2B4CAF8C2}"/>
    <dgm:cxn modelId="{A0C16912-BB93-4F58-A54B-42F8717A3432}" type="presOf" srcId="{FDA610F3-44A0-4AB0-ABD0-CF1EEB876317}" destId="{3584A8A7-8AA3-4140-ACA9-24A77E742CA8}" srcOrd="0" destOrd="0" presId="urn:microsoft.com/office/officeart/2005/8/layout/cycle5"/>
    <dgm:cxn modelId="{1EC3ED20-D41C-470A-8F8E-AA571299137D}" type="presOf" srcId="{FD5AF338-51AB-412E-B666-CFA4A22D6F2A}" destId="{5C0922C2-71C7-4825-BCC1-52BAEFA363AF}" srcOrd="0" destOrd="0" presId="urn:microsoft.com/office/officeart/2005/8/layout/cycle5"/>
    <dgm:cxn modelId="{B4D57B28-9ED3-4D4D-9101-52DA489C193F}" type="presOf" srcId="{CFFBBEC9-0A45-4230-BB32-EF2F55DFE39E}" destId="{FAFF846F-4726-4F2D-B77D-BCE433CB7616}" srcOrd="0" destOrd="0" presId="urn:microsoft.com/office/officeart/2005/8/layout/cycle5"/>
    <dgm:cxn modelId="{1DCE9F62-6672-4A84-8E3D-AAE74764DB9E}" srcId="{314B3D80-CD4E-46D2-9794-B4B8D64E747D}" destId="{23E2A39C-F125-4426-8DAB-DDF04B6EC1B1}" srcOrd="3" destOrd="0" parTransId="{30207107-9A65-4C6F-B730-964C82E8C926}" sibTransId="{FDA610F3-44A0-4AB0-ABD0-CF1EEB876317}"/>
    <dgm:cxn modelId="{2298745A-1F9E-46CF-BFF7-DED2FD2C5112}" srcId="{314B3D80-CD4E-46D2-9794-B4B8D64E747D}" destId="{01466C26-5DDC-4CD9-ADEE-BE26EB7C2F22}" srcOrd="4" destOrd="0" parTransId="{3D074F8F-4C19-4119-8186-94008F23CBF2}" sibTransId="{742FCFBC-E1BC-459D-BA3F-AAF7A4279096}"/>
    <dgm:cxn modelId="{9A1AAE82-6D76-4BE4-A2D6-FF3DF015B268}" type="presOf" srcId="{6BC9DC41-752A-44EB-9BCD-D2F2B4CAF8C2}" destId="{E04AEEAE-7C50-477B-A510-9F3107A6C6F2}" srcOrd="0" destOrd="0" presId="urn:microsoft.com/office/officeart/2005/8/layout/cycle5"/>
    <dgm:cxn modelId="{E2966B90-ADB1-4DF8-AC8A-5FF610A6AB38}" type="presOf" srcId="{8F93E0E1-A784-4E9E-84E7-772379214A34}" destId="{E430B7C7-0BB8-4B3D-BCDB-EFE9FCE12D22}" srcOrd="0" destOrd="0" presId="urn:microsoft.com/office/officeart/2005/8/layout/cycle5"/>
    <dgm:cxn modelId="{4B8B9C92-479D-458F-B260-2C9B617F7BA3}" type="presOf" srcId="{742FCFBC-E1BC-459D-BA3F-AAF7A4279096}" destId="{C5419277-B359-440D-809C-2ADA549BB0E3}" srcOrd="0" destOrd="0" presId="urn:microsoft.com/office/officeart/2005/8/layout/cycle5"/>
    <dgm:cxn modelId="{E0B207B6-33BA-4E77-9FC7-F390D0F81A69}" srcId="{314B3D80-CD4E-46D2-9794-B4B8D64E747D}" destId="{8F93E0E1-A784-4E9E-84E7-772379214A34}" srcOrd="1" destOrd="0" parTransId="{0CCF9433-E1A3-4C4A-A4D2-3DFCA000B74E}" sibTransId="{CFFBBEC9-0A45-4230-BB32-EF2F55DFE39E}"/>
    <dgm:cxn modelId="{D17CB4C6-70C2-4241-B532-80F6C66165BA}" type="presOf" srcId="{F13BB77E-DE43-41B5-B979-0CD9C60B4B98}" destId="{9EC2A226-C1BB-437C-A43D-B7859A725463}" srcOrd="0" destOrd="0" presId="urn:microsoft.com/office/officeart/2005/8/layout/cycle5"/>
    <dgm:cxn modelId="{307C56CF-6053-471F-81FA-F4625C87EC41}" type="presOf" srcId="{23E2A39C-F125-4426-8DAB-DDF04B6EC1B1}" destId="{FF212D31-B247-4A01-93CE-F6D41E76A622}" srcOrd="0" destOrd="0" presId="urn:microsoft.com/office/officeart/2005/8/layout/cycle5"/>
    <dgm:cxn modelId="{E3BF60E5-7A74-4951-B8FE-D0F6DF95937C}" type="presOf" srcId="{D2A77201-28D2-4A9C-88A9-67AA804A8ED1}" destId="{F4BE48D1-4AFC-44E6-8285-9705C090B051}" srcOrd="0" destOrd="0" presId="urn:microsoft.com/office/officeart/2005/8/layout/cycle5"/>
    <dgm:cxn modelId="{E2FBBBFA-C5FD-45EE-906E-24C69E64A4B3}" srcId="{314B3D80-CD4E-46D2-9794-B4B8D64E747D}" destId="{FD5AF338-51AB-412E-B666-CFA4A22D6F2A}" srcOrd="2" destOrd="0" parTransId="{2767AA98-E1F0-4E20-AACB-0473CED1B2D2}" sibTransId="{F13BB77E-DE43-41B5-B979-0CD9C60B4B98}"/>
    <dgm:cxn modelId="{B7FC4DFD-1B96-42B9-82DA-0128F3CA23C1}" type="presOf" srcId="{01466C26-5DDC-4CD9-ADEE-BE26EB7C2F22}" destId="{CD54490A-9802-4967-85F5-14F5BB5BE8C2}" srcOrd="0" destOrd="0" presId="urn:microsoft.com/office/officeart/2005/8/layout/cycle5"/>
    <dgm:cxn modelId="{E09AA2DA-C1AE-4099-9DA5-E8DED3773082}" type="presParOf" srcId="{51C86D85-77DA-4DBD-8A17-5C475A5A4CE1}" destId="{F4BE48D1-4AFC-44E6-8285-9705C090B051}" srcOrd="0" destOrd="0" presId="urn:microsoft.com/office/officeart/2005/8/layout/cycle5"/>
    <dgm:cxn modelId="{2DB47D00-5BFF-4DAD-8153-9F5CF61F24B4}" type="presParOf" srcId="{51C86D85-77DA-4DBD-8A17-5C475A5A4CE1}" destId="{0C7D7D6A-2850-44ED-A974-AB5D27D35150}" srcOrd="1" destOrd="0" presId="urn:microsoft.com/office/officeart/2005/8/layout/cycle5"/>
    <dgm:cxn modelId="{95C3EF1B-BAEE-4EBE-BE4F-5D59E33617F0}" type="presParOf" srcId="{51C86D85-77DA-4DBD-8A17-5C475A5A4CE1}" destId="{E04AEEAE-7C50-477B-A510-9F3107A6C6F2}" srcOrd="2" destOrd="0" presId="urn:microsoft.com/office/officeart/2005/8/layout/cycle5"/>
    <dgm:cxn modelId="{79B6404A-F4F9-48E8-A698-49F825E5EB5B}" type="presParOf" srcId="{51C86D85-77DA-4DBD-8A17-5C475A5A4CE1}" destId="{E430B7C7-0BB8-4B3D-BCDB-EFE9FCE12D22}" srcOrd="3" destOrd="0" presId="urn:microsoft.com/office/officeart/2005/8/layout/cycle5"/>
    <dgm:cxn modelId="{172D92AA-FF04-46DB-80E2-5E7EC6F0C882}" type="presParOf" srcId="{51C86D85-77DA-4DBD-8A17-5C475A5A4CE1}" destId="{50B7C61E-AA29-4314-81BD-497A3611FE52}" srcOrd="4" destOrd="0" presId="urn:microsoft.com/office/officeart/2005/8/layout/cycle5"/>
    <dgm:cxn modelId="{13297E02-C152-412B-96C8-DDFFF4973D3F}" type="presParOf" srcId="{51C86D85-77DA-4DBD-8A17-5C475A5A4CE1}" destId="{FAFF846F-4726-4F2D-B77D-BCE433CB7616}" srcOrd="5" destOrd="0" presId="urn:microsoft.com/office/officeart/2005/8/layout/cycle5"/>
    <dgm:cxn modelId="{137655E3-8FDC-4091-AD5C-F2BD0E49D4A1}" type="presParOf" srcId="{51C86D85-77DA-4DBD-8A17-5C475A5A4CE1}" destId="{5C0922C2-71C7-4825-BCC1-52BAEFA363AF}" srcOrd="6" destOrd="0" presId="urn:microsoft.com/office/officeart/2005/8/layout/cycle5"/>
    <dgm:cxn modelId="{C427E892-412D-465D-A57F-3004C08ED125}" type="presParOf" srcId="{51C86D85-77DA-4DBD-8A17-5C475A5A4CE1}" destId="{40724E1F-830A-4A47-940B-1C76A7723158}" srcOrd="7" destOrd="0" presId="urn:microsoft.com/office/officeart/2005/8/layout/cycle5"/>
    <dgm:cxn modelId="{0A371DEB-65E1-4569-99BA-553D2F1C62F1}" type="presParOf" srcId="{51C86D85-77DA-4DBD-8A17-5C475A5A4CE1}" destId="{9EC2A226-C1BB-437C-A43D-B7859A725463}" srcOrd="8" destOrd="0" presId="urn:microsoft.com/office/officeart/2005/8/layout/cycle5"/>
    <dgm:cxn modelId="{AA04D9FE-286C-4ADE-81DA-4651791F44BB}" type="presParOf" srcId="{51C86D85-77DA-4DBD-8A17-5C475A5A4CE1}" destId="{FF212D31-B247-4A01-93CE-F6D41E76A622}" srcOrd="9" destOrd="0" presId="urn:microsoft.com/office/officeart/2005/8/layout/cycle5"/>
    <dgm:cxn modelId="{498FFDC9-5C00-4B4A-9A83-1FFAFF4692D2}" type="presParOf" srcId="{51C86D85-77DA-4DBD-8A17-5C475A5A4CE1}" destId="{E3F9E395-0AB6-43FF-A8F6-4BB8394E24E2}" srcOrd="10" destOrd="0" presId="urn:microsoft.com/office/officeart/2005/8/layout/cycle5"/>
    <dgm:cxn modelId="{85FC5D81-2009-4F35-8999-94E3AE6DB3CB}" type="presParOf" srcId="{51C86D85-77DA-4DBD-8A17-5C475A5A4CE1}" destId="{3584A8A7-8AA3-4140-ACA9-24A77E742CA8}" srcOrd="11" destOrd="0" presId="urn:microsoft.com/office/officeart/2005/8/layout/cycle5"/>
    <dgm:cxn modelId="{64074D76-9225-4AD6-A5C5-2B90DCDF01A9}" type="presParOf" srcId="{51C86D85-77DA-4DBD-8A17-5C475A5A4CE1}" destId="{CD54490A-9802-4967-85F5-14F5BB5BE8C2}" srcOrd="12" destOrd="0" presId="urn:microsoft.com/office/officeart/2005/8/layout/cycle5"/>
    <dgm:cxn modelId="{01CF4541-B76C-4082-9854-330803F74572}" type="presParOf" srcId="{51C86D85-77DA-4DBD-8A17-5C475A5A4CE1}" destId="{9CBDE407-2272-40FB-AC8E-8620761CC2B6}" srcOrd="13" destOrd="0" presId="urn:microsoft.com/office/officeart/2005/8/layout/cycle5"/>
    <dgm:cxn modelId="{192481E1-A3B9-408B-A7A4-8F8BA12E6D6A}" type="presParOf" srcId="{51C86D85-77DA-4DBD-8A17-5C475A5A4CE1}" destId="{C5419277-B359-440D-809C-2ADA549BB0E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Design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chemeClr val="bg1">
            <a:lumMod val="75000"/>
          </a:schemeClr>
        </a:solidFill>
        <a:ln w="15875"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bg1"/>
              </a:solidFill>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bg1"/>
              </a:solidFill>
              <a:latin typeface="Arial" panose="020B0604020202020204"/>
              <a:ea typeface="+mn-ea"/>
              <a:cs typeface="+mn-cs"/>
            </a:rPr>
            <a:t>Design</a:t>
          </a:r>
          <a:r>
            <a:rPr lang="en-GB" sz="1600" b="1" kern="1200" dirty="0">
              <a:solidFill>
                <a:schemeClr val="bg1"/>
              </a:solidFill>
            </a:rPr>
            <a:t>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rgbClr val="D9F6FA"/>
        </a:solidFill>
        <a:ln w="15875"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D9F6FA"/>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D9F6FA"/>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Design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E48D1-4AFC-44E6-8285-9705C090B051}">
      <dsp:nvSpPr>
        <dsp:cNvPr id="0" name=""/>
        <dsp:cNvSpPr/>
      </dsp:nvSpPr>
      <dsp:spPr>
        <a:xfrm>
          <a:off x="2075670" y="-126955"/>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Understanding Population Health and care needs</a:t>
          </a:r>
        </a:p>
      </dsp:txBody>
      <dsp:txXfrm>
        <a:off x="2132714" y="-69911"/>
        <a:ext cx="1601971" cy="1054473"/>
      </dsp:txXfrm>
    </dsp:sp>
    <dsp:sp modelId="{E04AEEAE-7C50-477B-A510-9F3107A6C6F2}">
      <dsp:nvSpPr>
        <dsp:cNvPr id="0" name=""/>
        <dsp:cNvSpPr/>
      </dsp:nvSpPr>
      <dsp:spPr>
        <a:xfrm>
          <a:off x="1871741" y="675316"/>
          <a:ext cx="3413009" cy="3413009"/>
        </a:xfrm>
        <a:custGeom>
          <a:avLst/>
          <a:gdLst/>
          <a:ahLst/>
          <a:cxnLst/>
          <a:rect l="0" t="0" r="0" b="0"/>
          <a:pathLst>
            <a:path>
              <a:moveTo>
                <a:pt x="2143976" y="57026"/>
              </a:moveTo>
              <a:arcTo wR="1706504" hR="1706504" stAng="17091234" swAng="142535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E430B7C7-0BB8-4B3D-BCDB-EFE9FCE12D22}">
      <dsp:nvSpPr>
        <dsp:cNvPr id="0" name=""/>
        <dsp:cNvSpPr/>
      </dsp:nvSpPr>
      <dsp:spPr>
        <a:xfrm>
          <a:off x="4151340" y="1202336"/>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Opportunity analysis and targeting</a:t>
          </a:r>
        </a:p>
      </dsp:txBody>
      <dsp:txXfrm>
        <a:off x="4208384" y="1259380"/>
        <a:ext cx="1601971" cy="1054473"/>
      </dsp:txXfrm>
    </dsp:sp>
    <dsp:sp modelId="{FAFF846F-4726-4F2D-B77D-BCE433CB7616}">
      <dsp:nvSpPr>
        <dsp:cNvPr id="0" name=""/>
        <dsp:cNvSpPr/>
      </dsp:nvSpPr>
      <dsp:spPr>
        <a:xfrm>
          <a:off x="1793611" y="-85188"/>
          <a:ext cx="3413009" cy="3413009"/>
        </a:xfrm>
        <a:custGeom>
          <a:avLst/>
          <a:gdLst/>
          <a:ahLst/>
          <a:cxnLst/>
          <a:rect l="0" t="0" r="0" b="0"/>
          <a:pathLst>
            <a:path>
              <a:moveTo>
                <a:pt x="3167147" y="2588934"/>
              </a:moveTo>
              <a:arcTo wR="1706504" hR="1706504" stAng="1868265" swAng="927490"/>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5C0922C2-71C7-4825-BCC1-52BAEFA363AF}">
      <dsp:nvSpPr>
        <dsp:cNvPr id="0" name=""/>
        <dsp:cNvSpPr/>
      </dsp:nvSpPr>
      <dsp:spPr>
        <a:xfrm>
          <a:off x="3245029" y="2960129"/>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Predictive system modelling</a:t>
          </a:r>
        </a:p>
      </dsp:txBody>
      <dsp:txXfrm>
        <a:off x="3302073" y="3017173"/>
        <a:ext cx="1601971" cy="1054473"/>
      </dsp:txXfrm>
    </dsp:sp>
    <dsp:sp modelId="{9EC2A226-C1BB-437C-A43D-B7859A725463}">
      <dsp:nvSpPr>
        <dsp:cNvPr id="0" name=""/>
        <dsp:cNvSpPr/>
      </dsp:nvSpPr>
      <dsp:spPr>
        <a:xfrm>
          <a:off x="1409524" y="537969"/>
          <a:ext cx="3413009" cy="3413009"/>
        </a:xfrm>
        <a:custGeom>
          <a:avLst/>
          <a:gdLst/>
          <a:ahLst/>
          <a:cxnLst/>
          <a:rect l="0" t="0" r="0" b="0"/>
          <a:pathLst>
            <a:path>
              <a:moveTo>
                <a:pt x="1728649" y="3412866"/>
              </a:moveTo>
              <a:arcTo wR="1706504" hR="1706504" stAng="5355388" swAng="650976"/>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FF212D31-B247-4A01-93CE-F6D41E76A622}">
      <dsp:nvSpPr>
        <dsp:cNvPr id="0" name=""/>
        <dsp:cNvSpPr/>
      </dsp:nvSpPr>
      <dsp:spPr>
        <a:xfrm>
          <a:off x="995867" y="2960123"/>
          <a:ext cx="1716059" cy="1168561"/>
        </a:xfrm>
        <a:prstGeom prst="roundRect">
          <a:avLst/>
        </a:prstGeom>
        <a:solidFill>
          <a:srgbClr val="FFFFFF">
            <a:lumMod val="75000"/>
          </a:srgbClr>
        </a:solidFill>
        <a:ln w="12700" cap="flat" cmpd="sng" algn="ctr">
          <a:solidFill>
            <a:srgbClr val="E7E6E6">
              <a:lumMod val="50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FFFFFF"/>
              </a:solidFill>
              <a:latin typeface="Arial" panose="020B0604020202020204"/>
              <a:ea typeface="+mn-ea"/>
              <a:cs typeface="+mn-cs"/>
            </a:rPr>
            <a:t>Design and begin to implement interventions</a:t>
          </a:r>
        </a:p>
      </dsp:txBody>
      <dsp:txXfrm>
        <a:off x="1052911" y="3017167"/>
        <a:ext cx="1601971" cy="1054473"/>
      </dsp:txXfrm>
    </dsp:sp>
    <dsp:sp modelId="{3584A8A7-8AA3-4140-ACA9-24A77E742CA8}">
      <dsp:nvSpPr>
        <dsp:cNvPr id="0" name=""/>
        <dsp:cNvSpPr/>
      </dsp:nvSpPr>
      <dsp:spPr>
        <a:xfrm>
          <a:off x="1292426" y="737548"/>
          <a:ext cx="3413009" cy="3413009"/>
        </a:xfrm>
        <a:custGeom>
          <a:avLst/>
          <a:gdLst/>
          <a:ahLst/>
          <a:cxnLst/>
          <a:rect l="0" t="0" r="0" b="0"/>
          <a:pathLst>
            <a:path>
              <a:moveTo>
                <a:pt x="49573" y="2114840"/>
              </a:moveTo>
              <a:arcTo wR="1706504" hR="1706504" stAng="9969350" swAng="681641"/>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 modelId="{CD54490A-9802-4967-85F5-14F5BB5BE8C2}">
      <dsp:nvSpPr>
        <dsp:cNvPr id="0" name=""/>
        <dsp:cNvSpPr/>
      </dsp:nvSpPr>
      <dsp:spPr>
        <a:xfrm>
          <a:off x="452681" y="1237520"/>
          <a:ext cx="1716059" cy="1168561"/>
        </a:xfrm>
        <a:prstGeom prst="roundRect">
          <a:avLst/>
        </a:prstGeom>
        <a:solidFill>
          <a:srgbClr val="D9F6FA"/>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2"/>
              </a:solidFill>
              <a:latin typeface="Arial" panose="020B0604020202020204"/>
              <a:ea typeface="+mn-ea"/>
              <a:cs typeface="+mn-cs"/>
            </a:rPr>
            <a:t>Active monitoring and rapid improvement </a:t>
          </a:r>
        </a:p>
      </dsp:txBody>
      <dsp:txXfrm>
        <a:off x="509725" y="1294564"/>
        <a:ext cx="1601971" cy="1054473"/>
      </dsp:txXfrm>
    </dsp:sp>
    <dsp:sp modelId="{C5419277-B359-440D-809C-2ADA549BB0E3}">
      <dsp:nvSpPr>
        <dsp:cNvPr id="0" name=""/>
        <dsp:cNvSpPr/>
      </dsp:nvSpPr>
      <dsp:spPr>
        <a:xfrm>
          <a:off x="1320708" y="398806"/>
          <a:ext cx="3413009" cy="3413009"/>
        </a:xfrm>
        <a:custGeom>
          <a:avLst/>
          <a:gdLst/>
          <a:ahLst/>
          <a:cxnLst/>
          <a:rect l="0" t="0" r="0" b="0"/>
          <a:pathLst>
            <a:path>
              <a:moveTo>
                <a:pt x="319500" y="712333"/>
              </a:moveTo>
              <a:arcTo wR="1706504" hR="1706504" stAng="12937923" swAng="924682"/>
            </a:path>
          </a:pathLst>
        </a:custGeom>
        <a:noFill/>
        <a:ln w="38100" cap="flat" cmpd="sng" algn="ctr">
          <a:solidFill>
            <a:schemeClr val="tx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1F190-4FB4-4DB5-9C82-69DA7F400FDF}" type="datetimeFigureOut">
              <a:rPr lang="en-GB" smtClean="0"/>
              <a:t>11/11/2024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624448-D633-4715-926A-EA4269610DAD}" type="slidenum">
              <a:rPr lang="en-GB" smtClean="0"/>
              <a:t>‹#›</a:t>
            </a:fld>
            <a:endParaRPr lang="en-GB"/>
          </a:p>
        </p:txBody>
      </p:sp>
    </p:spTree>
    <p:extLst>
      <p:ext uri="{BB962C8B-B14F-4D97-AF65-F5344CB8AC3E}">
        <p14:creationId xmlns:p14="http://schemas.microsoft.com/office/powerpoint/2010/main" val="1979783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E20C8F-5549-684E-B72F-221F75A955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974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307F21-5A0B-48A3-8874-5C3CADC444A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133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E20C8F-5549-684E-B72F-221F75A955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171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B2DC02-15AD-4353-AAE7-E0EFBC4FD65F}" type="slidenum">
              <a:rPr lang="en-US" smtClean="0"/>
              <a:t>18</a:t>
            </a:fld>
            <a:endParaRPr lang="en-US" dirty="0"/>
          </a:p>
        </p:txBody>
      </p:sp>
    </p:spTree>
    <p:extLst>
      <p:ext uri="{BB962C8B-B14F-4D97-AF65-F5344CB8AC3E}">
        <p14:creationId xmlns:p14="http://schemas.microsoft.com/office/powerpoint/2010/main" val="1050689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a:t>Using the PHM RS, Place Programme input, national clinical guidelines and local clinical input; local analytical teams developed a number of models to understand the impact of various possible interventions on outcomes and financial sustainability</a:t>
            </a:r>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r>
              <a:rPr lang="en-GB" sz="1200" dirty="0"/>
              <a:t>Several possible models of care were modelled for our targeted population, considering a 10 year population change. Graphs show the ‘as is’/ unmitigated risk across activity, financial, and demographic trends for our chosen cohorts’ life course segment, if we do not intervene </a:t>
            </a:r>
          </a:p>
          <a:p>
            <a:endParaRPr lang="en-GB" sz="1200" dirty="0"/>
          </a:p>
          <a:p>
            <a:endParaRPr lang="en-US" dirty="0"/>
          </a:p>
        </p:txBody>
      </p:sp>
      <p:sp>
        <p:nvSpPr>
          <p:cNvPr id="4" name="Slide Number Placeholder 3"/>
          <p:cNvSpPr>
            <a:spLocks noGrp="1"/>
          </p:cNvSpPr>
          <p:nvPr>
            <p:ph type="sldNum" sz="quarter" idx="5"/>
          </p:nvPr>
        </p:nvSpPr>
        <p:spPr/>
        <p:txBody>
          <a:bodyPr/>
          <a:lstStyle/>
          <a:p>
            <a:fld id="{99B2DC02-15AD-4353-AAE7-E0EFBC4FD65F}" type="slidenum">
              <a:rPr lang="en-US" smtClean="0"/>
              <a:t>22</a:t>
            </a:fld>
            <a:endParaRPr lang="en-US" dirty="0"/>
          </a:p>
        </p:txBody>
      </p:sp>
    </p:spTree>
    <p:extLst>
      <p:ext uri="{BB962C8B-B14F-4D97-AF65-F5344CB8AC3E}">
        <p14:creationId xmlns:p14="http://schemas.microsoft.com/office/powerpoint/2010/main" val="895269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pPr marL="285750" indent="-285750">
              <a:buFont typeface="Arial" panose="020B0604020202020204" pitchFamily="34" charset="0"/>
              <a:buChar char="•"/>
            </a:pPr>
            <a:r>
              <a:rPr lang="en-GB" sz="1200" dirty="0"/>
              <a:t>To rapidly understand the state and effects of our  intervention is a crucial part of PHM, and supports understanding of ROI and further business cases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We are using the PHM RS Evaluation module to </a:t>
            </a:r>
            <a:r>
              <a:rPr lang="en-GB" sz="1200" b="1" dirty="0"/>
              <a:t>assess the activity</a:t>
            </a:r>
            <a:r>
              <a:rPr lang="en-GB" sz="1200" dirty="0"/>
              <a:t> of our chosen cohort following intervention (compared to a control group), with the aim we can track progress over time and see the potential benefits our intervention has made </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We have only just finished the Place programme, so are continuing to monitor with the aim for positive system benefit </a:t>
            </a:r>
          </a:p>
          <a:p>
            <a:endParaRPr lang="en-GB" sz="1200" dirty="0"/>
          </a:p>
          <a:p>
            <a:endParaRPr lang="en-US" dirty="0"/>
          </a:p>
        </p:txBody>
      </p:sp>
      <p:sp>
        <p:nvSpPr>
          <p:cNvPr id="4" name="Slide Number Placeholder 3"/>
          <p:cNvSpPr>
            <a:spLocks noGrp="1"/>
          </p:cNvSpPr>
          <p:nvPr>
            <p:ph type="sldNum" sz="quarter" idx="5"/>
          </p:nvPr>
        </p:nvSpPr>
        <p:spPr/>
        <p:txBody>
          <a:bodyPr/>
          <a:lstStyle/>
          <a:p>
            <a:fld id="{99B2DC02-15AD-4353-AAE7-E0EFBC4FD65F}" type="slidenum">
              <a:rPr lang="en-US" smtClean="0"/>
              <a:t>28</a:t>
            </a:fld>
            <a:endParaRPr lang="en-US" dirty="0"/>
          </a:p>
        </p:txBody>
      </p:sp>
    </p:spTree>
    <p:extLst>
      <p:ext uri="{BB962C8B-B14F-4D97-AF65-F5344CB8AC3E}">
        <p14:creationId xmlns:p14="http://schemas.microsoft.com/office/powerpoint/2010/main" val="3739769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NHS Lincolnshire Integrated Care Board</a:t>
            </a:r>
            <a:endParaRPr lang="en-GB"/>
          </a:p>
        </p:txBody>
      </p:sp>
      <p:sp>
        <p:nvSpPr>
          <p:cNvPr id="9" name="Slide Number Placeholder 8"/>
          <p:cNvSpPr>
            <a:spLocks noGrp="1"/>
          </p:cNvSpPr>
          <p:nvPr>
            <p:ph type="sldNum" sz="quarter" idx="12"/>
          </p:nvPr>
        </p:nvSpPr>
        <p:spPr/>
        <p:txBody>
          <a:bodyPr/>
          <a:lstStyle/>
          <a:p>
            <a:fld id="{DEA9DBA8-CA09-4FCC-931D-DDD427042C40}" type="slidenum">
              <a:rPr lang="en-GB" smtClean="0"/>
              <a:t>‹#›</a:t>
            </a:fld>
            <a:endParaRPr lang="en-GB"/>
          </a:p>
        </p:txBody>
      </p:sp>
    </p:spTree>
    <p:extLst>
      <p:ext uri="{BB962C8B-B14F-4D97-AF65-F5344CB8AC3E}">
        <p14:creationId xmlns:p14="http://schemas.microsoft.com/office/powerpoint/2010/main" val="129757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D1521-B1E1-2FF0-1203-3B64D602A9B3}"/>
              </a:ext>
            </a:extLst>
          </p:cNvPr>
          <p:cNvSpPr>
            <a:spLocks noGrp="1"/>
          </p:cNvSpPr>
          <p:nvPr>
            <p:ph type="ctrTitle"/>
          </p:nvPr>
        </p:nvSpPr>
        <p:spPr>
          <a:xfrm>
            <a:off x="426996" y="426348"/>
            <a:ext cx="7852031" cy="1308154"/>
          </a:xfrm>
        </p:spPr>
        <p:txBody>
          <a:bodyPr lIns="0" tIns="0" rIns="0" bIns="0" anchor="b">
            <a:normAutofit/>
          </a:bodyPr>
          <a:lstStyle>
            <a:lvl1pPr algn="l">
              <a:defRPr sz="4400"/>
            </a:lvl1pPr>
          </a:lstStyle>
          <a:p>
            <a:r>
              <a:rPr lang="en-US"/>
              <a:t>Click to edit Master title style</a:t>
            </a:r>
            <a:endParaRPr lang="en-US" dirty="0"/>
          </a:p>
        </p:txBody>
      </p:sp>
      <p:sp>
        <p:nvSpPr>
          <p:cNvPr id="5" name="Subtitle 2">
            <a:extLst>
              <a:ext uri="{FF2B5EF4-FFF2-40B4-BE49-F238E27FC236}">
                <a16:creationId xmlns:a16="http://schemas.microsoft.com/office/drawing/2014/main" id="{44AC5620-B04C-1428-3FD0-FD0D684AEAD4}"/>
              </a:ext>
            </a:extLst>
          </p:cNvPr>
          <p:cNvSpPr>
            <a:spLocks noGrp="1"/>
          </p:cNvSpPr>
          <p:nvPr>
            <p:ph type="subTitle" idx="1"/>
          </p:nvPr>
        </p:nvSpPr>
        <p:spPr>
          <a:xfrm>
            <a:off x="426996" y="1868054"/>
            <a:ext cx="7852031" cy="365125"/>
          </a:xfrm>
        </p:spPr>
        <p:txBody>
          <a:bodyPr lIns="0" tIns="0" rIns="0" b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Date Placeholder 3">
            <a:extLst>
              <a:ext uri="{FF2B5EF4-FFF2-40B4-BE49-F238E27FC236}">
                <a16:creationId xmlns:a16="http://schemas.microsoft.com/office/drawing/2014/main" id="{07A2EAE9-D7CB-DA6D-6F8D-0D01E66A881A}"/>
              </a:ext>
            </a:extLst>
          </p:cNvPr>
          <p:cNvSpPr>
            <a:spLocks noGrp="1"/>
          </p:cNvSpPr>
          <p:nvPr>
            <p:ph type="dt" sz="half" idx="10"/>
          </p:nvPr>
        </p:nvSpPr>
        <p:spPr>
          <a:xfrm>
            <a:off x="426996" y="6275387"/>
            <a:ext cx="2130853" cy="365125"/>
          </a:xfrm>
          <a:prstGeom prst="rect">
            <a:avLst/>
          </a:prstGeom>
        </p:spPr>
        <p:txBody>
          <a:bodyPr lIns="0" tIns="0" rIns="0" bIns="0"/>
          <a:lstStyle>
            <a:lvl1pPr algn="l">
              <a:defRPr/>
            </a:lvl1pPr>
          </a:lstStyle>
          <a:p>
            <a:endParaRPr lang="en-US" dirty="0"/>
          </a:p>
        </p:txBody>
      </p:sp>
      <p:pic>
        <p:nvPicPr>
          <p:cNvPr id="7" name="Picture 6" descr="NHS Lincolnshire Integrated Care Board logo">
            <a:extLst>
              <a:ext uri="{FF2B5EF4-FFF2-40B4-BE49-F238E27FC236}">
                <a16:creationId xmlns:a16="http://schemas.microsoft.com/office/drawing/2014/main" id="{8F11EE37-318C-7C0F-D77A-C9B4310A8CE0}"/>
              </a:ext>
            </a:extLst>
          </p:cNvPr>
          <p:cNvPicPr>
            <a:picLocks noChangeAspect="1"/>
          </p:cNvPicPr>
          <p:nvPr userDrawn="1"/>
        </p:nvPicPr>
        <p:blipFill>
          <a:blip r:embed="rId3"/>
          <a:stretch>
            <a:fillRect/>
          </a:stretch>
        </p:blipFill>
        <p:spPr>
          <a:xfrm>
            <a:off x="9316993" y="426348"/>
            <a:ext cx="2448011" cy="1271083"/>
          </a:xfrm>
          <a:prstGeom prst="rect">
            <a:avLst/>
          </a:prstGeom>
        </p:spPr>
      </p:pic>
    </p:spTree>
    <p:extLst>
      <p:ext uri="{BB962C8B-B14F-4D97-AF65-F5344CB8AC3E}">
        <p14:creationId xmlns:p14="http://schemas.microsoft.com/office/powerpoint/2010/main" val="1871206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C1EFE-1AAC-4557-850C-41E597FC0C24}"/>
              </a:ext>
            </a:extLst>
          </p:cNvPr>
          <p:cNvSpPr>
            <a:spLocks noGrp="1"/>
          </p:cNvSpPr>
          <p:nvPr>
            <p:ph type="title"/>
          </p:nvPr>
        </p:nvSpPr>
        <p:spPr>
          <a:xfrm>
            <a:off x="448962" y="0"/>
            <a:ext cx="11294076" cy="1325563"/>
          </a:xfrm>
        </p:spPr>
        <p:txBody>
          <a:bodyPr/>
          <a:lstStyle/>
          <a:p>
            <a:r>
              <a:rPr lang="en-US"/>
              <a:t>Click to edit Master title style</a:t>
            </a:r>
          </a:p>
        </p:txBody>
      </p:sp>
      <p:sp>
        <p:nvSpPr>
          <p:cNvPr id="4" name="Footer Placeholder 3">
            <a:extLst>
              <a:ext uri="{FF2B5EF4-FFF2-40B4-BE49-F238E27FC236}">
                <a16:creationId xmlns:a16="http://schemas.microsoft.com/office/drawing/2014/main" id="{F614D516-801E-0AC9-17C4-506F7F87E25C}"/>
              </a:ext>
            </a:extLst>
          </p:cNvPr>
          <p:cNvSpPr>
            <a:spLocks noGrp="1"/>
          </p:cNvSpPr>
          <p:nvPr>
            <p:ph type="ftr" sz="quarter" idx="11"/>
          </p:nvPr>
        </p:nvSpPr>
        <p:spPr/>
        <p:txBody>
          <a:bodyPr/>
          <a:lstStyle/>
          <a:p>
            <a:r>
              <a:rPr lang="en-US" dirty="0"/>
              <a:t>NHS Lincolnshire Integrated Care Board</a:t>
            </a:r>
          </a:p>
        </p:txBody>
      </p:sp>
      <p:sp>
        <p:nvSpPr>
          <p:cNvPr id="5" name="Slide Number Placeholder 4">
            <a:extLst>
              <a:ext uri="{FF2B5EF4-FFF2-40B4-BE49-F238E27FC236}">
                <a16:creationId xmlns:a16="http://schemas.microsoft.com/office/drawing/2014/main" id="{DD69CC62-7EA2-E973-13D0-8110AB85A630}"/>
              </a:ext>
            </a:extLst>
          </p:cNvPr>
          <p:cNvSpPr>
            <a:spLocks noGrp="1"/>
          </p:cNvSpPr>
          <p:nvPr>
            <p:ph type="sldNum" sz="quarter" idx="12"/>
          </p:nvPr>
        </p:nvSpPr>
        <p:spPr/>
        <p:txBody>
          <a:bodyPr/>
          <a:lstStyle/>
          <a:p>
            <a:fld id="{F33DC2E9-F15B-EE49-B44F-2455E655A598}" type="slidenum">
              <a:rPr lang="en-US" smtClean="0"/>
              <a:t>‹#›</a:t>
            </a:fld>
            <a:endParaRPr lang="en-US" dirty="0"/>
          </a:p>
        </p:txBody>
      </p:sp>
    </p:spTree>
    <p:extLst>
      <p:ext uri="{BB962C8B-B14F-4D97-AF65-F5344CB8AC3E}">
        <p14:creationId xmlns:p14="http://schemas.microsoft.com/office/powerpoint/2010/main" val="2482294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9EB45-0723-B24F-4A6D-C22A43B89287}"/>
              </a:ext>
            </a:extLst>
          </p:cNvPr>
          <p:cNvSpPr>
            <a:spLocks noGrp="1"/>
          </p:cNvSpPr>
          <p:nvPr>
            <p:ph type="title"/>
          </p:nvPr>
        </p:nvSpPr>
        <p:spPr>
          <a:xfrm>
            <a:off x="448962" y="0"/>
            <a:ext cx="11294076" cy="1325563"/>
          </a:xfrm>
        </p:spPr>
        <p:txBody>
          <a:bodyPr>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84BD6374-E1A0-95A6-B812-F01F1C16D62A}"/>
              </a:ext>
            </a:extLst>
          </p:cNvPr>
          <p:cNvSpPr>
            <a:spLocks noGrp="1"/>
          </p:cNvSpPr>
          <p:nvPr>
            <p:ph idx="1"/>
          </p:nvPr>
        </p:nvSpPr>
        <p:spPr/>
        <p:txBody>
          <a:bodyPr>
            <a:normAutofit/>
          </a:bodyPr>
          <a:lstStyle>
            <a:lvl1pPr marL="0" indent="0">
              <a:buNone/>
              <a:defRPr sz="1200"/>
            </a:lvl1pPr>
            <a:lvl2pPr>
              <a:defRPr sz="1100"/>
            </a:lvl2pPr>
            <a:lvl3pPr>
              <a:defRPr sz="1050"/>
            </a:lvl3pPr>
            <a:lvl4pPr>
              <a:defRPr sz="1000"/>
            </a:lvl4pPr>
            <a:lvl5pPr>
              <a:defRPr sz="1000"/>
            </a:lvl5pPr>
          </a:lstStyle>
          <a:p>
            <a:pPr lvl="0"/>
            <a:r>
              <a:rPr lang="en-US"/>
              <a:t>Click to edit Master text styles</a:t>
            </a:r>
          </a:p>
          <a:p>
            <a:pPr lvl="1"/>
            <a:r>
              <a:rPr lang="en-US"/>
              <a:t>Second level</a:t>
            </a:r>
          </a:p>
        </p:txBody>
      </p:sp>
      <p:sp>
        <p:nvSpPr>
          <p:cNvPr id="5" name="Footer Placeholder 4">
            <a:extLst>
              <a:ext uri="{FF2B5EF4-FFF2-40B4-BE49-F238E27FC236}">
                <a16:creationId xmlns:a16="http://schemas.microsoft.com/office/drawing/2014/main" id="{9EBFF41E-6572-7E76-F5BE-D839E3190898}"/>
              </a:ext>
            </a:extLst>
          </p:cNvPr>
          <p:cNvSpPr>
            <a:spLocks noGrp="1"/>
          </p:cNvSpPr>
          <p:nvPr>
            <p:ph type="ftr" sz="quarter" idx="11"/>
          </p:nvPr>
        </p:nvSpPr>
        <p:spPr>
          <a:xfrm>
            <a:off x="3684598" y="6459785"/>
            <a:ext cx="4822804" cy="365125"/>
          </a:xfrm>
        </p:spPr>
        <p:txBody>
          <a:bodyPr/>
          <a:lstStyle/>
          <a:p>
            <a:r>
              <a:rPr lang="en-US" dirty="0"/>
              <a:t>NHS Lincolnshire Integrated Care Board</a:t>
            </a:r>
          </a:p>
        </p:txBody>
      </p:sp>
      <p:sp>
        <p:nvSpPr>
          <p:cNvPr id="6" name="Slide Number Placeholder 5">
            <a:extLst>
              <a:ext uri="{FF2B5EF4-FFF2-40B4-BE49-F238E27FC236}">
                <a16:creationId xmlns:a16="http://schemas.microsoft.com/office/drawing/2014/main" id="{8FFA98DC-1C2A-9E53-FA38-4F82F494BFCB}"/>
              </a:ext>
            </a:extLst>
          </p:cNvPr>
          <p:cNvSpPr>
            <a:spLocks noGrp="1"/>
          </p:cNvSpPr>
          <p:nvPr>
            <p:ph type="sldNum" sz="quarter" idx="12"/>
          </p:nvPr>
        </p:nvSpPr>
        <p:spPr/>
        <p:txBody>
          <a:bodyPr/>
          <a:lstStyle/>
          <a:p>
            <a:fld id="{F33DC2E9-F15B-EE49-B44F-2455E655A598}" type="slidenum">
              <a:rPr lang="en-US" smtClean="0"/>
              <a:t>‹#›</a:t>
            </a:fld>
            <a:endParaRPr lang="en-US" dirty="0"/>
          </a:p>
        </p:txBody>
      </p:sp>
    </p:spTree>
    <p:extLst>
      <p:ext uri="{BB962C8B-B14F-4D97-AF65-F5344CB8AC3E}">
        <p14:creationId xmlns:p14="http://schemas.microsoft.com/office/powerpoint/2010/main" val="17040086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NHS Lincolnshire Integrated Care Board</a:t>
            </a:r>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A9DBA8-CA09-4FCC-931D-DDD427042C40}" type="slidenum">
              <a:rPr lang="en-GB" smtClean="0"/>
              <a:t>‹#›</a:t>
            </a:fld>
            <a:endParaRPr lang="en-GB"/>
          </a:p>
        </p:txBody>
      </p:sp>
    </p:spTree>
    <p:extLst>
      <p:ext uri="{BB962C8B-B14F-4D97-AF65-F5344CB8AC3E}">
        <p14:creationId xmlns:p14="http://schemas.microsoft.com/office/powerpoint/2010/main" val="4184835707"/>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18" Type="http://schemas.openxmlformats.org/officeDocument/2006/relationships/image" Target="../media/image27.svg"/><Relationship Id="rId26" Type="http://schemas.openxmlformats.org/officeDocument/2006/relationships/image" Target="../media/image35.svg"/><Relationship Id="rId3" Type="http://schemas.openxmlformats.org/officeDocument/2006/relationships/image" Target="../media/image12.png"/><Relationship Id="rId21" Type="http://schemas.openxmlformats.org/officeDocument/2006/relationships/image" Target="../media/image30.png"/><Relationship Id="rId7" Type="http://schemas.openxmlformats.org/officeDocument/2006/relationships/image" Target="../media/image16.sv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34.png"/><Relationship Id="rId2" Type="http://schemas.openxmlformats.org/officeDocument/2006/relationships/notesSlide" Target="../notesSlides/notesSlide2.xml"/><Relationship Id="rId16" Type="http://schemas.openxmlformats.org/officeDocument/2006/relationships/image" Target="../media/image25.png"/><Relationship Id="rId20" Type="http://schemas.openxmlformats.org/officeDocument/2006/relationships/image" Target="../media/image29.svg"/><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20.svg"/><Relationship Id="rId24" Type="http://schemas.openxmlformats.org/officeDocument/2006/relationships/image" Target="../media/image33.svg"/><Relationship Id="rId5" Type="http://schemas.openxmlformats.org/officeDocument/2006/relationships/image" Target="../media/image14.svg"/><Relationship Id="rId15" Type="http://schemas.openxmlformats.org/officeDocument/2006/relationships/image" Target="../media/image24.svg"/><Relationship Id="rId23" Type="http://schemas.openxmlformats.org/officeDocument/2006/relationships/image" Target="../media/image32.png"/><Relationship Id="rId28" Type="http://schemas.openxmlformats.org/officeDocument/2006/relationships/image" Target="../media/image37.sv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 Id="rId22" Type="http://schemas.openxmlformats.org/officeDocument/2006/relationships/image" Target="../media/image31.svg"/><Relationship Id="rId27"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32AFB8-0FAA-7666-3C8F-D1D155ED5D0A}"/>
              </a:ext>
              <a:ext uri="{C183D7F6-B498-43B3-948B-1728B52AA6E4}">
                <adec:decorative xmlns:adec="http://schemas.microsoft.com/office/drawing/2017/decorative" val="1"/>
              </a:ext>
            </a:extLst>
          </p:cNvPr>
          <p:cNvGrpSpPr>
            <a:grpSpLocks/>
          </p:cNvGrpSpPr>
          <p:nvPr/>
        </p:nvGrpSpPr>
        <p:grpSpPr>
          <a:xfrm>
            <a:off x="841586" y="553085"/>
            <a:ext cx="873687" cy="875110"/>
            <a:chOff x="0" y="0"/>
            <a:chExt cx="873687" cy="875110"/>
          </a:xfrm>
        </p:grpSpPr>
        <p:sp>
          <p:nvSpPr>
            <p:cNvPr id="3" name="Graphic 2">
              <a:extLst>
                <a:ext uri="{FF2B5EF4-FFF2-40B4-BE49-F238E27FC236}">
                  <a16:creationId xmlns:a16="http://schemas.microsoft.com/office/drawing/2014/main" id="{F0576B0A-C2B7-B328-0BF6-CACBD0943180}"/>
                </a:ext>
              </a:extLst>
            </p:cNvPr>
            <p:cNvSpPr/>
            <p:nvPr/>
          </p:nvSpPr>
          <p:spPr>
            <a:xfrm>
              <a:off x="0" y="0"/>
              <a:ext cx="415925" cy="415925"/>
            </a:xfrm>
            <a:custGeom>
              <a:avLst/>
              <a:gdLst/>
              <a:ahLst/>
              <a:cxnLst/>
              <a:rect l="l" t="t" r="r" b="b"/>
              <a:pathLst>
                <a:path w="415925" h="415925">
                  <a:moveTo>
                    <a:pt x="207784" y="0"/>
                  </a:moveTo>
                  <a:lnTo>
                    <a:pt x="160105" y="5482"/>
                  </a:lnTo>
                  <a:lnTo>
                    <a:pt x="116355" y="21101"/>
                  </a:lnTo>
                  <a:lnTo>
                    <a:pt x="77777" y="45615"/>
                  </a:lnTo>
                  <a:lnTo>
                    <a:pt x="45611" y="77782"/>
                  </a:lnTo>
                  <a:lnTo>
                    <a:pt x="21099" y="116361"/>
                  </a:lnTo>
                  <a:lnTo>
                    <a:pt x="5481" y="160109"/>
                  </a:lnTo>
                  <a:lnTo>
                    <a:pt x="0" y="207784"/>
                  </a:lnTo>
                  <a:lnTo>
                    <a:pt x="5481" y="255376"/>
                  </a:lnTo>
                  <a:lnTo>
                    <a:pt x="21099" y="299093"/>
                  </a:lnTo>
                  <a:lnTo>
                    <a:pt x="45611" y="337679"/>
                  </a:lnTo>
                  <a:lnTo>
                    <a:pt x="77777" y="369877"/>
                  </a:lnTo>
                  <a:lnTo>
                    <a:pt x="116355" y="394431"/>
                  </a:lnTo>
                  <a:lnTo>
                    <a:pt x="160105" y="410085"/>
                  </a:lnTo>
                  <a:lnTo>
                    <a:pt x="207784" y="415582"/>
                  </a:lnTo>
                  <a:lnTo>
                    <a:pt x="415569" y="415582"/>
                  </a:lnTo>
                  <a:lnTo>
                    <a:pt x="415569" y="207784"/>
                  </a:lnTo>
                  <a:lnTo>
                    <a:pt x="409984" y="160109"/>
                  </a:lnTo>
                  <a:lnTo>
                    <a:pt x="394296" y="116361"/>
                  </a:lnTo>
                  <a:lnTo>
                    <a:pt x="369748" y="77782"/>
                  </a:lnTo>
                  <a:lnTo>
                    <a:pt x="337581" y="45615"/>
                  </a:lnTo>
                  <a:lnTo>
                    <a:pt x="299036" y="21101"/>
                  </a:lnTo>
                  <a:lnTo>
                    <a:pt x="255357" y="5482"/>
                  </a:lnTo>
                  <a:lnTo>
                    <a:pt x="207784" y="0"/>
                  </a:lnTo>
                  <a:close/>
                </a:path>
              </a:pathLst>
            </a:custGeom>
            <a:solidFill>
              <a:srgbClr val="0033A1"/>
            </a:solidFill>
          </p:spPr>
          <p:txBody>
            <a:bodyPr wrap="square" lIns="0" tIns="0" rIns="0" bIns="0" rtlCol="0">
              <a:prstTxWarp prst="textNoShape">
                <a:avLst/>
              </a:prstTxWarp>
              <a:noAutofit/>
            </a:bodyPr>
            <a:lstStyle/>
            <a:p>
              <a:endParaRPr lang="en-GB"/>
            </a:p>
          </p:txBody>
        </p:sp>
        <p:sp>
          <p:nvSpPr>
            <p:cNvPr id="4" name="Graphic 3">
              <a:extLst>
                <a:ext uri="{FF2B5EF4-FFF2-40B4-BE49-F238E27FC236}">
                  <a16:creationId xmlns:a16="http://schemas.microsoft.com/office/drawing/2014/main" id="{C4A85D0C-331C-FB98-7833-1EF68DE21C9F}"/>
                </a:ext>
              </a:extLst>
            </p:cNvPr>
            <p:cNvSpPr/>
            <p:nvPr/>
          </p:nvSpPr>
          <p:spPr>
            <a:xfrm>
              <a:off x="457762" y="0"/>
              <a:ext cx="415925" cy="415925"/>
            </a:xfrm>
            <a:custGeom>
              <a:avLst/>
              <a:gdLst/>
              <a:ahLst/>
              <a:cxnLst/>
              <a:rect l="l" t="t" r="r" b="b"/>
              <a:pathLst>
                <a:path w="415925" h="415925">
                  <a:moveTo>
                    <a:pt x="207784" y="0"/>
                  </a:moveTo>
                  <a:lnTo>
                    <a:pt x="160197" y="5482"/>
                  </a:lnTo>
                  <a:lnTo>
                    <a:pt x="116483" y="21101"/>
                  </a:lnTo>
                  <a:lnTo>
                    <a:pt x="77900" y="45615"/>
                  </a:lnTo>
                  <a:lnTo>
                    <a:pt x="45703" y="77782"/>
                  </a:lnTo>
                  <a:lnTo>
                    <a:pt x="21150" y="116361"/>
                  </a:lnTo>
                  <a:lnTo>
                    <a:pt x="5497" y="160109"/>
                  </a:lnTo>
                  <a:lnTo>
                    <a:pt x="0" y="207784"/>
                  </a:lnTo>
                  <a:lnTo>
                    <a:pt x="0" y="415582"/>
                  </a:lnTo>
                  <a:lnTo>
                    <a:pt x="207784" y="415582"/>
                  </a:lnTo>
                  <a:lnTo>
                    <a:pt x="255464" y="410085"/>
                  </a:lnTo>
                  <a:lnTo>
                    <a:pt x="299213" y="394431"/>
                  </a:lnTo>
                  <a:lnTo>
                    <a:pt x="337791" y="369877"/>
                  </a:lnTo>
                  <a:lnTo>
                    <a:pt x="369957" y="337679"/>
                  </a:lnTo>
                  <a:lnTo>
                    <a:pt x="394470" y="299093"/>
                  </a:lnTo>
                  <a:lnTo>
                    <a:pt x="410087" y="255376"/>
                  </a:lnTo>
                  <a:lnTo>
                    <a:pt x="415569" y="207784"/>
                  </a:lnTo>
                  <a:lnTo>
                    <a:pt x="410072" y="160109"/>
                  </a:lnTo>
                  <a:lnTo>
                    <a:pt x="394418" y="116361"/>
                  </a:lnTo>
                  <a:lnTo>
                    <a:pt x="369865" y="77782"/>
                  </a:lnTo>
                  <a:lnTo>
                    <a:pt x="337669" y="45615"/>
                  </a:lnTo>
                  <a:lnTo>
                    <a:pt x="299085" y="21101"/>
                  </a:lnTo>
                  <a:lnTo>
                    <a:pt x="255372"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sp>
          <p:nvSpPr>
            <p:cNvPr id="5" name="Graphic 4">
              <a:extLst>
                <a:ext uri="{FF2B5EF4-FFF2-40B4-BE49-F238E27FC236}">
                  <a16:creationId xmlns:a16="http://schemas.microsoft.com/office/drawing/2014/main" id="{0059BFE6-D253-7A75-A6A9-67BC9793AF14}"/>
                </a:ext>
              </a:extLst>
            </p:cNvPr>
            <p:cNvSpPr/>
            <p:nvPr/>
          </p:nvSpPr>
          <p:spPr>
            <a:xfrm>
              <a:off x="0" y="459185"/>
              <a:ext cx="415925" cy="415925"/>
            </a:xfrm>
            <a:custGeom>
              <a:avLst/>
              <a:gdLst/>
              <a:ahLst/>
              <a:cxnLst/>
              <a:rect l="l" t="t" r="r" b="b"/>
              <a:pathLst>
                <a:path w="415925" h="415925">
                  <a:moveTo>
                    <a:pt x="415569" y="0"/>
                  </a:moveTo>
                  <a:lnTo>
                    <a:pt x="207784" y="0"/>
                  </a:lnTo>
                  <a:lnTo>
                    <a:pt x="160105" y="5482"/>
                  </a:lnTo>
                  <a:lnTo>
                    <a:pt x="116355" y="21101"/>
                  </a:lnTo>
                  <a:lnTo>
                    <a:pt x="77777" y="45616"/>
                  </a:lnTo>
                  <a:lnTo>
                    <a:pt x="45611" y="77785"/>
                  </a:lnTo>
                  <a:lnTo>
                    <a:pt x="21099" y="116366"/>
                  </a:lnTo>
                  <a:lnTo>
                    <a:pt x="5481" y="160117"/>
                  </a:lnTo>
                  <a:lnTo>
                    <a:pt x="0" y="207797"/>
                  </a:lnTo>
                  <a:lnTo>
                    <a:pt x="5481" y="255472"/>
                  </a:lnTo>
                  <a:lnTo>
                    <a:pt x="21099" y="299220"/>
                  </a:lnTo>
                  <a:lnTo>
                    <a:pt x="45611" y="337799"/>
                  </a:lnTo>
                  <a:lnTo>
                    <a:pt x="77777" y="369966"/>
                  </a:lnTo>
                  <a:lnTo>
                    <a:pt x="116355" y="394480"/>
                  </a:lnTo>
                  <a:lnTo>
                    <a:pt x="160105" y="410099"/>
                  </a:lnTo>
                  <a:lnTo>
                    <a:pt x="207784" y="415582"/>
                  </a:lnTo>
                  <a:lnTo>
                    <a:pt x="255357" y="410099"/>
                  </a:lnTo>
                  <a:lnTo>
                    <a:pt x="299036" y="394480"/>
                  </a:lnTo>
                  <a:lnTo>
                    <a:pt x="337581" y="369966"/>
                  </a:lnTo>
                  <a:lnTo>
                    <a:pt x="369748" y="337799"/>
                  </a:lnTo>
                  <a:lnTo>
                    <a:pt x="394296" y="299220"/>
                  </a:lnTo>
                  <a:lnTo>
                    <a:pt x="409984" y="255472"/>
                  </a:lnTo>
                  <a:lnTo>
                    <a:pt x="415569" y="207797"/>
                  </a:lnTo>
                  <a:lnTo>
                    <a:pt x="415569" y="0"/>
                  </a:lnTo>
                  <a:close/>
                </a:path>
              </a:pathLst>
            </a:custGeom>
            <a:solidFill>
              <a:srgbClr val="F7D417"/>
            </a:solidFill>
          </p:spPr>
          <p:txBody>
            <a:bodyPr wrap="square" lIns="0" tIns="0" rIns="0" bIns="0" rtlCol="0">
              <a:prstTxWarp prst="textNoShape">
                <a:avLst/>
              </a:prstTxWarp>
              <a:noAutofit/>
            </a:bodyPr>
            <a:lstStyle/>
            <a:p>
              <a:endParaRPr lang="en-GB"/>
            </a:p>
          </p:txBody>
        </p:sp>
        <p:sp>
          <p:nvSpPr>
            <p:cNvPr id="6" name="Graphic 5">
              <a:extLst>
                <a:ext uri="{FF2B5EF4-FFF2-40B4-BE49-F238E27FC236}">
                  <a16:creationId xmlns:a16="http://schemas.microsoft.com/office/drawing/2014/main" id="{D1F60A20-8BC5-64A8-F4E3-737D69A26E07}"/>
                </a:ext>
              </a:extLst>
            </p:cNvPr>
            <p:cNvSpPr/>
            <p:nvPr/>
          </p:nvSpPr>
          <p:spPr>
            <a:xfrm>
              <a:off x="457762" y="459185"/>
              <a:ext cx="415925" cy="415925"/>
            </a:xfrm>
            <a:custGeom>
              <a:avLst/>
              <a:gdLst/>
              <a:ahLst/>
              <a:cxnLst/>
              <a:rect l="l" t="t" r="r" b="b"/>
              <a:pathLst>
                <a:path w="415925" h="415925">
                  <a:moveTo>
                    <a:pt x="207784" y="0"/>
                  </a:moveTo>
                  <a:lnTo>
                    <a:pt x="0" y="0"/>
                  </a:lnTo>
                  <a:lnTo>
                    <a:pt x="0" y="207797"/>
                  </a:lnTo>
                  <a:lnTo>
                    <a:pt x="5497" y="255472"/>
                  </a:lnTo>
                  <a:lnTo>
                    <a:pt x="21150" y="299220"/>
                  </a:lnTo>
                  <a:lnTo>
                    <a:pt x="45703" y="337799"/>
                  </a:lnTo>
                  <a:lnTo>
                    <a:pt x="77900" y="369966"/>
                  </a:lnTo>
                  <a:lnTo>
                    <a:pt x="116483" y="394480"/>
                  </a:lnTo>
                  <a:lnTo>
                    <a:pt x="160197" y="410099"/>
                  </a:lnTo>
                  <a:lnTo>
                    <a:pt x="207784" y="415582"/>
                  </a:lnTo>
                  <a:lnTo>
                    <a:pt x="255372" y="410099"/>
                  </a:lnTo>
                  <a:lnTo>
                    <a:pt x="299085" y="394480"/>
                  </a:lnTo>
                  <a:lnTo>
                    <a:pt x="337669" y="369966"/>
                  </a:lnTo>
                  <a:lnTo>
                    <a:pt x="369865" y="337799"/>
                  </a:lnTo>
                  <a:lnTo>
                    <a:pt x="394418" y="299220"/>
                  </a:lnTo>
                  <a:lnTo>
                    <a:pt x="410072" y="255472"/>
                  </a:lnTo>
                  <a:lnTo>
                    <a:pt x="415569" y="207797"/>
                  </a:lnTo>
                  <a:lnTo>
                    <a:pt x="410087" y="160117"/>
                  </a:lnTo>
                  <a:lnTo>
                    <a:pt x="394470" y="116366"/>
                  </a:lnTo>
                  <a:lnTo>
                    <a:pt x="369957" y="77785"/>
                  </a:lnTo>
                  <a:lnTo>
                    <a:pt x="337791" y="45616"/>
                  </a:lnTo>
                  <a:lnTo>
                    <a:pt x="299213" y="21101"/>
                  </a:lnTo>
                  <a:lnTo>
                    <a:pt x="255464"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grpSp>
      <p:pic>
        <p:nvPicPr>
          <p:cNvPr id="7" name="Picture 6">
            <a:extLst>
              <a:ext uri="{FF2B5EF4-FFF2-40B4-BE49-F238E27FC236}">
                <a16:creationId xmlns:a16="http://schemas.microsoft.com/office/drawing/2014/main" id="{B5D8CB11-4B9C-E2E0-F180-E2A2DFB4AF8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757110" y="553085"/>
            <a:ext cx="2103302" cy="518205"/>
          </a:xfrm>
          <a:prstGeom prst="rect">
            <a:avLst/>
          </a:prstGeom>
        </p:spPr>
      </p:pic>
      <p:pic>
        <p:nvPicPr>
          <p:cNvPr id="8" name="Image 11">
            <a:extLst>
              <a:ext uri="{FF2B5EF4-FFF2-40B4-BE49-F238E27FC236}">
                <a16:creationId xmlns:a16="http://schemas.microsoft.com/office/drawing/2014/main" id="{F49F8CA1-4124-5329-2ABE-10DD8D73ACAD}"/>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1757110" y="1091644"/>
            <a:ext cx="1868170" cy="257175"/>
          </a:xfrm>
          <a:prstGeom prst="rect">
            <a:avLst/>
          </a:prstGeom>
        </p:spPr>
      </p:pic>
      <p:sp>
        <p:nvSpPr>
          <p:cNvPr id="13" name="Slide Number Placeholder 12">
            <a:extLst>
              <a:ext uri="{FF2B5EF4-FFF2-40B4-BE49-F238E27FC236}">
                <a16:creationId xmlns:a16="http://schemas.microsoft.com/office/drawing/2014/main" id="{E30ECF2A-D54E-4CDF-5807-A86DB4A5BF2F}"/>
              </a:ext>
            </a:extLst>
          </p:cNvPr>
          <p:cNvSpPr>
            <a:spLocks noGrp="1"/>
          </p:cNvSpPr>
          <p:nvPr>
            <p:ph type="sldNum" sz="quarter" idx="12"/>
          </p:nvPr>
        </p:nvSpPr>
        <p:spPr/>
        <p:txBody>
          <a:bodyPr/>
          <a:lstStyle/>
          <a:p>
            <a:fld id="{DEA9DBA8-CA09-4FCC-931D-DDD427042C40}" type="slidenum">
              <a:rPr lang="en-GB" smtClean="0"/>
              <a:t>1</a:t>
            </a:fld>
            <a:endParaRPr lang="en-GB"/>
          </a:p>
        </p:txBody>
      </p:sp>
      <p:sp>
        <p:nvSpPr>
          <p:cNvPr id="15" name="Title 14">
            <a:extLst>
              <a:ext uri="{FF2B5EF4-FFF2-40B4-BE49-F238E27FC236}">
                <a16:creationId xmlns:a16="http://schemas.microsoft.com/office/drawing/2014/main" id="{C6811BC4-904A-E8A0-667C-A0318984934F}"/>
              </a:ext>
            </a:extLst>
          </p:cNvPr>
          <p:cNvSpPr txBox="1">
            <a:spLocks noGrp="1"/>
          </p:cNvSpPr>
          <p:nvPr>
            <p:ph type="title" idx="4294967295"/>
          </p:nvPr>
        </p:nvSpPr>
        <p:spPr>
          <a:xfrm>
            <a:off x="6096000" y="827604"/>
            <a:ext cx="6096000"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chemeClr val="tx1"/>
                </a:solidFill>
                <a:effectLst/>
                <a:uLnTx/>
                <a:uFillTx/>
                <a:latin typeface="+mn-lt"/>
                <a:ea typeface="+mn-ea"/>
                <a:cs typeface="+mn-cs"/>
              </a:rPr>
              <a:t>Population Health Management Approach &amp; Application</a:t>
            </a:r>
          </a:p>
        </p:txBody>
      </p:sp>
      <p:sp>
        <p:nvSpPr>
          <p:cNvPr id="17" name="TextBox 16">
            <a:extLst>
              <a:ext uri="{FF2B5EF4-FFF2-40B4-BE49-F238E27FC236}">
                <a16:creationId xmlns:a16="http://schemas.microsoft.com/office/drawing/2014/main" id="{7C9723AE-2CE7-8CE8-D102-004FD76ECE7E}"/>
              </a:ext>
            </a:extLst>
          </p:cNvPr>
          <p:cNvSpPr txBox="1"/>
          <p:nvPr/>
        </p:nvSpPr>
        <p:spPr>
          <a:xfrm>
            <a:off x="6096000" y="2164211"/>
            <a:ext cx="6996022" cy="424732"/>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200"/>
              </a:spcAft>
              <a:buClr>
                <a:srgbClr val="99CB38"/>
              </a:buClr>
              <a:buSzPct val="100000"/>
              <a:buFont typeface="Calibri" panose="020F0502020204030204" pitchFamily="34" charset="0"/>
              <a:buNone/>
              <a:tabLst/>
              <a:defRPr/>
            </a:pPr>
            <a:r>
              <a:rPr kumimoji="0" lang="en-GB"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1 November 2023</a:t>
            </a:r>
          </a:p>
        </p:txBody>
      </p:sp>
      <p:pic>
        <p:nvPicPr>
          <p:cNvPr id="11" name="Picture 10">
            <a:extLst>
              <a:ext uri="{FF2B5EF4-FFF2-40B4-BE49-F238E27FC236}">
                <a16:creationId xmlns:a16="http://schemas.microsoft.com/office/drawing/2014/main" id="{4C7566E0-CB56-AB73-8050-1B1A27738B6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913" y="1696346"/>
            <a:ext cx="5287519" cy="4608976"/>
          </a:xfrm>
          <a:prstGeom prst="rect">
            <a:avLst/>
          </a:prstGeom>
        </p:spPr>
      </p:pic>
      <p:pic>
        <p:nvPicPr>
          <p:cNvPr id="14" name="Picture 13">
            <a:extLst>
              <a:ext uri="{FF2B5EF4-FFF2-40B4-BE49-F238E27FC236}">
                <a16:creationId xmlns:a16="http://schemas.microsoft.com/office/drawing/2014/main" id="{88C23C38-D8F5-2E4B-134F-31E3B2E0709F}"/>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620753" y="5643252"/>
            <a:ext cx="1176630" cy="341406"/>
          </a:xfrm>
          <a:prstGeom prst="rect">
            <a:avLst/>
          </a:prstGeom>
        </p:spPr>
      </p:pic>
      <p:sp>
        <p:nvSpPr>
          <p:cNvPr id="16" name="TextBox 15">
            <a:extLst>
              <a:ext uri="{FF2B5EF4-FFF2-40B4-BE49-F238E27FC236}">
                <a16:creationId xmlns:a16="http://schemas.microsoft.com/office/drawing/2014/main" id="{BB52EE87-CCFA-892E-9C6A-371887E813A7}"/>
              </a:ext>
            </a:extLst>
          </p:cNvPr>
          <p:cNvSpPr txBox="1"/>
          <p:nvPr/>
        </p:nvSpPr>
        <p:spPr>
          <a:xfrm>
            <a:off x="5797524" y="5991357"/>
            <a:ext cx="6096000" cy="338554"/>
          </a:xfrm>
          <a:prstGeom prst="rect">
            <a:avLst/>
          </a:prstGeom>
          <a:noFill/>
        </p:spPr>
        <p:txBody>
          <a:bodyPr wrap="square">
            <a:spAutoFit/>
          </a:bodyPr>
          <a:lstStyle/>
          <a:p>
            <a:pPr algn="r"/>
            <a:r>
              <a:rPr lang="en-GB" sz="1600" dirty="0"/>
              <a:t>Developed in partnership with Optum UK</a:t>
            </a:r>
          </a:p>
        </p:txBody>
      </p:sp>
      <p:sp>
        <p:nvSpPr>
          <p:cNvPr id="18" name="Footer Placeholder 17">
            <a:extLst>
              <a:ext uri="{FF2B5EF4-FFF2-40B4-BE49-F238E27FC236}">
                <a16:creationId xmlns:a16="http://schemas.microsoft.com/office/drawing/2014/main" id="{F7C9BE60-49C2-1F3D-27CB-2A2B3A201903}"/>
              </a:ext>
            </a:extLst>
          </p:cNvPr>
          <p:cNvSpPr>
            <a:spLocks noGrp="1"/>
          </p:cNvSpPr>
          <p:nvPr>
            <p:ph type="ftr" sz="quarter" idx="11"/>
          </p:nvPr>
        </p:nvSpPr>
        <p:spPr/>
        <p:txBody>
          <a:bodyPr/>
          <a:lstStyle/>
          <a:p>
            <a:r>
              <a:rPr lang="en-US"/>
              <a:t>NHS Lincolnshire Integrated Care Board</a:t>
            </a:r>
            <a:endParaRPr lang="en-GB"/>
          </a:p>
        </p:txBody>
      </p:sp>
    </p:spTree>
    <p:extLst>
      <p:ext uri="{BB962C8B-B14F-4D97-AF65-F5344CB8AC3E}">
        <p14:creationId xmlns:p14="http://schemas.microsoft.com/office/powerpoint/2010/main" val="1731001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7101A-2331-4090-B44D-F29E1C0053B7}"/>
              </a:ext>
            </a:extLst>
          </p:cNvPr>
          <p:cNvSpPr>
            <a:spLocks noGrp="1"/>
          </p:cNvSpPr>
          <p:nvPr>
            <p:ph type="title"/>
          </p:nvPr>
        </p:nvSpPr>
        <p:spPr/>
        <p:txBody>
          <a:bodyPr vert="horz" lIns="0" tIns="0" rIns="0" bIns="0" rtlCol="0" anchor="ctr">
            <a:normAutofit/>
          </a:bodyPr>
          <a:lstStyle/>
          <a:p>
            <a:r>
              <a:rPr lang="en-GB" sz="2800" dirty="0">
                <a:solidFill>
                  <a:srgbClr val="005EB8"/>
                </a:solidFill>
                <a:latin typeface="Arial" panose="020B0604020202020204"/>
              </a:rPr>
              <a:t>The Why: To collectively manage whole populations well</a:t>
            </a:r>
          </a:p>
        </p:txBody>
      </p:sp>
      <p:sp>
        <p:nvSpPr>
          <p:cNvPr id="14" name="Text Placeholder 3">
            <a:extLst>
              <a:ext uri="{FF2B5EF4-FFF2-40B4-BE49-F238E27FC236}">
                <a16:creationId xmlns:a16="http://schemas.microsoft.com/office/drawing/2014/main" id="{2549FC51-DD48-452C-9075-2EC73CC8E509}"/>
              </a:ext>
            </a:extLst>
          </p:cNvPr>
          <p:cNvSpPr txBox="1">
            <a:spLocks/>
          </p:cNvSpPr>
          <p:nvPr/>
        </p:nvSpPr>
        <p:spPr>
          <a:xfrm>
            <a:off x="387615" y="1357663"/>
            <a:ext cx="11270204" cy="37373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chemeClr val="accent1"/>
                </a:solidFill>
              </a:rPr>
              <a:t>Example patient journey for a highly complex individual listed for surgery with no integrated PHM approach in place</a:t>
            </a:r>
          </a:p>
        </p:txBody>
      </p:sp>
      <p:pic>
        <p:nvPicPr>
          <p:cNvPr id="17" name="Picture 16">
            <a:extLst>
              <a:ext uri="{FF2B5EF4-FFF2-40B4-BE49-F238E27FC236}">
                <a16:creationId xmlns:a16="http://schemas.microsoft.com/office/drawing/2014/main" id="{D52D41E5-3D0D-4BD6-9E80-6D4AACBBC8D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235" y="1776567"/>
            <a:ext cx="6993841" cy="1428934"/>
          </a:xfrm>
          <a:prstGeom prst="rect">
            <a:avLst/>
          </a:prstGeom>
        </p:spPr>
      </p:pic>
      <p:grpSp>
        <p:nvGrpSpPr>
          <p:cNvPr id="18" name="Group 17">
            <a:extLst>
              <a:ext uri="{FF2B5EF4-FFF2-40B4-BE49-F238E27FC236}">
                <a16:creationId xmlns:a16="http://schemas.microsoft.com/office/drawing/2014/main" id="{B9133D9D-0E23-4832-9C20-7F45E82BB75B}"/>
              </a:ext>
              <a:ext uri="{C183D7F6-B498-43B3-948B-1728B52AA6E4}">
                <adec:decorative xmlns:adec="http://schemas.microsoft.com/office/drawing/2017/decorative" val="1"/>
              </a:ext>
            </a:extLst>
          </p:cNvPr>
          <p:cNvGrpSpPr/>
          <p:nvPr/>
        </p:nvGrpSpPr>
        <p:grpSpPr>
          <a:xfrm>
            <a:off x="7932520" y="1752782"/>
            <a:ext cx="252000" cy="1510934"/>
            <a:chOff x="6942895" y="920000"/>
            <a:chExt cx="252000" cy="1510934"/>
          </a:xfrm>
        </p:grpSpPr>
        <p:pic>
          <p:nvPicPr>
            <p:cNvPr id="19" name="Graphic 18" descr="Heartbeat">
              <a:extLst>
                <a:ext uri="{FF2B5EF4-FFF2-40B4-BE49-F238E27FC236}">
                  <a16:creationId xmlns:a16="http://schemas.microsoft.com/office/drawing/2014/main" id="{1C5DAC56-8ABB-4E1F-8B69-19331E14DD70}"/>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42895" y="920000"/>
              <a:ext cx="252000" cy="252000"/>
            </a:xfrm>
            <a:prstGeom prst="rect">
              <a:avLst/>
            </a:prstGeom>
          </p:spPr>
        </p:pic>
        <p:pic>
          <p:nvPicPr>
            <p:cNvPr id="20" name="Graphic 19" descr="Medical">
              <a:extLst>
                <a:ext uri="{FF2B5EF4-FFF2-40B4-BE49-F238E27FC236}">
                  <a16:creationId xmlns:a16="http://schemas.microsoft.com/office/drawing/2014/main" id="{A8058248-5962-45CC-9F59-4D0800321FE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42895" y="2178934"/>
              <a:ext cx="252000" cy="252000"/>
            </a:xfrm>
            <a:prstGeom prst="rect">
              <a:avLst/>
            </a:prstGeom>
          </p:spPr>
        </p:pic>
        <p:pic>
          <p:nvPicPr>
            <p:cNvPr id="21" name="Graphic 20" descr="Stethoscope">
              <a:extLst>
                <a:ext uri="{FF2B5EF4-FFF2-40B4-BE49-F238E27FC236}">
                  <a16:creationId xmlns:a16="http://schemas.microsoft.com/office/drawing/2014/main" id="{56A2B84F-CE9C-4807-B9B4-34A87F431847}"/>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42895" y="1927148"/>
              <a:ext cx="252000" cy="252000"/>
            </a:xfrm>
            <a:prstGeom prst="rect">
              <a:avLst/>
            </a:prstGeom>
          </p:spPr>
        </p:pic>
        <p:pic>
          <p:nvPicPr>
            <p:cNvPr id="22" name="Graphic 21" descr="Ambulance">
              <a:extLst>
                <a:ext uri="{FF2B5EF4-FFF2-40B4-BE49-F238E27FC236}">
                  <a16:creationId xmlns:a16="http://schemas.microsoft.com/office/drawing/2014/main" id="{9FF01195-712A-4D39-A1E7-7DC122FD15D1}"/>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42895" y="1675361"/>
              <a:ext cx="252000" cy="252000"/>
            </a:xfrm>
            <a:prstGeom prst="rect">
              <a:avLst/>
            </a:prstGeom>
          </p:spPr>
        </p:pic>
        <p:pic>
          <p:nvPicPr>
            <p:cNvPr id="23" name="Graphic 22" descr="Hospital">
              <a:extLst>
                <a:ext uri="{FF2B5EF4-FFF2-40B4-BE49-F238E27FC236}">
                  <a16:creationId xmlns:a16="http://schemas.microsoft.com/office/drawing/2014/main" id="{40BC5E39-98B4-4CD9-8A1A-4504D4628695}"/>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942895" y="1423574"/>
              <a:ext cx="252000" cy="252000"/>
            </a:xfrm>
            <a:prstGeom prst="rect">
              <a:avLst/>
            </a:prstGeom>
          </p:spPr>
        </p:pic>
        <p:pic>
          <p:nvPicPr>
            <p:cNvPr id="24" name="Graphic 23" descr="Checklist RTL">
              <a:extLst>
                <a:ext uri="{FF2B5EF4-FFF2-40B4-BE49-F238E27FC236}">
                  <a16:creationId xmlns:a16="http://schemas.microsoft.com/office/drawing/2014/main" id="{21015AA5-0BF2-4DF7-AB9B-891C628DA0CA}"/>
                </a:ext>
              </a:extLst>
            </p:cNvPr>
            <p:cNvPicPr>
              <a:picLocks noChangeAspect="1"/>
            </p:cNvPicPr>
            <p:nvPr/>
          </p:nvPicPr>
          <p:blipFill>
            <a:blip r:embed="rId14" cstate="hq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942895" y="1171787"/>
              <a:ext cx="252000" cy="252000"/>
            </a:xfrm>
            <a:prstGeom prst="rect">
              <a:avLst/>
            </a:prstGeom>
          </p:spPr>
        </p:pic>
      </p:grpSp>
      <p:grpSp>
        <p:nvGrpSpPr>
          <p:cNvPr id="25" name="Group 24">
            <a:extLst>
              <a:ext uri="{FF2B5EF4-FFF2-40B4-BE49-F238E27FC236}">
                <a16:creationId xmlns:a16="http://schemas.microsoft.com/office/drawing/2014/main" id="{81C0E00F-C230-4B84-9715-F1F604BE31EC}"/>
              </a:ext>
              <a:ext uri="{C183D7F6-B498-43B3-948B-1728B52AA6E4}">
                <adec:decorative xmlns:adec="http://schemas.microsoft.com/office/drawing/2017/decorative" val="1"/>
              </a:ext>
            </a:extLst>
          </p:cNvPr>
          <p:cNvGrpSpPr/>
          <p:nvPr/>
        </p:nvGrpSpPr>
        <p:grpSpPr>
          <a:xfrm>
            <a:off x="8165284" y="1752782"/>
            <a:ext cx="1306768" cy="1489554"/>
            <a:chOff x="7175659" y="930584"/>
            <a:chExt cx="1306768" cy="1489554"/>
          </a:xfrm>
        </p:grpSpPr>
        <p:sp>
          <p:nvSpPr>
            <p:cNvPr id="26" name="TextBox 25">
              <a:extLst>
                <a:ext uri="{FF2B5EF4-FFF2-40B4-BE49-F238E27FC236}">
                  <a16:creationId xmlns:a16="http://schemas.microsoft.com/office/drawing/2014/main" id="{6C507174-EA63-4623-83FC-02C860D05A45}"/>
                </a:ext>
              </a:extLst>
            </p:cNvPr>
            <p:cNvSpPr txBox="1"/>
            <p:nvPr/>
          </p:nvSpPr>
          <p:spPr>
            <a:xfrm>
              <a:off x="7175659" y="930584"/>
              <a:ext cx="1120820"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Inpatient elective</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7" name="TextBox 26">
              <a:extLst>
                <a:ext uri="{FF2B5EF4-FFF2-40B4-BE49-F238E27FC236}">
                  <a16:creationId xmlns:a16="http://schemas.microsoft.com/office/drawing/2014/main" id="{1EE79CC2-438B-432D-BF9A-0A0BF3160D69}"/>
                </a:ext>
              </a:extLst>
            </p:cNvPr>
            <p:cNvSpPr txBox="1"/>
            <p:nvPr/>
          </p:nvSpPr>
          <p:spPr>
            <a:xfrm>
              <a:off x="7175659" y="1182328"/>
              <a:ext cx="857927"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Outpatients</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8" name="TextBox 27">
              <a:extLst>
                <a:ext uri="{FF2B5EF4-FFF2-40B4-BE49-F238E27FC236}">
                  <a16:creationId xmlns:a16="http://schemas.microsoft.com/office/drawing/2014/main" id="{BF905DD4-712D-4823-81E2-D8ECDCA27B04}"/>
                </a:ext>
              </a:extLst>
            </p:cNvPr>
            <p:cNvSpPr txBox="1"/>
            <p:nvPr/>
          </p:nvSpPr>
          <p:spPr>
            <a:xfrm>
              <a:off x="7175659" y="1434072"/>
              <a:ext cx="1306768"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Inpatient emergency</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9" name="TextBox 28">
              <a:extLst>
                <a:ext uri="{FF2B5EF4-FFF2-40B4-BE49-F238E27FC236}">
                  <a16:creationId xmlns:a16="http://schemas.microsoft.com/office/drawing/2014/main" id="{A04BF282-7063-46D9-86D1-1EE32F264CAC}"/>
                </a:ext>
              </a:extLst>
            </p:cNvPr>
            <p:cNvSpPr txBox="1"/>
            <p:nvPr/>
          </p:nvSpPr>
          <p:spPr>
            <a:xfrm>
              <a:off x="7175659" y="1685816"/>
              <a:ext cx="428322"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A&amp;E</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30" name="TextBox 29">
              <a:extLst>
                <a:ext uri="{FF2B5EF4-FFF2-40B4-BE49-F238E27FC236}">
                  <a16:creationId xmlns:a16="http://schemas.microsoft.com/office/drawing/2014/main" id="{BDA18A40-F772-4791-9916-104141B8DAD6}"/>
                </a:ext>
              </a:extLst>
            </p:cNvPr>
            <p:cNvSpPr txBox="1"/>
            <p:nvPr/>
          </p:nvSpPr>
          <p:spPr>
            <a:xfrm>
              <a:off x="7175659" y="1937560"/>
              <a:ext cx="877163"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GP Consults</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31" name="TextBox 30">
              <a:extLst>
                <a:ext uri="{FF2B5EF4-FFF2-40B4-BE49-F238E27FC236}">
                  <a16:creationId xmlns:a16="http://schemas.microsoft.com/office/drawing/2014/main" id="{5F72C72F-9B68-4684-ABEC-0E13976DB09F}"/>
                </a:ext>
              </a:extLst>
            </p:cNvPr>
            <p:cNvSpPr txBox="1"/>
            <p:nvPr/>
          </p:nvSpPr>
          <p:spPr>
            <a:xfrm>
              <a:off x="7175659" y="2189306"/>
              <a:ext cx="819455"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5A5A5A"/>
                  </a:solidFill>
                  <a:effectLst/>
                  <a:uLnTx/>
                  <a:uFillTx/>
                  <a:latin typeface="Arial" panose="020B0604020202020204"/>
                  <a:ea typeface="+mn-ea"/>
                  <a:cs typeface="+mn-cs"/>
                </a:rPr>
                <a:t>Community</a:t>
              </a:r>
              <a:endPar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grpSp>
        <p:nvGrpSpPr>
          <p:cNvPr id="32" name="Group 31">
            <a:extLst>
              <a:ext uri="{FF2B5EF4-FFF2-40B4-BE49-F238E27FC236}">
                <a16:creationId xmlns:a16="http://schemas.microsoft.com/office/drawing/2014/main" id="{4AB2A085-99B5-445E-914E-A677708456C6}"/>
              </a:ext>
              <a:ext uri="{C183D7F6-B498-43B3-948B-1728B52AA6E4}">
                <adec:decorative xmlns:adec="http://schemas.microsoft.com/office/drawing/2017/decorative" val="1"/>
              </a:ext>
            </a:extLst>
          </p:cNvPr>
          <p:cNvGrpSpPr/>
          <p:nvPr/>
        </p:nvGrpSpPr>
        <p:grpSpPr>
          <a:xfrm>
            <a:off x="9371548" y="1752782"/>
            <a:ext cx="601447" cy="1489554"/>
            <a:chOff x="7175659" y="930584"/>
            <a:chExt cx="601447" cy="1489554"/>
          </a:xfrm>
        </p:grpSpPr>
        <p:sp>
          <p:nvSpPr>
            <p:cNvPr id="33" name="TextBox 32">
              <a:extLst>
                <a:ext uri="{FF2B5EF4-FFF2-40B4-BE49-F238E27FC236}">
                  <a16:creationId xmlns:a16="http://schemas.microsoft.com/office/drawing/2014/main" id="{935552EE-41D4-4FBC-8580-A646DCB96FDD}"/>
                </a:ext>
              </a:extLst>
            </p:cNvPr>
            <p:cNvSpPr txBox="1"/>
            <p:nvPr/>
          </p:nvSpPr>
          <p:spPr>
            <a:xfrm>
              <a:off x="7175659" y="930584"/>
              <a:ext cx="31290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£0</a:t>
              </a:r>
            </a:p>
          </p:txBody>
        </p:sp>
        <p:sp>
          <p:nvSpPr>
            <p:cNvPr id="34" name="TextBox 33">
              <a:extLst>
                <a:ext uri="{FF2B5EF4-FFF2-40B4-BE49-F238E27FC236}">
                  <a16:creationId xmlns:a16="http://schemas.microsoft.com/office/drawing/2014/main" id="{F7807DFB-117C-49EC-8E30-287658282325}"/>
                </a:ext>
              </a:extLst>
            </p:cNvPr>
            <p:cNvSpPr txBox="1"/>
            <p:nvPr/>
          </p:nvSpPr>
          <p:spPr>
            <a:xfrm>
              <a:off x="7175659" y="1182328"/>
              <a:ext cx="44114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£500</a:t>
              </a:r>
            </a:p>
          </p:txBody>
        </p:sp>
        <p:sp>
          <p:nvSpPr>
            <p:cNvPr id="35" name="TextBox 34">
              <a:extLst>
                <a:ext uri="{FF2B5EF4-FFF2-40B4-BE49-F238E27FC236}">
                  <a16:creationId xmlns:a16="http://schemas.microsoft.com/office/drawing/2014/main" id="{78F59AFB-40CF-485D-AD03-6A91FFCD3433}"/>
                </a:ext>
              </a:extLst>
            </p:cNvPr>
            <p:cNvSpPr txBox="1"/>
            <p:nvPr/>
          </p:nvSpPr>
          <p:spPr>
            <a:xfrm>
              <a:off x="7175659" y="1434072"/>
              <a:ext cx="601447"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£12,500</a:t>
              </a:r>
            </a:p>
          </p:txBody>
        </p:sp>
        <p:sp>
          <p:nvSpPr>
            <p:cNvPr id="36" name="TextBox 35">
              <a:extLst>
                <a:ext uri="{FF2B5EF4-FFF2-40B4-BE49-F238E27FC236}">
                  <a16:creationId xmlns:a16="http://schemas.microsoft.com/office/drawing/2014/main" id="{665402F1-90D5-4CE7-8246-5FF215F4B9DE}"/>
                </a:ext>
              </a:extLst>
            </p:cNvPr>
            <p:cNvSpPr txBox="1"/>
            <p:nvPr/>
          </p:nvSpPr>
          <p:spPr>
            <a:xfrm>
              <a:off x="7175659" y="1685816"/>
              <a:ext cx="537327"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£1,200</a:t>
              </a:r>
            </a:p>
          </p:txBody>
        </p:sp>
        <p:sp>
          <p:nvSpPr>
            <p:cNvPr id="37" name="TextBox 36">
              <a:extLst>
                <a:ext uri="{FF2B5EF4-FFF2-40B4-BE49-F238E27FC236}">
                  <a16:creationId xmlns:a16="http://schemas.microsoft.com/office/drawing/2014/main" id="{C2350164-7EC2-4362-89B3-1CC94EAF2975}"/>
                </a:ext>
              </a:extLst>
            </p:cNvPr>
            <p:cNvSpPr txBox="1"/>
            <p:nvPr/>
          </p:nvSpPr>
          <p:spPr>
            <a:xfrm>
              <a:off x="7175659" y="1937560"/>
              <a:ext cx="44114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£120</a:t>
              </a:r>
            </a:p>
          </p:txBody>
        </p:sp>
        <p:sp>
          <p:nvSpPr>
            <p:cNvPr id="38" name="TextBox 37">
              <a:extLst>
                <a:ext uri="{FF2B5EF4-FFF2-40B4-BE49-F238E27FC236}">
                  <a16:creationId xmlns:a16="http://schemas.microsoft.com/office/drawing/2014/main" id="{4C5C4F6B-3E91-41BA-9015-7C58ADCDCDC7}"/>
                </a:ext>
              </a:extLst>
            </p:cNvPr>
            <p:cNvSpPr txBox="1"/>
            <p:nvPr/>
          </p:nvSpPr>
          <p:spPr>
            <a:xfrm>
              <a:off x="7175659" y="2189306"/>
              <a:ext cx="44114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5A5A5A"/>
                  </a:solidFill>
                  <a:effectLst/>
                  <a:uLnTx/>
                  <a:uFillTx/>
                  <a:latin typeface="Arial" panose="020B0604020202020204"/>
                  <a:ea typeface="+mn-ea"/>
                  <a:cs typeface="+mn-cs"/>
                </a:rPr>
                <a:t>£200</a:t>
              </a:r>
            </a:p>
          </p:txBody>
        </p:sp>
      </p:grpSp>
      <p:sp>
        <p:nvSpPr>
          <p:cNvPr id="39" name="TextBox 38">
            <a:extLst>
              <a:ext uri="{FF2B5EF4-FFF2-40B4-BE49-F238E27FC236}">
                <a16:creationId xmlns:a16="http://schemas.microsoft.com/office/drawing/2014/main" id="{361A45A6-388E-4C29-95D6-4752495D2E2D}"/>
              </a:ext>
            </a:extLst>
          </p:cNvPr>
          <p:cNvSpPr txBox="1"/>
          <p:nvPr/>
        </p:nvSpPr>
        <p:spPr>
          <a:xfrm>
            <a:off x="10129658" y="2421846"/>
            <a:ext cx="1620000" cy="241628"/>
          </a:xfrm>
          <a:prstGeom prst="rect">
            <a:avLst/>
          </a:prstGeom>
          <a:solidFill>
            <a:schemeClr val="accent2"/>
          </a:solidFill>
        </p:spPr>
        <p:txBody>
          <a:bodyPr wrap="square" lIns="72000" tIns="36000" rIns="72000" bIns="3600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FFFFFF"/>
                </a:solidFill>
                <a:effectLst/>
                <a:uLnTx/>
                <a:uFillTx/>
                <a:latin typeface="Arial" panose="020B0604020202020204"/>
                <a:ea typeface="+mn-ea"/>
                <a:cs typeface="+mn-cs"/>
              </a:rPr>
              <a:t>Total envelope £14,250</a:t>
            </a:r>
          </a:p>
        </p:txBody>
      </p:sp>
      <p:sp>
        <p:nvSpPr>
          <p:cNvPr id="40" name="TextBox 39">
            <a:extLst>
              <a:ext uri="{FF2B5EF4-FFF2-40B4-BE49-F238E27FC236}">
                <a16:creationId xmlns:a16="http://schemas.microsoft.com/office/drawing/2014/main" id="{407371F8-CEDD-493B-8F62-EB8ADAF3FFAC}"/>
              </a:ext>
            </a:extLst>
          </p:cNvPr>
          <p:cNvSpPr txBox="1"/>
          <p:nvPr/>
        </p:nvSpPr>
        <p:spPr>
          <a:xfrm>
            <a:off x="387615" y="3677306"/>
            <a:ext cx="1147136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i="0" u="none" strike="noStrike" kern="1200" cap="none" spc="0" normalizeH="0" baseline="0" noProof="0" dirty="0">
                <a:ln>
                  <a:noFill/>
                </a:ln>
                <a:solidFill>
                  <a:schemeClr val="accent1"/>
                </a:solidFill>
                <a:effectLst/>
                <a:uLnTx/>
                <a:uFillTx/>
                <a:latin typeface="Arial" panose="020B0604020202020204"/>
                <a:ea typeface="+mn-ea"/>
                <a:cs typeface="+mn-cs"/>
              </a:rPr>
              <a:t>Example patient journey for a highly complex individual listed for surgery, within PHM model. The person’s condition is managed by an integrated community MDT, and despite some A&amp;E attends in year, a rapid response ensures no further deterioration:</a:t>
            </a:r>
          </a:p>
        </p:txBody>
      </p:sp>
      <p:sp>
        <p:nvSpPr>
          <p:cNvPr id="41" name="TextBox 40">
            <a:extLst>
              <a:ext uri="{FF2B5EF4-FFF2-40B4-BE49-F238E27FC236}">
                <a16:creationId xmlns:a16="http://schemas.microsoft.com/office/drawing/2014/main" id="{9086BFD1-1352-4647-B5F1-F0E84E6F7A21}"/>
              </a:ext>
            </a:extLst>
          </p:cNvPr>
          <p:cNvSpPr txBox="1"/>
          <p:nvPr/>
        </p:nvSpPr>
        <p:spPr>
          <a:xfrm>
            <a:off x="10129658" y="4941947"/>
            <a:ext cx="1620000" cy="241628"/>
          </a:xfrm>
          <a:prstGeom prst="rect">
            <a:avLst/>
          </a:prstGeom>
          <a:solidFill>
            <a:schemeClr val="accent2"/>
          </a:solidFill>
        </p:spPr>
        <p:txBody>
          <a:bodyPr wrap="square" lIns="72000" tIns="36000" rIns="72000" bIns="3600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FFFFFF"/>
                </a:solidFill>
                <a:effectLst/>
                <a:uLnTx/>
                <a:uFillTx/>
                <a:latin typeface="Arial" panose="020B0604020202020204"/>
                <a:ea typeface="+mn-ea"/>
                <a:cs typeface="+mn-cs"/>
              </a:rPr>
              <a:t>Total envelope £6,500</a:t>
            </a:r>
          </a:p>
        </p:txBody>
      </p:sp>
      <p:pic>
        <p:nvPicPr>
          <p:cNvPr id="42" name="Picture 41">
            <a:extLst>
              <a:ext uri="{FF2B5EF4-FFF2-40B4-BE49-F238E27FC236}">
                <a16:creationId xmlns:a16="http://schemas.microsoft.com/office/drawing/2014/main" id="{F9B03FF6-EFCB-470F-8B55-EF1D76B90435}"/>
              </a:ext>
              <a:ext uri="{C183D7F6-B498-43B3-948B-1728B52AA6E4}">
                <adec:decorative xmlns:adec="http://schemas.microsoft.com/office/drawing/2017/decorative" val="1"/>
              </a:ext>
            </a:extLst>
          </p:cNvPr>
          <p:cNvPicPr>
            <a:picLocks noChangeAspect="1"/>
          </p:cNvPicPr>
          <p:nvPr/>
        </p:nvPicPr>
        <p:blipFill>
          <a:blip r:embed="rId16"/>
          <a:stretch>
            <a:fillRect/>
          </a:stretch>
        </p:blipFill>
        <p:spPr>
          <a:xfrm>
            <a:off x="119460" y="4224456"/>
            <a:ext cx="7780724" cy="1370352"/>
          </a:xfrm>
          <a:prstGeom prst="rect">
            <a:avLst/>
          </a:prstGeom>
        </p:spPr>
      </p:pic>
      <p:grpSp>
        <p:nvGrpSpPr>
          <p:cNvPr id="43" name="Group 42">
            <a:extLst>
              <a:ext uri="{FF2B5EF4-FFF2-40B4-BE49-F238E27FC236}">
                <a16:creationId xmlns:a16="http://schemas.microsoft.com/office/drawing/2014/main" id="{E5362477-1D1A-4806-A0E0-8B46B33936EF}"/>
              </a:ext>
              <a:ext uri="{C183D7F6-B498-43B3-948B-1728B52AA6E4}">
                <adec:decorative xmlns:adec="http://schemas.microsoft.com/office/drawing/2017/decorative" val="1"/>
              </a:ext>
            </a:extLst>
          </p:cNvPr>
          <p:cNvGrpSpPr/>
          <p:nvPr/>
        </p:nvGrpSpPr>
        <p:grpSpPr>
          <a:xfrm>
            <a:off x="7925736" y="4346416"/>
            <a:ext cx="252000" cy="1510934"/>
            <a:chOff x="6942895" y="920000"/>
            <a:chExt cx="252000" cy="1510934"/>
          </a:xfrm>
        </p:grpSpPr>
        <p:pic>
          <p:nvPicPr>
            <p:cNvPr id="44" name="Graphic 43" descr="Heartbeat">
              <a:extLst>
                <a:ext uri="{FF2B5EF4-FFF2-40B4-BE49-F238E27FC236}">
                  <a16:creationId xmlns:a16="http://schemas.microsoft.com/office/drawing/2014/main" id="{87E49958-4FBD-4780-B312-189BCE5DF72F}"/>
                </a:ext>
              </a:extLst>
            </p:cNvPr>
            <p:cNvPicPr>
              <a:picLocks noChangeAspect="1"/>
            </p:cNvPicPr>
            <p:nvPr/>
          </p:nvPicPr>
          <p:blipFill>
            <a:blip r:embed="rId17" cstate="hq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942895" y="920000"/>
              <a:ext cx="252000" cy="252000"/>
            </a:xfrm>
            <a:prstGeom prst="rect">
              <a:avLst/>
            </a:prstGeom>
          </p:spPr>
        </p:pic>
        <p:pic>
          <p:nvPicPr>
            <p:cNvPr id="45" name="Graphic 44" descr="Medical">
              <a:extLst>
                <a:ext uri="{FF2B5EF4-FFF2-40B4-BE49-F238E27FC236}">
                  <a16:creationId xmlns:a16="http://schemas.microsoft.com/office/drawing/2014/main" id="{3636F71E-F100-44E8-9005-4762C97EBA45}"/>
                </a:ext>
              </a:extLst>
            </p:cNvPr>
            <p:cNvPicPr>
              <a:picLocks noChangeAspect="1"/>
            </p:cNvPicPr>
            <p:nvPr/>
          </p:nvPicPr>
          <p:blipFill>
            <a:blip r:embed="rId19" cstate="hq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942895" y="2178934"/>
              <a:ext cx="252000" cy="252000"/>
            </a:xfrm>
            <a:prstGeom prst="rect">
              <a:avLst/>
            </a:prstGeom>
          </p:spPr>
        </p:pic>
        <p:pic>
          <p:nvPicPr>
            <p:cNvPr id="46" name="Graphic 45" descr="Stethoscope">
              <a:extLst>
                <a:ext uri="{FF2B5EF4-FFF2-40B4-BE49-F238E27FC236}">
                  <a16:creationId xmlns:a16="http://schemas.microsoft.com/office/drawing/2014/main" id="{50EE2535-57D2-4D59-B691-9178D7AF1708}"/>
                </a:ext>
              </a:extLst>
            </p:cNvPr>
            <p:cNvPicPr>
              <a:picLocks noChangeAspect="1"/>
            </p:cNvPicPr>
            <p:nvPr/>
          </p:nvPicPr>
          <p:blipFill>
            <a:blip r:embed="rId21" cstate="hq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942895" y="1927148"/>
              <a:ext cx="252000" cy="252000"/>
            </a:xfrm>
            <a:prstGeom prst="rect">
              <a:avLst/>
            </a:prstGeom>
          </p:spPr>
        </p:pic>
        <p:pic>
          <p:nvPicPr>
            <p:cNvPr id="47" name="Graphic 46" descr="Ambulance">
              <a:extLst>
                <a:ext uri="{FF2B5EF4-FFF2-40B4-BE49-F238E27FC236}">
                  <a16:creationId xmlns:a16="http://schemas.microsoft.com/office/drawing/2014/main" id="{049BA12E-FA55-41AD-A0E5-8F9A2F0AD8C5}"/>
                </a:ext>
              </a:extLst>
            </p:cNvPr>
            <p:cNvPicPr>
              <a:picLocks noChangeAspect="1"/>
            </p:cNvPicPr>
            <p:nvPr/>
          </p:nvPicPr>
          <p:blipFill>
            <a:blip r:embed="rId23" cstate="hq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942895" y="1675361"/>
              <a:ext cx="252000" cy="252000"/>
            </a:xfrm>
            <a:prstGeom prst="rect">
              <a:avLst/>
            </a:prstGeom>
          </p:spPr>
        </p:pic>
        <p:pic>
          <p:nvPicPr>
            <p:cNvPr id="48" name="Graphic 47" descr="Hospital">
              <a:extLst>
                <a:ext uri="{FF2B5EF4-FFF2-40B4-BE49-F238E27FC236}">
                  <a16:creationId xmlns:a16="http://schemas.microsoft.com/office/drawing/2014/main" id="{2BE52BF9-FABA-40F3-8B2E-F74797FEF22E}"/>
                </a:ext>
              </a:extLst>
            </p:cNvPr>
            <p:cNvPicPr>
              <a:picLocks noChangeAspect="1"/>
            </p:cNvPicPr>
            <p:nvPr/>
          </p:nvPicPr>
          <p:blipFill>
            <a:blip r:embed="rId25" cstate="hq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6942895" y="1423574"/>
              <a:ext cx="252000" cy="252000"/>
            </a:xfrm>
            <a:prstGeom prst="rect">
              <a:avLst/>
            </a:prstGeom>
          </p:spPr>
        </p:pic>
        <p:pic>
          <p:nvPicPr>
            <p:cNvPr id="49" name="Graphic 48" descr="Checklist RTL">
              <a:extLst>
                <a:ext uri="{FF2B5EF4-FFF2-40B4-BE49-F238E27FC236}">
                  <a16:creationId xmlns:a16="http://schemas.microsoft.com/office/drawing/2014/main" id="{2FD40F20-3AEB-4BDE-BA54-CF0EF3836F6F}"/>
                </a:ext>
              </a:extLst>
            </p:cNvPr>
            <p:cNvPicPr>
              <a:picLocks noChangeAspect="1"/>
            </p:cNvPicPr>
            <p:nvPr/>
          </p:nvPicPr>
          <p:blipFill>
            <a:blip r:embed="rId27" cstate="hq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942895" y="1171787"/>
              <a:ext cx="252000" cy="252000"/>
            </a:xfrm>
            <a:prstGeom prst="rect">
              <a:avLst/>
            </a:prstGeom>
          </p:spPr>
        </p:pic>
      </p:grpSp>
      <p:grpSp>
        <p:nvGrpSpPr>
          <p:cNvPr id="50" name="Group 49">
            <a:extLst>
              <a:ext uri="{FF2B5EF4-FFF2-40B4-BE49-F238E27FC236}">
                <a16:creationId xmlns:a16="http://schemas.microsoft.com/office/drawing/2014/main" id="{67DA2857-4D6E-4227-9234-07056C98E4F8}"/>
              </a:ext>
              <a:ext uri="{C183D7F6-B498-43B3-948B-1728B52AA6E4}">
                <adec:decorative xmlns:adec="http://schemas.microsoft.com/office/drawing/2017/decorative" val="1"/>
              </a:ext>
            </a:extLst>
          </p:cNvPr>
          <p:cNvGrpSpPr/>
          <p:nvPr/>
        </p:nvGrpSpPr>
        <p:grpSpPr>
          <a:xfrm>
            <a:off x="8158500" y="4357000"/>
            <a:ext cx="1306768" cy="1489554"/>
            <a:chOff x="7175659" y="930584"/>
            <a:chExt cx="1306768" cy="1489554"/>
          </a:xfrm>
        </p:grpSpPr>
        <p:sp>
          <p:nvSpPr>
            <p:cNvPr id="51" name="TextBox 50">
              <a:extLst>
                <a:ext uri="{FF2B5EF4-FFF2-40B4-BE49-F238E27FC236}">
                  <a16:creationId xmlns:a16="http://schemas.microsoft.com/office/drawing/2014/main" id="{AB80CA6A-D8D8-40AB-B273-4EB994367D06}"/>
                </a:ext>
              </a:extLst>
            </p:cNvPr>
            <p:cNvSpPr txBox="1"/>
            <p:nvPr/>
          </p:nvSpPr>
          <p:spPr>
            <a:xfrm>
              <a:off x="7175659" y="930584"/>
              <a:ext cx="1120820"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Inpatient elective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52" name="TextBox 51">
              <a:extLst>
                <a:ext uri="{FF2B5EF4-FFF2-40B4-BE49-F238E27FC236}">
                  <a16:creationId xmlns:a16="http://schemas.microsoft.com/office/drawing/2014/main" id="{EDDDA1C4-B4B1-4FC5-AD1D-19D8FDD1987D}"/>
                </a:ext>
              </a:extLst>
            </p:cNvPr>
            <p:cNvSpPr txBox="1"/>
            <p:nvPr/>
          </p:nvSpPr>
          <p:spPr>
            <a:xfrm>
              <a:off x="7175659" y="1182328"/>
              <a:ext cx="825867"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Outpatients</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53" name="TextBox 52">
              <a:extLst>
                <a:ext uri="{FF2B5EF4-FFF2-40B4-BE49-F238E27FC236}">
                  <a16:creationId xmlns:a16="http://schemas.microsoft.com/office/drawing/2014/main" id="{B6F2E2EA-325F-43C4-A713-DA6EA46D0C1D}"/>
                </a:ext>
              </a:extLst>
            </p:cNvPr>
            <p:cNvSpPr txBox="1"/>
            <p:nvPr/>
          </p:nvSpPr>
          <p:spPr>
            <a:xfrm>
              <a:off x="7175659" y="1434072"/>
              <a:ext cx="1306768"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Inpatient emergency</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54" name="TextBox 53">
              <a:extLst>
                <a:ext uri="{FF2B5EF4-FFF2-40B4-BE49-F238E27FC236}">
                  <a16:creationId xmlns:a16="http://schemas.microsoft.com/office/drawing/2014/main" id="{E894A31B-47CC-4C49-81E9-EAFC44EF1449}"/>
                </a:ext>
              </a:extLst>
            </p:cNvPr>
            <p:cNvSpPr txBox="1"/>
            <p:nvPr/>
          </p:nvSpPr>
          <p:spPr>
            <a:xfrm>
              <a:off x="7175659" y="1685816"/>
              <a:ext cx="428322"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A&amp;E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55" name="TextBox 54">
              <a:extLst>
                <a:ext uri="{FF2B5EF4-FFF2-40B4-BE49-F238E27FC236}">
                  <a16:creationId xmlns:a16="http://schemas.microsoft.com/office/drawing/2014/main" id="{DBC59AB0-16D1-4D3A-B38A-FFAAB3E393FF}"/>
                </a:ext>
              </a:extLst>
            </p:cNvPr>
            <p:cNvSpPr txBox="1"/>
            <p:nvPr/>
          </p:nvSpPr>
          <p:spPr>
            <a:xfrm>
              <a:off x="7175659" y="1937560"/>
              <a:ext cx="947695"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Primary Care*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56" name="TextBox 55">
              <a:extLst>
                <a:ext uri="{FF2B5EF4-FFF2-40B4-BE49-F238E27FC236}">
                  <a16:creationId xmlns:a16="http://schemas.microsoft.com/office/drawing/2014/main" id="{0DA124E5-BAEB-4ED3-AEDF-04BF3E7BAE16}"/>
                </a:ext>
              </a:extLst>
            </p:cNvPr>
            <p:cNvSpPr txBox="1"/>
            <p:nvPr/>
          </p:nvSpPr>
          <p:spPr>
            <a:xfrm>
              <a:off x="7175659" y="2189306"/>
              <a:ext cx="1281120"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Community &amp; VCSE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57" name="Group 56">
            <a:extLst>
              <a:ext uri="{FF2B5EF4-FFF2-40B4-BE49-F238E27FC236}">
                <a16:creationId xmlns:a16="http://schemas.microsoft.com/office/drawing/2014/main" id="{4E79B331-6B85-45EE-A8C8-72680C021B55}"/>
              </a:ext>
              <a:ext uri="{C183D7F6-B498-43B3-948B-1728B52AA6E4}">
                <adec:decorative xmlns:adec="http://schemas.microsoft.com/office/drawing/2017/decorative" val="1"/>
              </a:ext>
            </a:extLst>
          </p:cNvPr>
          <p:cNvGrpSpPr/>
          <p:nvPr/>
        </p:nvGrpSpPr>
        <p:grpSpPr>
          <a:xfrm>
            <a:off x="9512084" y="4365977"/>
            <a:ext cx="537327" cy="1489554"/>
            <a:chOff x="7175659" y="930584"/>
            <a:chExt cx="537327" cy="1489554"/>
          </a:xfrm>
        </p:grpSpPr>
        <p:sp>
          <p:nvSpPr>
            <p:cNvPr id="58" name="TextBox 57">
              <a:extLst>
                <a:ext uri="{FF2B5EF4-FFF2-40B4-BE49-F238E27FC236}">
                  <a16:creationId xmlns:a16="http://schemas.microsoft.com/office/drawing/2014/main" id="{89C028CC-28B1-400F-AB62-321F503F0541}"/>
                </a:ext>
              </a:extLst>
            </p:cNvPr>
            <p:cNvSpPr txBox="1"/>
            <p:nvPr/>
          </p:nvSpPr>
          <p:spPr>
            <a:xfrm>
              <a:off x="7175659" y="930584"/>
              <a:ext cx="537327"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£1,200</a:t>
              </a:r>
            </a:p>
          </p:txBody>
        </p:sp>
        <p:sp>
          <p:nvSpPr>
            <p:cNvPr id="59" name="TextBox 58">
              <a:extLst>
                <a:ext uri="{FF2B5EF4-FFF2-40B4-BE49-F238E27FC236}">
                  <a16:creationId xmlns:a16="http://schemas.microsoft.com/office/drawing/2014/main" id="{EF0E7828-7339-44F7-8546-E37B0FA3B1FC}"/>
                </a:ext>
              </a:extLst>
            </p:cNvPr>
            <p:cNvSpPr txBox="1"/>
            <p:nvPr/>
          </p:nvSpPr>
          <p:spPr>
            <a:xfrm>
              <a:off x="7175659" y="1182328"/>
              <a:ext cx="441146"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£500</a:t>
              </a:r>
            </a:p>
          </p:txBody>
        </p:sp>
        <p:sp>
          <p:nvSpPr>
            <p:cNvPr id="60" name="TextBox 59">
              <a:extLst>
                <a:ext uri="{FF2B5EF4-FFF2-40B4-BE49-F238E27FC236}">
                  <a16:creationId xmlns:a16="http://schemas.microsoft.com/office/drawing/2014/main" id="{9E421F86-5287-4961-BB2E-BCBE6425FAC6}"/>
                </a:ext>
              </a:extLst>
            </p:cNvPr>
            <p:cNvSpPr txBox="1"/>
            <p:nvPr/>
          </p:nvSpPr>
          <p:spPr>
            <a:xfrm>
              <a:off x="7175659" y="1434072"/>
              <a:ext cx="312906"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£0</a:t>
              </a:r>
            </a:p>
          </p:txBody>
        </p:sp>
        <p:sp>
          <p:nvSpPr>
            <p:cNvPr id="61" name="TextBox 60">
              <a:extLst>
                <a:ext uri="{FF2B5EF4-FFF2-40B4-BE49-F238E27FC236}">
                  <a16:creationId xmlns:a16="http://schemas.microsoft.com/office/drawing/2014/main" id="{557FE7FA-BCBD-427C-B647-F04FF762BDBC}"/>
                </a:ext>
              </a:extLst>
            </p:cNvPr>
            <p:cNvSpPr txBox="1"/>
            <p:nvPr/>
          </p:nvSpPr>
          <p:spPr>
            <a:xfrm>
              <a:off x="7175659" y="1685816"/>
              <a:ext cx="441146"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£400</a:t>
              </a:r>
            </a:p>
          </p:txBody>
        </p:sp>
        <p:sp>
          <p:nvSpPr>
            <p:cNvPr id="62" name="TextBox 61">
              <a:extLst>
                <a:ext uri="{FF2B5EF4-FFF2-40B4-BE49-F238E27FC236}">
                  <a16:creationId xmlns:a16="http://schemas.microsoft.com/office/drawing/2014/main" id="{C7464226-4FA4-4DBF-9B78-C91C8D8556E9}"/>
                </a:ext>
              </a:extLst>
            </p:cNvPr>
            <p:cNvSpPr txBox="1"/>
            <p:nvPr/>
          </p:nvSpPr>
          <p:spPr>
            <a:xfrm>
              <a:off x="7175659" y="1937560"/>
              <a:ext cx="441146" cy="230832"/>
            </a:xfrm>
            <a:prstGeom prst="rect">
              <a:avLst/>
            </a:prstGeom>
            <a:noFill/>
          </p:spPr>
          <p:txBody>
            <a:bodyPr wrap="none" lIns="91440" tIns="45720" rIns="91440" bIns="45720" rtlCol="0" anchor="t">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£900</a:t>
              </a:r>
            </a:p>
          </p:txBody>
        </p:sp>
        <p:sp>
          <p:nvSpPr>
            <p:cNvPr id="63" name="TextBox 62">
              <a:extLst>
                <a:ext uri="{FF2B5EF4-FFF2-40B4-BE49-F238E27FC236}">
                  <a16:creationId xmlns:a16="http://schemas.microsoft.com/office/drawing/2014/main" id="{0F099702-5D0D-4798-80C1-6E816F0E48D9}"/>
                </a:ext>
              </a:extLst>
            </p:cNvPr>
            <p:cNvSpPr txBox="1"/>
            <p:nvPr/>
          </p:nvSpPr>
          <p:spPr>
            <a:xfrm>
              <a:off x="7175659" y="2189306"/>
              <a:ext cx="537327" cy="230832"/>
            </a:xfrm>
            <a:prstGeom prst="rect">
              <a:avLst/>
            </a:prstGeom>
            <a:noFill/>
          </p:spPr>
          <p:txBody>
            <a:bodyPr wrap="none" rtlCol="0">
              <a:spAutoFit/>
            </a:body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rial"/>
                  <a:ea typeface="+mn-ea"/>
                  <a:cs typeface="+mn-cs"/>
                </a:rPr>
                <a:t>£3,500</a:t>
              </a:r>
            </a:p>
          </p:txBody>
        </p:sp>
      </p:grpSp>
      <p:cxnSp>
        <p:nvCxnSpPr>
          <p:cNvPr id="6" name="Straight Connector 5">
            <a:extLst>
              <a:ext uri="{FF2B5EF4-FFF2-40B4-BE49-F238E27FC236}">
                <a16:creationId xmlns:a16="http://schemas.microsoft.com/office/drawing/2014/main" id="{B8BA1DDD-CBBF-4DD5-AC07-8B8E8DBDDB41}"/>
              </a:ext>
              <a:ext uri="{C183D7F6-B498-43B3-948B-1728B52AA6E4}">
                <adec:decorative xmlns:adec="http://schemas.microsoft.com/office/drawing/2017/decorative" val="1"/>
              </a:ext>
            </a:extLst>
          </p:cNvPr>
          <p:cNvCxnSpPr>
            <a:cxnSpLocks/>
          </p:cNvCxnSpPr>
          <p:nvPr/>
        </p:nvCxnSpPr>
        <p:spPr>
          <a:xfrm>
            <a:off x="701040" y="3515223"/>
            <a:ext cx="1078992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 name="Slide Number Placeholder 4">
            <a:extLst>
              <a:ext uri="{FF2B5EF4-FFF2-40B4-BE49-F238E27FC236}">
                <a16:creationId xmlns:a16="http://schemas.microsoft.com/office/drawing/2014/main" id="{DC236381-AEA0-50FA-9B4C-8720DA5D88D4}"/>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10</a:t>
            </a:fld>
            <a:endParaRPr lang="en-US" dirty="0"/>
          </a:p>
        </p:txBody>
      </p:sp>
      <p:sp>
        <p:nvSpPr>
          <p:cNvPr id="5" name="Footer Placeholder 4">
            <a:extLst>
              <a:ext uri="{FF2B5EF4-FFF2-40B4-BE49-F238E27FC236}">
                <a16:creationId xmlns:a16="http://schemas.microsoft.com/office/drawing/2014/main" id="{F2648463-5881-6F85-68D8-7C888C40A1A8}"/>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045875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B46A3-CB61-AC74-232D-0615CFD58FF4}"/>
              </a:ext>
            </a:extLst>
          </p:cNvPr>
          <p:cNvSpPr>
            <a:spLocks noGrp="1"/>
          </p:cNvSpPr>
          <p:nvPr>
            <p:ph type="title"/>
          </p:nvPr>
        </p:nvSpPr>
        <p:spPr/>
        <p:txBody>
          <a:bodyPr vert="horz" lIns="0" tIns="0" rIns="0" bIns="0" rtlCol="0" anchor="ctr">
            <a:normAutofit/>
          </a:bodyPr>
          <a:lstStyle/>
          <a:p>
            <a:r>
              <a:rPr lang="en-US" sz="2800" dirty="0"/>
              <a:t>The How: Use a Cycle of Improvement designed with Intelligence</a:t>
            </a:r>
          </a:p>
        </p:txBody>
      </p:sp>
      <p:grpSp>
        <p:nvGrpSpPr>
          <p:cNvPr id="6" name="Group 5">
            <a:extLst>
              <a:ext uri="{FF2B5EF4-FFF2-40B4-BE49-F238E27FC236}">
                <a16:creationId xmlns:a16="http://schemas.microsoft.com/office/drawing/2014/main" id="{1F5211AA-2E0C-B8D4-8AD5-170F174737EB}"/>
              </a:ext>
              <a:ext uri="{C183D7F6-B498-43B3-948B-1728B52AA6E4}">
                <adec:decorative xmlns:adec="http://schemas.microsoft.com/office/drawing/2017/decorative" val="1"/>
              </a:ext>
            </a:extLst>
          </p:cNvPr>
          <p:cNvGrpSpPr/>
          <p:nvPr/>
        </p:nvGrpSpPr>
        <p:grpSpPr>
          <a:xfrm>
            <a:off x="1084156" y="954322"/>
            <a:ext cx="10023688" cy="5024432"/>
            <a:chOff x="1084156" y="954322"/>
            <a:chExt cx="10023688" cy="5024432"/>
          </a:xfrm>
        </p:grpSpPr>
        <p:sp>
          <p:nvSpPr>
            <p:cNvPr id="36" name="Rectangle 35">
              <a:extLst>
                <a:ext uri="{FF2B5EF4-FFF2-40B4-BE49-F238E27FC236}">
                  <a16:creationId xmlns:a16="http://schemas.microsoft.com/office/drawing/2014/main" id="{BEBD09CE-131D-7B80-78A0-B79E6B033F83}"/>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Rounded Rectangle 20">
              <a:extLst>
                <a:ext uri="{FF2B5EF4-FFF2-40B4-BE49-F238E27FC236}">
                  <a16:creationId xmlns:a16="http://schemas.microsoft.com/office/drawing/2014/main" id="{C56E4DCD-6234-13E1-4CD3-2C532F5CEC8D}"/>
                </a:ext>
              </a:extLst>
            </p:cNvPr>
            <p:cNvSpPr/>
            <p:nvPr/>
          </p:nvSpPr>
          <p:spPr>
            <a:xfrm>
              <a:off x="7604661" y="4901012"/>
              <a:ext cx="2700000" cy="1044000"/>
            </a:xfrm>
            <a:prstGeom prst="roundRect">
              <a:avLst/>
            </a:prstGeom>
            <a:ln w="28575">
              <a:solidFill>
                <a:schemeClr val="accent2"/>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Prediction: Actuarial modelling of unmitigated and mitigated system financial risk using people level costing data and mitigated scenarios.</a:t>
              </a:r>
            </a:p>
          </p:txBody>
        </p:sp>
        <p:sp>
          <p:nvSpPr>
            <p:cNvPr id="38" name="Rounded Rectangle 21">
              <a:extLst>
                <a:ext uri="{FF2B5EF4-FFF2-40B4-BE49-F238E27FC236}">
                  <a16:creationId xmlns:a16="http://schemas.microsoft.com/office/drawing/2014/main" id="{9BF8A27C-FE23-5AAC-006F-CFA570A65E4E}"/>
                </a:ext>
              </a:extLst>
            </p:cNvPr>
            <p:cNvSpPr/>
            <p:nvPr/>
          </p:nvSpPr>
          <p:spPr>
            <a:xfrm>
              <a:off x="6488437" y="1003524"/>
              <a:ext cx="3442316" cy="919401"/>
            </a:xfrm>
            <a:prstGeom prst="roundRect">
              <a:avLst/>
            </a:prstGeom>
            <a:ln w="28575">
              <a:solidFill>
                <a:schemeClr val="accent2"/>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39" name="Rounded Rectangle 22">
              <a:extLst>
                <a:ext uri="{FF2B5EF4-FFF2-40B4-BE49-F238E27FC236}">
                  <a16:creationId xmlns:a16="http://schemas.microsoft.com/office/drawing/2014/main" id="{AEB100C0-0FF8-25EE-3DB9-6CABF6298C18}"/>
                </a:ext>
              </a:extLst>
            </p:cNvPr>
            <p:cNvSpPr/>
            <p:nvPr/>
          </p:nvSpPr>
          <p:spPr>
            <a:xfrm>
              <a:off x="8335844" y="3310374"/>
              <a:ext cx="2772000" cy="919401"/>
            </a:xfrm>
            <a:prstGeom prst="roundRect">
              <a:avLst/>
            </a:prstGeom>
            <a:ln w="28575">
              <a:solidFill>
                <a:schemeClr val="accent2"/>
              </a:solidFill>
            </a:ln>
          </p:spPr>
          <p:txBody>
            <a:bodyPr wrap="square" anchor="ctr">
              <a:spAutoFit/>
            </a:bodyPr>
            <a:lstStyle/>
            <a:p>
              <a:pPr marL="27305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Risk </a:t>
              </a:r>
              <a:r>
                <a:rPr lang="en-GB" sz="1200" dirty="0">
                  <a:solidFill>
                    <a:srgbClr val="000000"/>
                  </a:solidFill>
                  <a:latin typeface="Arial"/>
                </a:rPr>
                <a:t>St</a:t>
              </a:r>
              <a:r>
                <a:rPr kumimoji="0" lang="en-GB" sz="1200" b="0" i="0" u="none" strike="noStrike" kern="1200" cap="none" spc="0" normalizeH="0" baseline="0" noProof="0" dirty="0">
                  <a:ln>
                    <a:noFill/>
                  </a:ln>
                  <a:solidFill>
                    <a:srgbClr val="000000"/>
                  </a:solidFill>
                  <a:effectLst/>
                  <a:uLnTx/>
                  <a:uFillTx/>
                  <a:latin typeface="Arial"/>
                  <a:ea typeface="+mn-ea"/>
                  <a:cs typeface="+mn-cs"/>
                </a:rPr>
                <a:t>ratification: Model impact to identify high and emerging risk groups most amenable to interventions.</a:t>
              </a:r>
            </a:p>
          </p:txBody>
        </p:sp>
        <p:sp>
          <p:nvSpPr>
            <p:cNvPr id="40" name="Rounded Rectangle 23">
              <a:extLst>
                <a:ext uri="{FF2B5EF4-FFF2-40B4-BE49-F238E27FC236}">
                  <a16:creationId xmlns:a16="http://schemas.microsoft.com/office/drawing/2014/main" id="{304C2A22-B73B-B0F3-BDCD-88F4A153525B}"/>
                </a:ext>
              </a:extLst>
            </p:cNvPr>
            <p:cNvSpPr/>
            <p:nvPr/>
          </p:nvSpPr>
          <p:spPr>
            <a:xfrm>
              <a:off x="1142784" y="4718754"/>
              <a:ext cx="3096000" cy="1260000"/>
            </a:xfrm>
            <a:prstGeom prst="roundRect">
              <a:avLst/>
            </a:prstGeom>
            <a:ln w="28575">
              <a:solidFill>
                <a:schemeClr val="accent2"/>
              </a:solidFill>
            </a:ln>
          </p:spPr>
          <p:txBody>
            <a:bodyPr wrap="square" rIns="3600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Intervention: Design and implementation of multidisciplinary, cross-organisational interventions that are targeted at appropriate population segments through a bio-psycho-social approach. </a:t>
              </a:r>
            </a:p>
          </p:txBody>
        </p:sp>
        <p:sp>
          <p:nvSpPr>
            <p:cNvPr id="41" name="Rounded Rectangle 24">
              <a:extLst>
                <a:ext uri="{FF2B5EF4-FFF2-40B4-BE49-F238E27FC236}">
                  <a16:creationId xmlns:a16="http://schemas.microsoft.com/office/drawing/2014/main" id="{127E2A58-3804-DBAF-E479-696E2A4D319D}"/>
                </a:ext>
              </a:extLst>
            </p:cNvPr>
            <p:cNvSpPr/>
            <p:nvPr/>
          </p:nvSpPr>
          <p:spPr>
            <a:xfrm>
              <a:off x="1084156" y="1646842"/>
              <a:ext cx="3096000" cy="972000"/>
            </a:xfrm>
            <a:prstGeom prst="roundRect">
              <a:avLst/>
            </a:prstGeom>
            <a:ln w="28575">
              <a:solidFill>
                <a:schemeClr val="accent2"/>
              </a:solidFill>
            </a:ln>
          </p:spPr>
          <p:txBody>
            <a:bodyPr wrap="square" rIns="7200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Evaluation: Whole system impact assessment to measure net impact on population groups (utilisation, cost, outcomes and experience).</a:t>
              </a:r>
            </a:p>
          </p:txBody>
        </p:sp>
        <p:graphicFrame>
          <p:nvGraphicFramePr>
            <p:cNvPr id="42" name="Diagram 41">
              <a:extLst>
                <a:ext uri="{FF2B5EF4-FFF2-40B4-BE49-F238E27FC236}">
                  <a16:creationId xmlns:a16="http://schemas.microsoft.com/office/drawing/2014/main" id="{042F4879-6406-43C1-7919-24868B7411FD}"/>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 name="Oval 42">
              <a:extLst>
                <a:ext uri="{FF2B5EF4-FFF2-40B4-BE49-F238E27FC236}">
                  <a16:creationId xmlns:a16="http://schemas.microsoft.com/office/drawing/2014/main" id="{0379A651-096C-7FB4-10C3-73DBA4AA7F4F}"/>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44" name="Oval 43">
              <a:extLst>
                <a:ext uri="{FF2B5EF4-FFF2-40B4-BE49-F238E27FC236}">
                  <a16:creationId xmlns:a16="http://schemas.microsoft.com/office/drawing/2014/main" id="{672D91B4-1FCD-5581-BE3B-A1676FDA9929}"/>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45" name="Oval 44">
              <a:extLst>
                <a:ext uri="{FF2B5EF4-FFF2-40B4-BE49-F238E27FC236}">
                  <a16:creationId xmlns:a16="http://schemas.microsoft.com/office/drawing/2014/main" id="{7EA90F65-87E7-F588-A713-F786EC6F63AF}"/>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46" name="Oval 45">
              <a:extLst>
                <a:ext uri="{FF2B5EF4-FFF2-40B4-BE49-F238E27FC236}">
                  <a16:creationId xmlns:a16="http://schemas.microsoft.com/office/drawing/2014/main" id="{883C1DCD-1CF6-B629-D620-502422BE5625}"/>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47" name="Oval 46">
              <a:extLst>
                <a:ext uri="{FF2B5EF4-FFF2-40B4-BE49-F238E27FC236}">
                  <a16:creationId xmlns:a16="http://schemas.microsoft.com/office/drawing/2014/main" id="{C3B279A3-C654-8AA8-63FB-499EEF28AC00}"/>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48" name="Circular Arrow 32">
              <a:extLst>
                <a:ext uri="{FF2B5EF4-FFF2-40B4-BE49-F238E27FC236}">
                  <a16:creationId xmlns:a16="http://schemas.microsoft.com/office/drawing/2014/main" id="{04CC60E7-9D86-600E-7608-FE7A9E51DCE9}"/>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Circular Arrow 33">
              <a:extLst>
                <a:ext uri="{FF2B5EF4-FFF2-40B4-BE49-F238E27FC236}">
                  <a16:creationId xmlns:a16="http://schemas.microsoft.com/office/drawing/2014/main" id="{9B583252-0DEC-C29D-FAE2-95003AE9D6FB}"/>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50" name="Oval 49">
              <a:extLst>
                <a:ext uri="{FF2B5EF4-FFF2-40B4-BE49-F238E27FC236}">
                  <a16:creationId xmlns:a16="http://schemas.microsoft.com/office/drawing/2014/main" id="{A87236B4-EBAD-9F7F-F934-4B8DB1CD1754}"/>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5" name="Slide Number Placeholder 4">
            <a:extLst>
              <a:ext uri="{FF2B5EF4-FFF2-40B4-BE49-F238E27FC236}">
                <a16:creationId xmlns:a16="http://schemas.microsoft.com/office/drawing/2014/main" id="{D177D55B-7E21-0238-2E3F-DCEF5495DBF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11</a:t>
            </a:fld>
            <a:endParaRPr lang="en-US" dirty="0"/>
          </a:p>
        </p:txBody>
      </p:sp>
      <p:sp>
        <p:nvSpPr>
          <p:cNvPr id="4" name="Footer Placeholder 3">
            <a:extLst>
              <a:ext uri="{FF2B5EF4-FFF2-40B4-BE49-F238E27FC236}">
                <a16:creationId xmlns:a16="http://schemas.microsoft.com/office/drawing/2014/main" id="{5450A402-40C1-0986-AD1D-9D4500D42770}"/>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815677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BE5D09-7E07-6F8F-A74D-56D435683720}"/>
              </a:ext>
            </a:extLst>
          </p:cNvPr>
          <p:cNvSpPr>
            <a:spLocks noGrp="1"/>
          </p:cNvSpPr>
          <p:nvPr>
            <p:ph type="title"/>
          </p:nvPr>
        </p:nvSpPr>
        <p:spPr/>
        <p:txBody>
          <a:bodyPr vert="horz" lIns="0" tIns="0" rIns="0" bIns="0" rtlCol="0" anchor="ctr">
            <a:normAutofit/>
          </a:bodyPr>
          <a:lstStyle/>
          <a:p>
            <a:r>
              <a:rPr lang="en-GB" sz="2800" dirty="0"/>
              <a:t>Intelligence-led Care Design</a:t>
            </a:r>
          </a:p>
        </p:txBody>
      </p:sp>
      <p:grpSp>
        <p:nvGrpSpPr>
          <p:cNvPr id="38" name="Group 37">
            <a:extLst>
              <a:ext uri="{FF2B5EF4-FFF2-40B4-BE49-F238E27FC236}">
                <a16:creationId xmlns:a16="http://schemas.microsoft.com/office/drawing/2014/main" id="{A9BE266D-EA57-F34E-7802-8E8695CCE3EB}"/>
              </a:ext>
              <a:ext uri="{C183D7F6-B498-43B3-948B-1728B52AA6E4}">
                <adec:decorative xmlns:adec="http://schemas.microsoft.com/office/drawing/2017/decorative" val="1"/>
              </a:ext>
            </a:extLst>
          </p:cNvPr>
          <p:cNvGrpSpPr/>
          <p:nvPr/>
        </p:nvGrpSpPr>
        <p:grpSpPr>
          <a:xfrm>
            <a:off x="1084156" y="954322"/>
            <a:ext cx="10023688" cy="5024432"/>
            <a:chOff x="1084156" y="954322"/>
            <a:chExt cx="10023688" cy="5024432"/>
          </a:xfrm>
        </p:grpSpPr>
        <p:sp>
          <p:nvSpPr>
            <p:cNvPr id="7" name="Rectangle 6">
              <a:extLst>
                <a:ext uri="{FF2B5EF4-FFF2-40B4-BE49-F238E27FC236}">
                  <a16:creationId xmlns:a16="http://schemas.microsoft.com/office/drawing/2014/main" id="{10CF38E2-444F-C31A-89B1-756C0D0CD6EF}"/>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Rounded Rectangle 20">
              <a:extLst>
                <a:ext uri="{FF2B5EF4-FFF2-40B4-BE49-F238E27FC236}">
                  <a16:creationId xmlns:a16="http://schemas.microsoft.com/office/drawing/2014/main" id="{B9E00F87-1123-7249-55A1-C6D18B841D99}"/>
                </a:ext>
              </a:extLst>
            </p:cNvPr>
            <p:cNvSpPr/>
            <p:nvPr/>
          </p:nvSpPr>
          <p:spPr>
            <a:xfrm>
              <a:off x="7604661" y="4901012"/>
              <a:ext cx="2700000" cy="1044000"/>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Prediction: Actuarial modelling of unmitigated and mitigated system financial risk using people level costing data and mitigated scenarios.</a:t>
              </a:r>
            </a:p>
          </p:txBody>
        </p:sp>
        <p:sp>
          <p:nvSpPr>
            <p:cNvPr id="9" name="Rounded Rectangle 21">
              <a:extLst>
                <a:ext uri="{FF2B5EF4-FFF2-40B4-BE49-F238E27FC236}">
                  <a16:creationId xmlns:a16="http://schemas.microsoft.com/office/drawing/2014/main" id="{EC38F59B-A4FB-AA7F-B624-DB6DDECEB7C0}"/>
                </a:ext>
              </a:extLst>
            </p:cNvPr>
            <p:cNvSpPr/>
            <p:nvPr/>
          </p:nvSpPr>
          <p:spPr>
            <a:xfrm>
              <a:off x="6488437" y="1003524"/>
              <a:ext cx="3442316" cy="919401"/>
            </a:xfrm>
            <a:prstGeom prst="roundRect">
              <a:avLst/>
            </a:prstGeom>
            <a:ln w="28575">
              <a:solidFill>
                <a:schemeClr val="accent2"/>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10" name="Rounded Rectangle 22">
              <a:extLst>
                <a:ext uri="{FF2B5EF4-FFF2-40B4-BE49-F238E27FC236}">
                  <a16:creationId xmlns:a16="http://schemas.microsoft.com/office/drawing/2014/main" id="{643471E0-D5A8-3D41-5668-D3784927CA14}"/>
                </a:ext>
              </a:extLst>
            </p:cNvPr>
            <p:cNvSpPr/>
            <p:nvPr/>
          </p:nvSpPr>
          <p:spPr>
            <a:xfrm>
              <a:off x="8335844" y="3310374"/>
              <a:ext cx="2772000"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27305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Risk </a:t>
              </a:r>
              <a:r>
                <a:rPr lang="en-GB" sz="1200" dirty="0">
                  <a:solidFill>
                    <a:srgbClr val="000000"/>
                  </a:solidFill>
                  <a:latin typeface="Arial"/>
                </a:rPr>
                <a:t>St</a:t>
              </a:r>
              <a:r>
                <a:rPr kumimoji="0" lang="en-GB" sz="1200" b="0" i="0" u="none" strike="noStrike" kern="1200" cap="none" spc="0" normalizeH="0" baseline="0" noProof="0" dirty="0">
                  <a:ln>
                    <a:noFill/>
                  </a:ln>
                  <a:solidFill>
                    <a:srgbClr val="000000"/>
                  </a:solidFill>
                  <a:effectLst/>
                  <a:uLnTx/>
                  <a:uFillTx/>
                  <a:latin typeface="Arial"/>
                  <a:ea typeface="+mn-ea"/>
                  <a:cs typeface="+mn-cs"/>
                </a:rPr>
                <a:t>ratification: Model impact to identify high and emerging risk groups most amenable to interventions.</a:t>
              </a:r>
            </a:p>
          </p:txBody>
        </p:sp>
        <p:sp>
          <p:nvSpPr>
            <p:cNvPr id="11" name="Rounded Rectangle 23">
              <a:extLst>
                <a:ext uri="{FF2B5EF4-FFF2-40B4-BE49-F238E27FC236}">
                  <a16:creationId xmlns:a16="http://schemas.microsoft.com/office/drawing/2014/main" id="{9DA46EE7-A13E-F3B0-C4BA-56C903360372}"/>
                </a:ext>
              </a:extLst>
            </p:cNvPr>
            <p:cNvSpPr/>
            <p:nvPr/>
          </p:nvSpPr>
          <p:spPr>
            <a:xfrm>
              <a:off x="1142784" y="4718754"/>
              <a:ext cx="3096000" cy="1260000"/>
            </a:xfrm>
            <a:prstGeom prst="roundRect">
              <a:avLst/>
            </a:prstGeom>
            <a:solidFill>
              <a:schemeClr val="bg1">
                <a:lumMod val="95000"/>
              </a:schemeClr>
            </a:solidFill>
            <a:ln w="28575">
              <a:solidFill>
                <a:schemeClr val="bg1">
                  <a:lumMod val="85000"/>
                </a:schemeClr>
              </a:solidFill>
            </a:ln>
          </p:spPr>
          <p:txBody>
            <a:bodyPr wrap="square" rIns="3600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Intervention: Design and implementation of multidisciplinary, cross-organisational interventions that are targeted at appropriate population segments through a bio-psycho-social approach. </a:t>
              </a:r>
            </a:p>
          </p:txBody>
        </p:sp>
        <p:sp>
          <p:nvSpPr>
            <p:cNvPr id="12" name="Rounded Rectangle 24">
              <a:extLst>
                <a:ext uri="{FF2B5EF4-FFF2-40B4-BE49-F238E27FC236}">
                  <a16:creationId xmlns:a16="http://schemas.microsoft.com/office/drawing/2014/main" id="{D61168EE-C84E-7962-94CF-C867BBD6AC1C}"/>
                </a:ext>
              </a:extLst>
            </p:cNvPr>
            <p:cNvSpPr/>
            <p:nvPr/>
          </p:nvSpPr>
          <p:spPr>
            <a:xfrm>
              <a:off x="1084156" y="1646842"/>
              <a:ext cx="3096000" cy="972000"/>
            </a:xfrm>
            <a:prstGeom prst="roundRect">
              <a:avLst/>
            </a:prstGeom>
            <a:solidFill>
              <a:schemeClr val="bg1">
                <a:lumMod val="95000"/>
              </a:schemeClr>
            </a:solidFill>
            <a:ln w="28575">
              <a:solidFill>
                <a:schemeClr val="bg1">
                  <a:lumMod val="85000"/>
                </a:schemeClr>
              </a:solidFill>
            </a:ln>
          </p:spPr>
          <p:txBody>
            <a:bodyPr wrap="square" rIns="7200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Evaluation: Whole system impact assessment to measure net impact on population groups (utilisation, cost, outcomes and experience).</a:t>
              </a:r>
            </a:p>
          </p:txBody>
        </p:sp>
        <p:graphicFrame>
          <p:nvGraphicFramePr>
            <p:cNvPr id="13" name="Diagram 12">
              <a:extLst>
                <a:ext uri="{FF2B5EF4-FFF2-40B4-BE49-F238E27FC236}">
                  <a16:creationId xmlns:a16="http://schemas.microsoft.com/office/drawing/2014/main" id="{3C1D7A1F-FE1D-09A0-AD58-BE5AA2E4B139}"/>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Oval 13">
              <a:extLst>
                <a:ext uri="{FF2B5EF4-FFF2-40B4-BE49-F238E27FC236}">
                  <a16:creationId xmlns:a16="http://schemas.microsoft.com/office/drawing/2014/main" id="{696084EF-FF0D-E344-23E2-5B51A20CBF15}"/>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15" name="Oval 14">
              <a:extLst>
                <a:ext uri="{FF2B5EF4-FFF2-40B4-BE49-F238E27FC236}">
                  <a16:creationId xmlns:a16="http://schemas.microsoft.com/office/drawing/2014/main" id="{2CF35CAA-53F1-20B4-50D1-42148942F4ED}"/>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16" name="Oval 15">
              <a:extLst>
                <a:ext uri="{FF2B5EF4-FFF2-40B4-BE49-F238E27FC236}">
                  <a16:creationId xmlns:a16="http://schemas.microsoft.com/office/drawing/2014/main" id="{E83954BE-C87C-623C-6148-8F7A60FCFD61}"/>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17" name="Oval 16">
              <a:extLst>
                <a:ext uri="{FF2B5EF4-FFF2-40B4-BE49-F238E27FC236}">
                  <a16:creationId xmlns:a16="http://schemas.microsoft.com/office/drawing/2014/main" id="{0405E9A4-FFC6-9D6D-E815-EE70958C279D}"/>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33" name="Oval 32">
              <a:extLst>
                <a:ext uri="{FF2B5EF4-FFF2-40B4-BE49-F238E27FC236}">
                  <a16:creationId xmlns:a16="http://schemas.microsoft.com/office/drawing/2014/main" id="{3B3B11F8-2422-2328-2408-110C602790D9}"/>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34" name="Circular Arrow 32">
              <a:extLst>
                <a:ext uri="{FF2B5EF4-FFF2-40B4-BE49-F238E27FC236}">
                  <a16:creationId xmlns:a16="http://schemas.microsoft.com/office/drawing/2014/main" id="{70E6848E-676B-A59C-4F2B-9396F0794B9D}"/>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6" name="Circular Arrow 33">
              <a:extLst>
                <a:ext uri="{FF2B5EF4-FFF2-40B4-BE49-F238E27FC236}">
                  <a16:creationId xmlns:a16="http://schemas.microsoft.com/office/drawing/2014/main" id="{11D75CA9-5B95-3604-847E-A3F590BB79D1}"/>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7" name="Oval 36">
              <a:extLst>
                <a:ext uri="{FF2B5EF4-FFF2-40B4-BE49-F238E27FC236}">
                  <a16:creationId xmlns:a16="http://schemas.microsoft.com/office/drawing/2014/main" id="{E06A35AC-3809-C659-4C73-0BCEDE193377}"/>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3" name="Slide Number Placeholder 4">
            <a:extLst>
              <a:ext uri="{FF2B5EF4-FFF2-40B4-BE49-F238E27FC236}">
                <a16:creationId xmlns:a16="http://schemas.microsoft.com/office/drawing/2014/main" id="{CBD642FA-CC3C-A1A8-609E-1CCC28B4E9C9}"/>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12</a:t>
            </a:fld>
            <a:endParaRPr lang="en-US" dirty="0"/>
          </a:p>
        </p:txBody>
      </p:sp>
      <p:sp>
        <p:nvSpPr>
          <p:cNvPr id="5" name="Footer Placeholder 4">
            <a:extLst>
              <a:ext uri="{FF2B5EF4-FFF2-40B4-BE49-F238E27FC236}">
                <a16:creationId xmlns:a16="http://schemas.microsoft.com/office/drawing/2014/main" id="{9C88426C-1A0B-A310-3EEF-8FEDF272D7FA}"/>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902931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3EBAF-CB61-3243-7268-ECB791C8D6CD}"/>
              </a:ext>
            </a:extLst>
          </p:cNvPr>
          <p:cNvSpPr>
            <a:spLocks noGrp="1"/>
          </p:cNvSpPr>
          <p:nvPr>
            <p:ph type="title"/>
          </p:nvPr>
        </p:nvSpPr>
        <p:spPr/>
        <p:txBody>
          <a:bodyPr vert="horz" lIns="0" tIns="0" rIns="0" bIns="0" rtlCol="0" anchor="ctr">
            <a:normAutofit/>
          </a:bodyPr>
          <a:lstStyle/>
          <a:p>
            <a:r>
              <a:rPr lang="en-GB" sz="2800" dirty="0"/>
              <a:t>Understanding Population Health and care needs</a:t>
            </a:r>
          </a:p>
        </p:txBody>
      </p:sp>
      <p:graphicFrame>
        <p:nvGraphicFramePr>
          <p:cNvPr id="5" name="Table 5">
            <a:extLst>
              <a:ext uri="{FF2B5EF4-FFF2-40B4-BE49-F238E27FC236}">
                <a16:creationId xmlns:a16="http://schemas.microsoft.com/office/drawing/2014/main" id="{294633D2-C968-98AA-FDBF-3981F1393F66}"/>
              </a:ext>
            </a:extLst>
          </p:cNvPr>
          <p:cNvGraphicFramePr>
            <a:graphicFrameLocks noGrp="1"/>
          </p:cNvGraphicFramePr>
          <p:nvPr>
            <p:ph idx="1"/>
            <p:extLst>
              <p:ext uri="{D42A27DB-BD31-4B8C-83A1-F6EECF244321}">
                <p14:modId xmlns:p14="http://schemas.microsoft.com/office/powerpoint/2010/main" val="2941110538"/>
              </p:ext>
            </p:extLst>
          </p:nvPr>
        </p:nvGraphicFramePr>
        <p:xfrm>
          <a:off x="536575" y="1439863"/>
          <a:ext cx="11160000" cy="4006840"/>
        </p:xfrm>
        <a:graphic>
          <a:graphicData uri="http://schemas.openxmlformats.org/drawingml/2006/table">
            <a:tbl>
              <a:tblPr firstRow="1" bandRow="1">
                <a:tableStyleId>{5C22544A-7EE6-4342-B048-85BDC9FD1C3A}</a:tableStyleId>
              </a:tblPr>
              <a:tblGrid>
                <a:gridCol w="5256000">
                  <a:extLst>
                    <a:ext uri="{9D8B030D-6E8A-4147-A177-3AD203B41FA5}">
                      <a16:colId xmlns:a16="http://schemas.microsoft.com/office/drawing/2014/main" val="3243306628"/>
                    </a:ext>
                  </a:extLst>
                </a:gridCol>
                <a:gridCol w="648000">
                  <a:extLst>
                    <a:ext uri="{9D8B030D-6E8A-4147-A177-3AD203B41FA5}">
                      <a16:colId xmlns:a16="http://schemas.microsoft.com/office/drawing/2014/main" val="2589253825"/>
                    </a:ext>
                  </a:extLst>
                </a:gridCol>
                <a:gridCol w="5256000">
                  <a:extLst>
                    <a:ext uri="{9D8B030D-6E8A-4147-A177-3AD203B41FA5}">
                      <a16:colId xmlns:a16="http://schemas.microsoft.com/office/drawing/2014/main" val="473707319"/>
                    </a:ext>
                  </a:extLst>
                </a:gridCol>
              </a:tblGrid>
              <a:tr h="370840">
                <a:tc>
                  <a:txBody>
                    <a:bodyPr/>
                    <a:lstStyle/>
                    <a:p>
                      <a:pPr algn="ctr"/>
                      <a:r>
                        <a:rPr lang="en-GB" sz="1600" dirty="0">
                          <a:solidFill>
                            <a:schemeClr val="accent1"/>
                          </a:solidFill>
                        </a:rPr>
                        <a:t>Practical steps for implementing</a:t>
                      </a:r>
                    </a:p>
                  </a:txBody>
                  <a:tcPr>
                    <a:lnB w="38100" cap="flat" cmpd="sng" algn="ctr">
                      <a:solidFill>
                        <a:schemeClr val="accent1"/>
                      </a:solidFill>
                      <a:prstDash val="solid"/>
                      <a:round/>
                      <a:headEnd type="none" w="med" len="med"/>
                      <a:tailEnd type="none" w="med" len="med"/>
                    </a:lnB>
                    <a:noFill/>
                  </a:tcPr>
                </a:tc>
                <a:tc>
                  <a:txBody>
                    <a:bodyPr/>
                    <a:lstStyle/>
                    <a:p>
                      <a:pPr algn="ctr"/>
                      <a:endParaRPr lang="en-GB" sz="1600" dirty="0">
                        <a:solidFill>
                          <a:schemeClr val="accent1"/>
                        </a:solidFill>
                      </a:endParaRPr>
                    </a:p>
                  </a:txBody>
                  <a:tcPr>
                    <a:noFill/>
                  </a:tcPr>
                </a:tc>
                <a:tc>
                  <a:txBody>
                    <a:bodyPr/>
                    <a:lstStyle/>
                    <a:p>
                      <a:pPr algn="ctr"/>
                      <a:r>
                        <a:rPr lang="en-GB" sz="1600" dirty="0">
                          <a:solidFill>
                            <a:schemeClr val="accent1"/>
                          </a:solidFill>
                        </a:rPr>
                        <a:t>PHM PMO Offer</a:t>
                      </a:r>
                    </a:p>
                  </a:txBody>
                  <a:tcPr>
                    <a:lnB w="381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010307408"/>
                  </a:ext>
                </a:extLst>
              </a:tr>
              <a:tr h="3636000">
                <a:tc>
                  <a:txBody>
                    <a:bodyPr/>
                    <a:lstStyle/>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dirty="0">
                        <a:solidFill>
                          <a:schemeClr val="dk1"/>
                        </a:solidFill>
                        <a:latin typeface="+mn-lt"/>
                        <a:ea typeface="+mn-ea"/>
                        <a:cs typeface="+mn-cs"/>
                      </a:endParaRP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System teams (e.g. primary care, finance, personalization, etc.) disseminate, adopt and show case Lincs</a:t>
                      </a:r>
                      <a:r>
                        <a:rPr lang="en-US" sz="1400" kern="1200" noProof="0" dirty="0">
                          <a:solidFill>
                            <a:schemeClr val="dk1"/>
                          </a:solidFill>
                          <a:latin typeface="+mn-lt"/>
                          <a:ea typeface="+mn-ea"/>
                          <a:cs typeface="+mn-cs"/>
                        </a:rPr>
                        <a:t> strategic segmentation model to align system governance to </a:t>
                      </a:r>
                      <a:r>
                        <a:rPr lang="en-US" sz="1400" kern="1200" dirty="0">
                          <a:solidFill>
                            <a:schemeClr val="dk1"/>
                          </a:solidFill>
                          <a:latin typeface="+mn-lt"/>
                          <a:ea typeface="+mn-ea"/>
                          <a:cs typeface="+mn-cs"/>
                        </a:rPr>
                        <a:t>population segments</a:t>
                      </a:r>
                      <a:endParaRPr lang="en-US" sz="1400" kern="1200" noProof="0" dirty="0">
                        <a:solidFill>
                          <a:schemeClr val="dk1"/>
                        </a:solidFill>
                        <a:latin typeface="+mn-lt"/>
                        <a:ea typeface="+mn-ea"/>
                        <a:cs typeface="+mn-cs"/>
                      </a:endParaRPr>
                    </a:p>
                    <a:p>
                      <a:pPr marL="285750" marR="0" lvl="0"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US" sz="1400" kern="1200" noProof="0" dirty="0">
                          <a:solidFill>
                            <a:schemeClr val="dk1"/>
                          </a:solidFill>
                          <a:latin typeface="+mn-lt"/>
                          <a:ea typeface="+mn-ea"/>
                          <a:cs typeface="+mn-cs"/>
                        </a:rPr>
                        <a:t>Combine data and local intelligence to inform decision-making in all projects and programmes, with an emphasis on input from people closest to the population</a:t>
                      </a:r>
                    </a:p>
                    <a:p>
                      <a:pPr marL="742950" marR="0" lvl="2"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GB" sz="1400" kern="1200" dirty="0">
                          <a:solidFill>
                            <a:schemeClr val="dk1"/>
                          </a:solidFill>
                          <a:latin typeface="+mn-lt"/>
                          <a:ea typeface="+mn-ea"/>
                          <a:cs typeface="+mn-cs"/>
                        </a:rPr>
                        <a:t>Bring the right stakeholders to the table to decide how to measure success for that population</a:t>
                      </a:r>
                      <a:endParaRPr lang="en-US" sz="1400" kern="1200" noProof="0" dirty="0">
                        <a:solidFill>
                          <a:schemeClr val="dk1"/>
                        </a:solidFill>
                        <a:latin typeface="+mn-lt"/>
                        <a:ea typeface="+mn-ea"/>
                        <a:cs typeface="+mn-cs"/>
                      </a:endParaRPr>
                    </a:p>
                    <a:p>
                      <a:pPr marL="285750" marR="0" lvl="0"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US" sz="1400" kern="1200" dirty="0">
                          <a:solidFill>
                            <a:schemeClr val="dk1"/>
                          </a:solidFill>
                          <a:latin typeface="+mn-lt"/>
                          <a:ea typeface="+mn-ea"/>
                          <a:cs typeface="+mn-cs"/>
                        </a:rPr>
                        <a:t>Build a picture of the impact of wider determinants of health, and specific environmental factors that lead to health inequality</a:t>
                      </a:r>
                    </a:p>
                    <a:p>
                      <a:pPr marL="285750" marR="0" lvl="0"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US" sz="1400" kern="1200" noProof="0" dirty="0">
                          <a:solidFill>
                            <a:schemeClr val="dk1"/>
                          </a:solidFill>
                          <a:latin typeface="+mn-lt"/>
                          <a:ea typeface="+mn-ea"/>
                          <a:cs typeface="+mn-cs"/>
                        </a:rPr>
                        <a:t>Continue to add wider data sets to Lincolnshire PHM data set to improve wider view of population</a:t>
                      </a:r>
                    </a:p>
                  </a:txBody>
                  <a:tcPr>
                    <a:lnT w="38100" cap="flat" cmpd="sng" algn="ctr">
                      <a:solidFill>
                        <a:schemeClr val="accent1"/>
                      </a:solidFill>
                      <a:prstDash val="solid"/>
                      <a:round/>
                      <a:headEnd type="none" w="med" len="med"/>
                      <a:tailEnd type="none" w="med" len="med"/>
                    </a:lnT>
                    <a:solidFill>
                      <a:srgbClr val="D9F6FA"/>
                    </a:solidFill>
                  </a:tcPr>
                </a:tc>
                <a:tc>
                  <a:txBody>
                    <a:bodyPr/>
                    <a:lstStyle/>
                    <a:p>
                      <a:pPr marL="144000" indent="-144000">
                        <a:lnSpc>
                          <a:spcPct val="100000"/>
                        </a:lnSpc>
                        <a:spcBef>
                          <a:spcPts val="300"/>
                        </a:spcBef>
                        <a:spcAft>
                          <a:spcPts val="300"/>
                        </a:spcAft>
                      </a:pPr>
                      <a:endParaRPr lang="en-GB" sz="1400" dirty="0"/>
                    </a:p>
                  </a:txBody>
                  <a:tcPr>
                    <a:noFill/>
                  </a:tcPr>
                </a:tc>
                <a:tc>
                  <a:txBody>
                    <a:bodyPr/>
                    <a:lstStyle/>
                    <a:p>
                      <a:pPr marL="285750" indent="-285750">
                        <a:lnSpc>
                          <a:spcPct val="100000"/>
                        </a:lnSpc>
                        <a:spcBef>
                          <a:spcPts val="300"/>
                        </a:spcBef>
                        <a:spcAft>
                          <a:spcPts val="300"/>
                        </a:spcAft>
                        <a:buFont typeface="Arial" panose="020B0604020202020204" pitchFamily="34" charset="0"/>
                        <a:buChar char="•"/>
                      </a:pPr>
                      <a:endParaRPr lang="en-GB" sz="1400" dirty="0"/>
                    </a:p>
                    <a:p>
                      <a:pPr marL="285750" indent="-285750">
                        <a:lnSpc>
                          <a:spcPct val="100000"/>
                        </a:lnSpc>
                        <a:spcBef>
                          <a:spcPts val="300"/>
                        </a:spcBef>
                        <a:spcAft>
                          <a:spcPts val="300"/>
                        </a:spcAft>
                        <a:buFont typeface="Arial" panose="020B0604020202020204" pitchFamily="34" charset="0"/>
                        <a:buChar char="•"/>
                      </a:pPr>
                      <a:r>
                        <a:rPr lang="en-GB" sz="1400" dirty="0"/>
                        <a:t>Facilitate and coordinate sessions to build knowledge and experience in the use and application of the Lincolnshire Strategic Segmentation Model</a:t>
                      </a:r>
                    </a:p>
                    <a:p>
                      <a:pPr marL="285750" indent="-285750">
                        <a:lnSpc>
                          <a:spcPct val="100000"/>
                        </a:lnSpc>
                        <a:spcBef>
                          <a:spcPts val="300"/>
                        </a:spcBef>
                        <a:spcAft>
                          <a:spcPts val="300"/>
                        </a:spcAft>
                        <a:buFont typeface="Arial" panose="020B0604020202020204" pitchFamily="34" charset="0"/>
                        <a:buChar char="•"/>
                      </a:pPr>
                      <a:r>
                        <a:rPr lang="en-GB" sz="1400" dirty="0"/>
                        <a:t>Linked data orientation sessions for managers and ICB teams to build knowledge and experience in the use and application of the segmentation model and outcomes framework, with an emphasis on wider determinants of health and health inequality impact</a:t>
                      </a:r>
                    </a:p>
                    <a:p>
                      <a:pPr marL="285750" marR="0" lvl="0"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GB" sz="1400" dirty="0"/>
                        <a:t>Analytical and data scientist support for improving Lincolnshire PHM data set, indicators and insights</a:t>
                      </a:r>
                    </a:p>
                    <a:p>
                      <a:pPr marL="285750" indent="-285750">
                        <a:lnSpc>
                          <a:spcPct val="100000"/>
                        </a:lnSpc>
                        <a:spcBef>
                          <a:spcPts val="300"/>
                        </a:spcBef>
                        <a:spcAft>
                          <a:spcPts val="300"/>
                        </a:spcAft>
                        <a:buFont typeface="Arial" panose="020B0604020202020204" pitchFamily="34" charset="0"/>
                        <a:buChar char="•"/>
                      </a:pPr>
                      <a:r>
                        <a:rPr lang="en-GB" sz="1400" dirty="0"/>
                        <a:t>Facilitate the teams to develop stakeholder mapping with further framework design support</a:t>
                      </a:r>
                    </a:p>
                  </a:txBody>
                  <a:tcPr>
                    <a:lnT w="38100" cap="flat" cmpd="sng" algn="ctr">
                      <a:solidFill>
                        <a:schemeClr val="accent1"/>
                      </a:solidFill>
                      <a:prstDash val="solid"/>
                      <a:round/>
                      <a:headEnd type="none" w="med" len="med"/>
                      <a:tailEnd type="none" w="med" len="med"/>
                    </a:lnT>
                    <a:solidFill>
                      <a:srgbClr val="D9F6FA"/>
                    </a:solidFill>
                  </a:tcPr>
                </a:tc>
                <a:extLst>
                  <a:ext uri="{0D108BD9-81ED-4DB2-BD59-A6C34878D82A}">
                    <a16:rowId xmlns:a16="http://schemas.microsoft.com/office/drawing/2014/main" val="3218692276"/>
                  </a:ext>
                </a:extLst>
              </a:tr>
            </a:tbl>
          </a:graphicData>
        </a:graphic>
      </p:graphicFrame>
      <p:sp>
        <p:nvSpPr>
          <p:cNvPr id="4" name="Slide Number Placeholder 4">
            <a:extLst>
              <a:ext uri="{FF2B5EF4-FFF2-40B4-BE49-F238E27FC236}">
                <a16:creationId xmlns:a16="http://schemas.microsoft.com/office/drawing/2014/main" id="{F0F134FB-E5B1-0BEC-1A50-B9D3706D61D3}"/>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13</a:t>
            </a:fld>
            <a:endParaRPr lang="en-US" dirty="0"/>
          </a:p>
        </p:txBody>
      </p:sp>
      <p:sp>
        <p:nvSpPr>
          <p:cNvPr id="6" name="Footer Placeholder 5">
            <a:extLst>
              <a:ext uri="{FF2B5EF4-FFF2-40B4-BE49-F238E27FC236}">
                <a16:creationId xmlns:a16="http://schemas.microsoft.com/office/drawing/2014/main" id="{04516A37-BA1A-3A3D-6A4F-0FCE90C0C7EF}"/>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791276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2249EF-795E-199A-05EE-A5F6B2C234D1}"/>
              </a:ext>
            </a:extLst>
          </p:cNvPr>
          <p:cNvSpPr>
            <a:spLocks noGrp="1"/>
          </p:cNvSpPr>
          <p:nvPr>
            <p:ph type="title"/>
          </p:nvPr>
        </p:nvSpPr>
        <p:spPr/>
        <p:txBody>
          <a:bodyPr vert="horz" lIns="0" tIns="0" rIns="0" bIns="0" rtlCol="0" anchor="ctr">
            <a:normAutofit/>
          </a:bodyPr>
          <a:lstStyle/>
          <a:p>
            <a:r>
              <a:rPr lang="en-US" sz="2800" dirty="0"/>
              <a:t>Draft segmentation model v4 – high level overview</a:t>
            </a:r>
            <a:endParaRPr lang="en-GB" sz="2800" dirty="0"/>
          </a:p>
        </p:txBody>
      </p:sp>
      <p:grpSp>
        <p:nvGrpSpPr>
          <p:cNvPr id="41" name="Group 40">
            <a:extLst>
              <a:ext uri="{FF2B5EF4-FFF2-40B4-BE49-F238E27FC236}">
                <a16:creationId xmlns:a16="http://schemas.microsoft.com/office/drawing/2014/main" id="{DB4E04A9-72CA-DBDC-ED07-9154C45AD4AE}"/>
              </a:ext>
              <a:ext uri="{C183D7F6-B498-43B3-948B-1728B52AA6E4}">
                <adec:decorative xmlns:adec="http://schemas.microsoft.com/office/drawing/2017/decorative" val="1"/>
              </a:ext>
            </a:extLst>
          </p:cNvPr>
          <p:cNvGrpSpPr/>
          <p:nvPr/>
        </p:nvGrpSpPr>
        <p:grpSpPr>
          <a:xfrm>
            <a:off x="9507287" y="1455671"/>
            <a:ext cx="2232000" cy="1691565"/>
            <a:chOff x="9507287" y="1834498"/>
            <a:chExt cx="2232000" cy="1691565"/>
          </a:xfrm>
        </p:grpSpPr>
        <p:sp>
          <p:nvSpPr>
            <p:cNvPr id="8" name="Hexagon 7">
              <a:extLst>
                <a:ext uri="{FF2B5EF4-FFF2-40B4-BE49-F238E27FC236}">
                  <a16:creationId xmlns:a16="http://schemas.microsoft.com/office/drawing/2014/main" id="{B3633338-9B66-4B6D-8F91-BBD2392A9ADE}"/>
                </a:ext>
              </a:extLst>
            </p:cNvPr>
            <p:cNvSpPr/>
            <p:nvPr/>
          </p:nvSpPr>
          <p:spPr bwMode="gray">
            <a:xfrm>
              <a:off x="9507287" y="1834498"/>
              <a:ext cx="2232000" cy="720000"/>
            </a:xfrm>
            <a:prstGeom prst="hexagon">
              <a:avLst/>
            </a:prstGeom>
            <a:solidFill>
              <a:srgbClr val="A32A2E"/>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panose="020B0604020202020204"/>
                  <a:ea typeface="+mn-ea"/>
                  <a:cs typeface="+mn-cs"/>
                </a:rPr>
                <a:t>Palliative &amp; End of Life</a:t>
              </a:r>
            </a:p>
          </p:txBody>
        </p:sp>
        <p:sp>
          <p:nvSpPr>
            <p:cNvPr id="9" name="Flowchart: Alternate Process 8">
              <a:extLst>
                <a:ext uri="{FF2B5EF4-FFF2-40B4-BE49-F238E27FC236}">
                  <a16:creationId xmlns:a16="http://schemas.microsoft.com/office/drawing/2014/main" id="{AFA05BC9-D850-4065-A863-DAE7305E26D7}"/>
                </a:ext>
              </a:extLst>
            </p:cNvPr>
            <p:cNvSpPr/>
            <p:nvPr/>
          </p:nvSpPr>
          <p:spPr bwMode="gray">
            <a:xfrm>
              <a:off x="9723287" y="2648997"/>
              <a:ext cx="1800000" cy="396000"/>
            </a:xfrm>
            <a:prstGeom prst="flowChartAlternateProcess">
              <a:avLst/>
            </a:prstGeom>
            <a:solidFill>
              <a:srgbClr val="A32A2E"/>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Incurable Cancer</a:t>
              </a:r>
            </a:p>
          </p:txBody>
        </p:sp>
        <p:sp>
          <p:nvSpPr>
            <p:cNvPr id="10" name="Flowchart: Alternate Process 9">
              <a:extLst>
                <a:ext uri="{FF2B5EF4-FFF2-40B4-BE49-F238E27FC236}">
                  <a16:creationId xmlns:a16="http://schemas.microsoft.com/office/drawing/2014/main" id="{17B08009-CF8F-455D-81A6-2A1AD1E52421}"/>
                </a:ext>
              </a:extLst>
            </p:cNvPr>
            <p:cNvSpPr/>
            <p:nvPr/>
          </p:nvSpPr>
          <p:spPr bwMode="gray">
            <a:xfrm>
              <a:off x="9723287" y="3130063"/>
              <a:ext cx="1800000" cy="396000"/>
            </a:xfrm>
            <a:prstGeom prst="flowChartAlternateProcess">
              <a:avLst/>
            </a:prstGeom>
            <a:solidFill>
              <a:srgbClr val="A32A2E"/>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Palliative &amp; other EoL</a:t>
              </a:r>
            </a:p>
          </p:txBody>
        </p:sp>
      </p:grpSp>
      <p:sp>
        <p:nvSpPr>
          <p:cNvPr id="11" name="TextBox 10">
            <a:extLst>
              <a:ext uri="{FF2B5EF4-FFF2-40B4-BE49-F238E27FC236}">
                <a16:creationId xmlns:a16="http://schemas.microsoft.com/office/drawing/2014/main" id="{06702E5A-1495-4BD7-B000-5D9A5BD2BA2B}"/>
              </a:ext>
            </a:extLst>
          </p:cNvPr>
          <p:cNvSpPr txBox="1"/>
          <p:nvPr/>
        </p:nvSpPr>
        <p:spPr>
          <a:xfrm>
            <a:off x="7209886" y="3905890"/>
            <a:ext cx="4545811" cy="1923604"/>
          </a:xfrm>
          <a:prstGeom prst="rect">
            <a:avLst/>
          </a:prstGeom>
          <a:noFill/>
        </p:spPr>
        <p:txBody>
          <a:bodyPr wrap="square" rtlCol="0">
            <a:spAutoFit/>
          </a:bodyPr>
          <a:lstStyle/>
          <a:p>
            <a:pPr marL="108000" marR="0" lvl="0" indent="-108000" defTabSz="914400" eaLnBrk="1" fontAlgn="auto" latinLnBrk="0" hangingPunct="1">
              <a:lnSpc>
                <a:spcPct val="100000"/>
              </a:lnSpc>
              <a:spcBef>
                <a:spcPts val="300"/>
              </a:spcBef>
              <a:spcAft>
                <a:spcPts val="300"/>
              </a:spcAft>
              <a:buClrTx/>
              <a:buSzTx/>
              <a:buFont typeface="Arial" panose="020B0604020202020204" pitchFamily="34" charset="0"/>
              <a:buChar char="*"/>
              <a:tabLst/>
              <a:defRPr/>
            </a:pPr>
            <a:r>
              <a:rPr kumimoji="0" lang="en-GB" sz="900" b="0" i="0" u="none" strike="noStrike" kern="0" cap="none" spc="0" normalizeH="0" baseline="0" noProof="0" dirty="0">
                <a:ln>
                  <a:noFill/>
                </a:ln>
                <a:effectLst/>
                <a:uLnTx/>
                <a:uFillTx/>
              </a:rPr>
              <a:t>Big 6: Cancer, CKD, Diabetes, Heart Failure, Stroke, Chronic Respiratory</a:t>
            </a:r>
          </a:p>
          <a:p>
            <a:pPr marL="108000" marR="0" lvl="0" indent="-108000" defTabSz="914400" eaLnBrk="1" fontAlgn="auto" latinLnBrk="0" hangingPunct="1">
              <a:lnSpc>
                <a:spcPct val="100000"/>
              </a:lnSpc>
              <a:spcBef>
                <a:spcPts val="300"/>
              </a:spcBef>
              <a:spcAft>
                <a:spcPts val="300"/>
              </a:spcAft>
              <a:buClrTx/>
              <a:buSzTx/>
              <a:buFont typeface="Arial" panose="020B0604020202020204" pitchFamily="34" charset="0"/>
              <a:buChar char="*"/>
              <a:tabLst/>
              <a:defRPr/>
            </a:pPr>
            <a:r>
              <a:rPr kumimoji="0" lang="en-GB" sz="900" b="0" i="0" u="none" strike="noStrike" kern="0" cap="none" spc="0" normalizeH="0" baseline="0" noProof="0" dirty="0">
                <a:ln>
                  <a:noFill/>
                </a:ln>
                <a:effectLst/>
                <a:uLnTx/>
                <a:uFillTx/>
              </a:rPr>
              <a:t>At-risk: alcohol/substance abuse, obesity, smoking, not fit for work, care plan, social vulnerable, cognitive decline, low mood, high cholesterol, QRISK, high blood pressure, low mood</a:t>
            </a:r>
          </a:p>
          <a:p>
            <a:pPr marL="108000" marR="0" lvl="0" indent="-108000" defTabSz="914400" eaLnBrk="1" fontAlgn="auto" latinLnBrk="0" hangingPunct="1">
              <a:lnSpc>
                <a:spcPct val="100000"/>
              </a:lnSpc>
              <a:spcBef>
                <a:spcPts val="300"/>
              </a:spcBef>
              <a:spcAft>
                <a:spcPts val="300"/>
              </a:spcAft>
              <a:buClrTx/>
              <a:buSzTx/>
              <a:buFont typeface="Arial" panose="020B0604020202020204" pitchFamily="34" charset="0"/>
              <a:buChar char="*"/>
              <a:tabLst/>
              <a:defRPr/>
            </a:pPr>
            <a:r>
              <a:rPr kumimoji="0" lang="en-US" sz="900" b="0" i="0" u="none" strike="noStrike" kern="0" cap="none" spc="0" normalizeH="0" baseline="0" noProof="0" dirty="0">
                <a:ln>
                  <a:noFill/>
                </a:ln>
                <a:effectLst/>
                <a:uLnTx/>
                <a:uFillTx/>
              </a:rPr>
              <a:t>MSK: admission, outpatient attendance, or is on a waiting list, for one of the following specialties - Trauma and Orthopaedics, Rheumatology, Physiotherapy Service. We have also looked in the primary care dataset to look for any complaints of musculoskeletal pain, history of MSK issues or and referrals to a MSK Service.</a:t>
            </a:r>
          </a:p>
          <a:p>
            <a:pPr marL="108000" marR="0" lvl="0" indent="-108000" defTabSz="914400" eaLnBrk="1" fontAlgn="auto" latinLnBrk="0" hangingPunct="1">
              <a:lnSpc>
                <a:spcPct val="100000"/>
              </a:lnSpc>
              <a:spcBef>
                <a:spcPts val="300"/>
              </a:spcBef>
              <a:spcAft>
                <a:spcPts val="300"/>
              </a:spcAft>
              <a:buClrTx/>
              <a:buSzTx/>
              <a:buFont typeface="Arial" panose="020B0604020202020204" pitchFamily="34" charset="0"/>
              <a:buChar char="*"/>
              <a:tabLst/>
              <a:defRPr/>
            </a:pPr>
            <a:r>
              <a:rPr kumimoji="0" lang="en-US" sz="900" b="0" i="0" u="none" strike="noStrike" kern="0" cap="none" spc="0" normalizeH="0" baseline="0" noProof="0" dirty="0">
                <a:ln>
                  <a:noFill/>
                </a:ln>
                <a:effectLst/>
                <a:uLnTx/>
                <a:uFillTx/>
              </a:rPr>
              <a:t>Mental Health: depression, anxiety, serious mental illness (bipolar &amp; schz)</a:t>
            </a:r>
          </a:p>
          <a:p>
            <a:pPr marL="108000" marR="0" lvl="0" indent="-108000" defTabSz="914400" eaLnBrk="1" fontAlgn="auto" latinLnBrk="0" hangingPunct="1">
              <a:lnSpc>
                <a:spcPct val="100000"/>
              </a:lnSpc>
              <a:spcBef>
                <a:spcPts val="300"/>
              </a:spcBef>
              <a:spcAft>
                <a:spcPts val="300"/>
              </a:spcAft>
              <a:buClrTx/>
              <a:buSzTx/>
              <a:buFont typeface="Arial" panose="020B0604020202020204" pitchFamily="34" charset="0"/>
              <a:buChar char="*"/>
              <a:tabLst/>
              <a:defRPr/>
            </a:pPr>
            <a:r>
              <a:rPr kumimoji="0" lang="en-US" sz="900" b="0" i="0" u="none" strike="noStrike" kern="0" cap="none" spc="0" normalizeH="0" baseline="0" noProof="0" dirty="0">
                <a:ln>
                  <a:noFill/>
                </a:ln>
                <a:effectLst/>
                <a:uLnTx/>
                <a:uFillTx/>
              </a:rPr>
              <a:t>Frailty: as defined by Electronic Frailty Index (eFI), these segments are defined by a high number of frailty deficits</a:t>
            </a:r>
            <a:endParaRPr kumimoji="0" lang="en-GB" sz="900" b="0" i="0" u="none" strike="noStrike" kern="0" cap="none" spc="0" normalizeH="0" baseline="0" noProof="0" dirty="0">
              <a:ln>
                <a:noFill/>
              </a:ln>
              <a:effectLst/>
              <a:uLnTx/>
              <a:uFillTx/>
            </a:endParaRPr>
          </a:p>
        </p:txBody>
      </p:sp>
      <p:grpSp>
        <p:nvGrpSpPr>
          <p:cNvPr id="39" name="Group 38">
            <a:extLst>
              <a:ext uri="{FF2B5EF4-FFF2-40B4-BE49-F238E27FC236}">
                <a16:creationId xmlns:a16="http://schemas.microsoft.com/office/drawing/2014/main" id="{95B52D83-6D95-B4E1-967A-E52236B98317}"/>
              </a:ext>
              <a:ext uri="{C183D7F6-B498-43B3-948B-1728B52AA6E4}">
                <adec:decorative xmlns:adec="http://schemas.microsoft.com/office/drawing/2017/decorative" val="1"/>
              </a:ext>
            </a:extLst>
          </p:cNvPr>
          <p:cNvGrpSpPr/>
          <p:nvPr/>
        </p:nvGrpSpPr>
        <p:grpSpPr>
          <a:xfrm>
            <a:off x="4977887" y="1455671"/>
            <a:ext cx="2232000" cy="3635794"/>
            <a:chOff x="4977887" y="1834498"/>
            <a:chExt cx="2232000" cy="3635794"/>
          </a:xfrm>
        </p:grpSpPr>
        <p:sp>
          <p:nvSpPr>
            <p:cNvPr id="14" name="Hexagon 13">
              <a:extLst>
                <a:ext uri="{FF2B5EF4-FFF2-40B4-BE49-F238E27FC236}">
                  <a16:creationId xmlns:a16="http://schemas.microsoft.com/office/drawing/2014/main" id="{011D74A4-6D69-4D2C-84B3-94668FFFB04A}"/>
                </a:ext>
              </a:extLst>
            </p:cNvPr>
            <p:cNvSpPr/>
            <p:nvPr/>
          </p:nvSpPr>
          <p:spPr bwMode="gray">
            <a:xfrm>
              <a:off x="4977887" y="1834498"/>
              <a:ext cx="2232000" cy="720000"/>
            </a:xfrm>
            <a:prstGeom prst="hexagon">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panose="020B0604020202020204"/>
                  <a:ea typeface="+mn-ea"/>
                  <a:cs typeface="+mn-cs"/>
                </a:rPr>
                <a:t>Long Term Conditions</a:t>
              </a:r>
            </a:p>
          </p:txBody>
        </p:sp>
        <p:sp>
          <p:nvSpPr>
            <p:cNvPr id="15" name="Flowchart: Alternate Process 14">
              <a:extLst>
                <a:ext uri="{FF2B5EF4-FFF2-40B4-BE49-F238E27FC236}">
                  <a16:creationId xmlns:a16="http://schemas.microsoft.com/office/drawing/2014/main" id="{ECA4181F-CFB2-4777-A8E9-AD6DC47ADC6A}"/>
                </a:ext>
              </a:extLst>
            </p:cNvPr>
            <p:cNvSpPr/>
            <p:nvPr/>
          </p:nvSpPr>
          <p:spPr bwMode="gray">
            <a:xfrm>
              <a:off x="5193887" y="3130063"/>
              <a:ext cx="1800000" cy="396000"/>
            </a:xfrm>
            <a:prstGeom prst="flowChartAlternateProcess">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Big Six*</a:t>
              </a:r>
            </a:p>
          </p:txBody>
        </p:sp>
        <p:sp>
          <p:nvSpPr>
            <p:cNvPr id="16" name="Flowchart: Alternate Process 15">
              <a:extLst>
                <a:ext uri="{FF2B5EF4-FFF2-40B4-BE49-F238E27FC236}">
                  <a16:creationId xmlns:a16="http://schemas.microsoft.com/office/drawing/2014/main" id="{850CCA3F-0640-4706-977C-5B769573FEDF}"/>
                </a:ext>
              </a:extLst>
            </p:cNvPr>
            <p:cNvSpPr/>
            <p:nvPr/>
          </p:nvSpPr>
          <p:spPr bwMode="gray">
            <a:xfrm>
              <a:off x="5193887" y="3611125"/>
              <a:ext cx="1800000" cy="396000"/>
            </a:xfrm>
            <a:prstGeom prst="flowChartAlternateProcess">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Disability</a:t>
              </a:r>
            </a:p>
          </p:txBody>
        </p:sp>
        <p:sp>
          <p:nvSpPr>
            <p:cNvPr id="17" name="Flowchart: Alternate Process 16">
              <a:extLst>
                <a:ext uri="{FF2B5EF4-FFF2-40B4-BE49-F238E27FC236}">
                  <a16:creationId xmlns:a16="http://schemas.microsoft.com/office/drawing/2014/main" id="{9B0C013F-AD7D-4355-96B9-5CC36F810763}"/>
                </a:ext>
              </a:extLst>
            </p:cNvPr>
            <p:cNvSpPr/>
            <p:nvPr/>
          </p:nvSpPr>
          <p:spPr bwMode="gray">
            <a:xfrm>
              <a:off x="5193887" y="4092191"/>
              <a:ext cx="1800000" cy="396000"/>
            </a:xfrm>
            <a:prstGeom prst="flowChartAlternateProcess">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Mental Health</a:t>
              </a:r>
            </a:p>
          </p:txBody>
        </p:sp>
        <p:sp>
          <p:nvSpPr>
            <p:cNvPr id="18" name="Flowchart: Alternate Process 17">
              <a:extLst>
                <a:ext uri="{FF2B5EF4-FFF2-40B4-BE49-F238E27FC236}">
                  <a16:creationId xmlns:a16="http://schemas.microsoft.com/office/drawing/2014/main" id="{335D7EC1-9EF5-4E2B-A79C-D99A3F4CCA45}"/>
                </a:ext>
              </a:extLst>
            </p:cNvPr>
            <p:cNvSpPr/>
            <p:nvPr/>
          </p:nvSpPr>
          <p:spPr bwMode="gray">
            <a:xfrm>
              <a:off x="5193887" y="5074292"/>
              <a:ext cx="1800000" cy="396000"/>
            </a:xfrm>
            <a:prstGeom prst="flowChartAlternateProcess">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Living With Illness</a:t>
              </a:r>
            </a:p>
          </p:txBody>
        </p:sp>
        <p:sp>
          <p:nvSpPr>
            <p:cNvPr id="19" name="Flowchart: Alternate Process 18">
              <a:extLst>
                <a:ext uri="{FF2B5EF4-FFF2-40B4-BE49-F238E27FC236}">
                  <a16:creationId xmlns:a16="http://schemas.microsoft.com/office/drawing/2014/main" id="{3C5D8E67-5B75-4646-9770-C86964055EF1}"/>
                </a:ext>
              </a:extLst>
            </p:cNvPr>
            <p:cNvSpPr/>
            <p:nvPr/>
          </p:nvSpPr>
          <p:spPr bwMode="gray">
            <a:xfrm>
              <a:off x="5193887" y="2648997"/>
              <a:ext cx="1800000" cy="396000"/>
            </a:xfrm>
            <a:prstGeom prst="flowChartAlternateProcess">
              <a:avLst/>
            </a:prstGeom>
            <a:solidFill>
              <a:srgbClr val="8061BC"/>
            </a:solidFill>
            <a:ln w="57150" cap="rnd" cmpd="sng" algn="ctr">
              <a:solidFill>
                <a:srgbClr val="FF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Moderate Frailty</a:t>
              </a:r>
            </a:p>
          </p:txBody>
        </p:sp>
        <p:sp>
          <p:nvSpPr>
            <p:cNvPr id="20" name="Flowchart: Alternate Process 19">
              <a:extLst>
                <a:ext uri="{FF2B5EF4-FFF2-40B4-BE49-F238E27FC236}">
                  <a16:creationId xmlns:a16="http://schemas.microsoft.com/office/drawing/2014/main" id="{AC564C5C-0906-4641-852F-BD80BAF7344A}"/>
                </a:ext>
              </a:extLst>
            </p:cNvPr>
            <p:cNvSpPr/>
            <p:nvPr/>
          </p:nvSpPr>
          <p:spPr bwMode="gray">
            <a:xfrm>
              <a:off x="5193887" y="4589991"/>
              <a:ext cx="1800000" cy="396000"/>
            </a:xfrm>
            <a:prstGeom prst="flowChartAlternateProcess">
              <a:avLst/>
            </a:prstGeom>
            <a:solidFill>
              <a:srgbClr val="8061BC"/>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Arial"/>
                </a:rPr>
                <a:t>MSK</a:t>
              </a:r>
            </a:p>
          </p:txBody>
        </p:sp>
      </p:grpSp>
      <p:sp>
        <p:nvSpPr>
          <p:cNvPr id="22" name="Hexagon 21">
            <a:extLst>
              <a:ext uri="{FF2B5EF4-FFF2-40B4-BE49-F238E27FC236}">
                <a16:creationId xmlns:a16="http://schemas.microsoft.com/office/drawing/2014/main" id="{95556DDB-67A5-4252-AD91-01CAA938B4C4}"/>
              </a:ext>
            </a:extLst>
          </p:cNvPr>
          <p:cNvSpPr/>
          <p:nvPr/>
        </p:nvSpPr>
        <p:spPr bwMode="gray">
          <a:xfrm>
            <a:off x="448487" y="1455671"/>
            <a:ext cx="2232000" cy="720000"/>
          </a:xfrm>
          <a:prstGeom prst="hexagon">
            <a:avLst/>
          </a:prstGeom>
          <a:solidFill>
            <a:srgbClr val="6FC1B1"/>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400" b="1" i="0" u="none" strike="noStrike" kern="0" cap="none" spc="0" normalizeH="0" baseline="0" noProof="0" dirty="0">
                <a:ln>
                  <a:noFill/>
                </a:ln>
                <a:solidFill>
                  <a:srgbClr val="5A5A5A"/>
                </a:solidFill>
                <a:effectLst/>
                <a:uLnTx/>
                <a:uFillTx/>
                <a:latin typeface="Arial" panose="020B0604020202020204"/>
                <a:ea typeface="+mn-ea"/>
                <a:cs typeface="+mn-cs"/>
              </a:rPr>
              <a:t>Generally Healthy</a:t>
            </a:r>
          </a:p>
        </p:txBody>
      </p:sp>
      <p:sp>
        <p:nvSpPr>
          <p:cNvPr id="23" name="Flowchart: Alternate Process 22">
            <a:extLst>
              <a:ext uri="{FF2B5EF4-FFF2-40B4-BE49-F238E27FC236}">
                <a16:creationId xmlns:a16="http://schemas.microsoft.com/office/drawing/2014/main" id="{40F9CAC7-8594-4C4C-B2F6-DAFA70ECEFFC}"/>
              </a:ext>
            </a:extLst>
          </p:cNvPr>
          <p:cNvSpPr/>
          <p:nvPr/>
        </p:nvSpPr>
        <p:spPr bwMode="gray">
          <a:xfrm>
            <a:off x="664487" y="2270170"/>
            <a:ext cx="1800000" cy="396000"/>
          </a:xfrm>
          <a:prstGeom prst="flowChartAlternateProcess">
            <a:avLst/>
          </a:prstGeom>
          <a:solidFill>
            <a:srgbClr val="6FC1B1"/>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5A5A5A"/>
                </a:solidFill>
                <a:effectLst/>
                <a:uLnTx/>
                <a:uFillTx/>
                <a:latin typeface="Arial" panose="020B0604020202020204"/>
                <a:ea typeface="+mn-ea"/>
                <a:cs typeface="+mn-cs"/>
              </a:rPr>
              <a:t>At Risk</a:t>
            </a: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24" name="Flowchart: Alternate Process 23">
            <a:extLst>
              <a:ext uri="{FF2B5EF4-FFF2-40B4-BE49-F238E27FC236}">
                <a16:creationId xmlns:a16="http://schemas.microsoft.com/office/drawing/2014/main" id="{80AF43DF-9EA6-4368-AF40-DBC8BF165DB1}"/>
              </a:ext>
            </a:extLst>
          </p:cNvPr>
          <p:cNvSpPr/>
          <p:nvPr/>
        </p:nvSpPr>
        <p:spPr bwMode="gray">
          <a:xfrm>
            <a:off x="664487" y="2751236"/>
            <a:ext cx="1800000" cy="396000"/>
          </a:xfrm>
          <a:prstGeom prst="flowChartAlternateProcess">
            <a:avLst/>
          </a:prstGeom>
          <a:solidFill>
            <a:srgbClr val="6FC1B1"/>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5A5A5A"/>
                </a:solidFill>
                <a:effectLst/>
                <a:uLnTx/>
                <a:uFillTx/>
                <a:latin typeface="Arial" panose="020B0604020202020204"/>
                <a:ea typeface="+mn-ea"/>
                <a:cs typeface="Arial"/>
              </a:rPr>
              <a:t>Core20</a:t>
            </a:r>
          </a:p>
        </p:txBody>
      </p:sp>
      <p:sp>
        <p:nvSpPr>
          <p:cNvPr id="25" name="Flowchart: Alternate Process 24">
            <a:extLst>
              <a:ext uri="{FF2B5EF4-FFF2-40B4-BE49-F238E27FC236}">
                <a16:creationId xmlns:a16="http://schemas.microsoft.com/office/drawing/2014/main" id="{E791BBF4-76AD-4F14-BFB0-6E48C6DA8296}"/>
              </a:ext>
            </a:extLst>
          </p:cNvPr>
          <p:cNvSpPr/>
          <p:nvPr/>
        </p:nvSpPr>
        <p:spPr bwMode="gray">
          <a:xfrm>
            <a:off x="664487" y="3232301"/>
            <a:ext cx="1800000" cy="396000"/>
          </a:xfrm>
          <a:prstGeom prst="flowChartAlternateProcess">
            <a:avLst/>
          </a:prstGeom>
          <a:solidFill>
            <a:srgbClr val="6FC1B1"/>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5A5A5A"/>
                </a:solidFill>
                <a:effectLst/>
                <a:uLnTx/>
                <a:uFillTx/>
                <a:latin typeface="Arial" panose="020B0604020202020204"/>
                <a:ea typeface="+mn-ea"/>
                <a:cs typeface="+mn-cs"/>
              </a:rPr>
              <a:t>Children &amp; Maternity</a:t>
            </a:r>
            <a:endParaRPr kumimoji="0" lang="en-GB" sz="1200" b="0" i="0" u="none" strike="noStrike" kern="0" cap="none" spc="0" normalizeH="0" baseline="0" noProof="0" dirty="0">
              <a:ln>
                <a:noFill/>
              </a:ln>
              <a:solidFill>
                <a:srgbClr val="5A5A5A"/>
              </a:solidFill>
              <a:effectLst/>
              <a:uLnTx/>
              <a:uFillTx/>
              <a:latin typeface="Arial" panose="020B0604020202020204"/>
              <a:ea typeface="+mn-ea"/>
              <a:cs typeface="Arial"/>
            </a:endParaRPr>
          </a:p>
        </p:txBody>
      </p:sp>
      <p:sp>
        <p:nvSpPr>
          <p:cNvPr id="26" name="Flowchart: Alternate Process 25">
            <a:extLst>
              <a:ext uri="{FF2B5EF4-FFF2-40B4-BE49-F238E27FC236}">
                <a16:creationId xmlns:a16="http://schemas.microsoft.com/office/drawing/2014/main" id="{240EEAD8-8C56-4A39-942A-F67F64CB5A4A}"/>
              </a:ext>
            </a:extLst>
          </p:cNvPr>
          <p:cNvSpPr/>
          <p:nvPr/>
        </p:nvSpPr>
        <p:spPr bwMode="gray">
          <a:xfrm>
            <a:off x="664487" y="3713364"/>
            <a:ext cx="1800000" cy="396000"/>
          </a:xfrm>
          <a:prstGeom prst="flowChartAlternateProcess">
            <a:avLst/>
          </a:prstGeom>
          <a:solidFill>
            <a:srgbClr val="6FC1B1"/>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5A5A5A"/>
                </a:solidFill>
                <a:effectLst/>
                <a:uLnTx/>
                <a:uFillTx/>
                <a:latin typeface="Arial" panose="020B0604020202020204"/>
                <a:ea typeface="+mn-ea"/>
                <a:cs typeface="+mn-cs"/>
              </a:rPr>
              <a:t>Low Risk</a:t>
            </a:r>
            <a:endParaRPr kumimoji="0" lang="en-GB" sz="1200" b="0" i="0" u="none" strike="noStrike" kern="0" cap="none" spc="0" normalizeH="0" baseline="0" noProof="0" dirty="0">
              <a:ln>
                <a:noFill/>
              </a:ln>
              <a:solidFill>
                <a:srgbClr val="5A5A5A"/>
              </a:solidFill>
              <a:effectLst/>
              <a:uLnTx/>
              <a:uFillTx/>
              <a:latin typeface="Arial" panose="020B0604020202020204"/>
              <a:ea typeface="+mn-ea"/>
              <a:cs typeface="Arial"/>
            </a:endParaRPr>
          </a:p>
        </p:txBody>
      </p:sp>
      <p:grpSp>
        <p:nvGrpSpPr>
          <p:cNvPr id="40" name="Group 39">
            <a:extLst>
              <a:ext uri="{FF2B5EF4-FFF2-40B4-BE49-F238E27FC236}">
                <a16:creationId xmlns:a16="http://schemas.microsoft.com/office/drawing/2014/main" id="{AF06DD87-29CA-62B9-2E28-497C6521C342}"/>
              </a:ext>
              <a:ext uri="{C183D7F6-B498-43B3-948B-1728B52AA6E4}">
                <adec:decorative xmlns:adec="http://schemas.microsoft.com/office/drawing/2017/decorative" val="1"/>
              </a:ext>
            </a:extLst>
          </p:cNvPr>
          <p:cNvGrpSpPr/>
          <p:nvPr/>
        </p:nvGrpSpPr>
        <p:grpSpPr>
          <a:xfrm>
            <a:off x="7242587" y="1455671"/>
            <a:ext cx="2232000" cy="2172627"/>
            <a:chOff x="7242587" y="1834498"/>
            <a:chExt cx="2232000" cy="2172627"/>
          </a:xfrm>
        </p:grpSpPr>
        <p:sp>
          <p:nvSpPr>
            <p:cNvPr id="28" name="Hexagon 27">
              <a:extLst>
                <a:ext uri="{FF2B5EF4-FFF2-40B4-BE49-F238E27FC236}">
                  <a16:creationId xmlns:a16="http://schemas.microsoft.com/office/drawing/2014/main" id="{AA6E1A00-BCBC-4AAB-A330-68F4D0C5204B}"/>
                </a:ext>
              </a:extLst>
            </p:cNvPr>
            <p:cNvSpPr/>
            <p:nvPr/>
          </p:nvSpPr>
          <p:spPr bwMode="gray">
            <a:xfrm>
              <a:off x="7242587" y="1834498"/>
              <a:ext cx="2232000" cy="720000"/>
            </a:xfrm>
            <a:prstGeom prst="hexagon">
              <a:avLst/>
            </a:prstGeom>
            <a:solidFill>
              <a:srgbClr val="FF9900"/>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panose="020B0604020202020204"/>
                  <a:ea typeface="+mn-ea"/>
                  <a:cs typeface="+mn-cs"/>
                </a:rPr>
                <a:t>High Need</a:t>
              </a:r>
            </a:p>
          </p:txBody>
        </p:sp>
        <p:sp>
          <p:nvSpPr>
            <p:cNvPr id="29" name="Flowchart: Alternate Process 28">
              <a:extLst>
                <a:ext uri="{FF2B5EF4-FFF2-40B4-BE49-F238E27FC236}">
                  <a16:creationId xmlns:a16="http://schemas.microsoft.com/office/drawing/2014/main" id="{389E87A4-D4A3-4B3D-8C28-E28EC3008085}"/>
                </a:ext>
              </a:extLst>
            </p:cNvPr>
            <p:cNvSpPr/>
            <p:nvPr/>
          </p:nvSpPr>
          <p:spPr bwMode="gray">
            <a:xfrm>
              <a:off x="7458587" y="3130063"/>
              <a:ext cx="1800000" cy="396000"/>
            </a:xfrm>
            <a:prstGeom prst="flowChartAlternateProcess">
              <a:avLst/>
            </a:prstGeom>
            <a:solidFill>
              <a:srgbClr val="FF9900"/>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lt"/>
                  <a:cs typeface="Arial" panose="020B0604020202020204"/>
                </a:rPr>
                <a:t>High Complexity</a:t>
              </a: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30" name="Flowchart: Alternate Process 29">
              <a:extLst>
                <a:ext uri="{FF2B5EF4-FFF2-40B4-BE49-F238E27FC236}">
                  <a16:creationId xmlns:a16="http://schemas.microsoft.com/office/drawing/2014/main" id="{6AEA147F-35FE-4E14-AD25-6937703E5EB6}"/>
                </a:ext>
              </a:extLst>
            </p:cNvPr>
            <p:cNvSpPr/>
            <p:nvPr/>
          </p:nvSpPr>
          <p:spPr bwMode="gray">
            <a:xfrm>
              <a:off x="7458587" y="3611125"/>
              <a:ext cx="1800000" cy="396000"/>
            </a:xfrm>
            <a:prstGeom prst="flowChartAlternateProcess">
              <a:avLst/>
            </a:prstGeom>
            <a:solidFill>
              <a:srgbClr val="FF9900"/>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lt"/>
                  <a:cs typeface="Arial" panose="020B0604020202020204"/>
                </a:rPr>
                <a:t>Dementia</a:t>
              </a:r>
              <a:endParaRPr kumimoji="0" lang="en-US" sz="12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31" name="Flowchart: Alternate Process 30">
              <a:extLst>
                <a:ext uri="{FF2B5EF4-FFF2-40B4-BE49-F238E27FC236}">
                  <a16:creationId xmlns:a16="http://schemas.microsoft.com/office/drawing/2014/main" id="{61DD005D-3310-4C68-BCD5-76D7C73FF821}"/>
                </a:ext>
              </a:extLst>
            </p:cNvPr>
            <p:cNvSpPr/>
            <p:nvPr/>
          </p:nvSpPr>
          <p:spPr bwMode="gray">
            <a:xfrm>
              <a:off x="7458587" y="2648997"/>
              <a:ext cx="1800000" cy="396000"/>
            </a:xfrm>
            <a:prstGeom prst="flowChartAlternateProcess">
              <a:avLst/>
            </a:prstGeom>
            <a:solidFill>
              <a:srgbClr val="FF9900"/>
            </a:solidFill>
            <a:ln w="57150" cap="rnd" cmpd="sng" algn="ctr">
              <a:solidFill>
                <a:srgbClr val="FF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lt"/>
                  <a:cs typeface="Arial" panose="020B0604020202020204"/>
                </a:rPr>
                <a:t>Severe Frailty</a:t>
              </a:r>
              <a:endParaRPr kumimoji="0" lang="en-US"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grpSp>
      <p:sp>
        <p:nvSpPr>
          <p:cNvPr id="33" name="Hexagon 32">
            <a:extLst>
              <a:ext uri="{FF2B5EF4-FFF2-40B4-BE49-F238E27FC236}">
                <a16:creationId xmlns:a16="http://schemas.microsoft.com/office/drawing/2014/main" id="{B7C0BD2C-DF75-48D9-94ED-82DD8C460C0F}"/>
              </a:ext>
            </a:extLst>
          </p:cNvPr>
          <p:cNvSpPr/>
          <p:nvPr/>
        </p:nvSpPr>
        <p:spPr bwMode="gray">
          <a:xfrm>
            <a:off x="2713187" y="1455671"/>
            <a:ext cx="2232000" cy="720000"/>
          </a:xfrm>
          <a:prstGeom prst="hexagon">
            <a:avLst/>
          </a:prstGeom>
          <a:solidFill>
            <a:srgbClr val="007C89"/>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panose="020B0604020202020204"/>
                <a:ea typeface="+mn-ea"/>
                <a:cs typeface="+mn-cs"/>
              </a:rPr>
              <a:t>Acute Episodic</a:t>
            </a:r>
          </a:p>
        </p:txBody>
      </p:sp>
      <p:sp>
        <p:nvSpPr>
          <p:cNvPr id="34" name="Flowchart: Alternate Process 33">
            <a:extLst>
              <a:ext uri="{FF2B5EF4-FFF2-40B4-BE49-F238E27FC236}">
                <a16:creationId xmlns:a16="http://schemas.microsoft.com/office/drawing/2014/main" id="{9940849C-BEC0-4229-A1F1-0D32F25DD7D5}"/>
              </a:ext>
            </a:extLst>
          </p:cNvPr>
          <p:cNvSpPr/>
          <p:nvPr/>
        </p:nvSpPr>
        <p:spPr bwMode="gray">
          <a:xfrm>
            <a:off x="2929187" y="2270170"/>
            <a:ext cx="1800000" cy="396000"/>
          </a:xfrm>
          <a:prstGeom prst="flowChartAlternateProcess">
            <a:avLst/>
          </a:prstGeom>
          <a:solidFill>
            <a:srgbClr val="007C89"/>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Major</a:t>
            </a:r>
          </a:p>
        </p:txBody>
      </p:sp>
      <p:sp>
        <p:nvSpPr>
          <p:cNvPr id="35" name="Flowchart: Alternate Process 34">
            <a:extLst>
              <a:ext uri="{FF2B5EF4-FFF2-40B4-BE49-F238E27FC236}">
                <a16:creationId xmlns:a16="http://schemas.microsoft.com/office/drawing/2014/main" id="{8F5E168F-EB32-4EC7-956D-B0EA1F7B58D6}"/>
              </a:ext>
            </a:extLst>
          </p:cNvPr>
          <p:cNvSpPr/>
          <p:nvPr/>
        </p:nvSpPr>
        <p:spPr bwMode="gray">
          <a:xfrm>
            <a:off x="2929187" y="2751236"/>
            <a:ext cx="1800000" cy="396000"/>
          </a:xfrm>
          <a:prstGeom prst="flowChartAlternateProcess">
            <a:avLst/>
          </a:prstGeom>
          <a:solidFill>
            <a:srgbClr val="007C89"/>
          </a:solidFill>
          <a:ln w="12700" cap="rnd" cmpd="sng" algn="ctr">
            <a:solidFill>
              <a:srgbClr val="FFFFFF">
                <a:lumMod val="50000"/>
              </a:srgbClr>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Frequent</a:t>
            </a:r>
          </a:p>
        </p:txBody>
      </p:sp>
      <p:sp>
        <p:nvSpPr>
          <p:cNvPr id="6" name="Flowchart: Alternate Process 5">
            <a:extLst>
              <a:ext uri="{FF2B5EF4-FFF2-40B4-BE49-F238E27FC236}">
                <a16:creationId xmlns:a16="http://schemas.microsoft.com/office/drawing/2014/main" id="{187F7D48-9058-133F-9148-838E75345EEB}"/>
              </a:ext>
            </a:extLst>
          </p:cNvPr>
          <p:cNvSpPr/>
          <p:nvPr/>
        </p:nvSpPr>
        <p:spPr bwMode="gray">
          <a:xfrm>
            <a:off x="2929187" y="3232301"/>
            <a:ext cx="1800000" cy="396000"/>
          </a:xfrm>
          <a:prstGeom prst="flowChartAlternateProcess">
            <a:avLst/>
          </a:prstGeom>
          <a:solidFill>
            <a:srgbClr val="007C89"/>
          </a:solidFill>
          <a:ln w="38100" cap="rnd" cmpd="sng" algn="ctr">
            <a:solidFill>
              <a:srgbClr val="FF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a:ea typeface="+mn-ea"/>
                <a:cs typeface="+mn-cs"/>
              </a:rPr>
              <a:t>Waiting List</a:t>
            </a:r>
          </a:p>
        </p:txBody>
      </p:sp>
      <p:sp>
        <p:nvSpPr>
          <p:cNvPr id="7" name="Rectangle 6">
            <a:extLst>
              <a:ext uri="{FF2B5EF4-FFF2-40B4-BE49-F238E27FC236}">
                <a16:creationId xmlns:a16="http://schemas.microsoft.com/office/drawing/2014/main" id="{D8D993F8-C0AA-2DFC-DE54-58063B1331D5}"/>
              </a:ext>
            </a:extLst>
          </p:cNvPr>
          <p:cNvSpPr/>
          <p:nvPr/>
        </p:nvSpPr>
        <p:spPr bwMode="gray">
          <a:xfrm>
            <a:off x="576940" y="4785494"/>
            <a:ext cx="4212000" cy="1044000"/>
          </a:xfrm>
          <a:prstGeom prst="rect">
            <a:avLst/>
          </a:prstGeom>
          <a:solidFill>
            <a:schemeClr val="bg2"/>
          </a:solidFill>
          <a:ln cap="rnd">
            <a:noFill/>
            <a:roun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dirty="0">
                <a:ln>
                  <a:noFill/>
                </a:ln>
                <a:solidFill>
                  <a:srgbClr val="5A5A5A"/>
                </a:solidFill>
                <a:effectLst/>
                <a:uLnTx/>
                <a:uFillTx/>
                <a:latin typeface="Arial" panose="020B0604020202020204"/>
                <a:ea typeface="+mn-ea"/>
                <a:cs typeface="+mn-cs"/>
              </a:rPr>
              <a:t>Based on working group sessions 1-4 we have revised the Lincs Segmentation Model </a:t>
            </a:r>
            <a:r>
              <a:rPr lang="en-GB" sz="1200" dirty="0">
                <a:solidFill>
                  <a:srgbClr val="5A5A5A"/>
                </a:solidFill>
                <a:latin typeface="Arial" panose="020B0604020202020204"/>
              </a:rPr>
              <a:t>again.</a:t>
            </a:r>
            <a:endParaRPr kumimoji="0" lang="en-GB" sz="1200" b="0" i="0" u="none" strike="noStrike" kern="1200" cap="none" spc="0" normalizeH="0" baseline="0" noProof="0" dirty="0">
              <a:ln>
                <a:noFill/>
              </a:ln>
              <a:solidFill>
                <a:srgbClr val="5A5A5A"/>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GB" sz="1200" dirty="0">
                <a:solidFill>
                  <a:srgbClr val="5A5A5A"/>
                </a:solidFill>
                <a:latin typeface="Arial" panose="020B0604020202020204"/>
              </a:rPr>
              <a:t>It still follows a MECE model, assigned in order – from right to left in segment, and top to bottom in subsegment.</a:t>
            </a:r>
          </a:p>
        </p:txBody>
      </p:sp>
      <p:sp>
        <p:nvSpPr>
          <p:cNvPr id="3" name="Slide Number Placeholder 4">
            <a:extLst>
              <a:ext uri="{FF2B5EF4-FFF2-40B4-BE49-F238E27FC236}">
                <a16:creationId xmlns:a16="http://schemas.microsoft.com/office/drawing/2014/main" id="{69A09B56-C9BD-9365-2775-47DA6BC48C8C}"/>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14</a:t>
            </a:fld>
            <a:endParaRPr lang="en-US" dirty="0"/>
          </a:p>
        </p:txBody>
      </p:sp>
      <p:sp>
        <p:nvSpPr>
          <p:cNvPr id="5" name="Footer Placeholder 4">
            <a:extLst>
              <a:ext uri="{FF2B5EF4-FFF2-40B4-BE49-F238E27FC236}">
                <a16:creationId xmlns:a16="http://schemas.microsoft.com/office/drawing/2014/main" id="{CF70FE25-29B5-83A7-641C-4904EE1EA2C9}"/>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4134885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FACD044-42C1-4481-BEC1-ACF48984540E}"/>
              </a:ext>
            </a:extLst>
          </p:cNvPr>
          <p:cNvSpPr>
            <a:spLocks noGrp="1"/>
          </p:cNvSpPr>
          <p:nvPr>
            <p:ph type="title"/>
          </p:nvPr>
        </p:nvSpPr>
        <p:spPr>
          <a:xfrm>
            <a:off x="62102" y="2766219"/>
            <a:ext cx="2434915" cy="1325563"/>
          </a:xfrm>
        </p:spPr>
        <p:txBody>
          <a:bodyPr>
            <a:noAutofit/>
          </a:bodyPr>
          <a:lstStyle/>
          <a:p>
            <a:r>
              <a:rPr lang="en-GB" sz="2800" dirty="0"/>
              <a:t>Draft segmentation model</a:t>
            </a:r>
          </a:p>
        </p:txBody>
      </p:sp>
      <p:pic>
        <p:nvPicPr>
          <p:cNvPr id="3" name="Picture 2">
            <a:extLst>
              <a:ext uri="{FF2B5EF4-FFF2-40B4-BE49-F238E27FC236}">
                <a16:creationId xmlns:a16="http://schemas.microsoft.com/office/drawing/2014/main" id="{8E64115A-4A94-19CC-1C33-FD3EEAB6BC8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407162" y="-1"/>
            <a:ext cx="9768945" cy="6084000"/>
          </a:xfrm>
          <a:prstGeom prst="rect">
            <a:avLst/>
          </a:prstGeom>
        </p:spPr>
      </p:pic>
      <p:sp>
        <p:nvSpPr>
          <p:cNvPr id="4" name="Slide Number Placeholder 4">
            <a:extLst>
              <a:ext uri="{FF2B5EF4-FFF2-40B4-BE49-F238E27FC236}">
                <a16:creationId xmlns:a16="http://schemas.microsoft.com/office/drawing/2014/main" id="{1EEFE59E-67B8-F3A2-6AE3-CF9DEFFCF22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15</a:t>
            </a:fld>
            <a:endParaRPr lang="en-US" dirty="0"/>
          </a:p>
        </p:txBody>
      </p:sp>
      <p:sp>
        <p:nvSpPr>
          <p:cNvPr id="6" name="Footer Placeholder 5">
            <a:extLst>
              <a:ext uri="{FF2B5EF4-FFF2-40B4-BE49-F238E27FC236}">
                <a16:creationId xmlns:a16="http://schemas.microsoft.com/office/drawing/2014/main" id="{00F0D920-590E-F750-9DAF-5D52E9244E57}"/>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07603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a:extLst>
              <a:ext uri="{FF2B5EF4-FFF2-40B4-BE49-F238E27FC236}">
                <a16:creationId xmlns:a16="http://schemas.microsoft.com/office/drawing/2014/main" id="{F894AC8F-22BB-4607-8E9D-257E3EDD1730}"/>
              </a:ext>
            </a:extLst>
          </p:cNvPr>
          <p:cNvSpPr>
            <a:spLocks noGrp="1"/>
          </p:cNvSpPr>
          <p:nvPr>
            <p:ph type="title"/>
          </p:nvPr>
        </p:nvSpPr>
        <p:spPr/>
        <p:txBody>
          <a:bodyPr vert="horz" lIns="0" tIns="0" rIns="0" bIns="0" rtlCol="0" anchor="ctr">
            <a:normAutofit/>
          </a:bodyPr>
          <a:lstStyle/>
          <a:p>
            <a:r>
              <a:rPr lang="en-GB" sz="2800" dirty="0"/>
              <a:t>Intelligence-led Care Design</a:t>
            </a:r>
          </a:p>
        </p:txBody>
      </p:sp>
      <p:grpSp>
        <p:nvGrpSpPr>
          <p:cNvPr id="40" name="Group 39">
            <a:extLst>
              <a:ext uri="{FF2B5EF4-FFF2-40B4-BE49-F238E27FC236}">
                <a16:creationId xmlns:a16="http://schemas.microsoft.com/office/drawing/2014/main" id="{A42C0624-AF34-7185-BC04-E88C2EF82CE0}"/>
              </a:ext>
              <a:ext uri="{C183D7F6-B498-43B3-948B-1728B52AA6E4}">
                <adec:decorative xmlns:adec="http://schemas.microsoft.com/office/drawing/2017/decorative" val="1"/>
              </a:ext>
            </a:extLst>
          </p:cNvPr>
          <p:cNvGrpSpPr/>
          <p:nvPr/>
        </p:nvGrpSpPr>
        <p:grpSpPr>
          <a:xfrm>
            <a:off x="1084156" y="954322"/>
            <a:ext cx="10023688" cy="5024432"/>
            <a:chOff x="1084156" y="954322"/>
            <a:chExt cx="10023688" cy="5024432"/>
          </a:xfrm>
        </p:grpSpPr>
        <p:sp>
          <p:nvSpPr>
            <p:cNvPr id="24" name="Rectangle 23">
              <a:extLst>
                <a:ext uri="{FF2B5EF4-FFF2-40B4-BE49-F238E27FC236}">
                  <a16:creationId xmlns:a16="http://schemas.microsoft.com/office/drawing/2014/main" id="{19EE4955-F551-A6D4-BB93-C122A6D7C8C6}"/>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ounded Rectangle 20">
              <a:extLst>
                <a:ext uri="{FF2B5EF4-FFF2-40B4-BE49-F238E27FC236}">
                  <a16:creationId xmlns:a16="http://schemas.microsoft.com/office/drawing/2014/main" id="{0563AE26-FEAE-E67E-4E73-CDB587FDD84B}"/>
                </a:ext>
              </a:extLst>
            </p:cNvPr>
            <p:cNvSpPr/>
            <p:nvPr/>
          </p:nvSpPr>
          <p:spPr>
            <a:xfrm>
              <a:off x="7604661" y="4901012"/>
              <a:ext cx="2700000" cy="1044000"/>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Prediction: Actuarial modelling of unmitigated and mitigated system financial risk using people level costing data and mitigated scenarios.</a:t>
              </a:r>
            </a:p>
          </p:txBody>
        </p:sp>
        <p:sp>
          <p:nvSpPr>
            <p:cNvPr id="26" name="Rounded Rectangle 21">
              <a:extLst>
                <a:ext uri="{FF2B5EF4-FFF2-40B4-BE49-F238E27FC236}">
                  <a16:creationId xmlns:a16="http://schemas.microsoft.com/office/drawing/2014/main" id="{C6A378DA-8807-00FC-BE5A-080E2973DFCA}"/>
                </a:ext>
              </a:extLst>
            </p:cNvPr>
            <p:cNvSpPr/>
            <p:nvPr/>
          </p:nvSpPr>
          <p:spPr>
            <a:xfrm>
              <a:off x="6488437" y="1003524"/>
              <a:ext cx="3442316"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27" name="Rounded Rectangle 22">
              <a:extLst>
                <a:ext uri="{FF2B5EF4-FFF2-40B4-BE49-F238E27FC236}">
                  <a16:creationId xmlns:a16="http://schemas.microsoft.com/office/drawing/2014/main" id="{F6B5F18D-25CE-9238-4831-AAD3A9D8F40D}"/>
                </a:ext>
              </a:extLst>
            </p:cNvPr>
            <p:cNvSpPr/>
            <p:nvPr/>
          </p:nvSpPr>
          <p:spPr>
            <a:xfrm>
              <a:off x="8335844" y="3310374"/>
              <a:ext cx="2772000" cy="919401"/>
            </a:xfrm>
            <a:prstGeom prst="roundRect">
              <a:avLst/>
            </a:prstGeom>
            <a:ln w="28575">
              <a:solidFill>
                <a:schemeClr val="accent2"/>
              </a:solidFill>
            </a:ln>
          </p:spPr>
          <p:txBody>
            <a:bodyPr wrap="square" anchor="ctr">
              <a:spAutoFit/>
            </a:bodyPr>
            <a:lstStyle/>
            <a:p>
              <a:pPr marL="273050" defTabSz="457200"/>
              <a:r>
                <a:rPr lang="en-GB" sz="1200" dirty="0">
                  <a:solidFill>
                    <a:srgbClr val="000000"/>
                  </a:solidFill>
                  <a:latin typeface="Arial"/>
                </a:rPr>
                <a:t>Risk Stratification: Model impact to identify high and emerging risk groups most amenable to interventions.</a:t>
              </a:r>
            </a:p>
          </p:txBody>
        </p:sp>
        <p:sp>
          <p:nvSpPr>
            <p:cNvPr id="28" name="Rounded Rectangle 23">
              <a:extLst>
                <a:ext uri="{FF2B5EF4-FFF2-40B4-BE49-F238E27FC236}">
                  <a16:creationId xmlns:a16="http://schemas.microsoft.com/office/drawing/2014/main" id="{D72E66CA-4D15-1689-CE3C-C737838A40E4}"/>
                </a:ext>
              </a:extLst>
            </p:cNvPr>
            <p:cNvSpPr/>
            <p:nvPr/>
          </p:nvSpPr>
          <p:spPr>
            <a:xfrm>
              <a:off x="1142784" y="4718754"/>
              <a:ext cx="3096000" cy="1260000"/>
            </a:xfrm>
            <a:prstGeom prst="roundRect">
              <a:avLst/>
            </a:prstGeom>
            <a:solidFill>
              <a:schemeClr val="bg1">
                <a:lumMod val="95000"/>
              </a:schemeClr>
            </a:solidFill>
            <a:ln w="28575">
              <a:solidFill>
                <a:schemeClr val="bg1">
                  <a:lumMod val="85000"/>
                </a:schemeClr>
              </a:solidFill>
            </a:ln>
          </p:spPr>
          <p:txBody>
            <a:bodyPr wrap="square" rIns="3600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Intervention: Design and implementation of multidisciplinary, cross-organisational interventions that are targeted at appropriate population segments through a bio-psycho-social approach. </a:t>
              </a:r>
            </a:p>
          </p:txBody>
        </p:sp>
        <p:sp>
          <p:nvSpPr>
            <p:cNvPr id="29" name="Rounded Rectangle 24">
              <a:extLst>
                <a:ext uri="{FF2B5EF4-FFF2-40B4-BE49-F238E27FC236}">
                  <a16:creationId xmlns:a16="http://schemas.microsoft.com/office/drawing/2014/main" id="{AA4D1F54-3840-234F-04A6-AF54D32BF8E0}"/>
                </a:ext>
              </a:extLst>
            </p:cNvPr>
            <p:cNvSpPr/>
            <p:nvPr/>
          </p:nvSpPr>
          <p:spPr>
            <a:xfrm>
              <a:off x="1084156" y="1646842"/>
              <a:ext cx="3096000" cy="972000"/>
            </a:xfrm>
            <a:prstGeom prst="roundRect">
              <a:avLst/>
            </a:prstGeom>
            <a:solidFill>
              <a:schemeClr val="bg1">
                <a:lumMod val="95000"/>
              </a:schemeClr>
            </a:solidFill>
            <a:ln w="28575">
              <a:solidFill>
                <a:schemeClr val="bg1">
                  <a:lumMod val="85000"/>
                </a:schemeClr>
              </a:solidFill>
            </a:ln>
          </p:spPr>
          <p:txBody>
            <a:bodyPr wrap="square" rIns="7200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Evaluation: Whole system impact assessment to measure net impact on population groups (utilisation, cost, outcomes and experience).</a:t>
              </a:r>
            </a:p>
          </p:txBody>
        </p:sp>
        <p:graphicFrame>
          <p:nvGraphicFramePr>
            <p:cNvPr id="30" name="Diagram 29">
              <a:extLst>
                <a:ext uri="{FF2B5EF4-FFF2-40B4-BE49-F238E27FC236}">
                  <a16:creationId xmlns:a16="http://schemas.microsoft.com/office/drawing/2014/main" id="{06D812E8-74A4-8B46-218C-B9A4CF7A561E}"/>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 name="Oval 30">
              <a:extLst>
                <a:ext uri="{FF2B5EF4-FFF2-40B4-BE49-F238E27FC236}">
                  <a16:creationId xmlns:a16="http://schemas.microsoft.com/office/drawing/2014/main" id="{17666600-3BCA-ECD2-4DDB-F19D98584A99}"/>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32" name="Oval 31">
              <a:extLst>
                <a:ext uri="{FF2B5EF4-FFF2-40B4-BE49-F238E27FC236}">
                  <a16:creationId xmlns:a16="http://schemas.microsoft.com/office/drawing/2014/main" id="{3882948A-453B-1222-D2BA-04B1C20C95F1}"/>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33" name="Oval 32">
              <a:extLst>
                <a:ext uri="{FF2B5EF4-FFF2-40B4-BE49-F238E27FC236}">
                  <a16:creationId xmlns:a16="http://schemas.microsoft.com/office/drawing/2014/main" id="{1A39DB0C-C4C3-E898-26B5-2E3E1FFCCCB4}"/>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34" name="Oval 33">
              <a:extLst>
                <a:ext uri="{FF2B5EF4-FFF2-40B4-BE49-F238E27FC236}">
                  <a16:creationId xmlns:a16="http://schemas.microsoft.com/office/drawing/2014/main" id="{00529082-F3FC-7B40-FC6C-6B52F3D200CA}"/>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36" name="Oval 35">
              <a:extLst>
                <a:ext uri="{FF2B5EF4-FFF2-40B4-BE49-F238E27FC236}">
                  <a16:creationId xmlns:a16="http://schemas.microsoft.com/office/drawing/2014/main" id="{EBF519E8-2E70-BE48-A584-B70C7EE027D3}"/>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37" name="Circular Arrow 32">
              <a:extLst>
                <a:ext uri="{FF2B5EF4-FFF2-40B4-BE49-F238E27FC236}">
                  <a16:creationId xmlns:a16="http://schemas.microsoft.com/office/drawing/2014/main" id="{FE31E9ED-2E60-BF37-3AF4-5E68960761C6}"/>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8" name="Circular Arrow 33">
              <a:extLst>
                <a:ext uri="{FF2B5EF4-FFF2-40B4-BE49-F238E27FC236}">
                  <a16:creationId xmlns:a16="http://schemas.microsoft.com/office/drawing/2014/main" id="{FEA984DB-569B-96E7-5449-D3C2C1A38548}"/>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9" name="Oval 38">
              <a:extLst>
                <a:ext uri="{FF2B5EF4-FFF2-40B4-BE49-F238E27FC236}">
                  <a16:creationId xmlns:a16="http://schemas.microsoft.com/office/drawing/2014/main" id="{13AED7EC-F948-0FEB-A6A3-D757C80E6399}"/>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3" name="Slide Number Placeholder 4">
            <a:extLst>
              <a:ext uri="{FF2B5EF4-FFF2-40B4-BE49-F238E27FC236}">
                <a16:creationId xmlns:a16="http://schemas.microsoft.com/office/drawing/2014/main" id="{FB840D03-F88A-6C39-4E74-900CAE3F0433}"/>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16</a:t>
            </a:fld>
            <a:endParaRPr lang="en-US" dirty="0"/>
          </a:p>
        </p:txBody>
      </p:sp>
      <p:sp>
        <p:nvSpPr>
          <p:cNvPr id="4" name="Footer Placeholder 3">
            <a:extLst>
              <a:ext uri="{FF2B5EF4-FFF2-40B4-BE49-F238E27FC236}">
                <a16:creationId xmlns:a16="http://schemas.microsoft.com/office/drawing/2014/main" id="{62404174-1376-1027-7115-D78B4C655F94}"/>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934794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3EBAF-CB61-3243-7268-ECB791C8D6CD}"/>
              </a:ext>
            </a:extLst>
          </p:cNvPr>
          <p:cNvSpPr>
            <a:spLocks noGrp="1"/>
          </p:cNvSpPr>
          <p:nvPr>
            <p:ph type="title"/>
          </p:nvPr>
        </p:nvSpPr>
        <p:spPr/>
        <p:txBody>
          <a:bodyPr vert="horz" lIns="0" tIns="0" rIns="0" bIns="0" rtlCol="0" anchor="ctr">
            <a:normAutofit/>
          </a:bodyPr>
          <a:lstStyle/>
          <a:p>
            <a:r>
              <a:rPr lang="en-GB" sz="2800" dirty="0"/>
              <a:t>Opportunity analysis and targeting</a:t>
            </a:r>
          </a:p>
        </p:txBody>
      </p:sp>
      <p:graphicFrame>
        <p:nvGraphicFramePr>
          <p:cNvPr id="5" name="Table 5">
            <a:extLst>
              <a:ext uri="{FF2B5EF4-FFF2-40B4-BE49-F238E27FC236}">
                <a16:creationId xmlns:a16="http://schemas.microsoft.com/office/drawing/2014/main" id="{294633D2-C968-98AA-FDBF-3981F1393F66}"/>
              </a:ext>
            </a:extLst>
          </p:cNvPr>
          <p:cNvGraphicFramePr>
            <a:graphicFrameLocks noGrp="1"/>
          </p:cNvGraphicFramePr>
          <p:nvPr>
            <p:ph idx="1"/>
            <p:extLst>
              <p:ext uri="{D42A27DB-BD31-4B8C-83A1-F6EECF244321}">
                <p14:modId xmlns:p14="http://schemas.microsoft.com/office/powerpoint/2010/main" val="2467437314"/>
              </p:ext>
            </p:extLst>
          </p:nvPr>
        </p:nvGraphicFramePr>
        <p:xfrm>
          <a:off x="536575" y="1439863"/>
          <a:ext cx="11160000" cy="4006840"/>
        </p:xfrm>
        <a:graphic>
          <a:graphicData uri="http://schemas.openxmlformats.org/drawingml/2006/table">
            <a:tbl>
              <a:tblPr firstRow="1" bandRow="1">
                <a:tableStyleId>{5C22544A-7EE6-4342-B048-85BDC9FD1C3A}</a:tableStyleId>
              </a:tblPr>
              <a:tblGrid>
                <a:gridCol w="5256000">
                  <a:extLst>
                    <a:ext uri="{9D8B030D-6E8A-4147-A177-3AD203B41FA5}">
                      <a16:colId xmlns:a16="http://schemas.microsoft.com/office/drawing/2014/main" val="3243306628"/>
                    </a:ext>
                  </a:extLst>
                </a:gridCol>
                <a:gridCol w="648000">
                  <a:extLst>
                    <a:ext uri="{9D8B030D-6E8A-4147-A177-3AD203B41FA5}">
                      <a16:colId xmlns:a16="http://schemas.microsoft.com/office/drawing/2014/main" val="2589253825"/>
                    </a:ext>
                  </a:extLst>
                </a:gridCol>
                <a:gridCol w="5256000">
                  <a:extLst>
                    <a:ext uri="{9D8B030D-6E8A-4147-A177-3AD203B41FA5}">
                      <a16:colId xmlns:a16="http://schemas.microsoft.com/office/drawing/2014/main" val="473707319"/>
                    </a:ext>
                  </a:extLst>
                </a:gridCol>
              </a:tblGrid>
              <a:tr h="370840">
                <a:tc>
                  <a:txBody>
                    <a:bodyPr/>
                    <a:lstStyle/>
                    <a:p>
                      <a:pPr algn="ctr"/>
                      <a:r>
                        <a:rPr lang="en-GB" sz="1600" dirty="0">
                          <a:solidFill>
                            <a:schemeClr val="accent1"/>
                          </a:solidFill>
                        </a:rPr>
                        <a:t>Practical steps for implementing</a:t>
                      </a:r>
                    </a:p>
                  </a:txBody>
                  <a:tcPr>
                    <a:lnB w="38100" cap="flat" cmpd="sng" algn="ctr">
                      <a:solidFill>
                        <a:schemeClr val="accent1"/>
                      </a:solidFill>
                      <a:prstDash val="solid"/>
                      <a:round/>
                      <a:headEnd type="none" w="med" len="med"/>
                      <a:tailEnd type="none" w="med" len="med"/>
                    </a:lnB>
                    <a:noFill/>
                  </a:tcPr>
                </a:tc>
                <a:tc>
                  <a:txBody>
                    <a:bodyPr/>
                    <a:lstStyle/>
                    <a:p>
                      <a:pPr algn="ctr"/>
                      <a:endParaRPr lang="en-GB" sz="1600" dirty="0">
                        <a:solidFill>
                          <a:schemeClr val="accent1"/>
                        </a:solidFill>
                      </a:endParaRPr>
                    </a:p>
                  </a:txBody>
                  <a:tcPr>
                    <a:noFill/>
                  </a:tcPr>
                </a:tc>
                <a:tc>
                  <a:txBody>
                    <a:bodyPr/>
                    <a:lstStyle/>
                    <a:p>
                      <a:pPr algn="ctr"/>
                      <a:r>
                        <a:rPr lang="en-GB" sz="1600" dirty="0">
                          <a:solidFill>
                            <a:schemeClr val="accent1"/>
                          </a:solidFill>
                        </a:rPr>
                        <a:t>PHM PMO Offer</a:t>
                      </a:r>
                    </a:p>
                  </a:txBody>
                  <a:tcPr>
                    <a:lnB w="381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010307408"/>
                  </a:ext>
                </a:extLst>
              </a:tr>
              <a:tr h="3636000">
                <a:tc>
                  <a:txBody>
                    <a:bodyPr/>
                    <a:lstStyle/>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noProof="0" dirty="0">
                        <a:solidFill>
                          <a:schemeClr val="dk1"/>
                        </a:solidFill>
                        <a:latin typeface="+mn-lt"/>
                        <a:ea typeface="+mn-ea"/>
                        <a:cs typeface="+mn-cs"/>
                      </a:endParaRP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Look at variation</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Determine unwarranted variation and gaps in care across geographies, PCNs, practices and deprivation</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Identify ‘positive deviants’</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Use data to align system priorities underpinned by the Strategic Segmentation Model</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Focus Discussions towards a holistic approach to person needs rather than the wrap around services</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Support the further development of Lincs outcomes framework to support the SSM</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noProof="0" dirty="0">
                        <a:solidFill>
                          <a:schemeClr val="dk1"/>
                        </a:solidFill>
                        <a:latin typeface="+mn-lt"/>
                        <a:ea typeface="+mn-ea"/>
                        <a:cs typeface="+mn-cs"/>
                      </a:endParaRPr>
                    </a:p>
                  </a:txBody>
                  <a:tcPr>
                    <a:lnT w="38100" cap="flat" cmpd="sng" algn="ctr">
                      <a:solidFill>
                        <a:schemeClr val="accent1"/>
                      </a:solidFill>
                      <a:prstDash val="solid"/>
                      <a:round/>
                      <a:headEnd type="none" w="med" len="med"/>
                      <a:tailEnd type="none" w="med" len="med"/>
                    </a:lnT>
                    <a:solidFill>
                      <a:srgbClr val="D9F6FA"/>
                    </a:solidFill>
                  </a:tcPr>
                </a:tc>
                <a:tc>
                  <a:txBody>
                    <a:bodyPr/>
                    <a:lstStyle/>
                    <a:p>
                      <a:pPr marL="144000" indent="-144000">
                        <a:lnSpc>
                          <a:spcPct val="100000"/>
                        </a:lnSpc>
                        <a:spcBef>
                          <a:spcPts val="300"/>
                        </a:spcBef>
                        <a:spcAft>
                          <a:spcPts val="300"/>
                        </a:spcAft>
                      </a:pPr>
                      <a:endParaRPr lang="en-GB" sz="1400" dirty="0"/>
                    </a:p>
                  </a:txBody>
                  <a:tcPr>
                    <a:noFill/>
                  </a:tcPr>
                </a:tc>
                <a:tc>
                  <a:txBody>
                    <a:bodyPr/>
                    <a:lstStyle/>
                    <a:p>
                      <a:pPr marL="285750" indent="-285750">
                        <a:lnSpc>
                          <a:spcPct val="100000"/>
                        </a:lnSpc>
                        <a:spcBef>
                          <a:spcPts val="300"/>
                        </a:spcBef>
                        <a:spcAft>
                          <a:spcPts val="300"/>
                        </a:spcAft>
                        <a:buFont typeface="Arial" panose="020B0604020202020204" pitchFamily="34" charset="0"/>
                        <a:buChar char="•"/>
                      </a:pPr>
                      <a:endParaRPr lang="en-GB" sz="1400" dirty="0"/>
                    </a:p>
                    <a:p>
                      <a:pPr marL="285750" indent="-285750">
                        <a:lnSpc>
                          <a:spcPct val="100000"/>
                        </a:lnSpc>
                        <a:spcBef>
                          <a:spcPts val="300"/>
                        </a:spcBef>
                        <a:spcAft>
                          <a:spcPts val="300"/>
                        </a:spcAft>
                        <a:buFont typeface="Arial" panose="020B0604020202020204" pitchFamily="34" charset="0"/>
                        <a:buChar char="•"/>
                      </a:pPr>
                      <a:r>
                        <a:rPr lang="en-GB" sz="1400" dirty="0"/>
                        <a:t>Focus on total risk and complexity for each person in the population – develop a plan on how to build actions around the whole person</a:t>
                      </a:r>
                    </a:p>
                    <a:p>
                      <a:pPr marL="285750" indent="-285750">
                        <a:lnSpc>
                          <a:spcPct val="100000"/>
                        </a:lnSpc>
                        <a:spcBef>
                          <a:spcPts val="300"/>
                        </a:spcBef>
                        <a:spcAft>
                          <a:spcPts val="300"/>
                        </a:spcAft>
                        <a:buFont typeface="Arial" panose="020B0604020202020204" pitchFamily="34" charset="0"/>
                        <a:buChar char="•"/>
                      </a:pPr>
                      <a:r>
                        <a:rPr lang="en-GB" sz="1400" dirty="0"/>
                        <a:t>Seek to remove barriers and identify further relevant resources</a:t>
                      </a:r>
                    </a:p>
                    <a:p>
                      <a:pPr marL="285750" marR="0" lvl="0" indent="-285750" algn="l" defTabSz="914400" rtl="0" eaLnBrk="1" fontAlgn="auto" latinLnBrk="0" hangingPunct="1">
                        <a:lnSpc>
                          <a:spcPct val="100000"/>
                        </a:lnSpc>
                        <a:spcBef>
                          <a:spcPts val="300"/>
                        </a:spcBef>
                        <a:spcAft>
                          <a:spcPts val="300"/>
                        </a:spcAft>
                        <a:buClrTx/>
                        <a:buSzTx/>
                        <a:buFont typeface="Arial" panose="020B0604020202020204" pitchFamily="34" charset="0"/>
                        <a:buChar char="•"/>
                        <a:tabLst/>
                        <a:defRPr/>
                      </a:pPr>
                      <a:r>
                        <a:rPr lang="en-GB" sz="1400" dirty="0"/>
                        <a:t>Interview and understand what actions those outperforming their peers are taking; document, codify, and share</a:t>
                      </a:r>
                    </a:p>
                    <a:p>
                      <a:pPr marL="285750" indent="-285750">
                        <a:lnSpc>
                          <a:spcPct val="100000"/>
                        </a:lnSpc>
                        <a:spcBef>
                          <a:spcPts val="300"/>
                        </a:spcBef>
                        <a:spcAft>
                          <a:spcPts val="300"/>
                        </a:spcAft>
                        <a:buFont typeface="Arial" panose="020B0604020202020204" pitchFamily="34" charset="0"/>
                        <a:buChar char="•"/>
                      </a:pPr>
                      <a:r>
                        <a:rPr lang="en-GB" sz="1400" dirty="0"/>
                        <a:t>Deep dive on opportunities for ARRS roles in the LTC and high acuity population segments</a:t>
                      </a:r>
                    </a:p>
                    <a:p>
                      <a:pPr marL="285750" indent="-285750">
                        <a:lnSpc>
                          <a:spcPct val="100000"/>
                        </a:lnSpc>
                        <a:spcBef>
                          <a:spcPts val="300"/>
                        </a:spcBef>
                        <a:spcAft>
                          <a:spcPts val="300"/>
                        </a:spcAft>
                        <a:buFont typeface="Arial" panose="020B0604020202020204" pitchFamily="34" charset="0"/>
                        <a:buChar char="•"/>
                      </a:pPr>
                      <a:r>
                        <a:rPr lang="en-GB" sz="1400" dirty="0"/>
                        <a:t>Build relationships with frontline workers in priority areas especially with each PCN and together explore opportunities to improve revenue through reducing gaps in care.  This sets the foundation for future value-based contracting.</a:t>
                      </a:r>
                    </a:p>
                    <a:p>
                      <a:pPr marL="285750" indent="-285750">
                        <a:lnSpc>
                          <a:spcPct val="100000"/>
                        </a:lnSpc>
                        <a:spcBef>
                          <a:spcPts val="300"/>
                        </a:spcBef>
                        <a:spcAft>
                          <a:spcPts val="300"/>
                        </a:spcAft>
                        <a:buFont typeface="Arial" panose="020B0604020202020204" pitchFamily="34" charset="0"/>
                        <a:buChar char="•"/>
                      </a:pPr>
                      <a:endParaRPr lang="en-GB" sz="1400" dirty="0"/>
                    </a:p>
                  </a:txBody>
                  <a:tcPr>
                    <a:lnT w="38100" cap="flat" cmpd="sng" algn="ctr">
                      <a:solidFill>
                        <a:schemeClr val="accent1"/>
                      </a:solidFill>
                      <a:prstDash val="solid"/>
                      <a:round/>
                      <a:headEnd type="none" w="med" len="med"/>
                      <a:tailEnd type="none" w="med" len="med"/>
                    </a:lnT>
                    <a:solidFill>
                      <a:srgbClr val="D9F6FA"/>
                    </a:solidFill>
                  </a:tcPr>
                </a:tc>
                <a:extLst>
                  <a:ext uri="{0D108BD9-81ED-4DB2-BD59-A6C34878D82A}">
                    <a16:rowId xmlns:a16="http://schemas.microsoft.com/office/drawing/2014/main" val="3218692276"/>
                  </a:ext>
                </a:extLst>
              </a:tr>
            </a:tbl>
          </a:graphicData>
        </a:graphic>
      </p:graphicFrame>
      <p:sp>
        <p:nvSpPr>
          <p:cNvPr id="4" name="Slide Number Placeholder 4">
            <a:extLst>
              <a:ext uri="{FF2B5EF4-FFF2-40B4-BE49-F238E27FC236}">
                <a16:creationId xmlns:a16="http://schemas.microsoft.com/office/drawing/2014/main" id="{59D10F99-D77B-7E68-D66A-E827365B3C9C}"/>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17</a:t>
            </a:fld>
            <a:endParaRPr lang="en-US" dirty="0"/>
          </a:p>
        </p:txBody>
      </p:sp>
      <p:sp>
        <p:nvSpPr>
          <p:cNvPr id="6" name="Footer Placeholder 5">
            <a:extLst>
              <a:ext uri="{FF2B5EF4-FFF2-40B4-BE49-F238E27FC236}">
                <a16:creationId xmlns:a16="http://schemas.microsoft.com/office/drawing/2014/main" id="{8B8DB6ED-248A-F2D2-3AA5-B710A71A7FB1}"/>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588780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2C0B6-D82D-C5D2-940A-461CD439496E}"/>
              </a:ext>
            </a:extLst>
          </p:cNvPr>
          <p:cNvSpPr>
            <a:spLocks noGrp="1"/>
          </p:cNvSpPr>
          <p:nvPr>
            <p:ph type="title"/>
          </p:nvPr>
        </p:nvSpPr>
        <p:spPr>
          <a:xfrm>
            <a:off x="108000" y="0"/>
            <a:ext cx="1707152" cy="6858000"/>
          </a:xfrm>
        </p:spPr>
        <p:txBody>
          <a:bodyPr vert="horz" lIns="0" tIns="0" rIns="0" bIns="0" rtlCol="0" anchor="ctr">
            <a:noAutofit/>
          </a:bodyPr>
          <a:lstStyle/>
          <a:p>
            <a:r>
              <a:rPr lang="en-GB" sz="2800" dirty="0"/>
              <a:t>Cohort with 4+ A&amp;E attends last year</a:t>
            </a:r>
          </a:p>
        </p:txBody>
      </p:sp>
      <p:pic>
        <p:nvPicPr>
          <p:cNvPr id="7" name="Picture 6">
            <a:extLst>
              <a:ext uri="{FF2B5EF4-FFF2-40B4-BE49-F238E27FC236}">
                <a16:creationId xmlns:a16="http://schemas.microsoft.com/office/drawing/2014/main" id="{AC06820E-B77B-9691-E3A8-1462FB423FC9}"/>
              </a:ext>
              <a:ext uri="{C183D7F6-B498-43B3-948B-1728B52AA6E4}">
                <adec:decorative xmlns:adec="http://schemas.microsoft.com/office/drawing/2017/decorative" val="1"/>
              </a:ext>
            </a:extLst>
          </p:cNvPr>
          <p:cNvPicPr>
            <a:picLocks noChangeAspect="1"/>
          </p:cNvPicPr>
          <p:nvPr/>
        </p:nvPicPr>
        <p:blipFill rotWithShape="1">
          <a:blip r:embed="rId3"/>
          <a:srcRect l="371" t="4795" r="353"/>
          <a:stretch/>
        </p:blipFill>
        <p:spPr>
          <a:xfrm>
            <a:off x="1942751" y="32992"/>
            <a:ext cx="10212769" cy="6084000"/>
          </a:xfrm>
          <a:prstGeom prst="rect">
            <a:avLst/>
          </a:prstGeom>
          <a:ln>
            <a:solidFill>
              <a:schemeClr val="tx1"/>
            </a:solidFill>
          </a:ln>
        </p:spPr>
      </p:pic>
      <p:sp>
        <p:nvSpPr>
          <p:cNvPr id="4" name="Slide Number Placeholder 4">
            <a:extLst>
              <a:ext uri="{FF2B5EF4-FFF2-40B4-BE49-F238E27FC236}">
                <a16:creationId xmlns:a16="http://schemas.microsoft.com/office/drawing/2014/main" id="{D0738C6F-38E7-7D5A-2AEE-6C285B049872}"/>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18</a:t>
            </a:fld>
            <a:endParaRPr lang="en-US" dirty="0"/>
          </a:p>
        </p:txBody>
      </p:sp>
      <p:sp>
        <p:nvSpPr>
          <p:cNvPr id="5" name="Footer Placeholder 4">
            <a:extLst>
              <a:ext uri="{FF2B5EF4-FFF2-40B4-BE49-F238E27FC236}">
                <a16:creationId xmlns:a16="http://schemas.microsoft.com/office/drawing/2014/main" id="{588358E1-8192-25F6-2DBA-72B4916EF318}"/>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3986328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2C0B6-D82D-C5D2-940A-461CD439496E}"/>
              </a:ext>
            </a:extLst>
          </p:cNvPr>
          <p:cNvSpPr>
            <a:spLocks noGrp="1"/>
          </p:cNvSpPr>
          <p:nvPr>
            <p:ph type="title"/>
          </p:nvPr>
        </p:nvSpPr>
        <p:spPr/>
        <p:txBody>
          <a:bodyPr vert="horz" lIns="0" tIns="0" rIns="0" bIns="0" rtlCol="0" anchor="ctr">
            <a:normAutofit/>
          </a:bodyPr>
          <a:lstStyle/>
          <a:p>
            <a:r>
              <a:rPr lang="en-GB" sz="2800" dirty="0"/>
              <a:t>The demographics of the cohort population</a:t>
            </a:r>
          </a:p>
        </p:txBody>
      </p:sp>
      <p:graphicFrame>
        <p:nvGraphicFramePr>
          <p:cNvPr id="10" name="Table 10">
            <a:extLst>
              <a:ext uri="{FF2B5EF4-FFF2-40B4-BE49-F238E27FC236}">
                <a16:creationId xmlns:a16="http://schemas.microsoft.com/office/drawing/2014/main" id="{75CEE015-D8EE-FE37-464C-0829616B0944}"/>
              </a:ext>
            </a:extLst>
          </p:cNvPr>
          <p:cNvGraphicFramePr>
            <a:graphicFrameLocks noGrp="1"/>
          </p:cNvGraphicFramePr>
          <p:nvPr>
            <p:ph idx="4294967295"/>
          </p:nvPr>
        </p:nvGraphicFramePr>
        <p:xfrm>
          <a:off x="4299045" y="1439863"/>
          <a:ext cx="7397632" cy="3161040"/>
        </p:xfrm>
        <a:graphic>
          <a:graphicData uri="http://schemas.openxmlformats.org/drawingml/2006/table">
            <a:tbl>
              <a:tblPr firstRow="1" bandRow="1">
                <a:tableStyleId>{5C22544A-7EE6-4342-B048-85BDC9FD1C3A}</a:tableStyleId>
              </a:tblPr>
              <a:tblGrid>
                <a:gridCol w="644467">
                  <a:extLst>
                    <a:ext uri="{9D8B030D-6E8A-4147-A177-3AD203B41FA5}">
                      <a16:colId xmlns:a16="http://schemas.microsoft.com/office/drawing/2014/main" val="2316649693"/>
                    </a:ext>
                  </a:extLst>
                </a:gridCol>
                <a:gridCol w="397245">
                  <a:extLst>
                    <a:ext uri="{9D8B030D-6E8A-4147-A177-3AD203B41FA5}">
                      <a16:colId xmlns:a16="http://schemas.microsoft.com/office/drawing/2014/main" val="3593133054"/>
                    </a:ext>
                  </a:extLst>
                </a:gridCol>
                <a:gridCol w="397245">
                  <a:extLst>
                    <a:ext uri="{9D8B030D-6E8A-4147-A177-3AD203B41FA5}">
                      <a16:colId xmlns:a16="http://schemas.microsoft.com/office/drawing/2014/main" val="1140670064"/>
                    </a:ext>
                  </a:extLst>
                </a:gridCol>
                <a:gridCol w="397245">
                  <a:extLst>
                    <a:ext uri="{9D8B030D-6E8A-4147-A177-3AD203B41FA5}">
                      <a16:colId xmlns:a16="http://schemas.microsoft.com/office/drawing/2014/main" val="278162814"/>
                    </a:ext>
                  </a:extLst>
                </a:gridCol>
                <a:gridCol w="397245">
                  <a:extLst>
                    <a:ext uri="{9D8B030D-6E8A-4147-A177-3AD203B41FA5}">
                      <a16:colId xmlns:a16="http://schemas.microsoft.com/office/drawing/2014/main" val="359223486"/>
                    </a:ext>
                  </a:extLst>
                </a:gridCol>
                <a:gridCol w="397245">
                  <a:extLst>
                    <a:ext uri="{9D8B030D-6E8A-4147-A177-3AD203B41FA5}">
                      <a16:colId xmlns:a16="http://schemas.microsoft.com/office/drawing/2014/main" val="2266974567"/>
                    </a:ext>
                  </a:extLst>
                </a:gridCol>
                <a:gridCol w="397245">
                  <a:extLst>
                    <a:ext uri="{9D8B030D-6E8A-4147-A177-3AD203B41FA5}">
                      <a16:colId xmlns:a16="http://schemas.microsoft.com/office/drawing/2014/main" val="3632397140"/>
                    </a:ext>
                  </a:extLst>
                </a:gridCol>
                <a:gridCol w="397245">
                  <a:extLst>
                    <a:ext uri="{9D8B030D-6E8A-4147-A177-3AD203B41FA5}">
                      <a16:colId xmlns:a16="http://schemas.microsoft.com/office/drawing/2014/main" val="896136014"/>
                    </a:ext>
                  </a:extLst>
                </a:gridCol>
                <a:gridCol w="397245">
                  <a:extLst>
                    <a:ext uri="{9D8B030D-6E8A-4147-A177-3AD203B41FA5}">
                      <a16:colId xmlns:a16="http://schemas.microsoft.com/office/drawing/2014/main" val="373589791"/>
                    </a:ext>
                  </a:extLst>
                </a:gridCol>
                <a:gridCol w="397245">
                  <a:extLst>
                    <a:ext uri="{9D8B030D-6E8A-4147-A177-3AD203B41FA5}">
                      <a16:colId xmlns:a16="http://schemas.microsoft.com/office/drawing/2014/main" val="990890354"/>
                    </a:ext>
                  </a:extLst>
                </a:gridCol>
                <a:gridCol w="397245">
                  <a:extLst>
                    <a:ext uri="{9D8B030D-6E8A-4147-A177-3AD203B41FA5}">
                      <a16:colId xmlns:a16="http://schemas.microsoft.com/office/drawing/2014/main" val="3225101489"/>
                    </a:ext>
                  </a:extLst>
                </a:gridCol>
                <a:gridCol w="397245">
                  <a:extLst>
                    <a:ext uri="{9D8B030D-6E8A-4147-A177-3AD203B41FA5}">
                      <a16:colId xmlns:a16="http://schemas.microsoft.com/office/drawing/2014/main" val="900029944"/>
                    </a:ext>
                  </a:extLst>
                </a:gridCol>
                <a:gridCol w="397245">
                  <a:extLst>
                    <a:ext uri="{9D8B030D-6E8A-4147-A177-3AD203B41FA5}">
                      <a16:colId xmlns:a16="http://schemas.microsoft.com/office/drawing/2014/main" val="1728594425"/>
                    </a:ext>
                  </a:extLst>
                </a:gridCol>
                <a:gridCol w="397245">
                  <a:extLst>
                    <a:ext uri="{9D8B030D-6E8A-4147-A177-3AD203B41FA5}">
                      <a16:colId xmlns:a16="http://schemas.microsoft.com/office/drawing/2014/main" val="3452654125"/>
                    </a:ext>
                  </a:extLst>
                </a:gridCol>
                <a:gridCol w="397245">
                  <a:extLst>
                    <a:ext uri="{9D8B030D-6E8A-4147-A177-3AD203B41FA5}">
                      <a16:colId xmlns:a16="http://schemas.microsoft.com/office/drawing/2014/main" val="1128022280"/>
                    </a:ext>
                  </a:extLst>
                </a:gridCol>
                <a:gridCol w="397245">
                  <a:extLst>
                    <a:ext uri="{9D8B030D-6E8A-4147-A177-3AD203B41FA5}">
                      <a16:colId xmlns:a16="http://schemas.microsoft.com/office/drawing/2014/main" val="276164702"/>
                    </a:ext>
                  </a:extLst>
                </a:gridCol>
                <a:gridCol w="397245">
                  <a:extLst>
                    <a:ext uri="{9D8B030D-6E8A-4147-A177-3AD203B41FA5}">
                      <a16:colId xmlns:a16="http://schemas.microsoft.com/office/drawing/2014/main" val="4253812575"/>
                    </a:ext>
                  </a:extLst>
                </a:gridCol>
                <a:gridCol w="397245">
                  <a:extLst>
                    <a:ext uri="{9D8B030D-6E8A-4147-A177-3AD203B41FA5}">
                      <a16:colId xmlns:a16="http://schemas.microsoft.com/office/drawing/2014/main" val="1367050020"/>
                    </a:ext>
                  </a:extLst>
                </a:gridCol>
              </a:tblGrid>
              <a:tr h="936000">
                <a:tc>
                  <a:txBody>
                    <a:bodyPr/>
                    <a:lstStyle/>
                    <a:p>
                      <a:endParaRPr lang="en-GB" sz="700" dirty="0"/>
                    </a:p>
                  </a:txBody>
                  <a:tcPr marL="45720" marR="45720"/>
                </a:tc>
                <a:tc>
                  <a:txBody>
                    <a:bodyPr/>
                    <a:lstStyle/>
                    <a:p>
                      <a:pPr algn="l"/>
                      <a:r>
                        <a:rPr lang="en-GB" sz="700" dirty="0"/>
                        <a:t>Apex PCN</a:t>
                      </a:r>
                    </a:p>
                  </a:txBody>
                  <a:tcPr marL="45720" marR="45720" vert="vert270" anchor="ctr"/>
                </a:tc>
                <a:tc>
                  <a:txBody>
                    <a:bodyPr/>
                    <a:lstStyle/>
                    <a:p>
                      <a:pPr algn="l"/>
                      <a:r>
                        <a:rPr lang="en-GB" sz="700" dirty="0"/>
                        <a:t>Boston PCN</a:t>
                      </a:r>
                    </a:p>
                  </a:txBody>
                  <a:tcPr marL="45720" marR="45720" vert="vert270" anchor="ctr"/>
                </a:tc>
                <a:tc>
                  <a:txBody>
                    <a:bodyPr/>
                    <a:lstStyle/>
                    <a:p>
                      <a:pPr algn="l"/>
                      <a:r>
                        <a:rPr lang="en-GB" sz="700" dirty="0"/>
                        <a:t>East Linsey PCN</a:t>
                      </a:r>
                    </a:p>
                  </a:txBody>
                  <a:tcPr marL="45720" marR="45720" vert="vert270" anchor="ctr"/>
                </a:tc>
                <a:tc>
                  <a:txBody>
                    <a:bodyPr/>
                    <a:lstStyle/>
                    <a:p>
                      <a:pPr algn="l"/>
                      <a:r>
                        <a:rPr lang="en-GB" sz="700" dirty="0"/>
                        <a:t>First Coastal PCN</a:t>
                      </a:r>
                    </a:p>
                  </a:txBody>
                  <a:tcPr marL="45720" marR="45720" vert="vert270" anchor="ctr"/>
                </a:tc>
                <a:tc>
                  <a:txBody>
                    <a:bodyPr/>
                    <a:lstStyle/>
                    <a:p>
                      <a:pPr algn="l"/>
                      <a:r>
                        <a:rPr lang="en-GB" sz="700" dirty="0"/>
                        <a:t>Four Counties PCN</a:t>
                      </a:r>
                    </a:p>
                  </a:txBody>
                  <a:tcPr marL="45720" marR="45720" vert="vert270" anchor="ctr"/>
                </a:tc>
                <a:tc>
                  <a:txBody>
                    <a:bodyPr/>
                    <a:lstStyle/>
                    <a:p>
                      <a:pPr algn="l"/>
                      <a:r>
                        <a:rPr lang="en-GB" sz="700" dirty="0"/>
                        <a:t>Grantham &amp; Rural PCN</a:t>
                      </a:r>
                    </a:p>
                  </a:txBody>
                  <a:tcPr marL="45720" marR="45720" vert="vert270" anchor="ctr"/>
                </a:tc>
                <a:tc>
                  <a:txBody>
                    <a:bodyPr/>
                    <a:lstStyle/>
                    <a:p>
                      <a:pPr algn="l"/>
                      <a:r>
                        <a:rPr lang="en-GB" sz="700" dirty="0"/>
                        <a:t>Imp PCN</a:t>
                      </a:r>
                    </a:p>
                  </a:txBody>
                  <a:tcPr marL="45720" marR="45720" vert="vert270" anchor="ctr"/>
                </a:tc>
                <a:tc>
                  <a:txBody>
                    <a:bodyPr/>
                    <a:lstStyle/>
                    <a:p>
                      <a:pPr algn="l"/>
                      <a:r>
                        <a:rPr lang="en-GB" sz="700" dirty="0"/>
                        <a:t>K2 Healthcare PCN</a:t>
                      </a:r>
                    </a:p>
                  </a:txBody>
                  <a:tcPr marL="45720" marR="45720" vert="vert270" anchor="ctr"/>
                </a:tc>
                <a:tc>
                  <a:txBody>
                    <a:bodyPr/>
                    <a:lstStyle/>
                    <a:p>
                      <a:pPr algn="l"/>
                      <a:r>
                        <a:rPr lang="en-GB" sz="700" dirty="0"/>
                        <a:t>Lincoln Health Partnership</a:t>
                      </a:r>
                    </a:p>
                  </a:txBody>
                  <a:tcPr marL="45720" marR="45720" vert="vert270" anchor="ctr"/>
                </a:tc>
                <a:tc>
                  <a:txBody>
                    <a:bodyPr/>
                    <a:lstStyle/>
                    <a:p>
                      <a:pPr algn="l"/>
                      <a:r>
                        <a:rPr lang="en-GB" sz="700" dirty="0"/>
                        <a:t>Meridian Medical PCN</a:t>
                      </a:r>
                    </a:p>
                  </a:txBody>
                  <a:tcPr marL="45720" marR="45720" vert="vert270" anchor="ctr"/>
                </a:tc>
                <a:tc>
                  <a:txBody>
                    <a:bodyPr/>
                    <a:lstStyle/>
                    <a:p>
                      <a:pPr algn="l"/>
                      <a:r>
                        <a:rPr lang="en-GB" sz="700" dirty="0"/>
                        <a:t>Solas PCN</a:t>
                      </a:r>
                    </a:p>
                  </a:txBody>
                  <a:tcPr marL="45720" marR="45720" vert="vert270" anchor="ctr"/>
                </a:tc>
                <a:tc>
                  <a:txBody>
                    <a:bodyPr/>
                    <a:lstStyle/>
                    <a:p>
                      <a:pPr algn="l"/>
                      <a:r>
                        <a:rPr lang="en-GB" sz="700" dirty="0"/>
                        <a:t>South Lincoln PCN</a:t>
                      </a:r>
                    </a:p>
                  </a:txBody>
                  <a:tcPr marL="45720" marR="45720" vert="vert270" anchor="ctr"/>
                </a:tc>
                <a:tc>
                  <a:txBody>
                    <a:bodyPr/>
                    <a:lstStyle/>
                    <a:p>
                      <a:pPr algn="l"/>
                      <a:r>
                        <a:rPr lang="en-GB" sz="700" dirty="0"/>
                        <a:t>South Lincolnshire Rural PCN</a:t>
                      </a:r>
                    </a:p>
                  </a:txBody>
                  <a:tcPr marL="45720" marR="45720" vert="vert270" anchor="ctr"/>
                </a:tc>
                <a:tc>
                  <a:txBody>
                    <a:bodyPr/>
                    <a:lstStyle/>
                    <a:p>
                      <a:pPr algn="l"/>
                      <a:r>
                        <a:rPr lang="en-GB" sz="700" dirty="0"/>
                        <a:t>Spalding PCN</a:t>
                      </a:r>
                    </a:p>
                  </a:txBody>
                  <a:tcPr marL="45720" marR="45720" vert="vert270" anchor="ctr"/>
                </a:tc>
                <a:tc>
                  <a:txBody>
                    <a:bodyPr/>
                    <a:lstStyle/>
                    <a:p>
                      <a:pPr algn="l"/>
                      <a:r>
                        <a:rPr lang="en-GB" sz="700" dirty="0"/>
                        <a:t>Spilsby Surgery</a:t>
                      </a:r>
                    </a:p>
                  </a:txBody>
                  <a:tcPr marL="45720" marR="45720" vert="vert270" anchor="ctr"/>
                </a:tc>
                <a:tc>
                  <a:txBody>
                    <a:bodyPr/>
                    <a:lstStyle/>
                    <a:p>
                      <a:pPr algn="l"/>
                      <a:r>
                        <a:rPr lang="en-GB" sz="700" dirty="0"/>
                        <a:t>Trent Care PCN</a:t>
                      </a:r>
                    </a:p>
                  </a:txBody>
                  <a:tcPr marL="45720" marR="45720" vert="vert270" anchor="ctr"/>
                </a:tc>
                <a:tc>
                  <a:txBody>
                    <a:bodyPr/>
                    <a:lstStyle/>
                    <a:p>
                      <a:pPr algn="l"/>
                      <a:r>
                        <a:rPr lang="en-GB" sz="700" dirty="0"/>
                        <a:t>Total</a:t>
                      </a:r>
                    </a:p>
                  </a:txBody>
                  <a:tcPr marL="45720" marR="45720" vert="vert270" anchor="ctr"/>
                </a:tc>
                <a:extLst>
                  <a:ext uri="{0D108BD9-81ED-4DB2-BD59-A6C34878D82A}">
                    <a16:rowId xmlns:a16="http://schemas.microsoft.com/office/drawing/2014/main" val="1063742816"/>
                  </a:ext>
                </a:extLst>
              </a:tr>
              <a:tr h="370840">
                <a:tc>
                  <a:txBody>
                    <a:bodyPr/>
                    <a:lstStyle/>
                    <a:p>
                      <a:r>
                        <a:rPr lang="en-GB" sz="800" b="1" dirty="0"/>
                        <a:t>Population</a:t>
                      </a:r>
                    </a:p>
                  </a:txBody>
                  <a:tcPr marL="45720" marR="45720" anchor="ctr"/>
                </a:tc>
                <a:tc>
                  <a:txBody>
                    <a:bodyPr/>
                    <a:lstStyle/>
                    <a:p>
                      <a:pPr algn="ctr"/>
                      <a:r>
                        <a:rPr lang="en-GB" sz="800" dirty="0"/>
                        <a:t>93</a:t>
                      </a:r>
                    </a:p>
                  </a:txBody>
                  <a:tcPr marL="45720" marR="45720" anchor="ctr"/>
                </a:tc>
                <a:tc>
                  <a:txBody>
                    <a:bodyPr/>
                    <a:lstStyle/>
                    <a:p>
                      <a:pPr algn="ctr"/>
                      <a:r>
                        <a:rPr lang="en-GB" sz="800" dirty="0"/>
                        <a:t>191</a:t>
                      </a:r>
                    </a:p>
                  </a:txBody>
                  <a:tcPr marL="45720" marR="45720" anchor="ctr"/>
                </a:tc>
                <a:tc>
                  <a:txBody>
                    <a:bodyPr/>
                    <a:lstStyle/>
                    <a:p>
                      <a:pPr algn="ctr"/>
                      <a:r>
                        <a:rPr lang="en-GB" sz="800" dirty="0"/>
                        <a:t>161</a:t>
                      </a:r>
                    </a:p>
                  </a:txBody>
                  <a:tcPr marL="45720" marR="45720" anchor="ctr"/>
                </a:tc>
                <a:tc>
                  <a:txBody>
                    <a:bodyPr/>
                    <a:lstStyle/>
                    <a:p>
                      <a:pPr algn="ctr"/>
                      <a:r>
                        <a:rPr lang="en-GB" sz="800" dirty="0"/>
                        <a:t>393</a:t>
                      </a:r>
                    </a:p>
                  </a:txBody>
                  <a:tcPr marL="45720" marR="45720" anchor="ctr"/>
                </a:tc>
                <a:tc>
                  <a:txBody>
                    <a:bodyPr/>
                    <a:lstStyle/>
                    <a:p>
                      <a:pPr algn="ctr"/>
                      <a:r>
                        <a:rPr lang="en-GB" sz="800" dirty="0"/>
                        <a:t>122</a:t>
                      </a:r>
                    </a:p>
                  </a:txBody>
                  <a:tcPr marL="45720" marR="45720" anchor="ctr"/>
                </a:tc>
                <a:tc>
                  <a:txBody>
                    <a:bodyPr/>
                    <a:lstStyle/>
                    <a:p>
                      <a:pPr algn="ctr"/>
                      <a:r>
                        <a:rPr lang="en-GB" sz="800" dirty="0"/>
                        <a:t>242</a:t>
                      </a:r>
                    </a:p>
                  </a:txBody>
                  <a:tcPr marL="45720" marR="45720" anchor="ctr"/>
                </a:tc>
                <a:tc>
                  <a:txBody>
                    <a:bodyPr/>
                    <a:lstStyle/>
                    <a:p>
                      <a:pPr algn="ctr"/>
                      <a:r>
                        <a:rPr lang="en-GB" sz="800" dirty="0"/>
                        <a:t>139</a:t>
                      </a:r>
                    </a:p>
                  </a:txBody>
                  <a:tcPr marL="45720" marR="45720" anchor="ctr"/>
                </a:tc>
                <a:tc>
                  <a:txBody>
                    <a:bodyPr/>
                    <a:lstStyle/>
                    <a:p>
                      <a:pPr algn="ctr"/>
                      <a:r>
                        <a:rPr lang="en-GB" sz="800" dirty="0"/>
                        <a:t>150</a:t>
                      </a:r>
                    </a:p>
                  </a:txBody>
                  <a:tcPr marL="45720" marR="45720" anchor="ctr"/>
                </a:tc>
                <a:tc>
                  <a:txBody>
                    <a:bodyPr/>
                    <a:lstStyle/>
                    <a:p>
                      <a:pPr algn="ctr"/>
                      <a:r>
                        <a:rPr lang="en-GB" sz="800" dirty="0"/>
                        <a:t>32</a:t>
                      </a:r>
                    </a:p>
                  </a:txBody>
                  <a:tcPr marL="45720" marR="45720" anchor="ctr"/>
                </a:tc>
                <a:tc>
                  <a:txBody>
                    <a:bodyPr/>
                    <a:lstStyle/>
                    <a:p>
                      <a:pPr algn="ctr"/>
                      <a:r>
                        <a:rPr lang="en-GB" sz="800" dirty="0"/>
                        <a:t>193</a:t>
                      </a:r>
                    </a:p>
                  </a:txBody>
                  <a:tcPr marL="45720" marR="45720" anchor="ctr"/>
                </a:tc>
                <a:tc>
                  <a:txBody>
                    <a:bodyPr/>
                    <a:lstStyle/>
                    <a:p>
                      <a:pPr algn="ctr"/>
                      <a:r>
                        <a:rPr lang="en-GB" sz="800" dirty="0"/>
                        <a:t>41</a:t>
                      </a:r>
                    </a:p>
                  </a:txBody>
                  <a:tcPr marL="45720" marR="45720" anchor="ctr"/>
                </a:tc>
                <a:tc>
                  <a:txBody>
                    <a:bodyPr/>
                    <a:lstStyle/>
                    <a:p>
                      <a:pPr algn="ctr"/>
                      <a:r>
                        <a:rPr lang="en-GB" sz="800" dirty="0"/>
                        <a:t>82</a:t>
                      </a:r>
                    </a:p>
                  </a:txBody>
                  <a:tcPr marL="45720" marR="45720" anchor="ctr"/>
                </a:tc>
                <a:tc>
                  <a:txBody>
                    <a:bodyPr/>
                    <a:lstStyle/>
                    <a:p>
                      <a:pPr algn="ctr"/>
                      <a:r>
                        <a:rPr lang="en-GB" sz="800" dirty="0"/>
                        <a:t>172</a:t>
                      </a:r>
                    </a:p>
                  </a:txBody>
                  <a:tcPr marL="45720" marR="45720" anchor="ctr"/>
                </a:tc>
                <a:tc>
                  <a:txBody>
                    <a:bodyPr/>
                    <a:lstStyle/>
                    <a:p>
                      <a:pPr algn="ctr"/>
                      <a:r>
                        <a:rPr lang="en-GB" sz="800" dirty="0"/>
                        <a:t>140</a:t>
                      </a:r>
                    </a:p>
                  </a:txBody>
                  <a:tcPr marL="45720" marR="45720" anchor="ctr"/>
                </a:tc>
                <a:tc>
                  <a:txBody>
                    <a:bodyPr/>
                    <a:lstStyle/>
                    <a:p>
                      <a:pPr algn="ctr"/>
                      <a:r>
                        <a:rPr lang="en-GB" sz="800" dirty="0"/>
                        <a:t>27</a:t>
                      </a:r>
                    </a:p>
                  </a:txBody>
                  <a:tcPr marL="45720" marR="45720" anchor="ctr"/>
                </a:tc>
                <a:tc>
                  <a:txBody>
                    <a:bodyPr/>
                    <a:lstStyle/>
                    <a:p>
                      <a:pPr algn="ctr"/>
                      <a:r>
                        <a:rPr lang="en-GB" sz="800" dirty="0"/>
                        <a:t>145</a:t>
                      </a:r>
                    </a:p>
                  </a:txBody>
                  <a:tcPr marL="45720" marR="45720" anchor="ctr"/>
                </a:tc>
                <a:tc>
                  <a:txBody>
                    <a:bodyPr/>
                    <a:lstStyle/>
                    <a:p>
                      <a:pPr algn="ctr"/>
                      <a:r>
                        <a:rPr lang="en-GB" sz="800" b="1" dirty="0"/>
                        <a:t>2,323</a:t>
                      </a:r>
                    </a:p>
                  </a:txBody>
                  <a:tcPr marL="45720" marR="45720" anchor="ctr"/>
                </a:tc>
                <a:extLst>
                  <a:ext uri="{0D108BD9-81ED-4DB2-BD59-A6C34878D82A}">
                    <a16:rowId xmlns:a16="http://schemas.microsoft.com/office/drawing/2014/main" val="3474645410"/>
                  </a:ext>
                </a:extLst>
              </a:tr>
              <a:tr h="370840">
                <a:tc>
                  <a:txBody>
                    <a:bodyPr/>
                    <a:lstStyle/>
                    <a:p>
                      <a:r>
                        <a:rPr lang="en-GB" sz="800" b="1" dirty="0"/>
                        <a:t>Age</a:t>
                      </a:r>
                    </a:p>
                  </a:txBody>
                  <a:tcPr marL="45720" marR="45720" anchor="ctr"/>
                </a:tc>
                <a:tc>
                  <a:txBody>
                    <a:bodyPr/>
                    <a:lstStyle/>
                    <a:p>
                      <a:pPr algn="ctr"/>
                      <a:r>
                        <a:rPr lang="en-GB" sz="800" dirty="0"/>
                        <a:t>80</a:t>
                      </a:r>
                    </a:p>
                  </a:txBody>
                  <a:tcPr marL="45720" marR="45720" anchor="ctr"/>
                </a:tc>
                <a:tc>
                  <a:txBody>
                    <a:bodyPr/>
                    <a:lstStyle/>
                    <a:p>
                      <a:pPr algn="ctr"/>
                      <a:r>
                        <a:rPr lang="en-GB" sz="800" dirty="0"/>
                        <a:t>80</a:t>
                      </a:r>
                    </a:p>
                  </a:txBody>
                  <a:tcPr marL="45720" marR="45720" anchor="ctr"/>
                </a:tc>
                <a:tc>
                  <a:txBody>
                    <a:bodyPr/>
                    <a:lstStyle/>
                    <a:p>
                      <a:pPr algn="ctr"/>
                      <a:r>
                        <a:rPr lang="en-GB" sz="800" dirty="0"/>
                        <a:t>81</a:t>
                      </a:r>
                    </a:p>
                  </a:txBody>
                  <a:tcPr marL="45720" marR="45720" anchor="ctr"/>
                </a:tc>
                <a:tc>
                  <a:txBody>
                    <a:bodyPr/>
                    <a:lstStyle/>
                    <a:p>
                      <a:pPr algn="ctr"/>
                      <a:r>
                        <a:rPr lang="en-GB" sz="800" dirty="0"/>
                        <a:t>79</a:t>
                      </a:r>
                    </a:p>
                  </a:txBody>
                  <a:tcPr marL="45720" marR="45720" anchor="ctr"/>
                </a:tc>
                <a:tc>
                  <a:txBody>
                    <a:bodyPr/>
                    <a:lstStyle/>
                    <a:p>
                      <a:pPr algn="ctr"/>
                      <a:r>
                        <a:rPr lang="en-GB" sz="800" dirty="0"/>
                        <a:t>81</a:t>
                      </a:r>
                    </a:p>
                  </a:txBody>
                  <a:tcPr marL="45720" marR="45720" anchor="ctr"/>
                </a:tc>
                <a:tc>
                  <a:txBody>
                    <a:bodyPr/>
                    <a:lstStyle/>
                    <a:p>
                      <a:pPr algn="ctr"/>
                      <a:r>
                        <a:rPr lang="en-GB" sz="800" dirty="0"/>
                        <a:t>79</a:t>
                      </a:r>
                    </a:p>
                  </a:txBody>
                  <a:tcPr marL="45720" marR="45720" anchor="ctr"/>
                </a:tc>
                <a:tc>
                  <a:txBody>
                    <a:bodyPr/>
                    <a:lstStyle/>
                    <a:p>
                      <a:pPr algn="ctr"/>
                      <a:r>
                        <a:rPr lang="en-GB" sz="800" dirty="0"/>
                        <a:t>81</a:t>
                      </a:r>
                    </a:p>
                  </a:txBody>
                  <a:tcPr marL="45720" marR="45720" anchor="ctr"/>
                </a:tc>
                <a:tc>
                  <a:txBody>
                    <a:bodyPr/>
                    <a:lstStyle/>
                    <a:p>
                      <a:pPr algn="ctr"/>
                      <a:r>
                        <a:rPr lang="en-GB" sz="800" dirty="0"/>
                        <a:t>81</a:t>
                      </a:r>
                    </a:p>
                  </a:txBody>
                  <a:tcPr marL="45720" marR="45720" anchor="ctr"/>
                </a:tc>
                <a:tc>
                  <a:txBody>
                    <a:bodyPr/>
                    <a:lstStyle/>
                    <a:p>
                      <a:pPr algn="ctr"/>
                      <a:r>
                        <a:rPr lang="en-GB" sz="800" dirty="0"/>
                        <a:t>77</a:t>
                      </a:r>
                    </a:p>
                  </a:txBody>
                  <a:tcPr marL="45720" marR="45720" anchor="ctr"/>
                </a:tc>
                <a:tc>
                  <a:txBody>
                    <a:bodyPr/>
                    <a:lstStyle/>
                    <a:p>
                      <a:pPr algn="ctr"/>
                      <a:r>
                        <a:rPr lang="en-GB" sz="800" dirty="0"/>
                        <a:t>80</a:t>
                      </a:r>
                    </a:p>
                  </a:txBody>
                  <a:tcPr marL="45720" marR="45720" anchor="ctr"/>
                </a:tc>
                <a:tc>
                  <a:txBody>
                    <a:bodyPr/>
                    <a:lstStyle/>
                    <a:p>
                      <a:pPr algn="ctr"/>
                      <a:r>
                        <a:rPr lang="en-GB" sz="800" dirty="0"/>
                        <a:t>83</a:t>
                      </a:r>
                    </a:p>
                  </a:txBody>
                  <a:tcPr marL="45720" marR="45720" anchor="ctr"/>
                </a:tc>
                <a:tc>
                  <a:txBody>
                    <a:bodyPr/>
                    <a:lstStyle/>
                    <a:p>
                      <a:pPr algn="ctr"/>
                      <a:r>
                        <a:rPr lang="en-GB" sz="800" dirty="0"/>
                        <a:t>82</a:t>
                      </a:r>
                    </a:p>
                  </a:txBody>
                  <a:tcPr marL="45720" marR="45720" anchor="ctr"/>
                </a:tc>
                <a:tc>
                  <a:txBody>
                    <a:bodyPr/>
                    <a:lstStyle/>
                    <a:p>
                      <a:pPr algn="ctr"/>
                      <a:r>
                        <a:rPr lang="en-GB" sz="800" dirty="0"/>
                        <a:t>82</a:t>
                      </a:r>
                    </a:p>
                  </a:txBody>
                  <a:tcPr marL="45720" marR="45720" anchor="ctr"/>
                </a:tc>
                <a:tc>
                  <a:txBody>
                    <a:bodyPr/>
                    <a:lstStyle/>
                    <a:p>
                      <a:pPr algn="ctr"/>
                      <a:r>
                        <a:rPr lang="en-GB" sz="800" dirty="0"/>
                        <a:t>81</a:t>
                      </a:r>
                    </a:p>
                  </a:txBody>
                  <a:tcPr marL="45720" marR="45720" anchor="ctr"/>
                </a:tc>
                <a:tc>
                  <a:txBody>
                    <a:bodyPr/>
                    <a:lstStyle/>
                    <a:p>
                      <a:pPr algn="ctr"/>
                      <a:r>
                        <a:rPr lang="en-GB" sz="800" dirty="0"/>
                        <a:t>82</a:t>
                      </a:r>
                    </a:p>
                  </a:txBody>
                  <a:tcPr marL="45720" marR="45720" anchor="ctr"/>
                </a:tc>
                <a:tc>
                  <a:txBody>
                    <a:bodyPr/>
                    <a:lstStyle/>
                    <a:p>
                      <a:pPr algn="ctr"/>
                      <a:r>
                        <a:rPr lang="en-GB" sz="800" dirty="0"/>
                        <a:t>80</a:t>
                      </a:r>
                    </a:p>
                  </a:txBody>
                  <a:tcPr marL="45720" marR="45720" anchor="ctr"/>
                </a:tc>
                <a:tc>
                  <a:txBody>
                    <a:bodyPr/>
                    <a:lstStyle/>
                    <a:p>
                      <a:pPr algn="ctr"/>
                      <a:r>
                        <a:rPr lang="en-GB" sz="800" b="1" dirty="0"/>
                        <a:t>80</a:t>
                      </a:r>
                    </a:p>
                  </a:txBody>
                  <a:tcPr marL="45720" marR="45720" anchor="ctr"/>
                </a:tc>
                <a:extLst>
                  <a:ext uri="{0D108BD9-81ED-4DB2-BD59-A6C34878D82A}">
                    <a16:rowId xmlns:a16="http://schemas.microsoft.com/office/drawing/2014/main" val="1272365774"/>
                  </a:ext>
                </a:extLst>
              </a:tr>
              <a:tr h="370840">
                <a:tc>
                  <a:txBody>
                    <a:bodyPr/>
                    <a:lstStyle/>
                    <a:p>
                      <a:r>
                        <a:rPr lang="en-GB" sz="800" b="1" dirty="0"/>
                        <a:t>Male %</a:t>
                      </a:r>
                    </a:p>
                  </a:txBody>
                  <a:tcPr marL="45720" marR="45720" anchor="ctr"/>
                </a:tc>
                <a:tc>
                  <a:txBody>
                    <a:bodyPr/>
                    <a:lstStyle/>
                    <a:p>
                      <a:pPr algn="ctr"/>
                      <a:r>
                        <a:rPr lang="en-GB" sz="800" dirty="0"/>
                        <a:t>37.6%</a:t>
                      </a:r>
                    </a:p>
                  </a:txBody>
                  <a:tcPr marL="45720" marR="45720" anchor="ctr"/>
                </a:tc>
                <a:tc>
                  <a:txBody>
                    <a:bodyPr/>
                    <a:lstStyle/>
                    <a:p>
                      <a:pPr algn="ctr"/>
                      <a:r>
                        <a:rPr lang="en-GB" sz="800" dirty="0"/>
                        <a:t>46.6%</a:t>
                      </a:r>
                    </a:p>
                  </a:txBody>
                  <a:tcPr marL="45720" marR="45720" anchor="ctr"/>
                </a:tc>
                <a:tc>
                  <a:txBody>
                    <a:bodyPr/>
                    <a:lstStyle/>
                    <a:p>
                      <a:pPr algn="ctr"/>
                      <a:r>
                        <a:rPr lang="en-GB" sz="800" dirty="0"/>
                        <a:t>50.3%</a:t>
                      </a:r>
                    </a:p>
                  </a:txBody>
                  <a:tcPr marL="45720" marR="45720" anchor="ctr"/>
                </a:tc>
                <a:tc>
                  <a:txBody>
                    <a:bodyPr/>
                    <a:lstStyle/>
                    <a:p>
                      <a:pPr algn="ctr"/>
                      <a:r>
                        <a:rPr lang="en-GB" sz="800" dirty="0"/>
                        <a:t>44.0%</a:t>
                      </a:r>
                    </a:p>
                  </a:txBody>
                  <a:tcPr marL="45720" marR="45720" anchor="ctr"/>
                </a:tc>
                <a:tc>
                  <a:txBody>
                    <a:bodyPr/>
                    <a:lstStyle/>
                    <a:p>
                      <a:pPr algn="ctr"/>
                      <a:r>
                        <a:rPr lang="en-GB" sz="800" dirty="0"/>
                        <a:t>43.4%</a:t>
                      </a:r>
                    </a:p>
                  </a:txBody>
                  <a:tcPr marL="45720" marR="45720" anchor="ctr"/>
                </a:tc>
                <a:tc>
                  <a:txBody>
                    <a:bodyPr/>
                    <a:lstStyle/>
                    <a:p>
                      <a:pPr algn="ctr"/>
                      <a:r>
                        <a:rPr lang="en-GB" sz="800" dirty="0"/>
                        <a:t>50.4%</a:t>
                      </a:r>
                    </a:p>
                  </a:txBody>
                  <a:tcPr marL="45720" marR="45720" anchor="ctr"/>
                </a:tc>
                <a:tc>
                  <a:txBody>
                    <a:bodyPr/>
                    <a:lstStyle/>
                    <a:p>
                      <a:pPr algn="ctr"/>
                      <a:r>
                        <a:rPr lang="en-GB" sz="800" dirty="0"/>
                        <a:t>48.9%</a:t>
                      </a:r>
                    </a:p>
                  </a:txBody>
                  <a:tcPr marL="45720" marR="45720" anchor="ctr"/>
                </a:tc>
                <a:tc>
                  <a:txBody>
                    <a:bodyPr/>
                    <a:lstStyle/>
                    <a:p>
                      <a:pPr algn="ctr"/>
                      <a:r>
                        <a:rPr lang="en-GB" sz="800" dirty="0"/>
                        <a:t>47.3%</a:t>
                      </a:r>
                    </a:p>
                  </a:txBody>
                  <a:tcPr marL="45720" marR="45720" anchor="ctr"/>
                </a:tc>
                <a:tc>
                  <a:txBody>
                    <a:bodyPr/>
                    <a:lstStyle/>
                    <a:p>
                      <a:pPr algn="ctr"/>
                      <a:r>
                        <a:rPr lang="en-GB" sz="800" dirty="0"/>
                        <a:t>53.1%</a:t>
                      </a:r>
                    </a:p>
                  </a:txBody>
                  <a:tcPr marL="45720" marR="4572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dirty="0"/>
                        <a:t>42.0%</a:t>
                      </a:r>
                    </a:p>
                  </a:txBody>
                  <a:tcPr marL="45720" marR="45720" anchor="ctr"/>
                </a:tc>
                <a:tc>
                  <a:txBody>
                    <a:bodyPr/>
                    <a:lstStyle/>
                    <a:p>
                      <a:pPr algn="ctr"/>
                      <a:r>
                        <a:rPr lang="en-GB" sz="800" dirty="0"/>
                        <a:t>46.3%</a:t>
                      </a:r>
                    </a:p>
                  </a:txBody>
                  <a:tcPr marL="45720" marR="45720" anchor="ctr"/>
                </a:tc>
                <a:tc>
                  <a:txBody>
                    <a:bodyPr/>
                    <a:lstStyle/>
                    <a:p>
                      <a:pPr algn="ctr"/>
                      <a:r>
                        <a:rPr lang="en-GB" sz="800" dirty="0"/>
                        <a:t>42.7%</a:t>
                      </a:r>
                    </a:p>
                  </a:txBody>
                  <a:tcPr marL="45720" marR="45720" anchor="ctr"/>
                </a:tc>
                <a:tc>
                  <a:txBody>
                    <a:bodyPr/>
                    <a:lstStyle/>
                    <a:p>
                      <a:pPr algn="ctr"/>
                      <a:r>
                        <a:rPr lang="en-GB" sz="800" dirty="0"/>
                        <a:t>40.1%</a:t>
                      </a:r>
                    </a:p>
                  </a:txBody>
                  <a:tcPr marL="45720" marR="45720" anchor="ctr"/>
                </a:tc>
                <a:tc>
                  <a:txBody>
                    <a:bodyPr/>
                    <a:lstStyle/>
                    <a:p>
                      <a:pPr algn="ctr"/>
                      <a:r>
                        <a:rPr lang="en-GB" sz="800" dirty="0"/>
                        <a:t>44.3%</a:t>
                      </a:r>
                    </a:p>
                  </a:txBody>
                  <a:tcPr marL="45720" marR="45720" anchor="ctr"/>
                </a:tc>
                <a:tc>
                  <a:txBody>
                    <a:bodyPr/>
                    <a:lstStyle/>
                    <a:p>
                      <a:pPr algn="ctr"/>
                      <a:r>
                        <a:rPr lang="en-GB" sz="800" dirty="0"/>
                        <a:t>29.6%</a:t>
                      </a:r>
                    </a:p>
                  </a:txBody>
                  <a:tcPr marL="45720" marR="45720" anchor="ctr"/>
                </a:tc>
                <a:tc>
                  <a:txBody>
                    <a:bodyPr/>
                    <a:lstStyle/>
                    <a:p>
                      <a:pPr algn="ctr"/>
                      <a:r>
                        <a:rPr lang="en-GB" sz="800" dirty="0"/>
                        <a:t>47.6%</a:t>
                      </a:r>
                    </a:p>
                  </a:txBody>
                  <a:tcPr marL="45720" marR="45720" anchor="ctr"/>
                </a:tc>
                <a:tc>
                  <a:txBody>
                    <a:bodyPr/>
                    <a:lstStyle/>
                    <a:p>
                      <a:pPr algn="ctr"/>
                      <a:r>
                        <a:rPr lang="en-GB" sz="800" b="1" dirty="0"/>
                        <a:t>45.3%</a:t>
                      </a:r>
                    </a:p>
                  </a:txBody>
                  <a:tcPr marL="45720" marR="45720" anchor="ctr"/>
                </a:tc>
                <a:extLst>
                  <a:ext uri="{0D108BD9-81ED-4DB2-BD59-A6C34878D82A}">
                    <a16:rowId xmlns:a16="http://schemas.microsoft.com/office/drawing/2014/main" val="815701221"/>
                  </a:ext>
                </a:extLst>
              </a:tr>
              <a:tr h="370840">
                <a:tc>
                  <a:txBody>
                    <a:bodyPr/>
                    <a:lstStyle/>
                    <a:p>
                      <a:r>
                        <a:rPr lang="en-GB" sz="800" b="1" dirty="0"/>
                        <a:t>IMD</a:t>
                      </a:r>
                    </a:p>
                  </a:txBody>
                  <a:tcPr marL="45720" marR="45720" anchor="ctr"/>
                </a:tc>
                <a:tc>
                  <a:txBody>
                    <a:bodyPr/>
                    <a:lstStyle/>
                    <a:p>
                      <a:pPr algn="ctr"/>
                      <a:r>
                        <a:rPr lang="en-GB" sz="800" dirty="0"/>
                        <a:t>6.1</a:t>
                      </a:r>
                    </a:p>
                  </a:txBody>
                  <a:tcPr marL="45720" marR="45720" anchor="ctr"/>
                </a:tc>
                <a:tc>
                  <a:txBody>
                    <a:bodyPr/>
                    <a:lstStyle/>
                    <a:p>
                      <a:pPr algn="ctr"/>
                      <a:r>
                        <a:rPr lang="en-GB" sz="800" dirty="0"/>
                        <a:t>5.1</a:t>
                      </a:r>
                    </a:p>
                  </a:txBody>
                  <a:tcPr marL="45720" marR="45720" anchor="ctr"/>
                </a:tc>
                <a:tc>
                  <a:txBody>
                    <a:bodyPr/>
                    <a:lstStyle/>
                    <a:p>
                      <a:pPr algn="ctr"/>
                      <a:r>
                        <a:rPr lang="en-GB" sz="800" dirty="0"/>
                        <a:t>.7</a:t>
                      </a:r>
                    </a:p>
                  </a:txBody>
                  <a:tcPr marL="45720" marR="45720" anchor="ctr"/>
                </a:tc>
                <a:tc>
                  <a:txBody>
                    <a:bodyPr/>
                    <a:lstStyle/>
                    <a:p>
                      <a:pPr algn="ctr"/>
                      <a:r>
                        <a:rPr lang="en-GB" sz="800" dirty="0"/>
                        <a:t>2.0</a:t>
                      </a:r>
                    </a:p>
                  </a:txBody>
                  <a:tcPr marL="45720" marR="45720" anchor="ctr"/>
                </a:tc>
                <a:tc>
                  <a:txBody>
                    <a:bodyPr/>
                    <a:lstStyle/>
                    <a:p>
                      <a:pPr algn="ctr"/>
                      <a:r>
                        <a:rPr lang="en-GB" sz="800" dirty="0"/>
                        <a:t>8.0</a:t>
                      </a:r>
                    </a:p>
                  </a:txBody>
                  <a:tcPr marL="45720" marR="45720" anchor="ctr"/>
                </a:tc>
                <a:tc>
                  <a:txBody>
                    <a:bodyPr/>
                    <a:lstStyle/>
                    <a:p>
                      <a:pPr algn="ctr"/>
                      <a:r>
                        <a:rPr lang="en-GB" sz="800" dirty="0"/>
                        <a:t>6.6</a:t>
                      </a:r>
                    </a:p>
                  </a:txBody>
                  <a:tcPr marL="45720" marR="45720" anchor="ctr"/>
                </a:tc>
                <a:tc>
                  <a:txBody>
                    <a:bodyPr/>
                    <a:lstStyle/>
                    <a:p>
                      <a:pPr algn="ctr"/>
                      <a:r>
                        <a:rPr lang="en-GB" sz="800" dirty="0"/>
                        <a:t>6.0</a:t>
                      </a:r>
                    </a:p>
                  </a:txBody>
                  <a:tcPr marL="45720" marR="45720" anchor="ctr"/>
                </a:tc>
                <a:tc>
                  <a:txBody>
                    <a:bodyPr/>
                    <a:lstStyle/>
                    <a:p>
                      <a:pPr algn="ctr"/>
                      <a:r>
                        <a:rPr lang="en-GB" sz="800" dirty="0"/>
                        <a:t>6.5</a:t>
                      </a:r>
                    </a:p>
                  </a:txBody>
                  <a:tcPr marL="45720" marR="45720" anchor="ctr"/>
                </a:tc>
                <a:tc>
                  <a:txBody>
                    <a:bodyPr/>
                    <a:lstStyle/>
                    <a:p>
                      <a:pPr algn="ctr"/>
                      <a:r>
                        <a:rPr lang="en-GB" sz="800" dirty="0"/>
                        <a:t>4.8</a:t>
                      </a:r>
                    </a:p>
                  </a:txBody>
                  <a:tcPr marL="45720" marR="45720" anchor="ctr"/>
                </a:tc>
                <a:tc>
                  <a:txBody>
                    <a:bodyPr/>
                    <a:lstStyle/>
                    <a:p>
                      <a:pPr algn="ctr"/>
                      <a:r>
                        <a:rPr lang="en-GB" sz="800" dirty="0"/>
                        <a:t>4.5</a:t>
                      </a:r>
                    </a:p>
                  </a:txBody>
                  <a:tcPr marL="45720" marR="45720" anchor="ctr"/>
                </a:tc>
                <a:tc>
                  <a:txBody>
                    <a:bodyPr/>
                    <a:lstStyle/>
                    <a:p>
                      <a:pPr algn="ctr"/>
                      <a:r>
                        <a:rPr lang="en-GB" sz="800" dirty="0"/>
                        <a:t>3.1</a:t>
                      </a:r>
                    </a:p>
                  </a:txBody>
                  <a:tcPr marL="45720" marR="45720" anchor="ctr"/>
                </a:tc>
                <a:tc>
                  <a:txBody>
                    <a:bodyPr/>
                    <a:lstStyle/>
                    <a:p>
                      <a:pPr algn="ctr"/>
                      <a:r>
                        <a:rPr lang="en-GB" sz="800" dirty="0"/>
                        <a:t>7.3</a:t>
                      </a:r>
                    </a:p>
                  </a:txBody>
                  <a:tcPr marL="45720" marR="45720" anchor="ctr"/>
                </a:tc>
                <a:tc>
                  <a:txBody>
                    <a:bodyPr/>
                    <a:lstStyle/>
                    <a:p>
                      <a:pPr algn="ctr"/>
                      <a:r>
                        <a:rPr lang="en-GB" sz="800" dirty="0"/>
                        <a:t>5.8</a:t>
                      </a:r>
                    </a:p>
                  </a:txBody>
                  <a:tcPr marL="45720" marR="45720" anchor="ctr"/>
                </a:tc>
                <a:tc>
                  <a:txBody>
                    <a:bodyPr/>
                    <a:lstStyle/>
                    <a:p>
                      <a:pPr algn="ctr"/>
                      <a:r>
                        <a:rPr lang="en-GB" sz="800" dirty="0"/>
                        <a:t>6.6</a:t>
                      </a:r>
                    </a:p>
                  </a:txBody>
                  <a:tcPr marL="45720" marR="45720" anchor="ctr"/>
                </a:tc>
                <a:tc>
                  <a:txBody>
                    <a:bodyPr/>
                    <a:lstStyle/>
                    <a:p>
                      <a:pPr algn="ctr"/>
                      <a:r>
                        <a:rPr lang="en-GB" sz="800" dirty="0"/>
                        <a:t>2.8</a:t>
                      </a:r>
                    </a:p>
                  </a:txBody>
                  <a:tcPr marL="45720" marR="45720" anchor="ctr"/>
                </a:tc>
                <a:tc>
                  <a:txBody>
                    <a:bodyPr/>
                    <a:lstStyle/>
                    <a:p>
                      <a:pPr algn="ctr"/>
                      <a:r>
                        <a:rPr lang="en-GB" sz="800" dirty="0"/>
                        <a:t>4.0</a:t>
                      </a:r>
                    </a:p>
                  </a:txBody>
                  <a:tcPr marL="45720" marR="45720" anchor="ctr"/>
                </a:tc>
                <a:tc>
                  <a:txBody>
                    <a:bodyPr/>
                    <a:lstStyle/>
                    <a:p>
                      <a:pPr algn="ctr"/>
                      <a:r>
                        <a:rPr lang="en-GB" sz="800" b="1" dirty="0"/>
                        <a:t>5.1</a:t>
                      </a:r>
                    </a:p>
                  </a:txBody>
                  <a:tcPr marL="45720" marR="45720" anchor="ctr"/>
                </a:tc>
                <a:extLst>
                  <a:ext uri="{0D108BD9-81ED-4DB2-BD59-A6C34878D82A}">
                    <a16:rowId xmlns:a16="http://schemas.microsoft.com/office/drawing/2014/main" val="1416917086"/>
                  </a:ext>
                </a:extLst>
              </a:tr>
              <a:tr h="370840">
                <a:tc>
                  <a:txBody>
                    <a:bodyPr/>
                    <a:lstStyle/>
                    <a:p>
                      <a:r>
                        <a:rPr lang="en-GB" sz="800" b="1" dirty="0"/>
                        <a:t>% BAME</a:t>
                      </a:r>
                    </a:p>
                  </a:txBody>
                  <a:tcPr marL="45720" marR="45720" anchor="ctr"/>
                </a:tc>
                <a:tc>
                  <a:txBody>
                    <a:bodyPr/>
                    <a:lstStyle/>
                    <a:p>
                      <a:pPr algn="ctr"/>
                      <a:r>
                        <a:rPr lang="en-GB" sz="800" dirty="0"/>
                        <a:t>10%</a:t>
                      </a:r>
                    </a:p>
                  </a:txBody>
                  <a:tcPr marL="45720" marR="45720" anchor="ctr"/>
                </a:tc>
                <a:tc>
                  <a:txBody>
                    <a:bodyPr/>
                    <a:lstStyle/>
                    <a:p>
                      <a:pPr algn="ctr"/>
                      <a:r>
                        <a:rPr lang="en-GB" sz="800" dirty="0"/>
                        <a:t>8%</a:t>
                      </a:r>
                    </a:p>
                  </a:txBody>
                  <a:tcPr marL="45720" marR="45720" anchor="ctr"/>
                </a:tc>
                <a:tc>
                  <a:txBody>
                    <a:bodyPr/>
                    <a:lstStyle/>
                    <a:p>
                      <a:pPr algn="ctr"/>
                      <a:r>
                        <a:rPr lang="en-GB" sz="800" dirty="0"/>
                        <a:t>5%</a:t>
                      </a:r>
                    </a:p>
                  </a:txBody>
                  <a:tcPr marL="45720" marR="45720" anchor="ctr"/>
                </a:tc>
                <a:tc>
                  <a:txBody>
                    <a:bodyPr/>
                    <a:lstStyle/>
                    <a:p>
                      <a:pPr algn="ctr"/>
                      <a:r>
                        <a:rPr lang="en-GB" sz="800" dirty="0"/>
                        <a:t>15%</a:t>
                      </a:r>
                    </a:p>
                  </a:txBody>
                  <a:tcPr marL="45720" marR="45720" anchor="ctr"/>
                </a:tc>
                <a:tc>
                  <a:txBody>
                    <a:bodyPr/>
                    <a:lstStyle/>
                    <a:p>
                      <a:pPr algn="ctr"/>
                      <a:r>
                        <a:rPr lang="en-GB" sz="800" dirty="0"/>
                        <a:t>2%</a:t>
                      </a:r>
                    </a:p>
                  </a:txBody>
                  <a:tcPr marL="45720" marR="45720" anchor="ctr"/>
                </a:tc>
                <a:tc>
                  <a:txBody>
                    <a:bodyPr/>
                    <a:lstStyle/>
                    <a:p>
                      <a:pPr algn="ctr"/>
                      <a:r>
                        <a:rPr lang="en-GB" sz="800" dirty="0"/>
                        <a:t>4%</a:t>
                      </a:r>
                    </a:p>
                  </a:txBody>
                  <a:tcPr marL="45720" marR="45720" anchor="ctr"/>
                </a:tc>
                <a:tc>
                  <a:txBody>
                    <a:bodyPr/>
                    <a:lstStyle/>
                    <a:p>
                      <a:pPr algn="ctr"/>
                      <a:r>
                        <a:rPr lang="en-GB" sz="800" dirty="0"/>
                        <a:t>6%</a:t>
                      </a:r>
                    </a:p>
                  </a:txBody>
                  <a:tcPr marL="45720" marR="45720" anchor="ctr"/>
                </a:tc>
                <a:tc>
                  <a:txBody>
                    <a:bodyPr/>
                    <a:lstStyle/>
                    <a:p>
                      <a:pPr algn="ctr"/>
                      <a:r>
                        <a:rPr lang="en-GB" sz="800" dirty="0"/>
                        <a:t>3%</a:t>
                      </a:r>
                    </a:p>
                  </a:txBody>
                  <a:tcPr marL="45720" marR="45720" anchor="ctr"/>
                </a:tc>
                <a:tc>
                  <a:txBody>
                    <a:bodyPr/>
                    <a:lstStyle/>
                    <a:p>
                      <a:pPr algn="ctr"/>
                      <a:r>
                        <a:rPr lang="en-GB" sz="800" dirty="0"/>
                        <a:t>3%</a:t>
                      </a:r>
                    </a:p>
                  </a:txBody>
                  <a:tcPr marL="45720" marR="45720" anchor="ctr"/>
                </a:tc>
                <a:tc>
                  <a:txBody>
                    <a:bodyPr/>
                    <a:lstStyle/>
                    <a:p>
                      <a:pPr algn="ctr"/>
                      <a:r>
                        <a:rPr lang="en-GB" sz="800" dirty="0"/>
                        <a:t>11%</a:t>
                      </a:r>
                    </a:p>
                  </a:txBody>
                  <a:tcPr marL="45720" marR="45720" anchor="ctr"/>
                </a:tc>
                <a:tc>
                  <a:txBody>
                    <a:bodyPr/>
                    <a:lstStyle/>
                    <a:p>
                      <a:pPr algn="ctr"/>
                      <a:r>
                        <a:rPr lang="en-GB" sz="800" dirty="0"/>
                        <a:t>10%</a:t>
                      </a:r>
                    </a:p>
                  </a:txBody>
                  <a:tcPr marL="45720" marR="45720" anchor="ctr"/>
                </a:tc>
                <a:tc>
                  <a:txBody>
                    <a:bodyPr/>
                    <a:lstStyle/>
                    <a:p>
                      <a:pPr algn="ctr"/>
                      <a:r>
                        <a:rPr lang="en-GB" sz="800" dirty="0"/>
                        <a:t>6%</a:t>
                      </a:r>
                    </a:p>
                  </a:txBody>
                  <a:tcPr marL="45720" marR="45720" anchor="ctr"/>
                </a:tc>
                <a:tc>
                  <a:txBody>
                    <a:bodyPr/>
                    <a:lstStyle/>
                    <a:p>
                      <a:pPr algn="ctr"/>
                      <a:r>
                        <a:rPr lang="en-GB" sz="800" dirty="0"/>
                        <a:t>8%</a:t>
                      </a:r>
                    </a:p>
                  </a:txBody>
                  <a:tcPr marL="45720" marR="45720" anchor="ctr"/>
                </a:tc>
                <a:tc>
                  <a:txBody>
                    <a:bodyPr/>
                    <a:lstStyle/>
                    <a:p>
                      <a:pPr algn="ctr"/>
                      <a:r>
                        <a:rPr lang="en-GB" sz="800" dirty="0"/>
                        <a:t>18%</a:t>
                      </a:r>
                    </a:p>
                  </a:txBody>
                  <a:tcPr marL="45720" marR="45720" anchor="ctr"/>
                </a:tc>
                <a:tc>
                  <a:txBody>
                    <a:bodyPr/>
                    <a:lstStyle/>
                    <a:p>
                      <a:pPr algn="ctr"/>
                      <a:r>
                        <a:rPr lang="en-GB" sz="800" dirty="0"/>
                        <a:t>11%</a:t>
                      </a:r>
                    </a:p>
                  </a:txBody>
                  <a:tcPr marL="45720" marR="45720" anchor="ctr"/>
                </a:tc>
                <a:tc>
                  <a:txBody>
                    <a:bodyPr/>
                    <a:lstStyle/>
                    <a:p>
                      <a:pPr algn="ctr"/>
                      <a:r>
                        <a:rPr lang="en-GB" sz="800" dirty="0"/>
                        <a:t>14%</a:t>
                      </a:r>
                    </a:p>
                  </a:txBody>
                  <a:tcPr marL="45720" marR="45720" anchor="ctr"/>
                </a:tc>
                <a:tc>
                  <a:txBody>
                    <a:bodyPr/>
                    <a:lstStyle/>
                    <a:p>
                      <a:pPr algn="ctr"/>
                      <a:r>
                        <a:rPr lang="en-GB" sz="800" b="1" dirty="0"/>
                        <a:t>9%</a:t>
                      </a:r>
                    </a:p>
                  </a:txBody>
                  <a:tcPr marL="45720" marR="45720" anchor="ctr"/>
                </a:tc>
                <a:extLst>
                  <a:ext uri="{0D108BD9-81ED-4DB2-BD59-A6C34878D82A}">
                    <a16:rowId xmlns:a16="http://schemas.microsoft.com/office/drawing/2014/main" val="2788754814"/>
                  </a:ext>
                </a:extLst>
              </a:tr>
              <a:tr h="370840">
                <a:tc>
                  <a:txBody>
                    <a:bodyPr/>
                    <a:lstStyle/>
                    <a:p>
                      <a:r>
                        <a:rPr lang="en-GB" sz="800" b="1" dirty="0"/>
                        <a:t>LTC’s</a:t>
                      </a:r>
                    </a:p>
                  </a:txBody>
                  <a:tcPr marL="45720" marR="45720" anchor="ctr"/>
                </a:tc>
                <a:tc>
                  <a:txBody>
                    <a:bodyPr/>
                    <a:lstStyle/>
                    <a:p>
                      <a:pPr algn="ctr"/>
                      <a:r>
                        <a:rPr lang="en-GB" sz="800" dirty="0"/>
                        <a:t>7.0</a:t>
                      </a:r>
                    </a:p>
                  </a:txBody>
                  <a:tcPr marL="45720" marR="45720" anchor="ctr"/>
                </a:tc>
                <a:tc>
                  <a:txBody>
                    <a:bodyPr/>
                    <a:lstStyle/>
                    <a:p>
                      <a:pPr algn="ctr"/>
                      <a:r>
                        <a:rPr lang="en-GB" sz="800" dirty="0"/>
                        <a:t>6.4</a:t>
                      </a:r>
                    </a:p>
                  </a:txBody>
                  <a:tcPr marL="45720" marR="45720" anchor="ctr"/>
                </a:tc>
                <a:tc>
                  <a:txBody>
                    <a:bodyPr/>
                    <a:lstStyle/>
                    <a:p>
                      <a:pPr algn="ctr"/>
                      <a:r>
                        <a:rPr lang="en-GB" sz="800" dirty="0"/>
                        <a:t>7.0</a:t>
                      </a:r>
                    </a:p>
                  </a:txBody>
                  <a:tcPr marL="45720" marR="45720" anchor="ctr"/>
                </a:tc>
                <a:tc>
                  <a:txBody>
                    <a:bodyPr/>
                    <a:lstStyle/>
                    <a:p>
                      <a:pPr algn="ctr"/>
                      <a:r>
                        <a:rPr lang="en-GB" sz="800" dirty="0"/>
                        <a:t>7.4</a:t>
                      </a:r>
                    </a:p>
                  </a:txBody>
                  <a:tcPr marL="45720" marR="45720" anchor="ctr"/>
                </a:tc>
                <a:tc>
                  <a:txBody>
                    <a:bodyPr/>
                    <a:lstStyle/>
                    <a:p>
                      <a:pPr algn="ctr"/>
                      <a:r>
                        <a:rPr lang="en-GB" sz="800" dirty="0"/>
                        <a:t>6.9</a:t>
                      </a:r>
                    </a:p>
                  </a:txBody>
                  <a:tcPr marL="45720" marR="45720" anchor="ctr"/>
                </a:tc>
                <a:tc>
                  <a:txBody>
                    <a:bodyPr/>
                    <a:lstStyle/>
                    <a:p>
                      <a:pPr algn="ctr"/>
                      <a:r>
                        <a:rPr lang="en-GB" sz="800" dirty="0"/>
                        <a:t>6.7</a:t>
                      </a:r>
                    </a:p>
                  </a:txBody>
                  <a:tcPr marL="45720" marR="45720" anchor="ctr"/>
                </a:tc>
                <a:tc>
                  <a:txBody>
                    <a:bodyPr/>
                    <a:lstStyle/>
                    <a:p>
                      <a:pPr algn="ctr"/>
                      <a:r>
                        <a:rPr lang="en-GB" sz="800" dirty="0"/>
                        <a:t>7.3</a:t>
                      </a:r>
                    </a:p>
                  </a:txBody>
                  <a:tcPr marL="45720" marR="45720" anchor="ctr"/>
                </a:tc>
                <a:tc>
                  <a:txBody>
                    <a:bodyPr/>
                    <a:lstStyle/>
                    <a:p>
                      <a:pPr algn="ctr"/>
                      <a:r>
                        <a:rPr lang="en-GB" sz="800" dirty="0"/>
                        <a:t>6.8</a:t>
                      </a:r>
                    </a:p>
                  </a:txBody>
                  <a:tcPr marL="45720" marR="45720" anchor="ctr"/>
                </a:tc>
                <a:tc>
                  <a:txBody>
                    <a:bodyPr/>
                    <a:lstStyle/>
                    <a:p>
                      <a:pPr algn="ctr"/>
                      <a:r>
                        <a:rPr lang="en-GB" sz="800" dirty="0"/>
                        <a:t>7.1</a:t>
                      </a:r>
                    </a:p>
                  </a:txBody>
                  <a:tcPr marL="45720" marR="45720" anchor="ctr"/>
                </a:tc>
                <a:tc>
                  <a:txBody>
                    <a:bodyPr/>
                    <a:lstStyle/>
                    <a:p>
                      <a:pPr algn="ctr"/>
                      <a:r>
                        <a:rPr lang="en-GB" sz="800" dirty="0"/>
                        <a:t>7.0</a:t>
                      </a:r>
                    </a:p>
                  </a:txBody>
                  <a:tcPr marL="45720" marR="45720" anchor="ctr"/>
                </a:tc>
                <a:tc>
                  <a:txBody>
                    <a:bodyPr/>
                    <a:lstStyle/>
                    <a:p>
                      <a:pPr algn="ctr"/>
                      <a:r>
                        <a:rPr lang="en-GB" sz="800" dirty="0"/>
                        <a:t>7.5</a:t>
                      </a:r>
                    </a:p>
                  </a:txBody>
                  <a:tcPr marL="45720" marR="45720" anchor="ctr"/>
                </a:tc>
                <a:tc>
                  <a:txBody>
                    <a:bodyPr/>
                    <a:lstStyle/>
                    <a:p>
                      <a:pPr algn="ctr"/>
                      <a:r>
                        <a:rPr lang="en-GB" sz="800" dirty="0"/>
                        <a:t>7.2</a:t>
                      </a:r>
                    </a:p>
                  </a:txBody>
                  <a:tcPr marL="45720" marR="45720" anchor="ctr"/>
                </a:tc>
                <a:tc>
                  <a:txBody>
                    <a:bodyPr/>
                    <a:lstStyle/>
                    <a:p>
                      <a:pPr algn="ctr"/>
                      <a:r>
                        <a:rPr lang="en-GB" sz="800" dirty="0"/>
                        <a:t>7.5</a:t>
                      </a:r>
                    </a:p>
                  </a:txBody>
                  <a:tcPr marL="45720" marR="45720" anchor="ctr"/>
                </a:tc>
                <a:tc>
                  <a:txBody>
                    <a:bodyPr/>
                    <a:lstStyle/>
                    <a:p>
                      <a:pPr algn="ctr"/>
                      <a:r>
                        <a:rPr lang="en-GB" sz="800" dirty="0"/>
                        <a:t>7.0</a:t>
                      </a:r>
                    </a:p>
                  </a:txBody>
                  <a:tcPr marL="45720" marR="45720" anchor="ctr"/>
                </a:tc>
                <a:tc>
                  <a:txBody>
                    <a:bodyPr/>
                    <a:lstStyle/>
                    <a:p>
                      <a:pPr algn="ctr"/>
                      <a:r>
                        <a:rPr lang="en-GB" sz="800" dirty="0"/>
                        <a:t>7.1</a:t>
                      </a:r>
                    </a:p>
                  </a:txBody>
                  <a:tcPr marL="45720" marR="45720" anchor="ctr"/>
                </a:tc>
                <a:tc>
                  <a:txBody>
                    <a:bodyPr/>
                    <a:lstStyle/>
                    <a:p>
                      <a:pPr algn="ctr"/>
                      <a:r>
                        <a:rPr lang="en-GB" sz="800" dirty="0"/>
                        <a:t>7.0</a:t>
                      </a:r>
                    </a:p>
                  </a:txBody>
                  <a:tcPr marL="45720" marR="45720" anchor="ctr"/>
                </a:tc>
                <a:tc>
                  <a:txBody>
                    <a:bodyPr/>
                    <a:lstStyle/>
                    <a:p>
                      <a:pPr algn="ctr"/>
                      <a:r>
                        <a:rPr lang="en-GB" sz="800" b="1" dirty="0"/>
                        <a:t>7.0</a:t>
                      </a:r>
                    </a:p>
                  </a:txBody>
                  <a:tcPr marL="45720" marR="45720" anchor="ctr"/>
                </a:tc>
                <a:extLst>
                  <a:ext uri="{0D108BD9-81ED-4DB2-BD59-A6C34878D82A}">
                    <a16:rowId xmlns:a16="http://schemas.microsoft.com/office/drawing/2014/main" val="4062483675"/>
                  </a:ext>
                </a:extLst>
              </a:tr>
            </a:tbl>
          </a:graphicData>
        </a:graphic>
      </p:graphicFrame>
      <p:sp>
        <p:nvSpPr>
          <p:cNvPr id="8" name="TextBox 7">
            <a:extLst>
              <a:ext uri="{FF2B5EF4-FFF2-40B4-BE49-F238E27FC236}">
                <a16:creationId xmlns:a16="http://schemas.microsoft.com/office/drawing/2014/main" id="{8A72874B-0F87-15AD-C390-CFB75B58CA03}"/>
              </a:ext>
            </a:extLst>
          </p:cNvPr>
          <p:cNvSpPr txBox="1"/>
          <p:nvPr/>
        </p:nvSpPr>
        <p:spPr>
          <a:xfrm>
            <a:off x="923827" y="5915849"/>
            <a:ext cx="2733774" cy="144000"/>
          </a:xfrm>
          <a:prstGeom prst="rect">
            <a:avLst/>
          </a:prstGeom>
          <a:gradFill flip="none" rotWithShape="1">
            <a:gsLst>
              <a:gs pos="100000">
                <a:srgbClr val="3D8F87"/>
              </a:gs>
              <a:gs pos="20000">
                <a:srgbClr val="E0ECE9"/>
              </a:gs>
              <a:gs pos="0">
                <a:srgbClr val="EAF2F0"/>
              </a:gs>
              <a:gs pos="78000">
                <a:srgbClr val="78A5B1"/>
              </a:gs>
            </a:gsLst>
            <a:lin ang="0" scaled="1"/>
            <a:tileRect/>
          </a:gradFill>
        </p:spPr>
        <p:txBody>
          <a:bodyPr wrap="square" lIns="72000" tIns="0" rIns="72000" bIns="0" rtlCol="0" anchor="ctr">
            <a:spAutoFit/>
          </a:bodyPr>
          <a:lstStyle/>
          <a:p>
            <a:pPr defTabSz="942975">
              <a:tabLst>
                <a:tab pos="2686050" algn="r"/>
              </a:tabLst>
            </a:pPr>
            <a:r>
              <a:rPr lang="en-GB" sz="800" dirty="0"/>
              <a:t>Low	</a:t>
            </a:r>
            <a:r>
              <a:rPr lang="en-GB" sz="800" dirty="0">
                <a:solidFill>
                  <a:schemeClr val="bg1"/>
                </a:solidFill>
              </a:rPr>
              <a:t>High</a:t>
            </a:r>
          </a:p>
        </p:txBody>
      </p:sp>
      <p:pic>
        <p:nvPicPr>
          <p:cNvPr id="6" name="Picture 5">
            <a:extLst>
              <a:ext uri="{FF2B5EF4-FFF2-40B4-BE49-F238E27FC236}">
                <a16:creationId xmlns:a16="http://schemas.microsoft.com/office/drawing/2014/main" id="{35880803-12FC-E80B-A0C5-169713BD9D8A}"/>
              </a:ext>
              <a:ext uri="{C183D7F6-B498-43B3-948B-1728B52AA6E4}">
                <adec:decorative xmlns:adec="http://schemas.microsoft.com/office/drawing/2017/decorative" val="1"/>
              </a:ext>
            </a:extLst>
          </p:cNvPr>
          <p:cNvPicPr>
            <a:picLocks noChangeAspect="1"/>
          </p:cNvPicPr>
          <p:nvPr/>
        </p:nvPicPr>
        <p:blipFill rotWithShape="1">
          <a:blip r:embed="rId2"/>
          <a:srcRect l="47374" t="28083" r="38670" b="10514"/>
          <a:stretch/>
        </p:blipFill>
        <p:spPr>
          <a:xfrm>
            <a:off x="478264" y="1296000"/>
            <a:ext cx="3723731" cy="4608000"/>
          </a:xfrm>
          <a:prstGeom prst="rect">
            <a:avLst/>
          </a:prstGeom>
        </p:spPr>
      </p:pic>
      <p:sp>
        <p:nvSpPr>
          <p:cNvPr id="4" name="Slide Number Placeholder 4">
            <a:extLst>
              <a:ext uri="{FF2B5EF4-FFF2-40B4-BE49-F238E27FC236}">
                <a16:creationId xmlns:a16="http://schemas.microsoft.com/office/drawing/2014/main" id="{EB12CC8C-2772-AB50-6565-DBC81656DFC3}"/>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19</a:t>
            </a:fld>
            <a:endParaRPr lang="en-US" dirty="0"/>
          </a:p>
        </p:txBody>
      </p:sp>
      <p:sp>
        <p:nvSpPr>
          <p:cNvPr id="5" name="Footer Placeholder 4">
            <a:extLst>
              <a:ext uri="{FF2B5EF4-FFF2-40B4-BE49-F238E27FC236}">
                <a16:creationId xmlns:a16="http://schemas.microsoft.com/office/drawing/2014/main" id="{63D991F9-142B-5C73-8251-463713F341C0}"/>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736560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E56B8-C4AA-841E-F1CD-45C34E96C3EE}"/>
              </a:ext>
            </a:extLst>
          </p:cNvPr>
          <p:cNvSpPr>
            <a:spLocks noGrp="1"/>
          </p:cNvSpPr>
          <p:nvPr>
            <p:ph type="ctrTitle"/>
          </p:nvPr>
        </p:nvSpPr>
        <p:spPr/>
        <p:txBody>
          <a:bodyPr>
            <a:normAutofit/>
          </a:bodyPr>
          <a:lstStyle/>
          <a:p>
            <a:r>
              <a:rPr lang="en-GB" sz="3600" dirty="0"/>
              <a:t>Population Health Management Approach &amp; Application</a:t>
            </a:r>
            <a:br>
              <a:rPr lang="en-GB" sz="3600" dirty="0"/>
            </a:br>
            <a:endParaRPr lang="en-GB" sz="2700" dirty="0"/>
          </a:p>
        </p:txBody>
      </p:sp>
      <p:sp>
        <p:nvSpPr>
          <p:cNvPr id="3" name="Subtitle 2">
            <a:extLst>
              <a:ext uri="{FF2B5EF4-FFF2-40B4-BE49-F238E27FC236}">
                <a16:creationId xmlns:a16="http://schemas.microsoft.com/office/drawing/2014/main" id="{C0019584-6614-8515-3C71-8D20B8EF4309}"/>
              </a:ext>
            </a:extLst>
          </p:cNvPr>
          <p:cNvSpPr>
            <a:spLocks noGrp="1"/>
          </p:cNvSpPr>
          <p:nvPr>
            <p:ph type="subTitle" idx="1"/>
          </p:nvPr>
        </p:nvSpPr>
        <p:spPr/>
        <p:txBody>
          <a:bodyPr/>
          <a:lstStyle/>
          <a:p>
            <a:r>
              <a:rPr lang="en-GB" sz="2400" dirty="0"/>
              <a:t>1 November 2023</a:t>
            </a:r>
            <a:endParaRPr lang="en-GB" dirty="0"/>
          </a:p>
        </p:txBody>
      </p:sp>
    </p:spTree>
    <p:extLst>
      <p:ext uri="{BB962C8B-B14F-4D97-AF65-F5344CB8AC3E}">
        <p14:creationId xmlns:p14="http://schemas.microsoft.com/office/powerpoint/2010/main" val="926447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8043A31A-35AC-BADC-96A6-D099DFB6DCBA}"/>
              </a:ext>
            </a:extLst>
          </p:cNvPr>
          <p:cNvSpPr>
            <a:spLocks noGrp="1"/>
          </p:cNvSpPr>
          <p:nvPr>
            <p:ph type="title"/>
          </p:nvPr>
        </p:nvSpPr>
        <p:spPr/>
        <p:txBody>
          <a:bodyPr vert="horz" lIns="0" tIns="0" rIns="0" bIns="0" rtlCol="0" anchor="ctr">
            <a:normAutofit/>
          </a:bodyPr>
          <a:lstStyle/>
          <a:p>
            <a:r>
              <a:rPr lang="en-US" sz="2800" dirty="0"/>
              <a:t>Intelligence-led Care Design</a:t>
            </a:r>
          </a:p>
        </p:txBody>
      </p:sp>
      <p:grpSp>
        <p:nvGrpSpPr>
          <p:cNvPr id="48" name="Group 47">
            <a:extLst>
              <a:ext uri="{FF2B5EF4-FFF2-40B4-BE49-F238E27FC236}">
                <a16:creationId xmlns:a16="http://schemas.microsoft.com/office/drawing/2014/main" id="{C5D11937-BED7-7A36-624B-BD819E0FA1B7}"/>
              </a:ext>
              <a:ext uri="{C183D7F6-B498-43B3-948B-1728B52AA6E4}">
                <adec:decorative xmlns:adec="http://schemas.microsoft.com/office/drawing/2017/decorative" val="1"/>
              </a:ext>
            </a:extLst>
          </p:cNvPr>
          <p:cNvGrpSpPr/>
          <p:nvPr/>
        </p:nvGrpSpPr>
        <p:grpSpPr>
          <a:xfrm>
            <a:off x="1084156" y="954322"/>
            <a:ext cx="10023688" cy="5030546"/>
            <a:chOff x="1084156" y="954322"/>
            <a:chExt cx="10023688" cy="5030546"/>
          </a:xfrm>
        </p:grpSpPr>
        <p:sp>
          <p:nvSpPr>
            <p:cNvPr id="32" name="Rectangle 31">
              <a:extLst>
                <a:ext uri="{FF2B5EF4-FFF2-40B4-BE49-F238E27FC236}">
                  <a16:creationId xmlns:a16="http://schemas.microsoft.com/office/drawing/2014/main" id="{5032BE05-1D0D-2870-D0DC-741876CFAD74}"/>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3" name="Rounded Rectangle 20">
              <a:extLst>
                <a:ext uri="{FF2B5EF4-FFF2-40B4-BE49-F238E27FC236}">
                  <a16:creationId xmlns:a16="http://schemas.microsoft.com/office/drawing/2014/main" id="{7F15C8F9-0D22-2385-4C11-CC56C684D9B0}"/>
                </a:ext>
              </a:extLst>
            </p:cNvPr>
            <p:cNvSpPr/>
            <p:nvPr/>
          </p:nvSpPr>
          <p:spPr>
            <a:xfrm>
              <a:off x="7604661" y="4861156"/>
              <a:ext cx="2700000" cy="1123712"/>
            </a:xfrm>
            <a:prstGeom prst="roundRect">
              <a:avLst/>
            </a:prstGeom>
            <a:ln w="28575">
              <a:solidFill>
                <a:schemeClr val="accent2"/>
              </a:solidFill>
            </a:ln>
          </p:spPr>
          <p:txBody>
            <a:bodyPr wrap="square" anchor="ctr">
              <a:spAutoFit/>
            </a:bodyPr>
            <a:lstStyle/>
            <a:p>
              <a:pPr marL="177800" defTabSz="457200"/>
              <a:r>
                <a:rPr lang="en-GB" sz="1200" dirty="0">
                  <a:solidFill>
                    <a:srgbClr val="000000"/>
                  </a:solidFill>
                  <a:latin typeface="Arial"/>
                </a:rPr>
                <a:t>Prediction: Actuarial modelling of unmitigated and mitigated system financial risk using people level costing data and mitigated scenarios.</a:t>
              </a:r>
            </a:p>
          </p:txBody>
        </p:sp>
        <p:sp>
          <p:nvSpPr>
            <p:cNvPr id="34" name="Rounded Rectangle 21">
              <a:extLst>
                <a:ext uri="{FF2B5EF4-FFF2-40B4-BE49-F238E27FC236}">
                  <a16:creationId xmlns:a16="http://schemas.microsoft.com/office/drawing/2014/main" id="{2A8BC3E0-0E44-4C56-DCB0-33F09817FE95}"/>
                </a:ext>
              </a:extLst>
            </p:cNvPr>
            <p:cNvSpPr/>
            <p:nvPr/>
          </p:nvSpPr>
          <p:spPr>
            <a:xfrm>
              <a:off x="6488437" y="1003524"/>
              <a:ext cx="3442316"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36" name="Rounded Rectangle 22">
              <a:extLst>
                <a:ext uri="{FF2B5EF4-FFF2-40B4-BE49-F238E27FC236}">
                  <a16:creationId xmlns:a16="http://schemas.microsoft.com/office/drawing/2014/main" id="{1172C5FB-3167-F841-DBD6-309C400360FF}"/>
                </a:ext>
              </a:extLst>
            </p:cNvPr>
            <p:cNvSpPr/>
            <p:nvPr/>
          </p:nvSpPr>
          <p:spPr>
            <a:xfrm>
              <a:off x="8335844" y="3310374"/>
              <a:ext cx="2772000"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27305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Risk </a:t>
              </a:r>
              <a:r>
                <a:rPr lang="en-GB" sz="1200" dirty="0">
                  <a:solidFill>
                    <a:srgbClr val="000000"/>
                  </a:solidFill>
                  <a:latin typeface="Arial"/>
                </a:rPr>
                <a:t>St</a:t>
              </a:r>
              <a:r>
                <a:rPr kumimoji="0" lang="en-GB" sz="1200" b="0" i="0" u="none" strike="noStrike" kern="1200" cap="none" spc="0" normalizeH="0" baseline="0" noProof="0" dirty="0">
                  <a:ln>
                    <a:noFill/>
                  </a:ln>
                  <a:solidFill>
                    <a:srgbClr val="000000"/>
                  </a:solidFill>
                  <a:effectLst/>
                  <a:uLnTx/>
                  <a:uFillTx/>
                  <a:latin typeface="Arial"/>
                  <a:ea typeface="+mn-ea"/>
                  <a:cs typeface="+mn-cs"/>
                </a:rPr>
                <a:t>ratification: Model impact to identify high and emerging risk groups most amenable to interventions.</a:t>
              </a:r>
            </a:p>
          </p:txBody>
        </p:sp>
        <p:sp>
          <p:nvSpPr>
            <p:cNvPr id="37" name="Rounded Rectangle 23">
              <a:extLst>
                <a:ext uri="{FF2B5EF4-FFF2-40B4-BE49-F238E27FC236}">
                  <a16:creationId xmlns:a16="http://schemas.microsoft.com/office/drawing/2014/main" id="{945E339A-80F4-CF45-1185-FA664058E53D}"/>
                </a:ext>
              </a:extLst>
            </p:cNvPr>
            <p:cNvSpPr/>
            <p:nvPr/>
          </p:nvSpPr>
          <p:spPr>
            <a:xfrm>
              <a:off x="1142784" y="4718754"/>
              <a:ext cx="3096000" cy="1260000"/>
            </a:xfrm>
            <a:prstGeom prst="roundRect">
              <a:avLst/>
            </a:prstGeom>
            <a:solidFill>
              <a:schemeClr val="bg1">
                <a:lumMod val="95000"/>
              </a:schemeClr>
            </a:solidFill>
            <a:ln w="28575">
              <a:solidFill>
                <a:schemeClr val="bg1">
                  <a:lumMod val="85000"/>
                </a:schemeClr>
              </a:solidFill>
            </a:ln>
          </p:spPr>
          <p:txBody>
            <a:bodyPr wrap="square" rIns="3600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Intervention: Design and implementation of multidisciplinary, cross-organisational interventions that are targeted at appropriate population segments through a bio-psycho-social approach. </a:t>
              </a:r>
            </a:p>
          </p:txBody>
        </p:sp>
        <p:sp>
          <p:nvSpPr>
            <p:cNvPr id="38" name="Rounded Rectangle 24">
              <a:extLst>
                <a:ext uri="{FF2B5EF4-FFF2-40B4-BE49-F238E27FC236}">
                  <a16:creationId xmlns:a16="http://schemas.microsoft.com/office/drawing/2014/main" id="{A72FEFB5-0061-62F0-8AEB-E4749DF51208}"/>
                </a:ext>
              </a:extLst>
            </p:cNvPr>
            <p:cNvSpPr/>
            <p:nvPr/>
          </p:nvSpPr>
          <p:spPr>
            <a:xfrm>
              <a:off x="1084156" y="1646842"/>
              <a:ext cx="3096000" cy="972000"/>
            </a:xfrm>
            <a:prstGeom prst="roundRect">
              <a:avLst/>
            </a:prstGeom>
            <a:solidFill>
              <a:schemeClr val="bg1">
                <a:lumMod val="95000"/>
              </a:schemeClr>
            </a:solidFill>
            <a:ln w="28575">
              <a:solidFill>
                <a:schemeClr val="bg1">
                  <a:lumMod val="85000"/>
                </a:schemeClr>
              </a:solidFill>
            </a:ln>
          </p:spPr>
          <p:txBody>
            <a:bodyPr wrap="square" rIns="7200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Evaluation: Whole system impact assessment to measure net impact on population groups (utilisation, cost, outcomes and experience).</a:t>
              </a:r>
            </a:p>
          </p:txBody>
        </p:sp>
        <p:graphicFrame>
          <p:nvGraphicFramePr>
            <p:cNvPr id="39" name="Diagram 38">
              <a:extLst>
                <a:ext uri="{FF2B5EF4-FFF2-40B4-BE49-F238E27FC236}">
                  <a16:creationId xmlns:a16="http://schemas.microsoft.com/office/drawing/2014/main" id="{0BA291D1-6FB6-5438-B0C7-326875173986}"/>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 name="Oval 39">
              <a:extLst>
                <a:ext uri="{FF2B5EF4-FFF2-40B4-BE49-F238E27FC236}">
                  <a16:creationId xmlns:a16="http://schemas.microsoft.com/office/drawing/2014/main" id="{80ED37E0-F375-EAC9-D355-3BAC46FCB9E6}"/>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41" name="Oval 40">
              <a:extLst>
                <a:ext uri="{FF2B5EF4-FFF2-40B4-BE49-F238E27FC236}">
                  <a16:creationId xmlns:a16="http://schemas.microsoft.com/office/drawing/2014/main" id="{5B9C38A0-0170-88FD-ADA9-1F0810AE37F0}"/>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42" name="Oval 41">
              <a:extLst>
                <a:ext uri="{FF2B5EF4-FFF2-40B4-BE49-F238E27FC236}">
                  <a16:creationId xmlns:a16="http://schemas.microsoft.com/office/drawing/2014/main" id="{874EC218-A65D-70A2-255D-6F1F0456A7BD}"/>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43" name="Oval 42">
              <a:extLst>
                <a:ext uri="{FF2B5EF4-FFF2-40B4-BE49-F238E27FC236}">
                  <a16:creationId xmlns:a16="http://schemas.microsoft.com/office/drawing/2014/main" id="{F9BDA678-D84E-AD45-D14A-285D355B2CB5}"/>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44" name="Oval 43">
              <a:extLst>
                <a:ext uri="{FF2B5EF4-FFF2-40B4-BE49-F238E27FC236}">
                  <a16:creationId xmlns:a16="http://schemas.microsoft.com/office/drawing/2014/main" id="{4E049912-F707-DAE5-99DA-AD001838194E}"/>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45" name="Circular Arrow 32">
              <a:extLst>
                <a:ext uri="{FF2B5EF4-FFF2-40B4-BE49-F238E27FC236}">
                  <a16:creationId xmlns:a16="http://schemas.microsoft.com/office/drawing/2014/main" id="{6B231832-E294-C858-F119-D4AADEDF4CBD}"/>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6" name="Circular Arrow 33">
              <a:extLst>
                <a:ext uri="{FF2B5EF4-FFF2-40B4-BE49-F238E27FC236}">
                  <a16:creationId xmlns:a16="http://schemas.microsoft.com/office/drawing/2014/main" id="{68E5191D-6EF8-B8AB-9B57-B8149CC29FBA}"/>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7" name="Oval 46">
              <a:extLst>
                <a:ext uri="{FF2B5EF4-FFF2-40B4-BE49-F238E27FC236}">
                  <a16:creationId xmlns:a16="http://schemas.microsoft.com/office/drawing/2014/main" id="{B1C43E2B-7034-8C64-6B92-D5EFE17CAE44}"/>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3" name="Slide Number Placeholder 4">
            <a:extLst>
              <a:ext uri="{FF2B5EF4-FFF2-40B4-BE49-F238E27FC236}">
                <a16:creationId xmlns:a16="http://schemas.microsoft.com/office/drawing/2014/main" id="{0C20AD99-B497-4569-A74E-EE86EA637A08}"/>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20</a:t>
            </a:fld>
            <a:endParaRPr lang="en-US" dirty="0"/>
          </a:p>
        </p:txBody>
      </p:sp>
      <p:sp>
        <p:nvSpPr>
          <p:cNvPr id="4" name="Footer Placeholder 3">
            <a:extLst>
              <a:ext uri="{FF2B5EF4-FFF2-40B4-BE49-F238E27FC236}">
                <a16:creationId xmlns:a16="http://schemas.microsoft.com/office/drawing/2014/main" id="{15F70810-2838-BA5A-F730-1CF9D9DCA152}"/>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3225772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3EBAF-CB61-3243-7268-ECB791C8D6CD}"/>
              </a:ext>
            </a:extLst>
          </p:cNvPr>
          <p:cNvSpPr>
            <a:spLocks noGrp="1"/>
          </p:cNvSpPr>
          <p:nvPr>
            <p:ph type="title"/>
          </p:nvPr>
        </p:nvSpPr>
        <p:spPr/>
        <p:txBody>
          <a:bodyPr vert="horz" lIns="0" tIns="0" rIns="0" bIns="0" rtlCol="0" anchor="ctr">
            <a:normAutofit/>
          </a:bodyPr>
          <a:lstStyle/>
          <a:p>
            <a:r>
              <a:rPr lang="en-GB" sz="2800" dirty="0"/>
              <a:t>Predictive system modelling</a:t>
            </a:r>
          </a:p>
        </p:txBody>
      </p:sp>
      <p:graphicFrame>
        <p:nvGraphicFramePr>
          <p:cNvPr id="5" name="Table 5">
            <a:extLst>
              <a:ext uri="{FF2B5EF4-FFF2-40B4-BE49-F238E27FC236}">
                <a16:creationId xmlns:a16="http://schemas.microsoft.com/office/drawing/2014/main" id="{294633D2-C968-98AA-FDBF-3981F1393F66}"/>
              </a:ext>
            </a:extLst>
          </p:cNvPr>
          <p:cNvGraphicFramePr>
            <a:graphicFrameLocks noGrp="1"/>
          </p:cNvGraphicFramePr>
          <p:nvPr>
            <p:ph idx="1"/>
            <p:extLst>
              <p:ext uri="{D42A27DB-BD31-4B8C-83A1-F6EECF244321}">
                <p14:modId xmlns:p14="http://schemas.microsoft.com/office/powerpoint/2010/main" val="3737370853"/>
              </p:ext>
            </p:extLst>
          </p:nvPr>
        </p:nvGraphicFramePr>
        <p:xfrm>
          <a:off x="536575" y="1439863"/>
          <a:ext cx="11160000" cy="4006840"/>
        </p:xfrm>
        <a:graphic>
          <a:graphicData uri="http://schemas.openxmlformats.org/drawingml/2006/table">
            <a:tbl>
              <a:tblPr firstRow="1" bandRow="1">
                <a:tableStyleId>{5C22544A-7EE6-4342-B048-85BDC9FD1C3A}</a:tableStyleId>
              </a:tblPr>
              <a:tblGrid>
                <a:gridCol w="5256000">
                  <a:extLst>
                    <a:ext uri="{9D8B030D-6E8A-4147-A177-3AD203B41FA5}">
                      <a16:colId xmlns:a16="http://schemas.microsoft.com/office/drawing/2014/main" val="3243306628"/>
                    </a:ext>
                  </a:extLst>
                </a:gridCol>
                <a:gridCol w="648000">
                  <a:extLst>
                    <a:ext uri="{9D8B030D-6E8A-4147-A177-3AD203B41FA5}">
                      <a16:colId xmlns:a16="http://schemas.microsoft.com/office/drawing/2014/main" val="2589253825"/>
                    </a:ext>
                  </a:extLst>
                </a:gridCol>
                <a:gridCol w="5256000">
                  <a:extLst>
                    <a:ext uri="{9D8B030D-6E8A-4147-A177-3AD203B41FA5}">
                      <a16:colId xmlns:a16="http://schemas.microsoft.com/office/drawing/2014/main" val="473707319"/>
                    </a:ext>
                  </a:extLst>
                </a:gridCol>
              </a:tblGrid>
              <a:tr h="370840">
                <a:tc>
                  <a:txBody>
                    <a:bodyPr/>
                    <a:lstStyle/>
                    <a:p>
                      <a:pPr algn="ctr"/>
                      <a:r>
                        <a:rPr lang="en-GB" sz="1600" dirty="0">
                          <a:solidFill>
                            <a:schemeClr val="accent1"/>
                          </a:solidFill>
                        </a:rPr>
                        <a:t>Practical steps for implementing</a:t>
                      </a:r>
                    </a:p>
                  </a:txBody>
                  <a:tcPr>
                    <a:lnB w="38100" cap="flat" cmpd="sng" algn="ctr">
                      <a:solidFill>
                        <a:schemeClr val="accent1"/>
                      </a:solidFill>
                      <a:prstDash val="solid"/>
                      <a:round/>
                      <a:headEnd type="none" w="med" len="med"/>
                      <a:tailEnd type="none" w="med" len="med"/>
                    </a:lnB>
                    <a:noFill/>
                  </a:tcPr>
                </a:tc>
                <a:tc>
                  <a:txBody>
                    <a:bodyPr/>
                    <a:lstStyle/>
                    <a:p>
                      <a:pPr algn="ctr"/>
                      <a:endParaRPr lang="en-GB" sz="1600" dirty="0">
                        <a:solidFill>
                          <a:schemeClr val="accent1"/>
                        </a:solidFill>
                      </a:endParaRPr>
                    </a:p>
                  </a:txBody>
                  <a:tcPr>
                    <a:noFill/>
                  </a:tcPr>
                </a:tc>
                <a:tc>
                  <a:txBody>
                    <a:bodyPr/>
                    <a:lstStyle/>
                    <a:p>
                      <a:pPr algn="ctr"/>
                      <a:r>
                        <a:rPr lang="en-GB" sz="1600" dirty="0">
                          <a:solidFill>
                            <a:schemeClr val="accent1"/>
                          </a:solidFill>
                        </a:rPr>
                        <a:t>PHM PMO Offer</a:t>
                      </a:r>
                    </a:p>
                  </a:txBody>
                  <a:tcPr>
                    <a:lnB w="381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010307408"/>
                  </a:ext>
                </a:extLst>
              </a:tr>
              <a:tr h="3636000">
                <a:tc>
                  <a:txBody>
                    <a:bodyPr/>
                    <a:lstStyle/>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noProof="0" dirty="0">
                        <a:solidFill>
                          <a:schemeClr val="dk1"/>
                        </a:solidFill>
                        <a:latin typeface="+mn-lt"/>
                        <a:ea typeface="+mn-ea"/>
                        <a:cs typeface="+mn-cs"/>
                      </a:endParaRP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err="1">
                          <a:solidFill>
                            <a:schemeClr val="dk1"/>
                          </a:solidFill>
                          <a:latin typeface="+mn-lt"/>
                          <a:ea typeface="+mn-ea"/>
                          <a:cs typeface="+mn-cs"/>
                        </a:rPr>
                        <a:t>Prioritise</a:t>
                      </a:r>
                      <a:r>
                        <a:rPr lang="en-US" sz="1400" kern="1200" noProof="0" dirty="0">
                          <a:solidFill>
                            <a:schemeClr val="dk1"/>
                          </a:solidFill>
                          <a:latin typeface="+mn-lt"/>
                          <a:ea typeface="+mn-ea"/>
                          <a:cs typeface="+mn-cs"/>
                        </a:rPr>
                        <a:t> sessions  with stakeholders from all providers together to agree the model assumptions</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Inform and build the intelligence of financial costs for SSM population segments, and growth in expenditure</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Understand the cost and opportunity cost associated with segments and cohorts of people and their impact</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Understand and use leveraging to offset small changes to high-cost reactive environments that enable larger funding changes to upstream, preventative care environments </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noProof="0" dirty="0">
                          <a:solidFill>
                            <a:schemeClr val="dk1"/>
                          </a:solidFill>
                          <a:latin typeface="+mn-lt"/>
                          <a:ea typeface="+mn-ea"/>
                          <a:cs typeface="+mn-cs"/>
                        </a:rPr>
                        <a:t>Maximise incentive schemes and revenue-generation opportunities with primary care leaders</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noProof="0" dirty="0">
                        <a:solidFill>
                          <a:schemeClr val="dk1"/>
                        </a:solidFill>
                        <a:latin typeface="+mn-lt"/>
                        <a:ea typeface="+mn-ea"/>
                        <a:cs typeface="+mn-cs"/>
                      </a:endParaRPr>
                    </a:p>
                  </a:txBody>
                  <a:tcPr>
                    <a:lnT w="38100" cap="flat" cmpd="sng" algn="ctr">
                      <a:solidFill>
                        <a:schemeClr val="accent1"/>
                      </a:solidFill>
                      <a:prstDash val="solid"/>
                      <a:round/>
                      <a:headEnd type="none" w="med" len="med"/>
                      <a:tailEnd type="none" w="med" len="med"/>
                    </a:lnT>
                    <a:solidFill>
                      <a:srgbClr val="D9F6FA"/>
                    </a:solidFill>
                  </a:tcPr>
                </a:tc>
                <a:tc>
                  <a:txBody>
                    <a:bodyPr/>
                    <a:lstStyle/>
                    <a:p>
                      <a:pPr marL="144000" indent="-144000">
                        <a:lnSpc>
                          <a:spcPct val="100000"/>
                        </a:lnSpc>
                        <a:spcBef>
                          <a:spcPts val="300"/>
                        </a:spcBef>
                        <a:spcAft>
                          <a:spcPts val="300"/>
                        </a:spcAft>
                      </a:pPr>
                      <a:endParaRPr lang="en-GB" sz="1400" dirty="0"/>
                    </a:p>
                  </a:txBody>
                  <a:tcPr>
                    <a:noFill/>
                  </a:tcPr>
                </a:tc>
                <a:tc>
                  <a:txBody>
                    <a:bodyPr/>
                    <a:lstStyle/>
                    <a:p>
                      <a:pPr marL="285750" indent="-285750">
                        <a:lnSpc>
                          <a:spcPct val="100000"/>
                        </a:lnSpc>
                        <a:spcBef>
                          <a:spcPts val="300"/>
                        </a:spcBef>
                        <a:spcAft>
                          <a:spcPts val="300"/>
                        </a:spcAft>
                        <a:buFont typeface="Arial" panose="020B0604020202020204" pitchFamily="34" charset="0"/>
                        <a:buChar char="•"/>
                      </a:pPr>
                      <a:endParaRPr lang="en-GB" sz="1400" dirty="0"/>
                    </a:p>
                    <a:p>
                      <a:pPr marL="285750" indent="-285750">
                        <a:lnSpc>
                          <a:spcPct val="100000"/>
                        </a:lnSpc>
                        <a:spcBef>
                          <a:spcPts val="300"/>
                        </a:spcBef>
                        <a:spcAft>
                          <a:spcPts val="300"/>
                        </a:spcAft>
                        <a:buFont typeface="Arial" panose="020B0604020202020204" pitchFamily="34" charset="0"/>
                        <a:buChar char="•"/>
                      </a:pPr>
                      <a:r>
                        <a:rPr lang="en-GB" sz="1400" dirty="0"/>
                        <a:t>Facilitate and coordinate stakeholders from across various providers to come together and build trust in what the data is saying</a:t>
                      </a:r>
                    </a:p>
                    <a:p>
                      <a:pPr marL="285750" indent="-285750">
                        <a:lnSpc>
                          <a:spcPct val="100000"/>
                        </a:lnSpc>
                        <a:spcBef>
                          <a:spcPts val="300"/>
                        </a:spcBef>
                        <a:spcAft>
                          <a:spcPts val="300"/>
                        </a:spcAft>
                        <a:buFont typeface="Arial" panose="020B0604020202020204" pitchFamily="34" charset="0"/>
                        <a:buChar char="•"/>
                      </a:pPr>
                      <a:r>
                        <a:rPr lang="en-GB" sz="1400" dirty="0"/>
                        <a:t>Develop unmitigated, then mitigated financial models that represent a 10-year forward view of system expenditure by segment, age, and point of care</a:t>
                      </a:r>
                    </a:p>
                    <a:p>
                      <a:pPr marL="285750" indent="-285750">
                        <a:lnSpc>
                          <a:spcPct val="100000"/>
                        </a:lnSpc>
                        <a:spcBef>
                          <a:spcPts val="300"/>
                        </a:spcBef>
                        <a:spcAft>
                          <a:spcPts val="300"/>
                        </a:spcAft>
                        <a:buFont typeface="Arial" panose="020B0604020202020204" pitchFamily="34" charset="0"/>
                        <a:buChar char="•"/>
                      </a:pPr>
                      <a:r>
                        <a:rPr lang="en-GB" sz="1400" dirty="0"/>
                        <a:t>Support the communication of the model to wider partners</a:t>
                      </a:r>
                    </a:p>
                    <a:p>
                      <a:pPr marL="285750" indent="-285750">
                        <a:lnSpc>
                          <a:spcPct val="100000"/>
                        </a:lnSpc>
                        <a:spcBef>
                          <a:spcPts val="300"/>
                        </a:spcBef>
                        <a:spcAft>
                          <a:spcPts val="300"/>
                        </a:spcAft>
                        <a:buFont typeface="Arial" panose="020B0604020202020204" pitchFamily="34" charset="0"/>
                        <a:buChar char="•"/>
                      </a:pPr>
                      <a:r>
                        <a:rPr lang="en-GB" sz="1400" dirty="0"/>
                        <a:t>Conduct a Delphi process to assure the assumptions in mitigated modelling scenarios</a:t>
                      </a:r>
                    </a:p>
                    <a:p>
                      <a:pPr marL="285750" indent="-285750">
                        <a:lnSpc>
                          <a:spcPct val="100000"/>
                        </a:lnSpc>
                        <a:spcBef>
                          <a:spcPts val="300"/>
                        </a:spcBef>
                        <a:spcAft>
                          <a:spcPts val="300"/>
                        </a:spcAft>
                        <a:buFont typeface="Arial" panose="020B0604020202020204" pitchFamily="34" charset="0"/>
                        <a:buChar char="•"/>
                      </a:pPr>
                      <a:r>
                        <a:rPr lang="en-GB" sz="1400" dirty="0"/>
                        <a:t>Inform a workforce planning model to align support based on population needs and forward view of needs and resources</a:t>
                      </a:r>
                    </a:p>
                  </a:txBody>
                  <a:tcPr>
                    <a:lnT w="38100" cap="flat" cmpd="sng" algn="ctr">
                      <a:solidFill>
                        <a:schemeClr val="accent1"/>
                      </a:solidFill>
                      <a:prstDash val="solid"/>
                      <a:round/>
                      <a:headEnd type="none" w="med" len="med"/>
                      <a:tailEnd type="none" w="med" len="med"/>
                    </a:lnT>
                    <a:solidFill>
                      <a:srgbClr val="D9F6FA"/>
                    </a:solidFill>
                  </a:tcPr>
                </a:tc>
                <a:extLst>
                  <a:ext uri="{0D108BD9-81ED-4DB2-BD59-A6C34878D82A}">
                    <a16:rowId xmlns:a16="http://schemas.microsoft.com/office/drawing/2014/main" val="3218692276"/>
                  </a:ext>
                </a:extLst>
              </a:tr>
            </a:tbl>
          </a:graphicData>
        </a:graphic>
      </p:graphicFrame>
      <p:sp>
        <p:nvSpPr>
          <p:cNvPr id="4" name="Slide Number Placeholder 4">
            <a:extLst>
              <a:ext uri="{FF2B5EF4-FFF2-40B4-BE49-F238E27FC236}">
                <a16:creationId xmlns:a16="http://schemas.microsoft.com/office/drawing/2014/main" id="{42E69C12-B45B-6854-2F7A-A0CD7BC692FA}"/>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21</a:t>
            </a:fld>
            <a:endParaRPr lang="en-US" dirty="0"/>
          </a:p>
        </p:txBody>
      </p:sp>
      <p:sp>
        <p:nvSpPr>
          <p:cNvPr id="6" name="Footer Placeholder 5">
            <a:extLst>
              <a:ext uri="{FF2B5EF4-FFF2-40B4-BE49-F238E27FC236}">
                <a16:creationId xmlns:a16="http://schemas.microsoft.com/office/drawing/2014/main" id="{7C21FF42-1149-E366-694B-CC8BC278CD03}"/>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272318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0571F-026C-92E9-819A-843F3328D027}"/>
              </a:ext>
            </a:extLst>
          </p:cNvPr>
          <p:cNvSpPr>
            <a:spLocks noGrp="1"/>
          </p:cNvSpPr>
          <p:nvPr>
            <p:ph type="title"/>
          </p:nvPr>
        </p:nvSpPr>
        <p:spPr/>
        <p:txBody>
          <a:bodyPr vert="horz" lIns="0" tIns="0" rIns="0" bIns="0" rtlCol="0" anchor="ctr">
            <a:normAutofit/>
          </a:bodyPr>
          <a:lstStyle/>
          <a:p>
            <a:r>
              <a:rPr lang="en-US" sz="2800" dirty="0"/>
              <a:t>PHM-led Projections Module </a:t>
            </a:r>
          </a:p>
        </p:txBody>
      </p:sp>
      <p:pic>
        <p:nvPicPr>
          <p:cNvPr id="3" name="Picture 2">
            <a:extLst>
              <a:ext uri="{FF2B5EF4-FFF2-40B4-BE49-F238E27FC236}">
                <a16:creationId xmlns:a16="http://schemas.microsoft.com/office/drawing/2014/main" id="{BC7E4277-74E2-3F21-9CDC-A37167D18F5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6208" y="1546725"/>
            <a:ext cx="3845952" cy="4304532"/>
          </a:xfrm>
          <a:prstGeom prst="rect">
            <a:avLst/>
          </a:prstGeom>
        </p:spPr>
      </p:pic>
      <p:pic>
        <p:nvPicPr>
          <p:cNvPr id="4" name="Picture 3">
            <a:extLst>
              <a:ext uri="{FF2B5EF4-FFF2-40B4-BE49-F238E27FC236}">
                <a16:creationId xmlns:a16="http://schemas.microsoft.com/office/drawing/2014/main" id="{E0F32107-DFB4-EA83-6732-A5325173D45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945562" y="1595255"/>
            <a:ext cx="5728559" cy="3667490"/>
          </a:xfrm>
          <a:prstGeom prst="rect">
            <a:avLst/>
          </a:prstGeom>
        </p:spPr>
      </p:pic>
      <p:sp>
        <p:nvSpPr>
          <p:cNvPr id="6" name="TextBox 5">
            <a:extLst>
              <a:ext uri="{FF2B5EF4-FFF2-40B4-BE49-F238E27FC236}">
                <a16:creationId xmlns:a16="http://schemas.microsoft.com/office/drawing/2014/main" id="{B7156296-A10B-EECF-765D-52E622ECEC55}"/>
              </a:ext>
            </a:extLst>
          </p:cNvPr>
          <p:cNvSpPr txBox="1"/>
          <p:nvPr/>
        </p:nvSpPr>
        <p:spPr bwMode="gray">
          <a:xfrm>
            <a:off x="5557192" y="5262745"/>
            <a:ext cx="5341271" cy="461665"/>
          </a:xfrm>
          <a:prstGeom prst="rect">
            <a:avLst/>
          </a:prstGeom>
          <a:noFill/>
        </p:spPr>
        <p:txBody>
          <a:bodyPr wrap="square">
            <a:spAutoFit/>
          </a:bodyPr>
          <a:lstStyle/>
          <a:p>
            <a:pPr marL="171450" indent="-171450">
              <a:buFont typeface="Arial" panose="020B0604020202020204" pitchFamily="34" charset="0"/>
              <a:buChar char="•"/>
            </a:pPr>
            <a:r>
              <a:rPr lang="en-GB" sz="1200" dirty="0"/>
              <a:t>As shown above, within 10 years those with 2 or more long term conditions will accrue a total spend of 18,000+ pounds</a:t>
            </a:r>
          </a:p>
        </p:txBody>
      </p:sp>
      <p:sp>
        <p:nvSpPr>
          <p:cNvPr id="7" name="Slide Number Placeholder 4">
            <a:extLst>
              <a:ext uri="{FF2B5EF4-FFF2-40B4-BE49-F238E27FC236}">
                <a16:creationId xmlns:a16="http://schemas.microsoft.com/office/drawing/2014/main" id="{F53AF958-AC8C-6E58-5F98-2FD4354EE6DE}"/>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22</a:t>
            </a:fld>
            <a:endParaRPr lang="en-US" dirty="0"/>
          </a:p>
        </p:txBody>
      </p:sp>
      <p:sp>
        <p:nvSpPr>
          <p:cNvPr id="8" name="Footer Placeholder 7">
            <a:extLst>
              <a:ext uri="{FF2B5EF4-FFF2-40B4-BE49-F238E27FC236}">
                <a16:creationId xmlns:a16="http://schemas.microsoft.com/office/drawing/2014/main" id="{03D88DF2-AB1B-C820-48A2-B2AA7ADD3077}"/>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595386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0DBD1C13-3116-E4E6-633A-A0FCBCA71570}"/>
              </a:ext>
            </a:extLst>
          </p:cNvPr>
          <p:cNvSpPr>
            <a:spLocks noGrp="1"/>
          </p:cNvSpPr>
          <p:nvPr>
            <p:ph type="title"/>
          </p:nvPr>
        </p:nvSpPr>
        <p:spPr/>
        <p:txBody>
          <a:bodyPr vert="horz" lIns="0" tIns="0" rIns="0" bIns="0" rtlCol="0" anchor="ctr">
            <a:normAutofit/>
          </a:bodyPr>
          <a:lstStyle/>
          <a:p>
            <a:r>
              <a:rPr lang="en-US" sz="2800" dirty="0"/>
              <a:t>Intelligence-led Care Design</a:t>
            </a:r>
          </a:p>
        </p:txBody>
      </p:sp>
      <p:grpSp>
        <p:nvGrpSpPr>
          <p:cNvPr id="17" name="Group 16">
            <a:extLst>
              <a:ext uri="{FF2B5EF4-FFF2-40B4-BE49-F238E27FC236}">
                <a16:creationId xmlns:a16="http://schemas.microsoft.com/office/drawing/2014/main" id="{73B2498A-3D45-E1E3-EAE6-665408C25DF7}"/>
              </a:ext>
              <a:ext uri="{C183D7F6-B498-43B3-948B-1728B52AA6E4}">
                <adec:decorative xmlns:adec="http://schemas.microsoft.com/office/drawing/2017/decorative" val="1"/>
              </a:ext>
            </a:extLst>
          </p:cNvPr>
          <p:cNvGrpSpPr/>
          <p:nvPr/>
        </p:nvGrpSpPr>
        <p:grpSpPr>
          <a:xfrm>
            <a:off x="1084156" y="954322"/>
            <a:ext cx="10023688" cy="5058444"/>
            <a:chOff x="1084156" y="954322"/>
            <a:chExt cx="10023688" cy="5058444"/>
          </a:xfrm>
        </p:grpSpPr>
        <p:sp>
          <p:nvSpPr>
            <p:cNvPr id="2" name="Rectangle 1">
              <a:extLst>
                <a:ext uri="{FF2B5EF4-FFF2-40B4-BE49-F238E27FC236}">
                  <a16:creationId xmlns:a16="http://schemas.microsoft.com/office/drawing/2014/main" id="{B6AE705C-4C1C-72BD-F428-B35DACCAE207}"/>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Rounded Rectangle 20">
              <a:extLst>
                <a:ext uri="{FF2B5EF4-FFF2-40B4-BE49-F238E27FC236}">
                  <a16:creationId xmlns:a16="http://schemas.microsoft.com/office/drawing/2014/main" id="{C9436BC3-817F-9177-19F6-8E4BD0B437EF}"/>
                </a:ext>
              </a:extLst>
            </p:cNvPr>
            <p:cNvSpPr/>
            <p:nvPr/>
          </p:nvSpPr>
          <p:spPr>
            <a:xfrm>
              <a:off x="7604661" y="4861156"/>
              <a:ext cx="2700000" cy="1123712"/>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defTabSz="457200"/>
              <a:r>
                <a:rPr lang="en-GB" sz="1200" dirty="0">
                  <a:solidFill>
                    <a:srgbClr val="000000"/>
                  </a:solidFill>
                  <a:latin typeface="Arial"/>
                </a:rPr>
                <a:t>Prediction: Actuarial modelling of unmitigated and mitigated system financial risk using people level costing data and mitigated scenarios.</a:t>
              </a:r>
            </a:p>
          </p:txBody>
        </p:sp>
        <p:sp>
          <p:nvSpPr>
            <p:cNvPr id="4" name="Rounded Rectangle 21">
              <a:extLst>
                <a:ext uri="{FF2B5EF4-FFF2-40B4-BE49-F238E27FC236}">
                  <a16:creationId xmlns:a16="http://schemas.microsoft.com/office/drawing/2014/main" id="{2976062C-670D-8CE2-B3C7-65A95B9B1B74}"/>
                </a:ext>
              </a:extLst>
            </p:cNvPr>
            <p:cNvSpPr/>
            <p:nvPr/>
          </p:nvSpPr>
          <p:spPr>
            <a:xfrm>
              <a:off x="6488437" y="1003524"/>
              <a:ext cx="3442316"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5" name="Rounded Rectangle 22">
              <a:extLst>
                <a:ext uri="{FF2B5EF4-FFF2-40B4-BE49-F238E27FC236}">
                  <a16:creationId xmlns:a16="http://schemas.microsoft.com/office/drawing/2014/main" id="{05E1D354-0578-FC66-61F5-426A2C18A3B2}"/>
                </a:ext>
              </a:extLst>
            </p:cNvPr>
            <p:cNvSpPr/>
            <p:nvPr/>
          </p:nvSpPr>
          <p:spPr>
            <a:xfrm>
              <a:off x="8335844" y="3310374"/>
              <a:ext cx="2772000"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27305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Risk </a:t>
              </a:r>
              <a:r>
                <a:rPr lang="en-GB" sz="1200" dirty="0">
                  <a:solidFill>
                    <a:srgbClr val="000000"/>
                  </a:solidFill>
                  <a:latin typeface="Arial"/>
                </a:rPr>
                <a:t>St</a:t>
              </a:r>
              <a:r>
                <a:rPr kumimoji="0" lang="en-GB" sz="1200" b="0" i="0" u="none" strike="noStrike" kern="1200" cap="none" spc="0" normalizeH="0" baseline="0" noProof="0" dirty="0">
                  <a:ln>
                    <a:noFill/>
                  </a:ln>
                  <a:solidFill>
                    <a:srgbClr val="000000"/>
                  </a:solidFill>
                  <a:effectLst/>
                  <a:uLnTx/>
                  <a:uFillTx/>
                  <a:latin typeface="Arial"/>
                  <a:ea typeface="+mn-ea"/>
                  <a:cs typeface="+mn-cs"/>
                </a:rPr>
                <a:t>ratification: Model impact to identify high and emerging risk groups most amenable to interventions.</a:t>
              </a:r>
            </a:p>
          </p:txBody>
        </p:sp>
        <p:sp>
          <p:nvSpPr>
            <p:cNvPr id="6" name="Rounded Rectangle 23">
              <a:extLst>
                <a:ext uri="{FF2B5EF4-FFF2-40B4-BE49-F238E27FC236}">
                  <a16:creationId xmlns:a16="http://schemas.microsoft.com/office/drawing/2014/main" id="{ABD11FBE-5E2F-5B8B-21FD-F596832D80BD}"/>
                </a:ext>
              </a:extLst>
            </p:cNvPr>
            <p:cNvSpPr/>
            <p:nvPr/>
          </p:nvSpPr>
          <p:spPr>
            <a:xfrm>
              <a:off x="1142784" y="4684743"/>
              <a:ext cx="3096000" cy="1328023"/>
            </a:xfrm>
            <a:prstGeom prst="roundRect">
              <a:avLst/>
            </a:prstGeom>
            <a:ln w="28575">
              <a:solidFill>
                <a:schemeClr val="accent2"/>
              </a:solidFill>
            </a:ln>
          </p:spPr>
          <p:txBody>
            <a:bodyPr wrap="square" rIns="360000" anchor="ctr">
              <a:spAutoFit/>
            </a:bodyPr>
            <a:lstStyle/>
            <a:p>
              <a:pPr defTabSz="457200"/>
              <a:r>
                <a:rPr lang="en-GB" sz="1200" dirty="0">
                  <a:solidFill>
                    <a:srgbClr val="000000"/>
                  </a:solidFill>
                  <a:latin typeface="Arial"/>
                </a:rPr>
                <a:t>Intervention: Design and implementation of multidisciplinary, cross-organisational interventions that are targeted at appropriate population segments through a bio-psycho-social approach. </a:t>
              </a:r>
            </a:p>
          </p:txBody>
        </p:sp>
        <p:sp>
          <p:nvSpPr>
            <p:cNvPr id="7" name="Rounded Rectangle 24">
              <a:extLst>
                <a:ext uri="{FF2B5EF4-FFF2-40B4-BE49-F238E27FC236}">
                  <a16:creationId xmlns:a16="http://schemas.microsoft.com/office/drawing/2014/main" id="{B48CF538-0D37-DC83-D305-D0E31778C1F1}"/>
                </a:ext>
              </a:extLst>
            </p:cNvPr>
            <p:cNvSpPr/>
            <p:nvPr/>
          </p:nvSpPr>
          <p:spPr>
            <a:xfrm>
              <a:off x="1084156" y="1646842"/>
              <a:ext cx="3096000" cy="972000"/>
            </a:xfrm>
            <a:prstGeom prst="roundRect">
              <a:avLst/>
            </a:prstGeom>
            <a:solidFill>
              <a:schemeClr val="bg1">
                <a:lumMod val="95000"/>
              </a:schemeClr>
            </a:solidFill>
            <a:ln w="28575">
              <a:solidFill>
                <a:schemeClr val="bg1">
                  <a:lumMod val="85000"/>
                </a:schemeClr>
              </a:solidFill>
            </a:ln>
          </p:spPr>
          <p:txBody>
            <a:bodyPr wrap="square" rIns="7200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Evaluation: Whole system impact assessment to measure net impact on population groups (utilisation, cost, outcomes and experience).</a:t>
              </a:r>
            </a:p>
          </p:txBody>
        </p:sp>
        <p:graphicFrame>
          <p:nvGraphicFramePr>
            <p:cNvPr id="8" name="Diagram 7">
              <a:extLst>
                <a:ext uri="{FF2B5EF4-FFF2-40B4-BE49-F238E27FC236}">
                  <a16:creationId xmlns:a16="http://schemas.microsoft.com/office/drawing/2014/main" id="{EE09F547-61BA-4624-1F22-722E1106F931}"/>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Oval 8">
              <a:extLst>
                <a:ext uri="{FF2B5EF4-FFF2-40B4-BE49-F238E27FC236}">
                  <a16:creationId xmlns:a16="http://schemas.microsoft.com/office/drawing/2014/main" id="{1FECB249-015E-3E53-855E-11E87E1C56FE}"/>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10" name="Oval 9">
              <a:extLst>
                <a:ext uri="{FF2B5EF4-FFF2-40B4-BE49-F238E27FC236}">
                  <a16:creationId xmlns:a16="http://schemas.microsoft.com/office/drawing/2014/main" id="{AE65E0C0-FABB-0A36-8674-431F4F2E9012}"/>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11" name="Oval 10">
              <a:extLst>
                <a:ext uri="{FF2B5EF4-FFF2-40B4-BE49-F238E27FC236}">
                  <a16:creationId xmlns:a16="http://schemas.microsoft.com/office/drawing/2014/main" id="{BC4BC999-0103-1BB0-3F7B-7724119B5349}"/>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12" name="Oval 11">
              <a:extLst>
                <a:ext uri="{FF2B5EF4-FFF2-40B4-BE49-F238E27FC236}">
                  <a16:creationId xmlns:a16="http://schemas.microsoft.com/office/drawing/2014/main" id="{B0F23023-AEA3-2531-5B91-672EDFA7858F}"/>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13" name="Oval 12">
              <a:extLst>
                <a:ext uri="{FF2B5EF4-FFF2-40B4-BE49-F238E27FC236}">
                  <a16:creationId xmlns:a16="http://schemas.microsoft.com/office/drawing/2014/main" id="{1819A41E-1B98-FF7C-450F-170F642398E8}"/>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14" name="Circular Arrow 32">
              <a:extLst>
                <a:ext uri="{FF2B5EF4-FFF2-40B4-BE49-F238E27FC236}">
                  <a16:creationId xmlns:a16="http://schemas.microsoft.com/office/drawing/2014/main" id="{9D1769CE-602C-0FF5-58F1-32AA86A7BC20}"/>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5" name="Circular Arrow 33">
              <a:extLst>
                <a:ext uri="{FF2B5EF4-FFF2-40B4-BE49-F238E27FC236}">
                  <a16:creationId xmlns:a16="http://schemas.microsoft.com/office/drawing/2014/main" id="{50B176D7-3063-332D-7D11-F1DCFA028597}"/>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6" name="Oval 15">
              <a:extLst>
                <a:ext uri="{FF2B5EF4-FFF2-40B4-BE49-F238E27FC236}">
                  <a16:creationId xmlns:a16="http://schemas.microsoft.com/office/drawing/2014/main" id="{C15D731E-7CFE-4439-9276-73AE3A6B29ED}"/>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19" name="Slide Number Placeholder 4">
            <a:extLst>
              <a:ext uri="{FF2B5EF4-FFF2-40B4-BE49-F238E27FC236}">
                <a16:creationId xmlns:a16="http://schemas.microsoft.com/office/drawing/2014/main" id="{47B0FC94-3D20-F776-FD06-9D2AF3CA457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23</a:t>
            </a:fld>
            <a:endParaRPr lang="en-US" dirty="0"/>
          </a:p>
        </p:txBody>
      </p:sp>
      <p:sp>
        <p:nvSpPr>
          <p:cNvPr id="20" name="Footer Placeholder 19">
            <a:extLst>
              <a:ext uri="{FF2B5EF4-FFF2-40B4-BE49-F238E27FC236}">
                <a16:creationId xmlns:a16="http://schemas.microsoft.com/office/drawing/2014/main" id="{B494A5DB-75AD-E79C-4878-618B552722FB}"/>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804102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3EBAF-CB61-3243-7268-ECB791C8D6CD}"/>
              </a:ext>
            </a:extLst>
          </p:cNvPr>
          <p:cNvSpPr>
            <a:spLocks noGrp="1"/>
          </p:cNvSpPr>
          <p:nvPr>
            <p:ph type="title"/>
          </p:nvPr>
        </p:nvSpPr>
        <p:spPr/>
        <p:txBody>
          <a:bodyPr vert="horz" lIns="0" tIns="0" rIns="0" bIns="0" rtlCol="0" anchor="ctr">
            <a:normAutofit/>
          </a:bodyPr>
          <a:lstStyle/>
          <a:p>
            <a:r>
              <a:rPr lang="en-GB" sz="2800" dirty="0"/>
              <a:t>Design and begin to implement interventions </a:t>
            </a:r>
          </a:p>
        </p:txBody>
      </p:sp>
      <p:graphicFrame>
        <p:nvGraphicFramePr>
          <p:cNvPr id="5" name="Table 5">
            <a:extLst>
              <a:ext uri="{FF2B5EF4-FFF2-40B4-BE49-F238E27FC236}">
                <a16:creationId xmlns:a16="http://schemas.microsoft.com/office/drawing/2014/main" id="{294633D2-C968-98AA-FDBF-3981F1393F66}"/>
              </a:ext>
            </a:extLst>
          </p:cNvPr>
          <p:cNvGraphicFramePr>
            <a:graphicFrameLocks noGrp="1"/>
          </p:cNvGraphicFramePr>
          <p:nvPr>
            <p:ph idx="1"/>
            <p:extLst>
              <p:ext uri="{D42A27DB-BD31-4B8C-83A1-F6EECF244321}">
                <p14:modId xmlns:p14="http://schemas.microsoft.com/office/powerpoint/2010/main" val="3786395560"/>
              </p:ext>
            </p:extLst>
          </p:nvPr>
        </p:nvGraphicFramePr>
        <p:xfrm>
          <a:off x="536575" y="1439863"/>
          <a:ext cx="11160000" cy="4699000"/>
        </p:xfrm>
        <a:graphic>
          <a:graphicData uri="http://schemas.openxmlformats.org/drawingml/2006/table">
            <a:tbl>
              <a:tblPr firstRow="1" bandRow="1">
                <a:tableStyleId>{5C22544A-7EE6-4342-B048-85BDC9FD1C3A}</a:tableStyleId>
              </a:tblPr>
              <a:tblGrid>
                <a:gridCol w="5256000">
                  <a:extLst>
                    <a:ext uri="{9D8B030D-6E8A-4147-A177-3AD203B41FA5}">
                      <a16:colId xmlns:a16="http://schemas.microsoft.com/office/drawing/2014/main" val="3243306628"/>
                    </a:ext>
                  </a:extLst>
                </a:gridCol>
                <a:gridCol w="648000">
                  <a:extLst>
                    <a:ext uri="{9D8B030D-6E8A-4147-A177-3AD203B41FA5}">
                      <a16:colId xmlns:a16="http://schemas.microsoft.com/office/drawing/2014/main" val="2589253825"/>
                    </a:ext>
                  </a:extLst>
                </a:gridCol>
                <a:gridCol w="5256000">
                  <a:extLst>
                    <a:ext uri="{9D8B030D-6E8A-4147-A177-3AD203B41FA5}">
                      <a16:colId xmlns:a16="http://schemas.microsoft.com/office/drawing/2014/main" val="473707319"/>
                    </a:ext>
                  </a:extLst>
                </a:gridCol>
              </a:tblGrid>
              <a:tr h="370840">
                <a:tc>
                  <a:txBody>
                    <a:bodyPr/>
                    <a:lstStyle/>
                    <a:p>
                      <a:pPr algn="ctr"/>
                      <a:r>
                        <a:rPr lang="en-GB" sz="1600" dirty="0">
                          <a:solidFill>
                            <a:schemeClr val="accent1"/>
                          </a:solidFill>
                        </a:rPr>
                        <a:t>Practical steps for implementing</a:t>
                      </a:r>
                    </a:p>
                  </a:txBody>
                  <a:tcPr>
                    <a:lnB w="38100" cap="flat" cmpd="sng" algn="ctr">
                      <a:solidFill>
                        <a:schemeClr val="accent1"/>
                      </a:solidFill>
                      <a:prstDash val="solid"/>
                      <a:round/>
                      <a:headEnd type="none" w="med" len="med"/>
                      <a:tailEnd type="none" w="med" len="med"/>
                    </a:lnB>
                    <a:noFill/>
                  </a:tcPr>
                </a:tc>
                <a:tc>
                  <a:txBody>
                    <a:bodyPr/>
                    <a:lstStyle/>
                    <a:p>
                      <a:pPr algn="ctr"/>
                      <a:endParaRPr lang="en-GB" sz="1600" dirty="0">
                        <a:solidFill>
                          <a:schemeClr val="accent1"/>
                        </a:solidFill>
                      </a:endParaRPr>
                    </a:p>
                  </a:txBody>
                  <a:tcPr>
                    <a:noFill/>
                  </a:tcPr>
                </a:tc>
                <a:tc>
                  <a:txBody>
                    <a:bodyPr/>
                    <a:lstStyle/>
                    <a:p>
                      <a:pPr algn="ctr"/>
                      <a:r>
                        <a:rPr lang="en-GB" sz="1600" dirty="0">
                          <a:solidFill>
                            <a:schemeClr val="accent1"/>
                          </a:solidFill>
                        </a:rPr>
                        <a:t>PHM PMO Offer</a:t>
                      </a:r>
                    </a:p>
                  </a:txBody>
                  <a:tcPr>
                    <a:lnB w="381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010307408"/>
                  </a:ext>
                </a:extLst>
              </a:tr>
              <a:tr h="3636000">
                <a:tc>
                  <a:txBody>
                    <a:bodyPr/>
                    <a:lstStyle/>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dirty="0">
                        <a:solidFill>
                          <a:schemeClr val="dk1"/>
                        </a:solidFill>
                        <a:latin typeface="+mn-lt"/>
                        <a:ea typeface="+mn-ea"/>
                        <a:cs typeface="+mn-cs"/>
                      </a:endParaRP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Identify the cohorts in the population most in need, align on the problem to solve, and agree the goal</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Know the alignment to which segment and system-wide measure you are targeting impact</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Align the cohort to the skill set and resources available to ensure impactability</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Encourage a focus on more proactive approaches to patient care on a day-to-day basis</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Coordinate acute, community and mental health trust’s support to primary care teams for the delivery of preventative programmes </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Maintain top-of license work to free resource capacity, use technology to reduce the low-value workload</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Define SMART outcomes measures and work with analyst community to ensure effective measure</a:t>
                      </a: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noProof="0" dirty="0">
                        <a:solidFill>
                          <a:schemeClr val="dk1"/>
                        </a:solidFill>
                        <a:latin typeface="+mn-lt"/>
                        <a:ea typeface="+mn-ea"/>
                        <a:cs typeface="+mn-cs"/>
                      </a:endParaRPr>
                    </a:p>
                  </a:txBody>
                  <a:tcPr>
                    <a:lnT w="38100"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solidFill>
                      <a:srgbClr val="D9F6FA"/>
                    </a:solidFill>
                  </a:tcPr>
                </a:tc>
                <a:tc>
                  <a:txBody>
                    <a:bodyPr/>
                    <a:lstStyle/>
                    <a:p>
                      <a:pPr marL="144000" indent="-144000">
                        <a:lnSpc>
                          <a:spcPct val="100000"/>
                        </a:lnSpc>
                        <a:spcBef>
                          <a:spcPts val="300"/>
                        </a:spcBef>
                        <a:spcAft>
                          <a:spcPts val="300"/>
                        </a:spcAft>
                      </a:pPr>
                      <a:endParaRPr lang="en-GB" sz="1400" dirty="0"/>
                    </a:p>
                  </a:txBody>
                  <a:tcPr>
                    <a:lnB w="38100" cap="flat" cmpd="sng" algn="ctr">
                      <a:noFill/>
                      <a:prstDash val="solid"/>
                      <a:round/>
                      <a:headEnd type="none" w="med" len="med"/>
                      <a:tailEnd type="none" w="med" len="med"/>
                    </a:lnB>
                    <a:noFill/>
                  </a:tcPr>
                </a:tc>
                <a:tc>
                  <a:txBody>
                    <a:bodyPr/>
                    <a:lstStyle/>
                    <a:p>
                      <a:pPr marL="285750" indent="-285750">
                        <a:lnSpc>
                          <a:spcPct val="100000"/>
                        </a:lnSpc>
                        <a:spcBef>
                          <a:spcPts val="300"/>
                        </a:spcBef>
                        <a:spcAft>
                          <a:spcPts val="300"/>
                        </a:spcAft>
                        <a:buFont typeface="Arial" panose="020B0604020202020204" pitchFamily="34" charset="0"/>
                        <a:buChar char="•"/>
                      </a:pPr>
                      <a:endParaRPr lang="en-GB" sz="1400" kern="1200" dirty="0">
                        <a:solidFill>
                          <a:schemeClr val="dk1"/>
                        </a:solidFill>
                        <a:latin typeface="+mn-lt"/>
                        <a:ea typeface="+mn-ea"/>
                        <a:cs typeface="+mn-cs"/>
                      </a:endParaRP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Facilitate and coordinate 3</a:t>
                      </a:r>
                      <a:r>
                        <a:rPr lang="en-GB" sz="1400" kern="1200" baseline="30000" dirty="0">
                          <a:solidFill>
                            <a:schemeClr val="dk1"/>
                          </a:solidFill>
                          <a:latin typeface="+mn-lt"/>
                          <a:ea typeface="+mn-ea"/>
                          <a:cs typeface="+mn-cs"/>
                        </a:rPr>
                        <a:t>rd</a:t>
                      </a:r>
                      <a:r>
                        <a:rPr lang="en-GB" sz="1400" kern="1200" dirty="0">
                          <a:solidFill>
                            <a:schemeClr val="dk1"/>
                          </a:solidFill>
                          <a:latin typeface="+mn-lt"/>
                          <a:ea typeface="+mn-ea"/>
                          <a:cs typeface="+mn-cs"/>
                        </a:rPr>
                        <a:t> sector and social care organisations across the ICS to come together and work toward a common goal/ cohort</a:t>
                      </a: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Socialise and communicate to wider partners in order to remove barriers to implementation</a:t>
                      </a: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Interact with multiple levels of care providers to understand and influence behaviour change to drive BAU towards proactive preventative care</a:t>
                      </a: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Identify Lincolnshire-wide initiatives that will impact whole population and provider environments</a:t>
                      </a: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Support development through understanding of data insights and available resources including Care Coordinators and Health Coaches. </a:t>
                      </a:r>
                    </a:p>
                    <a:p>
                      <a:pPr marL="285750" indent="-285750">
                        <a:lnSpc>
                          <a:spcPct val="100000"/>
                        </a:lnSpc>
                        <a:spcBef>
                          <a:spcPts val="300"/>
                        </a:spcBef>
                        <a:spcAft>
                          <a:spcPts val="300"/>
                        </a:spcAft>
                        <a:buFont typeface="Arial" panose="020B0604020202020204" pitchFamily="34" charset="0"/>
                        <a:buChar char="•"/>
                      </a:pPr>
                      <a:r>
                        <a:rPr lang="en-GB" sz="1400" kern="1200" dirty="0">
                          <a:solidFill>
                            <a:schemeClr val="dk1"/>
                          </a:solidFill>
                          <a:latin typeface="+mn-lt"/>
                          <a:ea typeface="+mn-ea"/>
                          <a:cs typeface="+mn-cs"/>
                        </a:rPr>
                        <a:t>Discuss how to structure these services for best population impact.</a:t>
                      </a:r>
                    </a:p>
                  </a:txBody>
                  <a:tcPr>
                    <a:lnT w="38100"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solidFill>
                      <a:srgbClr val="D9F6FA"/>
                    </a:solidFill>
                  </a:tcPr>
                </a:tc>
                <a:extLst>
                  <a:ext uri="{0D108BD9-81ED-4DB2-BD59-A6C34878D82A}">
                    <a16:rowId xmlns:a16="http://schemas.microsoft.com/office/drawing/2014/main" val="3218692276"/>
                  </a:ext>
                </a:extLst>
              </a:tr>
            </a:tbl>
          </a:graphicData>
        </a:graphic>
      </p:graphicFrame>
      <p:sp>
        <p:nvSpPr>
          <p:cNvPr id="4" name="Slide Number Placeholder 4">
            <a:extLst>
              <a:ext uri="{FF2B5EF4-FFF2-40B4-BE49-F238E27FC236}">
                <a16:creationId xmlns:a16="http://schemas.microsoft.com/office/drawing/2014/main" id="{BCF39A3B-B3C0-DE5E-C69F-D37D88E8F741}"/>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24</a:t>
            </a:fld>
            <a:endParaRPr lang="en-US" dirty="0"/>
          </a:p>
        </p:txBody>
      </p:sp>
      <p:sp>
        <p:nvSpPr>
          <p:cNvPr id="6" name="Footer Placeholder 5">
            <a:extLst>
              <a:ext uri="{FF2B5EF4-FFF2-40B4-BE49-F238E27FC236}">
                <a16:creationId xmlns:a16="http://schemas.microsoft.com/office/drawing/2014/main" id="{D055D9A4-2036-8DB8-9AEC-C35EA35DF105}"/>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8277905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513FF2AB-CAC8-4E99-BC83-1770894CCFDA}"/>
              </a:ext>
              <a:ext uri="{C183D7F6-B498-43B3-948B-1728B52AA6E4}">
                <adec:decorative xmlns:adec="http://schemas.microsoft.com/office/drawing/2017/decorative" val="1"/>
              </a:ext>
            </a:extLst>
          </p:cNvPr>
          <p:cNvSpPr/>
          <p:nvPr/>
        </p:nvSpPr>
        <p:spPr bwMode="gray">
          <a:xfrm>
            <a:off x="6923715" y="270760"/>
            <a:ext cx="4565900" cy="5939405"/>
          </a:xfrm>
          <a:prstGeom prst="rect">
            <a:avLst/>
          </a:prstGeom>
          <a:solidFill>
            <a:schemeClr val="bg2"/>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17">
            <a:extLst>
              <a:ext uri="{FF2B5EF4-FFF2-40B4-BE49-F238E27FC236}">
                <a16:creationId xmlns:a16="http://schemas.microsoft.com/office/drawing/2014/main" id="{C8671E38-11BC-4FCC-BF82-91BB0E0EF7C7}"/>
              </a:ext>
            </a:extLst>
          </p:cNvPr>
          <p:cNvSpPr txBox="1"/>
          <p:nvPr/>
        </p:nvSpPr>
        <p:spPr>
          <a:xfrm>
            <a:off x="457199" y="1153798"/>
            <a:ext cx="6165038" cy="1076641"/>
          </a:xfrm>
          <a:prstGeom prst="rect">
            <a:avLst/>
          </a:prstGeom>
          <a:solidFill>
            <a:srgbClr val="FBF9F4"/>
          </a:solid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150" sz="1100" b="1" i="0" u="none" strike="noStrike" kern="1200" cap="none" spc="0" normalizeH="0" baseline="0" noProof="0" dirty="0">
                <a:ln>
                  <a:noFill/>
                </a:ln>
                <a:solidFill>
                  <a:srgbClr val="0070C0"/>
                </a:solidFill>
                <a:effectLst/>
                <a:uLnTx/>
                <a:uFillTx/>
                <a:latin typeface="Arial" panose="020B0604020202020204"/>
                <a:ea typeface="+mn-ea"/>
                <a:cs typeface="+mn-cs"/>
              </a:rPr>
              <a:t>Cohort 1 </a:t>
            </a:r>
            <a:r>
              <a:rPr kumimoji="0" lang="en-150" sz="1100" b="1"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GB" sz="1100" b="0" i="0" u="none" strike="noStrike" kern="1200" cap="none" spc="0" normalizeH="0" baseline="0" noProof="0" dirty="0">
                <a:ln>
                  <a:noFill/>
                </a:ln>
                <a:solidFill>
                  <a:srgbClr val="5A5A5A"/>
                </a:solidFill>
                <a:effectLst/>
                <a:uLnTx/>
                <a:uFillTx/>
                <a:latin typeface="Arial" panose="020B0604020202020204"/>
                <a:ea typeface="+mn-ea"/>
                <a:cs typeface="+mn-cs"/>
              </a:rPr>
              <a:t>10+ ULHT AE Attends</a:t>
            </a:r>
            <a:endPar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150" sz="1100" b="1" i="0" u="none" strike="noStrike" kern="1200" cap="none" spc="0" normalizeH="0" baseline="0" noProof="0" dirty="0">
                <a:ln>
                  <a:noFill/>
                </a:ln>
                <a:solidFill>
                  <a:srgbClr val="0070C0"/>
                </a:solidFill>
                <a:effectLst/>
                <a:uLnTx/>
                <a:uFillTx/>
                <a:latin typeface="Arial" panose="020B0604020202020204"/>
                <a:ea typeface="+mn-ea"/>
                <a:cs typeface="+mn-cs"/>
              </a:rPr>
              <a:t>Cohort 2 </a:t>
            </a:r>
            <a:r>
              <a:rPr kumimoji="0" lang="en-150" sz="1100" b="1"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4+ ULHT AE Attend</a:t>
            </a:r>
            <a:r>
              <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rPr>
              <a:t>s,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5+ MH activities</a:t>
            </a:r>
            <a:r>
              <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5+ Comm activities</a:t>
            </a:r>
            <a:r>
              <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High GP Users</a:t>
            </a:r>
            <a:endPar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150" sz="1100" b="1" i="0" u="none" strike="noStrike" kern="1200" cap="none" spc="0" normalizeH="0" baseline="0" noProof="0" dirty="0">
                <a:ln>
                  <a:noFill/>
                </a:ln>
                <a:solidFill>
                  <a:srgbClr val="0070C0"/>
                </a:solidFill>
                <a:effectLst/>
                <a:uLnTx/>
                <a:uFillTx/>
                <a:latin typeface="Arial" panose="020B0604020202020204"/>
                <a:ea typeface="+mn-ea"/>
                <a:cs typeface="+mn-cs"/>
              </a:rPr>
              <a:t>Cohort 3 </a:t>
            </a:r>
            <a:r>
              <a:rPr kumimoji="0" lang="en-150" sz="1100" b="1"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6+ ULHT AE Attends</a:t>
            </a:r>
            <a:r>
              <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High GP Users</a:t>
            </a:r>
            <a:endPar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150" sz="1100" b="1" i="0" u="none" strike="noStrike" kern="1200" cap="none" spc="0" normalizeH="0" baseline="0" noProof="0" dirty="0">
                <a:ln>
                  <a:noFill/>
                </a:ln>
                <a:solidFill>
                  <a:srgbClr val="0070C0"/>
                </a:solidFill>
                <a:effectLst/>
                <a:uLnTx/>
                <a:uFillTx/>
                <a:latin typeface="Arial" panose="020B0604020202020204"/>
                <a:ea typeface="+mn-ea"/>
                <a:cs typeface="+mn-cs"/>
              </a:rPr>
              <a:t>Cohort 4 </a:t>
            </a:r>
            <a:r>
              <a:rPr kumimoji="0" lang="en-150" sz="1100" b="1" i="0" u="none" strike="noStrike" kern="1200" cap="none" spc="0" normalizeH="0" baseline="0" noProof="0" dirty="0">
                <a:ln>
                  <a:noFill/>
                </a:ln>
                <a:solidFill>
                  <a:srgbClr val="5A5A5A"/>
                </a:solidFill>
                <a:effectLst/>
                <a:uLnTx/>
                <a:uFillTx/>
                <a:latin typeface="Arial" panose="020B0604020202020204"/>
                <a:ea typeface="+mn-ea"/>
                <a:cs typeface="+mn-cs"/>
              </a:rPr>
              <a:t>– </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6+ ULHT AE Attend</a:t>
            </a:r>
            <a:r>
              <a:rPr kumimoji="0" lang="en-150" sz="1100" b="0" i="0" u="none" strike="noStrike" kern="1200" cap="none" spc="0" normalizeH="0" baseline="0" noProof="0" dirty="0">
                <a:ln>
                  <a:noFill/>
                </a:ln>
                <a:solidFill>
                  <a:srgbClr val="5A5A5A"/>
                </a:solidFill>
                <a:effectLst/>
                <a:uLnTx/>
                <a:uFillTx/>
                <a:latin typeface="Arial" panose="020B0604020202020204"/>
                <a:ea typeface="+mn-ea"/>
                <a:cs typeface="+mn-cs"/>
              </a:rPr>
              <a:t>s,</a:t>
            </a:r>
            <a:r>
              <a:rPr kumimoji="0" lang="en-US" sz="1100" b="0" i="0" u="none" strike="noStrike" kern="1200" cap="none" spc="0" normalizeH="0" baseline="0" noProof="0" dirty="0">
                <a:ln>
                  <a:noFill/>
                </a:ln>
                <a:solidFill>
                  <a:srgbClr val="5A5A5A"/>
                </a:solidFill>
                <a:effectLst/>
                <a:uLnTx/>
                <a:uFillTx/>
                <a:latin typeface="Arial" panose="020B0604020202020204"/>
                <a:ea typeface="+mn-ea"/>
                <a:cs typeface="+mn-cs"/>
              </a:rPr>
              <a:t>Low GP Users</a:t>
            </a:r>
          </a:p>
        </p:txBody>
      </p:sp>
      <p:grpSp>
        <p:nvGrpSpPr>
          <p:cNvPr id="5" name="Group 4">
            <a:extLst>
              <a:ext uri="{FF2B5EF4-FFF2-40B4-BE49-F238E27FC236}">
                <a16:creationId xmlns:a16="http://schemas.microsoft.com/office/drawing/2014/main" id="{0F8E5B8A-2EBB-4ECF-ADC1-217B6A97C76D}"/>
              </a:ext>
              <a:ext uri="{C183D7F6-B498-43B3-948B-1728B52AA6E4}">
                <adec:decorative xmlns:adec="http://schemas.microsoft.com/office/drawing/2017/decorative" val="1"/>
              </a:ext>
            </a:extLst>
          </p:cNvPr>
          <p:cNvGrpSpPr/>
          <p:nvPr/>
        </p:nvGrpSpPr>
        <p:grpSpPr>
          <a:xfrm>
            <a:off x="7087476" y="499166"/>
            <a:ext cx="4218086" cy="5544554"/>
            <a:chOff x="3164226" y="656245"/>
            <a:chExt cx="4218086" cy="5544554"/>
          </a:xfrm>
        </p:grpSpPr>
        <p:grpSp>
          <p:nvGrpSpPr>
            <p:cNvPr id="2" name="Group 1">
              <a:extLst>
                <a:ext uri="{FF2B5EF4-FFF2-40B4-BE49-F238E27FC236}">
                  <a16:creationId xmlns:a16="http://schemas.microsoft.com/office/drawing/2014/main" id="{0A418385-B2E7-427F-B182-69A2A79512DC}"/>
                </a:ext>
              </a:extLst>
            </p:cNvPr>
            <p:cNvGrpSpPr/>
            <p:nvPr/>
          </p:nvGrpSpPr>
          <p:grpSpPr>
            <a:xfrm>
              <a:off x="3215941" y="685172"/>
              <a:ext cx="3991275" cy="5515627"/>
              <a:chOff x="303889" y="1037876"/>
              <a:chExt cx="3460580" cy="4782248"/>
            </a:xfrm>
          </p:grpSpPr>
          <p:pic>
            <p:nvPicPr>
              <p:cNvPr id="7" name="Picture 6">
                <a:extLst>
                  <a:ext uri="{FF2B5EF4-FFF2-40B4-BE49-F238E27FC236}">
                    <a16:creationId xmlns:a16="http://schemas.microsoft.com/office/drawing/2014/main" id="{DAB4D85D-0BAD-4502-AF7D-F98043AA6689}"/>
                  </a:ext>
                </a:extLst>
              </p:cNvPr>
              <p:cNvPicPr>
                <a:picLocks noChangeAspect="1"/>
              </p:cNvPicPr>
              <p:nvPr/>
            </p:nvPicPr>
            <p:blipFill>
              <a:blip r:embed="rId2"/>
              <a:stretch>
                <a:fillRect/>
              </a:stretch>
            </p:blipFill>
            <p:spPr>
              <a:xfrm>
                <a:off x="3445146" y="1208013"/>
                <a:ext cx="319323" cy="4612111"/>
              </a:xfrm>
              <a:prstGeom prst="rect">
                <a:avLst/>
              </a:prstGeom>
            </p:spPr>
          </p:pic>
          <p:pic>
            <p:nvPicPr>
              <p:cNvPr id="9" name="Picture 8">
                <a:extLst>
                  <a:ext uri="{FF2B5EF4-FFF2-40B4-BE49-F238E27FC236}">
                    <a16:creationId xmlns:a16="http://schemas.microsoft.com/office/drawing/2014/main" id="{177BEFEC-42BA-4B60-9512-4D64D2921658}"/>
                  </a:ext>
                </a:extLst>
              </p:cNvPr>
              <p:cNvPicPr>
                <a:picLocks noChangeAspect="1"/>
              </p:cNvPicPr>
              <p:nvPr/>
            </p:nvPicPr>
            <p:blipFill>
              <a:blip r:embed="rId3"/>
              <a:stretch>
                <a:fillRect/>
              </a:stretch>
            </p:blipFill>
            <p:spPr>
              <a:xfrm>
                <a:off x="2864430" y="1208013"/>
                <a:ext cx="319323" cy="4612111"/>
              </a:xfrm>
              <a:prstGeom prst="rect">
                <a:avLst/>
              </a:prstGeom>
            </p:spPr>
          </p:pic>
          <p:pic>
            <p:nvPicPr>
              <p:cNvPr id="11" name="Picture 10">
                <a:extLst>
                  <a:ext uri="{FF2B5EF4-FFF2-40B4-BE49-F238E27FC236}">
                    <a16:creationId xmlns:a16="http://schemas.microsoft.com/office/drawing/2014/main" id="{7AE753F7-5006-483C-9C7B-75D089A0E6DF}"/>
                  </a:ext>
                </a:extLst>
              </p:cNvPr>
              <p:cNvPicPr>
                <a:picLocks noChangeAspect="1"/>
              </p:cNvPicPr>
              <p:nvPr/>
            </p:nvPicPr>
            <p:blipFill>
              <a:blip r:embed="rId4"/>
              <a:stretch>
                <a:fillRect/>
              </a:stretch>
            </p:blipFill>
            <p:spPr>
              <a:xfrm>
                <a:off x="2198628" y="1208013"/>
                <a:ext cx="377715" cy="4612111"/>
              </a:xfrm>
              <a:prstGeom prst="rect">
                <a:avLst/>
              </a:prstGeom>
            </p:spPr>
          </p:pic>
          <p:pic>
            <p:nvPicPr>
              <p:cNvPr id="13" name="Picture 12">
                <a:extLst>
                  <a:ext uri="{FF2B5EF4-FFF2-40B4-BE49-F238E27FC236}">
                    <a16:creationId xmlns:a16="http://schemas.microsoft.com/office/drawing/2014/main" id="{4332256B-A4F6-4A76-B2A0-356E34DF5B70}"/>
                  </a:ext>
                </a:extLst>
              </p:cNvPr>
              <p:cNvPicPr>
                <a:picLocks noChangeAspect="1"/>
              </p:cNvPicPr>
              <p:nvPr/>
            </p:nvPicPr>
            <p:blipFill>
              <a:blip r:embed="rId5"/>
              <a:stretch>
                <a:fillRect/>
              </a:stretch>
            </p:blipFill>
            <p:spPr>
              <a:xfrm>
                <a:off x="311354" y="1037876"/>
                <a:ext cx="1152529" cy="4782248"/>
              </a:xfrm>
              <a:prstGeom prst="rect">
                <a:avLst/>
              </a:prstGeom>
            </p:spPr>
          </p:pic>
          <p:pic>
            <p:nvPicPr>
              <p:cNvPr id="15" name="Picture 14">
                <a:extLst>
                  <a:ext uri="{FF2B5EF4-FFF2-40B4-BE49-F238E27FC236}">
                    <a16:creationId xmlns:a16="http://schemas.microsoft.com/office/drawing/2014/main" id="{C1750BC0-4121-44E6-897E-45346D417804}"/>
                  </a:ext>
                </a:extLst>
              </p:cNvPr>
              <p:cNvPicPr>
                <a:picLocks noChangeAspect="1"/>
              </p:cNvPicPr>
              <p:nvPr/>
            </p:nvPicPr>
            <p:blipFill>
              <a:blip r:embed="rId6"/>
              <a:stretch>
                <a:fillRect/>
              </a:stretch>
            </p:blipFill>
            <p:spPr>
              <a:xfrm>
                <a:off x="1556120" y="1193467"/>
                <a:ext cx="354421" cy="4612110"/>
              </a:xfrm>
              <a:prstGeom prst="rect">
                <a:avLst/>
              </a:prstGeom>
            </p:spPr>
          </p:pic>
          <p:sp>
            <p:nvSpPr>
              <p:cNvPr id="16" name="TextBox 15">
                <a:extLst>
                  <a:ext uri="{FF2B5EF4-FFF2-40B4-BE49-F238E27FC236}">
                    <a16:creationId xmlns:a16="http://schemas.microsoft.com/office/drawing/2014/main" id="{D33EA937-A224-4B45-BDED-8243DF3F644F}"/>
                  </a:ext>
                </a:extLst>
              </p:cNvPr>
              <p:cNvSpPr txBox="1"/>
              <p:nvPr/>
            </p:nvSpPr>
            <p:spPr>
              <a:xfrm>
                <a:off x="303889" y="3154261"/>
                <a:ext cx="1123934" cy="26685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5A5A5A"/>
                    </a:solidFill>
                    <a:effectLst/>
                    <a:uLnTx/>
                    <a:uFillTx/>
                    <a:latin typeface="Arial" panose="020B0604020202020204"/>
                    <a:ea typeface="+mn-ea"/>
                    <a:cs typeface="+mn-cs"/>
                  </a:rPr>
                  <a:t>AE Attends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5A5A5A"/>
                    </a:solidFill>
                    <a:effectLst/>
                    <a:uLnTx/>
                    <a:uFillTx/>
                    <a:latin typeface="Arial" panose="020B0604020202020204"/>
                    <a:ea typeface="+mn-ea"/>
                    <a:cs typeface="+mn-cs"/>
                  </a:rPr>
                  <a:t>Acute EM Beddays PPPY</a:t>
                </a:r>
                <a:endParaRPr kumimoji="0" lang="en-US" sz="7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sp>
          <p:nvSpPr>
            <p:cNvPr id="4" name="Rectangle 3">
              <a:extLst>
                <a:ext uri="{FF2B5EF4-FFF2-40B4-BE49-F238E27FC236}">
                  <a16:creationId xmlns:a16="http://schemas.microsoft.com/office/drawing/2014/main" id="{B9125E52-417F-459B-8BAC-5E6AA99C58FF}"/>
                </a:ext>
              </a:extLst>
            </p:cNvPr>
            <p:cNvSpPr/>
            <p:nvPr/>
          </p:nvSpPr>
          <p:spPr>
            <a:xfrm>
              <a:off x="3215941" y="864621"/>
              <a:ext cx="4097657" cy="300831"/>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8F1378A8-9E39-4C9F-82A4-DB3088087653}"/>
                </a:ext>
              </a:extLst>
            </p:cNvPr>
            <p:cNvSpPr/>
            <p:nvPr/>
          </p:nvSpPr>
          <p:spPr>
            <a:xfrm>
              <a:off x="3224552" y="1600692"/>
              <a:ext cx="4090942" cy="17616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A40E22AE-5118-4873-97BC-E48792D790F7}"/>
                </a:ext>
              </a:extLst>
            </p:cNvPr>
            <p:cNvSpPr/>
            <p:nvPr/>
          </p:nvSpPr>
          <p:spPr>
            <a:xfrm>
              <a:off x="3199162" y="4736082"/>
              <a:ext cx="4090943" cy="17616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8D10D84-DA56-4B2A-A51E-5949072B1D19}"/>
                </a:ext>
              </a:extLst>
            </p:cNvPr>
            <p:cNvSpPr/>
            <p:nvPr/>
          </p:nvSpPr>
          <p:spPr>
            <a:xfrm>
              <a:off x="3215052" y="5355880"/>
              <a:ext cx="4097657" cy="191341"/>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ADF17BE0-62A3-42A2-9E33-1D2989EDA4CC}"/>
                </a:ext>
              </a:extLst>
            </p:cNvPr>
            <p:cNvSpPr/>
            <p:nvPr/>
          </p:nvSpPr>
          <p:spPr>
            <a:xfrm>
              <a:off x="3164226" y="656245"/>
              <a:ext cx="4218086" cy="554455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FA1470A4-BF32-4497-908A-A74A5B1D8AD5}"/>
              </a:ext>
            </a:extLst>
          </p:cNvPr>
          <p:cNvSpPr txBox="1"/>
          <p:nvPr/>
        </p:nvSpPr>
        <p:spPr>
          <a:xfrm>
            <a:off x="8408580" y="482388"/>
            <a:ext cx="68961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1100" b="1" i="0" u="none" strike="noStrike" kern="1200" cap="none" spc="0" normalizeH="0" baseline="0" noProof="0">
                <a:ln>
                  <a:noFill/>
                </a:ln>
                <a:solidFill>
                  <a:srgbClr val="5A5A5A"/>
                </a:solidFill>
                <a:effectLst/>
                <a:uLnTx/>
                <a:uFillTx/>
                <a:latin typeface="Arial" panose="020B0604020202020204"/>
                <a:ea typeface="+mn-ea"/>
                <a:cs typeface="+mn-cs"/>
              </a:rPr>
              <a:t>Cohort 1</a:t>
            </a:r>
            <a:endParaRPr kumimoji="0" lang="en-US" sz="1100" b="1"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9590BA4D-C6B8-4822-A668-6AB92F836E82}"/>
              </a:ext>
            </a:extLst>
          </p:cNvPr>
          <p:cNvSpPr txBox="1"/>
          <p:nvPr/>
        </p:nvSpPr>
        <p:spPr>
          <a:xfrm>
            <a:off x="9218495" y="475350"/>
            <a:ext cx="68961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1100" b="1" i="0" u="none" strike="noStrike" kern="1200" cap="none" spc="0" normalizeH="0" baseline="0" noProof="0">
                <a:ln>
                  <a:noFill/>
                </a:ln>
                <a:solidFill>
                  <a:srgbClr val="5A5A5A"/>
                </a:solidFill>
                <a:effectLst/>
                <a:uLnTx/>
                <a:uFillTx/>
                <a:latin typeface="Arial" panose="020B0604020202020204"/>
                <a:ea typeface="+mn-ea"/>
                <a:cs typeface="+mn-cs"/>
              </a:rPr>
              <a:t>Cohort 2</a:t>
            </a:r>
            <a:endParaRPr kumimoji="0" lang="en-US" sz="1100" b="1"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9351008C-9600-4FDC-9C81-0363B10D8E96}"/>
              </a:ext>
            </a:extLst>
          </p:cNvPr>
          <p:cNvSpPr txBox="1"/>
          <p:nvPr/>
        </p:nvSpPr>
        <p:spPr>
          <a:xfrm>
            <a:off x="9904390" y="470895"/>
            <a:ext cx="68961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1100" b="1" i="0" u="none" strike="noStrike" kern="1200" cap="none" spc="0" normalizeH="0" baseline="0" noProof="0">
                <a:ln>
                  <a:noFill/>
                </a:ln>
                <a:solidFill>
                  <a:srgbClr val="5A5A5A"/>
                </a:solidFill>
                <a:effectLst/>
                <a:uLnTx/>
                <a:uFillTx/>
                <a:latin typeface="Arial" panose="020B0604020202020204"/>
                <a:ea typeface="+mn-ea"/>
                <a:cs typeface="+mn-cs"/>
              </a:rPr>
              <a:t>Cohort 3</a:t>
            </a:r>
            <a:endParaRPr kumimoji="0" lang="en-US" sz="1100" b="1"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27" name="TextBox 26">
            <a:extLst>
              <a:ext uri="{FF2B5EF4-FFF2-40B4-BE49-F238E27FC236}">
                <a16:creationId xmlns:a16="http://schemas.microsoft.com/office/drawing/2014/main" id="{8374E08B-ADE1-4D9D-A39E-AAF85ABE6415}"/>
              </a:ext>
            </a:extLst>
          </p:cNvPr>
          <p:cNvSpPr txBox="1"/>
          <p:nvPr/>
        </p:nvSpPr>
        <p:spPr>
          <a:xfrm>
            <a:off x="10555232" y="466440"/>
            <a:ext cx="689612"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150" sz="1100" b="1" i="0" u="none" strike="noStrike" kern="1200" cap="none" spc="0" normalizeH="0" baseline="0" noProof="0">
                <a:ln>
                  <a:noFill/>
                </a:ln>
                <a:solidFill>
                  <a:srgbClr val="5A5A5A"/>
                </a:solidFill>
                <a:effectLst/>
                <a:uLnTx/>
                <a:uFillTx/>
                <a:latin typeface="Arial" panose="020B0604020202020204"/>
                <a:ea typeface="+mn-ea"/>
                <a:cs typeface="+mn-cs"/>
              </a:rPr>
              <a:t>Cohort 4</a:t>
            </a:r>
            <a:endParaRPr kumimoji="0" lang="en-US" sz="1100" b="1" i="0" u="none" strike="noStrike" kern="1200" cap="none" spc="0" normalizeH="0" baseline="0" noProof="0" dirty="0">
              <a:ln>
                <a:noFill/>
              </a:ln>
              <a:solidFill>
                <a:srgbClr val="5A5A5A"/>
              </a:solidFill>
              <a:effectLst/>
              <a:uLnTx/>
              <a:uFillTx/>
              <a:latin typeface="Arial" panose="020B0604020202020204"/>
              <a:ea typeface="+mn-ea"/>
              <a:cs typeface="+mn-cs"/>
            </a:endParaRPr>
          </a:p>
        </p:txBody>
      </p:sp>
      <p:sp>
        <p:nvSpPr>
          <p:cNvPr id="14" name="Title 13">
            <a:extLst>
              <a:ext uri="{FF2B5EF4-FFF2-40B4-BE49-F238E27FC236}">
                <a16:creationId xmlns:a16="http://schemas.microsoft.com/office/drawing/2014/main" id="{35964246-0A2D-438F-93BF-AA8E00528ED3}"/>
              </a:ext>
            </a:extLst>
          </p:cNvPr>
          <p:cNvSpPr>
            <a:spLocks noGrp="1"/>
          </p:cNvSpPr>
          <p:nvPr>
            <p:ph type="title"/>
          </p:nvPr>
        </p:nvSpPr>
        <p:spPr/>
        <p:txBody>
          <a:bodyPr vert="horz" lIns="0" tIns="0" rIns="0" bIns="0" rtlCol="0" anchor="ctr">
            <a:normAutofit/>
          </a:bodyPr>
          <a:lstStyle/>
          <a:p>
            <a:r>
              <a:rPr lang="en-150" sz="2800" dirty="0"/>
              <a:t>Cohorts Comparisons</a:t>
            </a:r>
            <a:endParaRPr lang="en-US" sz="2800" dirty="0"/>
          </a:p>
        </p:txBody>
      </p:sp>
      <p:pic>
        <p:nvPicPr>
          <p:cNvPr id="28" name="Picture 27">
            <a:extLst>
              <a:ext uri="{FF2B5EF4-FFF2-40B4-BE49-F238E27FC236}">
                <a16:creationId xmlns:a16="http://schemas.microsoft.com/office/drawing/2014/main" id="{F6EE9BC0-8C3E-4DCA-93F5-A768E38F8FA7}"/>
              </a:ext>
              <a:ext uri="{C183D7F6-B498-43B3-948B-1728B52AA6E4}">
                <adec:decorative xmlns:adec="http://schemas.microsoft.com/office/drawing/2017/decorative" val="1"/>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a:stretch/>
        </p:blipFill>
        <p:spPr bwMode="gray">
          <a:xfrm>
            <a:off x="708996" y="2519078"/>
            <a:ext cx="609601" cy="609601"/>
          </a:xfrm>
          <a:prstGeom prst="rect">
            <a:avLst/>
          </a:prstGeom>
        </p:spPr>
      </p:pic>
      <p:sp>
        <p:nvSpPr>
          <p:cNvPr id="29" name="TextBox 28">
            <a:extLst>
              <a:ext uri="{FF2B5EF4-FFF2-40B4-BE49-F238E27FC236}">
                <a16:creationId xmlns:a16="http://schemas.microsoft.com/office/drawing/2014/main" id="{930391A0-E352-4BDC-9241-16517D266754}"/>
              </a:ext>
            </a:extLst>
          </p:cNvPr>
          <p:cNvSpPr txBox="1"/>
          <p:nvPr/>
        </p:nvSpPr>
        <p:spPr bwMode="gray">
          <a:xfrm>
            <a:off x="1494141" y="2519078"/>
            <a:ext cx="4218087" cy="215444"/>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150" sz="1400" b="1" i="0" u="none" strike="noStrike" kern="1200" cap="none" spc="0" normalizeH="0" baseline="0" noProof="0" dirty="0">
                <a:ln>
                  <a:noFill/>
                </a:ln>
                <a:solidFill>
                  <a:srgbClr val="0070C0"/>
                </a:solidFill>
                <a:effectLst/>
                <a:uLnTx/>
                <a:uFillTx/>
                <a:latin typeface="Arial" panose="020B0604020202020204"/>
                <a:ea typeface="+mn-ea"/>
                <a:cs typeface="+mn-cs"/>
              </a:rPr>
              <a:t>Cohort 1</a:t>
            </a:r>
            <a:r>
              <a:rPr kumimoji="0" lang="en-GB" sz="1400" b="1" i="0" u="none" strike="noStrike" kern="1200" cap="none" spc="0" normalizeH="0" baseline="0" noProof="0" dirty="0">
                <a:ln>
                  <a:noFill/>
                </a:ln>
                <a:solidFill>
                  <a:srgbClr val="0070C0"/>
                </a:solidFill>
                <a:effectLst/>
                <a:uLnTx/>
                <a:uFillTx/>
                <a:latin typeface="Arial" panose="020B0604020202020204"/>
                <a:ea typeface="+mn-ea"/>
                <a:cs typeface="+mn-cs"/>
              </a:rPr>
              <a:t> – High ULHT A&amp;E Users</a:t>
            </a:r>
            <a:endParaRPr kumimoji="0" lang="en-US" sz="1400" b="1" i="0" u="none" strike="noStrike" kern="1200" cap="none" spc="0" normalizeH="0" baseline="0" noProof="0" dirty="0">
              <a:ln>
                <a:noFill/>
              </a:ln>
              <a:solidFill>
                <a:srgbClr val="0070C0"/>
              </a:solidFill>
              <a:effectLst/>
              <a:uLnTx/>
              <a:uFillTx/>
              <a:latin typeface="Arial" panose="020B0604020202020204"/>
              <a:ea typeface="+mn-ea"/>
              <a:cs typeface="+mn-cs"/>
            </a:endParaRPr>
          </a:p>
        </p:txBody>
      </p:sp>
      <p:sp>
        <p:nvSpPr>
          <p:cNvPr id="30" name="TextBox 29">
            <a:extLst>
              <a:ext uri="{FF2B5EF4-FFF2-40B4-BE49-F238E27FC236}">
                <a16:creationId xmlns:a16="http://schemas.microsoft.com/office/drawing/2014/main" id="{E98E2AD2-0642-4E53-8968-BEEE1C0B6191}"/>
              </a:ext>
            </a:extLst>
          </p:cNvPr>
          <p:cNvSpPr txBox="1"/>
          <p:nvPr/>
        </p:nvSpPr>
        <p:spPr bwMode="gray">
          <a:xfrm>
            <a:off x="1494141" y="2885502"/>
            <a:ext cx="4462043" cy="64633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US" sz="1400" b="0" i="0" u="none" strike="noStrike" kern="1200" cap="none" spc="0" normalizeH="0" baseline="0" noProof="0" dirty="0">
                <a:ln>
                  <a:noFill/>
                </a:ln>
                <a:solidFill>
                  <a:srgbClr val="5A5A5A"/>
                </a:solidFill>
                <a:effectLst/>
                <a:uLnTx/>
                <a:uFillTx/>
                <a:latin typeface="Arial" panose="020B0604020202020204"/>
                <a:ea typeface="+mn-ea"/>
                <a:cs typeface="+mn-cs"/>
              </a:rPr>
              <a:t>High Frequency Users (Cohort 2) are older, with more LTCs (8.2), and higher prevalence of physical health conditions.</a:t>
            </a:r>
          </a:p>
        </p:txBody>
      </p:sp>
      <p:pic>
        <p:nvPicPr>
          <p:cNvPr id="31" name="Picture 30">
            <a:extLst>
              <a:ext uri="{FF2B5EF4-FFF2-40B4-BE49-F238E27FC236}">
                <a16:creationId xmlns:a16="http://schemas.microsoft.com/office/drawing/2014/main" id="{FB81ACD5-5CC7-4BDB-A6CA-CB28343A9B2E}"/>
              </a:ext>
              <a:ext uri="{C183D7F6-B498-43B3-948B-1728B52AA6E4}">
                <adec:decorative xmlns:adec="http://schemas.microsoft.com/office/drawing/2017/decorative" val="1"/>
              </a:ext>
            </a:extLst>
          </p:cNvPr>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708996" y="3731715"/>
            <a:ext cx="609601" cy="609601"/>
          </a:xfrm>
          <a:prstGeom prst="rect">
            <a:avLst/>
          </a:prstGeom>
        </p:spPr>
      </p:pic>
      <p:sp>
        <p:nvSpPr>
          <p:cNvPr id="32" name="TextBox 31">
            <a:extLst>
              <a:ext uri="{FF2B5EF4-FFF2-40B4-BE49-F238E27FC236}">
                <a16:creationId xmlns:a16="http://schemas.microsoft.com/office/drawing/2014/main" id="{F90C4111-EE0D-472C-8E86-C67E2107B154}"/>
              </a:ext>
            </a:extLst>
          </p:cNvPr>
          <p:cNvSpPr txBox="1"/>
          <p:nvPr/>
        </p:nvSpPr>
        <p:spPr bwMode="gray">
          <a:xfrm>
            <a:off x="1510920" y="3782049"/>
            <a:ext cx="4084538" cy="215444"/>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150" sz="1400" b="1" i="0" u="none" strike="noStrike" kern="1200" cap="none" spc="0" normalizeH="0" baseline="0" noProof="0" dirty="0">
                <a:ln>
                  <a:noFill/>
                </a:ln>
                <a:solidFill>
                  <a:srgbClr val="0070C0"/>
                </a:solidFill>
                <a:effectLst/>
                <a:uLnTx/>
                <a:uFillTx/>
                <a:latin typeface="Arial" panose="020B0604020202020204"/>
                <a:ea typeface="+mn-ea"/>
                <a:cs typeface="+mn-cs"/>
              </a:rPr>
              <a:t>Cohort 2</a:t>
            </a:r>
            <a:r>
              <a:rPr kumimoji="0" lang="en-GB" sz="1400" b="1" i="0" u="none" strike="noStrike" kern="1200" cap="none" spc="0" normalizeH="0" baseline="0" noProof="0" dirty="0">
                <a:ln>
                  <a:noFill/>
                </a:ln>
                <a:solidFill>
                  <a:srgbClr val="0070C0"/>
                </a:solidFill>
                <a:effectLst/>
                <a:uLnTx/>
                <a:uFillTx/>
                <a:latin typeface="Arial" panose="020B0604020202020204"/>
                <a:ea typeface="+mn-ea"/>
                <a:cs typeface="+mn-cs"/>
              </a:rPr>
              <a:t> – High Frequency Users All Services</a:t>
            </a:r>
            <a:r>
              <a:rPr kumimoji="0" lang="en-150" sz="1400" b="1" i="0" u="none" strike="noStrike" kern="1200" cap="none" spc="0" normalizeH="0" baseline="0" noProof="0" dirty="0">
                <a:ln>
                  <a:noFill/>
                </a:ln>
                <a:solidFill>
                  <a:srgbClr val="0070C0"/>
                </a:solidFill>
                <a:effectLst/>
                <a:uLnTx/>
                <a:uFillTx/>
                <a:latin typeface="Arial" panose="020B0604020202020204"/>
                <a:ea typeface="+mn-ea"/>
                <a:cs typeface="+mn-cs"/>
              </a:rPr>
              <a:t> </a:t>
            </a:r>
            <a:endParaRPr kumimoji="0" lang="en-US" sz="1400" b="1" i="0" u="none" strike="noStrike" kern="1200" cap="none" spc="0" normalizeH="0" baseline="0" noProof="0" dirty="0">
              <a:ln>
                <a:noFill/>
              </a:ln>
              <a:solidFill>
                <a:srgbClr val="0070C0"/>
              </a:solidFill>
              <a:effectLst/>
              <a:uLnTx/>
              <a:uFillTx/>
              <a:latin typeface="Arial" panose="020B0604020202020204"/>
              <a:ea typeface="+mn-ea"/>
              <a:cs typeface="+mn-cs"/>
            </a:endParaRPr>
          </a:p>
        </p:txBody>
      </p:sp>
      <p:sp>
        <p:nvSpPr>
          <p:cNvPr id="33" name="TextBox 32">
            <a:extLst>
              <a:ext uri="{FF2B5EF4-FFF2-40B4-BE49-F238E27FC236}">
                <a16:creationId xmlns:a16="http://schemas.microsoft.com/office/drawing/2014/main" id="{D379FAD0-DBD7-4147-837B-B6DDED3D5052}"/>
              </a:ext>
            </a:extLst>
          </p:cNvPr>
          <p:cNvSpPr txBox="1"/>
          <p:nvPr/>
        </p:nvSpPr>
        <p:spPr bwMode="gray">
          <a:xfrm>
            <a:off x="1494141" y="4098139"/>
            <a:ext cx="4218086" cy="861774"/>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US" sz="1400" b="0" i="0" u="none" strike="noStrike" kern="1200" cap="none" spc="0" normalizeH="0" baseline="0" noProof="0" dirty="0">
                <a:ln>
                  <a:noFill/>
                </a:ln>
                <a:solidFill>
                  <a:srgbClr val="5A5A5A"/>
                </a:solidFill>
                <a:effectLst/>
                <a:uLnTx/>
                <a:uFillTx/>
                <a:latin typeface="Arial" panose="020B0604020202020204"/>
                <a:ea typeface="+mn-ea"/>
                <a:cs typeface="+mn-cs"/>
              </a:rPr>
              <a:t>The high AE users (cohort 1) have the highest spend across all services. Highest MH prevalence, particularly in Depression and Alcohol/Substance abuse</a:t>
            </a:r>
          </a:p>
        </p:txBody>
      </p:sp>
      <p:pic>
        <p:nvPicPr>
          <p:cNvPr id="34" name="Picture 33">
            <a:extLst>
              <a:ext uri="{FF2B5EF4-FFF2-40B4-BE49-F238E27FC236}">
                <a16:creationId xmlns:a16="http://schemas.microsoft.com/office/drawing/2014/main" id="{C4D10E41-FF90-4051-A7C1-735991CC7B41}"/>
              </a:ext>
              <a:ext uri="{C183D7F6-B498-43B3-948B-1728B52AA6E4}">
                <adec:decorative xmlns:adec="http://schemas.microsoft.com/office/drawing/2017/decorative" val="1"/>
              </a:ext>
            </a:extLst>
          </p:cNvPr>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718025" y="5213203"/>
            <a:ext cx="609601" cy="609601"/>
          </a:xfrm>
          <a:prstGeom prst="rect">
            <a:avLst/>
          </a:prstGeom>
        </p:spPr>
      </p:pic>
      <p:sp>
        <p:nvSpPr>
          <p:cNvPr id="35" name="TextBox 34">
            <a:extLst>
              <a:ext uri="{FF2B5EF4-FFF2-40B4-BE49-F238E27FC236}">
                <a16:creationId xmlns:a16="http://schemas.microsoft.com/office/drawing/2014/main" id="{481E5EFE-C7D2-4978-8C68-E409D86F6E67}"/>
              </a:ext>
            </a:extLst>
          </p:cNvPr>
          <p:cNvSpPr txBox="1"/>
          <p:nvPr/>
        </p:nvSpPr>
        <p:spPr bwMode="gray">
          <a:xfrm>
            <a:off x="1519949" y="5263537"/>
            <a:ext cx="4218086" cy="215444"/>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150" sz="1400" b="1" i="0" u="none" strike="noStrike" kern="1200" cap="none" spc="0" normalizeH="0" baseline="0" noProof="0" dirty="0">
                <a:ln>
                  <a:noFill/>
                </a:ln>
                <a:solidFill>
                  <a:srgbClr val="0070C0"/>
                </a:solidFill>
                <a:effectLst/>
                <a:uLnTx/>
                <a:uFillTx/>
                <a:latin typeface="Arial" panose="020B0604020202020204"/>
                <a:ea typeface="+mn-ea"/>
                <a:cs typeface="+mn-cs"/>
              </a:rPr>
              <a:t>Cohort 3 &amp; 4</a:t>
            </a:r>
            <a:r>
              <a:rPr kumimoji="0" lang="en-GB" sz="1400" b="1" i="0" u="none" strike="noStrike" kern="1200" cap="none" spc="0" normalizeH="0" baseline="0" noProof="0" dirty="0">
                <a:ln>
                  <a:noFill/>
                </a:ln>
                <a:solidFill>
                  <a:srgbClr val="0070C0"/>
                </a:solidFill>
                <a:effectLst/>
                <a:uLnTx/>
                <a:uFillTx/>
                <a:latin typeface="Arial" panose="020B0604020202020204"/>
                <a:ea typeface="+mn-ea"/>
                <a:cs typeface="+mn-cs"/>
              </a:rPr>
              <a:t> – High A&amp;E and Contrasting GP Use</a:t>
            </a:r>
            <a:endParaRPr kumimoji="0" lang="en-US" sz="1400" b="1" i="0" u="none" strike="noStrike" kern="1200" cap="none" spc="0" normalizeH="0" baseline="0" noProof="0" dirty="0">
              <a:ln>
                <a:noFill/>
              </a:ln>
              <a:solidFill>
                <a:srgbClr val="0070C0"/>
              </a:solidFill>
              <a:effectLst/>
              <a:uLnTx/>
              <a:uFillTx/>
              <a:latin typeface="Arial" panose="020B0604020202020204"/>
              <a:ea typeface="+mn-ea"/>
              <a:cs typeface="+mn-cs"/>
            </a:endParaRPr>
          </a:p>
        </p:txBody>
      </p:sp>
      <p:sp>
        <p:nvSpPr>
          <p:cNvPr id="36" name="TextBox 35">
            <a:extLst>
              <a:ext uri="{FF2B5EF4-FFF2-40B4-BE49-F238E27FC236}">
                <a16:creationId xmlns:a16="http://schemas.microsoft.com/office/drawing/2014/main" id="{AF585295-9A05-48A7-B609-5BEB0B4FEBE7}"/>
              </a:ext>
            </a:extLst>
          </p:cNvPr>
          <p:cNvSpPr txBox="1"/>
          <p:nvPr/>
        </p:nvSpPr>
        <p:spPr bwMode="gray">
          <a:xfrm>
            <a:off x="1503170" y="5579627"/>
            <a:ext cx="4092287" cy="430887"/>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5A5A5A"/>
              </a:buClr>
              <a:buSzTx/>
              <a:buFontTx/>
              <a:buNone/>
              <a:tabLst/>
              <a:defRPr/>
            </a:pPr>
            <a:r>
              <a:rPr kumimoji="0" lang="en-US" sz="1400" b="0" i="0" u="none" strike="noStrike" kern="1200" cap="none" spc="0" normalizeH="0" baseline="0" noProof="0" dirty="0">
                <a:ln>
                  <a:noFill/>
                </a:ln>
                <a:solidFill>
                  <a:srgbClr val="5A5A5A"/>
                </a:solidFill>
                <a:effectLst/>
                <a:uLnTx/>
                <a:uFillTx/>
                <a:latin typeface="Arial" panose="020B0604020202020204"/>
                <a:ea typeface="+mn-ea"/>
                <a:cs typeface="+mn-cs"/>
              </a:rPr>
              <a:t>Stark differences between cohorts 3 and 4 across demographics, spend and prevalence of conditions</a:t>
            </a:r>
          </a:p>
        </p:txBody>
      </p:sp>
      <p:sp>
        <p:nvSpPr>
          <p:cNvPr id="8" name="Slide Number Placeholder 4">
            <a:extLst>
              <a:ext uri="{FF2B5EF4-FFF2-40B4-BE49-F238E27FC236}">
                <a16:creationId xmlns:a16="http://schemas.microsoft.com/office/drawing/2014/main" id="{8CF77A9C-D7DD-3EBB-2BC5-6543BBD92A27}"/>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25</a:t>
            </a:fld>
            <a:endParaRPr lang="en-US" dirty="0"/>
          </a:p>
        </p:txBody>
      </p:sp>
      <p:sp>
        <p:nvSpPr>
          <p:cNvPr id="10" name="Footer Placeholder 9">
            <a:extLst>
              <a:ext uri="{FF2B5EF4-FFF2-40B4-BE49-F238E27FC236}">
                <a16:creationId xmlns:a16="http://schemas.microsoft.com/office/drawing/2014/main" id="{DF340FDD-24E9-9865-C8A4-38F4B5438367}"/>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0748268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A4F69E35-C67E-366E-3B39-F200E9582276}"/>
              </a:ext>
            </a:extLst>
          </p:cNvPr>
          <p:cNvSpPr>
            <a:spLocks noGrp="1"/>
          </p:cNvSpPr>
          <p:nvPr>
            <p:ph type="title"/>
          </p:nvPr>
        </p:nvSpPr>
        <p:spPr/>
        <p:txBody>
          <a:bodyPr vert="horz" lIns="0" tIns="0" rIns="0" bIns="0" rtlCol="0" anchor="ctr">
            <a:normAutofit/>
          </a:bodyPr>
          <a:lstStyle/>
          <a:p>
            <a:r>
              <a:rPr lang="en-US" sz="2800" dirty="0"/>
              <a:t>Intelligence-led Care Design</a:t>
            </a:r>
          </a:p>
        </p:txBody>
      </p:sp>
      <p:grpSp>
        <p:nvGrpSpPr>
          <p:cNvPr id="32" name="Group 31">
            <a:extLst>
              <a:ext uri="{FF2B5EF4-FFF2-40B4-BE49-F238E27FC236}">
                <a16:creationId xmlns:a16="http://schemas.microsoft.com/office/drawing/2014/main" id="{AB72B047-7454-DB30-1699-DB7D65E91E61}"/>
              </a:ext>
              <a:ext uri="{C183D7F6-B498-43B3-948B-1728B52AA6E4}">
                <adec:decorative xmlns:adec="http://schemas.microsoft.com/office/drawing/2017/decorative" val="1"/>
              </a:ext>
            </a:extLst>
          </p:cNvPr>
          <p:cNvGrpSpPr/>
          <p:nvPr/>
        </p:nvGrpSpPr>
        <p:grpSpPr>
          <a:xfrm>
            <a:off x="1084156" y="954322"/>
            <a:ext cx="10023688" cy="5030546"/>
            <a:chOff x="1084156" y="954322"/>
            <a:chExt cx="10023688" cy="5030546"/>
          </a:xfrm>
        </p:grpSpPr>
        <p:sp>
          <p:nvSpPr>
            <p:cNvPr id="2" name="Rectangle 1">
              <a:extLst>
                <a:ext uri="{FF2B5EF4-FFF2-40B4-BE49-F238E27FC236}">
                  <a16:creationId xmlns:a16="http://schemas.microsoft.com/office/drawing/2014/main" id="{C72450BE-2310-9C29-8BE5-9ACEF2B4A16E}"/>
                </a:ext>
              </a:extLst>
            </p:cNvPr>
            <p:cNvSpPr/>
            <p:nvPr/>
          </p:nvSpPr>
          <p:spPr>
            <a:xfrm>
              <a:off x="6984197" y="3650157"/>
              <a:ext cx="1008620" cy="512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ounded Rectangle 20">
              <a:extLst>
                <a:ext uri="{FF2B5EF4-FFF2-40B4-BE49-F238E27FC236}">
                  <a16:creationId xmlns:a16="http://schemas.microsoft.com/office/drawing/2014/main" id="{B0FC4636-DBBD-9526-921A-6BC390B40DB5}"/>
                </a:ext>
              </a:extLst>
            </p:cNvPr>
            <p:cNvSpPr/>
            <p:nvPr/>
          </p:nvSpPr>
          <p:spPr>
            <a:xfrm>
              <a:off x="7604661" y="4861156"/>
              <a:ext cx="2700000" cy="1123712"/>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defTabSz="457200"/>
              <a:r>
                <a:rPr lang="en-GB" sz="1200" dirty="0">
                  <a:solidFill>
                    <a:srgbClr val="000000"/>
                  </a:solidFill>
                  <a:latin typeface="Arial"/>
                </a:rPr>
                <a:t>Prediction: Actuarial modelling of unmitigated and mitigated system financial risk using people level costing data and mitigated scenarios.</a:t>
              </a:r>
            </a:p>
          </p:txBody>
        </p:sp>
        <p:sp>
          <p:nvSpPr>
            <p:cNvPr id="19" name="Rounded Rectangle 21">
              <a:extLst>
                <a:ext uri="{FF2B5EF4-FFF2-40B4-BE49-F238E27FC236}">
                  <a16:creationId xmlns:a16="http://schemas.microsoft.com/office/drawing/2014/main" id="{D8EE2783-40BD-524A-969B-96AA6CD87225}"/>
                </a:ext>
              </a:extLst>
            </p:cNvPr>
            <p:cNvSpPr/>
            <p:nvPr/>
          </p:nvSpPr>
          <p:spPr>
            <a:xfrm>
              <a:off x="6488437" y="1003524"/>
              <a:ext cx="3442316"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17780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Population segmentation to understand the specific needs of the local population, the impact of wider determinants and to explore gaps in care and unwarranted variation.</a:t>
              </a:r>
            </a:p>
          </p:txBody>
        </p:sp>
        <p:sp>
          <p:nvSpPr>
            <p:cNvPr id="20" name="Rounded Rectangle 22">
              <a:extLst>
                <a:ext uri="{FF2B5EF4-FFF2-40B4-BE49-F238E27FC236}">
                  <a16:creationId xmlns:a16="http://schemas.microsoft.com/office/drawing/2014/main" id="{FF7E63C1-2283-8C9D-8A5B-217D30DB3BC8}"/>
                </a:ext>
              </a:extLst>
            </p:cNvPr>
            <p:cNvSpPr/>
            <p:nvPr/>
          </p:nvSpPr>
          <p:spPr>
            <a:xfrm>
              <a:off x="8335844" y="3310374"/>
              <a:ext cx="2772000" cy="919401"/>
            </a:xfrm>
            <a:prstGeom prst="roundRect">
              <a:avLst/>
            </a:prstGeom>
            <a:solidFill>
              <a:schemeClr val="bg1">
                <a:lumMod val="95000"/>
              </a:schemeClr>
            </a:solidFill>
            <a:ln w="28575">
              <a:solidFill>
                <a:schemeClr val="bg1">
                  <a:lumMod val="85000"/>
                </a:schemeClr>
              </a:solidFill>
            </a:ln>
          </p:spPr>
          <p:txBody>
            <a:bodyPr wrap="square" anchor="ctr">
              <a:spAutoFit/>
            </a:bodyPr>
            <a:lstStyle/>
            <a:p>
              <a:pPr marL="27305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Risk </a:t>
              </a:r>
              <a:r>
                <a:rPr lang="en-GB" sz="1200" dirty="0">
                  <a:solidFill>
                    <a:srgbClr val="000000"/>
                  </a:solidFill>
                  <a:latin typeface="Arial"/>
                </a:rPr>
                <a:t>St</a:t>
              </a:r>
              <a:r>
                <a:rPr kumimoji="0" lang="en-GB" sz="1200" b="0" i="0" u="none" strike="noStrike" kern="1200" cap="none" spc="0" normalizeH="0" baseline="0" noProof="0" dirty="0">
                  <a:ln>
                    <a:noFill/>
                  </a:ln>
                  <a:solidFill>
                    <a:srgbClr val="000000"/>
                  </a:solidFill>
                  <a:effectLst/>
                  <a:uLnTx/>
                  <a:uFillTx/>
                  <a:latin typeface="Arial"/>
                  <a:ea typeface="+mn-ea"/>
                  <a:cs typeface="+mn-cs"/>
                </a:rPr>
                <a:t>ratification: Model impact to identify high and emerging risk groups most amenable to interventions.</a:t>
              </a:r>
            </a:p>
          </p:txBody>
        </p:sp>
        <p:sp>
          <p:nvSpPr>
            <p:cNvPr id="21" name="Rounded Rectangle 23">
              <a:extLst>
                <a:ext uri="{FF2B5EF4-FFF2-40B4-BE49-F238E27FC236}">
                  <a16:creationId xmlns:a16="http://schemas.microsoft.com/office/drawing/2014/main" id="{B60A117B-0A72-7BBE-A4EC-067AE3317D7C}"/>
                </a:ext>
              </a:extLst>
            </p:cNvPr>
            <p:cNvSpPr/>
            <p:nvPr/>
          </p:nvSpPr>
          <p:spPr>
            <a:xfrm>
              <a:off x="1142784" y="4718754"/>
              <a:ext cx="3096000" cy="1260000"/>
            </a:xfrm>
            <a:prstGeom prst="roundRect">
              <a:avLst/>
            </a:prstGeom>
            <a:solidFill>
              <a:schemeClr val="bg1">
                <a:lumMod val="95000"/>
              </a:schemeClr>
            </a:solidFill>
            <a:ln w="28575">
              <a:solidFill>
                <a:schemeClr val="bg1">
                  <a:lumMod val="85000"/>
                </a:schemeClr>
              </a:solidFill>
            </a:ln>
          </p:spPr>
          <p:txBody>
            <a:bodyPr wrap="square" rIns="3600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a:ea typeface="+mn-ea"/>
                  <a:cs typeface="+mn-cs"/>
                </a:rPr>
                <a:t>Intervention: Design and implementation of multidisciplinary, cross-organisational interventions that are targeted at appropriate population segments through a bio-psycho-social approach. </a:t>
              </a:r>
            </a:p>
          </p:txBody>
        </p:sp>
        <p:sp>
          <p:nvSpPr>
            <p:cNvPr id="22" name="Rounded Rectangle 24">
              <a:extLst>
                <a:ext uri="{FF2B5EF4-FFF2-40B4-BE49-F238E27FC236}">
                  <a16:creationId xmlns:a16="http://schemas.microsoft.com/office/drawing/2014/main" id="{6F96D384-DFE1-2529-20CD-8AF01F2F20BA}"/>
                </a:ext>
              </a:extLst>
            </p:cNvPr>
            <p:cNvSpPr/>
            <p:nvPr/>
          </p:nvSpPr>
          <p:spPr>
            <a:xfrm>
              <a:off x="1084156" y="1646842"/>
              <a:ext cx="3096000" cy="972000"/>
            </a:xfrm>
            <a:prstGeom prst="roundRect">
              <a:avLst/>
            </a:prstGeom>
            <a:ln w="28575">
              <a:solidFill>
                <a:schemeClr val="accent2"/>
              </a:solidFill>
            </a:ln>
          </p:spPr>
          <p:txBody>
            <a:bodyPr wrap="square" rIns="72000" anchor="ctr">
              <a:noAutofit/>
            </a:bodyPr>
            <a:lstStyle/>
            <a:p>
              <a:pPr defTabSz="457200"/>
              <a:r>
                <a:rPr lang="en-GB" sz="1200" dirty="0">
                  <a:solidFill>
                    <a:srgbClr val="000000"/>
                  </a:solidFill>
                  <a:latin typeface="Arial"/>
                </a:rPr>
                <a:t>Evaluation: Whole system impact assessment to measure net impact on population groups (utilisation, cost, outcomes and experience).</a:t>
              </a:r>
            </a:p>
          </p:txBody>
        </p:sp>
        <p:graphicFrame>
          <p:nvGraphicFramePr>
            <p:cNvPr id="23" name="Diagram 22">
              <a:extLst>
                <a:ext uri="{FF2B5EF4-FFF2-40B4-BE49-F238E27FC236}">
                  <a16:creationId xmlns:a16="http://schemas.microsoft.com/office/drawing/2014/main" id="{C0EF1C0E-C9EC-4BB3-350D-779C20DD5846}"/>
                </a:ext>
              </a:extLst>
            </p:cNvPr>
            <p:cNvGraphicFramePr/>
            <p:nvPr/>
          </p:nvGraphicFramePr>
          <p:xfrm>
            <a:off x="2780126" y="1283428"/>
            <a:ext cx="5867400" cy="4001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Oval 23">
              <a:extLst>
                <a:ext uri="{FF2B5EF4-FFF2-40B4-BE49-F238E27FC236}">
                  <a16:creationId xmlns:a16="http://schemas.microsoft.com/office/drawing/2014/main" id="{643A1569-D91A-EA62-A225-37F782BD930D}"/>
                </a:ext>
              </a:extLst>
            </p:cNvPr>
            <p:cNvSpPr/>
            <p:nvPr/>
          </p:nvSpPr>
          <p:spPr>
            <a:xfrm>
              <a:off x="4768214" y="954322"/>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1</a:t>
              </a:r>
            </a:p>
          </p:txBody>
        </p:sp>
        <p:sp>
          <p:nvSpPr>
            <p:cNvPr id="25" name="Oval 24">
              <a:extLst>
                <a:ext uri="{FF2B5EF4-FFF2-40B4-BE49-F238E27FC236}">
                  <a16:creationId xmlns:a16="http://schemas.microsoft.com/office/drawing/2014/main" id="{96E8729E-DF17-D7C0-E8E9-0C5B1756FEE3}"/>
                </a:ext>
              </a:extLst>
            </p:cNvPr>
            <p:cNvSpPr/>
            <p:nvPr/>
          </p:nvSpPr>
          <p:spPr>
            <a:xfrm>
              <a:off x="6779865" y="2306895"/>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2</a:t>
              </a:r>
            </a:p>
          </p:txBody>
        </p:sp>
        <p:sp>
          <p:nvSpPr>
            <p:cNvPr id="26" name="Oval 25">
              <a:extLst>
                <a:ext uri="{FF2B5EF4-FFF2-40B4-BE49-F238E27FC236}">
                  <a16:creationId xmlns:a16="http://schemas.microsoft.com/office/drawing/2014/main" id="{65869DE7-06DB-6248-E8EC-4054F7B5A0A6}"/>
                </a:ext>
              </a:extLst>
            </p:cNvPr>
            <p:cNvSpPr/>
            <p:nvPr/>
          </p:nvSpPr>
          <p:spPr>
            <a:xfrm>
              <a:off x="5961251" y="4029586"/>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3</a:t>
              </a:r>
            </a:p>
          </p:txBody>
        </p:sp>
        <p:sp>
          <p:nvSpPr>
            <p:cNvPr id="27" name="Oval 26">
              <a:extLst>
                <a:ext uri="{FF2B5EF4-FFF2-40B4-BE49-F238E27FC236}">
                  <a16:creationId xmlns:a16="http://schemas.microsoft.com/office/drawing/2014/main" id="{AD3BBCF4-CA98-9DA6-EA41-FF3941FB40B1}"/>
                </a:ext>
              </a:extLst>
            </p:cNvPr>
            <p:cNvSpPr/>
            <p:nvPr/>
          </p:nvSpPr>
          <p:spPr>
            <a:xfrm>
              <a:off x="3644222" y="4085858"/>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4</a:t>
              </a:r>
            </a:p>
          </p:txBody>
        </p:sp>
        <p:sp>
          <p:nvSpPr>
            <p:cNvPr id="28" name="Oval 27">
              <a:extLst>
                <a:ext uri="{FF2B5EF4-FFF2-40B4-BE49-F238E27FC236}">
                  <a16:creationId xmlns:a16="http://schemas.microsoft.com/office/drawing/2014/main" id="{94B38135-2EC6-2F50-2D62-C2FABDDA5D3F}"/>
                </a:ext>
              </a:extLst>
            </p:cNvPr>
            <p:cNvSpPr/>
            <p:nvPr/>
          </p:nvSpPr>
          <p:spPr>
            <a:xfrm>
              <a:off x="3110362" y="2320963"/>
              <a:ext cx="204392" cy="204392"/>
            </a:xfrm>
            <a:prstGeom prst="ellipse">
              <a:avLst/>
            </a:prstGeom>
            <a:solidFill>
              <a:schemeClr val="bg1"/>
            </a:solidFill>
            <a:ln w="12700">
              <a:solidFill>
                <a:schemeClr val="accent1"/>
              </a:solidFill>
            </a:ln>
            <a:effectLst>
              <a:outerShdw blurRad="127000" dist="254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3087"/>
                  </a:solidFill>
                  <a:effectLst/>
                  <a:uLnTx/>
                  <a:uFillTx/>
                  <a:latin typeface="Arial"/>
                  <a:ea typeface="+mn-ea"/>
                  <a:cs typeface="+mn-cs"/>
                </a:rPr>
                <a:t>5</a:t>
              </a:r>
            </a:p>
          </p:txBody>
        </p:sp>
        <p:sp>
          <p:nvSpPr>
            <p:cNvPr id="29" name="Circular Arrow 32">
              <a:extLst>
                <a:ext uri="{FF2B5EF4-FFF2-40B4-BE49-F238E27FC236}">
                  <a16:creationId xmlns:a16="http://schemas.microsoft.com/office/drawing/2014/main" id="{A74BA218-C886-831C-389E-A7390D0D4D4D}"/>
                </a:ext>
              </a:extLst>
            </p:cNvPr>
            <p:cNvSpPr/>
            <p:nvPr/>
          </p:nvSpPr>
          <p:spPr>
            <a:xfrm rot="5016926">
              <a:off x="7317623" y="3695108"/>
              <a:ext cx="666853" cy="542220"/>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0" name="Circular Arrow 33">
              <a:extLst>
                <a:ext uri="{FF2B5EF4-FFF2-40B4-BE49-F238E27FC236}">
                  <a16:creationId xmlns:a16="http://schemas.microsoft.com/office/drawing/2014/main" id="{A0045B60-524F-A36E-217E-1D309EF5003B}"/>
                </a:ext>
              </a:extLst>
            </p:cNvPr>
            <p:cNvSpPr/>
            <p:nvPr/>
          </p:nvSpPr>
          <p:spPr>
            <a:xfrm rot="15071526">
              <a:off x="6889359" y="3668660"/>
              <a:ext cx="642719" cy="564493"/>
            </a:xfrm>
            <a:prstGeom prst="circularArrow">
              <a:avLst>
                <a:gd name="adj1" fmla="val 12500"/>
                <a:gd name="adj2" fmla="val 1142319"/>
                <a:gd name="adj3" fmla="val 20457681"/>
                <a:gd name="adj4" fmla="val 10896697"/>
                <a:gd name="adj5" fmla="val 12500"/>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1" name="Oval 30">
              <a:extLst>
                <a:ext uri="{FF2B5EF4-FFF2-40B4-BE49-F238E27FC236}">
                  <a16:creationId xmlns:a16="http://schemas.microsoft.com/office/drawing/2014/main" id="{E9B5F151-D35D-FAA6-62A9-0A1FB523BE82}"/>
                </a:ext>
              </a:extLst>
            </p:cNvPr>
            <p:cNvSpPr/>
            <p:nvPr/>
          </p:nvSpPr>
          <p:spPr bwMode="gray">
            <a:xfrm>
              <a:off x="7280977" y="3722165"/>
              <a:ext cx="532910" cy="452550"/>
            </a:xfrm>
            <a:prstGeom prst="ellipse">
              <a:avLst/>
            </a:prstGeom>
            <a:solidFill>
              <a:schemeClr val="bg1"/>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4" name="Slide Number Placeholder 4">
            <a:extLst>
              <a:ext uri="{FF2B5EF4-FFF2-40B4-BE49-F238E27FC236}">
                <a16:creationId xmlns:a16="http://schemas.microsoft.com/office/drawing/2014/main" id="{9298539D-EE0A-4082-A175-34909B05BF44}"/>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26</a:t>
            </a:fld>
            <a:endParaRPr lang="en-US" dirty="0"/>
          </a:p>
        </p:txBody>
      </p:sp>
      <p:sp>
        <p:nvSpPr>
          <p:cNvPr id="5" name="Footer Placeholder 4">
            <a:extLst>
              <a:ext uri="{FF2B5EF4-FFF2-40B4-BE49-F238E27FC236}">
                <a16:creationId xmlns:a16="http://schemas.microsoft.com/office/drawing/2014/main" id="{890A7381-85B6-713B-5555-AE05BCAF6361}"/>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4185008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3EBAF-CB61-3243-7268-ECB791C8D6CD}"/>
              </a:ext>
            </a:extLst>
          </p:cNvPr>
          <p:cNvSpPr>
            <a:spLocks noGrp="1"/>
          </p:cNvSpPr>
          <p:nvPr>
            <p:ph type="title"/>
          </p:nvPr>
        </p:nvSpPr>
        <p:spPr/>
        <p:txBody>
          <a:bodyPr vert="horz" lIns="0" tIns="0" rIns="0" bIns="0" rtlCol="0" anchor="ctr">
            <a:normAutofit/>
          </a:bodyPr>
          <a:lstStyle/>
          <a:p>
            <a:r>
              <a:rPr lang="en-GB" sz="2800" dirty="0"/>
              <a:t>Active monitoring and rapid improvement</a:t>
            </a:r>
          </a:p>
        </p:txBody>
      </p:sp>
      <p:graphicFrame>
        <p:nvGraphicFramePr>
          <p:cNvPr id="5" name="Table 5">
            <a:extLst>
              <a:ext uri="{FF2B5EF4-FFF2-40B4-BE49-F238E27FC236}">
                <a16:creationId xmlns:a16="http://schemas.microsoft.com/office/drawing/2014/main" id="{294633D2-C968-98AA-FDBF-3981F1393F66}"/>
              </a:ext>
            </a:extLst>
          </p:cNvPr>
          <p:cNvGraphicFramePr>
            <a:graphicFrameLocks noGrp="1"/>
          </p:cNvGraphicFramePr>
          <p:nvPr>
            <p:ph idx="1"/>
            <p:extLst>
              <p:ext uri="{D42A27DB-BD31-4B8C-83A1-F6EECF244321}">
                <p14:modId xmlns:p14="http://schemas.microsoft.com/office/powerpoint/2010/main" val="639023437"/>
              </p:ext>
            </p:extLst>
          </p:nvPr>
        </p:nvGraphicFramePr>
        <p:xfrm>
          <a:off x="536575" y="1439863"/>
          <a:ext cx="11160000" cy="4006840"/>
        </p:xfrm>
        <a:graphic>
          <a:graphicData uri="http://schemas.openxmlformats.org/drawingml/2006/table">
            <a:tbl>
              <a:tblPr firstRow="1" bandRow="1">
                <a:tableStyleId>{5C22544A-7EE6-4342-B048-85BDC9FD1C3A}</a:tableStyleId>
              </a:tblPr>
              <a:tblGrid>
                <a:gridCol w="5256000">
                  <a:extLst>
                    <a:ext uri="{9D8B030D-6E8A-4147-A177-3AD203B41FA5}">
                      <a16:colId xmlns:a16="http://schemas.microsoft.com/office/drawing/2014/main" val="3243306628"/>
                    </a:ext>
                  </a:extLst>
                </a:gridCol>
                <a:gridCol w="648000">
                  <a:extLst>
                    <a:ext uri="{9D8B030D-6E8A-4147-A177-3AD203B41FA5}">
                      <a16:colId xmlns:a16="http://schemas.microsoft.com/office/drawing/2014/main" val="2589253825"/>
                    </a:ext>
                  </a:extLst>
                </a:gridCol>
                <a:gridCol w="5256000">
                  <a:extLst>
                    <a:ext uri="{9D8B030D-6E8A-4147-A177-3AD203B41FA5}">
                      <a16:colId xmlns:a16="http://schemas.microsoft.com/office/drawing/2014/main" val="473707319"/>
                    </a:ext>
                  </a:extLst>
                </a:gridCol>
              </a:tblGrid>
              <a:tr h="370840">
                <a:tc>
                  <a:txBody>
                    <a:bodyPr/>
                    <a:lstStyle/>
                    <a:p>
                      <a:pPr algn="ctr"/>
                      <a:r>
                        <a:rPr lang="en-GB" sz="1600" dirty="0">
                          <a:solidFill>
                            <a:schemeClr val="accent1"/>
                          </a:solidFill>
                        </a:rPr>
                        <a:t>Practical steps for implementing</a:t>
                      </a:r>
                    </a:p>
                  </a:txBody>
                  <a:tcPr>
                    <a:lnB w="38100" cap="flat" cmpd="sng" algn="ctr">
                      <a:solidFill>
                        <a:schemeClr val="accent1"/>
                      </a:solidFill>
                      <a:prstDash val="solid"/>
                      <a:round/>
                      <a:headEnd type="none" w="med" len="med"/>
                      <a:tailEnd type="none" w="med" len="med"/>
                    </a:lnB>
                    <a:noFill/>
                  </a:tcPr>
                </a:tc>
                <a:tc>
                  <a:txBody>
                    <a:bodyPr/>
                    <a:lstStyle/>
                    <a:p>
                      <a:pPr algn="ctr"/>
                      <a:endParaRPr lang="en-GB" sz="1600" dirty="0">
                        <a:solidFill>
                          <a:schemeClr val="accent1"/>
                        </a:solidFill>
                      </a:endParaRPr>
                    </a:p>
                  </a:txBody>
                  <a:tcPr>
                    <a:noFill/>
                  </a:tcPr>
                </a:tc>
                <a:tc>
                  <a:txBody>
                    <a:bodyPr/>
                    <a:lstStyle/>
                    <a:p>
                      <a:pPr algn="ctr"/>
                      <a:r>
                        <a:rPr lang="en-GB" sz="1600" dirty="0">
                          <a:solidFill>
                            <a:schemeClr val="accent1"/>
                          </a:solidFill>
                        </a:rPr>
                        <a:t>PHM PMO Offer</a:t>
                      </a:r>
                    </a:p>
                  </a:txBody>
                  <a:tcPr>
                    <a:lnB w="381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010307408"/>
                  </a:ext>
                </a:extLst>
              </a:tr>
              <a:tr h="3636000">
                <a:tc>
                  <a:txBody>
                    <a:bodyPr/>
                    <a:lstStyle/>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endParaRPr lang="en-US" sz="1400" kern="1200" dirty="0">
                        <a:solidFill>
                          <a:schemeClr val="dk1"/>
                        </a:solidFill>
                        <a:latin typeface="+mn-lt"/>
                        <a:ea typeface="+mn-ea"/>
                        <a:cs typeface="+mn-cs"/>
                      </a:endParaRPr>
                    </a:p>
                    <a:p>
                      <a:pPr marL="285750" indent="-285750" algn="l" defTabSz="914400" rtl="0" eaLnBrk="1" latinLnBrk="0" hangingPunct="1">
                        <a:lnSpc>
                          <a:spcPct val="100000"/>
                        </a:lnSpc>
                        <a:spcBef>
                          <a:spcPts val="300"/>
                        </a:spcBef>
                        <a:spcAft>
                          <a:spcPts val="300"/>
                        </a:spcAft>
                        <a:buFont typeface="Arial" panose="020B0604020202020204" pitchFamily="34" charset="0"/>
                        <a:buChar char="•"/>
                        <a:defRPr/>
                      </a:pPr>
                      <a:r>
                        <a:rPr lang="en-US" sz="1400" kern="1200" dirty="0">
                          <a:solidFill>
                            <a:schemeClr val="dk1"/>
                          </a:solidFill>
                          <a:latin typeface="+mn-lt"/>
                          <a:ea typeface="+mn-ea"/>
                          <a:cs typeface="+mn-cs"/>
                        </a:rPr>
                        <a:t>For each project or programme, ensure a valid measure in the data set and create feedback loops that bring process, qualitative and quantitative outcomes back to implementation team for rapid review and action</a:t>
                      </a:r>
                    </a:p>
                    <a:p>
                      <a:pPr marL="285750" marR="0" lvl="0" indent="-285750" algn="l" defTabSz="914400" rtl="0" eaLnBrk="1" latinLnBrk="0" hangingPunct="1">
                        <a:lnSpc>
                          <a:spcPct val="100000"/>
                        </a:lnSpc>
                        <a:spcBef>
                          <a:spcPts val="300"/>
                        </a:spcBef>
                        <a:spcAft>
                          <a:spcPts val="300"/>
                        </a:spcAft>
                        <a:buClrTx/>
                        <a:buSzTx/>
                        <a:buFont typeface="Arial" panose="020B0604020202020204" pitchFamily="34" charset="0"/>
                        <a:buChar char="•"/>
                        <a:tabLst/>
                        <a:defRPr/>
                      </a:pPr>
                      <a:r>
                        <a:rPr lang="en-US" sz="1400" kern="1200" dirty="0">
                          <a:solidFill>
                            <a:schemeClr val="dk1"/>
                          </a:solidFill>
                          <a:latin typeface="+mn-lt"/>
                          <a:ea typeface="+mn-ea"/>
                          <a:cs typeface="+mn-cs"/>
                        </a:rPr>
                        <a:t>Re-visit goal statement and outcomes to ascertain success</a:t>
                      </a:r>
                    </a:p>
                    <a:p>
                      <a:pPr marL="285750" marR="0" lvl="0" indent="-285750" algn="l" defTabSz="914400" rtl="0" eaLnBrk="1" latinLnBrk="0" hangingPunct="1">
                        <a:lnSpc>
                          <a:spcPct val="100000"/>
                        </a:lnSpc>
                        <a:spcBef>
                          <a:spcPts val="300"/>
                        </a:spcBef>
                        <a:spcAft>
                          <a:spcPts val="300"/>
                        </a:spcAft>
                        <a:buClrTx/>
                        <a:buSzTx/>
                        <a:buFont typeface="Arial" panose="020B0604020202020204" pitchFamily="34" charset="0"/>
                        <a:buChar char="•"/>
                        <a:tabLst/>
                        <a:defRPr/>
                      </a:pPr>
                      <a:r>
                        <a:rPr lang="en-US" sz="1400" kern="1200" noProof="0" dirty="0">
                          <a:solidFill>
                            <a:schemeClr val="dk1"/>
                          </a:solidFill>
                          <a:latin typeface="+mn-lt"/>
                          <a:ea typeface="+mn-ea"/>
                          <a:cs typeface="+mn-cs"/>
                        </a:rPr>
                        <a:t>Implement the PHM RS evaluation tool, and use outcomes to influence the mitigated financial model</a:t>
                      </a:r>
                    </a:p>
                  </a:txBody>
                  <a:tcPr>
                    <a:lnT w="38100" cap="flat" cmpd="sng" algn="ctr">
                      <a:solidFill>
                        <a:schemeClr val="accent1"/>
                      </a:solidFill>
                      <a:prstDash val="solid"/>
                      <a:round/>
                      <a:headEnd type="none" w="med" len="med"/>
                      <a:tailEnd type="none" w="med" len="med"/>
                    </a:lnT>
                    <a:solidFill>
                      <a:srgbClr val="D9F6FA"/>
                    </a:solidFill>
                  </a:tcPr>
                </a:tc>
                <a:tc>
                  <a:txBody>
                    <a:bodyPr/>
                    <a:lstStyle/>
                    <a:p>
                      <a:pPr marL="144000" indent="-144000">
                        <a:lnSpc>
                          <a:spcPct val="100000"/>
                        </a:lnSpc>
                        <a:spcBef>
                          <a:spcPts val="300"/>
                        </a:spcBef>
                        <a:spcAft>
                          <a:spcPts val="300"/>
                        </a:spcAft>
                      </a:pPr>
                      <a:endParaRPr lang="en-GB" sz="1400" dirty="0"/>
                    </a:p>
                  </a:txBody>
                  <a:tcPr>
                    <a:noFill/>
                  </a:tcPr>
                </a:tc>
                <a:tc>
                  <a:txBody>
                    <a:bodyPr/>
                    <a:lstStyle/>
                    <a:p>
                      <a:pPr marL="285750" indent="-285750">
                        <a:lnSpc>
                          <a:spcPct val="100000"/>
                        </a:lnSpc>
                        <a:spcBef>
                          <a:spcPts val="300"/>
                        </a:spcBef>
                        <a:spcAft>
                          <a:spcPts val="300"/>
                        </a:spcAft>
                        <a:buFont typeface="Arial" panose="020B0604020202020204" pitchFamily="34" charset="0"/>
                        <a:buChar char="•"/>
                      </a:pPr>
                      <a:endParaRPr lang="en-GB" sz="1400" dirty="0"/>
                    </a:p>
                    <a:p>
                      <a:pPr marL="285750" indent="-285750">
                        <a:lnSpc>
                          <a:spcPct val="100000"/>
                        </a:lnSpc>
                        <a:spcBef>
                          <a:spcPts val="300"/>
                        </a:spcBef>
                        <a:spcAft>
                          <a:spcPts val="300"/>
                        </a:spcAft>
                        <a:buFont typeface="Arial" panose="020B0604020202020204" pitchFamily="34" charset="0"/>
                        <a:buChar char="•"/>
                      </a:pPr>
                      <a:r>
                        <a:rPr lang="en-GB" sz="1400" dirty="0"/>
                        <a:t>PHMRS evaluation tool training and adoption activities</a:t>
                      </a:r>
                    </a:p>
                    <a:p>
                      <a:pPr marL="285750" indent="-285750">
                        <a:lnSpc>
                          <a:spcPct val="100000"/>
                        </a:lnSpc>
                        <a:spcBef>
                          <a:spcPts val="300"/>
                        </a:spcBef>
                        <a:spcAft>
                          <a:spcPts val="300"/>
                        </a:spcAft>
                        <a:buFont typeface="Arial" panose="020B0604020202020204" pitchFamily="34" charset="0"/>
                        <a:buChar char="•"/>
                      </a:pPr>
                      <a:r>
                        <a:rPr lang="en-GB" sz="1400" dirty="0"/>
                        <a:t>Facilitate conversation with clinician, analyst and manager team to consider evidence and plan best way forwards based on outcomes</a:t>
                      </a:r>
                    </a:p>
                    <a:p>
                      <a:pPr marL="285750" indent="-285750">
                        <a:lnSpc>
                          <a:spcPct val="100000"/>
                        </a:lnSpc>
                        <a:spcBef>
                          <a:spcPts val="300"/>
                        </a:spcBef>
                        <a:spcAft>
                          <a:spcPts val="300"/>
                        </a:spcAft>
                        <a:buFont typeface="Arial" panose="020B0604020202020204" pitchFamily="34" charset="0"/>
                        <a:buChar char="•"/>
                      </a:pPr>
                      <a:r>
                        <a:rPr lang="en-GB" sz="1400" dirty="0"/>
                        <a:t>Support the coordination of interdisciplinary teams to come together and assess outcome</a:t>
                      </a:r>
                    </a:p>
                    <a:p>
                      <a:pPr marL="285750" indent="-285750">
                        <a:lnSpc>
                          <a:spcPct val="100000"/>
                        </a:lnSpc>
                        <a:spcBef>
                          <a:spcPts val="300"/>
                        </a:spcBef>
                        <a:spcAft>
                          <a:spcPts val="300"/>
                        </a:spcAft>
                        <a:buFont typeface="Arial" panose="020B0604020202020204" pitchFamily="34" charset="0"/>
                        <a:buChar char="•"/>
                      </a:pPr>
                      <a:r>
                        <a:rPr lang="en-GB" sz="1400" dirty="0"/>
                        <a:t>With renewed understanding, review the goal and update system-wide outcomes framework</a:t>
                      </a:r>
                    </a:p>
                    <a:p>
                      <a:pPr marL="285750" indent="-285750">
                        <a:lnSpc>
                          <a:spcPct val="100000"/>
                        </a:lnSpc>
                        <a:spcBef>
                          <a:spcPts val="300"/>
                        </a:spcBef>
                        <a:spcAft>
                          <a:spcPts val="300"/>
                        </a:spcAft>
                        <a:buFont typeface="Arial" panose="020B0604020202020204" pitchFamily="34" charset="0"/>
                        <a:buChar char="•"/>
                      </a:pPr>
                      <a:r>
                        <a:rPr lang="en-GB" sz="1400" dirty="0"/>
                        <a:t>Communicate and socialise the insight to all ICS partners</a:t>
                      </a:r>
                    </a:p>
                    <a:p>
                      <a:pPr marL="285750" indent="-285750">
                        <a:lnSpc>
                          <a:spcPct val="100000"/>
                        </a:lnSpc>
                        <a:spcBef>
                          <a:spcPts val="300"/>
                        </a:spcBef>
                        <a:spcAft>
                          <a:spcPts val="300"/>
                        </a:spcAft>
                        <a:buFont typeface="Arial" panose="020B0604020202020204" pitchFamily="34" charset="0"/>
                        <a:buChar char="•"/>
                      </a:pPr>
                      <a:endParaRPr lang="en-GB" sz="1400" dirty="0"/>
                    </a:p>
                    <a:p>
                      <a:pPr marL="285750" indent="-285750">
                        <a:lnSpc>
                          <a:spcPct val="100000"/>
                        </a:lnSpc>
                        <a:spcBef>
                          <a:spcPts val="300"/>
                        </a:spcBef>
                        <a:spcAft>
                          <a:spcPts val="300"/>
                        </a:spcAft>
                        <a:buFont typeface="Arial" panose="020B0604020202020204" pitchFamily="34" charset="0"/>
                        <a:buChar char="•"/>
                      </a:pPr>
                      <a:endParaRPr lang="en-GB" sz="1400" dirty="0"/>
                    </a:p>
                  </a:txBody>
                  <a:tcPr>
                    <a:lnT w="38100" cap="flat" cmpd="sng" algn="ctr">
                      <a:solidFill>
                        <a:schemeClr val="accent1"/>
                      </a:solidFill>
                      <a:prstDash val="solid"/>
                      <a:round/>
                      <a:headEnd type="none" w="med" len="med"/>
                      <a:tailEnd type="none" w="med" len="med"/>
                    </a:lnT>
                    <a:solidFill>
                      <a:srgbClr val="D9F6FA"/>
                    </a:solidFill>
                  </a:tcPr>
                </a:tc>
                <a:extLst>
                  <a:ext uri="{0D108BD9-81ED-4DB2-BD59-A6C34878D82A}">
                    <a16:rowId xmlns:a16="http://schemas.microsoft.com/office/drawing/2014/main" val="3218692276"/>
                  </a:ext>
                </a:extLst>
              </a:tr>
            </a:tbl>
          </a:graphicData>
        </a:graphic>
      </p:graphicFrame>
      <p:sp>
        <p:nvSpPr>
          <p:cNvPr id="4" name="Slide Number Placeholder 4">
            <a:extLst>
              <a:ext uri="{FF2B5EF4-FFF2-40B4-BE49-F238E27FC236}">
                <a16:creationId xmlns:a16="http://schemas.microsoft.com/office/drawing/2014/main" id="{B561C3F0-45D5-F88A-E8C7-5C8FC8D5E1B4}"/>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27</a:t>
            </a:fld>
            <a:endParaRPr lang="en-US" dirty="0"/>
          </a:p>
        </p:txBody>
      </p:sp>
      <p:sp>
        <p:nvSpPr>
          <p:cNvPr id="6" name="Footer Placeholder 5">
            <a:extLst>
              <a:ext uri="{FF2B5EF4-FFF2-40B4-BE49-F238E27FC236}">
                <a16:creationId xmlns:a16="http://schemas.microsoft.com/office/drawing/2014/main" id="{8F895E4E-3BC2-DF63-4400-A6FA02577EFC}"/>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4156359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0571F-026C-92E9-819A-843F3328D027}"/>
              </a:ext>
            </a:extLst>
          </p:cNvPr>
          <p:cNvSpPr>
            <a:spLocks noGrp="1"/>
          </p:cNvSpPr>
          <p:nvPr>
            <p:ph type="title"/>
          </p:nvPr>
        </p:nvSpPr>
        <p:spPr/>
        <p:txBody>
          <a:bodyPr vert="horz" lIns="0" tIns="0" rIns="0" bIns="0" rtlCol="0" anchor="ctr">
            <a:normAutofit/>
          </a:bodyPr>
          <a:lstStyle/>
          <a:p>
            <a:r>
              <a:rPr lang="en-US" sz="2800" dirty="0"/>
              <a:t>Evaluation Module</a:t>
            </a:r>
          </a:p>
        </p:txBody>
      </p:sp>
      <p:pic>
        <p:nvPicPr>
          <p:cNvPr id="5" name="Picture 4">
            <a:extLst>
              <a:ext uri="{FF2B5EF4-FFF2-40B4-BE49-F238E27FC236}">
                <a16:creationId xmlns:a16="http://schemas.microsoft.com/office/drawing/2014/main" id="{1DAF0DA1-2E73-34C4-9645-7E9F6BC05D8C}"/>
              </a:ext>
              <a:ext uri="{C183D7F6-B498-43B3-948B-1728B52AA6E4}">
                <adec:decorative xmlns:adec="http://schemas.microsoft.com/office/drawing/2017/decorative" val="1"/>
              </a:ext>
            </a:extLst>
          </p:cNvPr>
          <p:cNvPicPr>
            <a:picLocks noChangeAspect="1"/>
          </p:cNvPicPr>
          <p:nvPr/>
        </p:nvPicPr>
        <p:blipFill rotWithShape="1">
          <a:blip r:embed="rId3"/>
          <a:srcRect t="6288"/>
          <a:stretch/>
        </p:blipFill>
        <p:spPr>
          <a:xfrm>
            <a:off x="1534905" y="1192547"/>
            <a:ext cx="9122191" cy="4636231"/>
          </a:xfrm>
          <a:prstGeom prst="rect">
            <a:avLst/>
          </a:prstGeom>
        </p:spPr>
      </p:pic>
      <p:sp>
        <p:nvSpPr>
          <p:cNvPr id="4" name="Slide Number Placeholder 4">
            <a:extLst>
              <a:ext uri="{FF2B5EF4-FFF2-40B4-BE49-F238E27FC236}">
                <a16:creationId xmlns:a16="http://schemas.microsoft.com/office/drawing/2014/main" id="{EFCED982-664D-3136-B3CB-EE1D7B91F965}"/>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28</a:t>
            </a:fld>
            <a:endParaRPr lang="en-US" dirty="0"/>
          </a:p>
        </p:txBody>
      </p:sp>
      <p:sp>
        <p:nvSpPr>
          <p:cNvPr id="6" name="Footer Placeholder 5">
            <a:extLst>
              <a:ext uri="{FF2B5EF4-FFF2-40B4-BE49-F238E27FC236}">
                <a16:creationId xmlns:a16="http://schemas.microsoft.com/office/drawing/2014/main" id="{A5A603EC-3174-29E7-C58A-BAC1FDC948C0}"/>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3560232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02BB0-A72C-B310-0906-E1DC99AC9813}"/>
              </a:ext>
            </a:extLst>
          </p:cNvPr>
          <p:cNvSpPr>
            <a:spLocks noGrp="1"/>
          </p:cNvSpPr>
          <p:nvPr>
            <p:ph type="title"/>
          </p:nvPr>
        </p:nvSpPr>
        <p:spPr/>
        <p:txBody>
          <a:bodyPr vert="horz" lIns="0" tIns="0" rIns="0" bIns="0" rtlCol="0" anchor="ctr">
            <a:normAutofit/>
          </a:bodyPr>
          <a:lstStyle/>
          <a:p>
            <a:r>
              <a:rPr lang="en-GB" sz="2800" dirty="0"/>
              <a:t>Summary of Optum’s support offer</a:t>
            </a:r>
          </a:p>
        </p:txBody>
      </p:sp>
      <p:sp>
        <p:nvSpPr>
          <p:cNvPr id="4" name="Content Placeholder 3">
            <a:extLst>
              <a:ext uri="{FF2B5EF4-FFF2-40B4-BE49-F238E27FC236}">
                <a16:creationId xmlns:a16="http://schemas.microsoft.com/office/drawing/2014/main" id="{16C6B761-E355-7BBB-A3FD-B947294198C4}"/>
              </a:ext>
            </a:extLst>
          </p:cNvPr>
          <p:cNvSpPr>
            <a:spLocks noGrp="1"/>
          </p:cNvSpPr>
          <p:nvPr>
            <p:ph idx="1"/>
          </p:nvPr>
        </p:nvSpPr>
        <p:spPr>
          <a:xfrm>
            <a:off x="1097280" y="1558345"/>
            <a:ext cx="10058400" cy="4023360"/>
          </a:xfrm>
        </p:spPr>
        <p:txBody>
          <a:bodyPr vert="horz" lIns="0" tIns="0" rIns="0" bIns="0" rtlCol="0" anchor="t">
            <a:normAutofit lnSpcReduction="10000"/>
          </a:bodyPr>
          <a:lstStyle/>
          <a:p>
            <a:r>
              <a:rPr lang="en-GB" sz="1600" dirty="0"/>
              <a:t>Build knowledge, confidence and experience in using linked data to support priority-based discussions and actions with primary care leaders</a:t>
            </a:r>
          </a:p>
          <a:p>
            <a:pPr lvl="1"/>
            <a:r>
              <a:rPr lang="en-GB" sz="1200" dirty="0">
                <a:cs typeface="Arial"/>
              </a:rPr>
              <a:t>PHM RS Navigation sessions</a:t>
            </a:r>
            <a:endParaRPr lang="en-GB" sz="1200" dirty="0"/>
          </a:p>
          <a:p>
            <a:pPr lvl="1"/>
            <a:r>
              <a:rPr lang="en-GB" sz="1200" dirty="0">
                <a:cs typeface="Arial"/>
              </a:rPr>
              <a:t>PHM RS Insights sessions</a:t>
            </a:r>
            <a:endParaRPr lang="en-GB" sz="1200" dirty="0"/>
          </a:p>
          <a:p>
            <a:r>
              <a:rPr lang="en-GB" sz="1600" dirty="0"/>
              <a:t>Identify where data can add value to existing Primary Care team’s priorities</a:t>
            </a:r>
          </a:p>
          <a:p>
            <a:pPr lvl="1"/>
            <a:r>
              <a:rPr lang="en-GB" sz="1200" dirty="0"/>
              <a:t>Produce actionable insights</a:t>
            </a:r>
          </a:p>
          <a:p>
            <a:pPr lvl="1"/>
            <a:r>
              <a:rPr lang="en-GB" sz="1200" dirty="0">
                <a:cs typeface="Arial"/>
              </a:rPr>
              <a:t>Use of Logic Model Framework to underpin Outcomes focused discussions</a:t>
            </a:r>
            <a:endParaRPr lang="en-GB" sz="1200" dirty="0"/>
          </a:p>
          <a:p>
            <a:pPr lvl="1"/>
            <a:r>
              <a:rPr lang="en-GB" sz="1200" dirty="0">
                <a:cs typeface="Arial"/>
              </a:rPr>
              <a:t>Support with intervention design </a:t>
            </a:r>
            <a:endParaRPr lang="en-GB" sz="1200" dirty="0"/>
          </a:p>
          <a:p>
            <a:pPr lvl="1"/>
            <a:r>
              <a:rPr lang="en-GB" sz="1200" dirty="0">
                <a:cs typeface="Arial"/>
              </a:rPr>
              <a:t>Support with evaluation as part of the all cycle and as a key foundation of improvement and success</a:t>
            </a:r>
            <a:endParaRPr lang="en-GB" sz="1200" dirty="0"/>
          </a:p>
          <a:p>
            <a:r>
              <a:rPr lang="en-GB" sz="1600" dirty="0"/>
              <a:t>Individual coaching / mentoring</a:t>
            </a:r>
            <a:endParaRPr lang="en-GB" sz="1600" dirty="0">
              <a:cs typeface="Arial"/>
            </a:endParaRPr>
          </a:p>
          <a:p>
            <a:pPr lvl="1"/>
            <a:r>
              <a:rPr lang="en-GB" sz="1200" dirty="0"/>
              <a:t>Strengths-focused mentoring around PHM, PMO, QI, etc.</a:t>
            </a:r>
            <a:endParaRPr lang="en-GB" sz="1200" dirty="0">
              <a:cs typeface="Arial"/>
            </a:endParaRPr>
          </a:p>
          <a:p>
            <a:pPr lvl="1"/>
            <a:r>
              <a:rPr lang="en-GB" sz="1200" dirty="0"/>
              <a:t>Coaching individuals to meet their objectives and needs</a:t>
            </a:r>
            <a:endParaRPr lang="en-GB" dirty="0"/>
          </a:p>
          <a:p>
            <a:r>
              <a:rPr lang="en-GB" sz="1600" dirty="0"/>
              <a:t>Team reflection</a:t>
            </a:r>
          </a:p>
          <a:p>
            <a:pPr lvl="1"/>
            <a:r>
              <a:rPr lang="en-GB" sz="1200" dirty="0"/>
              <a:t>Create the thinking space to reflect on progress and opportunities for furthering PHM approach embedding</a:t>
            </a:r>
          </a:p>
          <a:p>
            <a:pPr lvl="1"/>
            <a:r>
              <a:rPr lang="en-GB" sz="1200" dirty="0">
                <a:cs typeface="Arial" panose="020B0604020202020204"/>
              </a:rPr>
              <a:t>Be the challenging friend that is there to question the norm</a:t>
            </a:r>
          </a:p>
          <a:p>
            <a:pPr lvl="1"/>
            <a:r>
              <a:rPr lang="en-GB" sz="1200" dirty="0">
                <a:cs typeface="Arial" panose="020B0604020202020204"/>
              </a:rPr>
              <a:t>Identification of teams and individual needs and work on a plan to overcome issues</a:t>
            </a:r>
          </a:p>
        </p:txBody>
      </p:sp>
      <p:sp>
        <p:nvSpPr>
          <p:cNvPr id="5" name="Slide Number Placeholder 4">
            <a:extLst>
              <a:ext uri="{FF2B5EF4-FFF2-40B4-BE49-F238E27FC236}">
                <a16:creationId xmlns:a16="http://schemas.microsoft.com/office/drawing/2014/main" id="{5E9CB1D5-1DAD-284D-05B6-B18A12F88AD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29</a:t>
            </a:fld>
            <a:endParaRPr lang="en-US" dirty="0"/>
          </a:p>
        </p:txBody>
      </p:sp>
      <p:sp>
        <p:nvSpPr>
          <p:cNvPr id="6" name="Footer Placeholder 5">
            <a:extLst>
              <a:ext uri="{FF2B5EF4-FFF2-40B4-BE49-F238E27FC236}">
                <a16:creationId xmlns:a16="http://schemas.microsoft.com/office/drawing/2014/main" id="{2A5438AA-559A-4E9D-7075-0BD56D9377D7}"/>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610484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B6532-FD40-44C4-9A19-1A33120034E4}"/>
              </a:ext>
            </a:extLst>
          </p:cNvPr>
          <p:cNvSpPr>
            <a:spLocks noGrp="1"/>
          </p:cNvSpPr>
          <p:nvPr>
            <p:ph type="title"/>
          </p:nvPr>
        </p:nvSpPr>
        <p:spPr/>
        <p:txBody>
          <a:bodyPr vert="horz" lIns="0" tIns="0" rIns="0" bIns="0" rtlCol="0" anchor="ctr">
            <a:normAutofit/>
          </a:bodyPr>
          <a:lstStyle/>
          <a:p>
            <a:r>
              <a:rPr lang="en-US" sz="2800" dirty="0">
                <a:solidFill>
                  <a:srgbClr val="005EB8"/>
                </a:solidFill>
                <a:latin typeface="Arial" panose="020B0604020202020204"/>
              </a:rPr>
              <a:t>Objectives</a:t>
            </a:r>
          </a:p>
        </p:txBody>
      </p:sp>
      <p:sp>
        <p:nvSpPr>
          <p:cNvPr id="4" name="Rectangle 3">
            <a:extLst>
              <a:ext uri="{FF2B5EF4-FFF2-40B4-BE49-F238E27FC236}">
                <a16:creationId xmlns:a16="http://schemas.microsoft.com/office/drawing/2014/main" id="{27F7556D-FB29-4D30-A986-4C2A8EEEF61E}"/>
              </a:ext>
            </a:extLst>
          </p:cNvPr>
          <p:cNvSpPr/>
          <p:nvPr/>
        </p:nvSpPr>
        <p:spPr>
          <a:xfrm>
            <a:off x="988979" y="2112804"/>
            <a:ext cx="10214042" cy="263239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lnSpc>
                <a:spcPct val="150000"/>
              </a:lnSpc>
              <a:buFont typeface="Arial" panose="020B0604020202020204" pitchFamily="34" charset="0"/>
              <a:buChar char="•"/>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Understand the linked data </a:t>
            </a:r>
            <a:r>
              <a:rPr lang="en-US" sz="1600" dirty="0">
                <a:solidFill>
                  <a:srgbClr val="000000"/>
                </a:solidFill>
                <a:latin typeface="Arial" panose="020B0604020202020204"/>
              </a:rPr>
              <a:t>and the opportunities it affords, with a specific view on PHM Support from System-to-Person</a:t>
            </a:r>
            <a:endParaRPr lang="en-US" sz="1600" b="0" i="0" u="none" strike="noStrike" kern="1200" cap="none" spc="0" normalizeH="0" baseline="0" noProof="0" dirty="0">
              <a:ln>
                <a:noFill/>
              </a:ln>
              <a:solidFill>
                <a:srgbClr val="000000"/>
              </a:solidFill>
              <a:effectLst/>
              <a:uLnTx/>
              <a:uFillTx/>
              <a:latin typeface="Arial" panose="020B0604020202020204"/>
              <a:cs typeface="Arial"/>
            </a:endParaRPr>
          </a:p>
          <a:p>
            <a:pPr marL="285750" indent="-285750">
              <a:lnSpc>
                <a:spcPct val="150000"/>
              </a:lnSpc>
              <a:buFont typeface="Arial" panose="020B0604020202020204" pitchFamily="34" charset="0"/>
              <a:buChar char="•"/>
              <a:defRPr/>
            </a:pPr>
            <a:r>
              <a:rPr lang="en-US" sz="1600" dirty="0">
                <a:solidFill>
                  <a:srgbClr val="000000"/>
                </a:solidFill>
                <a:latin typeface="Arial" panose="020B0604020202020204"/>
                <a:cs typeface="Arial"/>
              </a:rPr>
              <a:t>Share examples of PHM in action and assess how this can support using whole-system working</a:t>
            </a:r>
          </a:p>
        </p:txBody>
      </p:sp>
      <p:sp>
        <p:nvSpPr>
          <p:cNvPr id="5" name="Slide Number Placeholder 4">
            <a:extLst>
              <a:ext uri="{FF2B5EF4-FFF2-40B4-BE49-F238E27FC236}">
                <a16:creationId xmlns:a16="http://schemas.microsoft.com/office/drawing/2014/main" id="{D16ED9BD-E134-6313-ED85-386A5E3B54F4}"/>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a:t>
            </a:fld>
            <a:endParaRPr lang="en-US" dirty="0"/>
          </a:p>
        </p:txBody>
      </p:sp>
      <p:sp>
        <p:nvSpPr>
          <p:cNvPr id="6" name="Footer Placeholder 5">
            <a:extLst>
              <a:ext uri="{FF2B5EF4-FFF2-40B4-BE49-F238E27FC236}">
                <a16:creationId xmlns:a16="http://schemas.microsoft.com/office/drawing/2014/main" id="{4D3C712A-A432-45F0-FFAB-4DE6E72E6DC5}"/>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673060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6D495-CCB6-32A0-658B-31629E854478}"/>
              </a:ext>
            </a:extLst>
          </p:cNvPr>
          <p:cNvSpPr>
            <a:spLocks noGrp="1"/>
          </p:cNvSpPr>
          <p:nvPr>
            <p:ph type="ctrTitle"/>
          </p:nvPr>
        </p:nvSpPr>
        <p:spPr>
          <a:xfrm>
            <a:off x="426996" y="2448000"/>
            <a:ext cx="7852031" cy="1308154"/>
          </a:xfrm>
        </p:spPr>
        <p:txBody>
          <a:bodyPr vert="horz" lIns="0" tIns="0" rIns="0" bIns="0" rtlCol="0" anchor="ctr">
            <a:normAutofit/>
          </a:bodyPr>
          <a:lstStyle/>
          <a:p>
            <a:r>
              <a:rPr lang="en-US" sz="4000" dirty="0">
                <a:solidFill>
                  <a:srgbClr val="0070C0"/>
                </a:solidFill>
              </a:rPr>
              <a:t>Appendix</a:t>
            </a:r>
          </a:p>
        </p:txBody>
      </p:sp>
    </p:spTree>
    <p:extLst>
      <p:ext uri="{BB962C8B-B14F-4D97-AF65-F5344CB8AC3E}">
        <p14:creationId xmlns:p14="http://schemas.microsoft.com/office/powerpoint/2010/main" val="2428824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961F2D-7427-2AA4-25B9-F7D0A7FA843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0" y="0"/>
            <a:ext cx="12192846" cy="6315962"/>
          </a:xfrm>
          <a:prstGeom prst="rect">
            <a:avLst/>
          </a:prstGeom>
        </p:spPr>
      </p:pic>
      <p:sp>
        <p:nvSpPr>
          <p:cNvPr id="3" name="Slide Number Placeholder 4">
            <a:extLst>
              <a:ext uri="{FF2B5EF4-FFF2-40B4-BE49-F238E27FC236}">
                <a16:creationId xmlns:a16="http://schemas.microsoft.com/office/drawing/2014/main" id="{F0B7DDF6-A08D-04DD-B2AE-D7D82D03AE21}"/>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31</a:t>
            </a:fld>
            <a:endParaRPr lang="en-US" dirty="0"/>
          </a:p>
        </p:txBody>
      </p:sp>
      <p:sp>
        <p:nvSpPr>
          <p:cNvPr id="5" name="Footer Placeholder 4">
            <a:extLst>
              <a:ext uri="{FF2B5EF4-FFF2-40B4-BE49-F238E27FC236}">
                <a16:creationId xmlns:a16="http://schemas.microsoft.com/office/drawing/2014/main" id="{5A7321DB-07A4-C87C-DE30-64BA4D14478E}"/>
              </a:ext>
            </a:extLst>
          </p:cNvPr>
          <p:cNvSpPr>
            <a:spLocks noGrp="1"/>
          </p:cNvSpPr>
          <p:nvPr>
            <p:ph type="title" idx="4294967295"/>
          </p:nvPr>
        </p:nvSpPr>
        <p:spPr>
          <a:xfrm>
            <a:off x="3686175" y="6459538"/>
            <a:ext cx="4822825" cy="3651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dirty="0">
                <a:ln>
                  <a:noFill/>
                </a:ln>
                <a:solidFill>
                  <a:srgbClr val="FFFFFF"/>
                </a:solidFill>
                <a:effectLst/>
                <a:uLnTx/>
                <a:uFillTx/>
                <a:latin typeface="+mn-lt"/>
                <a:ea typeface="+mn-ea"/>
                <a:cs typeface="+mn-cs"/>
              </a:rPr>
              <a:t>NHS Lincolnshire Integrated Care Board</a:t>
            </a:r>
          </a:p>
        </p:txBody>
      </p:sp>
    </p:spTree>
    <p:extLst>
      <p:ext uri="{BB962C8B-B14F-4D97-AF65-F5344CB8AC3E}">
        <p14:creationId xmlns:p14="http://schemas.microsoft.com/office/powerpoint/2010/main" val="27964396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1DA8F-7F4C-E5F1-9ABC-985BBD84376D}"/>
              </a:ext>
            </a:extLst>
          </p:cNvPr>
          <p:cNvSpPr>
            <a:spLocks noGrp="1"/>
          </p:cNvSpPr>
          <p:nvPr>
            <p:ph type="title"/>
          </p:nvPr>
        </p:nvSpPr>
        <p:spPr/>
        <p:txBody>
          <a:bodyPr anchor="ctr">
            <a:normAutofit/>
          </a:bodyPr>
          <a:lstStyle/>
          <a:p>
            <a:r>
              <a:rPr lang="en-GB" sz="2800" dirty="0"/>
              <a:t>PHM Achievements</a:t>
            </a:r>
          </a:p>
        </p:txBody>
      </p:sp>
      <p:sp>
        <p:nvSpPr>
          <p:cNvPr id="4" name="Rectangle: Rounded Corners 3">
            <a:extLst>
              <a:ext uri="{FF2B5EF4-FFF2-40B4-BE49-F238E27FC236}">
                <a16:creationId xmlns:a16="http://schemas.microsoft.com/office/drawing/2014/main" id="{8A32B5AD-0B2D-282A-96C5-306C085A3B34}"/>
              </a:ext>
            </a:extLst>
          </p:cNvPr>
          <p:cNvSpPr/>
          <p:nvPr/>
        </p:nvSpPr>
        <p:spPr>
          <a:xfrm>
            <a:off x="544056" y="1423805"/>
            <a:ext cx="5328000" cy="42480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accent2"/>
                </a:solidFill>
              </a:rPr>
              <a:t>Data, Infrastructure &amp; Intelligence</a:t>
            </a:r>
          </a:p>
          <a:p>
            <a:pPr marL="285750" indent="-285750">
              <a:buFont typeface="Arial" panose="020B0604020202020204" pitchFamily="34" charset="0"/>
              <a:buChar char="•"/>
            </a:pPr>
            <a:endParaRPr lang="en-GB" sz="1600" b="1" dirty="0">
              <a:solidFill>
                <a:schemeClr val="accent2"/>
              </a:solidFill>
            </a:endParaRPr>
          </a:p>
          <a:p>
            <a:pPr marL="285750" indent="-285750">
              <a:buFont typeface="Arial" panose="020B0604020202020204" pitchFamily="34" charset="0"/>
              <a:buChar char="•"/>
            </a:pPr>
            <a:r>
              <a:rPr lang="en-GB" sz="1600" dirty="0">
                <a:solidFill>
                  <a:schemeClr val="accent2"/>
                </a:solidFill>
              </a:rPr>
              <a:t>First ever joined, pseudonymised, patient level dataset for intelligence purposes</a:t>
            </a:r>
          </a:p>
          <a:p>
            <a:pPr marL="285750" indent="-285750">
              <a:buFont typeface="Arial" panose="020B0604020202020204" pitchFamily="34" charset="0"/>
              <a:buChar char="•"/>
            </a:pPr>
            <a:r>
              <a:rPr lang="en-GB" sz="1600" dirty="0">
                <a:solidFill>
                  <a:schemeClr val="accent2"/>
                </a:solidFill>
              </a:rPr>
              <a:t>Access for analysts across ICB, LCC, AGEM and Optum UK</a:t>
            </a:r>
          </a:p>
          <a:p>
            <a:pPr marL="285750" indent="-285750">
              <a:buFont typeface="Arial" panose="020B0604020202020204" pitchFamily="34" charset="0"/>
              <a:buChar char="•"/>
            </a:pPr>
            <a:r>
              <a:rPr lang="en-GB" sz="1600" dirty="0">
                <a:solidFill>
                  <a:schemeClr val="accent2"/>
                </a:solidFill>
              </a:rPr>
              <a:t>Processes for sub-licencing to come into place at the end of February</a:t>
            </a:r>
          </a:p>
          <a:p>
            <a:pPr marL="285750" indent="-285750">
              <a:buFont typeface="Arial" panose="020B0604020202020204" pitchFamily="34" charset="0"/>
              <a:buChar char="•"/>
            </a:pPr>
            <a:r>
              <a:rPr lang="en-GB" sz="1600" dirty="0">
                <a:solidFill>
                  <a:schemeClr val="accent2"/>
                </a:solidFill>
              </a:rPr>
              <a:t>Established processes for re-ID of cohorts of individuals in primary care</a:t>
            </a:r>
          </a:p>
          <a:p>
            <a:pPr marL="285750" indent="-285750">
              <a:buFont typeface="Arial" panose="020B0604020202020204" pitchFamily="34" charset="0"/>
              <a:buChar char="•"/>
            </a:pPr>
            <a:r>
              <a:rPr lang="en-GB" sz="1600" dirty="0">
                <a:solidFill>
                  <a:schemeClr val="accent2"/>
                </a:solidFill>
              </a:rPr>
              <a:t>Upskilled system analysts, with ongoing programme of activities</a:t>
            </a:r>
          </a:p>
          <a:p>
            <a:pPr marL="285750" indent="-285750">
              <a:buFont typeface="Arial" panose="020B0604020202020204" pitchFamily="34" charset="0"/>
              <a:buChar char="•"/>
            </a:pPr>
            <a:r>
              <a:rPr lang="en-GB" sz="1600" dirty="0">
                <a:solidFill>
                  <a:schemeClr val="accent2"/>
                </a:solidFill>
              </a:rPr>
              <a:t>Intelligence generation through facilitated discussion with decision makers and MDTs</a:t>
            </a:r>
          </a:p>
        </p:txBody>
      </p:sp>
      <p:sp>
        <p:nvSpPr>
          <p:cNvPr id="5" name="Rectangle: Rounded Corners 4">
            <a:extLst>
              <a:ext uri="{FF2B5EF4-FFF2-40B4-BE49-F238E27FC236}">
                <a16:creationId xmlns:a16="http://schemas.microsoft.com/office/drawing/2014/main" id="{12012311-602B-EA61-0D96-38EC0C033CDA}"/>
              </a:ext>
            </a:extLst>
          </p:cNvPr>
          <p:cNvSpPr/>
          <p:nvPr/>
        </p:nvSpPr>
        <p:spPr>
          <a:xfrm>
            <a:off x="6389312" y="1423805"/>
            <a:ext cx="5328000" cy="4248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accent2"/>
                </a:solidFill>
              </a:rPr>
              <a:t>Intervention, Incentives &amp; System Development</a:t>
            </a:r>
          </a:p>
          <a:p>
            <a:endParaRPr lang="en-GB" sz="1600" b="1" dirty="0">
              <a:solidFill>
                <a:schemeClr val="accent2"/>
              </a:solidFill>
            </a:endParaRPr>
          </a:p>
          <a:p>
            <a:pPr marL="285750" indent="-285750">
              <a:buFont typeface="Arial" panose="020B0604020202020204" pitchFamily="34" charset="0"/>
              <a:buChar char="•"/>
            </a:pPr>
            <a:r>
              <a:rPr lang="en-GB" sz="1600" dirty="0">
                <a:solidFill>
                  <a:schemeClr val="accent2"/>
                </a:solidFill>
              </a:rPr>
              <a:t>Completed National PHM Development Programme Summer 2022</a:t>
            </a:r>
          </a:p>
          <a:p>
            <a:pPr marL="285750" indent="-285750">
              <a:buFont typeface="Arial" panose="020B0604020202020204" pitchFamily="34" charset="0"/>
              <a:buChar char="•"/>
            </a:pPr>
            <a:r>
              <a:rPr lang="en-GB" sz="1600" dirty="0">
                <a:solidFill>
                  <a:schemeClr val="accent2"/>
                </a:solidFill>
              </a:rPr>
              <a:t>Successful engagement strategy across statutory orgs, groups &amp; system progs.</a:t>
            </a:r>
          </a:p>
          <a:p>
            <a:pPr marL="285750" indent="-285750">
              <a:buFont typeface="Arial" panose="020B0604020202020204" pitchFamily="34" charset="0"/>
              <a:buChar char="•"/>
            </a:pPr>
            <a:r>
              <a:rPr lang="en-GB" sz="1600" dirty="0">
                <a:solidFill>
                  <a:schemeClr val="accent2"/>
                </a:solidFill>
              </a:rPr>
              <a:t>Alignment of objectives in partnership with HI &amp; Personalisation progs.</a:t>
            </a:r>
          </a:p>
          <a:p>
            <a:pPr marL="285750" indent="-285750">
              <a:buFont typeface="Arial" panose="020B0604020202020204" pitchFamily="34" charset="0"/>
              <a:buChar char="•"/>
            </a:pPr>
            <a:r>
              <a:rPr lang="en-GB" sz="1600" dirty="0">
                <a:solidFill>
                  <a:schemeClr val="accent2"/>
                </a:solidFill>
              </a:rPr>
              <a:t>PHM baked in to three new PCN Partnership Boards</a:t>
            </a:r>
          </a:p>
          <a:p>
            <a:pPr marL="285750" indent="-285750">
              <a:buFont typeface="Arial" panose="020B0604020202020204" pitchFamily="34" charset="0"/>
              <a:buChar char="•"/>
            </a:pPr>
            <a:r>
              <a:rPr lang="en-GB" sz="1600" dirty="0">
                <a:solidFill>
                  <a:schemeClr val="accent2"/>
                </a:solidFill>
              </a:rPr>
              <a:t>9 PCNs engaged with PHM Programme</a:t>
            </a:r>
          </a:p>
          <a:p>
            <a:pPr marL="285750" indent="-285750">
              <a:buFont typeface="Arial" panose="020B0604020202020204" pitchFamily="34" charset="0"/>
              <a:buChar char="•"/>
            </a:pPr>
            <a:r>
              <a:rPr lang="en-GB" sz="1600" dirty="0">
                <a:solidFill>
                  <a:schemeClr val="accent2"/>
                </a:solidFill>
              </a:rPr>
              <a:t>Culture Compact exercise completed with first group of system leaders</a:t>
            </a:r>
          </a:p>
          <a:p>
            <a:pPr marL="285750" indent="-285750">
              <a:buFont typeface="Arial" panose="020B0604020202020204" pitchFamily="34" charset="0"/>
              <a:buChar char="•"/>
            </a:pPr>
            <a:r>
              <a:rPr lang="en-GB" sz="1600" dirty="0">
                <a:solidFill>
                  <a:schemeClr val="accent2"/>
                </a:solidFill>
              </a:rPr>
              <a:t>Design phase of a Strategic Segmentation Model</a:t>
            </a:r>
          </a:p>
          <a:p>
            <a:pPr marL="285750" indent="-285750">
              <a:buFont typeface="Arial" panose="020B0604020202020204" pitchFamily="34" charset="0"/>
              <a:buChar char="•"/>
            </a:pPr>
            <a:r>
              <a:rPr lang="en-GB" sz="1600" dirty="0">
                <a:solidFill>
                  <a:schemeClr val="accent2"/>
                </a:solidFill>
              </a:rPr>
              <a:t>PHM Projections workstream commenced</a:t>
            </a:r>
          </a:p>
        </p:txBody>
      </p:sp>
      <p:sp>
        <p:nvSpPr>
          <p:cNvPr id="6" name="Slide Number Placeholder 4">
            <a:extLst>
              <a:ext uri="{FF2B5EF4-FFF2-40B4-BE49-F238E27FC236}">
                <a16:creationId xmlns:a16="http://schemas.microsoft.com/office/drawing/2014/main" id="{4D0076F8-9B56-750F-A31E-74D2ED99AE03}"/>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32</a:t>
            </a:fld>
            <a:endParaRPr lang="en-US" dirty="0"/>
          </a:p>
        </p:txBody>
      </p:sp>
      <p:sp>
        <p:nvSpPr>
          <p:cNvPr id="7" name="Footer Placeholder 6">
            <a:extLst>
              <a:ext uri="{FF2B5EF4-FFF2-40B4-BE49-F238E27FC236}">
                <a16:creationId xmlns:a16="http://schemas.microsoft.com/office/drawing/2014/main" id="{D73715D4-1831-6ADD-99C2-4981DCBFB9D1}"/>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735747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D3787-1973-3008-AD87-537AA0886938}"/>
              </a:ext>
            </a:extLst>
          </p:cNvPr>
          <p:cNvSpPr>
            <a:spLocks noGrp="1"/>
          </p:cNvSpPr>
          <p:nvPr>
            <p:ph type="title"/>
          </p:nvPr>
        </p:nvSpPr>
        <p:spPr>
          <a:xfrm>
            <a:off x="536208" y="2851760"/>
            <a:ext cx="11119584" cy="1154480"/>
          </a:xfrm>
        </p:spPr>
        <p:txBody>
          <a:bodyPr/>
          <a:lstStyle/>
          <a:p>
            <a:pPr algn="ctr"/>
            <a:r>
              <a:rPr lang="en-GB" dirty="0"/>
              <a:t>Population Health Intelligence &amp; Analytics</a:t>
            </a:r>
          </a:p>
        </p:txBody>
      </p:sp>
      <p:sp>
        <p:nvSpPr>
          <p:cNvPr id="4" name="Slide Number Placeholder 4">
            <a:extLst>
              <a:ext uri="{FF2B5EF4-FFF2-40B4-BE49-F238E27FC236}">
                <a16:creationId xmlns:a16="http://schemas.microsoft.com/office/drawing/2014/main" id="{DF011448-5E1B-C788-3F1F-35ADAC70A050}"/>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33</a:t>
            </a:fld>
            <a:endParaRPr lang="en-US" dirty="0"/>
          </a:p>
        </p:txBody>
      </p:sp>
      <p:sp>
        <p:nvSpPr>
          <p:cNvPr id="5" name="Footer Placeholder 4">
            <a:extLst>
              <a:ext uri="{FF2B5EF4-FFF2-40B4-BE49-F238E27FC236}">
                <a16:creationId xmlns:a16="http://schemas.microsoft.com/office/drawing/2014/main" id="{BCA995C9-717B-1921-2896-8BC248E35C8D}"/>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368297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A6488D-A23A-A109-C5BA-2C0B7C76844C}"/>
              </a:ext>
            </a:extLst>
          </p:cNvPr>
          <p:cNvSpPr>
            <a:spLocks noGrp="1"/>
          </p:cNvSpPr>
          <p:nvPr>
            <p:ph type="title"/>
          </p:nvPr>
        </p:nvSpPr>
        <p:spPr/>
        <p:txBody>
          <a:bodyPr anchor="ctr">
            <a:normAutofit/>
          </a:bodyPr>
          <a:lstStyle/>
          <a:p>
            <a:r>
              <a:rPr lang="en-GB" sz="2800" dirty="0"/>
              <a:t>Opportunities and Requirements</a:t>
            </a:r>
          </a:p>
        </p:txBody>
      </p:sp>
      <p:sp>
        <p:nvSpPr>
          <p:cNvPr id="4" name="Content Placeholder 3">
            <a:extLst>
              <a:ext uri="{FF2B5EF4-FFF2-40B4-BE49-F238E27FC236}">
                <a16:creationId xmlns:a16="http://schemas.microsoft.com/office/drawing/2014/main" id="{1FF31F68-EEEE-ACD1-B9F1-5CB8B9E87629}"/>
              </a:ext>
            </a:extLst>
          </p:cNvPr>
          <p:cNvSpPr>
            <a:spLocks noGrp="1"/>
          </p:cNvSpPr>
          <p:nvPr>
            <p:ph idx="1"/>
          </p:nvPr>
        </p:nvSpPr>
        <p:spPr/>
        <p:txBody>
          <a:bodyPr>
            <a:normAutofit/>
          </a:bodyPr>
          <a:lstStyle/>
          <a:p>
            <a:pPr marL="0" indent="0">
              <a:lnSpc>
                <a:spcPct val="100000"/>
              </a:lnSpc>
              <a:spcBef>
                <a:spcPts val="300"/>
              </a:spcBef>
              <a:spcAft>
                <a:spcPts val="300"/>
              </a:spcAft>
              <a:buNone/>
            </a:pPr>
            <a:r>
              <a:rPr lang="en-US" b="1" dirty="0"/>
              <a:t>We can:</a:t>
            </a:r>
          </a:p>
          <a:p>
            <a:pPr marL="171450" indent="-171450">
              <a:lnSpc>
                <a:spcPct val="100000"/>
              </a:lnSpc>
              <a:spcBef>
                <a:spcPts val="300"/>
              </a:spcBef>
              <a:spcAft>
                <a:spcPts val="300"/>
              </a:spcAft>
              <a:buFont typeface="Arial" panose="020B0604020202020204" pitchFamily="34" charset="0"/>
              <a:buChar char="•"/>
            </a:pPr>
            <a:r>
              <a:rPr lang="en-US" dirty="0"/>
              <a:t>Understand patient &amp; cohort journeys through health and ill-health, across our services and across their lives.</a:t>
            </a:r>
          </a:p>
          <a:p>
            <a:pPr marL="171450" indent="-171450">
              <a:lnSpc>
                <a:spcPct val="100000"/>
              </a:lnSpc>
              <a:spcBef>
                <a:spcPts val="300"/>
              </a:spcBef>
              <a:spcAft>
                <a:spcPts val="300"/>
              </a:spcAft>
              <a:buFont typeface="Arial" panose="020B0604020202020204" pitchFamily="34" charset="0"/>
              <a:buChar char="•"/>
            </a:pPr>
            <a:r>
              <a:rPr lang="en-US" dirty="0"/>
              <a:t>Compare outcomes of individuals and groups through pathways, and evaluate whole system impact of services and interventions.</a:t>
            </a:r>
          </a:p>
          <a:p>
            <a:pPr marL="171450" indent="-171450">
              <a:lnSpc>
                <a:spcPct val="100000"/>
              </a:lnSpc>
              <a:spcBef>
                <a:spcPts val="300"/>
              </a:spcBef>
              <a:spcAft>
                <a:spcPts val="300"/>
              </a:spcAft>
              <a:buFont typeface="Arial" panose="020B0604020202020204" pitchFamily="34" charset="0"/>
              <a:buChar char="•"/>
            </a:pPr>
            <a:r>
              <a:rPr lang="en-US" dirty="0"/>
              <a:t>Understand issues at system level, and parts of it, as well as how changes in one part of the system might impact another.</a:t>
            </a:r>
          </a:p>
          <a:p>
            <a:pPr marL="171450" indent="-171450">
              <a:lnSpc>
                <a:spcPct val="100000"/>
              </a:lnSpc>
              <a:spcBef>
                <a:spcPts val="300"/>
              </a:spcBef>
              <a:spcAft>
                <a:spcPts val="300"/>
              </a:spcAft>
              <a:buFont typeface="Arial" panose="020B0604020202020204" pitchFamily="34" charset="0"/>
              <a:buChar char="•"/>
            </a:pPr>
            <a:r>
              <a:rPr lang="en-US" dirty="0"/>
              <a:t>Identify where things aren’t working and start to understand why, enabling us to better target and intervene, supporting health inequalities and </a:t>
            </a:r>
            <a:r>
              <a:rPr lang="en-GB" dirty="0"/>
              <a:t>personalisation</a:t>
            </a:r>
            <a:r>
              <a:rPr lang="en-US" dirty="0"/>
              <a:t> agendas.</a:t>
            </a:r>
          </a:p>
          <a:p>
            <a:pPr marL="171450" indent="-171450">
              <a:lnSpc>
                <a:spcPct val="100000"/>
              </a:lnSpc>
              <a:spcBef>
                <a:spcPts val="300"/>
              </a:spcBef>
              <a:spcAft>
                <a:spcPts val="300"/>
              </a:spcAft>
              <a:buFont typeface="Arial" panose="020B0604020202020204" pitchFamily="34" charset="0"/>
              <a:buChar char="•"/>
            </a:pPr>
            <a:r>
              <a:rPr lang="en-US" dirty="0"/>
              <a:t>Identify opportunities for prioritisation and to stop doing things that don’t work for groups of the population, providing evidence to inform alternative provision.</a:t>
            </a:r>
          </a:p>
          <a:p>
            <a:pPr marL="171450" indent="-171450">
              <a:lnSpc>
                <a:spcPct val="100000"/>
              </a:lnSpc>
              <a:spcBef>
                <a:spcPts val="300"/>
              </a:spcBef>
              <a:spcAft>
                <a:spcPts val="300"/>
              </a:spcAft>
              <a:buFont typeface="Arial" panose="020B0604020202020204" pitchFamily="34" charset="0"/>
              <a:buChar char="•"/>
            </a:pPr>
            <a:r>
              <a:rPr lang="en-US" dirty="0"/>
              <a:t>Support working to shared priorities and understanding of how different parts of the system can contribute to outcomes. </a:t>
            </a:r>
          </a:p>
          <a:p>
            <a:pPr marL="0" indent="0">
              <a:lnSpc>
                <a:spcPct val="100000"/>
              </a:lnSpc>
              <a:spcBef>
                <a:spcPts val="300"/>
              </a:spcBef>
              <a:spcAft>
                <a:spcPts val="300"/>
              </a:spcAft>
              <a:buNone/>
            </a:pPr>
            <a:r>
              <a:rPr lang="en-US" b="1" dirty="0"/>
              <a:t>We need:</a:t>
            </a:r>
          </a:p>
          <a:p>
            <a:pPr marL="171450" indent="-171450">
              <a:lnSpc>
                <a:spcPct val="100000"/>
              </a:lnSpc>
              <a:spcBef>
                <a:spcPts val="300"/>
              </a:spcBef>
              <a:spcAft>
                <a:spcPts val="300"/>
              </a:spcAft>
              <a:buFont typeface="Arial" panose="020B0604020202020204" pitchFamily="34" charset="0"/>
              <a:buChar char="•"/>
            </a:pPr>
            <a:r>
              <a:rPr lang="en-US" dirty="0"/>
              <a:t>Infrastructure, skills, peer support, controls and other measures to ensure we add the most value from the intelligence, whilst mitigating against misuse and misinterpretation.</a:t>
            </a:r>
          </a:p>
          <a:p>
            <a:pPr marL="171450" indent="-171450">
              <a:lnSpc>
                <a:spcPct val="100000"/>
              </a:lnSpc>
              <a:spcBef>
                <a:spcPts val="300"/>
              </a:spcBef>
              <a:spcAft>
                <a:spcPts val="300"/>
              </a:spcAft>
              <a:buFont typeface="Arial" panose="020B0604020202020204" pitchFamily="34" charset="0"/>
              <a:buChar char="•"/>
            </a:pPr>
            <a:r>
              <a:rPr lang="en-US" dirty="0"/>
              <a:t>Shared understanding of how to employ evidence-informed decision making and how to access intelligence &amp; analytics support.</a:t>
            </a:r>
          </a:p>
          <a:p>
            <a:pPr marL="171450" indent="-171450">
              <a:lnSpc>
                <a:spcPct val="100000"/>
              </a:lnSpc>
              <a:spcBef>
                <a:spcPts val="300"/>
              </a:spcBef>
              <a:spcAft>
                <a:spcPts val="300"/>
              </a:spcAft>
              <a:buFont typeface="Arial" panose="020B0604020202020204" pitchFamily="34" charset="0"/>
              <a:buChar char="•"/>
            </a:pPr>
            <a:r>
              <a:rPr lang="en-US" dirty="0"/>
              <a:t>To make best use of our analysts to ensure needs and priorities are effectively met through a coordinated programme of work, specialist management and mentoring, and team/community support.</a:t>
            </a:r>
          </a:p>
          <a:p>
            <a:endParaRPr lang="en-GB" dirty="0"/>
          </a:p>
        </p:txBody>
      </p:sp>
      <p:sp>
        <p:nvSpPr>
          <p:cNvPr id="5" name="Slide Number Placeholder 4">
            <a:extLst>
              <a:ext uri="{FF2B5EF4-FFF2-40B4-BE49-F238E27FC236}">
                <a16:creationId xmlns:a16="http://schemas.microsoft.com/office/drawing/2014/main" id="{0C22464C-5775-1E38-79FD-155FF06C347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34</a:t>
            </a:fld>
            <a:endParaRPr lang="en-US" dirty="0"/>
          </a:p>
        </p:txBody>
      </p:sp>
      <p:sp>
        <p:nvSpPr>
          <p:cNvPr id="6" name="Footer Placeholder 5">
            <a:extLst>
              <a:ext uri="{FF2B5EF4-FFF2-40B4-BE49-F238E27FC236}">
                <a16:creationId xmlns:a16="http://schemas.microsoft.com/office/drawing/2014/main" id="{D33F4CA5-FAF3-1A71-8FC2-28CCEDEC514C}"/>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273207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5013EF-8987-F035-0432-A30BBC5EA7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42655" y="160020"/>
            <a:ext cx="10506689" cy="5887369"/>
          </a:xfrm>
          <a:prstGeom prst="rect">
            <a:avLst/>
          </a:prstGeom>
        </p:spPr>
      </p:pic>
      <p:sp>
        <p:nvSpPr>
          <p:cNvPr id="3" name="Slide Number Placeholder 4">
            <a:extLst>
              <a:ext uri="{FF2B5EF4-FFF2-40B4-BE49-F238E27FC236}">
                <a16:creationId xmlns:a16="http://schemas.microsoft.com/office/drawing/2014/main" id="{E37F8D1A-80F0-0C64-C7AD-9C0B64276CC1}"/>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35</a:t>
            </a:fld>
            <a:endParaRPr lang="en-US" dirty="0"/>
          </a:p>
        </p:txBody>
      </p:sp>
      <p:sp>
        <p:nvSpPr>
          <p:cNvPr id="5" name="Footer Placeholder 4">
            <a:extLst>
              <a:ext uri="{FF2B5EF4-FFF2-40B4-BE49-F238E27FC236}">
                <a16:creationId xmlns:a16="http://schemas.microsoft.com/office/drawing/2014/main" id="{83DAB133-CDAE-124F-A831-479A73FB9DB7}"/>
              </a:ext>
            </a:extLst>
          </p:cNvPr>
          <p:cNvSpPr>
            <a:spLocks noGrp="1"/>
          </p:cNvSpPr>
          <p:nvPr>
            <p:ph type="title" idx="4294967295"/>
          </p:nvPr>
        </p:nvSpPr>
        <p:spPr>
          <a:xfrm>
            <a:off x="3686175" y="6459538"/>
            <a:ext cx="4822825" cy="3651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dirty="0">
                <a:ln>
                  <a:noFill/>
                </a:ln>
                <a:solidFill>
                  <a:srgbClr val="FFFFFF"/>
                </a:solidFill>
                <a:effectLst/>
                <a:uLnTx/>
                <a:uFillTx/>
                <a:latin typeface="+mn-lt"/>
                <a:ea typeface="+mn-ea"/>
                <a:cs typeface="+mn-cs"/>
              </a:rPr>
              <a:t>NHS Lincolnshire Integrated Care Board</a:t>
            </a:r>
          </a:p>
        </p:txBody>
      </p:sp>
    </p:spTree>
    <p:extLst>
      <p:ext uri="{BB962C8B-B14F-4D97-AF65-F5344CB8AC3E}">
        <p14:creationId xmlns:p14="http://schemas.microsoft.com/office/powerpoint/2010/main" val="31007429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FBF08-D62A-124A-8F88-A3F924E5CFA7}"/>
              </a:ext>
            </a:extLst>
          </p:cNvPr>
          <p:cNvSpPr>
            <a:spLocks noGrp="1"/>
          </p:cNvSpPr>
          <p:nvPr>
            <p:ph type="title"/>
          </p:nvPr>
        </p:nvSpPr>
        <p:spPr/>
        <p:txBody>
          <a:bodyPr anchor="ctr">
            <a:normAutofit/>
          </a:bodyPr>
          <a:lstStyle/>
          <a:p>
            <a:r>
              <a:rPr lang="en-GB" sz="2800" dirty="0"/>
              <a:t>Benefits</a:t>
            </a:r>
          </a:p>
        </p:txBody>
      </p:sp>
      <p:sp>
        <p:nvSpPr>
          <p:cNvPr id="3" name="Content Placeholder 2">
            <a:extLst>
              <a:ext uri="{FF2B5EF4-FFF2-40B4-BE49-F238E27FC236}">
                <a16:creationId xmlns:a16="http://schemas.microsoft.com/office/drawing/2014/main" id="{2E0AA955-278D-5F44-2EC1-D3089D011BD7}"/>
              </a:ext>
            </a:extLst>
          </p:cNvPr>
          <p:cNvSpPr>
            <a:spLocks noGrp="1"/>
          </p:cNvSpPr>
          <p:nvPr>
            <p:ph idx="1"/>
          </p:nvPr>
        </p:nvSpPr>
        <p:spPr>
          <a:xfrm>
            <a:off x="1097280" y="1323215"/>
            <a:ext cx="10058400" cy="4023360"/>
          </a:xfrm>
        </p:spPr>
        <p:txBody>
          <a:bodyPr>
            <a:normAutofit lnSpcReduction="10000"/>
          </a:bodyPr>
          <a:lstStyle/>
          <a:p>
            <a:pPr marL="0" indent="0">
              <a:lnSpc>
                <a:spcPct val="110000"/>
              </a:lnSpc>
              <a:spcBef>
                <a:spcPts val="300"/>
              </a:spcBef>
              <a:spcAft>
                <a:spcPts val="300"/>
              </a:spcAft>
              <a:buNone/>
            </a:pPr>
            <a:r>
              <a:rPr lang="en-US" b="1" dirty="0"/>
              <a:t>Supports effective and efficient delivery of priorities:</a:t>
            </a:r>
          </a:p>
          <a:p>
            <a:pPr marL="171450" indent="-171450">
              <a:lnSpc>
                <a:spcPct val="110000"/>
              </a:lnSpc>
              <a:spcBef>
                <a:spcPts val="300"/>
              </a:spcBef>
              <a:spcAft>
                <a:spcPts val="300"/>
              </a:spcAft>
              <a:buFont typeface="Arial" panose="020B0604020202020204" pitchFamily="34" charset="0"/>
              <a:buChar char="•"/>
            </a:pPr>
            <a:r>
              <a:rPr lang="en-US" dirty="0"/>
              <a:t>Coordinate an agreed programme of work across resources which best meets priorities;</a:t>
            </a:r>
          </a:p>
          <a:p>
            <a:pPr marL="171450" indent="-171450">
              <a:lnSpc>
                <a:spcPct val="110000"/>
              </a:lnSpc>
              <a:spcBef>
                <a:spcPts val="300"/>
              </a:spcBef>
              <a:spcAft>
                <a:spcPts val="300"/>
              </a:spcAft>
              <a:buFont typeface="Arial" panose="020B0604020202020204" pitchFamily="34" charset="0"/>
              <a:buChar char="•"/>
            </a:pPr>
            <a:r>
              <a:rPr lang="en-US" dirty="0"/>
              <a:t>Fully understand and manage capacity, capabilities, focus and skills to ensure the right work is directed to the right individuals;</a:t>
            </a:r>
          </a:p>
          <a:p>
            <a:pPr marL="171450" indent="-171450">
              <a:lnSpc>
                <a:spcPct val="110000"/>
              </a:lnSpc>
              <a:spcBef>
                <a:spcPts val="300"/>
              </a:spcBef>
              <a:spcAft>
                <a:spcPts val="300"/>
              </a:spcAft>
              <a:buFont typeface="Arial" panose="020B0604020202020204" pitchFamily="34" charset="0"/>
              <a:buChar char="•"/>
            </a:pPr>
            <a:r>
              <a:rPr lang="en-US" dirty="0"/>
              <a:t>Provide flex and work in an agile way to meet urgent and emerging priorities and provide commissioning, delivery and programme teams with analytical resilience;</a:t>
            </a:r>
          </a:p>
          <a:p>
            <a:pPr marL="0" indent="0">
              <a:lnSpc>
                <a:spcPct val="110000"/>
              </a:lnSpc>
              <a:spcBef>
                <a:spcPts val="300"/>
              </a:spcBef>
              <a:spcAft>
                <a:spcPts val="300"/>
              </a:spcAft>
              <a:buNone/>
            </a:pPr>
            <a:r>
              <a:rPr lang="en-US" b="1" dirty="0"/>
              <a:t>Reduce duplication;</a:t>
            </a:r>
          </a:p>
          <a:p>
            <a:pPr marL="171450" indent="-171450">
              <a:lnSpc>
                <a:spcPct val="110000"/>
              </a:lnSpc>
              <a:spcBef>
                <a:spcPts val="300"/>
              </a:spcBef>
              <a:spcAft>
                <a:spcPts val="300"/>
              </a:spcAft>
              <a:buFont typeface="Arial" panose="020B0604020202020204" pitchFamily="34" charset="0"/>
              <a:buChar char="•"/>
            </a:pPr>
            <a:r>
              <a:rPr lang="en-US" dirty="0"/>
              <a:t>Reduce the need to recruit orphan roles and challenges this brings, including associated higher staffing costs;</a:t>
            </a:r>
          </a:p>
          <a:p>
            <a:pPr marL="171450" indent="-171450">
              <a:lnSpc>
                <a:spcPct val="110000"/>
              </a:lnSpc>
              <a:spcBef>
                <a:spcPts val="300"/>
              </a:spcBef>
              <a:spcAft>
                <a:spcPts val="300"/>
              </a:spcAft>
              <a:buFont typeface="Arial" panose="020B0604020202020204" pitchFamily="34" charset="0"/>
              <a:buChar char="•"/>
            </a:pPr>
            <a:r>
              <a:rPr lang="en-US" dirty="0"/>
              <a:t>Release Programme Lead time from line management of specialist staff;</a:t>
            </a:r>
          </a:p>
          <a:p>
            <a:pPr marL="171450" indent="-171450">
              <a:lnSpc>
                <a:spcPct val="110000"/>
              </a:lnSpc>
              <a:spcBef>
                <a:spcPts val="300"/>
              </a:spcBef>
              <a:spcAft>
                <a:spcPts val="300"/>
              </a:spcAft>
              <a:buFont typeface="Arial" panose="020B0604020202020204" pitchFamily="34" charset="0"/>
              <a:buChar char="•"/>
            </a:pPr>
            <a:r>
              <a:rPr lang="en-US" dirty="0"/>
              <a:t>Improve provision through strategic intelligence leadership of a distinct, </a:t>
            </a:r>
            <a:r>
              <a:rPr lang="en-GB" dirty="0"/>
              <a:t>recognised</a:t>
            </a:r>
            <a:r>
              <a:rPr lang="en-US" dirty="0"/>
              <a:t>, intelligence function.</a:t>
            </a:r>
          </a:p>
          <a:p>
            <a:pPr marL="0" indent="0">
              <a:lnSpc>
                <a:spcPct val="110000"/>
              </a:lnSpc>
              <a:spcBef>
                <a:spcPts val="300"/>
              </a:spcBef>
              <a:spcAft>
                <a:spcPts val="300"/>
              </a:spcAft>
              <a:buNone/>
            </a:pPr>
            <a:r>
              <a:rPr lang="en-US" b="1" dirty="0"/>
              <a:t>Supports cohesion and development:</a:t>
            </a:r>
          </a:p>
          <a:p>
            <a:pPr marL="171450" indent="-171450">
              <a:lnSpc>
                <a:spcPct val="110000"/>
              </a:lnSpc>
              <a:spcBef>
                <a:spcPts val="300"/>
              </a:spcBef>
              <a:spcAft>
                <a:spcPts val="300"/>
              </a:spcAft>
              <a:buFont typeface="Arial" panose="020B0604020202020204" pitchFamily="34" charset="0"/>
              <a:buChar char="•"/>
            </a:pPr>
            <a:r>
              <a:rPr lang="en-US" dirty="0"/>
              <a:t>Support </a:t>
            </a:r>
            <a:r>
              <a:rPr lang="en-GB" dirty="0"/>
              <a:t>cross-fertilisation</a:t>
            </a:r>
            <a:r>
              <a:rPr lang="en-US" dirty="0"/>
              <a:t> of ideas and innovation through collaboration and skills transfer;</a:t>
            </a:r>
          </a:p>
          <a:p>
            <a:pPr marL="171450" indent="-171450">
              <a:lnSpc>
                <a:spcPct val="110000"/>
              </a:lnSpc>
              <a:spcBef>
                <a:spcPts val="300"/>
              </a:spcBef>
              <a:spcAft>
                <a:spcPts val="300"/>
              </a:spcAft>
              <a:buFont typeface="Arial" panose="020B0604020202020204" pitchFamily="34" charset="0"/>
              <a:buChar char="•"/>
            </a:pPr>
            <a:r>
              <a:rPr lang="en-US" dirty="0"/>
              <a:t>Increase effectiveness and efficiency of intelligence generation and reduce organisational and financial risk through Improved analytics understanding and interpretation;</a:t>
            </a:r>
          </a:p>
          <a:p>
            <a:pPr marL="171450" indent="-171450">
              <a:lnSpc>
                <a:spcPct val="110000"/>
              </a:lnSpc>
              <a:spcBef>
                <a:spcPts val="300"/>
              </a:spcBef>
              <a:spcAft>
                <a:spcPts val="300"/>
              </a:spcAft>
              <a:buFont typeface="Arial" panose="020B0604020202020204" pitchFamily="34" charset="0"/>
              <a:buChar char="•"/>
            </a:pPr>
            <a:r>
              <a:rPr lang="en-US" dirty="0"/>
              <a:t>Manage and develop staff alongside specialist peers and leadership to provide the direction, support and mentoring they need;</a:t>
            </a:r>
          </a:p>
          <a:p>
            <a:pPr marL="171450" indent="-171450">
              <a:lnSpc>
                <a:spcPct val="110000"/>
              </a:lnSpc>
              <a:spcBef>
                <a:spcPts val="300"/>
              </a:spcBef>
              <a:spcAft>
                <a:spcPts val="300"/>
              </a:spcAft>
              <a:buFont typeface="Arial" panose="020B0604020202020204" pitchFamily="34" charset="0"/>
              <a:buChar char="•"/>
            </a:pPr>
            <a:r>
              <a:rPr lang="en-US" dirty="0"/>
              <a:t>Improve development and recruitment into hard to fill analytics vacancies through the career development structures and opportunities a wider intelligence function provides.</a:t>
            </a:r>
          </a:p>
          <a:p>
            <a:pPr>
              <a:lnSpc>
                <a:spcPct val="110000"/>
              </a:lnSpc>
              <a:spcBef>
                <a:spcPts val="300"/>
              </a:spcBef>
              <a:spcAft>
                <a:spcPts val="300"/>
              </a:spcAft>
            </a:pPr>
            <a:endParaRPr lang="en-GB" dirty="0"/>
          </a:p>
        </p:txBody>
      </p:sp>
      <p:sp>
        <p:nvSpPr>
          <p:cNvPr id="5" name="TextBox 4">
            <a:extLst>
              <a:ext uri="{FF2B5EF4-FFF2-40B4-BE49-F238E27FC236}">
                <a16:creationId xmlns:a16="http://schemas.microsoft.com/office/drawing/2014/main" id="{4C4EA751-8198-6115-6F8E-C65EE54BE044}"/>
              </a:ext>
            </a:extLst>
          </p:cNvPr>
          <p:cNvSpPr txBox="1"/>
          <p:nvPr/>
        </p:nvSpPr>
        <p:spPr>
          <a:xfrm>
            <a:off x="2443948" y="5890329"/>
            <a:ext cx="7304103" cy="400110"/>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chemeClr val="tx1"/>
                </a:solidFill>
                <a:effectLst/>
                <a:latin typeface="Calibri" panose="020F0502020204030204" pitchFamily="34" charset="0"/>
                <a:cs typeface="Times New Roman" panose="02020603050405020304" pitchFamily="18" charset="0"/>
              </a:rPr>
              <a:t>Improves quality, efficiency, effectiveness and workforce wellbeing</a:t>
            </a:r>
          </a:p>
        </p:txBody>
      </p:sp>
      <p:sp>
        <p:nvSpPr>
          <p:cNvPr id="6" name="Slide Number Placeholder 4">
            <a:extLst>
              <a:ext uri="{FF2B5EF4-FFF2-40B4-BE49-F238E27FC236}">
                <a16:creationId xmlns:a16="http://schemas.microsoft.com/office/drawing/2014/main" id="{FFC32948-515F-ABC4-1EA9-7894BB0BEA52}"/>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36</a:t>
            </a:fld>
            <a:endParaRPr lang="en-US" dirty="0"/>
          </a:p>
        </p:txBody>
      </p:sp>
      <p:sp>
        <p:nvSpPr>
          <p:cNvPr id="7" name="Footer Placeholder 6">
            <a:extLst>
              <a:ext uri="{FF2B5EF4-FFF2-40B4-BE49-F238E27FC236}">
                <a16:creationId xmlns:a16="http://schemas.microsoft.com/office/drawing/2014/main" id="{52646C0A-624A-4E46-C0B5-4E4AB56154D3}"/>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301449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C1AC207-8935-FD62-661C-3A0EA1ECC2A7}"/>
              </a:ext>
              <a:ext uri="{C183D7F6-B498-43B3-948B-1728B52AA6E4}">
                <adec:decorative xmlns:adec="http://schemas.microsoft.com/office/drawing/2017/decorative" val="1"/>
              </a:ext>
            </a:extLst>
          </p:cNvPr>
          <p:cNvSpPr/>
          <p:nvPr/>
        </p:nvSpPr>
        <p:spPr bwMode="gray">
          <a:xfrm>
            <a:off x="1975" y="5712173"/>
            <a:ext cx="12190025" cy="490193"/>
          </a:xfrm>
          <a:prstGeom prst="rect">
            <a:avLst/>
          </a:prstGeom>
          <a:solidFill>
            <a:srgbClr val="FAF8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a:endParaRPr>
          </a:p>
        </p:txBody>
      </p:sp>
      <p:sp>
        <p:nvSpPr>
          <p:cNvPr id="2" name="Title 1">
            <a:extLst>
              <a:ext uri="{FF2B5EF4-FFF2-40B4-BE49-F238E27FC236}">
                <a16:creationId xmlns:a16="http://schemas.microsoft.com/office/drawing/2014/main" id="{74536499-0528-498A-ABDE-B0F4B7B1A18B}"/>
              </a:ext>
            </a:extLst>
          </p:cNvPr>
          <p:cNvSpPr>
            <a:spLocks noGrp="1"/>
          </p:cNvSpPr>
          <p:nvPr>
            <p:ph type="title"/>
          </p:nvPr>
        </p:nvSpPr>
        <p:spPr>
          <a:xfrm>
            <a:off x="457199" y="555639"/>
            <a:ext cx="9601200" cy="249299"/>
          </a:xfrm>
        </p:spPr>
        <p:txBody>
          <a:bodyPr>
            <a:normAutofit fontScale="90000"/>
          </a:bodyPr>
          <a:lstStyle/>
          <a:p>
            <a:r>
              <a:rPr lang="en-US" sz="1800" dirty="0"/>
              <a:t>Consider Population Health Management in the context of Quality Improvement</a:t>
            </a:r>
          </a:p>
        </p:txBody>
      </p:sp>
      <p:sp>
        <p:nvSpPr>
          <p:cNvPr id="24" name="Rectangle 23">
            <a:extLst>
              <a:ext uri="{FF2B5EF4-FFF2-40B4-BE49-F238E27FC236}">
                <a16:creationId xmlns:a16="http://schemas.microsoft.com/office/drawing/2014/main" id="{919FFE5D-A421-4510-BA61-342F21A32097}"/>
              </a:ext>
              <a:ext uri="{C183D7F6-B498-43B3-948B-1728B52AA6E4}">
                <adec:decorative xmlns:adec="http://schemas.microsoft.com/office/drawing/2017/decorative" val="1"/>
              </a:ext>
            </a:extLst>
          </p:cNvPr>
          <p:cNvSpPr/>
          <p:nvPr/>
        </p:nvSpPr>
        <p:spPr bwMode="gray">
          <a:xfrm>
            <a:off x="543932" y="1395857"/>
            <a:ext cx="3025319" cy="3805385"/>
          </a:xfrm>
          <a:prstGeom prst="rect">
            <a:avLst/>
          </a:prstGeom>
          <a:solidFill>
            <a:schemeClr val="bg2"/>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dirty="0">
              <a:solidFill>
                <a:srgbClr val="FFFFFF"/>
              </a:solidFill>
            </a:endParaRPr>
          </a:p>
        </p:txBody>
      </p:sp>
      <p:pic>
        <p:nvPicPr>
          <p:cNvPr id="12" name="Picture 11">
            <a:extLst>
              <a:ext uri="{FF2B5EF4-FFF2-40B4-BE49-F238E27FC236}">
                <a16:creationId xmlns:a16="http://schemas.microsoft.com/office/drawing/2014/main" id="{232663A5-6AB3-425A-B811-176A6D81A38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p:blipFill>
        <p:spPr bwMode="gray">
          <a:xfrm>
            <a:off x="1751790" y="1494519"/>
            <a:ext cx="609601" cy="609601"/>
          </a:xfrm>
          <a:prstGeom prst="rect">
            <a:avLst/>
          </a:prstGeom>
        </p:spPr>
      </p:pic>
      <p:sp>
        <p:nvSpPr>
          <p:cNvPr id="19" name="TextBox 18">
            <a:extLst>
              <a:ext uri="{FF2B5EF4-FFF2-40B4-BE49-F238E27FC236}">
                <a16:creationId xmlns:a16="http://schemas.microsoft.com/office/drawing/2014/main" id="{4C5320E8-80CD-4626-9E6F-54355E0822CA}"/>
              </a:ext>
            </a:extLst>
          </p:cNvPr>
          <p:cNvSpPr txBox="1"/>
          <p:nvPr/>
        </p:nvSpPr>
        <p:spPr bwMode="gray">
          <a:xfrm>
            <a:off x="674599" y="2637520"/>
            <a:ext cx="2763981" cy="2477601"/>
          </a:xfrm>
          <a:prstGeom prst="rect">
            <a:avLst/>
          </a:prstGeom>
          <a:noFill/>
        </p:spPr>
        <p:txBody>
          <a:bodyPr vert="horz" wrap="square" lIns="0" tIns="0" rIns="0" bIns="0" rtlCol="0">
            <a:spAutoFit/>
          </a:bodyPr>
          <a:lstStyle/>
          <a:p>
            <a:pPr algn="just">
              <a:spcBef>
                <a:spcPts val="600"/>
              </a:spcBef>
            </a:pPr>
            <a:r>
              <a:rPr lang="en-US" sz="1200" dirty="0"/>
              <a:t>While distinct, there is overlap between population health management and quality improvement, especially in healthcare. Both aim to enhance health outcomes, and effective quality improvement within an </a:t>
            </a:r>
            <a:r>
              <a:rPr lang="en-US" sz="1200" dirty="0" err="1"/>
              <a:t>organi</a:t>
            </a:r>
            <a:r>
              <a:rPr lang="en-150" sz="1200" dirty="0"/>
              <a:t>s</a:t>
            </a:r>
            <a:r>
              <a:rPr lang="en-US" sz="1200" dirty="0" err="1"/>
              <a:t>ation</a:t>
            </a:r>
            <a:r>
              <a:rPr lang="en-US" sz="1200" dirty="0"/>
              <a:t> can contribute to better population health. </a:t>
            </a:r>
            <a:endParaRPr lang="en-150" sz="1200" dirty="0"/>
          </a:p>
          <a:p>
            <a:pPr algn="just">
              <a:spcBef>
                <a:spcPts val="600"/>
              </a:spcBef>
            </a:pPr>
            <a:r>
              <a:rPr lang="en-US" sz="1200" dirty="0"/>
              <a:t>Conversely, strategies employed in population health management, such as preventive care and addressing social determinants, can positively impact the quality of care and services delivered to individuals within that population.</a:t>
            </a:r>
            <a:endParaRPr lang="en-US" sz="1200" dirty="0">
              <a:solidFill>
                <a:schemeClr val="accent6"/>
              </a:solidFill>
            </a:endParaRPr>
          </a:p>
        </p:txBody>
      </p:sp>
      <p:sp>
        <p:nvSpPr>
          <p:cNvPr id="13" name="TextBox 12">
            <a:extLst>
              <a:ext uri="{FF2B5EF4-FFF2-40B4-BE49-F238E27FC236}">
                <a16:creationId xmlns:a16="http://schemas.microsoft.com/office/drawing/2014/main" id="{8BC6A2F5-9D4B-455E-ABFD-CD664610CB9F}"/>
              </a:ext>
            </a:extLst>
          </p:cNvPr>
          <p:cNvSpPr txBox="1"/>
          <p:nvPr/>
        </p:nvSpPr>
        <p:spPr bwMode="gray">
          <a:xfrm>
            <a:off x="4162672" y="1375310"/>
            <a:ext cx="3108985" cy="246221"/>
          </a:xfrm>
          <a:prstGeom prst="rect">
            <a:avLst/>
          </a:prstGeom>
          <a:noFill/>
        </p:spPr>
        <p:txBody>
          <a:bodyPr vert="horz" wrap="square" lIns="0" tIns="0" rIns="0" bIns="0" rtlCol="0">
            <a:spAutoFit/>
          </a:bodyPr>
          <a:lstStyle/>
          <a:p>
            <a:pPr algn="l">
              <a:spcBef>
                <a:spcPts val="600"/>
              </a:spcBef>
            </a:pPr>
            <a:r>
              <a:rPr lang="en-150" sz="1600" b="1" dirty="0">
                <a:solidFill>
                  <a:schemeClr val="accent6"/>
                </a:solidFill>
              </a:rPr>
              <a:t>Population Heal</a:t>
            </a:r>
            <a:r>
              <a:rPr lang="en-US" sz="1600" b="1" dirty="0">
                <a:solidFill>
                  <a:schemeClr val="accent6"/>
                </a:solidFill>
              </a:rPr>
              <a:t>t</a:t>
            </a:r>
            <a:r>
              <a:rPr lang="en-150" sz="1600" b="1" dirty="0">
                <a:solidFill>
                  <a:schemeClr val="accent6"/>
                </a:solidFill>
              </a:rPr>
              <a:t>h Management</a:t>
            </a:r>
            <a:endParaRPr lang="en-US" sz="1600" b="1" dirty="0">
              <a:solidFill>
                <a:schemeClr val="accent6"/>
              </a:solidFill>
            </a:endParaRPr>
          </a:p>
        </p:txBody>
      </p:sp>
      <p:cxnSp>
        <p:nvCxnSpPr>
          <p:cNvPr id="21" name="Straight Connector 20">
            <a:extLst>
              <a:ext uri="{FF2B5EF4-FFF2-40B4-BE49-F238E27FC236}">
                <a16:creationId xmlns:a16="http://schemas.microsoft.com/office/drawing/2014/main" id="{F6FF3890-0011-43AF-9EDA-7DAEEDEFA643}"/>
              </a:ext>
              <a:ext uri="{C183D7F6-B498-43B3-948B-1728B52AA6E4}">
                <adec:decorative xmlns:adec="http://schemas.microsoft.com/office/drawing/2017/decorative" val="1"/>
              </a:ext>
            </a:extLst>
          </p:cNvPr>
          <p:cNvCxnSpPr>
            <a:cxnSpLocks/>
          </p:cNvCxnSpPr>
          <p:nvPr/>
        </p:nvCxnSpPr>
        <p:spPr bwMode="gray">
          <a:xfrm flipV="1">
            <a:off x="4162672" y="1753767"/>
            <a:ext cx="3439651" cy="20217"/>
          </a:xfrm>
          <a:prstGeom prst="lin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6C25EA1-E7FA-4A9F-AB06-19DDEF81C366}"/>
              </a:ext>
            </a:extLst>
          </p:cNvPr>
          <p:cNvSpPr txBox="1"/>
          <p:nvPr/>
        </p:nvSpPr>
        <p:spPr bwMode="gray">
          <a:xfrm>
            <a:off x="4165103" y="2056030"/>
            <a:ext cx="3437220" cy="3231654"/>
          </a:xfrm>
          <a:prstGeom prst="rect">
            <a:avLst/>
          </a:prstGeom>
          <a:noFill/>
        </p:spPr>
        <p:txBody>
          <a:bodyPr vert="horz" wrap="square" lIns="0" tIns="0" rIns="0" bIns="0" rtlCol="0">
            <a:spAutoFit/>
          </a:bodyPr>
          <a:lstStyle/>
          <a:p>
            <a:pPr>
              <a:spcBef>
                <a:spcPts val="600"/>
              </a:spcBef>
            </a:pPr>
            <a:r>
              <a:rPr lang="en-US" sz="1400" b="1" dirty="0"/>
              <a:t>Focus: </a:t>
            </a:r>
            <a:r>
              <a:rPr lang="en-US" sz="1400" dirty="0"/>
              <a:t>Primarily concerned with the health outcomes of an entire population or community.</a:t>
            </a:r>
            <a:br>
              <a:rPr lang="en-US" sz="1400" dirty="0"/>
            </a:br>
            <a:r>
              <a:rPr lang="en-US" sz="1400" b="1" dirty="0"/>
              <a:t>Scope: </a:t>
            </a:r>
            <a:r>
              <a:rPr lang="en-US" sz="1400" dirty="0"/>
              <a:t>Involves strategies to </a:t>
            </a:r>
            <a:r>
              <a:rPr lang="en-US" sz="1400" dirty="0" err="1"/>
              <a:t>optimi</a:t>
            </a:r>
            <a:r>
              <a:rPr lang="en-150" sz="1400" dirty="0"/>
              <a:t>s</a:t>
            </a:r>
            <a:r>
              <a:rPr lang="en-US" sz="1400" dirty="0"/>
              <a:t>e the health of a defined group, considering factors like demographics, social determinants, and health </a:t>
            </a:r>
            <a:r>
              <a:rPr lang="en-US" sz="1400" dirty="0" err="1"/>
              <a:t>behavio</a:t>
            </a:r>
            <a:r>
              <a:rPr lang="en-150" sz="1400" dirty="0"/>
              <a:t>u</a:t>
            </a:r>
            <a:r>
              <a:rPr lang="en-US" sz="1400" dirty="0" err="1"/>
              <a:t>rs</a:t>
            </a:r>
            <a:r>
              <a:rPr lang="en-US" sz="1400" dirty="0"/>
              <a:t>.</a:t>
            </a:r>
            <a:br>
              <a:rPr lang="en-US" sz="1400" dirty="0"/>
            </a:br>
            <a:r>
              <a:rPr lang="en-US" sz="1400" b="1" dirty="0"/>
              <a:t>Approach:</a:t>
            </a:r>
            <a:r>
              <a:rPr lang="en-150" sz="1400" b="1" dirty="0"/>
              <a:t> </a:t>
            </a:r>
            <a:r>
              <a:rPr lang="en-US" sz="1400" dirty="0" err="1"/>
              <a:t>Emphasi</a:t>
            </a:r>
            <a:r>
              <a:rPr lang="en-150" sz="1400" dirty="0"/>
              <a:t>s</a:t>
            </a:r>
            <a:r>
              <a:rPr lang="en-US" sz="1400" dirty="0"/>
              <a:t>es proactive measures, preventive care, and interventions targeted at improving the health of the overall population.</a:t>
            </a:r>
            <a:br>
              <a:rPr lang="en-US" sz="1400" dirty="0"/>
            </a:br>
            <a:r>
              <a:rPr lang="en-US" sz="1400" b="1" dirty="0"/>
              <a:t>Tools:</a:t>
            </a:r>
            <a:r>
              <a:rPr lang="en-150" sz="1400" b="1" dirty="0"/>
              <a:t> </a:t>
            </a:r>
            <a:r>
              <a:rPr lang="en-US" sz="1400" dirty="0" err="1"/>
              <a:t>Utili</a:t>
            </a:r>
            <a:r>
              <a:rPr lang="en-150" sz="1400" dirty="0"/>
              <a:t>s</a:t>
            </a:r>
            <a:r>
              <a:rPr lang="en-US" sz="1400" dirty="0"/>
              <a:t>es data analytics, care coordination, and community engagement to address health disparities and enhance the well-being of diverse groups.</a:t>
            </a:r>
          </a:p>
        </p:txBody>
      </p:sp>
      <p:sp>
        <p:nvSpPr>
          <p:cNvPr id="14" name="TextBox 13">
            <a:extLst>
              <a:ext uri="{FF2B5EF4-FFF2-40B4-BE49-F238E27FC236}">
                <a16:creationId xmlns:a16="http://schemas.microsoft.com/office/drawing/2014/main" id="{551FBBF0-826F-469D-94C9-798EEA4859E9}"/>
              </a:ext>
            </a:extLst>
          </p:cNvPr>
          <p:cNvSpPr txBox="1"/>
          <p:nvPr/>
        </p:nvSpPr>
        <p:spPr bwMode="gray">
          <a:xfrm>
            <a:off x="8029329" y="1375310"/>
            <a:ext cx="2692224" cy="246221"/>
          </a:xfrm>
          <a:prstGeom prst="rect">
            <a:avLst/>
          </a:prstGeom>
          <a:noFill/>
        </p:spPr>
        <p:txBody>
          <a:bodyPr vert="horz" wrap="square" lIns="0" tIns="0" rIns="0" bIns="0" rtlCol="0">
            <a:spAutoFit/>
          </a:bodyPr>
          <a:lstStyle/>
          <a:p>
            <a:pPr algn="l">
              <a:spcBef>
                <a:spcPts val="600"/>
              </a:spcBef>
            </a:pPr>
            <a:r>
              <a:rPr lang="en-150" sz="1600" b="1" dirty="0">
                <a:solidFill>
                  <a:schemeClr val="accent6"/>
                </a:solidFill>
              </a:rPr>
              <a:t>Quality Improvement</a:t>
            </a:r>
            <a:endParaRPr lang="en-US" sz="1600" b="1" dirty="0">
              <a:solidFill>
                <a:schemeClr val="accent6"/>
              </a:solidFill>
            </a:endParaRPr>
          </a:p>
        </p:txBody>
      </p:sp>
      <p:cxnSp>
        <p:nvCxnSpPr>
          <p:cNvPr id="22" name="Straight Connector 21">
            <a:extLst>
              <a:ext uri="{FF2B5EF4-FFF2-40B4-BE49-F238E27FC236}">
                <a16:creationId xmlns:a16="http://schemas.microsoft.com/office/drawing/2014/main" id="{C1EA879D-E200-428E-AC8C-9CBBE6D3D17C}"/>
              </a:ext>
              <a:ext uri="{C183D7F6-B498-43B3-948B-1728B52AA6E4}">
                <adec:decorative xmlns:adec="http://schemas.microsoft.com/office/drawing/2017/decorative" val="1"/>
              </a:ext>
            </a:extLst>
          </p:cNvPr>
          <p:cNvCxnSpPr>
            <a:cxnSpLocks/>
          </p:cNvCxnSpPr>
          <p:nvPr/>
        </p:nvCxnSpPr>
        <p:spPr bwMode="gray">
          <a:xfrm>
            <a:off x="8026899" y="1753767"/>
            <a:ext cx="2926080" cy="0"/>
          </a:xfrm>
          <a:prstGeom prst="lin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3EC8CA1-111B-491B-96DD-E122AB0AA912}"/>
              </a:ext>
            </a:extLst>
          </p:cNvPr>
          <p:cNvSpPr txBox="1"/>
          <p:nvPr/>
        </p:nvSpPr>
        <p:spPr bwMode="gray">
          <a:xfrm>
            <a:off x="8026899" y="2056030"/>
            <a:ext cx="3437220" cy="3447098"/>
          </a:xfrm>
          <a:prstGeom prst="rect">
            <a:avLst/>
          </a:prstGeom>
          <a:noFill/>
        </p:spPr>
        <p:txBody>
          <a:bodyPr vert="horz" wrap="square" lIns="0" tIns="0" rIns="0" bIns="0" rtlCol="0">
            <a:spAutoFit/>
          </a:bodyPr>
          <a:lstStyle/>
          <a:p>
            <a:pPr>
              <a:spcBef>
                <a:spcPts val="600"/>
              </a:spcBef>
            </a:pPr>
            <a:r>
              <a:rPr lang="en-US" sz="1400" b="1" dirty="0"/>
              <a:t>Focus: </a:t>
            </a:r>
            <a:r>
              <a:rPr lang="en-US" sz="1400" dirty="0"/>
              <a:t>Concentrates on improving the processes and outcomes within a specific system, organization, or service delivery.</a:t>
            </a:r>
            <a:br>
              <a:rPr lang="en-US" sz="1400" dirty="0"/>
            </a:br>
            <a:r>
              <a:rPr lang="en-US" sz="1400" b="1" dirty="0"/>
              <a:t>Scope:</a:t>
            </a:r>
            <a:r>
              <a:rPr lang="en-150" sz="1400" b="1" dirty="0"/>
              <a:t> </a:t>
            </a:r>
            <a:r>
              <a:rPr lang="en-US" sz="1400" dirty="0"/>
              <a:t>Involves targeted efforts to enhance the quality of care, services, or processes, often within a healthcare facility or specific operational context.</a:t>
            </a:r>
            <a:br>
              <a:rPr lang="en-US" sz="1400" dirty="0"/>
            </a:br>
            <a:r>
              <a:rPr lang="en-US" sz="1400" b="1" dirty="0"/>
              <a:t>Approach:</a:t>
            </a:r>
            <a:r>
              <a:rPr lang="en-150" sz="1400" b="1" dirty="0"/>
              <a:t> </a:t>
            </a:r>
            <a:r>
              <a:rPr lang="en-US" sz="1400" dirty="0" err="1"/>
              <a:t>Prioriti</a:t>
            </a:r>
            <a:r>
              <a:rPr lang="en-150" sz="1400" dirty="0"/>
              <a:t>s</a:t>
            </a:r>
            <a:r>
              <a:rPr lang="en-US" sz="1400" dirty="0"/>
              <a:t>es continuous assessment, measurement, and refinement of processes to achieve better outcomes, safety, and patient satisfaction.</a:t>
            </a:r>
            <a:br>
              <a:rPr lang="en-US" sz="1400" dirty="0"/>
            </a:br>
            <a:r>
              <a:rPr lang="en-US" sz="1400" b="1" dirty="0"/>
              <a:t>Tools:</a:t>
            </a:r>
            <a:r>
              <a:rPr lang="en-150" sz="1400" b="1" dirty="0"/>
              <a:t> </a:t>
            </a:r>
            <a:r>
              <a:rPr lang="en-US" sz="1400" dirty="0"/>
              <a:t>Involves the use of various methodologies and tools such as PDSA cycles, Six Sigma, and data-driven approaches to identify and address specific areas for improvement.</a:t>
            </a:r>
          </a:p>
        </p:txBody>
      </p:sp>
      <p:sp>
        <p:nvSpPr>
          <p:cNvPr id="4" name="TextBox 3">
            <a:extLst>
              <a:ext uri="{FF2B5EF4-FFF2-40B4-BE49-F238E27FC236}">
                <a16:creationId xmlns:a16="http://schemas.microsoft.com/office/drawing/2014/main" id="{463A0BB0-1982-093B-2C97-A7FABD7576F0}"/>
              </a:ext>
            </a:extLst>
          </p:cNvPr>
          <p:cNvSpPr txBox="1"/>
          <p:nvPr/>
        </p:nvSpPr>
        <p:spPr bwMode="gray">
          <a:xfrm>
            <a:off x="160799" y="5679146"/>
            <a:ext cx="12125325" cy="523220"/>
          </a:xfrm>
          <a:prstGeom prst="rect">
            <a:avLst/>
          </a:prstGeom>
          <a:noFill/>
        </p:spPr>
        <p:txBody>
          <a:bodyPr wrap="square">
            <a:spAutoFit/>
          </a:bodyPr>
          <a:lstStyle/>
          <a:p>
            <a:pPr algn="ctr"/>
            <a:r>
              <a:rPr lang="en-US" sz="1400" dirty="0"/>
              <a:t>In summary, population health management has a broader focus on the health of a population, considering various determinants, while quality improvement is more specific, concentrating on refining and </a:t>
            </a:r>
            <a:r>
              <a:rPr lang="en-US" sz="1400" dirty="0" err="1"/>
              <a:t>optimi</a:t>
            </a:r>
            <a:r>
              <a:rPr lang="en-150" sz="1400" dirty="0"/>
              <a:t>s</a:t>
            </a:r>
            <a:r>
              <a:rPr lang="en-US" sz="1400" dirty="0" err="1"/>
              <a:t>ing</a:t>
            </a:r>
            <a:r>
              <a:rPr lang="en-US" sz="1400" dirty="0"/>
              <a:t> processes within a system or </a:t>
            </a:r>
            <a:r>
              <a:rPr lang="en-US" sz="1400" dirty="0" err="1"/>
              <a:t>organi</a:t>
            </a:r>
            <a:r>
              <a:rPr lang="en-150" sz="1400" dirty="0"/>
              <a:t>s</a:t>
            </a:r>
            <a:r>
              <a:rPr lang="en-US" sz="1400" dirty="0" err="1"/>
              <a:t>ation</a:t>
            </a:r>
            <a:r>
              <a:rPr lang="en-US" sz="1400" dirty="0"/>
              <a:t> to achieve better outcomes.</a:t>
            </a:r>
          </a:p>
        </p:txBody>
      </p:sp>
      <p:sp>
        <p:nvSpPr>
          <p:cNvPr id="6" name="TextBox 5">
            <a:extLst>
              <a:ext uri="{FF2B5EF4-FFF2-40B4-BE49-F238E27FC236}">
                <a16:creationId xmlns:a16="http://schemas.microsoft.com/office/drawing/2014/main" id="{EA49EBCD-2A06-F2EC-E560-E59C25D16E8D}"/>
              </a:ext>
            </a:extLst>
          </p:cNvPr>
          <p:cNvSpPr txBox="1"/>
          <p:nvPr/>
        </p:nvSpPr>
        <p:spPr bwMode="gray">
          <a:xfrm>
            <a:off x="1723164" y="2202782"/>
            <a:ext cx="666849" cy="215444"/>
          </a:xfrm>
          <a:prstGeom prst="rect">
            <a:avLst/>
          </a:prstGeom>
          <a:noFill/>
        </p:spPr>
        <p:txBody>
          <a:bodyPr vert="horz" wrap="none" lIns="0" tIns="0" rIns="0" bIns="0" rtlCol="0">
            <a:spAutoFit/>
          </a:bodyPr>
          <a:lstStyle/>
          <a:p>
            <a:pPr algn="l">
              <a:spcBef>
                <a:spcPts val="600"/>
              </a:spcBef>
            </a:pPr>
            <a:r>
              <a:rPr lang="en-150" sz="1400" b="1" dirty="0">
                <a:solidFill>
                  <a:schemeClr val="accent6"/>
                </a:solidFill>
              </a:rPr>
              <a:t>Overlap</a:t>
            </a:r>
            <a:endParaRPr lang="en-US" sz="1400" b="1" dirty="0">
              <a:solidFill>
                <a:schemeClr val="accent6"/>
              </a:solidFill>
            </a:endParaRPr>
          </a:p>
        </p:txBody>
      </p:sp>
      <p:sp>
        <p:nvSpPr>
          <p:cNvPr id="7" name="Slide Number Placeholder 4">
            <a:extLst>
              <a:ext uri="{FF2B5EF4-FFF2-40B4-BE49-F238E27FC236}">
                <a16:creationId xmlns:a16="http://schemas.microsoft.com/office/drawing/2014/main" id="{C1ECED96-477D-9C82-8753-DE91CCAE1955}"/>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4</a:t>
            </a:fld>
            <a:endParaRPr lang="en-US" dirty="0"/>
          </a:p>
        </p:txBody>
      </p:sp>
      <p:sp>
        <p:nvSpPr>
          <p:cNvPr id="8" name="Footer Placeholder 7">
            <a:extLst>
              <a:ext uri="{FF2B5EF4-FFF2-40B4-BE49-F238E27FC236}">
                <a16:creationId xmlns:a16="http://schemas.microsoft.com/office/drawing/2014/main" id="{EB72466C-8B6F-0BF3-8192-2CFBC4DCDCEE}"/>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427105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C52994-9981-28A4-685C-7A9B0E8374BD}"/>
              </a:ext>
            </a:extLst>
          </p:cNvPr>
          <p:cNvSpPr>
            <a:spLocks noGrp="1"/>
          </p:cNvSpPr>
          <p:nvPr>
            <p:ph type="ctrTitle"/>
          </p:nvPr>
        </p:nvSpPr>
        <p:spPr>
          <a:xfrm>
            <a:off x="426996" y="1779271"/>
            <a:ext cx="7852031" cy="1308154"/>
          </a:xfrm>
        </p:spPr>
        <p:txBody>
          <a:bodyPr>
            <a:normAutofit/>
          </a:bodyPr>
          <a:lstStyle/>
          <a:p>
            <a:r>
              <a:rPr lang="en-GB" dirty="0">
                <a:solidFill>
                  <a:srgbClr val="0070C0"/>
                </a:solidFill>
              </a:rPr>
              <a:t>Really high-level summary for teams to be thinking about</a:t>
            </a:r>
          </a:p>
        </p:txBody>
      </p:sp>
    </p:spTree>
    <p:extLst>
      <p:ext uri="{BB962C8B-B14F-4D97-AF65-F5344CB8AC3E}">
        <p14:creationId xmlns:p14="http://schemas.microsoft.com/office/powerpoint/2010/main" val="3310825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9E45445B-0B41-4061-8C5F-B2E726A98594}"/>
              </a:ext>
            </a:extLst>
          </p:cNvPr>
          <p:cNvGraphicFramePr>
            <a:graphicFrameLocks noGrp="1"/>
          </p:cNvGraphicFramePr>
          <p:nvPr>
            <p:ph idx="1"/>
          </p:nvPr>
        </p:nvGraphicFramePr>
        <p:xfrm>
          <a:off x="440106" y="1260000"/>
          <a:ext cx="11304000" cy="50400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3654543396"/>
                    </a:ext>
                  </a:extLst>
                </a:gridCol>
                <a:gridCol w="10800000">
                  <a:extLst>
                    <a:ext uri="{9D8B030D-6E8A-4147-A177-3AD203B41FA5}">
                      <a16:colId xmlns:a16="http://schemas.microsoft.com/office/drawing/2014/main" val="4016086017"/>
                    </a:ext>
                  </a:extLst>
                </a:gridCol>
              </a:tblGrid>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sz="1200" dirty="0">
                          <a:solidFill>
                            <a:schemeClr val="tx1"/>
                          </a:solidFill>
                        </a:rPr>
                        <a:t>Adoption, dissemination and planning around the Lincolnshire Strategic Segmentation model</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183720455"/>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dirty="0">
                          <a:solidFill>
                            <a:schemeClr val="tx1"/>
                          </a:solidFill>
                        </a:rPr>
                        <a:t>Build triumvirate of clinicians, analysts and managers at all levels of the System to maximise the opportunity to </a:t>
                      </a:r>
                      <a:r>
                        <a:rPr lang="en-US" sz="1200" dirty="0">
                          <a:solidFill>
                            <a:schemeClr val="tx1"/>
                          </a:solidFill>
                        </a:rPr>
                        <a:t>use the ICS Joined Intelligence Dataset to inform and </a:t>
                      </a:r>
                      <a:r>
                        <a:rPr lang="en-GB" sz="1200" dirty="0">
                          <a:solidFill>
                            <a:schemeClr val="tx1"/>
                          </a:solidFill>
                        </a:rPr>
                        <a:t>influence care planning and decision-making</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6533573"/>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sz="1200" dirty="0">
                          <a:solidFill>
                            <a:schemeClr val="tx1"/>
                          </a:solidFill>
                        </a:rPr>
                        <a:t>Undertake neighbourhood-wide stakeholder and capability mapping and alignment of roles, and maximise engagement across all stakeholders</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40602680"/>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Allow decisions associated with care to be made as close to, and in conjunction with the population, with the wider PCN, place, system hierarchy supporting and enabling local decision-making and action</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59950437"/>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Develop and implement outcomes matrix and incentives for processes and establish automated reporting mechanism against measurement outcomes</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21371657"/>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Maximise top-of-license working, with an emphasis on proactively engaging and managing segments of the population to prevent the onset and exacerbation of clinical conditions</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2399463"/>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Review and align the Care Navigator, Social Prescriber and Health &amp; Wellbeing Coach roles to best manage the proactive care process and interaction, thus reducing clinician effort</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65158014"/>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Identify and implement digital resources and tools to improve engagement between teams and with the population and their care journey/s </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7094015"/>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Establish and implement a patient experience feedback mechanism</a:t>
                      </a:r>
                      <a:r>
                        <a:rPr lang="en-150" sz="1200" dirty="0">
                          <a:solidFill>
                            <a:schemeClr val="tx1"/>
                          </a:solidFill>
                        </a:rPr>
                        <a:t> </a:t>
                      </a:r>
                      <a:r>
                        <a:rPr lang="en-GB" sz="1200" dirty="0">
                          <a:solidFill>
                            <a:schemeClr val="tx1"/>
                          </a:solidFill>
                        </a:rPr>
                        <a:t>that provides actionable insight on patient access, service use, and health and wellbeing journey</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21611075"/>
                  </a:ext>
                </a:extLst>
              </a:tr>
              <a:tr h="504000">
                <a:tc>
                  <a:txBody>
                    <a:bodyPr/>
                    <a:lstStyle/>
                    <a:p>
                      <a:pPr algn="ctr"/>
                      <a:r>
                        <a:rPr lang="en-GB" sz="3000" dirty="0">
                          <a:solidFill>
                            <a:schemeClr val="accent2"/>
                          </a:solidFill>
                          <a:sym typeface="Wingdings" panose="05000000000000000000" pitchFamily="2" charset="2"/>
                        </a:rPr>
                        <a:t></a:t>
                      </a:r>
                      <a:endParaRPr lang="en-GB" sz="3000" dirty="0">
                        <a:solidFill>
                          <a:schemeClr val="accent2"/>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dirty="0">
                          <a:solidFill>
                            <a:schemeClr val="tx1"/>
                          </a:solidFill>
                        </a:rPr>
                        <a:t>Evaluate progress using a data-driven evaluation methodology and course correct based on learning</a:t>
                      </a:r>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65556058"/>
                  </a:ext>
                </a:extLst>
              </a:tr>
            </a:tbl>
          </a:graphicData>
        </a:graphic>
      </p:graphicFrame>
      <p:sp>
        <p:nvSpPr>
          <p:cNvPr id="3" name="Title 2">
            <a:extLst>
              <a:ext uri="{FF2B5EF4-FFF2-40B4-BE49-F238E27FC236}">
                <a16:creationId xmlns:a16="http://schemas.microsoft.com/office/drawing/2014/main" id="{A640889F-3939-44C6-AECA-844263E34549}"/>
              </a:ext>
            </a:extLst>
          </p:cNvPr>
          <p:cNvSpPr>
            <a:spLocks noGrp="1"/>
          </p:cNvSpPr>
          <p:nvPr>
            <p:ph type="title"/>
          </p:nvPr>
        </p:nvSpPr>
        <p:spPr/>
        <p:txBody>
          <a:bodyPr vert="horz" lIns="0" tIns="0" rIns="0" bIns="0" rtlCol="0" anchor="ctr">
            <a:normAutofit/>
          </a:bodyPr>
          <a:lstStyle/>
          <a:p>
            <a:r>
              <a:rPr lang="en-GB" sz="2800" dirty="0"/>
              <a:t>How do we get to a PHM-led service – 10 practical steps</a:t>
            </a:r>
          </a:p>
        </p:txBody>
      </p:sp>
      <p:sp>
        <p:nvSpPr>
          <p:cNvPr id="6" name="Slide Number Placeholder 4">
            <a:extLst>
              <a:ext uri="{FF2B5EF4-FFF2-40B4-BE49-F238E27FC236}">
                <a16:creationId xmlns:a16="http://schemas.microsoft.com/office/drawing/2014/main" id="{C7DFB05D-8A9F-8F7A-DDC2-DC00FEB3D426}"/>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6</a:t>
            </a:fld>
            <a:endParaRPr lang="en-US" dirty="0"/>
          </a:p>
        </p:txBody>
      </p:sp>
      <p:sp>
        <p:nvSpPr>
          <p:cNvPr id="5" name="Footer Placeholder 4">
            <a:extLst>
              <a:ext uri="{FF2B5EF4-FFF2-40B4-BE49-F238E27FC236}">
                <a16:creationId xmlns:a16="http://schemas.microsoft.com/office/drawing/2014/main" id="{340865CD-D65B-7FEE-C077-4E166366892F}"/>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854278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Partial Circle 52">
            <a:extLst>
              <a:ext uri="{FF2B5EF4-FFF2-40B4-BE49-F238E27FC236}">
                <a16:creationId xmlns:a16="http://schemas.microsoft.com/office/drawing/2014/main" id="{35B6E334-DA64-4991-A3D6-78463C254DCB}"/>
              </a:ext>
              <a:ext uri="{C183D7F6-B498-43B3-948B-1728B52AA6E4}">
                <adec:decorative xmlns:adec="http://schemas.microsoft.com/office/drawing/2017/decorative" val="1"/>
              </a:ext>
            </a:extLst>
          </p:cNvPr>
          <p:cNvSpPr>
            <a:spLocks noChangeAspect="1"/>
          </p:cNvSpPr>
          <p:nvPr/>
        </p:nvSpPr>
        <p:spPr bwMode="gray">
          <a:xfrm flipH="1">
            <a:off x="10151" y="1293426"/>
            <a:ext cx="2340000" cy="4680000"/>
          </a:xfrm>
          <a:custGeom>
            <a:avLst/>
            <a:gdLst>
              <a:gd name="connsiteX0" fmla="*/ 2340000 w 4680000"/>
              <a:gd name="connsiteY0" fmla="*/ 4680000 h 4680000"/>
              <a:gd name="connsiteX1" fmla="*/ 0 w 4680000"/>
              <a:gd name="connsiteY1" fmla="*/ 2340000 h 4680000"/>
              <a:gd name="connsiteX2" fmla="*/ 2340000 w 4680000"/>
              <a:gd name="connsiteY2" fmla="*/ 0 h 4680000"/>
              <a:gd name="connsiteX3" fmla="*/ 2340000 w 4680000"/>
              <a:gd name="connsiteY3" fmla="*/ 2340000 h 4680000"/>
              <a:gd name="connsiteX4" fmla="*/ 2340000 w 4680000"/>
              <a:gd name="connsiteY4" fmla="*/ 4680000 h 4680000"/>
              <a:gd name="connsiteX0" fmla="*/ 2340000 w 2340000"/>
              <a:gd name="connsiteY0" fmla="*/ 4680000 h 4680000"/>
              <a:gd name="connsiteX1" fmla="*/ 0 w 2340000"/>
              <a:gd name="connsiteY1" fmla="*/ 2340000 h 4680000"/>
              <a:gd name="connsiteX2" fmla="*/ 2340000 w 2340000"/>
              <a:gd name="connsiteY2" fmla="*/ 0 h 4680000"/>
              <a:gd name="connsiteX3" fmla="*/ 2340000 w 2340000"/>
              <a:gd name="connsiteY3" fmla="*/ 2340000 h 4680000"/>
              <a:gd name="connsiteX4" fmla="*/ 2340000 w 2340000"/>
              <a:gd name="connsiteY4" fmla="*/ 4680000 h 46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0000" h="4680000">
                <a:moveTo>
                  <a:pt x="2340000" y="4680000"/>
                </a:moveTo>
                <a:cubicBezTo>
                  <a:pt x="1047654" y="4680000"/>
                  <a:pt x="0" y="3632346"/>
                  <a:pt x="0" y="2340000"/>
                </a:cubicBezTo>
                <a:cubicBezTo>
                  <a:pt x="0" y="1047654"/>
                  <a:pt x="1047654" y="0"/>
                  <a:pt x="2340000" y="0"/>
                </a:cubicBezTo>
                <a:lnTo>
                  <a:pt x="2340000" y="2340000"/>
                </a:lnTo>
                <a:lnTo>
                  <a:pt x="2340000" y="4680000"/>
                </a:lnTo>
                <a:close/>
              </a:path>
            </a:pathLst>
          </a:custGeom>
          <a:solidFill>
            <a:schemeClr val="bg1">
              <a:lumMod val="95000"/>
            </a:schemeClr>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45720" rIns="50400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GB" sz="1400" b="0" i="0" u="none" baseline="0" dirty="0">
              <a:solidFill>
                <a:schemeClr val="accent6"/>
              </a:solidFill>
            </a:endParaRPr>
          </a:p>
        </p:txBody>
      </p:sp>
      <p:sp>
        <p:nvSpPr>
          <p:cNvPr id="3" name="Title 2">
            <a:extLst>
              <a:ext uri="{FF2B5EF4-FFF2-40B4-BE49-F238E27FC236}">
                <a16:creationId xmlns:a16="http://schemas.microsoft.com/office/drawing/2014/main" id="{D90A9A08-4721-48C0-A622-F083896D7274}"/>
              </a:ext>
            </a:extLst>
          </p:cNvPr>
          <p:cNvSpPr>
            <a:spLocks noGrp="1"/>
          </p:cNvSpPr>
          <p:nvPr>
            <p:ph type="title"/>
          </p:nvPr>
        </p:nvSpPr>
        <p:spPr/>
        <p:txBody>
          <a:bodyPr vert="horz" lIns="0" tIns="0" rIns="0" bIns="0" rtlCol="0" anchor="ctr">
            <a:normAutofit/>
          </a:bodyPr>
          <a:lstStyle/>
          <a:p>
            <a:r>
              <a:rPr lang="en-GB" sz="2800" dirty="0"/>
              <a:t>Questions we should be asking ourselves</a:t>
            </a:r>
          </a:p>
        </p:txBody>
      </p:sp>
      <p:grpSp>
        <p:nvGrpSpPr>
          <p:cNvPr id="42" name="Group 41">
            <a:extLst>
              <a:ext uri="{FF2B5EF4-FFF2-40B4-BE49-F238E27FC236}">
                <a16:creationId xmlns:a16="http://schemas.microsoft.com/office/drawing/2014/main" id="{D504B29B-7F49-4C5E-A5AD-DD6A0ECB7465}"/>
              </a:ext>
              <a:ext uri="{C183D7F6-B498-43B3-948B-1728B52AA6E4}">
                <adec:decorative xmlns:adec="http://schemas.microsoft.com/office/drawing/2017/decorative" val="1"/>
              </a:ext>
            </a:extLst>
          </p:cNvPr>
          <p:cNvGrpSpPr/>
          <p:nvPr/>
        </p:nvGrpSpPr>
        <p:grpSpPr>
          <a:xfrm>
            <a:off x="1101153" y="1529073"/>
            <a:ext cx="6390023" cy="360000"/>
            <a:chOff x="2348725" y="1523708"/>
            <a:chExt cx="5984773" cy="360000"/>
          </a:xfrm>
        </p:grpSpPr>
        <p:sp>
          <p:nvSpPr>
            <p:cNvPr id="31" name="Rectangle: Rounded Corners 30">
              <a:extLst>
                <a:ext uri="{FF2B5EF4-FFF2-40B4-BE49-F238E27FC236}">
                  <a16:creationId xmlns:a16="http://schemas.microsoft.com/office/drawing/2014/main" id="{8E5A4FC6-B435-4BAE-BDD7-E2D347B506DC}"/>
                </a:ext>
              </a:extLst>
            </p:cNvPr>
            <p:cNvSpPr/>
            <p:nvPr/>
          </p:nvSpPr>
          <p:spPr bwMode="gray">
            <a:xfrm>
              <a:off x="2533206" y="1523708"/>
              <a:ext cx="5800292"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dirty="0">
                  <a:solidFill>
                    <a:schemeClr val="tx1"/>
                  </a:solidFill>
                </a:rPr>
                <a:t>Are we considering wider determinants of health in all planning and interactions?</a:t>
              </a:r>
            </a:p>
          </p:txBody>
        </p:sp>
        <p:sp>
          <p:nvSpPr>
            <p:cNvPr id="14" name="Oval 13">
              <a:extLst>
                <a:ext uri="{FF2B5EF4-FFF2-40B4-BE49-F238E27FC236}">
                  <a16:creationId xmlns:a16="http://schemas.microsoft.com/office/drawing/2014/main" id="{51036FE0-7093-4DD4-B605-71C9BD11CE7F}"/>
                </a:ext>
              </a:extLst>
            </p:cNvPr>
            <p:cNvSpPr/>
            <p:nvPr/>
          </p:nvSpPr>
          <p:spPr bwMode="gray">
            <a:xfrm>
              <a:off x="2348725" y="1523708"/>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1</a:t>
              </a:r>
            </a:p>
          </p:txBody>
        </p:sp>
      </p:grpSp>
      <p:grpSp>
        <p:nvGrpSpPr>
          <p:cNvPr id="43" name="Group 42">
            <a:extLst>
              <a:ext uri="{FF2B5EF4-FFF2-40B4-BE49-F238E27FC236}">
                <a16:creationId xmlns:a16="http://schemas.microsoft.com/office/drawing/2014/main" id="{1C60EC88-9DA0-4224-AECC-1F38E5BEFFD0}"/>
              </a:ext>
              <a:ext uri="{C183D7F6-B498-43B3-948B-1728B52AA6E4}">
                <adec:decorative xmlns:adec="http://schemas.microsoft.com/office/drawing/2017/decorative" val="1"/>
              </a:ext>
            </a:extLst>
          </p:cNvPr>
          <p:cNvGrpSpPr/>
          <p:nvPr/>
        </p:nvGrpSpPr>
        <p:grpSpPr>
          <a:xfrm>
            <a:off x="1672653" y="2078081"/>
            <a:ext cx="5821531" cy="360001"/>
            <a:chOff x="2881164" y="2182241"/>
            <a:chExt cx="5452334" cy="360001"/>
          </a:xfrm>
        </p:grpSpPr>
        <p:sp>
          <p:nvSpPr>
            <p:cNvPr id="32" name="Rectangle: Rounded Corners 31">
              <a:extLst>
                <a:ext uri="{FF2B5EF4-FFF2-40B4-BE49-F238E27FC236}">
                  <a16:creationId xmlns:a16="http://schemas.microsoft.com/office/drawing/2014/main" id="{CE4A6BE0-D423-47B1-A96A-F1D4457D4937}"/>
                </a:ext>
              </a:extLst>
            </p:cNvPr>
            <p:cNvSpPr/>
            <p:nvPr/>
          </p:nvSpPr>
          <p:spPr bwMode="gray">
            <a:xfrm>
              <a:off x="3065646" y="2182241"/>
              <a:ext cx="5267852"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pPr rtl="0" eaLnBrk="1" fontAlgn="auto" hangingPunct="1">
                <a:lnSpc>
                  <a:spcPct val="100000"/>
                </a:lnSpc>
                <a:spcAft>
                  <a:spcPts val="0"/>
                </a:spcAft>
              </a:pPr>
              <a:r>
                <a:rPr lang="en-GB" sz="1200" b="0" i="0" u="none" baseline="0" dirty="0">
                  <a:solidFill>
                    <a:schemeClr val="tx1"/>
                  </a:solidFill>
                </a:rPr>
                <a:t>Are patient setting goals and contributing to their personalised journey?</a:t>
              </a:r>
            </a:p>
          </p:txBody>
        </p:sp>
        <p:sp>
          <p:nvSpPr>
            <p:cNvPr id="15" name="Oval 14">
              <a:extLst>
                <a:ext uri="{FF2B5EF4-FFF2-40B4-BE49-F238E27FC236}">
                  <a16:creationId xmlns:a16="http://schemas.microsoft.com/office/drawing/2014/main" id="{F1CDDA84-2551-4278-9C12-98954B4636FF}"/>
                </a:ext>
              </a:extLst>
            </p:cNvPr>
            <p:cNvSpPr/>
            <p:nvPr/>
          </p:nvSpPr>
          <p:spPr bwMode="gray">
            <a:xfrm>
              <a:off x="2881164" y="2182242"/>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2</a:t>
              </a:r>
            </a:p>
          </p:txBody>
        </p:sp>
      </p:grpSp>
      <p:grpSp>
        <p:nvGrpSpPr>
          <p:cNvPr id="46" name="Group 45">
            <a:extLst>
              <a:ext uri="{FF2B5EF4-FFF2-40B4-BE49-F238E27FC236}">
                <a16:creationId xmlns:a16="http://schemas.microsoft.com/office/drawing/2014/main" id="{C93ED465-2A77-4E3E-8EDF-9A3A41530C4E}"/>
              </a:ext>
              <a:ext uri="{C183D7F6-B498-43B3-948B-1728B52AA6E4}">
                <adec:decorative xmlns:adec="http://schemas.microsoft.com/office/drawing/2017/decorative" val="1"/>
              </a:ext>
            </a:extLst>
          </p:cNvPr>
          <p:cNvGrpSpPr/>
          <p:nvPr/>
        </p:nvGrpSpPr>
        <p:grpSpPr>
          <a:xfrm>
            <a:off x="1981263" y="2627090"/>
            <a:ext cx="5574363" cy="360002"/>
            <a:chOff x="3112656" y="2840774"/>
            <a:chExt cx="5220842" cy="360002"/>
          </a:xfrm>
        </p:grpSpPr>
        <p:sp>
          <p:nvSpPr>
            <p:cNvPr id="35" name="Rectangle: Rounded Corners 34">
              <a:extLst>
                <a:ext uri="{FF2B5EF4-FFF2-40B4-BE49-F238E27FC236}">
                  <a16:creationId xmlns:a16="http://schemas.microsoft.com/office/drawing/2014/main" id="{80C022AD-F2C4-48C1-B9E2-2030FECF4B6C}"/>
                </a:ext>
              </a:extLst>
            </p:cNvPr>
            <p:cNvSpPr/>
            <p:nvPr/>
          </p:nvSpPr>
          <p:spPr bwMode="gray">
            <a:xfrm>
              <a:off x="3297138" y="2840774"/>
              <a:ext cx="5036360"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pPr rtl="0" eaLnBrk="1" fontAlgn="auto" hangingPunct="1">
                <a:lnSpc>
                  <a:spcPct val="100000"/>
                </a:lnSpc>
                <a:spcAft>
                  <a:spcPts val="0"/>
                </a:spcAft>
              </a:pPr>
              <a:r>
                <a:rPr lang="en-GB" sz="1200" b="0" i="0" u="none" baseline="0" dirty="0">
                  <a:solidFill>
                    <a:schemeClr val="tx1"/>
                  </a:solidFill>
                </a:rPr>
                <a:t>Are we effectively managing the coordination of the patients journey?</a:t>
              </a:r>
            </a:p>
          </p:txBody>
        </p:sp>
        <p:sp>
          <p:nvSpPr>
            <p:cNvPr id="16" name="Oval 15">
              <a:extLst>
                <a:ext uri="{FF2B5EF4-FFF2-40B4-BE49-F238E27FC236}">
                  <a16:creationId xmlns:a16="http://schemas.microsoft.com/office/drawing/2014/main" id="{8EBDD8A0-2DEB-4646-908B-C39114273971}"/>
                </a:ext>
              </a:extLst>
            </p:cNvPr>
            <p:cNvSpPr/>
            <p:nvPr/>
          </p:nvSpPr>
          <p:spPr bwMode="gray">
            <a:xfrm>
              <a:off x="3112656" y="2840776"/>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3</a:t>
              </a:r>
            </a:p>
          </p:txBody>
        </p:sp>
      </p:grpSp>
      <p:grpSp>
        <p:nvGrpSpPr>
          <p:cNvPr id="47" name="Group 46">
            <a:extLst>
              <a:ext uri="{FF2B5EF4-FFF2-40B4-BE49-F238E27FC236}">
                <a16:creationId xmlns:a16="http://schemas.microsoft.com/office/drawing/2014/main" id="{0B2CEF3A-5094-43F7-AC8F-9FC4D9694219}"/>
              </a:ext>
              <a:ext uri="{C183D7F6-B498-43B3-948B-1728B52AA6E4}">
                <adec:decorative xmlns:adec="http://schemas.microsoft.com/office/drawing/2017/decorative" val="1"/>
              </a:ext>
            </a:extLst>
          </p:cNvPr>
          <p:cNvGrpSpPr/>
          <p:nvPr/>
        </p:nvGrpSpPr>
        <p:grpSpPr>
          <a:xfrm>
            <a:off x="2152713" y="3176100"/>
            <a:ext cx="5500211" cy="360003"/>
            <a:chOff x="3182106" y="3499307"/>
            <a:chExt cx="5151392" cy="360003"/>
          </a:xfrm>
        </p:grpSpPr>
        <p:sp>
          <p:nvSpPr>
            <p:cNvPr id="33" name="Rectangle: Rounded Corners 32">
              <a:extLst>
                <a:ext uri="{FF2B5EF4-FFF2-40B4-BE49-F238E27FC236}">
                  <a16:creationId xmlns:a16="http://schemas.microsoft.com/office/drawing/2014/main" id="{51114EDC-983D-47F4-BDD4-2FCCDEA207E6}"/>
                </a:ext>
              </a:extLst>
            </p:cNvPr>
            <p:cNvSpPr/>
            <p:nvPr/>
          </p:nvSpPr>
          <p:spPr bwMode="gray">
            <a:xfrm>
              <a:off x="3366587" y="3499307"/>
              <a:ext cx="4966911"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b="0" i="0" u="none" baseline="0" dirty="0">
                  <a:solidFill>
                    <a:schemeClr val="tx1"/>
                  </a:solidFill>
                </a:rPr>
                <a:t>Are patients meeting their goals?</a:t>
              </a:r>
            </a:p>
          </p:txBody>
        </p:sp>
        <p:sp>
          <p:nvSpPr>
            <p:cNvPr id="17" name="Oval 16">
              <a:extLst>
                <a:ext uri="{FF2B5EF4-FFF2-40B4-BE49-F238E27FC236}">
                  <a16:creationId xmlns:a16="http://schemas.microsoft.com/office/drawing/2014/main" id="{9AEB5AF8-BC79-4C79-A18D-96DF307A61E1}"/>
                </a:ext>
              </a:extLst>
            </p:cNvPr>
            <p:cNvSpPr/>
            <p:nvPr/>
          </p:nvSpPr>
          <p:spPr bwMode="gray">
            <a:xfrm>
              <a:off x="3182106" y="3499310"/>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4</a:t>
              </a:r>
            </a:p>
          </p:txBody>
        </p:sp>
      </p:grpSp>
      <p:grpSp>
        <p:nvGrpSpPr>
          <p:cNvPr id="45" name="Group 44">
            <a:extLst>
              <a:ext uri="{FF2B5EF4-FFF2-40B4-BE49-F238E27FC236}">
                <a16:creationId xmlns:a16="http://schemas.microsoft.com/office/drawing/2014/main" id="{8177E5FD-F76B-4631-A79F-DF5CA185BB27}"/>
              </a:ext>
              <a:ext uri="{C183D7F6-B498-43B3-948B-1728B52AA6E4}">
                <adec:decorative xmlns:adec="http://schemas.microsoft.com/office/drawing/2017/decorative" val="1"/>
              </a:ext>
            </a:extLst>
          </p:cNvPr>
          <p:cNvGrpSpPr/>
          <p:nvPr/>
        </p:nvGrpSpPr>
        <p:grpSpPr>
          <a:xfrm>
            <a:off x="2152713" y="3725111"/>
            <a:ext cx="5574363" cy="360003"/>
            <a:chOff x="3112656" y="4157840"/>
            <a:chExt cx="5220842" cy="360003"/>
          </a:xfrm>
        </p:grpSpPr>
        <p:sp>
          <p:nvSpPr>
            <p:cNvPr id="34" name="Rectangle: Rounded Corners 33">
              <a:extLst>
                <a:ext uri="{FF2B5EF4-FFF2-40B4-BE49-F238E27FC236}">
                  <a16:creationId xmlns:a16="http://schemas.microsoft.com/office/drawing/2014/main" id="{AD9D8F02-426F-4D85-9350-C1251B447E2E}"/>
                </a:ext>
              </a:extLst>
            </p:cNvPr>
            <p:cNvSpPr/>
            <p:nvPr/>
          </p:nvSpPr>
          <p:spPr bwMode="gray">
            <a:xfrm>
              <a:off x="3297138" y="4157840"/>
              <a:ext cx="5036360"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b="0" i="0" u="none" baseline="0" dirty="0">
                  <a:solidFill>
                    <a:schemeClr val="tx1"/>
                  </a:solidFill>
                </a:rPr>
                <a:t>Are we following up on patient events?</a:t>
              </a:r>
            </a:p>
          </p:txBody>
        </p:sp>
        <p:sp>
          <p:nvSpPr>
            <p:cNvPr id="18" name="Oval 17">
              <a:extLst>
                <a:ext uri="{FF2B5EF4-FFF2-40B4-BE49-F238E27FC236}">
                  <a16:creationId xmlns:a16="http://schemas.microsoft.com/office/drawing/2014/main" id="{4AEA5421-2E8C-42F1-99A4-8C1752F63B40}"/>
                </a:ext>
              </a:extLst>
            </p:cNvPr>
            <p:cNvSpPr/>
            <p:nvPr/>
          </p:nvSpPr>
          <p:spPr bwMode="gray">
            <a:xfrm>
              <a:off x="3112656" y="4157843"/>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5</a:t>
              </a:r>
            </a:p>
          </p:txBody>
        </p:sp>
      </p:grpSp>
      <p:grpSp>
        <p:nvGrpSpPr>
          <p:cNvPr id="44" name="Group 43">
            <a:extLst>
              <a:ext uri="{FF2B5EF4-FFF2-40B4-BE49-F238E27FC236}">
                <a16:creationId xmlns:a16="http://schemas.microsoft.com/office/drawing/2014/main" id="{A56359E6-2635-41A2-BBBD-DA2B02E7A91D}"/>
              </a:ext>
              <a:ext uri="{C183D7F6-B498-43B3-948B-1728B52AA6E4}">
                <adec:decorative xmlns:adec="http://schemas.microsoft.com/office/drawing/2017/decorative" val="1"/>
              </a:ext>
            </a:extLst>
          </p:cNvPr>
          <p:cNvGrpSpPr/>
          <p:nvPr/>
        </p:nvGrpSpPr>
        <p:grpSpPr>
          <a:xfrm>
            <a:off x="1981263" y="4274122"/>
            <a:ext cx="5821531" cy="360003"/>
            <a:chOff x="2881164" y="4816373"/>
            <a:chExt cx="5452334" cy="360003"/>
          </a:xfrm>
        </p:grpSpPr>
        <p:sp>
          <p:nvSpPr>
            <p:cNvPr id="37" name="Rectangle: Rounded Corners 36">
              <a:extLst>
                <a:ext uri="{FF2B5EF4-FFF2-40B4-BE49-F238E27FC236}">
                  <a16:creationId xmlns:a16="http://schemas.microsoft.com/office/drawing/2014/main" id="{B95D687C-92BB-4570-811A-224B3802713B}"/>
                </a:ext>
              </a:extLst>
            </p:cNvPr>
            <p:cNvSpPr/>
            <p:nvPr/>
          </p:nvSpPr>
          <p:spPr bwMode="gray">
            <a:xfrm>
              <a:off x="3065645" y="4816373"/>
              <a:ext cx="5267853"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b="0" i="0" u="none" baseline="0" dirty="0">
                  <a:solidFill>
                    <a:schemeClr val="tx1"/>
                  </a:solidFill>
                </a:rPr>
                <a:t>Is the patient experience adding to their journey?</a:t>
              </a:r>
            </a:p>
          </p:txBody>
        </p:sp>
        <p:sp>
          <p:nvSpPr>
            <p:cNvPr id="19" name="Oval 18">
              <a:extLst>
                <a:ext uri="{FF2B5EF4-FFF2-40B4-BE49-F238E27FC236}">
                  <a16:creationId xmlns:a16="http://schemas.microsoft.com/office/drawing/2014/main" id="{CC26EBBA-CA4E-4308-BC08-E1CB9291BF36}"/>
                </a:ext>
              </a:extLst>
            </p:cNvPr>
            <p:cNvSpPr/>
            <p:nvPr/>
          </p:nvSpPr>
          <p:spPr bwMode="gray">
            <a:xfrm>
              <a:off x="2881164" y="4816376"/>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6</a:t>
              </a:r>
            </a:p>
          </p:txBody>
        </p:sp>
      </p:grpSp>
      <p:grpSp>
        <p:nvGrpSpPr>
          <p:cNvPr id="41" name="Group 40">
            <a:extLst>
              <a:ext uri="{FF2B5EF4-FFF2-40B4-BE49-F238E27FC236}">
                <a16:creationId xmlns:a16="http://schemas.microsoft.com/office/drawing/2014/main" id="{92D0E788-9E2B-45E7-B731-201C9937B522}"/>
              </a:ext>
              <a:ext uri="{C183D7F6-B498-43B3-948B-1728B52AA6E4}">
                <adec:decorative xmlns:adec="http://schemas.microsoft.com/office/drawing/2017/decorative" val="1"/>
              </a:ext>
            </a:extLst>
          </p:cNvPr>
          <p:cNvGrpSpPr/>
          <p:nvPr/>
        </p:nvGrpSpPr>
        <p:grpSpPr>
          <a:xfrm>
            <a:off x="1672653" y="4823133"/>
            <a:ext cx="6390023" cy="360000"/>
            <a:chOff x="2348725" y="5474909"/>
            <a:chExt cx="5984773" cy="360000"/>
          </a:xfrm>
        </p:grpSpPr>
        <p:sp>
          <p:nvSpPr>
            <p:cNvPr id="36" name="Rectangle: Rounded Corners 35">
              <a:extLst>
                <a:ext uri="{FF2B5EF4-FFF2-40B4-BE49-F238E27FC236}">
                  <a16:creationId xmlns:a16="http://schemas.microsoft.com/office/drawing/2014/main" id="{3755FE2D-9D3B-4251-817C-0D5035585093}"/>
                </a:ext>
              </a:extLst>
            </p:cNvPr>
            <p:cNvSpPr/>
            <p:nvPr/>
          </p:nvSpPr>
          <p:spPr bwMode="gray">
            <a:xfrm>
              <a:off x="2533206" y="5474909"/>
              <a:ext cx="5800292"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b="0" i="0" u="none" baseline="0" dirty="0">
                  <a:solidFill>
                    <a:schemeClr val="tx1"/>
                  </a:solidFill>
                </a:rPr>
                <a:t>Are we defining our service offering based on patients needs?</a:t>
              </a:r>
            </a:p>
          </p:txBody>
        </p:sp>
        <p:sp>
          <p:nvSpPr>
            <p:cNvPr id="20" name="Oval 19">
              <a:extLst>
                <a:ext uri="{FF2B5EF4-FFF2-40B4-BE49-F238E27FC236}">
                  <a16:creationId xmlns:a16="http://schemas.microsoft.com/office/drawing/2014/main" id="{A6979EF7-2281-46E4-A723-4EE815C538A2}"/>
                </a:ext>
              </a:extLst>
            </p:cNvPr>
            <p:cNvSpPr/>
            <p:nvPr/>
          </p:nvSpPr>
          <p:spPr bwMode="gray">
            <a:xfrm>
              <a:off x="2348725" y="5474909"/>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7</a:t>
              </a:r>
            </a:p>
          </p:txBody>
        </p:sp>
      </p:grpSp>
      <p:grpSp>
        <p:nvGrpSpPr>
          <p:cNvPr id="28" name="Group 27">
            <a:extLst>
              <a:ext uri="{FF2B5EF4-FFF2-40B4-BE49-F238E27FC236}">
                <a16:creationId xmlns:a16="http://schemas.microsoft.com/office/drawing/2014/main" id="{74758A93-D716-4D01-B53D-7B00E9E2BDDD}"/>
              </a:ext>
              <a:ext uri="{C183D7F6-B498-43B3-948B-1728B52AA6E4}">
                <adec:decorative xmlns:adec="http://schemas.microsoft.com/office/drawing/2017/decorative" val="1"/>
              </a:ext>
            </a:extLst>
          </p:cNvPr>
          <p:cNvGrpSpPr/>
          <p:nvPr/>
        </p:nvGrpSpPr>
        <p:grpSpPr>
          <a:xfrm>
            <a:off x="1101153" y="5372144"/>
            <a:ext cx="6390023" cy="360000"/>
            <a:chOff x="2348725" y="5474909"/>
            <a:chExt cx="5984773" cy="360000"/>
          </a:xfrm>
        </p:grpSpPr>
        <p:sp>
          <p:nvSpPr>
            <p:cNvPr id="29" name="Rectangle: Rounded Corners 28">
              <a:extLst>
                <a:ext uri="{FF2B5EF4-FFF2-40B4-BE49-F238E27FC236}">
                  <a16:creationId xmlns:a16="http://schemas.microsoft.com/office/drawing/2014/main" id="{96DBD2A6-B69E-4249-A880-EF4A20AF7563}"/>
                </a:ext>
              </a:extLst>
            </p:cNvPr>
            <p:cNvSpPr/>
            <p:nvPr/>
          </p:nvSpPr>
          <p:spPr bwMode="gray">
            <a:xfrm>
              <a:off x="2533206" y="5474909"/>
              <a:ext cx="5800292" cy="360000"/>
            </a:xfrm>
            <a:prstGeom prst="roundRect">
              <a:avLst/>
            </a:prstGeom>
            <a:no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36000" rIns="72000" bIns="36000" numCol="1" spcCol="0" rtlCol="0" fromWordArt="0" anchor="ctr" anchorCtr="0" forceAA="0" compatLnSpc="1">
              <a:prstTxWarp prst="textNoShape">
                <a:avLst/>
              </a:prstTxWarp>
              <a:noAutofit/>
            </a:bodyPr>
            <a:lstStyle/>
            <a:p>
              <a:r>
                <a:rPr lang="en-GB" sz="1200" b="0" i="0" u="none" baseline="0" dirty="0">
                  <a:solidFill>
                    <a:schemeClr val="tx1"/>
                  </a:solidFill>
                </a:rPr>
                <a:t>Are patient utilisation patterns changing as a result of proactive care?</a:t>
              </a:r>
            </a:p>
          </p:txBody>
        </p:sp>
        <p:sp>
          <p:nvSpPr>
            <p:cNvPr id="30" name="Oval 29">
              <a:extLst>
                <a:ext uri="{FF2B5EF4-FFF2-40B4-BE49-F238E27FC236}">
                  <a16:creationId xmlns:a16="http://schemas.microsoft.com/office/drawing/2014/main" id="{4431CB6B-F727-4A7A-AEF9-5760FCFCA315}"/>
                </a:ext>
              </a:extLst>
            </p:cNvPr>
            <p:cNvSpPr/>
            <p:nvPr/>
          </p:nvSpPr>
          <p:spPr bwMode="gray">
            <a:xfrm>
              <a:off x="2348725" y="5474909"/>
              <a:ext cx="360000" cy="360000"/>
            </a:xfrm>
            <a:prstGeom prst="ellipse">
              <a:avLst/>
            </a:prstGeom>
            <a:solidFill>
              <a:schemeClr val="bg1"/>
            </a:solid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r>
                <a:rPr lang="en-GB" sz="1400" b="0" i="0" u="none" baseline="0" dirty="0">
                  <a:solidFill>
                    <a:schemeClr val="accent2"/>
                  </a:solidFill>
                </a:rPr>
                <a:t>8</a:t>
              </a:r>
            </a:p>
          </p:txBody>
        </p:sp>
      </p:grpSp>
      <p:sp>
        <p:nvSpPr>
          <p:cNvPr id="4" name="Slide Number Placeholder 4">
            <a:extLst>
              <a:ext uri="{FF2B5EF4-FFF2-40B4-BE49-F238E27FC236}">
                <a16:creationId xmlns:a16="http://schemas.microsoft.com/office/drawing/2014/main" id="{6FBCE400-2431-9874-C310-31C0E226FBC0}"/>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7</a:t>
            </a:fld>
            <a:endParaRPr lang="en-US" dirty="0"/>
          </a:p>
        </p:txBody>
      </p:sp>
      <p:sp>
        <p:nvSpPr>
          <p:cNvPr id="5" name="Footer Placeholder 4">
            <a:extLst>
              <a:ext uri="{FF2B5EF4-FFF2-40B4-BE49-F238E27FC236}">
                <a16:creationId xmlns:a16="http://schemas.microsoft.com/office/drawing/2014/main" id="{D73B955B-FA37-93E2-6B16-06BE4420FA91}"/>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2686288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C52994-9981-28A4-685C-7A9B0E8374BD}"/>
              </a:ext>
            </a:extLst>
          </p:cNvPr>
          <p:cNvSpPr>
            <a:spLocks noGrp="1"/>
          </p:cNvSpPr>
          <p:nvPr>
            <p:ph type="ctrTitle"/>
          </p:nvPr>
        </p:nvSpPr>
        <p:spPr>
          <a:xfrm>
            <a:off x="426995" y="1760422"/>
            <a:ext cx="9504000" cy="1308154"/>
          </a:xfrm>
        </p:spPr>
        <p:txBody>
          <a:bodyPr>
            <a:normAutofit/>
          </a:bodyPr>
          <a:lstStyle/>
          <a:p>
            <a:r>
              <a:rPr lang="en-GB" dirty="0">
                <a:solidFill>
                  <a:srgbClr val="0070C0"/>
                </a:solidFill>
              </a:rPr>
              <a:t>Breaking down the PHM cycle to define practical steps for implementing PHM</a:t>
            </a:r>
          </a:p>
        </p:txBody>
      </p:sp>
    </p:spTree>
    <p:extLst>
      <p:ext uri="{BB962C8B-B14F-4D97-AF65-F5344CB8AC3E}">
        <p14:creationId xmlns:p14="http://schemas.microsoft.com/office/powerpoint/2010/main" val="4227456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4F8F2A-BA9F-0881-F1AA-7E7D4DEC5A03}"/>
              </a:ext>
              <a:ext uri="{C183D7F6-B498-43B3-948B-1728B52AA6E4}">
                <adec:decorative xmlns:adec="http://schemas.microsoft.com/office/drawing/2017/decorative" val="1"/>
              </a:ext>
            </a:extLst>
          </p:cNvPr>
          <p:cNvSpPr/>
          <p:nvPr/>
        </p:nvSpPr>
        <p:spPr bwMode="gray">
          <a:xfrm>
            <a:off x="452116" y="1122387"/>
            <a:ext cx="6199013" cy="3802974"/>
          </a:xfrm>
          <a:prstGeom prst="rect">
            <a:avLst/>
          </a:prstGeom>
          <a:solidFill>
            <a:srgbClr val="FBF9F4"/>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Oval 2">
            <a:extLst>
              <a:ext uri="{FF2B5EF4-FFF2-40B4-BE49-F238E27FC236}">
                <a16:creationId xmlns:a16="http://schemas.microsoft.com/office/drawing/2014/main" id="{E9D09B91-BE28-6290-CA11-A2C49B6F39C9}"/>
              </a:ext>
              <a:ext uri="{C183D7F6-B498-43B3-948B-1728B52AA6E4}">
                <adec:decorative xmlns:adec="http://schemas.microsoft.com/office/drawing/2017/decorative" val="1"/>
              </a:ext>
            </a:extLst>
          </p:cNvPr>
          <p:cNvSpPr/>
          <p:nvPr/>
        </p:nvSpPr>
        <p:spPr bwMode="gray">
          <a:xfrm>
            <a:off x="2242646" y="1523946"/>
            <a:ext cx="2740982" cy="2740980"/>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Oval 4">
            <a:extLst>
              <a:ext uri="{FF2B5EF4-FFF2-40B4-BE49-F238E27FC236}">
                <a16:creationId xmlns:a16="http://schemas.microsoft.com/office/drawing/2014/main" id="{7899AF4C-EF53-490E-F0FB-EB0332DC9E55}"/>
              </a:ext>
              <a:ext uri="{C183D7F6-B498-43B3-948B-1728B52AA6E4}">
                <adec:decorative xmlns:adec="http://schemas.microsoft.com/office/drawing/2017/decorative" val="1"/>
              </a:ext>
            </a:extLst>
          </p:cNvPr>
          <p:cNvSpPr/>
          <p:nvPr/>
        </p:nvSpPr>
        <p:spPr bwMode="gray">
          <a:xfrm>
            <a:off x="2475723" y="1757023"/>
            <a:ext cx="2274828" cy="2274826"/>
          </a:xfrm>
          <a:prstGeom prst="ellipse">
            <a:avLst/>
          </a:prstGeom>
          <a:solidFill>
            <a:schemeClr val="bg2"/>
          </a:solidFill>
          <a:ln w="889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 name="Oval 5">
            <a:extLst>
              <a:ext uri="{FF2B5EF4-FFF2-40B4-BE49-F238E27FC236}">
                <a16:creationId xmlns:a16="http://schemas.microsoft.com/office/drawing/2014/main" id="{610B45FF-4463-6059-4FC4-6C8780ED460A}"/>
              </a:ext>
              <a:ext uri="{C183D7F6-B498-43B3-948B-1728B52AA6E4}">
                <adec:decorative xmlns:adec="http://schemas.microsoft.com/office/drawing/2017/decorative" val="1"/>
              </a:ext>
            </a:extLst>
          </p:cNvPr>
          <p:cNvSpPr/>
          <p:nvPr/>
        </p:nvSpPr>
        <p:spPr bwMode="gray">
          <a:xfrm>
            <a:off x="3021471" y="2302770"/>
            <a:ext cx="1183332" cy="118333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7" name="Group 6">
            <a:extLst>
              <a:ext uri="{FF2B5EF4-FFF2-40B4-BE49-F238E27FC236}">
                <a16:creationId xmlns:a16="http://schemas.microsoft.com/office/drawing/2014/main" id="{64458ADA-C5F6-7F35-23E8-7E52BB8A0A7F}"/>
              </a:ext>
              <a:ext uri="{C183D7F6-B498-43B3-948B-1728B52AA6E4}">
                <adec:decorative xmlns:adec="http://schemas.microsoft.com/office/drawing/2017/decorative" val="1"/>
              </a:ext>
            </a:extLst>
          </p:cNvPr>
          <p:cNvGrpSpPr/>
          <p:nvPr/>
        </p:nvGrpSpPr>
        <p:grpSpPr bwMode="gray">
          <a:xfrm>
            <a:off x="2867337" y="1779617"/>
            <a:ext cx="1491599" cy="309714"/>
            <a:chOff x="3110508" y="2949025"/>
            <a:chExt cx="1491599" cy="309714"/>
          </a:xfrm>
        </p:grpSpPr>
        <p:grpSp>
          <p:nvGrpSpPr>
            <p:cNvPr id="8" name="Group 7">
              <a:extLst>
                <a:ext uri="{FF2B5EF4-FFF2-40B4-BE49-F238E27FC236}">
                  <a16:creationId xmlns:a16="http://schemas.microsoft.com/office/drawing/2014/main" id="{5D4309C2-8FDE-13CE-34EA-7CB0B461E62D}"/>
                </a:ext>
              </a:extLst>
            </p:cNvPr>
            <p:cNvGrpSpPr/>
            <p:nvPr/>
          </p:nvGrpSpPr>
          <p:grpSpPr bwMode="gray">
            <a:xfrm rot="18183485" flipV="1">
              <a:off x="4292394" y="2949026"/>
              <a:ext cx="309713" cy="309713"/>
              <a:chOff x="4876462" y="3885414"/>
              <a:chExt cx="330798" cy="330798"/>
            </a:xfrm>
          </p:grpSpPr>
          <p:sp>
            <p:nvSpPr>
              <p:cNvPr id="13" name="Oval 12">
                <a:extLst>
                  <a:ext uri="{FF2B5EF4-FFF2-40B4-BE49-F238E27FC236}">
                    <a16:creationId xmlns:a16="http://schemas.microsoft.com/office/drawing/2014/main" id="{34AF303F-A2E4-43E7-5096-F31389694F68}"/>
                  </a:ext>
                </a:extLst>
              </p:cNvPr>
              <p:cNvSpPr/>
              <p:nvPr/>
            </p:nvSpPr>
            <p:spPr bwMode="gray">
              <a:xfrm>
                <a:off x="4876462" y="3885414"/>
                <a:ext cx="330798" cy="330798"/>
              </a:xfrm>
              <a:prstGeom prst="ellipse">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Chevron 211">
                <a:extLst>
                  <a:ext uri="{FF2B5EF4-FFF2-40B4-BE49-F238E27FC236}">
                    <a16:creationId xmlns:a16="http://schemas.microsoft.com/office/drawing/2014/main" id="{3729D359-FDD6-B735-979A-DFCA680DBB22}"/>
                  </a:ext>
                </a:extLst>
              </p:cNvPr>
              <p:cNvSpPr/>
              <p:nvPr/>
            </p:nvSpPr>
            <p:spPr bwMode="gray">
              <a:xfrm rot="10800000">
                <a:off x="4989135" y="3954707"/>
                <a:ext cx="105452" cy="192211"/>
              </a:xfrm>
              <a:prstGeom prst="chevron">
                <a:avLst>
                  <a:gd name="adj" fmla="val 60375"/>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grpSp>
          <p:nvGrpSpPr>
            <p:cNvPr id="9" name="Group 8">
              <a:extLst>
                <a:ext uri="{FF2B5EF4-FFF2-40B4-BE49-F238E27FC236}">
                  <a16:creationId xmlns:a16="http://schemas.microsoft.com/office/drawing/2014/main" id="{D6F22A7C-5CEC-DA0F-AA6B-374DE946C07B}"/>
                </a:ext>
              </a:extLst>
            </p:cNvPr>
            <p:cNvGrpSpPr/>
            <p:nvPr/>
          </p:nvGrpSpPr>
          <p:grpSpPr bwMode="gray">
            <a:xfrm rot="3416515" flipH="1" flipV="1">
              <a:off x="3110508" y="2949025"/>
              <a:ext cx="309713" cy="309713"/>
              <a:chOff x="4876462" y="3885414"/>
              <a:chExt cx="330798" cy="330798"/>
            </a:xfrm>
          </p:grpSpPr>
          <p:sp>
            <p:nvSpPr>
              <p:cNvPr id="10" name="Oval 9">
                <a:extLst>
                  <a:ext uri="{FF2B5EF4-FFF2-40B4-BE49-F238E27FC236}">
                    <a16:creationId xmlns:a16="http://schemas.microsoft.com/office/drawing/2014/main" id="{6998DEC0-1709-AC74-E5DA-53FCF9CCD643}"/>
                  </a:ext>
                </a:extLst>
              </p:cNvPr>
              <p:cNvSpPr/>
              <p:nvPr/>
            </p:nvSpPr>
            <p:spPr bwMode="gray">
              <a:xfrm>
                <a:off x="4876462" y="3885414"/>
                <a:ext cx="330798" cy="330798"/>
              </a:xfrm>
              <a:prstGeom prst="ellipse">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Chevron 211">
                <a:extLst>
                  <a:ext uri="{FF2B5EF4-FFF2-40B4-BE49-F238E27FC236}">
                    <a16:creationId xmlns:a16="http://schemas.microsoft.com/office/drawing/2014/main" id="{0A02B921-72F3-A81E-FC9E-4BEC06409414}"/>
                  </a:ext>
                </a:extLst>
              </p:cNvPr>
              <p:cNvSpPr/>
              <p:nvPr/>
            </p:nvSpPr>
            <p:spPr bwMode="gray">
              <a:xfrm rot="10800000">
                <a:off x="4989135" y="3954707"/>
                <a:ext cx="105452" cy="192211"/>
              </a:xfrm>
              <a:prstGeom prst="chevron">
                <a:avLst>
                  <a:gd name="adj" fmla="val 60375"/>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grpSp>
      <p:grpSp>
        <p:nvGrpSpPr>
          <p:cNvPr id="16" name="Group 15">
            <a:extLst>
              <a:ext uri="{FF2B5EF4-FFF2-40B4-BE49-F238E27FC236}">
                <a16:creationId xmlns:a16="http://schemas.microsoft.com/office/drawing/2014/main" id="{09D69637-1C31-A9CD-92DA-BE6DB267DE0A}"/>
              </a:ext>
              <a:ext uri="{C183D7F6-B498-43B3-948B-1728B52AA6E4}">
                <adec:decorative xmlns:adec="http://schemas.microsoft.com/office/drawing/2017/decorative" val="1"/>
              </a:ext>
            </a:extLst>
          </p:cNvPr>
          <p:cNvGrpSpPr/>
          <p:nvPr/>
        </p:nvGrpSpPr>
        <p:grpSpPr bwMode="gray">
          <a:xfrm flipV="1">
            <a:off x="2867337" y="3691583"/>
            <a:ext cx="1491599" cy="309714"/>
            <a:chOff x="3110508" y="2949025"/>
            <a:chExt cx="1491599" cy="309714"/>
          </a:xfrm>
        </p:grpSpPr>
        <p:grpSp>
          <p:nvGrpSpPr>
            <p:cNvPr id="17" name="Group 16">
              <a:extLst>
                <a:ext uri="{FF2B5EF4-FFF2-40B4-BE49-F238E27FC236}">
                  <a16:creationId xmlns:a16="http://schemas.microsoft.com/office/drawing/2014/main" id="{A0333509-704A-EB22-713A-03D3F5AC4E40}"/>
                </a:ext>
              </a:extLst>
            </p:cNvPr>
            <p:cNvGrpSpPr/>
            <p:nvPr/>
          </p:nvGrpSpPr>
          <p:grpSpPr bwMode="gray">
            <a:xfrm rot="18183485" flipV="1">
              <a:off x="4292394" y="2949026"/>
              <a:ext cx="309713" cy="309713"/>
              <a:chOff x="4876462" y="3885414"/>
              <a:chExt cx="330798" cy="330798"/>
            </a:xfrm>
          </p:grpSpPr>
          <p:sp>
            <p:nvSpPr>
              <p:cNvPr id="21" name="Oval 20">
                <a:extLst>
                  <a:ext uri="{FF2B5EF4-FFF2-40B4-BE49-F238E27FC236}">
                    <a16:creationId xmlns:a16="http://schemas.microsoft.com/office/drawing/2014/main" id="{C6DA1F28-E24C-A60A-242E-F585CC4E55B6}"/>
                  </a:ext>
                </a:extLst>
              </p:cNvPr>
              <p:cNvSpPr/>
              <p:nvPr/>
            </p:nvSpPr>
            <p:spPr bwMode="gray">
              <a:xfrm>
                <a:off x="4876462" y="3885414"/>
                <a:ext cx="330798" cy="330798"/>
              </a:xfrm>
              <a:prstGeom prst="ellipse">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2" name="Chevron 211">
                <a:extLst>
                  <a:ext uri="{FF2B5EF4-FFF2-40B4-BE49-F238E27FC236}">
                    <a16:creationId xmlns:a16="http://schemas.microsoft.com/office/drawing/2014/main" id="{76B911A2-4A36-80AB-1A18-89820A093E87}"/>
                  </a:ext>
                </a:extLst>
              </p:cNvPr>
              <p:cNvSpPr/>
              <p:nvPr/>
            </p:nvSpPr>
            <p:spPr bwMode="gray">
              <a:xfrm rot="10800000">
                <a:off x="4989135" y="3954707"/>
                <a:ext cx="105452" cy="192211"/>
              </a:xfrm>
              <a:prstGeom prst="chevron">
                <a:avLst>
                  <a:gd name="adj" fmla="val 60375"/>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grpSp>
          <p:nvGrpSpPr>
            <p:cNvPr id="18" name="Group 17">
              <a:extLst>
                <a:ext uri="{FF2B5EF4-FFF2-40B4-BE49-F238E27FC236}">
                  <a16:creationId xmlns:a16="http://schemas.microsoft.com/office/drawing/2014/main" id="{BB6BD196-C79F-ADE3-CEE9-4748BBB1A245}"/>
                </a:ext>
              </a:extLst>
            </p:cNvPr>
            <p:cNvGrpSpPr/>
            <p:nvPr/>
          </p:nvGrpSpPr>
          <p:grpSpPr bwMode="gray">
            <a:xfrm rot="3416515" flipH="1" flipV="1">
              <a:off x="3110508" y="2949025"/>
              <a:ext cx="309713" cy="309713"/>
              <a:chOff x="4876462" y="3885414"/>
              <a:chExt cx="330798" cy="330798"/>
            </a:xfrm>
          </p:grpSpPr>
          <p:sp>
            <p:nvSpPr>
              <p:cNvPr id="19" name="Oval 18">
                <a:extLst>
                  <a:ext uri="{FF2B5EF4-FFF2-40B4-BE49-F238E27FC236}">
                    <a16:creationId xmlns:a16="http://schemas.microsoft.com/office/drawing/2014/main" id="{DFAA3E81-4610-BE04-849B-3C57E98FB30D}"/>
                  </a:ext>
                </a:extLst>
              </p:cNvPr>
              <p:cNvSpPr/>
              <p:nvPr/>
            </p:nvSpPr>
            <p:spPr bwMode="gray">
              <a:xfrm>
                <a:off x="4876462" y="3885414"/>
                <a:ext cx="330798" cy="330798"/>
              </a:xfrm>
              <a:prstGeom prst="ellipse">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0" name="Chevron 211">
                <a:extLst>
                  <a:ext uri="{FF2B5EF4-FFF2-40B4-BE49-F238E27FC236}">
                    <a16:creationId xmlns:a16="http://schemas.microsoft.com/office/drawing/2014/main" id="{0AB1B407-698C-E94E-D59D-25F72D2876C7}"/>
                  </a:ext>
                </a:extLst>
              </p:cNvPr>
              <p:cNvSpPr/>
              <p:nvPr/>
            </p:nvSpPr>
            <p:spPr bwMode="gray">
              <a:xfrm rot="10800000">
                <a:off x="4989135" y="3954707"/>
                <a:ext cx="105452" cy="192211"/>
              </a:xfrm>
              <a:prstGeom prst="chevron">
                <a:avLst>
                  <a:gd name="adj" fmla="val 60375"/>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grpSp>
      </p:grpSp>
      <p:grpSp>
        <p:nvGrpSpPr>
          <p:cNvPr id="23" name="Group 22">
            <a:extLst>
              <a:ext uri="{FF2B5EF4-FFF2-40B4-BE49-F238E27FC236}">
                <a16:creationId xmlns:a16="http://schemas.microsoft.com/office/drawing/2014/main" id="{3FFF560E-C38C-19C3-31DE-0849B47D3FAC}"/>
              </a:ext>
              <a:ext uri="{C183D7F6-B498-43B3-948B-1728B52AA6E4}">
                <adec:decorative xmlns:adec="http://schemas.microsoft.com/office/drawing/2017/decorative" val="1"/>
              </a:ext>
            </a:extLst>
          </p:cNvPr>
          <p:cNvGrpSpPr/>
          <p:nvPr/>
        </p:nvGrpSpPr>
        <p:grpSpPr bwMode="gray">
          <a:xfrm>
            <a:off x="2684521" y="2857925"/>
            <a:ext cx="1858941" cy="73021"/>
            <a:chOff x="2942598" y="4023789"/>
            <a:chExt cx="1858941" cy="73021"/>
          </a:xfrm>
          <a:solidFill>
            <a:schemeClr val="accent6"/>
          </a:solidFill>
        </p:grpSpPr>
        <p:grpSp>
          <p:nvGrpSpPr>
            <p:cNvPr id="24" name="Group 23">
              <a:extLst>
                <a:ext uri="{FF2B5EF4-FFF2-40B4-BE49-F238E27FC236}">
                  <a16:creationId xmlns:a16="http://schemas.microsoft.com/office/drawing/2014/main" id="{42A932A5-141C-9CF0-255C-FAC4C403DD78}"/>
                </a:ext>
              </a:extLst>
            </p:cNvPr>
            <p:cNvGrpSpPr/>
            <p:nvPr/>
          </p:nvGrpSpPr>
          <p:grpSpPr bwMode="gray">
            <a:xfrm>
              <a:off x="4522873" y="4023789"/>
              <a:ext cx="278666" cy="73021"/>
              <a:chOff x="4565665" y="4011113"/>
              <a:chExt cx="278666" cy="73021"/>
            </a:xfrm>
            <a:grpFill/>
          </p:grpSpPr>
          <p:sp>
            <p:nvSpPr>
              <p:cNvPr id="29" name="Oval 28">
                <a:extLst>
                  <a:ext uri="{FF2B5EF4-FFF2-40B4-BE49-F238E27FC236}">
                    <a16:creationId xmlns:a16="http://schemas.microsoft.com/office/drawing/2014/main" id="{FEC300CF-B498-8B32-D434-8E267E1603D5}"/>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0" name="Oval 29">
                <a:extLst>
                  <a:ext uri="{FF2B5EF4-FFF2-40B4-BE49-F238E27FC236}">
                    <a16:creationId xmlns:a16="http://schemas.microsoft.com/office/drawing/2014/main" id="{44ACBB8F-2CBB-8643-DA1D-533A092FC1EC}"/>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Oval 30">
                <a:extLst>
                  <a:ext uri="{FF2B5EF4-FFF2-40B4-BE49-F238E27FC236}">
                    <a16:creationId xmlns:a16="http://schemas.microsoft.com/office/drawing/2014/main" id="{E01E3A74-1097-FDC1-B25D-2870D4B7212C}"/>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nvGrpSpPr>
            <p:cNvPr id="25" name="Group 24">
              <a:extLst>
                <a:ext uri="{FF2B5EF4-FFF2-40B4-BE49-F238E27FC236}">
                  <a16:creationId xmlns:a16="http://schemas.microsoft.com/office/drawing/2014/main" id="{528B4683-8F15-0145-459E-0B9C9DF4D2EE}"/>
                </a:ext>
              </a:extLst>
            </p:cNvPr>
            <p:cNvGrpSpPr/>
            <p:nvPr/>
          </p:nvGrpSpPr>
          <p:grpSpPr bwMode="gray">
            <a:xfrm rot="10800000">
              <a:off x="2942598" y="4023789"/>
              <a:ext cx="278666" cy="73021"/>
              <a:chOff x="4565665" y="4011113"/>
              <a:chExt cx="278666" cy="73021"/>
            </a:xfrm>
            <a:grpFill/>
          </p:grpSpPr>
          <p:sp>
            <p:nvSpPr>
              <p:cNvPr id="26" name="Oval 25">
                <a:extLst>
                  <a:ext uri="{FF2B5EF4-FFF2-40B4-BE49-F238E27FC236}">
                    <a16:creationId xmlns:a16="http://schemas.microsoft.com/office/drawing/2014/main" id="{87B1D60F-E249-9CD1-04F0-86DBEE01AC93}"/>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Oval 26">
                <a:extLst>
                  <a:ext uri="{FF2B5EF4-FFF2-40B4-BE49-F238E27FC236}">
                    <a16:creationId xmlns:a16="http://schemas.microsoft.com/office/drawing/2014/main" id="{CC1C313E-5618-031E-E065-21FFFDC56713}"/>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8" name="Oval 27">
                <a:extLst>
                  <a:ext uri="{FF2B5EF4-FFF2-40B4-BE49-F238E27FC236}">
                    <a16:creationId xmlns:a16="http://schemas.microsoft.com/office/drawing/2014/main" id="{2C54BDE7-68D5-8AF6-25E8-3953420DE67A}"/>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grpSp>
        <p:nvGrpSpPr>
          <p:cNvPr id="32" name="Group 31">
            <a:extLst>
              <a:ext uri="{FF2B5EF4-FFF2-40B4-BE49-F238E27FC236}">
                <a16:creationId xmlns:a16="http://schemas.microsoft.com/office/drawing/2014/main" id="{9899155A-0396-3807-17F4-C596C83DE30D}"/>
              </a:ext>
              <a:ext uri="{C183D7F6-B498-43B3-948B-1728B52AA6E4}">
                <adec:decorative xmlns:adec="http://schemas.microsoft.com/office/drawing/2017/decorative" val="1"/>
              </a:ext>
            </a:extLst>
          </p:cNvPr>
          <p:cNvGrpSpPr/>
          <p:nvPr/>
        </p:nvGrpSpPr>
        <p:grpSpPr bwMode="gray">
          <a:xfrm rot="3513273">
            <a:off x="2684521" y="2857925"/>
            <a:ext cx="1858941" cy="73021"/>
            <a:chOff x="2942598" y="4023789"/>
            <a:chExt cx="1858941" cy="73021"/>
          </a:xfrm>
          <a:solidFill>
            <a:schemeClr val="accent6"/>
          </a:solidFill>
        </p:grpSpPr>
        <p:grpSp>
          <p:nvGrpSpPr>
            <p:cNvPr id="33" name="Group 32">
              <a:extLst>
                <a:ext uri="{FF2B5EF4-FFF2-40B4-BE49-F238E27FC236}">
                  <a16:creationId xmlns:a16="http://schemas.microsoft.com/office/drawing/2014/main" id="{F4B0E55C-DBC9-E676-FFD1-637667144C7F}"/>
                </a:ext>
              </a:extLst>
            </p:cNvPr>
            <p:cNvGrpSpPr/>
            <p:nvPr/>
          </p:nvGrpSpPr>
          <p:grpSpPr bwMode="gray">
            <a:xfrm>
              <a:off x="4522873" y="4023789"/>
              <a:ext cx="278666" cy="73021"/>
              <a:chOff x="4565665" y="4011113"/>
              <a:chExt cx="278666" cy="73021"/>
            </a:xfrm>
            <a:grpFill/>
          </p:grpSpPr>
          <p:sp>
            <p:nvSpPr>
              <p:cNvPr id="38" name="Oval 37">
                <a:extLst>
                  <a:ext uri="{FF2B5EF4-FFF2-40B4-BE49-F238E27FC236}">
                    <a16:creationId xmlns:a16="http://schemas.microsoft.com/office/drawing/2014/main" id="{42B0DB43-522B-53BD-9DAE-D6C63FC25D06}"/>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9" name="Oval 38">
                <a:extLst>
                  <a:ext uri="{FF2B5EF4-FFF2-40B4-BE49-F238E27FC236}">
                    <a16:creationId xmlns:a16="http://schemas.microsoft.com/office/drawing/2014/main" id="{5CF2BFA3-47E2-9AB9-B081-0EC4964DEE29}"/>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0" name="Oval 39">
                <a:extLst>
                  <a:ext uri="{FF2B5EF4-FFF2-40B4-BE49-F238E27FC236}">
                    <a16:creationId xmlns:a16="http://schemas.microsoft.com/office/drawing/2014/main" id="{18494ADC-9CDD-351F-B6E5-573A5F05AFDB}"/>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nvGrpSpPr>
            <p:cNvPr id="34" name="Group 33">
              <a:extLst>
                <a:ext uri="{FF2B5EF4-FFF2-40B4-BE49-F238E27FC236}">
                  <a16:creationId xmlns:a16="http://schemas.microsoft.com/office/drawing/2014/main" id="{C361F039-E414-7BB8-2B79-1E902EAA5750}"/>
                </a:ext>
              </a:extLst>
            </p:cNvPr>
            <p:cNvGrpSpPr/>
            <p:nvPr/>
          </p:nvGrpSpPr>
          <p:grpSpPr bwMode="gray">
            <a:xfrm rot="10800000">
              <a:off x="2942598" y="4023789"/>
              <a:ext cx="278666" cy="73021"/>
              <a:chOff x="4565665" y="4011113"/>
              <a:chExt cx="278666" cy="73021"/>
            </a:xfrm>
            <a:grpFill/>
          </p:grpSpPr>
          <p:sp>
            <p:nvSpPr>
              <p:cNvPr id="35" name="Oval 34">
                <a:extLst>
                  <a:ext uri="{FF2B5EF4-FFF2-40B4-BE49-F238E27FC236}">
                    <a16:creationId xmlns:a16="http://schemas.microsoft.com/office/drawing/2014/main" id="{D5B5DDD7-99CE-83B3-69E0-63A46E4D81CE}"/>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6" name="Oval 35">
                <a:extLst>
                  <a:ext uri="{FF2B5EF4-FFF2-40B4-BE49-F238E27FC236}">
                    <a16:creationId xmlns:a16="http://schemas.microsoft.com/office/drawing/2014/main" id="{FBE085AD-6691-8F98-DEC2-33C17E6E961B}"/>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7" name="Oval 36">
                <a:extLst>
                  <a:ext uri="{FF2B5EF4-FFF2-40B4-BE49-F238E27FC236}">
                    <a16:creationId xmlns:a16="http://schemas.microsoft.com/office/drawing/2014/main" id="{E3AD42FF-C159-266C-A8B3-C7DF1B749C68}"/>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grpSp>
        <p:nvGrpSpPr>
          <p:cNvPr id="41" name="Group 40">
            <a:extLst>
              <a:ext uri="{FF2B5EF4-FFF2-40B4-BE49-F238E27FC236}">
                <a16:creationId xmlns:a16="http://schemas.microsoft.com/office/drawing/2014/main" id="{A7FCEF72-868E-89EC-A3E8-F338077336BF}"/>
              </a:ext>
              <a:ext uri="{C183D7F6-B498-43B3-948B-1728B52AA6E4}">
                <adec:decorative xmlns:adec="http://schemas.microsoft.com/office/drawing/2017/decorative" val="1"/>
              </a:ext>
            </a:extLst>
          </p:cNvPr>
          <p:cNvGrpSpPr/>
          <p:nvPr/>
        </p:nvGrpSpPr>
        <p:grpSpPr bwMode="gray">
          <a:xfrm rot="18086727" flipH="1">
            <a:off x="2684521" y="2857925"/>
            <a:ext cx="1858941" cy="73021"/>
            <a:chOff x="2942598" y="4023789"/>
            <a:chExt cx="1858941" cy="73021"/>
          </a:xfrm>
          <a:solidFill>
            <a:schemeClr val="accent6"/>
          </a:solidFill>
        </p:grpSpPr>
        <p:grpSp>
          <p:nvGrpSpPr>
            <p:cNvPr id="42" name="Group 41">
              <a:extLst>
                <a:ext uri="{FF2B5EF4-FFF2-40B4-BE49-F238E27FC236}">
                  <a16:creationId xmlns:a16="http://schemas.microsoft.com/office/drawing/2014/main" id="{0F70A916-7B5E-39B6-DD9E-9D852B814D6C}"/>
                </a:ext>
              </a:extLst>
            </p:cNvPr>
            <p:cNvGrpSpPr/>
            <p:nvPr/>
          </p:nvGrpSpPr>
          <p:grpSpPr bwMode="gray">
            <a:xfrm>
              <a:off x="4522873" y="4023789"/>
              <a:ext cx="278666" cy="73021"/>
              <a:chOff x="4565665" y="4011113"/>
              <a:chExt cx="278666" cy="73021"/>
            </a:xfrm>
            <a:grpFill/>
          </p:grpSpPr>
          <p:sp>
            <p:nvSpPr>
              <p:cNvPr id="47" name="Oval 46">
                <a:extLst>
                  <a:ext uri="{FF2B5EF4-FFF2-40B4-BE49-F238E27FC236}">
                    <a16:creationId xmlns:a16="http://schemas.microsoft.com/office/drawing/2014/main" id="{B87D981E-B5D2-4142-4197-6987905A4616}"/>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8" name="Oval 47">
                <a:extLst>
                  <a:ext uri="{FF2B5EF4-FFF2-40B4-BE49-F238E27FC236}">
                    <a16:creationId xmlns:a16="http://schemas.microsoft.com/office/drawing/2014/main" id="{10E14C07-28F6-44EA-BD02-049344634A21}"/>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9" name="Oval 48">
                <a:extLst>
                  <a:ext uri="{FF2B5EF4-FFF2-40B4-BE49-F238E27FC236}">
                    <a16:creationId xmlns:a16="http://schemas.microsoft.com/office/drawing/2014/main" id="{EE659FC9-DA1C-C5A8-2075-FA05446FE98D}"/>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nvGrpSpPr>
            <p:cNvPr id="43" name="Group 42">
              <a:extLst>
                <a:ext uri="{FF2B5EF4-FFF2-40B4-BE49-F238E27FC236}">
                  <a16:creationId xmlns:a16="http://schemas.microsoft.com/office/drawing/2014/main" id="{EA498C3C-4B07-3621-FC13-A198224E1399}"/>
                </a:ext>
              </a:extLst>
            </p:cNvPr>
            <p:cNvGrpSpPr/>
            <p:nvPr/>
          </p:nvGrpSpPr>
          <p:grpSpPr bwMode="gray">
            <a:xfrm rot="10800000">
              <a:off x="2942598" y="4023789"/>
              <a:ext cx="278666" cy="73021"/>
              <a:chOff x="4565665" y="4011113"/>
              <a:chExt cx="278666" cy="73021"/>
            </a:xfrm>
            <a:grpFill/>
          </p:grpSpPr>
          <p:sp>
            <p:nvSpPr>
              <p:cNvPr id="44" name="Oval 43">
                <a:extLst>
                  <a:ext uri="{FF2B5EF4-FFF2-40B4-BE49-F238E27FC236}">
                    <a16:creationId xmlns:a16="http://schemas.microsoft.com/office/drawing/2014/main" id="{97F0BE35-5499-5FD8-BCBC-F9773CB2D48A}"/>
                  </a:ext>
                </a:extLst>
              </p:cNvPr>
              <p:cNvSpPr/>
              <p:nvPr/>
            </p:nvSpPr>
            <p:spPr bwMode="gray">
              <a:xfrm>
                <a:off x="4771310" y="4011113"/>
                <a:ext cx="73021" cy="73021"/>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5" name="Oval 44">
                <a:extLst>
                  <a:ext uri="{FF2B5EF4-FFF2-40B4-BE49-F238E27FC236}">
                    <a16:creationId xmlns:a16="http://schemas.microsoft.com/office/drawing/2014/main" id="{D6BA01E0-D457-6CF9-9F2E-A509E61D12D6}"/>
                  </a:ext>
                </a:extLst>
              </p:cNvPr>
              <p:cNvSpPr/>
              <p:nvPr/>
            </p:nvSpPr>
            <p:spPr bwMode="gray">
              <a:xfrm>
                <a:off x="4658600" y="4019447"/>
                <a:ext cx="56352" cy="5635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6" name="Oval 45">
                <a:extLst>
                  <a:ext uri="{FF2B5EF4-FFF2-40B4-BE49-F238E27FC236}">
                    <a16:creationId xmlns:a16="http://schemas.microsoft.com/office/drawing/2014/main" id="{D0672030-FD2E-E43F-AAA1-9E92EE598207}"/>
                  </a:ext>
                </a:extLst>
              </p:cNvPr>
              <p:cNvSpPr/>
              <p:nvPr/>
            </p:nvSpPr>
            <p:spPr bwMode="gray">
              <a:xfrm>
                <a:off x="4565665" y="4029335"/>
                <a:ext cx="36576" cy="36576"/>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sp>
        <p:nvSpPr>
          <p:cNvPr id="50" name="TextBox 49">
            <a:extLst>
              <a:ext uri="{FF2B5EF4-FFF2-40B4-BE49-F238E27FC236}">
                <a16:creationId xmlns:a16="http://schemas.microsoft.com/office/drawing/2014/main" id="{94D778C5-4655-5EA6-F272-22B6EAD39D4B}"/>
              </a:ext>
            </a:extLst>
          </p:cNvPr>
          <p:cNvSpPr txBox="1"/>
          <p:nvPr/>
        </p:nvSpPr>
        <p:spPr bwMode="gray">
          <a:xfrm>
            <a:off x="766652" y="1293424"/>
            <a:ext cx="1626003" cy="103105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b="1" i="0" u="none" strike="noStrike" kern="1200" cap="none" spc="0" normalizeH="0" baseline="0" noProof="0" dirty="0">
                <a:ln>
                  <a:noFill/>
                </a:ln>
                <a:solidFill>
                  <a:srgbClr val="002677"/>
                </a:solidFill>
                <a:effectLst/>
                <a:uLnTx/>
                <a:uFillTx/>
                <a:latin typeface="Arial" panose="020B0604020202020204"/>
                <a:ea typeface="+mn-ea"/>
                <a:cs typeface="+mn-cs"/>
              </a:rPr>
              <a:t>Canada</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b="1" i="0" u="none" strike="noStrike" kern="1200" cap="none" spc="0" normalizeH="0" baseline="0" noProof="0" dirty="0">
                <a:ln>
                  <a:noFill/>
                </a:ln>
                <a:solidFill>
                  <a:srgbClr val="323E48"/>
                </a:solidFill>
                <a:effectLst/>
                <a:uLnTx/>
                <a:uFillTx/>
                <a:latin typeface="Arial" panose="020B0604020202020204"/>
                <a:ea typeface="+mn-ea"/>
                <a:cs typeface="+mn-cs"/>
              </a:rPr>
              <a:t>Ontario Health Teams </a:t>
            </a: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will merge all providers and budgets around one patient population</a:t>
            </a:r>
          </a:p>
          <a:p>
            <a:pPr marL="0" marR="0" lvl="0" indent="0" algn="l" defTabSz="914400" rtl="0" eaLnBrk="1" fontAlgn="auto" latinLnBrk="0" hangingPunct="1">
              <a:lnSpc>
                <a:spcPct val="100000"/>
              </a:lnSpc>
              <a:spcBef>
                <a:spcPts val="300"/>
              </a:spcBef>
              <a:spcAft>
                <a:spcPts val="0"/>
              </a:spcAft>
              <a:buClrTx/>
              <a:buSzTx/>
              <a:buFontTx/>
              <a:buNone/>
              <a:tabLst/>
              <a:defRPr/>
            </a:pPr>
            <a:endParaRPr kumimoji="0" lang="en-US" sz="1200" b="0" i="0" u="none" strike="noStrike" kern="1200" cap="none" spc="0" normalizeH="0" baseline="0" noProof="0" dirty="0">
              <a:ln>
                <a:noFill/>
              </a:ln>
              <a:solidFill>
                <a:srgbClr val="323E48"/>
              </a:solidFill>
              <a:effectLst/>
              <a:uLnTx/>
              <a:uFillTx/>
              <a:latin typeface="Arial" panose="020B0604020202020204"/>
              <a:ea typeface="+mn-ea"/>
              <a:cs typeface="+mn-cs"/>
            </a:endParaRPr>
          </a:p>
        </p:txBody>
      </p:sp>
      <p:sp>
        <p:nvSpPr>
          <p:cNvPr id="51" name="TextBox 50">
            <a:extLst>
              <a:ext uri="{FF2B5EF4-FFF2-40B4-BE49-F238E27FC236}">
                <a16:creationId xmlns:a16="http://schemas.microsoft.com/office/drawing/2014/main" id="{640119D4-B669-624B-06AE-518265C152FC}"/>
              </a:ext>
            </a:extLst>
          </p:cNvPr>
          <p:cNvSpPr txBox="1"/>
          <p:nvPr/>
        </p:nvSpPr>
        <p:spPr bwMode="gray">
          <a:xfrm>
            <a:off x="753141" y="2715887"/>
            <a:ext cx="1524373" cy="76944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2677"/>
                </a:solidFill>
                <a:effectLst/>
                <a:uLnTx/>
                <a:uFillTx/>
                <a:latin typeface="Arial" panose="020B0604020202020204"/>
                <a:ea typeface="+mn-ea"/>
                <a:cs typeface="+mn-cs"/>
              </a:rPr>
              <a:t>Saudi Arabia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Building 20 </a:t>
            </a:r>
            <a:r>
              <a:rPr kumimoji="0" lang="en-US" sz="1000" b="1" i="0" u="none" strike="noStrike" kern="1200" cap="none" spc="0" normalizeH="0" baseline="0" noProof="0" dirty="0">
                <a:ln>
                  <a:noFill/>
                </a:ln>
                <a:solidFill>
                  <a:srgbClr val="323E48"/>
                </a:solidFill>
                <a:effectLst/>
                <a:uLnTx/>
                <a:uFillTx/>
                <a:latin typeface="Arial" panose="020B0604020202020204"/>
                <a:ea typeface="+mn-ea"/>
                <a:cs typeface="+mn-cs"/>
              </a:rPr>
              <a:t>Accountable Care Organisations</a:t>
            </a: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 to manage health and social care under a fixed budget</a:t>
            </a:r>
          </a:p>
        </p:txBody>
      </p:sp>
      <p:sp>
        <p:nvSpPr>
          <p:cNvPr id="52" name="TextBox 51">
            <a:extLst>
              <a:ext uri="{FF2B5EF4-FFF2-40B4-BE49-F238E27FC236}">
                <a16:creationId xmlns:a16="http://schemas.microsoft.com/office/drawing/2014/main" id="{E7DF27F2-CE8B-24CB-B2B9-17325E693B4F}"/>
              </a:ext>
            </a:extLst>
          </p:cNvPr>
          <p:cNvSpPr txBox="1"/>
          <p:nvPr/>
        </p:nvSpPr>
        <p:spPr bwMode="gray">
          <a:xfrm>
            <a:off x="788009" y="3976343"/>
            <a:ext cx="1626003" cy="76944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2677"/>
                </a:solidFill>
                <a:effectLst/>
                <a:uLnTx/>
                <a:uFillTx/>
                <a:latin typeface="Arial" panose="020B0604020202020204"/>
                <a:ea typeface="+mn-ea"/>
                <a:cs typeface="+mn-cs"/>
              </a:rPr>
              <a:t>Finland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Creating </a:t>
            </a:r>
            <a:r>
              <a:rPr kumimoji="0" lang="en-US" sz="1000" b="1" i="0" u="none" strike="noStrike" kern="1200" cap="none" spc="0" normalizeH="0" baseline="0" noProof="0" dirty="0">
                <a:ln>
                  <a:noFill/>
                </a:ln>
                <a:solidFill>
                  <a:srgbClr val="323E48"/>
                </a:solidFill>
                <a:effectLst/>
                <a:uLnTx/>
                <a:uFillTx/>
                <a:latin typeface="Arial" panose="020B0604020202020204"/>
                <a:ea typeface="+mn-ea"/>
                <a:cs typeface="+mn-cs"/>
              </a:rPr>
              <a:t>21 ‘sote’ (health care) regions </a:t>
            </a: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responsible for health and social care, and rescue services by 2023</a:t>
            </a:r>
          </a:p>
        </p:txBody>
      </p:sp>
      <p:sp>
        <p:nvSpPr>
          <p:cNvPr id="53" name="TextBox 52">
            <a:extLst>
              <a:ext uri="{FF2B5EF4-FFF2-40B4-BE49-F238E27FC236}">
                <a16:creationId xmlns:a16="http://schemas.microsoft.com/office/drawing/2014/main" id="{1239F75A-8B7A-23DC-A41D-7F8DB6D5FDC4}"/>
              </a:ext>
            </a:extLst>
          </p:cNvPr>
          <p:cNvSpPr txBox="1"/>
          <p:nvPr/>
        </p:nvSpPr>
        <p:spPr bwMode="gray">
          <a:xfrm>
            <a:off x="5190850" y="2715887"/>
            <a:ext cx="1268771" cy="654025"/>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b="1" i="0" u="none" strike="noStrike" kern="1200" cap="none" spc="0" normalizeH="0" baseline="0" noProof="0" dirty="0">
                <a:ln>
                  <a:noFill/>
                </a:ln>
                <a:solidFill>
                  <a:srgbClr val="002677"/>
                </a:solidFill>
                <a:effectLst/>
                <a:uLnTx/>
                <a:uFillTx/>
                <a:latin typeface="Arial" panose="020B0604020202020204"/>
                <a:ea typeface="+mn-ea"/>
                <a:cs typeface="+mn-cs"/>
              </a:rPr>
              <a:t>England</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All patches became </a:t>
            </a:r>
            <a:r>
              <a:rPr kumimoji="0" lang="en-US" sz="1000" b="1" i="0" u="none" strike="noStrike" kern="1200" cap="none" spc="0" normalizeH="0" baseline="0" noProof="0" dirty="0">
                <a:ln>
                  <a:noFill/>
                </a:ln>
                <a:solidFill>
                  <a:srgbClr val="323E48"/>
                </a:solidFill>
                <a:effectLst/>
                <a:uLnTx/>
                <a:uFillTx/>
                <a:latin typeface="Arial" panose="020B0604020202020204"/>
                <a:ea typeface="+mn-ea"/>
                <a:cs typeface="+mn-cs"/>
              </a:rPr>
              <a:t>Integrated Care Systems</a:t>
            </a:r>
            <a:r>
              <a:rPr kumimoji="0" lang="en-US" sz="1000" b="0" i="0" u="none" strike="noStrike" kern="1200" cap="none" spc="0" normalizeH="0" baseline="0" noProof="0" dirty="0">
                <a:ln>
                  <a:noFill/>
                </a:ln>
                <a:solidFill>
                  <a:srgbClr val="323E48"/>
                </a:solidFill>
                <a:effectLst/>
                <a:uLnTx/>
                <a:uFillTx/>
                <a:latin typeface="Arial" panose="020B0604020202020204"/>
                <a:ea typeface="+mn-ea"/>
                <a:cs typeface="+mn-cs"/>
              </a:rPr>
              <a:t> by mid-2022</a:t>
            </a:r>
          </a:p>
        </p:txBody>
      </p:sp>
      <p:pic>
        <p:nvPicPr>
          <p:cNvPr id="54" name="Picture 53">
            <a:extLst>
              <a:ext uri="{FF2B5EF4-FFF2-40B4-BE49-F238E27FC236}">
                <a16:creationId xmlns:a16="http://schemas.microsoft.com/office/drawing/2014/main" id="{F20CA1F5-AE2C-8E6A-B448-2A61DB6FE60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832569" y="2420746"/>
            <a:ext cx="1521333" cy="986624"/>
          </a:xfrm>
          <a:prstGeom prst="rect">
            <a:avLst/>
          </a:prstGeom>
        </p:spPr>
      </p:pic>
      <p:pic>
        <p:nvPicPr>
          <p:cNvPr id="55" name="Picture 14">
            <a:extLst>
              <a:ext uri="{FF2B5EF4-FFF2-40B4-BE49-F238E27FC236}">
                <a16:creationId xmlns:a16="http://schemas.microsoft.com/office/drawing/2014/main" id="{3D601206-5ABF-05EB-8E2B-6890D31EA339}"/>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9651" y="2682199"/>
            <a:ext cx="1674299" cy="2438964"/>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56" name="Picture 18">
            <a:extLst>
              <a:ext uri="{FF2B5EF4-FFF2-40B4-BE49-F238E27FC236}">
                <a16:creationId xmlns:a16="http://schemas.microsoft.com/office/drawing/2014/main" id="{F33CC935-CAEC-7F85-908A-582CADA0750B}"/>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7470" y="1176799"/>
            <a:ext cx="1674299" cy="2438964"/>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ED8F74BE-C543-F735-C313-D2E4A1C29C66}"/>
              </a:ext>
            </a:extLst>
          </p:cNvPr>
          <p:cNvSpPr txBox="1"/>
          <p:nvPr/>
        </p:nvSpPr>
        <p:spPr bwMode="gray">
          <a:xfrm>
            <a:off x="9477392" y="2108036"/>
            <a:ext cx="2271449" cy="1800493"/>
          </a:xfrm>
          <a:prstGeom prst="rect">
            <a:avLst/>
          </a:prstGeom>
          <a:solidFill>
            <a:srgbClr val="6FC1B1"/>
          </a:solidFill>
        </p:spPr>
        <p:txBody>
          <a:bodyPr vert="horz" wrap="square" lIns="0" tIns="0" rIns="0" bIns="0" rtlCol="0">
            <a:spAutoFit/>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a:t>
            </a:r>
            <a:endParaRPr kumimoji="0" lang="en-GB" sz="1400" b="0" i="0" u="none" strike="noStrike" kern="1200" cap="none" spc="0" normalizeH="0" baseline="0" noProof="0" dirty="0">
              <a:ln>
                <a:noFill/>
              </a:ln>
              <a:solidFill>
                <a:srgbClr val="FFFFFF"/>
              </a:solidFill>
              <a:effectLst/>
              <a:uLnTx/>
              <a:uFillTx/>
              <a:latin typeface="Segoe UI" panose="020B0502040204020203" pitchFamily="34" charset="0"/>
              <a:ea typeface="+mn-ea"/>
              <a:cs typeface="+mn-cs"/>
            </a:endParaRPr>
          </a:p>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FFFFFF"/>
                </a:solidFill>
                <a:effectLst/>
                <a:uLnTx/>
                <a:uFillTx/>
                <a:latin typeface="Arial" panose="020B0604020202020204" pitchFamily="34" charset="0"/>
                <a:ea typeface="+mn-ea"/>
                <a:cs typeface="+mn-cs"/>
              </a:rPr>
              <a:t>Focus on population health management and reducing inequalities in access, experience and outcomes should form 50% of ‘the work’ of an ICS</a:t>
            </a:r>
            <a:endParaRPr kumimoji="0" lang="en-US" sz="1400" b="0" i="1" u="none" strike="noStrike" kern="1200" cap="none" spc="0" normalizeH="0" baseline="0" noProof="0" dirty="0">
              <a:ln>
                <a:noFill/>
              </a:ln>
              <a:solidFill>
                <a:srgbClr val="FFFFFF"/>
              </a:solidFill>
              <a:effectLst/>
              <a:uLnTx/>
              <a:uFillTx/>
              <a:latin typeface="Segoe UI" panose="020B0502040204020203" pitchFamily="34" charset="0"/>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dirty="0">
              <a:ln>
                <a:noFill/>
              </a:ln>
              <a:solidFill>
                <a:srgbClr val="5A5A5A"/>
              </a:solidFill>
              <a:effectLst/>
              <a:uLnTx/>
              <a:uFillTx/>
              <a:latin typeface="Arial" panose="020B0604020202020204"/>
              <a:ea typeface="+mn-ea"/>
              <a:cs typeface="+mn-cs"/>
            </a:endParaRPr>
          </a:p>
        </p:txBody>
      </p:sp>
      <p:cxnSp>
        <p:nvCxnSpPr>
          <p:cNvPr id="58" name="Straight Connector 57">
            <a:extLst>
              <a:ext uri="{FF2B5EF4-FFF2-40B4-BE49-F238E27FC236}">
                <a16:creationId xmlns:a16="http://schemas.microsoft.com/office/drawing/2014/main" id="{6C3D7C85-9846-072F-E54B-BEEF401D9F7C}"/>
              </a:ext>
              <a:ext uri="{C183D7F6-B498-43B3-948B-1728B52AA6E4}">
                <adec:decorative xmlns:adec="http://schemas.microsoft.com/office/drawing/2017/decorative" val="1"/>
              </a:ext>
            </a:extLst>
          </p:cNvPr>
          <p:cNvCxnSpPr>
            <a:cxnSpLocks/>
          </p:cNvCxnSpPr>
          <p:nvPr/>
        </p:nvCxnSpPr>
        <p:spPr bwMode="gray">
          <a:xfrm>
            <a:off x="8691769" y="1176799"/>
            <a:ext cx="2933423" cy="899832"/>
          </a:xfrm>
          <a:prstGeom prst="line">
            <a:avLst/>
          </a:prstGeom>
          <a:ln w="19050" cap="rnd">
            <a:solidFill>
              <a:schemeClr val="accent6"/>
            </a:solidFill>
            <a:prstDash val="dash"/>
            <a:round/>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50B9B42-6D09-46CF-05B3-873A5D4310CE}"/>
              </a:ext>
              <a:ext uri="{C183D7F6-B498-43B3-948B-1728B52AA6E4}">
                <adec:decorative xmlns:adec="http://schemas.microsoft.com/office/drawing/2017/decorative" val="1"/>
              </a:ext>
            </a:extLst>
          </p:cNvPr>
          <p:cNvCxnSpPr>
            <a:cxnSpLocks/>
          </p:cNvCxnSpPr>
          <p:nvPr/>
        </p:nvCxnSpPr>
        <p:spPr bwMode="gray">
          <a:xfrm flipV="1">
            <a:off x="9753530" y="3872593"/>
            <a:ext cx="1995311" cy="1248570"/>
          </a:xfrm>
          <a:prstGeom prst="line">
            <a:avLst/>
          </a:prstGeom>
          <a:ln w="19050" cap="rnd">
            <a:solidFill>
              <a:schemeClr val="accent6"/>
            </a:solidFill>
            <a:prstDash val="dash"/>
            <a:round/>
            <a:headEnd w="lg" len="med"/>
            <a:tailEnd type="none" w="lg" len="med"/>
          </a:ln>
        </p:spPr>
        <p:style>
          <a:lnRef idx="1">
            <a:schemeClr val="accent1"/>
          </a:lnRef>
          <a:fillRef idx="0">
            <a:schemeClr val="accent1"/>
          </a:fillRef>
          <a:effectRef idx="0">
            <a:schemeClr val="accent1"/>
          </a:effectRef>
          <a:fontRef idx="minor">
            <a:schemeClr val="tx1"/>
          </a:fontRef>
        </p:style>
      </p:cxnSp>
      <p:pic>
        <p:nvPicPr>
          <p:cNvPr id="66" name="Picture 65">
            <a:extLst>
              <a:ext uri="{FF2B5EF4-FFF2-40B4-BE49-F238E27FC236}">
                <a16:creationId xmlns:a16="http://schemas.microsoft.com/office/drawing/2014/main" id="{8DD89DAB-448D-3104-20D8-68A85CC2EC6C}"/>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943922" y="3552985"/>
            <a:ext cx="1674300" cy="2102917"/>
          </a:xfrm>
          <a:prstGeom prst="rect">
            <a:avLst/>
          </a:prstGeom>
          <a:ln>
            <a:solidFill>
              <a:schemeClr val="accent1"/>
            </a:solidFill>
          </a:ln>
        </p:spPr>
      </p:pic>
      <p:sp>
        <p:nvSpPr>
          <p:cNvPr id="11" name="Title 10">
            <a:extLst>
              <a:ext uri="{FF2B5EF4-FFF2-40B4-BE49-F238E27FC236}">
                <a16:creationId xmlns:a16="http://schemas.microsoft.com/office/drawing/2014/main" id="{0281B482-BA3B-12F3-5B5C-3C00DB1574E6}"/>
              </a:ext>
            </a:extLst>
          </p:cNvPr>
          <p:cNvSpPr>
            <a:spLocks noGrp="1"/>
          </p:cNvSpPr>
          <p:nvPr>
            <p:ph type="title"/>
          </p:nvPr>
        </p:nvSpPr>
        <p:spPr/>
        <p:txBody>
          <a:bodyPr vert="horz" lIns="0" tIns="0" rIns="0" bIns="0" rtlCol="0" anchor="ctr">
            <a:normAutofit/>
          </a:bodyPr>
          <a:lstStyle/>
          <a:p>
            <a:r>
              <a:rPr lang="en-GB" sz="2800" dirty="0">
                <a:solidFill>
                  <a:srgbClr val="005EB8"/>
                </a:solidFill>
                <a:latin typeface="Arial" panose="020B0604020202020204"/>
              </a:rPr>
              <a:t>National (Global) Shift to Integrated Care Systems is underway</a:t>
            </a:r>
          </a:p>
        </p:txBody>
      </p:sp>
      <p:sp>
        <p:nvSpPr>
          <p:cNvPr id="62" name="TextBox 61">
            <a:extLst>
              <a:ext uri="{FF2B5EF4-FFF2-40B4-BE49-F238E27FC236}">
                <a16:creationId xmlns:a16="http://schemas.microsoft.com/office/drawing/2014/main" id="{F4083D1E-1893-2274-9FD3-E74FC3F61E20}"/>
              </a:ext>
            </a:extLst>
          </p:cNvPr>
          <p:cNvSpPr txBox="1"/>
          <p:nvPr/>
        </p:nvSpPr>
        <p:spPr bwMode="gray">
          <a:xfrm>
            <a:off x="453184" y="5639107"/>
            <a:ext cx="11289854" cy="461665"/>
          </a:xfrm>
          <a:prstGeom prst="rect">
            <a:avLst/>
          </a:prstGeom>
          <a:solidFill>
            <a:srgbClr val="6FC1B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srgbClr val="FFFFFF"/>
                </a:solidFill>
                <a:effectLst/>
                <a:uLnTx/>
                <a:uFillTx/>
                <a:latin typeface="Arial" panose="020B0604020202020204"/>
                <a:ea typeface="+mn-ea"/>
                <a:cs typeface="+mn-cs"/>
              </a:rPr>
              <a:t>Integrated care systems (ICSs) represent the best opportunity in a generation for a transformation in our health and care system. Effective change will require the combination of new structures with changed cultures. Everyone needs to change, and everyone needs to play their part</a:t>
            </a:r>
          </a:p>
        </p:txBody>
      </p:sp>
      <p:sp>
        <p:nvSpPr>
          <p:cNvPr id="61" name="Slide Number Placeholder 4">
            <a:extLst>
              <a:ext uri="{FF2B5EF4-FFF2-40B4-BE49-F238E27FC236}">
                <a16:creationId xmlns:a16="http://schemas.microsoft.com/office/drawing/2014/main" id="{39091C54-D0A8-2B32-74CC-CF16BE685282}"/>
              </a:ext>
            </a:extLst>
          </p:cNvPr>
          <p:cNvSpPr>
            <a:spLocks noGrp="1"/>
          </p:cNvSpPr>
          <p:nvPr>
            <p:ph type="sldNum" sz="quarter" idx="12"/>
          </p:nvPr>
        </p:nvSpPr>
        <p:spPr>
          <a:xfrm>
            <a:off x="10441458" y="6439961"/>
            <a:ext cx="1301579" cy="365125"/>
          </a:xfrm>
        </p:spPr>
        <p:txBody>
          <a:bodyPr/>
          <a:lstStyle/>
          <a:p>
            <a:fld id="{F33DC2E9-F15B-EE49-B44F-2455E655A598}" type="slidenum">
              <a:rPr lang="en-US" smtClean="0"/>
              <a:t>9</a:t>
            </a:fld>
            <a:endParaRPr lang="en-US" dirty="0"/>
          </a:p>
        </p:txBody>
      </p:sp>
      <p:sp>
        <p:nvSpPr>
          <p:cNvPr id="4" name="Footer Placeholder 3">
            <a:extLst>
              <a:ext uri="{FF2B5EF4-FFF2-40B4-BE49-F238E27FC236}">
                <a16:creationId xmlns:a16="http://schemas.microsoft.com/office/drawing/2014/main" id="{15A747A2-0FB4-9A60-9688-B2CF5F435CBF}"/>
              </a:ext>
            </a:extLst>
          </p:cNvPr>
          <p:cNvSpPr>
            <a:spLocks noGrp="1"/>
          </p:cNvSpPr>
          <p:nvPr>
            <p:ph type="ftr" sz="quarter" idx="11"/>
          </p:nvPr>
        </p:nvSpPr>
        <p:spPr/>
        <p:txBody>
          <a:bodyPr/>
          <a:lstStyle/>
          <a:p>
            <a:r>
              <a:rPr lang="en-US"/>
              <a:t>NHS Lincolnshire Integrated Care Board</a:t>
            </a:r>
            <a:endParaRPr lang="en-US" dirty="0"/>
          </a:p>
        </p:txBody>
      </p:sp>
    </p:spTree>
    <p:extLst>
      <p:ext uri="{BB962C8B-B14F-4D97-AF65-F5344CB8AC3E}">
        <p14:creationId xmlns:p14="http://schemas.microsoft.com/office/powerpoint/2010/main" val="185636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animBg="1"/>
    </p:bldLst>
  </p:timing>
</p:sld>
</file>

<file path=ppt/theme/theme1.xml><?xml version="1.0" encoding="utf-8"?>
<a:theme xmlns:a="http://schemas.openxmlformats.org/drawingml/2006/main" name="Retrospec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01335AF99E7749B3DE2B2F4A6BB288" ma:contentTypeVersion="17" ma:contentTypeDescription="Create a new document." ma:contentTypeScope="" ma:versionID="b745af62c2db0151f245d526e696a70e">
  <xsd:schema xmlns:xsd="http://www.w3.org/2001/XMLSchema" xmlns:xs="http://www.w3.org/2001/XMLSchema" xmlns:p="http://schemas.microsoft.com/office/2006/metadata/properties" xmlns:ns2="c933ca9a-8414-4eb5-91e0-37e09e578ab2" xmlns:ns3="08e1e787-dd93-4a65-8479-1710123d1226" targetNamespace="http://schemas.microsoft.com/office/2006/metadata/properties" ma:root="true" ma:fieldsID="fe771628ff2aacd3ef62e2c31e604621" ns2:_="" ns3:_="">
    <xsd:import namespace="c933ca9a-8414-4eb5-91e0-37e09e578ab2"/>
    <xsd:import namespace="08e1e787-dd93-4a65-8479-1710123d1226"/>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LengthInSecond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33ca9a-8414-4eb5-91e0-37e09e578ab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f970348b-db2a-4cae-ae94-8bcefab8df56}" ma:internalName="TaxCatchAll" ma:showField="CatchAllData" ma:web="c933ca9a-8414-4eb5-91e0-37e09e578ab2">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e1e787-dd93-4a65-8479-1710123d122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c933ca9a-8414-4eb5-91e0-37e09e578ab2">
      <Terms xmlns="http://schemas.microsoft.com/office/infopath/2007/PartnerControls"/>
    </TaxKeywordTaxHTField>
    <lcf76f155ced4ddcb4097134ff3c332f xmlns="08e1e787-dd93-4a65-8479-1710123d1226">
      <Terms xmlns="http://schemas.microsoft.com/office/infopath/2007/PartnerControls"/>
    </lcf76f155ced4ddcb4097134ff3c332f>
    <TaxCatchAll xmlns="c933ca9a-8414-4eb5-91e0-37e09e578ab2" xsi:nil="true"/>
  </documentManagement>
</p:properties>
</file>

<file path=customXml/itemProps1.xml><?xml version="1.0" encoding="utf-8"?>
<ds:datastoreItem xmlns:ds="http://schemas.openxmlformats.org/officeDocument/2006/customXml" ds:itemID="{A6FF563E-A352-4A0A-956C-315B95AA24E4}">
  <ds:schemaRefs>
    <ds:schemaRef ds:uri="http://schemas.microsoft.com/sharepoint/v3/contenttype/forms"/>
  </ds:schemaRefs>
</ds:datastoreItem>
</file>

<file path=customXml/itemProps2.xml><?xml version="1.0" encoding="utf-8"?>
<ds:datastoreItem xmlns:ds="http://schemas.openxmlformats.org/officeDocument/2006/customXml" ds:itemID="{AAF65FBD-9B86-4609-8DFE-4BA577A19E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33ca9a-8414-4eb5-91e0-37e09e578ab2"/>
    <ds:schemaRef ds:uri="08e1e787-dd93-4a65-8479-1710123d12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498DCA0-64FE-44C8-B68E-EA4540F30E95}">
  <ds:schemaRefs>
    <ds:schemaRef ds:uri="http://schemas.microsoft.com/office/2006/metadata/properties"/>
    <ds:schemaRef ds:uri="http://schemas.microsoft.com/office/infopath/2007/PartnerControls"/>
    <ds:schemaRef ds:uri="c933ca9a-8414-4eb5-91e0-37e09e578ab2"/>
    <ds:schemaRef ds:uri="08e1e787-dd93-4a65-8479-1710123d1226"/>
  </ds:schemaRefs>
</ds:datastoreItem>
</file>

<file path=docProps/app.xml><?xml version="1.0" encoding="utf-8"?>
<Properties xmlns="http://schemas.openxmlformats.org/officeDocument/2006/extended-properties" xmlns:vt="http://schemas.openxmlformats.org/officeDocument/2006/docPropsVTypes">
  <TotalTime>38</TotalTime>
  <Words>4559</Words>
  <Application>Microsoft Office PowerPoint</Application>
  <PresentationFormat>Widescreen</PresentationFormat>
  <Paragraphs>593</Paragraphs>
  <Slides>36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Calibri Light</vt:lpstr>
      <vt:lpstr>Segoe UI</vt:lpstr>
      <vt:lpstr>Wingdings</vt:lpstr>
      <vt:lpstr>Retrospect</vt:lpstr>
      <vt:lpstr>Population Health Management Approach &amp; Application</vt:lpstr>
      <vt:lpstr>Population Health Management Approach &amp; Application </vt:lpstr>
      <vt:lpstr>Objectives</vt:lpstr>
      <vt:lpstr>Consider Population Health Management in the context of Quality Improvement</vt:lpstr>
      <vt:lpstr>Really high-level summary for teams to be thinking about</vt:lpstr>
      <vt:lpstr>How do we get to a PHM-led service – 10 practical steps</vt:lpstr>
      <vt:lpstr>Questions we should be asking ourselves</vt:lpstr>
      <vt:lpstr>Breaking down the PHM cycle to define practical steps for implementing PHM</vt:lpstr>
      <vt:lpstr>National (Global) Shift to Integrated Care Systems is underway</vt:lpstr>
      <vt:lpstr>The Why: To collectively manage whole populations well</vt:lpstr>
      <vt:lpstr>The How: Use a Cycle of Improvement designed with Intelligence</vt:lpstr>
      <vt:lpstr>Intelligence-led Care Design</vt:lpstr>
      <vt:lpstr>Understanding Population Health and care needs</vt:lpstr>
      <vt:lpstr>Draft segmentation model v4 – high level overview</vt:lpstr>
      <vt:lpstr>Draft segmentation model</vt:lpstr>
      <vt:lpstr>Intelligence-led Care Design</vt:lpstr>
      <vt:lpstr>Opportunity analysis and targeting</vt:lpstr>
      <vt:lpstr>Cohort with 4+ A&amp;E attends last year</vt:lpstr>
      <vt:lpstr>The demographics of the cohort population</vt:lpstr>
      <vt:lpstr>Intelligence-led Care Design</vt:lpstr>
      <vt:lpstr>Predictive system modelling</vt:lpstr>
      <vt:lpstr>PHM-led Projections Module </vt:lpstr>
      <vt:lpstr>Intelligence-led Care Design</vt:lpstr>
      <vt:lpstr>Design and begin to implement interventions </vt:lpstr>
      <vt:lpstr>Cohorts Comparisons</vt:lpstr>
      <vt:lpstr>Intelligence-led Care Design</vt:lpstr>
      <vt:lpstr>Active monitoring and rapid improvement</vt:lpstr>
      <vt:lpstr>Evaluation Module</vt:lpstr>
      <vt:lpstr>Summary of Optum’s support offer</vt:lpstr>
      <vt:lpstr>Appendix</vt:lpstr>
      <vt:lpstr>NHS Lincolnshire Integrated Care Board</vt:lpstr>
      <vt:lpstr>PHM Achievements</vt:lpstr>
      <vt:lpstr>Population Health Intelligence &amp; Analytics</vt:lpstr>
      <vt:lpstr>Opportunities and Requirements</vt:lpstr>
      <vt:lpstr>NHS Lincolnshire Integrated Care Board</vt:lpstr>
      <vt:lpstr>Benefits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ABIOLA, Ayo (NHS ARDEN AND GREATER EAST MIDLANDS COMMISSIONING SUPPORT UNIT)</dc:creator>
  <cp:lastModifiedBy>ABIOLA, Ayo (NHS ARDEN AND GREATER EAST MIDLANDS COMMISSIONING SUPPORT UNIT)</cp:lastModifiedBy>
  <cp:revision>6</cp:revision>
  <dcterms:created xsi:type="dcterms:W3CDTF">2024-08-14T11:51:22Z</dcterms:created>
  <dcterms:modified xsi:type="dcterms:W3CDTF">2024-11-11T12:56:38Z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0x010100E601335AF99E7749B3DE2B2F4A6BB288</vt:lpwstr>
  </property>
  <property fmtid="{D5CDD505-2E9C-101B-9397-08002B2CF9AE}" pid="3" name="TaxKeyword">
    <vt:lpwstr/>
  </property>
</Properties>
</file>