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
  </p:notesMasterIdLst>
  <p:sldIdLst>
    <p:sldId id="257" r:id="rId5"/>
    <p:sldId id="838839689" r:id="rId6"/>
    <p:sldId id="492" r:id="rId7"/>
    <p:sldId id="838839691" r:id="rId8"/>
    <p:sldId id="2147477375" r:id="rId9"/>
    <p:sldId id="2147477473" r:id="rId10"/>
    <p:sldId id="2147477512" r:id="rId11"/>
    <p:sldId id="214684730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002677"/>
    <a:srgbClr val="0032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878D64-0355-4B0B-B4DD-D0EB16B16A0F}" v="5" dt="2024-09-02T13:33:33.5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9" autoAdjust="0"/>
    <p:restoredTop sz="86358" autoAdjust="0"/>
  </p:normalViewPr>
  <p:slideViewPr>
    <p:cSldViewPr snapToGrid="0">
      <p:cViewPr varScale="1">
        <p:scale>
          <a:sx n="81" d="100"/>
          <a:sy n="81" d="100"/>
        </p:scale>
        <p:origin x="126" y="45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A6C844-30A2-447B-B803-C35E67C272B3}" type="datetimeFigureOut">
              <a:rPr lang="en-GB" smtClean="0"/>
              <a:t>11/11/2024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587A0-6C26-4C58-841D-28DBBDA03363}" type="slidenum">
              <a:rPr lang="en-GB" smtClean="0"/>
              <a:t>‹#›</a:t>
            </a:fld>
            <a:endParaRPr lang="en-GB"/>
          </a:p>
        </p:txBody>
      </p:sp>
    </p:spTree>
    <p:extLst>
      <p:ext uri="{BB962C8B-B14F-4D97-AF65-F5344CB8AC3E}">
        <p14:creationId xmlns:p14="http://schemas.microsoft.com/office/powerpoint/2010/main" val="576512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Optum Population Health Management Reporting Suite provides cross-</a:t>
            </a:r>
            <a:r>
              <a:rPr lang="en-US" sz="1200" err="1"/>
              <a:t>organisational</a:t>
            </a:r>
            <a:r>
              <a:rPr lang="en-US" sz="1200"/>
              <a:t> analytics which help care teams to understand the impact of wider determinants of health, identifying trends and patterns in the data at different levels across the system. Combined with NHS data the resulting analytics help </a:t>
            </a:r>
            <a:r>
              <a:rPr lang="en-US" sz="1200" err="1"/>
              <a:t>neighbourhood</a:t>
            </a:r>
            <a:r>
              <a:rPr lang="en-US" sz="1200"/>
              <a:t>, Place and System teams explore and clarify reasons for variation in outcomes and understand and address health inequalities.</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D31458-5906-43F7-B272-5058EA8162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2908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3885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3180EF3-3984-4785-80AA-8658A5A0AA32}" type="datetime1">
              <a:rPr lang="en-US" smtClean="0"/>
              <a:t>11/11/2024</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cap="none" dirty="0"/>
              <a:t>© 2024 Optum, inc. All rights reserved. Confidential property of Optum. Do not distribute or reproduce without express permission from Optum.</a:t>
            </a:r>
          </a:p>
        </p:txBody>
      </p:sp>
      <p:sp>
        <p:nvSpPr>
          <p:cNvPr id="9" name="Slide Number Placeholder 8"/>
          <p:cNvSpPr>
            <a:spLocks noGrp="1"/>
          </p:cNvSpPr>
          <p:nvPr>
            <p:ph type="sldNum" sz="quarter" idx="12"/>
          </p:nvPr>
        </p:nvSpPr>
        <p:spPr/>
        <p:txBody>
          <a:bodyPr/>
          <a:lstStyle/>
          <a:p>
            <a:fld id="{DEA9DBA8-CA09-4FCC-931D-DDD427042C40}" type="slidenum">
              <a:rPr lang="en-GB" smtClean="0"/>
              <a:t>‹#›</a:t>
            </a:fld>
            <a:endParaRPr lang="en-GB"/>
          </a:p>
        </p:txBody>
      </p:sp>
    </p:spTree>
    <p:extLst>
      <p:ext uri="{BB962C8B-B14F-4D97-AF65-F5344CB8AC3E}">
        <p14:creationId xmlns:p14="http://schemas.microsoft.com/office/powerpoint/2010/main" val="129757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65760" y="0"/>
            <a:ext cx="11768977" cy="731520"/>
          </a:xfrm>
          <a:prstGeom prst="rect">
            <a:avLst/>
          </a:prstGeom>
        </p:spPr>
        <p:txBody>
          <a:bodyPr vert="horz" lIns="91440" tIns="45720" rIns="91440" bIns="45720" rtlCol="0" anchor="b">
            <a:normAutofit/>
          </a:bodyPr>
          <a:lstStyle>
            <a:lvl1pPr>
              <a:defRPr lang="en-US" sz="2000"/>
            </a:lvl1pPr>
          </a:lstStyle>
          <a:p>
            <a:pPr lvl="0"/>
            <a:r>
              <a:rPr lang="en-GB"/>
              <a:t>Click to edit Master title style</a:t>
            </a:r>
            <a:endParaRPr lang="en-US"/>
          </a:p>
        </p:txBody>
      </p:sp>
      <p:sp>
        <p:nvSpPr>
          <p:cNvPr id="4" name="Content Placeholder 2"/>
          <p:cNvSpPr>
            <a:spLocks noGrp="1"/>
          </p:cNvSpPr>
          <p:nvPr>
            <p:ph idx="1"/>
          </p:nvPr>
        </p:nvSpPr>
        <p:spPr>
          <a:xfrm>
            <a:off x="365760" y="914400"/>
            <a:ext cx="11460480" cy="5486400"/>
          </a:xfrm>
          <a:prstGeom prst="rect">
            <a:avLst/>
          </a:prstGeom>
        </p:spPr>
        <p:txBody>
          <a:bodyPr/>
          <a:lstStyle>
            <a:lvl1pPr>
              <a:defRPr lang="en-GB" sz="1200" dirty="0" smtClean="0"/>
            </a:lvl1pPr>
            <a:lvl2pPr>
              <a:defRPr lang="en-GB" sz="1200" dirty="0" smtClean="0"/>
            </a:lvl2pPr>
            <a:lvl3pPr>
              <a:defRPr lang="en-GB" sz="1100" dirty="0" smtClean="0"/>
            </a:lvl3pPr>
            <a:lvl4pPr>
              <a:defRPr lang="en-GB" sz="1050" dirty="0" smtClean="0"/>
            </a:lvl4pPr>
            <a:lvl5pPr>
              <a:defRPr lang="en-US" sz="1000" dirty="0"/>
            </a:lvl5pPr>
          </a:lstStyle>
          <a:p>
            <a:pPr marL="274320" lvl="0" indent="-274320">
              <a:spcBef>
                <a:spcPts val="300"/>
              </a:spcBef>
              <a:spcAft>
                <a:spcPts val="300"/>
              </a:spcAft>
            </a:pPr>
            <a:r>
              <a:rPr lang="en-GB"/>
              <a:t>Click to edit Master text styles</a:t>
            </a:r>
          </a:p>
          <a:p>
            <a:pPr marL="548640" lvl="1" indent="-274320">
              <a:spcBef>
                <a:spcPts val="300"/>
              </a:spcBef>
              <a:spcAft>
                <a:spcPts val="300"/>
              </a:spcAft>
            </a:pPr>
            <a:r>
              <a:rPr lang="en-GB"/>
              <a:t>Second level</a:t>
            </a:r>
          </a:p>
          <a:p>
            <a:pPr marL="822960" lvl="2" indent="-274320">
              <a:spcBef>
                <a:spcPts val="300"/>
              </a:spcBef>
              <a:spcAft>
                <a:spcPts val="300"/>
              </a:spcAft>
            </a:pPr>
            <a:r>
              <a:rPr lang="en-GB"/>
              <a:t>Third level</a:t>
            </a:r>
          </a:p>
          <a:p>
            <a:pPr marL="1097280" lvl="3" indent="-274320">
              <a:spcBef>
                <a:spcPts val="300"/>
              </a:spcBef>
              <a:spcAft>
                <a:spcPts val="300"/>
              </a:spcAft>
            </a:pPr>
            <a:r>
              <a:rPr lang="en-GB"/>
              <a:t>Fourth level</a:t>
            </a:r>
          </a:p>
          <a:p>
            <a:pPr marL="1371600" lvl="4" indent="-274320">
              <a:spcBef>
                <a:spcPts val="300"/>
              </a:spcBef>
              <a:spcAft>
                <a:spcPts val="300"/>
              </a:spcAft>
            </a:pPr>
            <a:r>
              <a:rPr lang="en-GB"/>
              <a:t>Fifth level</a:t>
            </a:r>
            <a:endParaRPr lang="en-US"/>
          </a:p>
        </p:txBody>
      </p:sp>
      <p:sp>
        <p:nvSpPr>
          <p:cNvPr id="5" name="Slide Number Placeholder 2"/>
          <p:cNvSpPr>
            <a:spLocks noGrp="1"/>
          </p:cNvSpPr>
          <p:nvPr>
            <p:ph type="sldNum" sz="quarter" idx="10"/>
          </p:nvPr>
        </p:nvSpPr>
        <p:spPr>
          <a:xfrm>
            <a:off x="11525136" y="6623859"/>
            <a:ext cx="609600" cy="182880"/>
          </a:xfrm>
        </p:spPr>
        <p:txBody>
          <a:bodyPr/>
          <a:lstStyle>
            <a:lvl1pPr>
              <a:defRPr/>
            </a:lvl1pPr>
          </a:lstStyle>
          <a:p>
            <a:fld id="{D66C4C68-9C76-5449-BBA0-107A51179E14}" type="slidenum">
              <a:rPr lang="en-US" smtClean="0">
                <a:solidFill>
                  <a:srgbClr val="005EB8"/>
                </a:solidFill>
              </a:rPr>
              <a:pPr/>
              <a:t>‹#›</a:t>
            </a:fld>
            <a:endParaRPr lang="en-US">
              <a:solidFill>
                <a:srgbClr val="005EB8"/>
              </a:solidFill>
            </a:endParaRPr>
          </a:p>
        </p:txBody>
      </p:sp>
      <p:sp>
        <p:nvSpPr>
          <p:cNvPr id="7" name="Footer Placeholder 7">
            <a:extLst>
              <a:ext uri="{FF2B5EF4-FFF2-40B4-BE49-F238E27FC236}">
                <a16:creationId xmlns:a16="http://schemas.microsoft.com/office/drawing/2014/main" id="{F462EBD6-5A9E-98B9-F487-068E25F082FF}"/>
              </a:ext>
            </a:extLst>
          </p:cNvPr>
          <p:cNvSpPr>
            <a:spLocks noGrp="1"/>
          </p:cNvSpPr>
          <p:nvPr>
            <p:ph type="ftr" sz="quarter" idx="11"/>
          </p:nvPr>
        </p:nvSpPr>
        <p:spPr>
          <a:xfrm>
            <a:off x="3686185" y="6459785"/>
            <a:ext cx="4822804" cy="365125"/>
          </a:xfrm>
        </p:spPr>
        <p:txBody>
          <a:bodyPr/>
          <a:lstStyle>
            <a:lvl1pPr>
              <a:defRPr cap="none">
                <a:solidFill>
                  <a:srgbClr val="FFFFFF"/>
                </a:solidFill>
              </a:defRPr>
            </a:lvl1p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188662596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8A49B71C-EE28-4F4C-994D-7E3486111388}"/>
              </a:ext>
            </a:extLst>
          </p:cNvPr>
          <p:cNvSpPr>
            <a:spLocks noGrp="1"/>
          </p:cNvSpPr>
          <p:nvPr>
            <p:ph type="dt" sz="half" idx="10"/>
          </p:nvPr>
        </p:nvSpPr>
        <p:spPr/>
        <p:txBody>
          <a:bodyPr/>
          <a:lstStyle/>
          <a:p>
            <a:fld id="{478A803F-ACF0-4D9E-B18A-7DBBE8E1D752}" type="datetime1">
              <a:rPr lang="en-US" smtClean="0"/>
              <a:t>11/11/2024</a:t>
            </a:fld>
            <a:endParaRPr lang="en-US"/>
          </a:p>
        </p:txBody>
      </p:sp>
      <p:sp>
        <p:nvSpPr>
          <p:cNvPr id="5" name="Slide Number Placeholder 4" hidden="1">
            <a:extLst>
              <a:ext uri="{FF2B5EF4-FFF2-40B4-BE49-F238E27FC236}">
                <a16:creationId xmlns:a16="http://schemas.microsoft.com/office/drawing/2014/main" id="{C408F62C-9090-4EA7-BBD2-481410405BBE}"/>
              </a:ext>
            </a:extLst>
          </p:cNvPr>
          <p:cNvSpPr>
            <a:spLocks noGrp="1"/>
          </p:cNvSpPr>
          <p:nvPr>
            <p:ph type="sldNum" sz="quarter" idx="12"/>
          </p:nvPr>
        </p:nvSpPr>
        <p:spPr/>
        <p:txBody>
          <a:bodyPr/>
          <a:lstStyle/>
          <a:p>
            <a:fld id="{03A54B99-9584-41A9-85AF-CC82C79FB8E1}" type="slidenum">
              <a:rPr lang="en-US" smtClean="0"/>
              <a:t>‹#›</a:t>
            </a:fld>
            <a:endParaRPr lang="en-US"/>
          </a:p>
        </p:txBody>
      </p:sp>
      <p:sp>
        <p:nvSpPr>
          <p:cNvPr id="4" name="Footer Placeholder 3" hidden="1">
            <a:extLst>
              <a:ext uri="{FF2B5EF4-FFF2-40B4-BE49-F238E27FC236}">
                <a16:creationId xmlns:a16="http://schemas.microsoft.com/office/drawing/2014/main" id="{F7BFA8CA-0947-4A58-87AE-004F617F47B1}"/>
              </a:ext>
            </a:extLst>
          </p:cNvPr>
          <p:cNvSpPr>
            <a:spLocks noGrp="1"/>
          </p:cNvSpPr>
          <p:nvPr>
            <p:ph type="ftr" sz="quarter" idx="11"/>
          </p:nvPr>
        </p:nvSpPr>
        <p:spPr bwMode="gray"/>
        <p:txBody>
          <a:bodyPr/>
          <a:lstStyle/>
          <a:p>
            <a:r>
              <a:rPr lang="en-US"/>
              <a:t>Confidential property of Optum. Do not distribute or reproduce without express permission from Optum. © 2024 Optum, Inc. All rights reserved. </a:t>
            </a:r>
          </a:p>
        </p:txBody>
      </p:sp>
      <p:sp>
        <p:nvSpPr>
          <p:cNvPr id="2" name="Title 1">
            <a:extLst>
              <a:ext uri="{FF2B5EF4-FFF2-40B4-BE49-F238E27FC236}">
                <a16:creationId xmlns:a16="http://schemas.microsoft.com/office/drawing/2014/main" id="{CB1C8E8B-99F0-45A8-BCAB-DBB719616F12}"/>
              </a:ext>
            </a:extLst>
          </p:cNvPr>
          <p:cNvSpPr>
            <a:spLocks noGrp="1"/>
          </p:cNvSpPr>
          <p:nvPr>
            <p:ph type="title" hasCustomPrompt="1"/>
          </p:nvPr>
        </p:nvSpPr>
        <p:spPr bwMode="gray"/>
        <p:txBody>
          <a:bodyPr/>
          <a:lstStyle>
            <a:lvl1pPr>
              <a:defRPr/>
            </a:lvl1pPr>
          </a:lstStyle>
          <a:p>
            <a:r>
              <a:rPr lang="en-US" dirty="0"/>
              <a:t>Slide title; Arial 22pt bold, sentence case (1 line)</a:t>
            </a:r>
          </a:p>
        </p:txBody>
      </p:sp>
      <p:sp>
        <p:nvSpPr>
          <p:cNvPr id="6" name="Footer Placeholder 7">
            <a:extLst>
              <a:ext uri="{FF2B5EF4-FFF2-40B4-BE49-F238E27FC236}">
                <a16:creationId xmlns:a16="http://schemas.microsoft.com/office/drawing/2014/main" id="{000997F5-36A0-C720-B399-BB8C38BC41B0}"/>
              </a:ext>
            </a:extLst>
          </p:cNvPr>
          <p:cNvSpPr txBox="1">
            <a:spLocks/>
          </p:cNvSpPr>
          <p:nvPr userDrawn="1"/>
        </p:nvSpPr>
        <p:spPr>
          <a:xfrm>
            <a:off x="3684598" y="6455167"/>
            <a:ext cx="4822804"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145669719"/>
      </p:ext>
    </p:extLst>
  </p:cSld>
  <p:clrMapOvr>
    <a:masterClrMapping/>
  </p:clrMapOvr>
  <p:extLst>
    <p:ext uri="{DCECCB84-F9BA-43D5-87BE-67443E8EF086}">
      <p15:sldGuideLst xmlns:p15="http://schemas.microsoft.com/office/powerpoint/2012/main">
        <p15:guide id="1" orient="horz" pos="3776">
          <p15:clr>
            <a:srgbClr val="FBAE40"/>
          </p15:clr>
        </p15:guide>
        <p15:guide id="3" orient="horz" pos="793">
          <p15:clr>
            <a:srgbClr val="FBAE40"/>
          </p15:clr>
        </p15:guide>
        <p15:guide id="4" orient="horz" pos="34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a:xfrm>
            <a:off x="365760" y="914400"/>
            <a:ext cx="11460480" cy="5486400"/>
          </a:xfrm>
          <a:prstGeom prst="rect">
            <a:avLst/>
          </a:prstGeom>
        </p:spPr>
        <p:txBody>
          <a:bodyPr/>
          <a:lstStyle>
            <a:lvl1pPr marL="274320" indent="-274320">
              <a:spcBef>
                <a:spcPts val="300"/>
              </a:spcBef>
              <a:spcAft>
                <a:spcPts val="300"/>
              </a:spcAft>
              <a:defRPr sz="1200"/>
            </a:lvl1pPr>
            <a:lvl2pPr marL="548640" indent="-274320">
              <a:spcBef>
                <a:spcPts val="300"/>
              </a:spcBef>
              <a:spcAft>
                <a:spcPts val="300"/>
              </a:spcAft>
              <a:defRPr sz="1200"/>
            </a:lvl2pPr>
            <a:lvl3pPr marL="822960" indent="-274320">
              <a:spcBef>
                <a:spcPts val="300"/>
              </a:spcBef>
              <a:spcAft>
                <a:spcPts val="300"/>
              </a:spcAft>
              <a:defRPr sz="1100"/>
            </a:lvl3pPr>
            <a:lvl4pPr marL="1097280" indent="-274320">
              <a:spcBef>
                <a:spcPts val="300"/>
              </a:spcBef>
              <a:spcAft>
                <a:spcPts val="300"/>
              </a:spcAft>
              <a:defRPr sz="1050"/>
            </a:lvl4pPr>
            <a:lvl5pPr marL="1371600" indent="-274320">
              <a:spcBef>
                <a:spcPts val="300"/>
              </a:spcBef>
              <a:spcAft>
                <a:spcPts val="300"/>
              </a:spcAft>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2"/>
          <p:cNvSpPr>
            <a:spLocks noGrp="1"/>
          </p:cNvSpPr>
          <p:nvPr>
            <p:ph type="sldNum" sz="quarter" idx="10"/>
          </p:nvPr>
        </p:nvSpPr>
        <p:spPr>
          <a:xfrm>
            <a:off x="11525136" y="6623859"/>
            <a:ext cx="609600" cy="182880"/>
          </a:xfrm>
        </p:spPr>
        <p:txBody>
          <a:bodyPr/>
          <a:lstStyle/>
          <a:p>
            <a:pPr defTabSz="457200"/>
            <a:fld id="{61E112CC-F5C7-5E43-8EAA-F554FEB5E453}" type="slidenum">
              <a:rPr lang="en-US" smtClean="0">
                <a:solidFill>
                  <a:srgbClr val="005EB8"/>
                </a:solidFill>
              </a:rPr>
              <a:pPr defTabSz="457200"/>
              <a:t>‹#›</a:t>
            </a:fld>
            <a:endParaRPr lang="en-US">
              <a:solidFill>
                <a:srgbClr val="005EB8"/>
              </a:solidFill>
            </a:endParaRPr>
          </a:p>
        </p:txBody>
      </p:sp>
      <p:sp>
        <p:nvSpPr>
          <p:cNvPr id="2" name="Title 1"/>
          <p:cNvSpPr>
            <a:spLocks noGrp="1"/>
          </p:cNvSpPr>
          <p:nvPr>
            <p:ph type="title"/>
          </p:nvPr>
        </p:nvSpPr>
        <p:spPr>
          <a:xfrm>
            <a:off x="365760" y="0"/>
            <a:ext cx="11768976" cy="731520"/>
          </a:xfrm>
          <a:prstGeom prst="rect">
            <a:avLst/>
          </a:prstGeom>
        </p:spPr>
        <p:txBody>
          <a:bodyPr vert="horz" lIns="91440" tIns="45720" rIns="91440" bIns="45720" rtlCol="0" anchor="b">
            <a:normAutofit/>
          </a:bodyPr>
          <a:lstStyle>
            <a:lvl1pPr>
              <a:defRPr lang="en-GB"/>
            </a:lvl1pPr>
          </a:lstStyle>
          <a:p>
            <a:pPr lvl="0"/>
            <a:r>
              <a:rPr lang="en-US"/>
              <a:t>Click to edit Master title style</a:t>
            </a:r>
            <a:endParaRPr lang="en-GB"/>
          </a:p>
        </p:txBody>
      </p:sp>
      <p:sp>
        <p:nvSpPr>
          <p:cNvPr id="3" name="Footer Placeholder 7">
            <a:extLst>
              <a:ext uri="{FF2B5EF4-FFF2-40B4-BE49-F238E27FC236}">
                <a16:creationId xmlns:a16="http://schemas.microsoft.com/office/drawing/2014/main" id="{689BAB93-0972-0D6C-080A-68606F4E2E09}"/>
              </a:ext>
            </a:extLst>
          </p:cNvPr>
          <p:cNvSpPr>
            <a:spLocks noGrp="1"/>
          </p:cNvSpPr>
          <p:nvPr>
            <p:ph type="ftr" sz="quarter" idx="12"/>
          </p:nvPr>
        </p:nvSpPr>
        <p:spPr>
          <a:xfrm>
            <a:off x="3686185" y="6459785"/>
            <a:ext cx="4822804" cy="365125"/>
          </a:xfrm>
        </p:spPr>
        <p:txBody>
          <a:bodyPr/>
          <a:lstStyle>
            <a:lvl1pPr>
              <a:defRPr>
                <a:solidFill>
                  <a:srgbClr val="FFFFFF"/>
                </a:solidFill>
              </a:defRPr>
            </a:lvl1p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2103058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828B26-FB6F-4B30-8973-00FC53DA3EAD}"/>
              </a:ext>
            </a:extLst>
          </p:cNvPr>
          <p:cNvSpPr>
            <a:spLocks noGrp="1"/>
          </p:cNvSpPr>
          <p:nvPr>
            <p:ph idx="1" hasCustomPrompt="1"/>
          </p:nvPr>
        </p:nvSpPr>
        <p:spPr bwMode="gray">
          <a:xfrm>
            <a:off x="1524000" y="1557210"/>
            <a:ext cx="9144000" cy="3930085"/>
          </a:xfrm>
        </p:spPr>
        <p:txBody>
          <a:bodyPr/>
          <a:lstStyle/>
          <a:p>
            <a:pPr lvl="0"/>
            <a:r>
              <a:rPr lang="en-US"/>
              <a:t>Click to type text. To activate sub-level formatting, place cursor at beginning of text/line and hit tab or shift tab. Click icon for chart or table.</a:t>
            </a:r>
          </a:p>
          <a:p>
            <a:pPr lvl="1"/>
            <a:r>
              <a:rPr lang="en-US"/>
              <a:t>Second level</a:t>
            </a:r>
          </a:p>
          <a:p>
            <a:pPr lvl="2"/>
            <a:r>
              <a:rPr lang="en-US"/>
              <a:t>Third level</a:t>
            </a:r>
          </a:p>
          <a:p>
            <a:pPr lvl="3"/>
            <a:r>
              <a:rPr lang="en-US"/>
              <a:t>Fourth level</a:t>
            </a:r>
          </a:p>
          <a:p>
            <a:pPr lvl="4"/>
            <a:r>
              <a:rPr lang="en-US"/>
              <a:t>Fifth level</a:t>
            </a:r>
          </a:p>
        </p:txBody>
      </p:sp>
      <p:sp>
        <p:nvSpPr>
          <p:cNvPr id="7" name="Title 6">
            <a:extLst>
              <a:ext uri="{FF2B5EF4-FFF2-40B4-BE49-F238E27FC236}">
                <a16:creationId xmlns:a16="http://schemas.microsoft.com/office/drawing/2014/main" id="{05329B4B-BA7D-4B45-A2EC-DE6B2EEC0E7C}"/>
              </a:ext>
            </a:extLst>
          </p:cNvPr>
          <p:cNvSpPr>
            <a:spLocks noGrp="1"/>
          </p:cNvSpPr>
          <p:nvPr>
            <p:ph type="title"/>
          </p:nvPr>
        </p:nvSpPr>
        <p:spPr/>
        <p:txBody>
          <a:bodyPr/>
          <a:lstStyle/>
          <a:p>
            <a:r>
              <a:rPr lang="en-US"/>
              <a:t>Click to edit Master title style</a:t>
            </a:r>
          </a:p>
        </p:txBody>
      </p:sp>
      <p:sp>
        <p:nvSpPr>
          <p:cNvPr id="14" name="Date Placeholder 13">
            <a:extLst>
              <a:ext uri="{FF2B5EF4-FFF2-40B4-BE49-F238E27FC236}">
                <a16:creationId xmlns:a16="http://schemas.microsoft.com/office/drawing/2014/main" id="{D745D3CC-EFEF-9C57-E0B7-60B65E5E8CC6}"/>
              </a:ext>
            </a:extLst>
          </p:cNvPr>
          <p:cNvSpPr>
            <a:spLocks noGrp="1"/>
          </p:cNvSpPr>
          <p:nvPr>
            <p:ph type="dt" sz="half" idx="10"/>
          </p:nvPr>
        </p:nvSpPr>
        <p:spPr/>
        <p:txBody>
          <a:bodyPr/>
          <a:lstStyle/>
          <a:p>
            <a:fld id="{8BE71E81-7612-4E3F-888D-CBBDDC2CE6C3}" type="datetime1">
              <a:rPr lang="en-US" smtClean="0"/>
              <a:t>11/11/2024</a:t>
            </a:fld>
            <a:endParaRPr lang="en-GB"/>
          </a:p>
        </p:txBody>
      </p:sp>
      <p:sp>
        <p:nvSpPr>
          <p:cNvPr id="15" name="Footer Placeholder 14">
            <a:extLst>
              <a:ext uri="{FF2B5EF4-FFF2-40B4-BE49-F238E27FC236}">
                <a16:creationId xmlns:a16="http://schemas.microsoft.com/office/drawing/2014/main" id="{44ED5A6B-3F36-7738-33C0-69EDEEA2985D}"/>
              </a:ext>
            </a:extLst>
          </p:cNvPr>
          <p:cNvSpPr>
            <a:spLocks noGrp="1"/>
          </p:cNvSpPr>
          <p:nvPr>
            <p:ph type="ftr" sz="quarter" idx="11"/>
          </p:nvPr>
        </p:nvSpPr>
        <p:spPr/>
        <p:txBody>
          <a:bodyPr/>
          <a:lstStyle/>
          <a:p>
            <a:r>
              <a:rPr lang="en-US" cap="none" dirty="0"/>
              <a:t>© 2024 Optum, inc. All rights reserved. Confidential property of Optum. Do not distribute or reproduce without express permission from Optum.</a:t>
            </a:r>
          </a:p>
        </p:txBody>
      </p:sp>
      <p:sp>
        <p:nvSpPr>
          <p:cNvPr id="16" name="Slide Number Placeholder 15">
            <a:extLst>
              <a:ext uri="{FF2B5EF4-FFF2-40B4-BE49-F238E27FC236}">
                <a16:creationId xmlns:a16="http://schemas.microsoft.com/office/drawing/2014/main" id="{6792BAC9-4CAF-CC70-E959-F48FD8C5E80D}"/>
              </a:ext>
            </a:extLst>
          </p:cNvPr>
          <p:cNvSpPr>
            <a:spLocks noGrp="1"/>
          </p:cNvSpPr>
          <p:nvPr>
            <p:ph type="sldNum" sz="quarter" idx="12"/>
          </p:nvPr>
        </p:nvSpPr>
        <p:spPr/>
        <p:txBody>
          <a:bodyPr/>
          <a:lstStyle/>
          <a:p>
            <a:fld id="{DEA9DBA8-CA09-4FCC-931D-DDD427042C40}" type="slidenum">
              <a:rPr lang="en-GB" smtClean="0"/>
              <a:t>‹#›</a:t>
            </a:fld>
            <a:endParaRPr lang="en-GB"/>
          </a:p>
        </p:txBody>
      </p:sp>
    </p:spTree>
    <p:extLst>
      <p:ext uri="{BB962C8B-B14F-4D97-AF65-F5344CB8AC3E}">
        <p14:creationId xmlns:p14="http://schemas.microsoft.com/office/powerpoint/2010/main" val="2799539675"/>
      </p:ext>
    </p:extLst>
  </p:cSld>
  <p:clrMapOvr>
    <a:masterClrMapping/>
  </p:clrMapOvr>
  <p:extLst>
    <p:ext uri="{DCECCB84-F9BA-43D5-87BE-67443E8EF086}">
      <p15:sldGuideLst xmlns:p15="http://schemas.microsoft.com/office/powerpoint/2012/main">
        <p15:guide id="1" orient="horz" pos="3776">
          <p15:clr>
            <a:srgbClr val="FBAE40"/>
          </p15:clr>
        </p15:guide>
        <p15:guide id="2" orient="horz" pos="792">
          <p15:clr>
            <a:srgbClr val="FBAE40"/>
          </p15:clr>
        </p15:guide>
        <p15:guide id="3" orient="horz" pos="3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Subhead">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76B3DF85-06AB-4D09-9458-B0A4DE468FDB}"/>
              </a:ext>
            </a:extLst>
          </p:cNvPr>
          <p:cNvSpPr>
            <a:spLocks noGrp="1"/>
          </p:cNvSpPr>
          <p:nvPr>
            <p:ph type="dt" sz="half" idx="10"/>
          </p:nvPr>
        </p:nvSpPr>
        <p:spPr/>
        <p:txBody>
          <a:bodyPr/>
          <a:lstStyle/>
          <a:p>
            <a:fld id="{DCABB88C-AEE2-4E3F-9171-BC6A087E2EE8}" type="datetime1">
              <a:rPr lang="en-US" smtClean="0"/>
              <a:t>11/11/2024</a:t>
            </a:fld>
            <a:endParaRPr lang="en-US"/>
          </a:p>
        </p:txBody>
      </p:sp>
      <p:sp>
        <p:nvSpPr>
          <p:cNvPr id="5" name="Slide Number Placeholder 4" hidden="1">
            <a:extLst>
              <a:ext uri="{FF2B5EF4-FFF2-40B4-BE49-F238E27FC236}">
                <a16:creationId xmlns:a16="http://schemas.microsoft.com/office/drawing/2014/main" id="{CFBBDC95-8D51-42CB-B4C0-9B8E3C030FAA}"/>
              </a:ext>
            </a:extLst>
          </p:cNvPr>
          <p:cNvSpPr>
            <a:spLocks noGrp="1"/>
          </p:cNvSpPr>
          <p:nvPr>
            <p:ph type="sldNum" sz="quarter" idx="12"/>
          </p:nvPr>
        </p:nvSpPr>
        <p:spPr/>
        <p:txBody>
          <a:bodyPr/>
          <a:lstStyle/>
          <a:p>
            <a:fld id="{03805D93-7D4B-4CBC-BABC-3A8AC08CB7F4}" type="slidenum">
              <a:rPr lang="en-US" smtClean="0"/>
              <a:pPr/>
              <a:t>‹#›</a:t>
            </a:fld>
            <a:endParaRPr lang="en-US"/>
          </a:p>
        </p:txBody>
      </p:sp>
      <p:sp>
        <p:nvSpPr>
          <p:cNvPr id="4" name="Footer Placeholder 3" hidden="1">
            <a:extLst>
              <a:ext uri="{FF2B5EF4-FFF2-40B4-BE49-F238E27FC236}">
                <a16:creationId xmlns:a16="http://schemas.microsoft.com/office/drawing/2014/main" id="{20A558EA-9255-4DE1-B9D1-B0557684C783}"/>
              </a:ext>
            </a:extLst>
          </p:cNvPr>
          <p:cNvSpPr>
            <a:spLocks noGrp="1"/>
          </p:cNvSpPr>
          <p:nvPr>
            <p:ph type="ftr" sz="quarter" idx="11"/>
          </p:nvPr>
        </p:nvSpPr>
        <p:spPr bwMode="gray"/>
        <p:txBody>
          <a:bodyPr/>
          <a:lstStyle/>
          <a:p>
            <a:r>
              <a:rPr lang="en-US"/>
              <a:t>Confidential property of Optum. Do not distribute or reproduce without express permission from Optum. © 2024 Optum, Inc. All rights reserved. </a:t>
            </a:r>
          </a:p>
        </p:txBody>
      </p:sp>
      <p:sp>
        <p:nvSpPr>
          <p:cNvPr id="8" name="Subtitle placeholder">
            <a:extLst>
              <a:ext uri="{FF2B5EF4-FFF2-40B4-BE49-F238E27FC236}">
                <a16:creationId xmlns:a16="http://schemas.microsoft.com/office/drawing/2014/main" id="{760BD2C6-F5E4-43C7-9A69-D1113FFABFA9}"/>
              </a:ext>
            </a:extLst>
          </p:cNvPr>
          <p:cNvSpPr>
            <a:spLocks noGrp="1"/>
          </p:cNvSpPr>
          <p:nvPr>
            <p:ph type="body" sz="quarter" idx="13" hasCustomPrompt="1"/>
          </p:nvPr>
        </p:nvSpPr>
        <p:spPr bwMode="gray">
          <a:xfrm>
            <a:off x="457198" y="958653"/>
            <a:ext cx="9601200" cy="269304"/>
          </a:xfrm>
        </p:spPr>
        <p:txBody>
          <a:bodyPr wrap="square">
            <a:spAutoFit/>
          </a:bodyPr>
          <a:lstStyle>
            <a:lvl1pPr>
              <a:lnSpc>
                <a:spcPct val="100000"/>
              </a:lnSpc>
              <a:spcBef>
                <a:spcPts val="0"/>
              </a:spcBef>
              <a:defRPr sz="1750" b="1">
                <a:solidFill>
                  <a:schemeClr val="accent6"/>
                </a:solidFill>
              </a:defRPr>
            </a:lvl1pPr>
          </a:lstStyle>
          <a:p>
            <a:pPr lvl="0"/>
            <a:r>
              <a:rPr lang="en-US"/>
              <a:t>Slide subtitle; Arial 17.5pt bold, sentence case (1 line)</a:t>
            </a:r>
          </a:p>
        </p:txBody>
      </p:sp>
      <p:sp>
        <p:nvSpPr>
          <p:cNvPr id="2" name="Title 1">
            <a:extLst>
              <a:ext uri="{FF2B5EF4-FFF2-40B4-BE49-F238E27FC236}">
                <a16:creationId xmlns:a16="http://schemas.microsoft.com/office/drawing/2014/main" id="{70871777-1CC4-46CB-8EB7-B1DE3217D445}"/>
              </a:ext>
            </a:extLst>
          </p:cNvPr>
          <p:cNvSpPr>
            <a:spLocks noGrp="1"/>
          </p:cNvSpPr>
          <p:nvPr>
            <p:ph type="title" hasCustomPrompt="1"/>
          </p:nvPr>
        </p:nvSpPr>
        <p:spPr bwMode="gray"/>
        <p:txBody>
          <a:bodyPr/>
          <a:lstStyle>
            <a:lvl1pPr>
              <a:defRPr/>
            </a:lvl1pPr>
          </a:lstStyle>
          <a:p>
            <a:r>
              <a:rPr lang="en-US"/>
              <a:t>Slide title; Arial 22pt bold, sentence case (1 line)</a:t>
            </a:r>
          </a:p>
        </p:txBody>
      </p:sp>
      <p:sp>
        <p:nvSpPr>
          <p:cNvPr id="6" name="Footer Placeholder 7">
            <a:extLst>
              <a:ext uri="{FF2B5EF4-FFF2-40B4-BE49-F238E27FC236}">
                <a16:creationId xmlns:a16="http://schemas.microsoft.com/office/drawing/2014/main" id="{392765FA-9994-0B9F-CB55-649FCFE78FEA}"/>
              </a:ext>
            </a:extLst>
          </p:cNvPr>
          <p:cNvSpPr txBox="1">
            <a:spLocks/>
          </p:cNvSpPr>
          <p:nvPr userDrawn="1"/>
        </p:nvSpPr>
        <p:spPr>
          <a:xfrm>
            <a:off x="3684598" y="6451928"/>
            <a:ext cx="4822804"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3440166055"/>
      </p:ext>
    </p:extLst>
  </p:cSld>
  <p:clrMapOvr>
    <a:masterClrMapping/>
  </p:clrMapOvr>
  <p:extLst>
    <p:ext uri="{DCECCB84-F9BA-43D5-87BE-67443E8EF086}">
      <p15:sldGuideLst xmlns:p15="http://schemas.microsoft.com/office/powerpoint/2012/main">
        <p15:guide id="1" orient="horz" pos="3776">
          <p15:clr>
            <a:srgbClr val="FBAE40"/>
          </p15:clr>
        </p15:guide>
        <p15:guide id="2" orient="horz" pos="603">
          <p15:clr>
            <a:srgbClr val="FBAE40"/>
          </p15:clr>
        </p15:guide>
        <p15:guide id="3" orient="horz" pos="1014">
          <p15:clr>
            <a:srgbClr val="FBAE40"/>
          </p15:clr>
        </p15:guide>
        <p15:guide id="4" orient="horz" pos="34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Closing Slide">
    <p:spTree>
      <p:nvGrpSpPr>
        <p:cNvPr id="1" name=""/>
        <p:cNvGrpSpPr/>
        <p:nvPr/>
      </p:nvGrpSpPr>
      <p:grpSpPr>
        <a:xfrm>
          <a:off x="0" y="0"/>
          <a:ext cx="0" cy="0"/>
          <a:chOff x="0" y="0"/>
          <a:chExt cx="0" cy="0"/>
        </a:xfrm>
      </p:grpSpPr>
      <p:sp>
        <p:nvSpPr>
          <p:cNvPr id="13" name="Warm white background">
            <a:extLst>
              <a:ext uri="{FF2B5EF4-FFF2-40B4-BE49-F238E27FC236}">
                <a16:creationId xmlns:a16="http://schemas.microsoft.com/office/drawing/2014/main" id="{7C3A9A97-61E4-4883-B3FD-88A5E8E0FF70}"/>
              </a:ext>
              <a:ext uri="{C183D7F6-B498-43B3-948B-1728B52AA6E4}">
                <adec:decorative xmlns:adec="http://schemas.microsoft.com/office/drawing/2017/decorative" val="1"/>
              </a:ext>
            </a:extLst>
          </p:cNvPr>
          <p:cNvSpPr/>
          <p:nvPr/>
        </p:nvSpPr>
        <p:spPr bwMode="gray">
          <a:xfrm>
            <a:off x="184404" y="182880"/>
            <a:ext cx="11823192" cy="6492240"/>
          </a:xfrm>
          <a:prstGeom prst="roundRect">
            <a:avLst>
              <a:gd name="adj" fmla="val 1011"/>
            </a:avLst>
          </a:prstGeom>
          <a:solidFill>
            <a:srgbClr val="FBF9F4"/>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endParaRPr lang="en-US" sz="1400" b="0" i="0" u="none" baseline="0" dirty="0">
              <a:solidFill>
                <a:srgbClr val="FFFFFF"/>
              </a:solidFill>
            </a:endParaRPr>
          </a:p>
        </p:txBody>
      </p:sp>
      <p:sp>
        <p:nvSpPr>
          <p:cNvPr id="14" name="Boilerplate">
            <a:extLst>
              <a:ext uri="{FF2B5EF4-FFF2-40B4-BE49-F238E27FC236}">
                <a16:creationId xmlns:a16="http://schemas.microsoft.com/office/drawing/2014/main" id="{9EB9C69C-A308-416E-9EF4-CDCBABF60D86}"/>
              </a:ext>
            </a:extLst>
          </p:cNvPr>
          <p:cNvSpPr txBox="1"/>
          <p:nvPr/>
        </p:nvSpPr>
        <p:spPr bwMode="gray">
          <a:xfrm>
            <a:off x="3818873" y="5837129"/>
            <a:ext cx="4554255" cy="507831"/>
          </a:xfrm>
          <a:prstGeom prst="rect">
            <a:avLst/>
          </a:prstGeom>
          <a:noFill/>
        </p:spPr>
        <p:txBody>
          <a:bodyPr vert="horz" wrap="square" lIns="0" tIns="0" rIns="0" bIns="0" rtlCol="0">
            <a:spAutoFit/>
          </a:bodyPr>
          <a:lstStyle/>
          <a:p>
            <a:pPr algn="ctr">
              <a:spcBef>
                <a:spcPts val="600"/>
              </a:spcBef>
            </a:pPr>
            <a:r>
              <a:rPr lang="en-US" sz="700" b="0" i="0" u="none" baseline="0" dirty="0">
                <a:solidFill>
                  <a:schemeClr val="tx1"/>
                </a:solidFill>
                <a:latin typeface="+mn-lt"/>
              </a:rPr>
              <a:t>Optum is a registered trademark of Optum, Inc. in the U.S. and other jurisdictions. All other brand or product names are the property of their respective owners. Because we are continuously improving our products and services, Optum reserves the right to change specifications without prior notice. Optum is an equal opportunity employer.</a:t>
            </a:r>
          </a:p>
          <a:p>
            <a:pPr algn="ctr">
              <a:spcBef>
                <a:spcPts val="600"/>
              </a:spcBef>
            </a:pPr>
            <a:r>
              <a:rPr lang="en-US" sz="700" b="0" i="0" u="none" baseline="0" dirty="0">
                <a:solidFill>
                  <a:schemeClr val="tx1"/>
                </a:solidFill>
                <a:latin typeface="+mn-lt"/>
              </a:rPr>
              <a:t>© 2024 Optum, Inc. All rights reserved. </a:t>
            </a:r>
          </a:p>
        </p:txBody>
      </p:sp>
      <p:pic>
        <p:nvPicPr>
          <p:cNvPr id="6" name="Optum logo" descr="Optum logo">
            <a:extLst>
              <a:ext uri="{FF2B5EF4-FFF2-40B4-BE49-F238E27FC236}">
                <a16:creationId xmlns:a16="http://schemas.microsoft.com/office/drawing/2014/main" id="{89BF741E-7372-4DA5-9FBB-22AB498402A5}"/>
              </a:ext>
              <a:ext uri="{C183D7F6-B498-43B3-948B-1728B52AA6E4}">
                <adec:decorative xmlns:adec="http://schemas.microsoft.com/office/drawing/2017/decorative" val="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4051941" y="2837147"/>
            <a:ext cx="4088119" cy="1183707"/>
          </a:xfrm>
          <a:prstGeom prst="rect">
            <a:avLst/>
          </a:prstGeom>
        </p:spPr>
      </p:pic>
    </p:spTree>
    <p:extLst>
      <p:ext uri="{BB962C8B-B14F-4D97-AF65-F5344CB8AC3E}">
        <p14:creationId xmlns:p14="http://schemas.microsoft.com/office/powerpoint/2010/main" val="3701717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C793857-2272-4D71-ADC9-CA851EF5CC02}" type="datetime1">
              <a:rPr lang="en-US" smtClean="0"/>
              <a:t>11/11/2024</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chemeClr val="bg1"/>
                </a:solidFill>
              </a:defRPr>
            </a:lvl1pPr>
          </a:lstStyle>
          <a:p>
            <a:r>
              <a:rPr lang="en-US" cap="none" dirty="0"/>
              <a:t>© 2024 Optum, inc. All rights reserved. Confidential property of Optum. Do not distribute or reproduce without express permission from Optum.</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A9DBA8-CA09-4FCC-931D-DDD427042C40}" type="slidenum">
              <a:rPr lang="en-GB" smtClean="0"/>
              <a:t>‹#›</a:t>
            </a:fld>
            <a:endParaRPr lang="en-GB"/>
          </a:p>
        </p:txBody>
      </p:sp>
    </p:spTree>
    <p:extLst>
      <p:ext uri="{BB962C8B-B14F-4D97-AF65-F5344CB8AC3E}">
        <p14:creationId xmlns:p14="http://schemas.microsoft.com/office/powerpoint/2010/main" val="4184835707"/>
      </p:ext>
    </p:extLst>
  </p:cSld>
  <p:clrMap bg1="lt1" tx1="dk1" bg2="lt2" tx2="dk2" accent1="accent1" accent2="accent2" accent3="accent3" accent4="accent4" accent5="accent5" accent6="accent6" hlink="hlink" folHlink="folHlink"/>
  <p:sldLayoutIdLst>
    <p:sldLayoutId id="2147483694" r:id="rId1"/>
    <p:sldLayoutId id="2147483696" r:id="rId2"/>
    <p:sldLayoutId id="2147483697" r:id="rId3"/>
    <p:sldLayoutId id="2147483698" r:id="rId4"/>
    <p:sldLayoutId id="2147483699" r:id="rId5"/>
    <p:sldLayoutId id="2147483700" r:id="rId6"/>
    <p:sldLayoutId id="2147483701" r:id="rId7"/>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7.png"/><Relationship Id="rId7"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png"/><Relationship Id="rId7" Type="http://schemas.openxmlformats.org/officeDocument/2006/relationships/image" Target="../media/image32.e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1.emf"/><Relationship Id="rId5" Type="http://schemas.openxmlformats.org/officeDocument/2006/relationships/image" Target="../media/image30.emf"/><Relationship Id="rId10" Type="http://schemas.openxmlformats.org/officeDocument/2006/relationships/image" Target="../media/image35.emf"/><Relationship Id="rId4" Type="http://schemas.openxmlformats.org/officeDocument/2006/relationships/image" Target="../media/image29.png"/><Relationship Id="rId9" Type="http://schemas.openxmlformats.org/officeDocument/2006/relationships/image" Target="../media/image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32AFB8-0FAA-7666-3C8F-D1D155ED5D0A}"/>
              </a:ext>
              <a:ext uri="{C183D7F6-B498-43B3-948B-1728B52AA6E4}">
                <adec:decorative xmlns:adec="http://schemas.microsoft.com/office/drawing/2017/decorative" val="1"/>
              </a:ext>
            </a:extLst>
          </p:cNvPr>
          <p:cNvGrpSpPr>
            <a:grpSpLocks/>
          </p:cNvGrpSpPr>
          <p:nvPr/>
        </p:nvGrpSpPr>
        <p:grpSpPr>
          <a:xfrm>
            <a:off x="841586" y="553085"/>
            <a:ext cx="873687" cy="875110"/>
            <a:chOff x="0" y="0"/>
            <a:chExt cx="873687" cy="875110"/>
          </a:xfrm>
        </p:grpSpPr>
        <p:sp>
          <p:nvSpPr>
            <p:cNvPr id="3" name="Graphic 2">
              <a:extLst>
                <a:ext uri="{FF2B5EF4-FFF2-40B4-BE49-F238E27FC236}">
                  <a16:creationId xmlns:a16="http://schemas.microsoft.com/office/drawing/2014/main" id="{F0576B0A-C2B7-B328-0BF6-CACBD0943180}"/>
                </a:ext>
              </a:extLst>
            </p:cNvPr>
            <p:cNvSpPr/>
            <p:nvPr/>
          </p:nvSpPr>
          <p:spPr>
            <a:xfrm>
              <a:off x="0" y="0"/>
              <a:ext cx="415925" cy="415925"/>
            </a:xfrm>
            <a:custGeom>
              <a:avLst/>
              <a:gdLst/>
              <a:ahLst/>
              <a:cxnLst/>
              <a:rect l="l" t="t" r="r" b="b"/>
              <a:pathLst>
                <a:path w="415925" h="415925">
                  <a:moveTo>
                    <a:pt x="207784" y="0"/>
                  </a:moveTo>
                  <a:lnTo>
                    <a:pt x="160105" y="5482"/>
                  </a:lnTo>
                  <a:lnTo>
                    <a:pt x="116355" y="21101"/>
                  </a:lnTo>
                  <a:lnTo>
                    <a:pt x="77777" y="45615"/>
                  </a:lnTo>
                  <a:lnTo>
                    <a:pt x="45611" y="77782"/>
                  </a:lnTo>
                  <a:lnTo>
                    <a:pt x="21099" y="116361"/>
                  </a:lnTo>
                  <a:lnTo>
                    <a:pt x="5481" y="160109"/>
                  </a:lnTo>
                  <a:lnTo>
                    <a:pt x="0" y="207784"/>
                  </a:lnTo>
                  <a:lnTo>
                    <a:pt x="5481" y="255376"/>
                  </a:lnTo>
                  <a:lnTo>
                    <a:pt x="21099" y="299093"/>
                  </a:lnTo>
                  <a:lnTo>
                    <a:pt x="45611" y="337679"/>
                  </a:lnTo>
                  <a:lnTo>
                    <a:pt x="77777" y="369877"/>
                  </a:lnTo>
                  <a:lnTo>
                    <a:pt x="116355" y="394431"/>
                  </a:lnTo>
                  <a:lnTo>
                    <a:pt x="160105" y="410085"/>
                  </a:lnTo>
                  <a:lnTo>
                    <a:pt x="207784" y="415582"/>
                  </a:lnTo>
                  <a:lnTo>
                    <a:pt x="415569" y="415582"/>
                  </a:lnTo>
                  <a:lnTo>
                    <a:pt x="415569" y="207784"/>
                  </a:lnTo>
                  <a:lnTo>
                    <a:pt x="409984" y="160109"/>
                  </a:lnTo>
                  <a:lnTo>
                    <a:pt x="394296" y="116361"/>
                  </a:lnTo>
                  <a:lnTo>
                    <a:pt x="369748" y="77782"/>
                  </a:lnTo>
                  <a:lnTo>
                    <a:pt x="337581" y="45615"/>
                  </a:lnTo>
                  <a:lnTo>
                    <a:pt x="299036" y="21101"/>
                  </a:lnTo>
                  <a:lnTo>
                    <a:pt x="255357" y="5482"/>
                  </a:lnTo>
                  <a:lnTo>
                    <a:pt x="207784" y="0"/>
                  </a:lnTo>
                  <a:close/>
                </a:path>
              </a:pathLst>
            </a:custGeom>
            <a:solidFill>
              <a:srgbClr val="0033A1"/>
            </a:solidFill>
          </p:spPr>
          <p:txBody>
            <a:bodyPr wrap="square" lIns="0" tIns="0" rIns="0" bIns="0" rtlCol="0">
              <a:prstTxWarp prst="textNoShape">
                <a:avLst/>
              </a:prstTxWarp>
              <a:noAutofit/>
            </a:bodyPr>
            <a:lstStyle/>
            <a:p>
              <a:endParaRPr lang="en-GB"/>
            </a:p>
          </p:txBody>
        </p:sp>
        <p:sp>
          <p:nvSpPr>
            <p:cNvPr id="4" name="Graphic 3">
              <a:extLst>
                <a:ext uri="{FF2B5EF4-FFF2-40B4-BE49-F238E27FC236}">
                  <a16:creationId xmlns:a16="http://schemas.microsoft.com/office/drawing/2014/main" id="{C4A85D0C-331C-FB98-7833-1EF68DE21C9F}"/>
                </a:ext>
              </a:extLst>
            </p:cNvPr>
            <p:cNvSpPr/>
            <p:nvPr/>
          </p:nvSpPr>
          <p:spPr>
            <a:xfrm>
              <a:off x="457762" y="0"/>
              <a:ext cx="415925" cy="415925"/>
            </a:xfrm>
            <a:custGeom>
              <a:avLst/>
              <a:gdLst/>
              <a:ahLst/>
              <a:cxnLst/>
              <a:rect l="l" t="t" r="r" b="b"/>
              <a:pathLst>
                <a:path w="415925" h="415925">
                  <a:moveTo>
                    <a:pt x="207784" y="0"/>
                  </a:moveTo>
                  <a:lnTo>
                    <a:pt x="160197" y="5482"/>
                  </a:lnTo>
                  <a:lnTo>
                    <a:pt x="116483" y="21101"/>
                  </a:lnTo>
                  <a:lnTo>
                    <a:pt x="77900" y="45615"/>
                  </a:lnTo>
                  <a:lnTo>
                    <a:pt x="45703" y="77782"/>
                  </a:lnTo>
                  <a:lnTo>
                    <a:pt x="21150" y="116361"/>
                  </a:lnTo>
                  <a:lnTo>
                    <a:pt x="5497" y="160109"/>
                  </a:lnTo>
                  <a:lnTo>
                    <a:pt x="0" y="207784"/>
                  </a:lnTo>
                  <a:lnTo>
                    <a:pt x="0" y="415582"/>
                  </a:lnTo>
                  <a:lnTo>
                    <a:pt x="207784" y="415582"/>
                  </a:lnTo>
                  <a:lnTo>
                    <a:pt x="255464" y="410085"/>
                  </a:lnTo>
                  <a:lnTo>
                    <a:pt x="299213" y="394431"/>
                  </a:lnTo>
                  <a:lnTo>
                    <a:pt x="337791" y="369877"/>
                  </a:lnTo>
                  <a:lnTo>
                    <a:pt x="369957" y="337679"/>
                  </a:lnTo>
                  <a:lnTo>
                    <a:pt x="394470" y="299093"/>
                  </a:lnTo>
                  <a:lnTo>
                    <a:pt x="410087" y="255376"/>
                  </a:lnTo>
                  <a:lnTo>
                    <a:pt x="415569" y="207784"/>
                  </a:lnTo>
                  <a:lnTo>
                    <a:pt x="410072" y="160109"/>
                  </a:lnTo>
                  <a:lnTo>
                    <a:pt x="394418" y="116361"/>
                  </a:lnTo>
                  <a:lnTo>
                    <a:pt x="369865" y="77782"/>
                  </a:lnTo>
                  <a:lnTo>
                    <a:pt x="337669" y="45615"/>
                  </a:lnTo>
                  <a:lnTo>
                    <a:pt x="299085" y="21101"/>
                  </a:lnTo>
                  <a:lnTo>
                    <a:pt x="255372"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sp>
          <p:nvSpPr>
            <p:cNvPr id="5" name="Graphic 4">
              <a:extLst>
                <a:ext uri="{FF2B5EF4-FFF2-40B4-BE49-F238E27FC236}">
                  <a16:creationId xmlns:a16="http://schemas.microsoft.com/office/drawing/2014/main" id="{0059BFE6-D253-7A75-A6A9-67BC9793AF14}"/>
                </a:ext>
              </a:extLst>
            </p:cNvPr>
            <p:cNvSpPr/>
            <p:nvPr/>
          </p:nvSpPr>
          <p:spPr>
            <a:xfrm>
              <a:off x="0" y="459185"/>
              <a:ext cx="415925" cy="415925"/>
            </a:xfrm>
            <a:custGeom>
              <a:avLst/>
              <a:gdLst/>
              <a:ahLst/>
              <a:cxnLst/>
              <a:rect l="l" t="t" r="r" b="b"/>
              <a:pathLst>
                <a:path w="415925" h="415925">
                  <a:moveTo>
                    <a:pt x="415569" y="0"/>
                  </a:moveTo>
                  <a:lnTo>
                    <a:pt x="207784" y="0"/>
                  </a:lnTo>
                  <a:lnTo>
                    <a:pt x="160105" y="5482"/>
                  </a:lnTo>
                  <a:lnTo>
                    <a:pt x="116355" y="21101"/>
                  </a:lnTo>
                  <a:lnTo>
                    <a:pt x="77777" y="45616"/>
                  </a:lnTo>
                  <a:lnTo>
                    <a:pt x="45611" y="77785"/>
                  </a:lnTo>
                  <a:lnTo>
                    <a:pt x="21099" y="116366"/>
                  </a:lnTo>
                  <a:lnTo>
                    <a:pt x="5481" y="160117"/>
                  </a:lnTo>
                  <a:lnTo>
                    <a:pt x="0" y="207797"/>
                  </a:lnTo>
                  <a:lnTo>
                    <a:pt x="5481" y="255472"/>
                  </a:lnTo>
                  <a:lnTo>
                    <a:pt x="21099" y="299220"/>
                  </a:lnTo>
                  <a:lnTo>
                    <a:pt x="45611" y="337799"/>
                  </a:lnTo>
                  <a:lnTo>
                    <a:pt x="77777" y="369966"/>
                  </a:lnTo>
                  <a:lnTo>
                    <a:pt x="116355" y="394480"/>
                  </a:lnTo>
                  <a:lnTo>
                    <a:pt x="160105" y="410099"/>
                  </a:lnTo>
                  <a:lnTo>
                    <a:pt x="207784" y="415582"/>
                  </a:lnTo>
                  <a:lnTo>
                    <a:pt x="255357" y="410099"/>
                  </a:lnTo>
                  <a:lnTo>
                    <a:pt x="299036" y="394480"/>
                  </a:lnTo>
                  <a:lnTo>
                    <a:pt x="337581" y="369966"/>
                  </a:lnTo>
                  <a:lnTo>
                    <a:pt x="369748" y="337799"/>
                  </a:lnTo>
                  <a:lnTo>
                    <a:pt x="394296" y="299220"/>
                  </a:lnTo>
                  <a:lnTo>
                    <a:pt x="409984" y="255472"/>
                  </a:lnTo>
                  <a:lnTo>
                    <a:pt x="415569" y="207797"/>
                  </a:lnTo>
                  <a:lnTo>
                    <a:pt x="415569" y="0"/>
                  </a:lnTo>
                  <a:close/>
                </a:path>
              </a:pathLst>
            </a:custGeom>
            <a:solidFill>
              <a:srgbClr val="F7D417"/>
            </a:solidFill>
          </p:spPr>
          <p:txBody>
            <a:bodyPr wrap="square" lIns="0" tIns="0" rIns="0" bIns="0" rtlCol="0">
              <a:prstTxWarp prst="textNoShape">
                <a:avLst/>
              </a:prstTxWarp>
              <a:noAutofit/>
            </a:bodyPr>
            <a:lstStyle/>
            <a:p>
              <a:endParaRPr lang="en-GB"/>
            </a:p>
          </p:txBody>
        </p:sp>
        <p:sp>
          <p:nvSpPr>
            <p:cNvPr id="6" name="Graphic 5">
              <a:extLst>
                <a:ext uri="{FF2B5EF4-FFF2-40B4-BE49-F238E27FC236}">
                  <a16:creationId xmlns:a16="http://schemas.microsoft.com/office/drawing/2014/main" id="{D1F60A20-8BC5-64A8-F4E3-737D69A26E07}"/>
                </a:ext>
              </a:extLst>
            </p:cNvPr>
            <p:cNvSpPr/>
            <p:nvPr/>
          </p:nvSpPr>
          <p:spPr>
            <a:xfrm>
              <a:off x="457762" y="459185"/>
              <a:ext cx="415925" cy="415925"/>
            </a:xfrm>
            <a:custGeom>
              <a:avLst/>
              <a:gdLst/>
              <a:ahLst/>
              <a:cxnLst/>
              <a:rect l="l" t="t" r="r" b="b"/>
              <a:pathLst>
                <a:path w="415925" h="415925">
                  <a:moveTo>
                    <a:pt x="207784" y="0"/>
                  </a:moveTo>
                  <a:lnTo>
                    <a:pt x="0" y="0"/>
                  </a:lnTo>
                  <a:lnTo>
                    <a:pt x="0" y="207797"/>
                  </a:lnTo>
                  <a:lnTo>
                    <a:pt x="5497" y="255472"/>
                  </a:lnTo>
                  <a:lnTo>
                    <a:pt x="21150" y="299220"/>
                  </a:lnTo>
                  <a:lnTo>
                    <a:pt x="45703" y="337799"/>
                  </a:lnTo>
                  <a:lnTo>
                    <a:pt x="77900" y="369966"/>
                  </a:lnTo>
                  <a:lnTo>
                    <a:pt x="116483" y="394480"/>
                  </a:lnTo>
                  <a:lnTo>
                    <a:pt x="160197" y="410099"/>
                  </a:lnTo>
                  <a:lnTo>
                    <a:pt x="207784" y="415582"/>
                  </a:lnTo>
                  <a:lnTo>
                    <a:pt x="255372" y="410099"/>
                  </a:lnTo>
                  <a:lnTo>
                    <a:pt x="299085" y="394480"/>
                  </a:lnTo>
                  <a:lnTo>
                    <a:pt x="337669" y="369966"/>
                  </a:lnTo>
                  <a:lnTo>
                    <a:pt x="369865" y="337799"/>
                  </a:lnTo>
                  <a:lnTo>
                    <a:pt x="394418" y="299220"/>
                  </a:lnTo>
                  <a:lnTo>
                    <a:pt x="410072" y="255472"/>
                  </a:lnTo>
                  <a:lnTo>
                    <a:pt x="415569" y="207797"/>
                  </a:lnTo>
                  <a:lnTo>
                    <a:pt x="410087" y="160117"/>
                  </a:lnTo>
                  <a:lnTo>
                    <a:pt x="394470" y="116366"/>
                  </a:lnTo>
                  <a:lnTo>
                    <a:pt x="369957" y="77785"/>
                  </a:lnTo>
                  <a:lnTo>
                    <a:pt x="337791" y="45616"/>
                  </a:lnTo>
                  <a:lnTo>
                    <a:pt x="299213" y="21101"/>
                  </a:lnTo>
                  <a:lnTo>
                    <a:pt x="255464"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grpSp>
      <p:pic>
        <p:nvPicPr>
          <p:cNvPr id="7" name="Picture 6">
            <a:extLst>
              <a:ext uri="{FF2B5EF4-FFF2-40B4-BE49-F238E27FC236}">
                <a16:creationId xmlns:a16="http://schemas.microsoft.com/office/drawing/2014/main" id="{B5D8CB11-4B9C-E2E0-F180-E2A2DFB4AF8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757110" y="553085"/>
            <a:ext cx="2103302" cy="518205"/>
          </a:xfrm>
          <a:prstGeom prst="rect">
            <a:avLst/>
          </a:prstGeom>
        </p:spPr>
      </p:pic>
      <p:pic>
        <p:nvPicPr>
          <p:cNvPr id="8" name="Image 11">
            <a:extLst>
              <a:ext uri="{FF2B5EF4-FFF2-40B4-BE49-F238E27FC236}">
                <a16:creationId xmlns:a16="http://schemas.microsoft.com/office/drawing/2014/main" id="{F49F8CA1-4124-5329-2ABE-10DD8D73ACAD}"/>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1757110" y="1091644"/>
            <a:ext cx="1868170" cy="257175"/>
          </a:xfrm>
          <a:prstGeom prst="rect">
            <a:avLst/>
          </a:prstGeom>
        </p:spPr>
      </p:pic>
      <p:pic>
        <p:nvPicPr>
          <p:cNvPr id="13" name="Picture 12">
            <a:extLst>
              <a:ext uri="{FF2B5EF4-FFF2-40B4-BE49-F238E27FC236}">
                <a16:creationId xmlns:a16="http://schemas.microsoft.com/office/drawing/2014/main" id="{FB8E01F0-EF62-8FAA-509E-42CE76C1582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913" y="1696346"/>
            <a:ext cx="5287519" cy="4608976"/>
          </a:xfrm>
          <a:prstGeom prst="rect">
            <a:avLst/>
          </a:prstGeom>
        </p:spPr>
      </p:pic>
      <p:pic>
        <p:nvPicPr>
          <p:cNvPr id="14" name="Picture 13">
            <a:extLst>
              <a:ext uri="{FF2B5EF4-FFF2-40B4-BE49-F238E27FC236}">
                <a16:creationId xmlns:a16="http://schemas.microsoft.com/office/drawing/2014/main" id="{3170EFB0-FF7C-D6F2-ED36-4394FB6F386A}"/>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620753" y="5643252"/>
            <a:ext cx="1176630" cy="341406"/>
          </a:xfrm>
          <a:prstGeom prst="rect">
            <a:avLst/>
          </a:prstGeom>
        </p:spPr>
      </p:pic>
      <p:sp>
        <p:nvSpPr>
          <p:cNvPr id="15" name="TextBox 14">
            <a:extLst>
              <a:ext uri="{FF2B5EF4-FFF2-40B4-BE49-F238E27FC236}">
                <a16:creationId xmlns:a16="http://schemas.microsoft.com/office/drawing/2014/main" id="{34137AB2-7E1E-BDB1-4C2B-6A22CE511539}"/>
              </a:ext>
            </a:extLst>
          </p:cNvPr>
          <p:cNvSpPr txBox="1"/>
          <p:nvPr/>
        </p:nvSpPr>
        <p:spPr>
          <a:xfrm>
            <a:off x="5797524" y="5991357"/>
            <a:ext cx="6096000" cy="338554"/>
          </a:xfrm>
          <a:prstGeom prst="rect">
            <a:avLst/>
          </a:prstGeom>
          <a:noFill/>
        </p:spPr>
        <p:txBody>
          <a:bodyPr wrap="square">
            <a:spAutoFit/>
          </a:bodyPr>
          <a:lstStyle/>
          <a:p>
            <a:pPr algn="r"/>
            <a:r>
              <a:rPr lang="en-GB" sz="1600" dirty="0"/>
              <a:t>Developed in partnership with Optum UK</a:t>
            </a:r>
          </a:p>
        </p:txBody>
      </p:sp>
      <p:sp>
        <p:nvSpPr>
          <p:cNvPr id="17" name="Text Placeholder 5">
            <a:extLst>
              <a:ext uri="{FF2B5EF4-FFF2-40B4-BE49-F238E27FC236}">
                <a16:creationId xmlns:a16="http://schemas.microsoft.com/office/drawing/2014/main" id="{AAF39D82-6717-450E-9F99-8F429240F906}"/>
              </a:ext>
            </a:extLst>
          </p:cNvPr>
          <p:cNvSpPr txBox="1">
            <a:spLocks/>
          </p:cNvSpPr>
          <p:nvPr/>
        </p:nvSpPr>
        <p:spPr bwMode="gray">
          <a:xfrm>
            <a:off x="6166678" y="2910546"/>
            <a:ext cx="4709160" cy="667869"/>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9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a:solidFill>
                  <a:srgbClr val="002677"/>
                </a:solidFill>
              </a:rPr>
              <a:t>Introduction- Orientation</a:t>
            </a:r>
          </a:p>
        </p:txBody>
      </p:sp>
      <p:sp>
        <p:nvSpPr>
          <p:cNvPr id="18" name="Title 1">
            <a:extLst>
              <a:ext uri="{FF2B5EF4-FFF2-40B4-BE49-F238E27FC236}">
                <a16:creationId xmlns:a16="http://schemas.microsoft.com/office/drawing/2014/main" id="{F2C79618-4146-48C9-B7FC-366E0B86F5B7}"/>
              </a:ext>
            </a:extLst>
          </p:cNvPr>
          <p:cNvSpPr txBox="1">
            <a:spLocks noGrp="1"/>
          </p:cNvSpPr>
          <p:nvPr>
            <p:ph type="title" idx="4294967295"/>
          </p:nvPr>
        </p:nvSpPr>
        <p:spPr bwMode="gray">
          <a:xfrm>
            <a:off x="6166678" y="1885757"/>
            <a:ext cx="4709160" cy="1246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4800" b="0" i="0" u="none" strike="noStrike" kern="1200" cap="none" spc="-50" normalizeH="0" baseline="0" noProof="0" dirty="0">
                <a:ln>
                  <a:noFill/>
                </a:ln>
                <a:solidFill>
                  <a:srgbClr val="5A5A5A"/>
                </a:solidFill>
                <a:effectLst/>
                <a:uLnTx/>
                <a:uFillTx/>
                <a:latin typeface="+mj-lt"/>
                <a:ea typeface="+mj-ea"/>
                <a:cs typeface="+mj-cs"/>
              </a:rPr>
              <a:t>PHM Reporting Suite</a:t>
            </a:r>
          </a:p>
        </p:txBody>
      </p:sp>
    </p:spTree>
    <p:extLst>
      <p:ext uri="{BB962C8B-B14F-4D97-AF65-F5344CB8AC3E}">
        <p14:creationId xmlns:p14="http://schemas.microsoft.com/office/powerpoint/2010/main" val="173100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71365-3A71-403A-8ED7-C3E3C6635C16}"/>
              </a:ext>
            </a:extLst>
          </p:cNvPr>
          <p:cNvSpPr>
            <a:spLocks noGrp="1"/>
          </p:cNvSpPr>
          <p:nvPr>
            <p:ph type="title"/>
          </p:nvPr>
        </p:nvSpPr>
        <p:spPr>
          <a:xfrm>
            <a:off x="488311" y="18854"/>
            <a:ext cx="11768977" cy="731520"/>
          </a:xfrm>
        </p:spPr>
        <p:txBody>
          <a:bodyPr>
            <a:normAutofit/>
          </a:bodyPr>
          <a:lstStyle/>
          <a:p>
            <a:r>
              <a:rPr lang="en-US" sz="2400" dirty="0">
                <a:solidFill>
                  <a:srgbClr val="5A5A5A"/>
                </a:solidFill>
              </a:rPr>
              <a:t>What is Population Health Management?</a:t>
            </a:r>
            <a:endParaRPr lang="en-GB" sz="2400" dirty="0">
              <a:solidFill>
                <a:srgbClr val="5A5A5A"/>
              </a:solidFill>
            </a:endParaRPr>
          </a:p>
        </p:txBody>
      </p:sp>
      <p:grpSp>
        <p:nvGrpSpPr>
          <p:cNvPr id="10" name="Group 9">
            <a:extLst>
              <a:ext uri="{FF2B5EF4-FFF2-40B4-BE49-F238E27FC236}">
                <a16:creationId xmlns:a16="http://schemas.microsoft.com/office/drawing/2014/main" id="{234ECA9A-C29A-4319-A3EB-1552FEB74F2A}"/>
              </a:ext>
              <a:ext uri="{C183D7F6-B498-43B3-948B-1728B52AA6E4}">
                <adec:decorative xmlns:adec="http://schemas.microsoft.com/office/drawing/2017/decorative" val="1"/>
              </a:ext>
            </a:extLst>
          </p:cNvPr>
          <p:cNvGrpSpPr/>
          <p:nvPr/>
        </p:nvGrpSpPr>
        <p:grpSpPr>
          <a:xfrm>
            <a:off x="5858346" y="1042725"/>
            <a:ext cx="306171" cy="3943483"/>
            <a:chOff x="5942914" y="2060923"/>
            <a:chExt cx="306171" cy="3943483"/>
          </a:xfrm>
        </p:grpSpPr>
        <p:cxnSp>
          <p:nvCxnSpPr>
            <p:cNvPr id="11" name="Straight Connector 10">
              <a:extLst>
                <a:ext uri="{FF2B5EF4-FFF2-40B4-BE49-F238E27FC236}">
                  <a16:creationId xmlns:a16="http://schemas.microsoft.com/office/drawing/2014/main" id="{530F5F7E-1095-4D82-AF62-1520D3C80376}"/>
                </a:ext>
              </a:extLst>
            </p:cNvPr>
            <p:cNvCxnSpPr/>
            <p:nvPr/>
          </p:nvCxnSpPr>
          <p:spPr>
            <a:xfrm>
              <a:off x="6090649" y="2060923"/>
              <a:ext cx="0" cy="3943483"/>
            </a:xfrm>
            <a:prstGeom prst="line">
              <a:avLst/>
            </a:prstGeom>
            <a:ln w="9525" cap="rnd">
              <a:solidFill>
                <a:srgbClr val="5A5A5A"/>
              </a:solidFill>
              <a:prstDash val="solid"/>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3791C52-B96C-4F36-9FA7-D38EE34205ED}"/>
                </a:ext>
              </a:extLst>
            </p:cNvPr>
            <p:cNvGrpSpPr/>
            <p:nvPr/>
          </p:nvGrpSpPr>
          <p:grpSpPr>
            <a:xfrm>
              <a:off x="5942914" y="3833745"/>
              <a:ext cx="306171" cy="306910"/>
              <a:chOff x="5942914" y="3833745"/>
              <a:chExt cx="306171" cy="306910"/>
            </a:xfrm>
          </p:grpSpPr>
          <p:sp>
            <p:nvSpPr>
              <p:cNvPr id="13" name="Freeform 94">
                <a:extLst>
                  <a:ext uri="{FF2B5EF4-FFF2-40B4-BE49-F238E27FC236}">
                    <a16:creationId xmlns:a16="http://schemas.microsoft.com/office/drawing/2014/main" id="{3042258F-3200-4394-A687-C1455933B3A6}"/>
                  </a:ext>
                </a:extLst>
              </p:cNvPr>
              <p:cNvSpPr>
                <a:spLocks/>
              </p:cNvSpPr>
              <p:nvPr/>
            </p:nvSpPr>
            <p:spPr bwMode="gray">
              <a:xfrm>
                <a:off x="594291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rgbClr val="5A5A5A"/>
              </a:solidFill>
              <a:ln>
                <a:solidFill>
                  <a:srgbClr val="5A5A5A"/>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6E6F73"/>
                  </a:solidFill>
                  <a:effectLst/>
                  <a:uLnTx/>
                  <a:uFillTx/>
                  <a:latin typeface="Arial"/>
                  <a:ea typeface="+mn-ea"/>
                  <a:cs typeface="+mn-cs"/>
                </a:endParaRPr>
              </a:p>
            </p:txBody>
          </p:sp>
          <p:sp>
            <p:nvSpPr>
              <p:cNvPr id="14" name="Freeform 95">
                <a:extLst>
                  <a:ext uri="{FF2B5EF4-FFF2-40B4-BE49-F238E27FC236}">
                    <a16:creationId xmlns:a16="http://schemas.microsoft.com/office/drawing/2014/main" id="{91BBB549-BA60-4019-B4EA-A94E9708D5DC}"/>
                  </a:ext>
                </a:extLst>
              </p:cNvPr>
              <p:cNvSpPr>
                <a:spLocks/>
              </p:cNvSpPr>
              <p:nvPr/>
            </p:nvSpPr>
            <p:spPr bwMode="gray">
              <a:xfrm>
                <a:off x="605934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w="9525">
                <a:solidFill>
                  <a:srgbClr val="000000"/>
                </a:solidFill>
                <a:round/>
                <a:headEnd/>
                <a:tailEnd/>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6E6F73"/>
                  </a:solidFill>
                  <a:effectLst/>
                  <a:uLnTx/>
                  <a:uFillTx/>
                  <a:latin typeface="Arial"/>
                  <a:ea typeface="+mn-ea"/>
                  <a:cs typeface="+mn-cs"/>
                </a:endParaRPr>
              </a:p>
            </p:txBody>
          </p:sp>
        </p:grpSp>
      </p:grpSp>
      <p:sp>
        <p:nvSpPr>
          <p:cNvPr id="15" name="ee4pContent1">
            <a:extLst>
              <a:ext uri="{FF2B5EF4-FFF2-40B4-BE49-F238E27FC236}">
                <a16:creationId xmlns:a16="http://schemas.microsoft.com/office/drawing/2014/main" id="{D3134BF3-5E71-454E-A9C0-1F6AF71B051A}"/>
              </a:ext>
            </a:extLst>
          </p:cNvPr>
          <p:cNvSpPr txBox="1"/>
          <p:nvPr/>
        </p:nvSpPr>
        <p:spPr>
          <a:xfrm>
            <a:off x="1225192" y="2719786"/>
            <a:ext cx="3795748" cy="2616101"/>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defPPr>
              <a:defRPr lang="en-US"/>
            </a:defPPr>
            <a:lvl1pP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1pPr>
            <a:lvl2pPr marL="324000" lvl="1"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2pPr>
            <a:lvl3pPr marL="648000" lvl="2"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3pPr>
            <a:lvl4pPr marL="0" lvl="3">
              <a:buSzPct val="100000"/>
              <a:buFont typeface="Trebuchet MS" panose="020B0603020202020204" pitchFamily="34" charset="0"/>
              <a:buChar char="​"/>
              <a:defRPr sz="2400">
                <a:solidFill>
                  <a:srgbClr val="0070C0"/>
                </a:solidFill>
                <a:latin typeface="Trebuchet MS" panose="020B0603020202020204" pitchFamily="34" charset="0"/>
                <a:cs typeface="Calibri" panose="020F0502020204030204" pitchFamily="34" charset="0"/>
              </a:defRPr>
            </a:lvl4pPr>
            <a:lvl5pPr marL="0" lvl="4">
              <a:buSzPct val="100000"/>
              <a:buFont typeface="Trebuchet MS" panose="020B0603020202020204" pitchFamily="34" charset="0"/>
              <a:buChar char="​"/>
              <a:defRPr sz="2400" b="1">
                <a:solidFill>
                  <a:srgbClr val="000000"/>
                </a:solidFill>
                <a:latin typeface="Trebuchet MS" panose="020B0603020202020204" pitchFamily="34" charset="0"/>
                <a:cs typeface="Calibri" panose="020F0502020204030204" pitchFamily="34" charset="0"/>
              </a:defRPr>
            </a:lvl5pPr>
            <a:lvl6pPr marL="324000" lvl="5" indent="-216000">
              <a:buClr>
                <a:srgbClr val="0070C0"/>
              </a:buClr>
              <a:buSzPct val="100000"/>
              <a:buFont typeface="Trebuchet MS" panose="020B0603020202020204" pitchFamily="34" charset="0"/>
              <a:buChar char="•"/>
              <a:defRPr sz="2400">
                <a:solidFill>
                  <a:srgbClr val="000000"/>
                </a:solidFill>
                <a:latin typeface="Trebuchet MS" panose="020B0603020202020204" pitchFamily="34" charset="0"/>
                <a:cs typeface="Calibri" panose="020F0502020204030204" pitchFamily="34" charset="0"/>
              </a:defRPr>
            </a:lvl6pPr>
            <a:lvl7pPr marL="0" lvl="6">
              <a:buSzPct val="100000"/>
              <a:buFont typeface="Trebuchet MS" panose="020B0603020202020204" pitchFamily="34" charset="0"/>
              <a:buChar char="​"/>
              <a:defRPr sz="5400">
                <a:solidFill>
                  <a:srgbClr val="000000"/>
                </a:solidFill>
                <a:latin typeface="Trebuchet MS" panose="020B0603020202020204" pitchFamily="34" charset="0"/>
                <a:cs typeface="Calibri" panose="020F0502020204030204" pitchFamily="34" charset="0"/>
              </a:defRPr>
            </a:lvl7pPr>
            <a:lvl8pPr marL="0" lvl="7">
              <a:buSzPct val="100000"/>
              <a:buFont typeface="Trebuchet MS" panose="020B0603020202020204" pitchFamily="34" charset="0"/>
              <a:buChar char="​"/>
              <a:defRPr sz="6600">
                <a:solidFill>
                  <a:srgbClr val="0070C0"/>
                </a:solidFill>
                <a:latin typeface="Trebuchet MS" panose="020B0603020202020204" pitchFamily="34" charset="0"/>
                <a:cs typeface="Calibri" panose="020F0502020204030204" pitchFamily="34" charset="0"/>
              </a:defRPr>
            </a:lvl8pPr>
            <a:lvl9pPr marL="0" lvl="8">
              <a:buSzPct val="100000"/>
              <a:buFont typeface="Trebuchet MS" panose="020B0603020202020204" pitchFamily="34" charset="0"/>
              <a:buChar char="​"/>
              <a:defRPr sz="4400">
                <a:solidFill>
                  <a:srgbClr val="0070C0"/>
                </a:solidFill>
                <a:latin typeface="Trebuchet MS" panose="020B0603020202020204" pitchFamily="34" charset="0"/>
                <a:cs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r>
              <a:rPr lang="en-GB" sz="1200" dirty="0">
                <a:solidFill>
                  <a:srgbClr val="5A5A5A"/>
                </a:solidFill>
                <a:latin typeface="Arial" panose="020B0604020202020204"/>
                <a:cs typeface="+mn-cs"/>
              </a:rPr>
              <a:t>It includes: </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400" dirty="0">
              <a:solidFill>
                <a:srgbClr val="5A5A5A"/>
              </a:solidFill>
              <a:latin typeface="Arial" panose="020B0604020202020204"/>
              <a:cs typeface="+mn-cs"/>
            </a:endParaRPr>
          </a:p>
          <a:p>
            <a:pPr marL="285750" indent="-285750">
              <a:buFont typeface="Arial" panose="020B0604020202020204" pitchFamily="34" charset="0"/>
              <a:buChar char="•"/>
              <a:defRPr/>
            </a:pPr>
            <a:r>
              <a:rPr lang="en-GB" sz="1200" dirty="0">
                <a:solidFill>
                  <a:srgbClr val="5A5A5A"/>
                </a:solidFill>
                <a:latin typeface="Arial" panose="020B0604020202020204"/>
                <a:cs typeface="+mn-cs"/>
              </a:rPr>
              <a:t>Use of analytical techniques such as segmentation, stratification and impactability modelling to identify local ‘at risk’ cohorts. </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200" dirty="0">
              <a:solidFill>
                <a:srgbClr val="5A5A5A"/>
              </a:solidFill>
              <a:latin typeface="Arial" panose="020B0604020202020204"/>
              <a:cs typeface="+mn-cs"/>
            </a:endParaRPr>
          </a:p>
          <a:p>
            <a:pPr marL="285750" marR="0" lvl="0" indent="-285750" fontAlgn="auto">
              <a:lnSpc>
                <a:spcPct val="100000"/>
              </a:lnSpc>
              <a:spcBef>
                <a:spcPts val="0"/>
              </a:spcBef>
              <a:spcAft>
                <a:spcPts val="0"/>
              </a:spcAft>
              <a:buClrTx/>
              <a:buFont typeface="Arial" panose="020B0604020202020204" pitchFamily="34" charset="0"/>
              <a:buChar char="•"/>
              <a:tabLst/>
              <a:defRPr/>
            </a:pPr>
            <a:r>
              <a:rPr lang="en-GB" sz="1200" dirty="0">
                <a:solidFill>
                  <a:srgbClr val="5A5A5A"/>
                </a:solidFill>
                <a:latin typeface="Arial" panose="020B0604020202020204"/>
                <a:cs typeface="+mn-cs"/>
              </a:rPr>
              <a:t>Designing targeted interventions to prevent ill-health and to meet the triple aim.</a:t>
            </a:r>
          </a:p>
          <a:p>
            <a:pPr marL="285750" marR="0" lvl="0" indent="-285750" fontAlgn="auto">
              <a:lnSpc>
                <a:spcPct val="100000"/>
              </a:lnSpc>
              <a:spcBef>
                <a:spcPts val="0"/>
              </a:spcBef>
              <a:spcAft>
                <a:spcPts val="0"/>
              </a:spcAft>
              <a:buClrTx/>
              <a:buFont typeface="Arial" panose="020B0604020202020204" pitchFamily="34" charset="0"/>
              <a:buChar char="•"/>
              <a:tabLst/>
              <a:defRPr/>
            </a:pPr>
            <a:endParaRPr lang="en-GB" sz="1200" dirty="0">
              <a:solidFill>
                <a:srgbClr val="5A5A5A"/>
              </a:solidFill>
              <a:latin typeface="Arial" panose="020B0604020202020204"/>
              <a:cs typeface="+mn-cs"/>
            </a:endParaRPr>
          </a:p>
          <a:p>
            <a:pPr marL="285750" marR="0" lvl="0" indent="-285750" fontAlgn="auto">
              <a:lnSpc>
                <a:spcPct val="100000"/>
              </a:lnSpc>
              <a:spcBef>
                <a:spcPts val="0"/>
              </a:spcBef>
              <a:spcAft>
                <a:spcPts val="0"/>
              </a:spcAft>
              <a:buClrTx/>
              <a:buFont typeface="Arial" panose="020B0604020202020204" pitchFamily="34" charset="0"/>
              <a:buChar char="•"/>
              <a:tabLst/>
              <a:defRPr/>
            </a:pPr>
            <a:r>
              <a:rPr lang="en-GB" sz="1200" dirty="0">
                <a:solidFill>
                  <a:srgbClr val="5A5A5A"/>
                </a:solidFill>
                <a:latin typeface="Arial" panose="020B0604020202020204"/>
                <a:cs typeface="+mn-cs"/>
              </a:rPr>
              <a:t>Can include risk-based contracting approaches for managing integrated provider networks</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200" dirty="0">
              <a:solidFill>
                <a:srgbClr val="5A5A5A"/>
              </a:solidFill>
              <a:latin typeface="Arial" panose="020B0604020202020204"/>
              <a:cs typeface="+mn-cs"/>
            </a:endParaRPr>
          </a:p>
          <a:p>
            <a:pPr marL="285750" marR="0" lvl="0" indent="-285750" fontAlgn="auto">
              <a:lnSpc>
                <a:spcPct val="100000"/>
              </a:lnSpc>
              <a:spcBef>
                <a:spcPts val="0"/>
              </a:spcBef>
              <a:spcAft>
                <a:spcPts val="0"/>
              </a:spcAft>
              <a:buClrTx/>
              <a:buFont typeface="Arial" panose="020B0604020202020204" pitchFamily="34" charset="0"/>
              <a:buChar char="•"/>
              <a:tabLst/>
              <a:defRPr/>
            </a:pPr>
            <a:r>
              <a:rPr lang="en-GB" sz="1200" dirty="0">
                <a:solidFill>
                  <a:srgbClr val="5A5A5A"/>
                </a:solidFill>
                <a:latin typeface="Arial" panose="020B0604020202020204"/>
                <a:cs typeface="+mn-cs"/>
              </a:rPr>
              <a:t>And support people with ongoing health conditions and reducing health inequalities.</a:t>
            </a:r>
          </a:p>
        </p:txBody>
      </p:sp>
      <p:sp>
        <p:nvSpPr>
          <p:cNvPr id="18" name="ee4pHeader1">
            <a:extLst>
              <a:ext uri="{FF2B5EF4-FFF2-40B4-BE49-F238E27FC236}">
                <a16:creationId xmlns:a16="http://schemas.microsoft.com/office/drawing/2014/main" id="{FCF0781C-E6EB-415E-AFA5-A82D22E3FF13}"/>
              </a:ext>
            </a:extLst>
          </p:cNvPr>
          <p:cNvSpPr txBox="1"/>
          <p:nvPr/>
        </p:nvSpPr>
        <p:spPr>
          <a:xfrm>
            <a:off x="1345152" y="870395"/>
            <a:ext cx="3898040" cy="391576"/>
          </a:xfrm>
          <a:prstGeom prst="rect">
            <a:avLst/>
          </a:prstGeom>
          <a:noFill/>
          <a:ln cap="rnd">
            <a:noFill/>
          </a:ln>
        </p:spPr>
        <p:txBody>
          <a:bodyPr vert="horz"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000" b="1" dirty="0">
                <a:solidFill>
                  <a:srgbClr val="002677"/>
                </a:solidFill>
                <a:latin typeface="+mj-lt"/>
                <a:ea typeface="+mj-ea"/>
                <a:cs typeface="+mj-cs"/>
              </a:rPr>
              <a:t>Population Health Management...</a:t>
            </a:r>
          </a:p>
        </p:txBody>
      </p:sp>
      <p:sp>
        <p:nvSpPr>
          <p:cNvPr id="19" name="ee4pHeader1">
            <a:extLst>
              <a:ext uri="{FF2B5EF4-FFF2-40B4-BE49-F238E27FC236}">
                <a16:creationId xmlns:a16="http://schemas.microsoft.com/office/drawing/2014/main" id="{4FAB0A14-5D8E-4425-840E-653B24C3D893}"/>
              </a:ext>
            </a:extLst>
          </p:cNvPr>
          <p:cNvSpPr txBox="1"/>
          <p:nvPr/>
        </p:nvSpPr>
        <p:spPr>
          <a:xfrm>
            <a:off x="7342260" y="831886"/>
            <a:ext cx="3504588" cy="389006"/>
          </a:xfrm>
          <a:prstGeom prst="rect">
            <a:avLst/>
          </a:prstGeom>
          <a:noFill/>
          <a:ln cap="rnd">
            <a:noFill/>
          </a:ln>
        </p:spPr>
        <p:txBody>
          <a:bodyPr vert="horz" wrap="square" lIns="0" tIns="0" rIns="0" bIns="0" rtlCol="0" anchor="b" anchorCtr="0">
            <a:noAutofit/>
          </a:bodyPr>
          <a:lstStyle/>
          <a:p>
            <a:pPr marL="0" lvl="3">
              <a:defRPr/>
            </a:pPr>
            <a:r>
              <a:rPr lang="en-GB" sz="2000" b="1" dirty="0">
                <a:solidFill>
                  <a:srgbClr val="002677"/>
                </a:solidFill>
                <a:latin typeface="+mj-lt"/>
                <a:ea typeface="+mj-ea"/>
                <a:cs typeface="+mj-cs"/>
              </a:rPr>
              <a:t>Population Health Analytics...</a:t>
            </a:r>
          </a:p>
        </p:txBody>
      </p:sp>
      <p:sp>
        <p:nvSpPr>
          <p:cNvPr id="17" name="Rectangle 16">
            <a:extLst>
              <a:ext uri="{FF2B5EF4-FFF2-40B4-BE49-F238E27FC236}">
                <a16:creationId xmlns:a16="http://schemas.microsoft.com/office/drawing/2014/main" id="{4990A31F-0BF1-4E2B-BFDA-1B5AEFCEBED4}"/>
              </a:ext>
            </a:extLst>
          </p:cNvPr>
          <p:cNvSpPr/>
          <p:nvPr/>
        </p:nvSpPr>
        <p:spPr bwMode="gray">
          <a:xfrm>
            <a:off x="3604424" y="5808891"/>
            <a:ext cx="5291648" cy="597505"/>
          </a:xfrm>
          <a:prstGeom prst="rect">
            <a:avLst/>
          </a:prstGeom>
          <a:solidFill>
            <a:srgbClr val="5A5A5A"/>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i="1" dirty="0">
                <a:solidFill>
                  <a:schemeClr val="bg1"/>
                </a:solidFill>
                <a:latin typeface="Arial" panose="020B0604020202020204"/>
              </a:rPr>
              <a:t>However – there are many definitions of what PHM and PHA include! Please share your own in the chat</a:t>
            </a:r>
          </a:p>
        </p:txBody>
      </p:sp>
      <p:pic>
        <p:nvPicPr>
          <p:cNvPr id="20" name="Graphic 19" descr="Group brainstorm">
            <a:extLst>
              <a:ext uri="{FF2B5EF4-FFF2-40B4-BE49-F238E27FC236}">
                <a16:creationId xmlns:a16="http://schemas.microsoft.com/office/drawing/2014/main" id="{DCC31CEF-C26B-4921-8C07-84698D5126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37000" y="5086836"/>
            <a:ext cx="744751" cy="744751"/>
          </a:xfrm>
          <a:prstGeom prst="rect">
            <a:avLst/>
          </a:prstGeom>
        </p:spPr>
      </p:pic>
      <p:sp>
        <p:nvSpPr>
          <p:cNvPr id="21" name="ee4pContent1">
            <a:extLst>
              <a:ext uri="{FF2B5EF4-FFF2-40B4-BE49-F238E27FC236}">
                <a16:creationId xmlns:a16="http://schemas.microsoft.com/office/drawing/2014/main" id="{A8845C06-0D6B-47CD-96E5-9712D2D6E56F}"/>
              </a:ext>
            </a:extLst>
          </p:cNvPr>
          <p:cNvSpPr txBox="1"/>
          <p:nvPr/>
        </p:nvSpPr>
        <p:spPr>
          <a:xfrm>
            <a:off x="7244998" y="2697551"/>
            <a:ext cx="3795748" cy="2431435"/>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defPPr>
              <a:defRPr lang="en-US"/>
            </a:defPPr>
            <a:lvl1pP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1pPr>
            <a:lvl2pPr marL="324000" lvl="1"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2pPr>
            <a:lvl3pPr marL="648000" lvl="2"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3pPr>
            <a:lvl4pPr marL="0" lvl="3">
              <a:buSzPct val="100000"/>
              <a:buFont typeface="Trebuchet MS" panose="020B0603020202020204" pitchFamily="34" charset="0"/>
              <a:buChar char="​"/>
              <a:defRPr sz="2400">
                <a:solidFill>
                  <a:srgbClr val="0070C0"/>
                </a:solidFill>
                <a:latin typeface="Trebuchet MS" panose="020B0603020202020204" pitchFamily="34" charset="0"/>
                <a:cs typeface="Calibri" panose="020F0502020204030204" pitchFamily="34" charset="0"/>
              </a:defRPr>
            </a:lvl4pPr>
            <a:lvl5pPr marL="0" lvl="4">
              <a:buSzPct val="100000"/>
              <a:buFont typeface="Trebuchet MS" panose="020B0603020202020204" pitchFamily="34" charset="0"/>
              <a:buChar char="​"/>
              <a:defRPr sz="2400" b="1">
                <a:solidFill>
                  <a:srgbClr val="000000"/>
                </a:solidFill>
                <a:latin typeface="Trebuchet MS" panose="020B0603020202020204" pitchFamily="34" charset="0"/>
                <a:cs typeface="Calibri" panose="020F0502020204030204" pitchFamily="34" charset="0"/>
              </a:defRPr>
            </a:lvl5pPr>
            <a:lvl6pPr marL="324000" lvl="5" indent="-216000">
              <a:buClr>
                <a:srgbClr val="0070C0"/>
              </a:buClr>
              <a:buSzPct val="100000"/>
              <a:buFont typeface="Trebuchet MS" panose="020B0603020202020204" pitchFamily="34" charset="0"/>
              <a:buChar char="•"/>
              <a:defRPr sz="2400">
                <a:solidFill>
                  <a:srgbClr val="000000"/>
                </a:solidFill>
                <a:latin typeface="Trebuchet MS" panose="020B0603020202020204" pitchFamily="34" charset="0"/>
                <a:cs typeface="Calibri" panose="020F0502020204030204" pitchFamily="34" charset="0"/>
              </a:defRPr>
            </a:lvl6pPr>
            <a:lvl7pPr marL="0" lvl="6">
              <a:buSzPct val="100000"/>
              <a:buFont typeface="Trebuchet MS" panose="020B0603020202020204" pitchFamily="34" charset="0"/>
              <a:buChar char="​"/>
              <a:defRPr sz="5400">
                <a:solidFill>
                  <a:srgbClr val="000000"/>
                </a:solidFill>
                <a:latin typeface="Trebuchet MS" panose="020B0603020202020204" pitchFamily="34" charset="0"/>
                <a:cs typeface="Calibri" panose="020F0502020204030204" pitchFamily="34" charset="0"/>
              </a:defRPr>
            </a:lvl7pPr>
            <a:lvl8pPr marL="0" lvl="7">
              <a:buSzPct val="100000"/>
              <a:buFont typeface="Trebuchet MS" panose="020B0603020202020204" pitchFamily="34" charset="0"/>
              <a:buChar char="​"/>
              <a:defRPr sz="6600">
                <a:solidFill>
                  <a:srgbClr val="0070C0"/>
                </a:solidFill>
                <a:latin typeface="Trebuchet MS" panose="020B0603020202020204" pitchFamily="34" charset="0"/>
                <a:cs typeface="Calibri" panose="020F0502020204030204" pitchFamily="34" charset="0"/>
              </a:defRPr>
            </a:lvl8pPr>
            <a:lvl9pPr marL="0" lvl="8">
              <a:buSzPct val="100000"/>
              <a:buFont typeface="Trebuchet MS" panose="020B0603020202020204" pitchFamily="34" charset="0"/>
              <a:buChar char="​"/>
              <a:defRPr sz="4400">
                <a:solidFill>
                  <a:srgbClr val="0070C0"/>
                </a:solidFill>
                <a:latin typeface="Trebuchet MS" panose="020B0603020202020204" pitchFamily="34" charset="0"/>
                <a:cs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r>
              <a:rPr lang="en-GB" sz="1200" dirty="0">
                <a:solidFill>
                  <a:srgbClr val="5A5A5A"/>
                </a:solidFill>
                <a:latin typeface="Arial" panose="020B0604020202020204"/>
                <a:cs typeface="+mn-cs"/>
              </a:rPr>
              <a:t>It includes: </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400" dirty="0">
              <a:solidFill>
                <a:srgbClr val="5A5A5A"/>
              </a:solidFill>
              <a:latin typeface="Arial" panose="020B0604020202020204"/>
              <a:cs typeface="+mn-cs"/>
            </a:endParaRPr>
          </a:p>
          <a:p>
            <a:pPr marL="285750"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lang="en-GB" sz="1200" dirty="0">
                <a:solidFill>
                  <a:srgbClr val="5A5A5A"/>
                </a:solidFill>
                <a:latin typeface="Arial" panose="020B0604020202020204"/>
                <a:cs typeface="+mn-cs"/>
              </a:rPr>
              <a:t>Focuses on person-centric analytics and population need – not organisations and service lines</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200" dirty="0">
              <a:solidFill>
                <a:srgbClr val="5A5A5A"/>
              </a:solidFill>
              <a:latin typeface="Arial" panose="020B0604020202020204"/>
              <a:cs typeface="+mn-cs"/>
            </a:endParaRPr>
          </a:p>
          <a:p>
            <a:pPr marL="285750" indent="-285750">
              <a:buFont typeface="Arial" panose="020B0604020202020204" pitchFamily="34" charset="0"/>
              <a:buChar char="•"/>
              <a:defRPr/>
            </a:pPr>
            <a:r>
              <a:rPr lang="en-GB" sz="1200" dirty="0">
                <a:solidFill>
                  <a:srgbClr val="5A5A5A"/>
                </a:solidFill>
                <a:latin typeface="Arial" panose="020B0604020202020204"/>
                <a:cs typeface="+mn-cs"/>
              </a:rPr>
              <a:t>Considers the triple (or quintuple) aim as the ‘north star’ for understanding populations</a:t>
            </a:r>
          </a:p>
          <a:p>
            <a:pPr marL="285750" marR="0" lvl="0" indent="-285750" fontAlgn="auto">
              <a:lnSpc>
                <a:spcPct val="100000"/>
              </a:lnSpc>
              <a:spcBef>
                <a:spcPts val="0"/>
              </a:spcBef>
              <a:spcAft>
                <a:spcPts val="0"/>
              </a:spcAft>
              <a:buClrTx/>
              <a:buFont typeface="Arial" panose="020B0604020202020204" pitchFamily="34" charset="0"/>
              <a:buChar char="•"/>
              <a:tabLst/>
              <a:defRPr/>
            </a:pPr>
            <a:endParaRPr lang="en-GB" sz="1200" dirty="0">
              <a:solidFill>
                <a:srgbClr val="5A5A5A"/>
              </a:solidFill>
              <a:latin typeface="Arial" panose="020B0604020202020204"/>
              <a:cs typeface="+mn-cs"/>
            </a:endParaRPr>
          </a:p>
          <a:p>
            <a:pPr marL="285750" indent="-285750">
              <a:buFont typeface="Arial" panose="020B0604020202020204" pitchFamily="34" charset="0"/>
              <a:buChar char="•"/>
              <a:defRPr/>
            </a:pPr>
            <a:r>
              <a:rPr lang="en-GB" sz="1200" dirty="0">
                <a:solidFill>
                  <a:srgbClr val="5A5A5A"/>
                </a:solidFill>
                <a:latin typeface="Arial" panose="020B0604020202020204"/>
                <a:cs typeface="+mn-cs"/>
              </a:rPr>
              <a:t>Utilises linked data to ensure a holistic approach</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200" dirty="0">
              <a:solidFill>
                <a:srgbClr val="5A5A5A"/>
              </a:solidFill>
              <a:latin typeface="Arial" panose="020B0604020202020204"/>
              <a:cs typeface="+mn-cs"/>
            </a:endParaRPr>
          </a:p>
          <a:p>
            <a:pPr marL="285750" indent="-285750">
              <a:buFont typeface="Arial" panose="020B0604020202020204" pitchFamily="34" charset="0"/>
              <a:buChar char="•"/>
              <a:defRPr/>
            </a:pPr>
            <a:r>
              <a:rPr lang="en-GB" sz="1200" dirty="0">
                <a:solidFill>
                  <a:srgbClr val="5A5A5A"/>
                </a:solidFill>
                <a:latin typeface="Arial" panose="020B0604020202020204"/>
                <a:cs typeface="+mn-cs"/>
              </a:rPr>
              <a:t>Can be predictive and incorporate risk management techniques, rather than focusing on high intensity users</a:t>
            </a:r>
          </a:p>
        </p:txBody>
      </p:sp>
      <p:sp>
        <p:nvSpPr>
          <p:cNvPr id="22" name="ee4pContent1">
            <a:extLst>
              <a:ext uri="{FF2B5EF4-FFF2-40B4-BE49-F238E27FC236}">
                <a16:creationId xmlns:a16="http://schemas.microsoft.com/office/drawing/2014/main" id="{E1337F40-A66A-421E-A94F-64DB24C9BAF1}"/>
              </a:ext>
            </a:extLst>
          </p:cNvPr>
          <p:cNvSpPr txBox="1"/>
          <p:nvPr/>
        </p:nvSpPr>
        <p:spPr>
          <a:xfrm>
            <a:off x="803623" y="1562044"/>
            <a:ext cx="4398799" cy="830997"/>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defPPr>
              <a:defRPr lang="en-US"/>
            </a:defPPr>
            <a:lvl1pP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1pPr>
            <a:lvl2pPr marL="324000" lvl="1"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2pPr>
            <a:lvl3pPr marL="648000" lvl="2"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3pPr>
            <a:lvl4pPr marL="0" lvl="3">
              <a:buSzPct val="100000"/>
              <a:buFont typeface="Trebuchet MS" panose="020B0603020202020204" pitchFamily="34" charset="0"/>
              <a:buChar char="​"/>
              <a:defRPr sz="2400">
                <a:solidFill>
                  <a:srgbClr val="0070C0"/>
                </a:solidFill>
                <a:latin typeface="Trebuchet MS" panose="020B0603020202020204" pitchFamily="34" charset="0"/>
                <a:cs typeface="Calibri" panose="020F0502020204030204" pitchFamily="34" charset="0"/>
              </a:defRPr>
            </a:lvl4pPr>
            <a:lvl5pPr marL="0" lvl="4">
              <a:buSzPct val="100000"/>
              <a:buFont typeface="Trebuchet MS" panose="020B0603020202020204" pitchFamily="34" charset="0"/>
              <a:buChar char="​"/>
              <a:defRPr sz="2400" b="1">
                <a:solidFill>
                  <a:srgbClr val="000000"/>
                </a:solidFill>
                <a:latin typeface="Trebuchet MS" panose="020B0603020202020204" pitchFamily="34" charset="0"/>
                <a:cs typeface="Calibri" panose="020F0502020204030204" pitchFamily="34" charset="0"/>
              </a:defRPr>
            </a:lvl5pPr>
            <a:lvl6pPr marL="324000" lvl="5" indent="-216000">
              <a:buClr>
                <a:srgbClr val="0070C0"/>
              </a:buClr>
              <a:buSzPct val="100000"/>
              <a:buFont typeface="Trebuchet MS" panose="020B0603020202020204" pitchFamily="34" charset="0"/>
              <a:buChar char="•"/>
              <a:defRPr sz="2400">
                <a:solidFill>
                  <a:srgbClr val="000000"/>
                </a:solidFill>
                <a:latin typeface="Trebuchet MS" panose="020B0603020202020204" pitchFamily="34" charset="0"/>
                <a:cs typeface="Calibri" panose="020F0502020204030204" pitchFamily="34" charset="0"/>
              </a:defRPr>
            </a:lvl6pPr>
            <a:lvl7pPr marL="0" lvl="6">
              <a:buSzPct val="100000"/>
              <a:buFont typeface="Trebuchet MS" panose="020B0603020202020204" pitchFamily="34" charset="0"/>
              <a:buChar char="​"/>
              <a:defRPr sz="5400">
                <a:solidFill>
                  <a:srgbClr val="000000"/>
                </a:solidFill>
                <a:latin typeface="Trebuchet MS" panose="020B0603020202020204" pitchFamily="34" charset="0"/>
                <a:cs typeface="Calibri" panose="020F0502020204030204" pitchFamily="34" charset="0"/>
              </a:defRPr>
            </a:lvl7pPr>
            <a:lvl8pPr marL="0" lvl="7">
              <a:buSzPct val="100000"/>
              <a:buFont typeface="Trebuchet MS" panose="020B0603020202020204" pitchFamily="34" charset="0"/>
              <a:buChar char="​"/>
              <a:defRPr sz="6600">
                <a:solidFill>
                  <a:srgbClr val="0070C0"/>
                </a:solidFill>
                <a:latin typeface="Trebuchet MS" panose="020B0603020202020204" pitchFamily="34" charset="0"/>
                <a:cs typeface="Calibri" panose="020F0502020204030204" pitchFamily="34" charset="0"/>
              </a:defRPr>
            </a:lvl8pPr>
            <a:lvl9pPr marL="0" lvl="8">
              <a:buSzPct val="100000"/>
              <a:buFont typeface="Trebuchet MS" panose="020B0603020202020204" pitchFamily="34" charset="0"/>
              <a:buChar char="​"/>
              <a:defRPr sz="4400">
                <a:solidFill>
                  <a:srgbClr val="0070C0"/>
                </a:solidFill>
                <a:latin typeface="Trebuchet MS" panose="020B0603020202020204" pitchFamily="34" charset="0"/>
                <a:cs typeface="Calibri" panose="020F0502020204030204" pitchFamily="34" charset="0"/>
              </a:defRPr>
            </a:lvl9pPr>
          </a:lstStyle>
          <a:p>
            <a:pPr marL="0" marR="0" lvl="0" indent="0" algn="ctr"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r>
              <a:rPr lang="en-GB" sz="1200" dirty="0">
                <a:solidFill>
                  <a:srgbClr val="5A5A5A"/>
                </a:solidFill>
                <a:latin typeface="Arial" panose="020B0604020202020204"/>
                <a:cs typeface="+mn-cs"/>
              </a:rPr>
              <a:t>...improves population health </a:t>
            </a:r>
            <a:r>
              <a:rPr lang="en-GB" sz="1200" b="1" dirty="0">
                <a:solidFill>
                  <a:srgbClr val="5A5A5A"/>
                </a:solidFill>
                <a:latin typeface="Arial" panose="020B0604020202020204"/>
                <a:cs typeface="+mn-cs"/>
              </a:rPr>
              <a:t>using data driven planning and delivery of proactive care to achieve maximum impact given available resources</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800" dirty="0">
              <a:solidFill>
                <a:srgbClr val="5A5A5A"/>
              </a:solidFill>
              <a:latin typeface="Arial" panose="020B0604020202020204"/>
              <a:cs typeface="+mn-cs"/>
            </a:endParaRPr>
          </a:p>
        </p:txBody>
      </p:sp>
      <p:sp>
        <p:nvSpPr>
          <p:cNvPr id="23" name="ee4pContent1">
            <a:extLst>
              <a:ext uri="{FF2B5EF4-FFF2-40B4-BE49-F238E27FC236}">
                <a16:creationId xmlns:a16="http://schemas.microsoft.com/office/drawing/2014/main" id="{03A8765B-554C-4C53-9D3F-05FB410010C3}"/>
              </a:ext>
            </a:extLst>
          </p:cNvPr>
          <p:cNvSpPr txBox="1"/>
          <p:nvPr/>
        </p:nvSpPr>
        <p:spPr>
          <a:xfrm>
            <a:off x="6712290" y="1370720"/>
            <a:ext cx="4861163" cy="1292662"/>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defPPr>
              <a:defRPr lang="en-US"/>
            </a:defPPr>
            <a:lvl1pP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1pPr>
            <a:lvl2pPr marL="324000" lvl="1"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2pPr>
            <a:lvl3pPr marL="648000" lvl="2" indent="-216000">
              <a:buClr>
                <a:srgbClr val="0070C0"/>
              </a:buClr>
              <a:buSzPct val="100000"/>
              <a:buFont typeface="Trebuchet MS" panose="020B0603020202020204" pitchFamily="34" charset="0"/>
              <a:buChar char="–"/>
              <a:defRPr sz="2000">
                <a:solidFill>
                  <a:srgbClr val="000000"/>
                </a:solidFill>
                <a:latin typeface="Trebuchet MS" panose="020B0603020202020204" pitchFamily="34" charset="0"/>
                <a:cs typeface="Calibri" panose="020F0502020204030204" pitchFamily="34" charset="0"/>
              </a:defRPr>
            </a:lvl3pPr>
            <a:lvl4pPr marL="0" lvl="3">
              <a:buSzPct val="100000"/>
              <a:buFont typeface="Trebuchet MS" panose="020B0603020202020204" pitchFamily="34" charset="0"/>
              <a:buChar char="​"/>
              <a:defRPr sz="2400">
                <a:solidFill>
                  <a:srgbClr val="0070C0"/>
                </a:solidFill>
                <a:latin typeface="Trebuchet MS" panose="020B0603020202020204" pitchFamily="34" charset="0"/>
                <a:cs typeface="Calibri" panose="020F0502020204030204" pitchFamily="34" charset="0"/>
              </a:defRPr>
            </a:lvl4pPr>
            <a:lvl5pPr marL="0" lvl="4">
              <a:buSzPct val="100000"/>
              <a:buFont typeface="Trebuchet MS" panose="020B0603020202020204" pitchFamily="34" charset="0"/>
              <a:buChar char="​"/>
              <a:defRPr sz="2400" b="1">
                <a:solidFill>
                  <a:srgbClr val="000000"/>
                </a:solidFill>
                <a:latin typeface="Trebuchet MS" panose="020B0603020202020204" pitchFamily="34" charset="0"/>
                <a:cs typeface="Calibri" panose="020F0502020204030204" pitchFamily="34" charset="0"/>
              </a:defRPr>
            </a:lvl5pPr>
            <a:lvl6pPr marL="324000" lvl="5" indent="-216000">
              <a:buClr>
                <a:srgbClr val="0070C0"/>
              </a:buClr>
              <a:buSzPct val="100000"/>
              <a:buFont typeface="Trebuchet MS" panose="020B0603020202020204" pitchFamily="34" charset="0"/>
              <a:buChar char="•"/>
              <a:defRPr sz="2400">
                <a:solidFill>
                  <a:srgbClr val="000000"/>
                </a:solidFill>
                <a:latin typeface="Trebuchet MS" panose="020B0603020202020204" pitchFamily="34" charset="0"/>
                <a:cs typeface="Calibri" panose="020F0502020204030204" pitchFamily="34" charset="0"/>
              </a:defRPr>
            </a:lvl6pPr>
            <a:lvl7pPr marL="0" lvl="6">
              <a:buSzPct val="100000"/>
              <a:buFont typeface="Trebuchet MS" panose="020B0603020202020204" pitchFamily="34" charset="0"/>
              <a:buChar char="​"/>
              <a:defRPr sz="5400">
                <a:solidFill>
                  <a:srgbClr val="000000"/>
                </a:solidFill>
                <a:latin typeface="Trebuchet MS" panose="020B0603020202020204" pitchFamily="34" charset="0"/>
                <a:cs typeface="Calibri" panose="020F0502020204030204" pitchFamily="34" charset="0"/>
              </a:defRPr>
            </a:lvl7pPr>
            <a:lvl8pPr marL="0" lvl="7">
              <a:buSzPct val="100000"/>
              <a:buFont typeface="Trebuchet MS" panose="020B0603020202020204" pitchFamily="34" charset="0"/>
              <a:buChar char="​"/>
              <a:defRPr sz="6600">
                <a:solidFill>
                  <a:srgbClr val="0070C0"/>
                </a:solidFill>
                <a:latin typeface="Trebuchet MS" panose="020B0603020202020204" pitchFamily="34" charset="0"/>
                <a:cs typeface="Calibri" panose="020F0502020204030204" pitchFamily="34" charset="0"/>
              </a:defRPr>
            </a:lvl8pPr>
            <a:lvl9pPr marL="0" lvl="8">
              <a:buSzPct val="100000"/>
              <a:buFont typeface="Trebuchet MS" panose="020B0603020202020204" pitchFamily="34" charset="0"/>
              <a:buChar char="​"/>
              <a:defRPr sz="4400">
                <a:solidFill>
                  <a:srgbClr val="0070C0"/>
                </a:solidFill>
                <a:latin typeface="Trebuchet MS" panose="020B0603020202020204" pitchFamily="34" charset="0"/>
                <a:cs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r>
              <a:rPr lang="en-GB" sz="1200" dirty="0">
                <a:solidFill>
                  <a:srgbClr val="5A5A5A"/>
                </a:solidFill>
                <a:latin typeface="Arial" panose="020B0604020202020204"/>
                <a:cs typeface="+mn-cs"/>
              </a:rPr>
              <a:t>...is the application of quantitative methods to population health management to reach more sophisticated insight about groups or determine the most optimal strategies for treating health issues within that group </a:t>
            </a:r>
            <a:r>
              <a:rPr lang="en-GB" sz="1200" b="1" dirty="0">
                <a:solidFill>
                  <a:srgbClr val="5A5A5A"/>
                </a:solidFill>
                <a:latin typeface="Arial" panose="020B0604020202020204"/>
                <a:cs typeface="+mn-cs"/>
              </a:rPr>
              <a:t>(Duke Business School)</a:t>
            </a: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800" dirty="0">
              <a:solidFill>
                <a:srgbClr val="5A5A5A"/>
              </a:solidFill>
              <a:latin typeface="Arial" panose="020B0604020202020204"/>
              <a:cs typeface="+mn-cs"/>
            </a:endParaRPr>
          </a:p>
          <a:p>
            <a:pPr marL="0" marR="0" lvl="0" indent="0" algn="l" defTabSz="914400" rtl="0" eaLnBrk="1" fontAlgn="auto" latinLnBrk="0" hangingPunct="1">
              <a:lnSpc>
                <a:spcPct val="100000"/>
              </a:lnSpc>
              <a:spcBef>
                <a:spcPts val="0"/>
              </a:spcBef>
              <a:spcAft>
                <a:spcPts val="0"/>
              </a:spcAft>
              <a:buClrTx/>
              <a:buSzPct val="100000"/>
              <a:buFont typeface="Trebuchet MS" panose="020B0603020202020204" pitchFamily="34" charset="0"/>
              <a:buChar char="​"/>
              <a:tabLst/>
              <a:defRPr/>
            </a:pPr>
            <a:endParaRPr lang="en-GB" sz="1800" dirty="0">
              <a:solidFill>
                <a:srgbClr val="5A5A5A"/>
              </a:solidFill>
              <a:latin typeface="Arial" panose="020B0604020202020204"/>
              <a:cs typeface="+mn-cs"/>
            </a:endParaRPr>
          </a:p>
        </p:txBody>
      </p:sp>
      <p:sp>
        <p:nvSpPr>
          <p:cNvPr id="5" name="Footer Placeholder 6">
            <a:extLst>
              <a:ext uri="{FF2B5EF4-FFF2-40B4-BE49-F238E27FC236}">
                <a16:creationId xmlns:a16="http://schemas.microsoft.com/office/drawing/2014/main" id="{BFE22725-046D-5A60-89F5-339E1F3EDBA4}"/>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3084442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4F7CA-6A14-47A3-A73A-673FB8DF7553}"/>
              </a:ext>
            </a:extLst>
          </p:cNvPr>
          <p:cNvSpPr>
            <a:spLocks noGrp="1"/>
          </p:cNvSpPr>
          <p:nvPr>
            <p:ph type="title"/>
          </p:nvPr>
        </p:nvSpPr>
        <p:spPr>
          <a:xfrm>
            <a:off x="495299" y="437150"/>
            <a:ext cx="9601200" cy="304699"/>
          </a:xfrm>
        </p:spPr>
        <p:txBody>
          <a:bodyPr>
            <a:noAutofit/>
          </a:bodyPr>
          <a:lstStyle/>
          <a:p>
            <a:r>
              <a:rPr lang="en-US" sz="2400" dirty="0">
                <a:solidFill>
                  <a:srgbClr val="5A5A5A"/>
                </a:solidFill>
              </a:rPr>
              <a:t>PHM Reporting Suite- Evolution</a:t>
            </a:r>
          </a:p>
        </p:txBody>
      </p:sp>
      <p:sp>
        <p:nvSpPr>
          <p:cNvPr id="3" name="Freeform 7">
            <a:extLst>
              <a:ext uri="{FF2B5EF4-FFF2-40B4-BE49-F238E27FC236}">
                <a16:creationId xmlns:a16="http://schemas.microsoft.com/office/drawing/2014/main" id="{CF4667B8-AC5E-4341-9143-23FDCDFCAA37}"/>
              </a:ext>
              <a:ext uri="{C183D7F6-B498-43B3-948B-1728B52AA6E4}">
                <adec:decorative xmlns:adec="http://schemas.microsoft.com/office/drawing/2017/decorative" val="1"/>
              </a:ext>
            </a:extLst>
          </p:cNvPr>
          <p:cNvSpPr/>
          <p:nvPr/>
        </p:nvSpPr>
        <p:spPr bwMode="gray">
          <a:xfrm flipV="1">
            <a:off x="1140118" y="2069951"/>
            <a:ext cx="9676959" cy="1220297"/>
          </a:xfrm>
          <a:custGeom>
            <a:avLst/>
            <a:gdLst>
              <a:gd name="connsiteX0" fmla="*/ 0 w 8511540"/>
              <a:gd name="connsiteY0" fmla="*/ 0 h 15240"/>
              <a:gd name="connsiteX1" fmla="*/ 8511540 w 8511540"/>
              <a:gd name="connsiteY1" fmla="*/ 15240 h 15240"/>
              <a:gd name="connsiteX2" fmla="*/ 8511540 w 8511540"/>
              <a:gd name="connsiteY2" fmla="*/ 15240 h 15240"/>
              <a:gd name="connsiteX0" fmla="*/ 0 w 8511540"/>
              <a:gd name="connsiteY0" fmla="*/ 0 h 15240"/>
              <a:gd name="connsiteX1" fmla="*/ 4274820 w 8511540"/>
              <a:gd name="connsiteY1" fmla="*/ 0 h 15240"/>
              <a:gd name="connsiteX2" fmla="*/ 8511540 w 8511540"/>
              <a:gd name="connsiteY2" fmla="*/ 15240 h 15240"/>
              <a:gd name="connsiteX3" fmla="*/ 8511540 w 8511540"/>
              <a:gd name="connsiteY3" fmla="*/ 15240 h 15240"/>
              <a:gd name="connsiteX0" fmla="*/ 0 w 8511540"/>
              <a:gd name="connsiteY0" fmla="*/ 0 h 15240"/>
              <a:gd name="connsiteX1" fmla="*/ 4274820 w 8511540"/>
              <a:gd name="connsiteY1" fmla="*/ 0 h 15240"/>
              <a:gd name="connsiteX2" fmla="*/ 6400800 w 8511540"/>
              <a:gd name="connsiteY2" fmla="*/ 0 h 15240"/>
              <a:gd name="connsiteX3" fmla="*/ 8511540 w 8511540"/>
              <a:gd name="connsiteY3" fmla="*/ 15240 h 15240"/>
              <a:gd name="connsiteX4" fmla="*/ 8511540 w 8511540"/>
              <a:gd name="connsiteY4" fmla="*/ 15240 h 15240"/>
              <a:gd name="connsiteX0" fmla="*/ 0 w 8511540"/>
              <a:gd name="connsiteY0" fmla="*/ 0 h 990600"/>
              <a:gd name="connsiteX1" fmla="*/ 4274820 w 8511540"/>
              <a:gd name="connsiteY1" fmla="*/ 0 h 990600"/>
              <a:gd name="connsiteX2" fmla="*/ 6477000 w 8511540"/>
              <a:gd name="connsiteY2" fmla="*/ 990600 h 990600"/>
              <a:gd name="connsiteX3" fmla="*/ 8511540 w 8511540"/>
              <a:gd name="connsiteY3" fmla="*/ 15240 h 990600"/>
              <a:gd name="connsiteX4" fmla="*/ 8511540 w 8511540"/>
              <a:gd name="connsiteY4" fmla="*/ 15240 h 990600"/>
              <a:gd name="connsiteX0" fmla="*/ 0 w 8511540"/>
              <a:gd name="connsiteY0" fmla="*/ 0 h 990605"/>
              <a:gd name="connsiteX1" fmla="*/ 4274820 w 8511540"/>
              <a:gd name="connsiteY1" fmla="*/ 0 h 990605"/>
              <a:gd name="connsiteX2" fmla="*/ 6477000 w 8511540"/>
              <a:gd name="connsiteY2" fmla="*/ 990600 h 990605"/>
              <a:gd name="connsiteX3" fmla="*/ 8511540 w 8511540"/>
              <a:gd name="connsiteY3" fmla="*/ 15240 h 990605"/>
              <a:gd name="connsiteX4" fmla="*/ 8511540 w 8511540"/>
              <a:gd name="connsiteY4" fmla="*/ 15240 h 990605"/>
              <a:gd name="connsiteX0" fmla="*/ 0 w 8511540"/>
              <a:gd name="connsiteY0" fmla="*/ 7620 h 998225"/>
              <a:gd name="connsiteX1" fmla="*/ 2133600 w 8511540"/>
              <a:gd name="connsiteY1" fmla="*/ 0 h 998225"/>
              <a:gd name="connsiteX2" fmla="*/ 4274820 w 8511540"/>
              <a:gd name="connsiteY2" fmla="*/ 7620 h 998225"/>
              <a:gd name="connsiteX3" fmla="*/ 6477000 w 8511540"/>
              <a:gd name="connsiteY3" fmla="*/ 998220 h 998225"/>
              <a:gd name="connsiteX4" fmla="*/ 8511540 w 8511540"/>
              <a:gd name="connsiteY4" fmla="*/ 22860 h 998225"/>
              <a:gd name="connsiteX5" fmla="*/ 8511540 w 8511540"/>
              <a:gd name="connsiteY5" fmla="*/ 22860 h 998225"/>
              <a:gd name="connsiteX0" fmla="*/ 0 w 8511540"/>
              <a:gd name="connsiteY0" fmla="*/ 1059180 h 2049785"/>
              <a:gd name="connsiteX1" fmla="*/ 2164080 w 8511540"/>
              <a:gd name="connsiteY1" fmla="*/ 0 h 2049785"/>
              <a:gd name="connsiteX2" fmla="*/ 4274820 w 8511540"/>
              <a:gd name="connsiteY2" fmla="*/ 1059180 h 2049785"/>
              <a:gd name="connsiteX3" fmla="*/ 6477000 w 8511540"/>
              <a:gd name="connsiteY3" fmla="*/ 2049780 h 2049785"/>
              <a:gd name="connsiteX4" fmla="*/ 8511540 w 8511540"/>
              <a:gd name="connsiteY4" fmla="*/ 1074420 h 2049785"/>
              <a:gd name="connsiteX5" fmla="*/ 8511540 w 8511540"/>
              <a:gd name="connsiteY5" fmla="*/ 1074420 h 2049785"/>
              <a:gd name="connsiteX0" fmla="*/ 0 w 8511540"/>
              <a:gd name="connsiteY0" fmla="*/ 1059180 h 2049785"/>
              <a:gd name="connsiteX1" fmla="*/ 2164080 w 8511540"/>
              <a:gd name="connsiteY1" fmla="*/ 0 h 2049785"/>
              <a:gd name="connsiteX2" fmla="*/ 4274820 w 8511540"/>
              <a:gd name="connsiteY2" fmla="*/ 1059180 h 2049785"/>
              <a:gd name="connsiteX3" fmla="*/ 6477000 w 8511540"/>
              <a:gd name="connsiteY3" fmla="*/ 2049780 h 2049785"/>
              <a:gd name="connsiteX4" fmla="*/ 8511540 w 8511540"/>
              <a:gd name="connsiteY4" fmla="*/ 1074420 h 2049785"/>
              <a:gd name="connsiteX5" fmla="*/ 8511540 w 8511540"/>
              <a:gd name="connsiteY5" fmla="*/ 1074420 h 2049785"/>
              <a:gd name="connsiteX0" fmla="*/ 0 w 8511540"/>
              <a:gd name="connsiteY0" fmla="*/ 1079772 h 2070377"/>
              <a:gd name="connsiteX1" fmla="*/ 2164080 w 8511540"/>
              <a:gd name="connsiteY1" fmla="*/ 20592 h 2070377"/>
              <a:gd name="connsiteX2" fmla="*/ 6477000 w 8511540"/>
              <a:gd name="connsiteY2" fmla="*/ 2070372 h 2070377"/>
              <a:gd name="connsiteX3" fmla="*/ 8511540 w 8511540"/>
              <a:gd name="connsiteY3" fmla="*/ 1095012 h 2070377"/>
              <a:gd name="connsiteX4" fmla="*/ 8511540 w 8511540"/>
              <a:gd name="connsiteY4" fmla="*/ 1095012 h 2070377"/>
              <a:gd name="connsiteX0" fmla="*/ 0 w 8511540"/>
              <a:gd name="connsiteY0" fmla="*/ 1079772 h 2070377"/>
              <a:gd name="connsiteX1" fmla="*/ 2164080 w 8511540"/>
              <a:gd name="connsiteY1" fmla="*/ 20592 h 2070377"/>
              <a:gd name="connsiteX2" fmla="*/ 6477000 w 8511540"/>
              <a:gd name="connsiteY2" fmla="*/ 2070372 h 2070377"/>
              <a:gd name="connsiteX3" fmla="*/ 8511540 w 8511540"/>
              <a:gd name="connsiteY3" fmla="*/ 1095012 h 2070377"/>
              <a:gd name="connsiteX4" fmla="*/ 8511540 w 8511540"/>
              <a:gd name="connsiteY4" fmla="*/ 1095012 h 2070377"/>
              <a:gd name="connsiteX0" fmla="*/ 0 w 8511540"/>
              <a:gd name="connsiteY0" fmla="*/ 1079772 h 2070377"/>
              <a:gd name="connsiteX1" fmla="*/ 2164080 w 8511540"/>
              <a:gd name="connsiteY1" fmla="*/ 20592 h 2070377"/>
              <a:gd name="connsiteX2" fmla="*/ 6477000 w 8511540"/>
              <a:gd name="connsiteY2" fmla="*/ 2070372 h 2070377"/>
              <a:gd name="connsiteX3" fmla="*/ 8511540 w 8511540"/>
              <a:gd name="connsiteY3" fmla="*/ 1095012 h 2070377"/>
              <a:gd name="connsiteX4" fmla="*/ 8511540 w 8511540"/>
              <a:gd name="connsiteY4" fmla="*/ 1095012 h 2070377"/>
              <a:gd name="connsiteX0" fmla="*/ 0 w 8511540"/>
              <a:gd name="connsiteY0" fmla="*/ 1059267 h 2049872"/>
              <a:gd name="connsiteX1" fmla="*/ 2164080 w 8511540"/>
              <a:gd name="connsiteY1" fmla="*/ 87 h 2049872"/>
              <a:gd name="connsiteX2" fmla="*/ 6477000 w 8511540"/>
              <a:gd name="connsiteY2" fmla="*/ 2049867 h 2049872"/>
              <a:gd name="connsiteX3" fmla="*/ 8511540 w 8511540"/>
              <a:gd name="connsiteY3" fmla="*/ 1074507 h 2049872"/>
              <a:gd name="connsiteX4" fmla="*/ 8511540 w 8511540"/>
              <a:gd name="connsiteY4" fmla="*/ 1074507 h 2049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1540" h="2049872">
                <a:moveTo>
                  <a:pt x="0" y="1059267"/>
                </a:moveTo>
                <a:cubicBezTo>
                  <a:pt x="721360" y="706207"/>
                  <a:pt x="1054100" y="-9048"/>
                  <a:pt x="2164080" y="87"/>
                </a:cubicBezTo>
                <a:cubicBezTo>
                  <a:pt x="3256095" y="9074"/>
                  <a:pt x="5404049" y="2046007"/>
                  <a:pt x="6477000" y="2049867"/>
                </a:cubicBezTo>
                <a:cubicBezTo>
                  <a:pt x="7183120" y="2052407"/>
                  <a:pt x="8172450" y="1237067"/>
                  <a:pt x="8511540" y="1074507"/>
                </a:cubicBezTo>
                <a:lnTo>
                  <a:pt x="8511540" y="1074507"/>
                </a:lnTo>
              </a:path>
            </a:pathLst>
          </a:custGeom>
          <a:noFill/>
          <a:ln w="31750" cap="rnd">
            <a:solidFill>
              <a:schemeClr val="tx2"/>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TextBox 52">
            <a:extLst>
              <a:ext uri="{FF2B5EF4-FFF2-40B4-BE49-F238E27FC236}">
                <a16:creationId xmlns:a16="http://schemas.microsoft.com/office/drawing/2014/main" id="{680C6418-6F99-4816-AC8C-786D2AFA6068}"/>
              </a:ext>
            </a:extLst>
          </p:cNvPr>
          <p:cNvSpPr txBox="1"/>
          <p:nvPr/>
        </p:nvSpPr>
        <p:spPr bwMode="gray">
          <a:xfrm>
            <a:off x="800593" y="3229716"/>
            <a:ext cx="1311820" cy="1308050"/>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Multiple Workstreams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rPr>
              <a:t>Workstreams at System, Place, PCN and Analytical levels  </a:t>
            </a:r>
          </a:p>
        </p:txBody>
      </p:sp>
      <p:pic>
        <p:nvPicPr>
          <p:cNvPr id="47" name="Picture 46">
            <a:extLst>
              <a:ext uri="{FF2B5EF4-FFF2-40B4-BE49-F238E27FC236}">
                <a16:creationId xmlns:a16="http://schemas.microsoft.com/office/drawing/2014/main" id="{981C81FE-4107-462B-AEB2-7876A48C35A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p:blipFill>
        <p:spPr bwMode="gray">
          <a:xfrm>
            <a:off x="8927425" y="1716959"/>
            <a:ext cx="609601" cy="609601"/>
          </a:xfrm>
          <a:prstGeom prst="rect">
            <a:avLst/>
          </a:prstGeom>
        </p:spPr>
      </p:pic>
      <p:cxnSp>
        <p:nvCxnSpPr>
          <p:cNvPr id="60" name="Straight Connector 59">
            <a:extLst>
              <a:ext uri="{FF2B5EF4-FFF2-40B4-BE49-F238E27FC236}">
                <a16:creationId xmlns:a16="http://schemas.microsoft.com/office/drawing/2014/main" id="{2516BBE5-0085-4075-B32B-D19FBE0A3063}"/>
              </a:ext>
              <a:ext uri="{C183D7F6-B498-43B3-948B-1728B52AA6E4}">
                <adec:decorative xmlns:adec="http://schemas.microsoft.com/office/drawing/2017/decorative" val="1"/>
              </a:ext>
            </a:extLst>
          </p:cNvPr>
          <p:cNvCxnSpPr/>
          <p:nvPr/>
        </p:nvCxnSpPr>
        <p:spPr bwMode="gray">
          <a:xfrm>
            <a:off x="2753114" y="3664824"/>
            <a:ext cx="0" cy="1333036"/>
          </a:xfrm>
          <a:prstGeom prst="line">
            <a:avLst/>
          </a:prstGeom>
          <a:ln w="19050" cap="rnd">
            <a:solidFill>
              <a:schemeClr val="accent6"/>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76E500FB-82CC-4527-81A6-30A42D96DC58}"/>
              </a:ext>
            </a:extLst>
          </p:cNvPr>
          <p:cNvSpPr txBox="1"/>
          <p:nvPr/>
        </p:nvSpPr>
        <p:spPr bwMode="gray">
          <a:xfrm>
            <a:off x="2293605" y="5107093"/>
            <a:ext cx="2213664" cy="892552"/>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Action Learning Sets</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300" dirty="0">
                <a:solidFill>
                  <a:srgbClr val="5A5A5A"/>
                </a:solidFill>
                <a:latin typeface="Arial" panose="020B0604020202020204"/>
              </a:rPr>
              <a:t>Discussions across action learning Set (ALS) sessions across a 22-week period</a:t>
            </a:r>
            <a:endPar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55" name="TextBox 54">
            <a:extLst>
              <a:ext uri="{FF2B5EF4-FFF2-40B4-BE49-F238E27FC236}">
                <a16:creationId xmlns:a16="http://schemas.microsoft.com/office/drawing/2014/main" id="{7F3D52B6-CDE2-4156-83FE-68B2BC89D7BD}"/>
              </a:ext>
            </a:extLst>
          </p:cNvPr>
          <p:cNvSpPr txBox="1"/>
          <p:nvPr/>
        </p:nvSpPr>
        <p:spPr bwMode="gray">
          <a:xfrm>
            <a:off x="3669621" y="3682812"/>
            <a:ext cx="1530220" cy="892552"/>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1" dirty="0">
                <a:solidFill>
                  <a:srgbClr val="002677"/>
                </a:solidFill>
                <a:latin typeface="Arial" panose="020B0604020202020204"/>
              </a:rPr>
              <a:t>ICS Input</a:t>
            </a:r>
            <a:endPar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rPr>
              <a:t>ICS leadership, clinical and analytical input</a:t>
            </a:r>
          </a:p>
        </p:txBody>
      </p:sp>
      <p:cxnSp>
        <p:nvCxnSpPr>
          <p:cNvPr id="61" name="Straight Connector 60">
            <a:extLst>
              <a:ext uri="{FF2B5EF4-FFF2-40B4-BE49-F238E27FC236}">
                <a16:creationId xmlns:a16="http://schemas.microsoft.com/office/drawing/2014/main" id="{7E2B42FE-1F26-4240-81E3-27FB70B5BB6B}"/>
              </a:ext>
              <a:ext uri="{C183D7F6-B498-43B3-948B-1728B52AA6E4}">
                <adec:decorative xmlns:adec="http://schemas.microsoft.com/office/drawing/2017/decorative" val="1"/>
              </a:ext>
            </a:extLst>
          </p:cNvPr>
          <p:cNvCxnSpPr>
            <a:cxnSpLocks/>
          </p:cNvCxnSpPr>
          <p:nvPr/>
        </p:nvCxnSpPr>
        <p:spPr bwMode="gray">
          <a:xfrm>
            <a:off x="5993070" y="3160313"/>
            <a:ext cx="0" cy="1837547"/>
          </a:xfrm>
          <a:prstGeom prst="line">
            <a:avLst/>
          </a:prstGeom>
          <a:ln w="19050" cap="rnd">
            <a:solidFill>
              <a:schemeClr val="accent6"/>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F95B48E-FD6B-4EE9-B296-AE061CAC79D0}"/>
              </a:ext>
            </a:extLst>
          </p:cNvPr>
          <p:cNvSpPr txBox="1"/>
          <p:nvPr/>
        </p:nvSpPr>
        <p:spPr bwMode="gray">
          <a:xfrm>
            <a:off x="5649580" y="5107093"/>
            <a:ext cx="2332370" cy="707886"/>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Integrated Care Partnerships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rPr>
              <a:t>Organisations across the ICS</a:t>
            </a:r>
          </a:p>
        </p:txBody>
      </p:sp>
      <p:pic>
        <p:nvPicPr>
          <p:cNvPr id="49" name="Picture 48">
            <a:extLst>
              <a:ext uri="{FF2B5EF4-FFF2-40B4-BE49-F238E27FC236}">
                <a16:creationId xmlns:a16="http://schemas.microsoft.com/office/drawing/2014/main" id="{42BF52D3-4126-4727-A32D-D92859CF5557}"/>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1014057" y="2343910"/>
            <a:ext cx="609601" cy="609601"/>
          </a:xfrm>
          <a:prstGeom prst="rect">
            <a:avLst/>
          </a:prstGeom>
        </p:spPr>
      </p:pic>
      <p:cxnSp>
        <p:nvCxnSpPr>
          <p:cNvPr id="62" name="Straight Connector 61">
            <a:extLst>
              <a:ext uri="{FF2B5EF4-FFF2-40B4-BE49-F238E27FC236}">
                <a16:creationId xmlns:a16="http://schemas.microsoft.com/office/drawing/2014/main" id="{008EE6DA-E253-40F5-82A1-406C1EC60F8C}"/>
              </a:ext>
              <a:ext uri="{C183D7F6-B498-43B3-948B-1728B52AA6E4}">
                <adec:decorative xmlns:adec="http://schemas.microsoft.com/office/drawing/2017/decorative" val="1"/>
              </a:ext>
            </a:extLst>
          </p:cNvPr>
          <p:cNvCxnSpPr>
            <a:cxnSpLocks/>
          </p:cNvCxnSpPr>
          <p:nvPr/>
        </p:nvCxnSpPr>
        <p:spPr bwMode="gray">
          <a:xfrm>
            <a:off x="9232226" y="2522065"/>
            <a:ext cx="0" cy="2475795"/>
          </a:xfrm>
          <a:prstGeom prst="line">
            <a:avLst/>
          </a:prstGeom>
          <a:ln w="19050" cap="rnd">
            <a:solidFill>
              <a:schemeClr val="accent6"/>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12D265CF-5E50-470E-8EAE-61E247ADFDC3}"/>
              </a:ext>
            </a:extLst>
          </p:cNvPr>
          <p:cNvSpPr txBox="1"/>
          <p:nvPr/>
        </p:nvSpPr>
        <p:spPr bwMode="gray">
          <a:xfrm>
            <a:off x="8764952" y="5107093"/>
            <a:ext cx="3007745" cy="692497"/>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Integrated Reports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150" sz="1300" b="0" i="0" u="none" strike="noStrike" kern="1200" cap="none" spc="0" normalizeH="0" baseline="0" noProof="0" dirty="0">
                <a:ln>
                  <a:noFill/>
                </a:ln>
                <a:solidFill>
                  <a:srgbClr val="5A5A5A"/>
                </a:solidFill>
                <a:effectLst/>
                <a:uLnTx/>
                <a:uFillTx/>
                <a:latin typeface="Arial" panose="020B0604020202020204"/>
                <a:ea typeface="+mn-ea"/>
                <a:cs typeface="+mn-cs"/>
              </a:rPr>
              <a:t>Identify interventions and prioritise according to 80/20 rule</a:t>
            </a:r>
            <a:endPar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pic>
        <p:nvPicPr>
          <p:cNvPr id="51" name="Picture 50">
            <a:extLst>
              <a:ext uri="{FF2B5EF4-FFF2-40B4-BE49-F238E27FC236}">
                <a16:creationId xmlns:a16="http://schemas.microsoft.com/office/drawing/2014/main" id="{E81C1F07-37CC-423D-AAF1-550A59A95CC8}"/>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p:blipFill>
        <p:spPr bwMode="gray">
          <a:xfrm>
            <a:off x="5682040" y="2418079"/>
            <a:ext cx="609601" cy="609601"/>
          </a:xfrm>
          <a:prstGeom prst="rect">
            <a:avLst/>
          </a:prstGeom>
        </p:spPr>
      </p:pic>
      <p:sp>
        <p:nvSpPr>
          <p:cNvPr id="57" name="TextBox 56">
            <a:extLst>
              <a:ext uri="{FF2B5EF4-FFF2-40B4-BE49-F238E27FC236}">
                <a16:creationId xmlns:a16="http://schemas.microsoft.com/office/drawing/2014/main" id="{D8454947-48F1-4121-A881-9D9F95BFB817}"/>
              </a:ext>
            </a:extLst>
          </p:cNvPr>
          <p:cNvSpPr txBox="1"/>
          <p:nvPr/>
        </p:nvSpPr>
        <p:spPr bwMode="gray">
          <a:xfrm>
            <a:off x="9821004" y="3073482"/>
            <a:ext cx="2114540" cy="1384995"/>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Population Insight </a:t>
            </a:r>
          </a:p>
          <a:p>
            <a:pPr>
              <a:spcBef>
                <a:spcPts val="600"/>
              </a:spcBef>
              <a:defRPr/>
            </a:pPr>
            <a:r>
              <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rPr>
              <a:t>Giving opportunities to improve population outcomes and reduce unwarranted activity </a:t>
            </a:r>
            <a:endParaRPr kumimoji="0" lang="en-US" sz="1300" b="0" i="0" u="none" strike="noStrike" kern="1200" cap="none" spc="0" normalizeH="0" baseline="0" noProof="0" dirty="0">
              <a:ln>
                <a:noFill/>
              </a:ln>
              <a:solidFill>
                <a:srgbClr val="5A5A5A"/>
              </a:solidFill>
              <a:effectLst/>
              <a:highlight>
                <a:srgbClr val="FFFF00"/>
              </a:highlight>
              <a:uLnTx/>
              <a:uFillTx/>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400" b="1" i="0" u="none" strike="noStrike" kern="1200" cap="none" spc="0" normalizeH="0" baseline="0" noProof="0" dirty="0">
              <a:ln>
                <a:noFill/>
              </a:ln>
              <a:solidFill>
                <a:srgbClr val="002677"/>
              </a:solidFill>
              <a:effectLst/>
              <a:highlight>
                <a:srgbClr val="FFFF00"/>
              </a:highlight>
              <a:uLnTx/>
              <a:uFillTx/>
              <a:latin typeface="Arial" panose="020B0604020202020204"/>
              <a:ea typeface="+mn-ea"/>
              <a:cs typeface="+mn-cs"/>
            </a:endParaRPr>
          </a:p>
        </p:txBody>
      </p:sp>
      <p:pic>
        <p:nvPicPr>
          <p:cNvPr id="22" name="Picture 21">
            <a:extLst>
              <a:ext uri="{FF2B5EF4-FFF2-40B4-BE49-F238E27FC236}">
                <a16:creationId xmlns:a16="http://schemas.microsoft.com/office/drawing/2014/main" id="{C78FBEBD-0EA1-4022-B540-E0CB283F66DC}"/>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438669" y="2825463"/>
            <a:ext cx="609601" cy="609601"/>
          </a:xfrm>
          <a:prstGeom prst="rect">
            <a:avLst/>
          </a:prstGeom>
        </p:spPr>
      </p:pic>
      <p:pic>
        <p:nvPicPr>
          <p:cNvPr id="24" name="Picture 23">
            <a:extLst>
              <a:ext uri="{FF2B5EF4-FFF2-40B4-BE49-F238E27FC236}">
                <a16:creationId xmlns:a16="http://schemas.microsoft.com/office/drawing/2014/main" id="{ADFF966F-16EC-4EEA-B722-05A578A66C90}"/>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bwMode="gray">
          <a:xfrm>
            <a:off x="10610322" y="2336638"/>
            <a:ext cx="609601" cy="609601"/>
          </a:xfrm>
          <a:prstGeom prst="rect">
            <a:avLst/>
          </a:prstGeom>
        </p:spPr>
      </p:pic>
      <p:pic>
        <p:nvPicPr>
          <p:cNvPr id="25" name="Picture 24">
            <a:extLst>
              <a:ext uri="{FF2B5EF4-FFF2-40B4-BE49-F238E27FC236}">
                <a16:creationId xmlns:a16="http://schemas.microsoft.com/office/drawing/2014/main" id="{33B03FD4-7E4B-47AA-85FE-B06BEA2A07B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bwMode="gray">
          <a:xfrm>
            <a:off x="7266890" y="1833583"/>
            <a:ext cx="609601" cy="609601"/>
          </a:xfrm>
          <a:prstGeom prst="rect">
            <a:avLst/>
          </a:prstGeom>
        </p:spPr>
      </p:pic>
      <p:pic>
        <p:nvPicPr>
          <p:cNvPr id="26" name="Picture 25">
            <a:extLst>
              <a:ext uri="{FF2B5EF4-FFF2-40B4-BE49-F238E27FC236}">
                <a16:creationId xmlns:a16="http://schemas.microsoft.com/office/drawing/2014/main" id="{B99A74D0-C349-4D6F-9158-C7EE315872FD}"/>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bwMode="gray">
          <a:xfrm>
            <a:off x="3792389" y="2923059"/>
            <a:ext cx="609601" cy="609601"/>
          </a:xfrm>
          <a:prstGeom prst="rect">
            <a:avLst/>
          </a:prstGeom>
        </p:spPr>
      </p:pic>
      <p:sp>
        <p:nvSpPr>
          <p:cNvPr id="21" name="TextBox 20">
            <a:extLst>
              <a:ext uri="{FF2B5EF4-FFF2-40B4-BE49-F238E27FC236}">
                <a16:creationId xmlns:a16="http://schemas.microsoft.com/office/drawing/2014/main" id="{52ABAF81-B561-4926-99AD-D24813EAFCFA}"/>
              </a:ext>
            </a:extLst>
          </p:cNvPr>
          <p:cNvSpPr txBox="1"/>
          <p:nvPr/>
        </p:nvSpPr>
        <p:spPr bwMode="gray">
          <a:xfrm>
            <a:off x="7016667" y="2645569"/>
            <a:ext cx="2063832" cy="116955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Linked Data Set</a:t>
            </a:r>
          </a:p>
          <a:p>
            <a:pPr>
              <a:spcBef>
                <a:spcPts val="600"/>
              </a:spcBef>
              <a:defRPr/>
            </a:pPr>
            <a:r>
              <a:rPr kumimoji="0" lang="en-US" sz="1300" b="0" i="0" u="none" strike="noStrike" kern="1200" cap="none" spc="0" normalizeH="0" baseline="0" noProof="0" dirty="0">
                <a:ln>
                  <a:noFill/>
                </a:ln>
                <a:solidFill>
                  <a:srgbClr val="5A5A5A"/>
                </a:solidFill>
                <a:effectLst/>
                <a:uLnTx/>
                <a:uFillTx/>
                <a:latin typeface="Arial" panose="020B0604020202020204"/>
                <a:ea typeface="+mn-ea"/>
                <a:cs typeface="+mn-cs"/>
              </a:rPr>
              <a:t>Linked data represents a whole population, at a person level </a:t>
            </a:r>
            <a:endParaRPr kumimoji="0" lang="en-US" sz="1300" b="0" i="0" u="none" strike="noStrike" kern="1200" cap="none" spc="0" normalizeH="0" baseline="0" noProof="0" dirty="0">
              <a:ln>
                <a:noFill/>
              </a:ln>
              <a:solidFill>
                <a:srgbClr val="5A5A5A"/>
              </a:solidFill>
              <a:effectLst/>
              <a:highlight>
                <a:srgbClr val="FFFF00"/>
              </a:highlight>
              <a:uLnTx/>
              <a:uFillTx/>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300" b="1" i="0" u="none" strike="noStrike" kern="1200" cap="none" spc="0" normalizeH="0" baseline="0" noProof="0" dirty="0">
                <a:ln>
                  <a:noFill/>
                </a:ln>
                <a:solidFill>
                  <a:srgbClr val="002677"/>
                </a:solidFill>
                <a:effectLst/>
                <a:uLnTx/>
                <a:uFillTx/>
                <a:ea typeface="+mn-ea"/>
                <a:cs typeface="+mn-cs"/>
              </a:rPr>
              <a:t> </a:t>
            </a:r>
          </a:p>
        </p:txBody>
      </p:sp>
      <p:sp>
        <p:nvSpPr>
          <p:cNvPr id="23" name="TextBox 22">
            <a:extLst>
              <a:ext uri="{FF2B5EF4-FFF2-40B4-BE49-F238E27FC236}">
                <a16:creationId xmlns:a16="http://schemas.microsoft.com/office/drawing/2014/main" id="{7A6A5633-9C07-4F64-9FC6-86447B561475}"/>
              </a:ext>
            </a:extLst>
          </p:cNvPr>
          <p:cNvSpPr txBox="1"/>
          <p:nvPr/>
        </p:nvSpPr>
        <p:spPr bwMode="gray">
          <a:xfrm>
            <a:off x="3084573" y="823170"/>
            <a:ext cx="5788048" cy="1123384"/>
          </a:xfrm>
          <a:prstGeom prst="rect">
            <a:avLst/>
          </a:prstGeom>
          <a:noFill/>
        </p:spPr>
        <p:txBody>
          <a:bodyPr vert="horz" wrap="square" lIns="0" tIns="0" rIns="0" bIns="0" rtlCol="0">
            <a:spAutoFit/>
          </a:bodyPr>
          <a:lstStyle/>
          <a:p>
            <a:pPr algn="ctr">
              <a:spcBef>
                <a:spcPts val="600"/>
              </a:spcBef>
            </a:pPr>
            <a:r>
              <a:rPr lang="en-GB" sz="1400" dirty="0">
                <a:solidFill>
                  <a:srgbClr val="002677"/>
                </a:solidFill>
                <a:latin typeface="+mj-lt"/>
                <a:ea typeface="+mj-ea"/>
                <a:cs typeface="+mj-cs"/>
              </a:rPr>
              <a:t>Evolved from work done during the</a:t>
            </a:r>
          </a:p>
          <a:p>
            <a:pPr algn="ctr">
              <a:spcBef>
                <a:spcPts val="600"/>
              </a:spcBef>
            </a:pPr>
            <a:r>
              <a:rPr lang="en-GB" sz="1600" b="1" dirty="0">
                <a:solidFill>
                  <a:srgbClr val="002677"/>
                </a:solidFill>
                <a:latin typeface="+mj-lt"/>
                <a:ea typeface="+mj-ea"/>
                <a:cs typeface="+mj-cs"/>
              </a:rPr>
              <a:t>PHM Development Programme</a:t>
            </a:r>
          </a:p>
          <a:p>
            <a:pPr algn="ctr">
              <a:spcBef>
                <a:spcPts val="600"/>
              </a:spcBef>
            </a:pPr>
            <a:r>
              <a:rPr lang="en-GB" sz="1400" dirty="0">
                <a:solidFill>
                  <a:srgbClr val="5A5A5A"/>
                </a:solidFill>
                <a:latin typeface="Arial" panose="020B0604020202020204"/>
                <a:cs typeface="+mn-cs"/>
              </a:rPr>
              <a:t>...delivered by Optum in partnership with NHSE over a 3-year period</a:t>
            </a:r>
            <a:endParaRPr lang="en-GB" sz="1400" b="1" dirty="0">
              <a:solidFill>
                <a:srgbClr val="5A5A5A"/>
              </a:solidFill>
              <a:latin typeface="Arial" panose="020B0604020202020204"/>
              <a:cs typeface="+mn-cs"/>
            </a:endParaRPr>
          </a:p>
          <a:p>
            <a:pPr algn="ctr">
              <a:spcBef>
                <a:spcPts val="600"/>
              </a:spcBef>
            </a:pPr>
            <a:endParaRPr lang="en-US" sz="1400" dirty="0">
              <a:solidFill>
                <a:schemeClr val="accent6"/>
              </a:solidFill>
              <a:latin typeface="+mj-lt"/>
              <a:ea typeface="+mj-ea"/>
              <a:cs typeface="+mj-cs"/>
            </a:endParaRPr>
          </a:p>
        </p:txBody>
      </p:sp>
    </p:spTree>
    <p:extLst>
      <p:ext uri="{BB962C8B-B14F-4D97-AF65-F5344CB8AC3E}">
        <p14:creationId xmlns:p14="http://schemas.microsoft.com/office/powerpoint/2010/main" val="2940567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940C89-4C41-4A8C-876B-40E946D7F7C6}"/>
              </a:ext>
              <a:ext uri="{C183D7F6-B498-43B3-948B-1728B52AA6E4}">
                <adec:decorative xmlns:adec="http://schemas.microsoft.com/office/drawing/2017/decorative" val="1"/>
              </a:ext>
            </a:extLst>
          </p:cNvPr>
          <p:cNvSpPr/>
          <p:nvPr/>
        </p:nvSpPr>
        <p:spPr bwMode="gray">
          <a:xfrm>
            <a:off x="485775" y="731519"/>
            <a:ext cx="5610225" cy="5678805"/>
          </a:xfrm>
          <a:prstGeom prst="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dirty="0">
              <a:solidFill>
                <a:srgbClr val="FFFFFF"/>
              </a:solidFill>
            </a:endParaRPr>
          </a:p>
        </p:txBody>
      </p:sp>
      <p:sp>
        <p:nvSpPr>
          <p:cNvPr id="3" name="Title 2"/>
          <p:cNvSpPr>
            <a:spLocks noGrp="1"/>
          </p:cNvSpPr>
          <p:nvPr>
            <p:ph type="title"/>
          </p:nvPr>
        </p:nvSpPr>
        <p:spPr>
          <a:xfrm>
            <a:off x="488310" y="18854"/>
            <a:ext cx="11768976" cy="731520"/>
          </a:xfrm>
          <a:prstGeom prst="rect">
            <a:avLst/>
          </a:prstGeom>
        </p:spPr>
        <p:txBody>
          <a:bodyPr anchor="b">
            <a:noAutofit/>
          </a:bodyPr>
          <a:lstStyle/>
          <a:p>
            <a:r>
              <a:rPr lang="en-US" sz="2400" dirty="0">
                <a:solidFill>
                  <a:srgbClr val="5A5A5A"/>
                </a:solidFill>
              </a:rPr>
              <a:t>Analytical teams are at the heart of integrated care development</a:t>
            </a:r>
          </a:p>
        </p:txBody>
      </p:sp>
      <p:pic>
        <p:nvPicPr>
          <p:cNvPr id="14" name="Picture 13">
            <a:extLst>
              <a:ext uri="{FF2B5EF4-FFF2-40B4-BE49-F238E27FC236}">
                <a16:creationId xmlns:a16="http://schemas.microsoft.com/office/drawing/2014/main" id="{05D21307-9860-4B87-B61A-F64169E0171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193867" y="838200"/>
            <a:ext cx="2919976" cy="3903673"/>
          </a:xfrm>
          <a:prstGeom prst="rect">
            <a:avLst/>
          </a:prstGeom>
          <a:ln w="38100" cap="sq">
            <a:noFill/>
            <a:prstDash val="solid"/>
            <a:miter lim="800000"/>
          </a:ln>
          <a:effectLst>
            <a:outerShdw blurRad="50800" dist="38100" dir="2700000" algn="tl" rotWithShape="0">
              <a:srgbClr val="000000">
                <a:alpha val="43000"/>
              </a:srgbClr>
            </a:outerShdw>
          </a:effectLst>
          <a:scene3d>
            <a:camera prst="isometricOffAxis2Left"/>
            <a:lightRig rig="threePt" dir="t"/>
          </a:scene3d>
        </p:spPr>
      </p:pic>
      <p:pic>
        <p:nvPicPr>
          <p:cNvPr id="15" name="Picture 14">
            <a:extLst>
              <a:ext uri="{FF2B5EF4-FFF2-40B4-BE49-F238E27FC236}">
                <a16:creationId xmlns:a16="http://schemas.microsoft.com/office/drawing/2014/main" id="{A4C1E602-FC1F-4770-B431-AA7EDF85707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30265" y="4522471"/>
            <a:ext cx="3375960" cy="1899244"/>
          </a:xfrm>
          <a:prstGeom prst="rect">
            <a:avLst/>
          </a:prstGeom>
          <a:ln w="38100" cap="sq">
            <a:noFill/>
            <a:prstDash val="solid"/>
            <a:miter lim="800000"/>
          </a:ln>
          <a:effectLst>
            <a:outerShdw blurRad="50800" dist="38100" dir="2700000" algn="tl" rotWithShape="0">
              <a:srgbClr val="000000">
                <a:alpha val="43000"/>
              </a:srgbClr>
            </a:outerShdw>
          </a:effectLst>
          <a:scene3d>
            <a:camera prst="isometricOffAxis2Left"/>
            <a:lightRig rig="threePt" dir="t"/>
          </a:scene3d>
        </p:spPr>
      </p:pic>
      <p:sp>
        <p:nvSpPr>
          <p:cNvPr id="30" name="TextBox 29">
            <a:extLst>
              <a:ext uri="{FF2B5EF4-FFF2-40B4-BE49-F238E27FC236}">
                <a16:creationId xmlns:a16="http://schemas.microsoft.com/office/drawing/2014/main" id="{883175D0-35A9-425E-8D1A-986386B897A3}"/>
              </a:ext>
            </a:extLst>
          </p:cNvPr>
          <p:cNvSpPr txBox="1"/>
          <p:nvPr/>
        </p:nvSpPr>
        <p:spPr bwMode="gray">
          <a:xfrm>
            <a:off x="1129365" y="945054"/>
            <a:ext cx="4591043" cy="912496"/>
          </a:xfrm>
          <a:prstGeom prst="rect">
            <a:avLst/>
          </a:prstGeom>
          <a:noFill/>
          <a:ln>
            <a:noFill/>
          </a:ln>
        </p:spPr>
        <p:txBody>
          <a:bodyPr vert="horz" wrap="square" lIns="36000" tIns="72000" rIns="36000" bIns="72000" rtlCol="0">
            <a:noAutofit/>
          </a:bodyPr>
          <a:lstStyle/>
          <a:p>
            <a:pPr algn="ctr">
              <a:spcBef>
                <a:spcPts val="300"/>
              </a:spcBef>
              <a:spcAft>
                <a:spcPts val="300"/>
              </a:spcAft>
            </a:pPr>
            <a:r>
              <a:rPr lang="en-GB" sz="1400" dirty="0">
                <a:solidFill>
                  <a:srgbClr val="5A5A5A"/>
                </a:solidFill>
              </a:rPr>
              <a:t>The ICS Design Framework is asking all ICSs to develop a “cross-system intelligence function” that brings analytical teams together to work on cross-system problems and drive PHM</a:t>
            </a:r>
            <a:endParaRPr lang="en-GB" sz="1400" dirty="0">
              <a:solidFill>
                <a:srgbClr val="5A5A5A"/>
              </a:solidFill>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AD565337-2CFF-4DEB-A7EC-3CFA36DE8CCC}"/>
              </a:ext>
            </a:extLst>
          </p:cNvPr>
          <p:cNvSpPr txBox="1"/>
          <p:nvPr/>
        </p:nvSpPr>
        <p:spPr bwMode="gray">
          <a:xfrm>
            <a:off x="1161824" y="2147503"/>
            <a:ext cx="4591043" cy="912496"/>
          </a:xfrm>
          <a:prstGeom prst="rect">
            <a:avLst/>
          </a:prstGeom>
          <a:noFill/>
          <a:ln>
            <a:noFill/>
          </a:ln>
        </p:spPr>
        <p:txBody>
          <a:bodyPr vert="horz" wrap="square" lIns="36000" tIns="72000" rIns="36000" bIns="72000" rtlCol="0">
            <a:noAutofit/>
          </a:bodyPr>
          <a:lstStyle/>
          <a:p>
            <a:pPr algn="ctr">
              <a:spcBef>
                <a:spcPts val="300"/>
              </a:spcBef>
              <a:spcAft>
                <a:spcPts val="300"/>
              </a:spcAft>
            </a:pPr>
            <a:r>
              <a:rPr lang="en-GB" sz="1400" dirty="0">
                <a:solidFill>
                  <a:srgbClr val="5A5A5A"/>
                </a:solidFill>
              </a:rPr>
              <a:t>These intelligence functions should be at the heart of clinical, operational and strategic decision-making</a:t>
            </a:r>
          </a:p>
          <a:p>
            <a:pPr marL="144000" indent="-144000">
              <a:spcBef>
                <a:spcPts val="300"/>
              </a:spcBef>
              <a:spcAft>
                <a:spcPts val="300"/>
              </a:spcAft>
              <a:buFont typeface="Arial" panose="020B0604020202020204" pitchFamily="34" charset="0"/>
              <a:buChar char="•"/>
            </a:pPr>
            <a:endParaRPr lang="en-GB" sz="1400" dirty="0">
              <a:solidFill>
                <a:srgbClr val="5A5A5A"/>
              </a:solidFill>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59B17BC9-5BE8-472F-AEEF-087CAFE6984C}"/>
              </a:ext>
            </a:extLst>
          </p:cNvPr>
          <p:cNvSpPr txBox="1"/>
          <p:nvPr/>
        </p:nvSpPr>
        <p:spPr bwMode="gray">
          <a:xfrm>
            <a:off x="1129365" y="4225470"/>
            <a:ext cx="4591043" cy="908467"/>
          </a:xfrm>
          <a:prstGeom prst="rect">
            <a:avLst/>
          </a:prstGeom>
          <a:noFill/>
          <a:ln>
            <a:noFill/>
          </a:ln>
        </p:spPr>
        <p:txBody>
          <a:bodyPr vert="horz" wrap="square" lIns="36000" tIns="72000" rIns="36000" bIns="72000" rtlCol="0">
            <a:noAutofit/>
          </a:bodyPr>
          <a:lstStyle/>
          <a:p>
            <a:pPr algn="ctr">
              <a:spcBef>
                <a:spcPts val="300"/>
              </a:spcBef>
              <a:spcAft>
                <a:spcPts val="300"/>
              </a:spcAft>
            </a:pPr>
            <a:r>
              <a:rPr lang="en-GB" sz="1400" dirty="0">
                <a:solidFill>
                  <a:srgbClr val="5A5A5A"/>
                </a:solidFill>
              </a:rPr>
              <a:t>Filtering within the reports facilitates discussion and enables drill down to specific cohorts</a:t>
            </a:r>
          </a:p>
          <a:p>
            <a:pPr marL="144000" indent="-144000">
              <a:spcBef>
                <a:spcPts val="300"/>
              </a:spcBef>
              <a:spcAft>
                <a:spcPts val="300"/>
              </a:spcAft>
              <a:buFont typeface="Arial" panose="020B0604020202020204" pitchFamily="34" charset="0"/>
              <a:buChar char="•"/>
            </a:pPr>
            <a:endParaRPr lang="en-GB" sz="1400" dirty="0">
              <a:solidFill>
                <a:srgbClr val="5A5A5A"/>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47409CD9-6E6B-439D-BEA3-DCE5221DF293}"/>
              </a:ext>
            </a:extLst>
          </p:cNvPr>
          <p:cNvSpPr txBox="1"/>
          <p:nvPr/>
        </p:nvSpPr>
        <p:spPr bwMode="gray">
          <a:xfrm>
            <a:off x="1129365" y="3131998"/>
            <a:ext cx="4591043" cy="912496"/>
          </a:xfrm>
          <a:prstGeom prst="rect">
            <a:avLst/>
          </a:prstGeom>
          <a:noFill/>
          <a:ln>
            <a:noFill/>
          </a:ln>
        </p:spPr>
        <p:txBody>
          <a:bodyPr vert="horz" wrap="square" lIns="36000" tIns="72000" rIns="36000" bIns="72000" rtlCol="0">
            <a:noAutofit/>
          </a:bodyPr>
          <a:lstStyle/>
          <a:p>
            <a:pPr algn="ctr"/>
            <a:r>
              <a:rPr lang="en-GB" sz="1400" dirty="0">
                <a:solidFill>
                  <a:srgbClr val="5A5A5A"/>
                </a:solidFill>
              </a:rPr>
              <a:t>The PHM Reporting Suite will support local population analysis by highlighting anomalies and providing insight</a:t>
            </a:r>
          </a:p>
          <a:p>
            <a:pPr marL="285750" indent="-285750">
              <a:buFont typeface="Arial" panose="020B0604020202020204" pitchFamily="34" charset="0"/>
              <a:buChar char="•"/>
            </a:pPr>
            <a:endParaRPr lang="en-GB" sz="1400" dirty="0">
              <a:solidFill>
                <a:srgbClr val="5A5A5A"/>
              </a:solidFill>
            </a:endParaRPr>
          </a:p>
        </p:txBody>
      </p:sp>
      <p:sp>
        <p:nvSpPr>
          <p:cNvPr id="58" name="TextBox 57">
            <a:extLst>
              <a:ext uri="{FF2B5EF4-FFF2-40B4-BE49-F238E27FC236}">
                <a16:creationId xmlns:a16="http://schemas.microsoft.com/office/drawing/2014/main" id="{69D56D40-81C3-4D70-A57A-8656A8B992B0}"/>
              </a:ext>
            </a:extLst>
          </p:cNvPr>
          <p:cNvSpPr txBox="1"/>
          <p:nvPr/>
        </p:nvSpPr>
        <p:spPr bwMode="gray">
          <a:xfrm>
            <a:off x="1129365" y="5314913"/>
            <a:ext cx="4591043" cy="908466"/>
          </a:xfrm>
          <a:prstGeom prst="rect">
            <a:avLst/>
          </a:prstGeom>
          <a:noFill/>
          <a:ln>
            <a:noFill/>
          </a:ln>
        </p:spPr>
        <p:txBody>
          <a:bodyPr vert="horz" wrap="square" lIns="36000" tIns="72000" rIns="36000" bIns="72000" rtlCol="0">
            <a:noAutofit/>
          </a:bodyPr>
          <a:lstStyle/>
          <a:p>
            <a:pPr algn="ctr">
              <a:spcBef>
                <a:spcPts val="300"/>
              </a:spcBef>
              <a:spcAft>
                <a:spcPts val="300"/>
              </a:spcAft>
            </a:pPr>
            <a:r>
              <a:rPr lang="en-GB" sz="1400" dirty="0">
                <a:solidFill>
                  <a:srgbClr val="5A5A5A"/>
                </a:solidFill>
              </a:rPr>
              <a:t>Intelligence gained from the PHM Reporting Suite will provide evidence to develop a population-led approach to healthcare delivery</a:t>
            </a:r>
            <a:endParaRPr lang="en-GB" sz="1400" dirty="0">
              <a:solidFill>
                <a:srgbClr val="5A5A5A"/>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56B2735-B629-4225-8A6F-1056D00D1E21}"/>
              </a:ext>
              <a:ext uri="{C183D7F6-B498-43B3-948B-1728B52AA6E4}">
                <adec:decorative xmlns:adec="http://schemas.microsoft.com/office/drawing/2017/decorative" val="1"/>
              </a:ext>
            </a:extLst>
          </p:cNvPr>
          <p:cNvSpPr/>
          <p:nvPr/>
        </p:nvSpPr>
        <p:spPr bwMode="gray">
          <a:xfrm flipH="1" flipV="1">
            <a:off x="8439149" y="3406140"/>
            <a:ext cx="45719" cy="45719"/>
          </a:xfrm>
          <a:prstGeom prst="rect">
            <a:avLst/>
          </a:prstGeom>
          <a:solidFill>
            <a:schemeClr val="bg1">
              <a:lumMod val="95000"/>
            </a:schemeClr>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dirty="0">
              <a:solidFill>
                <a:srgbClr val="FFFFFF"/>
              </a:solidFill>
            </a:endParaRPr>
          </a:p>
        </p:txBody>
      </p:sp>
      <p:cxnSp>
        <p:nvCxnSpPr>
          <p:cNvPr id="6" name="Straight Arrow Connector 5">
            <a:extLst>
              <a:ext uri="{FF2B5EF4-FFF2-40B4-BE49-F238E27FC236}">
                <a16:creationId xmlns:a16="http://schemas.microsoft.com/office/drawing/2014/main" id="{1D92568B-4BA0-4B9F-A9C4-3BAA4ECE2AFC}"/>
              </a:ext>
              <a:ext uri="{C183D7F6-B498-43B3-948B-1728B52AA6E4}">
                <adec:decorative xmlns:adec="http://schemas.microsoft.com/office/drawing/2017/decorative" val="1"/>
              </a:ext>
            </a:extLst>
          </p:cNvPr>
          <p:cNvCxnSpPr>
            <a:cxnSpLocks/>
            <a:stCxn id="4" idx="2"/>
            <a:endCxn id="30" idx="3"/>
          </p:cNvCxnSpPr>
          <p:nvPr/>
        </p:nvCxnSpPr>
        <p:spPr bwMode="gray">
          <a:xfrm flipH="1" flipV="1">
            <a:off x="5720408" y="1401302"/>
            <a:ext cx="2741600" cy="2004838"/>
          </a:xfrm>
          <a:prstGeom prst="straightConnector1">
            <a:avLst/>
          </a:prstGeom>
          <a:ln w="19050" cap="rnd">
            <a:solidFill>
              <a:schemeClr val="bg1">
                <a:lumMod val="95000"/>
              </a:schemeClr>
            </a:solidFill>
            <a:roun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D096FE7-7C94-48B6-985B-4654769A09D0}"/>
              </a:ext>
              <a:ext uri="{C183D7F6-B498-43B3-948B-1728B52AA6E4}">
                <adec:decorative xmlns:adec="http://schemas.microsoft.com/office/drawing/2017/decorative" val="1"/>
              </a:ext>
            </a:extLst>
          </p:cNvPr>
          <p:cNvCxnSpPr>
            <a:cxnSpLocks/>
            <a:stCxn id="4" idx="3"/>
            <a:endCxn id="31" idx="3"/>
          </p:cNvCxnSpPr>
          <p:nvPr/>
        </p:nvCxnSpPr>
        <p:spPr bwMode="gray">
          <a:xfrm flipH="1" flipV="1">
            <a:off x="5752867" y="2603751"/>
            <a:ext cx="2686282" cy="825248"/>
          </a:xfrm>
          <a:prstGeom prst="straightConnector1">
            <a:avLst/>
          </a:prstGeom>
          <a:ln w="19050" cap="rnd">
            <a:solidFill>
              <a:schemeClr val="bg1">
                <a:lumMod val="95000"/>
              </a:schemeClr>
            </a:solidFill>
            <a:roun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5D84D7D1-D3BA-4D51-869C-320DE6F8000E}"/>
              </a:ext>
              <a:ext uri="{C183D7F6-B498-43B3-948B-1728B52AA6E4}">
                <adec:decorative xmlns:adec="http://schemas.microsoft.com/office/drawing/2017/decorative" val="1"/>
              </a:ext>
            </a:extLst>
          </p:cNvPr>
          <p:cNvCxnSpPr>
            <a:cxnSpLocks/>
            <a:stCxn id="4" idx="1"/>
            <a:endCxn id="57" idx="3"/>
          </p:cNvCxnSpPr>
          <p:nvPr/>
        </p:nvCxnSpPr>
        <p:spPr bwMode="gray">
          <a:xfrm flipH="1">
            <a:off x="5720408" y="3428999"/>
            <a:ext cx="2764460" cy="159247"/>
          </a:xfrm>
          <a:prstGeom prst="straightConnector1">
            <a:avLst/>
          </a:prstGeom>
          <a:ln w="19050" cap="rnd">
            <a:solidFill>
              <a:schemeClr val="bg1">
                <a:lumMod val="95000"/>
              </a:schemeClr>
            </a:solidFill>
            <a:roun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1152227-A3AB-4653-A544-3B9320E74F20}"/>
              </a:ext>
              <a:ext uri="{C183D7F6-B498-43B3-948B-1728B52AA6E4}">
                <adec:decorative xmlns:adec="http://schemas.microsoft.com/office/drawing/2017/decorative" val="1"/>
              </a:ext>
            </a:extLst>
          </p:cNvPr>
          <p:cNvCxnSpPr>
            <a:cxnSpLocks/>
            <a:stCxn id="4" idx="1"/>
            <a:endCxn id="33" idx="3"/>
          </p:cNvCxnSpPr>
          <p:nvPr/>
        </p:nvCxnSpPr>
        <p:spPr bwMode="gray">
          <a:xfrm flipH="1">
            <a:off x="5720408" y="3428999"/>
            <a:ext cx="2764460" cy="1250705"/>
          </a:xfrm>
          <a:prstGeom prst="straightConnector1">
            <a:avLst/>
          </a:prstGeom>
          <a:ln w="19050" cap="rnd">
            <a:solidFill>
              <a:schemeClr val="bg1">
                <a:lumMod val="95000"/>
              </a:schemeClr>
            </a:solidFill>
            <a:roun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F2C2C6A-51A1-47F7-991B-2B3DE206CD64}"/>
              </a:ext>
              <a:ext uri="{C183D7F6-B498-43B3-948B-1728B52AA6E4}">
                <adec:decorative xmlns:adec="http://schemas.microsoft.com/office/drawing/2017/decorative" val="1"/>
              </a:ext>
            </a:extLst>
          </p:cNvPr>
          <p:cNvCxnSpPr>
            <a:cxnSpLocks/>
            <a:stCxn id="4" idx="0"/>
            <a:endCxn id="58" idx="3"/>
          </p:cNvCxnSpPr>
          <p:nvPr/>
        </p:nvCxnSpPr>
        <p:spPr bwMode="gray">
          <a:xfrm flipH="1">
            <a:off x="5720408" y="3451859"/>
            <a:ext cx="2741600" cy="2317287"/>
          </a:xfrm>
          <a:prstGeom prst="straightConnector1">
            <a:avLst/>
          </a:prstGeom>
          <a:ln w="19050" cap="rnd">
            <a:solidFill>
              <a:schemeClr val="bg1">
                <a:lumMod val="95000"/>
              </a:schemeClr>
            </a:solidFill>
            <a:round/>
            <a:headEnd w="lg" len="med"/>
            <a:tailEnd type="triangle"/>
          </a:ln>
        </p:spPr>
        <p:style>
          <a:lnRef idx="1">
            <a:schemeClr val="accent1"/>
          </a:lnRef>
          <a:fillRef idx="0">
            <a:schemeClr val="accent1"/>
          </a:fillRef>
          <a:effectRef idx="0">
            <a:schemeClr val="accent1"/>
          </a:effectRef>
          <a:fontRef idx="minor">
            <a:schemeClr val="tx1"/>
          </a:fontRef>
        </p:style>
      </p:cxnSp>
      <p:pic>
        <p:nvPicPr>
          <p:cNvPr id="63" name="Picture 62">
            <a:extLst>
              <a:ext uri="{FF2B5EF4-FFF2-40B4-BE49-F238E27FC236}">
                <a16:creationId xmlns:a16="http://schemas.microsoft.com/office/drawing/2014/main" id="{2049AFCF-DD9F-4824-AE26-C887B658BFA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p:blipFill>
        <p:spPr bwMode="gray">
          <a:xfrm>
            <a:off x="468556" y="1080222"/>
            <a:ext cx="609601" cy="609601"/>
          </a:xfrm>
          <a:prstGeom prst="rect">
            <a:avLst/>
          </a:prstGeom>
        </p:spPr>
      </p:pic>
      <p:pic>
        <p:nvPicPr>
          <p:cNvPr id="64" name="Picture 63">
            <a:extLst>
              <a:ext uri="{FF2B5EF4-FFF2-40B4-BE49-F238E27FC236}">
                <a16:creationId xmlns:a16="http://schemas.microsoft.com/office/drawing/2014/main" id="{3B4B075F-DF20-4B18-880B-DDB5949C8708}"/>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492215" y="2138525"/>
            <a:ext cx="609601" cy="609601"/>
          </a:xfrm>
          <a:prstGeom prst="rect">
            <a:avLst/>
          </a:prstGeom>
        </p:spPr>
      </p:pic>
      <p:pic>
        <p:nvPicPr>
          <p:cNvPr id="65" name="Picture 64">
            <a:extLst>
              <a:ext uri="{FF2B5EF4-FFF2-40B4-BE49-F238E27FC236}">
                <a16:creationId xmlns:a16="http://schemas.microsoft.com/office/drawing/2014/main" id="{D3621312-6BB8-4D0A-B92A-2E0ADAD8F254}"/>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bwMode="gray">
          <a:xfrm>
            <a:off x="487305" y="3068088"/>
            <a:ext cx="609601" cy="609601"/>
          </a:xfrm>
          <a:prstGeom prst="rect">
            <a:avLst/>
          </a:prstGeom>
        </p:spPr>
      </p:pic>
      <p:pic>
        <p:nvPicPr>
          <p:cNvPr id="66" name="Picture 65">
            <a:extLst>
              <a:ext uri="{FF2B5EF4-FFF2-40B4-BE49-F238E27FC236}">
                <a16:creationId xmlns:a16="http://schemas.microsoft.com/office/drawing/2014/main" id="{A6C67C91-0ABA-4DE6-A708-42C1FF4FEBA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p:blipFill>
        <p:spPr bwMode="gray">
          <a:xfrm>
            <a:off x="552223" y="4217670"/>
            <a:ext cx="609601" cy="609601"/>
          </a:xfrm>
          <a:prstGeom prst="rect">
            <a:avLst/>
          </a:prstGeom>
        </p:spPr>
      </p:pic>
      <p:pic>
        <p:nvPicPr>
          <p:cNvPr id="67" name="Picture 66">
            <a:extLst>
              <a:ext uri="{FF2B5EF4-FFF2-40B4-BE49-F238E27FC236}">
                <a16:creationId xmlns:a16="http://schemas.microsoft.com/office/drawing/2014/main" id="{BCBE38F0-B5E4-4FB4-9194-D758D5487164}"/>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bwMode="gray">
          <a:xfrm>
            <a:off x="552223" y="5367252"/>
            <a:ext cx="609601" cy="609601"/>
          </a:xfrm>
          <a:prstGeom prst="rect">
            <a:avLst/>
          </a:prstGeom>
        </p:spPr>
      </p:pic>
      <p:sp>
        <p:nvSpPr>
          <p:cNvPr id="5" name="Footer Placeholder 4">
            <a:extLst>
              <a:ext uri="{FF2B5EF4-FFF2-40B4-BE49-F238E27FC236}">
                <a16:creationId xmlns:a16="http://schemas.microsoft.com/office/drawing/2014/main" id="{7E29A4F0-7FE0-0310-9001-4F03878F0589}"/>
              </a:ext>
            </a:extLst>
          </p:cNvPr>
          <p:cNvSpPr>
            <a:spLocks noGrp="1"/>
          </p:cNvSpPr>
          <p:nvPr>
            <p:ph type="ftr" sz="quarter" idx="12"/>
          </p:nvPr>
        </p:nvSpPr>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2557982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2075-55EE-4443-932C-66F5DEBCA301}"/>
              </a:ext>
            </a:extLst>
          </p:cNvPr>
          <p:cNvSpPr>
            <a:spLocks noGrp="1"/>
          </p:cNvSpPr>
          <p:nvPr>
            <p:ph type="title"/>
          </p:nvPr>
        </p:nvSpPr>
        <p:spPr>
          <a:xfrm>
            <a:off x="513378" y="443192"/>
            <a:ext cx="9601200" cy="304699"/>
          </a:xfrm>
        </p:spPr>
        <p:txBody>
          <a:bodyPr>
            <a:noAutofit/>
          </a:bodyPr>
          <a:lstStyle/>
          <a:p>
            <a:r>
              <a:rPr lang="en-US" sz="2400" dirty="0"/>
              <a:t>PHM Dashboard: How To Guide</a:t>
            </a:r>
          </a:p>
        </p:txBody>
      </p:sp>
      <p:pic>
        <p:nvPicPr>
          <p:cNvPr id="8" name="Picture 7">
            <a:extLst>
              <a:ext uri="{FF2B5EF4-FFF2-40B4-BE49-F238E27FC236}">
                <a16:creationId xmlns:a16="http://schemas.microsoft.com/office/drawing/2014/main" id="{1722D722-3EC5-490A-AAF1-85AAB5D4A64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142180" y="949581"/>
            <a:ext cx="8673911" cy="4958838"/>
          </a:xfrm>
          <a:prstGeom prst="rect">
            <a:avLst/>
          </a:prstGeom>
        </p:spPr>
      </p:pic>
      <p:sp>
        <p:nvSpPr>
          <p:cNvPr id="10" name="TextBox 9">
            <a:extLst>
              <a:ext uri="{FF2B5EF4-FFF2-40B4-BE49-F238E27FC236}">
                <a16:creationId xmlns:a16="http://schemas.microsoft.com/office/drawing/2014/main" id="{D1913C62-3D18-4941-B9FB-B8F76FAE5ADC}"/>
              </a:ext>
            </a:extLst>
          </p:cNvPr>
          <p:cNvSpPr txBox="1"/>
          <p:nvPr/>
        </p:nvSpPr>
        <p:spPr>
          <a:xfrm>
            <a:off x="721675" y="3746366"/>
            <a:ext cx="1833698" cy="369332"/>
          </a:xfrm>
          <a:prstGeom prst="rect">
            <a:avLst/>
          </a:prstGeom>
          <a:noFill/>
        </p:spPr>
        <p:txBody>
          <a:bodyPr wrap="square" rtlCol="0">
            <a:spAutoFit/>
          </a:bodyPr>
          <a:lstStyle/>
          <a:p>
            <a:r>
              <a:rPr lang="en-GB" dirty="0">
                <a:solidFill>
                  <a:srgbClr val="5A5A5A"/>
                </a:solidFill>
              </a:rPr>
              <a:t>Easy navigation</a:t>
            </a:r>
          </a:p>
        </p:txBody>
      </p:sp>
      <p:sp>
        <p:nvSpPr>
          <p:cNvPr id="11" name="TextBox 10">
            <a:extLst>
              <a:ext uri="{FF2B5EF4-FFF2-40B4-BE49-F238E27FC236}">
                <a16:creationId xmlns:a16="http://schemas.microsoft.com/office/drawing/2014/main" id="{4882BF99-FF1A-469F-AB42-7E6813AB61D2}"/>
              </a:ext>
            </a:extLst>
          </p:cNvPr>
          <p:cNvSpPr txBox="1"/>
          <p:nvPr/>
        </p:nvSpPr>
        <p:spPr>
          <a:xfrm>
            <a:off x="719109" y="2449155"/>
            <a:ext cx="1838831" cy="369332"/>
          </a:xfrm>
          <a:prstGeom prst="rect">
            <a:avLst/>
          </a:prstGeom>
          <a:noFill/>
        </p:spPr>
        <p:txBody>
          <a:bodyPr wrap="square" rtlCol="0">
            <a:spAutoFit/>
          </a:bodyPr>
          <a:lstStyle/>
          <a:p>
            <a:r>
              <a:rPr lang="en-GB" dirty="0">
                <a:solidFill>
                  <a:srgbClr val="5A5A5A"/>
                </a:solidFill>
              </a:rPr>
              <a:t>How To Guide</a:t>
            </a:r>
          </a:p>
        </p:txBody>
      </p:sp>
      <p:sp>
        <p:nvSpPr>
          <p:cNvPr id="12" name="TextBox 11">
            <a:extLst>
              <a:ext uri="{FF2B5EF4-FFF2-40B4-BE49-F238E27FC236}">
                <a16:creationId xmlns:a16="http://schemas.microsoft.com/office/drawing/2014/main" id="{715232F1-5B36-4E08-A8D1-49FF8E86F49C}"/>
              </a:ext>
            </a:extLst>
          </p:cNvPr>
          <p:cNvSpPr txBox="1"/>
          <p:nvPr/>
        </p:nvSpPr>
        <p:spPr>
          <a:xfrm>
            <a:off x="982593" y="1270656"/>
            <a:ext cx="1311862" cy="369332"/>
          </a:xfrm>
          <a:prstGeom prst="rect">
            <a:avLst/>
          </a:prstGeom>
          <a:noFill/>
        </p:spPr>
        <p:txBody>
          <a:bodyPr wrap="square" rtlCol="0">
            <a:spAutoFit/>
          </a:bodyPr>
          <a:lstStyle/>
          <a:p>
            <a:r>
              <a:rPr lang="en-GB" dirty="0">
                <a:solidFill>
                  <a:srgbClr val="5A5A5A"/>
                </a:solidFill>
              </a:rPr>
              <a:t>Definitions</a:t>
            </a:r>
          </a:p>
        </p:txBody>
      </p:sp>
      <p:sp>
        <p:nvSpPr>
          <p:cNvPr id="13" name="TextBox 12">
            <a:extLst>
              <a:ext uri="{FF2B5EF4-FFF2-40B4-BE49-F238E27FC236}">
                <a16:creationId xmlns:a16="http://schemas.microsoft.com/office/drawing/2014/main" id="{5C58E456-01ED-4F0D-980C-E5129DD3AF93}"/>
              </a:ext>
            </a:extLst>
          </p:cNvPr>
          <p:cNvSpPr txBox="1"/>
          <p:nvPr/>
        </p:nvSpPr>
        <p:spPr>
          <a:xfrm>
            <a:off x="134868" y="5139337"/>
            <a:ext cx="3007312" cy="369332"/>
          </a:xfrm>
          <a:prstGeom prst="rect">
            <a:avLst/>
          </a:prstGeom>
          <a:noFill/>
        </p:spPr>
        <p:txBody>
          <a:bodyPr wrap="square" rtlCol="0">
            <a:spAutoFit/>
          </a:bodyPr>
          <a:lstStyle/>
          <a:p>
            <a:r>
              <a:rPr lang="en-GB" dirty="0">
                <a:solidFill>
                  <a:srgbClr val="5A5A5A"/>
                </a:solidFill>
              </a:rPr>
              <a:t>Information on each report</a:t>
            </a:r>
          </a:p>
        </p:txBody>
      </p:sp>
      <p:pic>
        <p:nvPicPr>
          <p:cNvPr id="4" name="Graphic 3" descr="Open book outline">
            <a:extLst>
              <a:ext uri="{FF2B5EF4-FFF2-40B4-BE49-F238E27FC236}">
                <a16:creationId xmlns:a16="http://schemas.microsoft.com/office/drawing/2014/main" id="{1D37F96A-4671-4CA9-B01C-00EC86BE99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11132" y="950811"/>
            <a:ext cx="454784" cy="454784"/>
          </a:xfrm>
          <a:prstGeom prst="rect">
            <a:avLst/>
          </a:prstGeom>
        </p:spPr>
      </p:pic>
      <p:pic>
        <p:nvPicPr>
          <p:cNvPr id="7" name="Graphic 6" descr="Map with pin outline">
            <a:extLst>
              <a:ext uri="{FF2B5EF4-FFF2-40B4-BE49-F238E27FC236}">
                <a16:creationId xmlns:a16="http://schemas.microsoft.com/office/drawing/2014/main" id="{41A7201E-7273-4251-9AEE-FAE38DD2473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09924" y="2081412"/>
            <a:ext cx="457200" cy="457200"/>
          </a:xfrm>
          <a:prstGeom prst="rect">
            <a:avLst/>
          </a:prstGeom>
        </p:spPr>
      </p:pic>
      <p:pic>
        <p:nvPicPr>
          <p:cNvPr id="15" name="Graphic 14" descr="Direction outline">
            <a:extLst>
              <a:ext uri="{FF2B5EF4-FFF2-40B4-BE49-F238E27FC236}">
                <a16:creationId xmlns:a16="http://schemas.microsoft.com/office/drawing/2014/main" id="{E8342606-AC8F-4FC0-87C9-61B9756685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07563" y="3382576"/>
            <a:ext cx="461922" cy="461922"/>
          </a:xfrm>
          <a:prstGeom prst="rect">
            <a:avLst/>
          </a:prstGeom>
        </p:spPr>
      </p:pic>
      <p:pic>
        <p:nvPicPr>
          <p:cNvPr id="17" name="Graphic 16" descr="Document outline">
            <a:extLst>
              <a:ext uri="{FF2B5EF4-FFF2-40B4-BE49-F238E27FC236}">
                <a16:creationId xmlns:a16="http://schemas.microsoft.com/office/drawing/2014/main" id="{49F0B63D-51F2-4CD5-BB9E-A4B5A1649F6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48294" y="4832331"/>
            <a:ext cx="380461" cy="380461"/>
          </a:xfrm>
          <a:prstGeom prst="rect">
            <a:avLst/>
          </a:prstGeom>
        </p:spPr>
      </p:pic>
    </p:spTree>
    <p:extLst>
      <p:ext uri="{BB962C8B-B14F-4D97-AF65-F5344CB8AC3E}">
        <p14:creationId xmlns:p14="http://schemas.microsoft.com/office/powerpoint/2010/main" val="2680301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20EB-CF02-4B5C-AF63-24D075ADEF5D}"/>
              </a:ext>
            </a:extLst>
          </p:cNvPr>
          <p:cNvSpPr>
            <a:spLocks noGrp="1"/>
          </p:cNvSpPr>
          <p:nvPr>
            <p:ph type="title"/>
          </p:nvPr>
        </p:nvSpPr>
        <p:spPr bwMode="gray">
          <a:xfrm>
            <a:off x="493633" y="438174"/>
            <a:ext cx="9601200" cy="304699"/>
          </a:xfrm>
        </p:spPr>
        <p:txBody>
          <a:bodyPr>
            <a:noAutofit/>
          </a:bodyPr>
          <a:lstStyle/>
          <a:p>
            <a:r>
              <a:rPr lang="en-GB" sz="2400" dirty="0">
                <a:solidFill>
                  <a:srgbClr val="5A5A5A"/>
                </a:solidFill>
              </a:rPr>
              <a:t>PHM Reporting Suite- Linked Data</a:t>
            </a:r>
            <a:endParaRPr lang="en-US" sz="2400" dirty="0">
              <a:solidFill>
                <a:srgbClr val="5A5A5A"/>
              </a:solidFill>
            </a:endParaRPr>
          </a:p>
        </p:txBody>
      </p:sp>
      <p:sp>
        <p:nvSpPr>
          <p:cNvPr id="4" name="Rectangle 3">
            <a:extLst>
              <a:ext uri="{FF2B5EF4-FFF2-40B4-BE49-F238E27FC236}">
                <a16:creationId xmlns:a16="http://schemas.microsoft.com/office/drawing/2014/main" id="{061B71B0-2E6F-4AD5-B2EF-32A7369DF6AC}"/>
              </a:ext>
              <a:ext uri="{C183D7F6-B498-43B3-948B-1728B52AA6E4}">
                <adec:decorative xmlns:adec="http://schemas.microsoft.com/office/drawing/2017/decorative" val="1"/>
              </a:ext>
            </a:extLst>
          </p:cNvPr>
          <p:cNvSpPr/>
          <p:nvPr/>
        </p:nvSpPr>
        <p:spPr bwMode="gray">
          <a:xfrm>
            <a:off x="8388" y="1088978"/>
            <a:ext cx="12192000" cy="1016995"/>
          </a:xfrm>
          <a:prstGeom prst="rect">
            <a:avLst/>
          </a:prstGeom>
          <a:solidFill>
            <a:schemeClr val="bg2"/>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07C4ED0E-9F59-439E-86D0-9407963B1BBA}"/>
              </a:ext>
            </a:extLst>
          </p:cNvPr>
          <p:cNvSpPr txBox="1"/>
          <p:nvPr/>
        </p:nvSpPr>
        <p:spPr bwMode="gray">
          <a:xfrm>
            <a:off x="629582" y="1181976"/>
            <a:ext cx="10932835"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2677"/>
                </a:solidFill>
                <a:effectLst/>
                <a:uLnTx/>
                <a:uFillTx/>
                <a:latin typeface="Arial" panose="020B0604020202020204"/>
                <a:ea typeface="+mn-ea"/>
                <a:cs typeface="+mn-cs"/>
              </a:rPr>
              <a:t>Care that fits your communities</a:t>
            </a:r>
            <a:endParaRPr kumimoji="0" lang="en-US" sz="1600" b="0" i="0" u="none" strike="noStrike" kern="1200" cap="none" spc="0" normalizeH="0" baseline="0" noProof="0" dirty="0">
              <a:ln>
                <a:noFill/>
              </a:ln>
              <a:solidFill>
                <a:srgbClr val="002677"/>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2677"/>
                </a:solidFill>
                <a:effectLst/>
                <a:uLnTx/>
                <a:uFillTx/>
                <a:latin typeface="Arial" panose="020B0604020202020204"/>
                <a:ea typeface="+mn-ea"/>
                <a:cs typeface="+mn-cs"/>
              </a:rPr>
              <a:t>Understand the impact of wider determinants of health, identifying unwarranted variation in outcomes and experiences of care across your ICS. Stimulate the right collaboration to achieve the care that your communities need.</a:t>
            </a:r>
          </a:p>
        </p:txBody>
      </p:sp>
      <p:pic>
        <p:nvPicPr>
          <p:cNvPr id="6" name="Picture 5">
            <a:extLst>
              <a:ext uri="{FF2B5EF4-FFF2-40B4-BE49-F238E27FC236}">
                <a16:creationId xmlns:a16="http://schemas.microsoft.com/office/drawing/2014/main" id="{2CE3CD6E-91E2-712B-B56B-4D05650951E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3918" y="2334613"/>
            <a:ext cx="8644164" cy="3941665"/>
          </a:xfrm>
          <a:prstGeom prst="rect">
            <a:avLst/>
          </a:prstGeom>
        </p:spPr>
      </p:pic>
      <p:sp>
        <p:nvSpPr>
          <p:cNvPr id="7" name="Footer Placeholder 6">
            <a:extLst>
              <a:ext uri="{FF2B5EF4-FFF2-40B4-BE49-F238E27FC236}">
                <a16:creationId xmlns:a16="http://schemas.microsoft.com/office/drawing/2014/main" id="{14BCEB12-DFA4-CB28-A687-6B73534F4C7D}"/>
              </a:ext>
            </a:extLst>
          </p:cNvPr>
          <p:cNvSpPr>
            <a:spLocks noGrp="1"/>
          </p:cNvSpPr>
          <p:nvPr>
            <p:ph type="ftr" sz="quarter" idx="11"/>
          </p:nvPr>
        </p:nvSpPr>
        <p:spPr>
          <a:xfrm>
            <a:off x="3686185" y="6451076"/>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624215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3118309E-B189-458A-B4B7-FD21063E38A8}"/>
              </a:ext>
              <a:ext uri="{C183D7F6-B498-43B3-948B-1728B52AA6E4}">
                <adec:decorative xmlns:adec="http://schemas.microsoft.com/office/drawing/2017/decorative" val="1"/>
              </a:ext>
            </a:extLst>
          </p:cNvPr>
          <p:cNvSpPr/>
          <p:nvPr/>
        </p:nvSpPr>
        <p:spPr bwMode="gray">
          <a:xfrm>
            <a:off x="-1" y="1135464"/>
            <a:ext cx="12192001" cy="4793063"/>
          </a:xfrm>
          <a:prstGeom prst="rect">
            <a:avLst/>
          </a:prstGeom>
          <a:solidFill>
            <a:schemeClr val="bg2"/>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le 1">
            <a:extLst>
              <a:ext uri="{FF2B5EF4-FFF2-40B4-BE49-F238E27FC236}">
                <a16:creationId xmlns:a16="http://schemas.microsoft.com/office/drawing/2014/main" id="{880E20EB-CF02-4B5C-AF63-24D075ADEF5D}"/>
              </a:ext>
            </a:extLst>
          </p:cNvPr>
          <p:cNvSpPr>
            <a:spLocks noGrp="1"/>
          </p:cNvSpPr>
          <p:nvPr>
            <p:ph type="title"/>
          </p:nvPr>
        </p:nvSpPr>
        <p:spPr bwMode="gray">
          <a:xfrm>
            <a:off x="480093" y="446830"/>
            <a:ext cx="9601200" cy="304699"/>
          </a:xfrm>
        </p:spPr>
        <p:txBody>
          <a:bodyPr>
            <a:noAutofit/>
          </a:bodyPr>
          <a:lstStyle/>
          <a:p>
            <a:r>
              <a:rPr lang="en-US" sz="2400" dirty="0">
                <a:solidFill>
                  <a:srgbClr val="5A5A5A"/>
                </a:solidFill>
              </a:rPr>
              <a:t>PHM Reporting Suite- Executive Summary</a:t>
            </a:r>
          </a:p>
        </p:txBody>
      </p:sp>
      <p:pic>
        <p:nvPicPr>
          <p:cNvPr id="6" name="Picture 4">
            <a:extLst>
              <a:ext uri="{FF2B5EF4-FFF2-40B4-BE49-F238E27FC236}">
                <a16:creationId xmlns:a16="http://schemas.microsoft.com/office/drawing/2014/main" id="{E4FE0F72-481E-47B8-190C-B7CF301CBC9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627555" y="1593398"/>
            <a:ext cx="6734159" cy="3835913"/>
          </a:xfrm>
          <a:prstGeom prst="rect">
            <a:avLst/>
          </a:prstGeom>
          <a:ln>
            <a:solidFill>
              <a:schemeClr val="tx1"/>
            </a:solidFill>
          </a:ln>
        </p:spPr>
      </p:pic>
      <p:pic>
        <p:nvPicPr>
          <p:cNvPr id="7" name="Picture 6">
            <a:extLst>
              <a:ext uri="{FF2B5EF4-FFF2-40B4-BE49-F238E27FC236}">
                <a16:creationId xmlns:a16="http://schemas.microsoft.com/office/drawing/2014/main" id="{2148AF3A-CBFE-1BD3-2F12-8C798EA5A24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33107" y="1381983"/>
            <a:ext cx="8725786" cy="4268335"/>
          </a:xfrm>
          <a:prstGeom prst="rect">
            <a:avLst/>
          </a:prstGeom>
          <a:effectLst>
            <a:reflection blurRad="6350" stA="35000" endPos="3000" dir="5400000" sy="-100000" algn="bl" rotWithShape="0"/>
          </a:effectLst>
        </p:spPr>
      </p:pic>
      <p:grpSp>
        <p:nvGrpSpPr>
          <p:cNvPr id="40" name="Group 39">
            <a:extLst>
              <a:ext uri="{FF2B5EF4-FFF2-40B4-BE49-F238E27FC236}">
                <a16:creationId xmlns:a16="http://schemas.microsoft.com/office/drawing/2014/main" id="{E03E4DA8-3578-4B5F-AD73-4206D8E13697}"/>
              </a:ext>
              <a:ext uri="{C183D7F6-B498-43B3-948B-1728B52AA6E4}">
                <adec:decorative xmlns:adec="http://schemas.microsoft.com/office/drawing/2017/decorative" val="1"/>
              </a:ext>
            </a:extLst>
          </p:cNvPr>
          <p:cNvGrpSpPr/>
          <p:nvPr/>
        </p:nvGrpSpPr>
        <p:grpSpPr>
          <a:xfrm>
            <a:off x="67286" y="1760638"/>
            <a:ext cx="2598479" cy="629677"/>
            <a:chOff x="1510173" y="1911954"/>
            <a:chExt cx="2598479" cy="629677"/>
          </a:xfrm>
        </p:grpSpPr>
        <p:sp>
          <p:nvSpPr>
            <p:cNvPr id="41" name="Rectangle 40">
              <a:extLst>
                <a:ext uri="{FF2B5EF4-FFF2-40B4-BE49-F238E27FC236}">
                  <a16:creationId xmlns:a16="http://schemas.microsoft.com/office/drawing/2014/main" id="{E0F2C8A5-952A-4403-B904-4B2CE25957D8}"/>
                </a:ext>
              </a:extLst>
            </p:cNvPr>
            <p:cNvSpPr/>
            <p:nvPr/>
          </p:nvSpPr>
          <p:spPr bwMode="gray">
            <a:xfrm>
              <a:off x="1510173" y="2341576"/>
              <a:ext cx="2598479" cy="200055"/>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002677"/>
                  </a:solidFill>
                  <a:effectLst/>
                  <a:uLnTx/>
                  <a:uFillTx/>
                  <a:latin typeface="Arial" panose="020B0604020202020204"/>
                  <a:ea typeface="+mn-ea"/>
                  <a:cs typeface="+mn-cs"/>
                </a:rPr>
                <a:t>Monitor at-risk groups</a:t>
              </a:r>
            </a:p>
          </p:txBody>
        </p:sp>
        <p:pic>
          <p:nvPicPr>
            <p:cNvPr id="42" name="Picture 41">
              <a:extLst>
                <a:ext uri="{FF2B5EF4-FFF2-40B4-BE49-F238E27FC236}">
                  <a16:creationId xmlns:a16="http://schemas.microsoft.com/office/drawing/2014/main" id="{3855B273-C74D-444D-A2F4-906BDFA348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5985" y="1911954"/>
              <a:ext cx="375240" cy="355997"/>
            </a:xfrm>
            <a:prstGeom prst="rect">
              <a:avLst/>
            </a:prstGeom>
          </p:spPr>
        </p:pic>
      </p:grpSp>
      <p:sp>
        <p:nvSpPr>
          <p:cNvPr id="45" name="Rectangle 44">
            <a:extLst>
              <a:ext uri="{FF2B5EF4-FFF2-40B4-BE49-F238E27FC236}">
                <a16:creationId xmlns:a16="http://schemas.microsoft.com/office/drawing/2014/main" id="{5F74DFB7-6C13-4A0E-8550-729D23222C0B}"/>
              </a:ext>
            </a:extLst>
          </p:cNvPr>
          <p:cNvSpPr/>
          <p:nvPr/>
        </p:nvSpPr>
        <p:spPr bwMode="gray">
          <a:xfrm>
            <a:off x="366969" y="3353120"/>
            <a:ext cx="1759201" cy="6001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002677"/>
                </a:solidFill>
                <a:effectLst/>
                <a:uLnTx/>
                <a:uFillTx/>
                <a:latin typeface="Arial" panose="020B0604020202020204"/>
                <a:ea typeface="+mn-ea"/>
                <a:cs typeface="+mn-cs"/>
              </a:rPr>
              <a:t>Engage populations that historically do not access care</a:t>
            </a:r>
          </a:p>
        </p:txBody>
      </p:sp>
      <p:pic>
        <p:nvPicPr>
          <p:cNvPr id="46" name="Picture 45">
            <a:extLst>
              <a:ext uri="{FF2B5EF4-FFF2-40B4-BE49-F238E27FC236}">
                <a16:creationId xmlns:a16="http://schemas.microsoft.com/office/drawing/2014/main" id="{6EADCBE5-5176-42DC-BA09-FF951F4E6B09}"/>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8795" y="2839899"/>
            <a:ext cx="392122" cy="416930"/>
          </a:xfrm>
          <a:prstGeom prst="rect">
            <a:avLst/>
          </a:prstGeom>
        </p:spPr>
      </p:pic>
      <p:sp>
        <p:nvSpPr>
          <p:cNvPr id="48" name="Rectangle 47">
            <a:extLst>
              <a:ext uri="{FF2B5EF4-FFF2-40B4-BE49-F238E27FC236}">
                <a16:creationId xmlns:a16="http://schemas.microsoft.com/office/drawing/2014/main" id="{38ECC3FA-460C-4A50-B050-48C3DB4088CA}"/>
              </a:ext>
            </a:extLst>
          </p:cNvPr>
          <p:cNvSpPr/>
          <p:nvPr/>
        </p:nvSpPr>
        <p:spPr bwMode="gray">
          <a:xfrm>
            <a:off x="620385" y="4826481"/>
            <a:ext cx="1243930" cy="200055"/>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002677"/>
                </a:solidFill>
                <a:effectLst/>
                <a:uLnTx/>
                <a:uFillTx/>
                <a:latin typeface="Arial" panose="020B0604020202020204"/>
                <a:ea typeface="+mn-ea"/>
                <a:cs typeface="+mn-cs"/>
              </a:rPr>
              <a:t>Prevent ill-health</a:t>
            </a:r>
          </a:p>
        </p:txBody>
      </p:sp>
      <p:pic>
        <p:nvPicPr>
          <p:cNvPr id="49" name="Picture 48">
            <a:extLst>
              <a:ext uri="{FF2B5EF4-FFF2-40B4-BE49-F238E27FC236}">
                <a16:creationId xmlns:a16="http://schemas.microsoft.com/office/drawing/2014/main" id="{9BDB17D9-0C51-4FFF-9BF4-915DE43D065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1559" y="4396860"/>
            <a:ext cx="408296" cy="355950"/>
          </a:xfrm>
          <a:prstGeom prst="rect">
            <a:avLst/>
          </a:prstGeom>
        </p:spPr>
      </p:pic>
      <p:sp>
        <p:nvSpPr>
          <p:cNvPr id="51" name="Rectangle 50">
            <a:extLst>
              <a:ext uri="{FF2B5EF4-FFF2-40B4-BE49-F238E27FC236}">
                <a16:creationId xmlns:a16="http://schemas.microsoft.com/office/drawing/2014/main" id="{40C3872C-8131-483D-ADED-32FE76CF552F}"/>
              </a:ext>
            </a:extLst>
          </p:cNvPr>
          <p:cNvSpPr/>
          <p:nvPr/>
        </p:nvSpPr>
        <p:spPr bwMode="gray">
          <a:xfrm>
            <a:off x="9973682" y="2159663"/>
            <a:ext cx="1883806" cy="6001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002677"/>
                </a:solidFill>
                <a:effectLst/>
                <a:uLnTx/>
                <a:uFillTx/>
                <a:latin typeface="Arial" panose="020B0604020202020204"/>
                <a:ea typeface="+mn-ea"/>
                <a:cs typeface="+mn-cs"/>
              </a:rPr>
              <a:t>Create actionable insights for populations and people</a:t>
            </a:r>
          </a:p>
        </p:txBody>
      </p:sp>
      <p:pic>
        <p:nvPicPr>
          <p:cNvPr id="52" name="Picture 51">
            <a:extLst>
              <a:ext uri="{FF2B5EF4-FFF2-40B4-BE49-F238E27FC236}">
                <a16:creationId xmlns:a16="http://schemas.microsoft.com/office/drawing/2014/main" id="{0138D94F-2C1D-4C72-9999-4888BE147703}"/>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757277" y="1630014"/>
            <a:ext cx="316616" cy="411601"/>
          </a:xfrm>
          <a:prstGeom prst="rect">
            <a:avLst/>
          </a:prstGeom>
        </p:spPr>
      </p:pic>
      <p:sp>
        <p:nvSpPr>
          <p:cNvPr id="54" name="Rectangle 53">
            <a:extLst>
              <a:ext uri="{FF2B5EF4-FFF2-40B4-BE49-F238E27FC236}">
                <a16:creationId xmlns:a16="http://schemas.microsoft.com/office/drawing/2014/main" id="{79B9A7D3-4CAD-403E-B1EB-08F46F9886CA}"/>
              </a:ext>
            </a:extLst>
          </p:cNvPr>
          <p:cNvSpPr/>
          <p:nvPr/>
        </p:nvSpPr>
        <p:spPr bwMode="gray">
          <a:xfrm>
            <a:off x="10080885" y="3516151"/>
            <a:ext cx="1669400" cy="40011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a:ln>
                  <a:noFill/>
                </a:ln>
                <a:solidFill>
                  <a:srgbClr val="002677"/>
                </a:solidFill>
                <a:effectLst/>
                <a:uLnTx/>
                <a:uFillTx/>
                <a:latin typeface="Arial" panose="020B0604020202020204"/>
                <a:ea typeface="+mn-ea"/>
                <a:cs typeface="+mn-cs"/>
              </a:rPr>
              <a:t>Reduce unplanned admissions</a:t>
            </a:r>
          </a:p>
        </p:txBody>
      </p:sp>
      <p:pic>
        <p:nvPicPr>
          <p:cNvPr id="55" name="Picture 54">
            <a:extLst>
              <a:ext uri="{FF2B5EF4-FFF2-40B4-BE49-F238E27FC236}">
                <a16:creationId xmlns:a16="http://schemas.microsoft.com/office/drawing/2014/main" id="{B3B13422-E788-43A7-B201-C5D8FA07344E}"/>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bwMode="gray">
          <a:xfrm>
            <a:off x="10610785" y="2996523"/>
            <a:ext cx="609601" cy="609601"/>
          </a:xfrm>
          <a:prstGeom prst="rect">
            <a:avLst/>
          </a:prstGeom>
        </p:spPr>
      </p:pic>
      <p:sp>
        <p:nvSpPr>
          <p:cNvPr id="57" name="Rectangle 56">
            <a:extLst>
              <a:ext uri="{FF2B5EF4-FFF2-40B4-BE49-F238E27FC236}">
                <a16:creationId xmlns:a16="http://schemas.microsoft.com/office/drawing/2014/main" id="{E402E749-28D8-487C-A828-A128A873DFB6}"/>
              </a:ext>
            </a:extLst>
          </p:cNvPr>
          <p:cNvSpPr/>
          <p:nvPr/>
        </p:nvSpPr>
        <p:spPr bwMode="gray">
          <a:xfrm>
            <a:off x="9774427" y="4688951"/>
            <a:ext cx="2282316" cy="40011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300" b="0" i="0" u="none" strike="noStrike" kern="1200" cap="none" spc="0" normalizeH="0" baseline="0" noProof="0" dirty="0">
                <a:ln>
                  <a:noFill/>
                </a:ln>
                <a:solidFill>
                  <a:srgbClr val="002677"/>
                </a:solidFill>
                <a:effectLst/>
                <a:uLnTx/>
                <a:uFillTx/>
                <a:latin typeface="Arial" panose="020B0604020202020204"/>
                <a:ea typeface="+mn-ea"/>
                <a:cs typeface="+mn-cs"/>
              </a:rPr>
              <a:t>Understand and address health inequalities</a:t>
            </a:r>
          </a:p>
        </p:txBody>
      </p:sp>
      <p:pic>
        <p:nvPicPr>
          <p:cNvPr id="58" name="Picture 57">
            <a:extLst>
              <a:ext uri="{FF2B5EF4-FFF2-40B4-BE49-F238E27FC236}">
                <a16:creationId xmlns:a16="http://schemas.microsoft.com/office/drawing/2014/main" id="{64DF7694-A848-4035-8F5B-7E72C8CCEA56}"/>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727679" y="4199857"/>
            <a:ext cx="375813" cy="385324"/>
          </a:xfrm>
          <a:prstGeom prst="rect">
            <a:avLst/>
          </a:prstGeom>
        </p:spPr>
      </p:pic>
    </p:spTree>
    <p:extLst>
      <p:ext uri="{BB962C8B-B14F-4D97-AF65-F5344CB8AC3E}">
        <p14:creationId xmlns:p14="http://schemas.microsoft.com/office/powerpoint/2010/main" val="1240089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6D53AE-474C-B430-884D-53726A415218}"/>
              </a:ext>
            </a:extLst>
          </p:cNvPr>
          <p:cNvSpPr>
            <a:spLocks noGrp="1"/>
          </p:cNvSpPr>
          <p:nvPr>
            <p:ph type="title" idx="4294967295"/>
          </p:nvPr>
        </p:nvSpPr>
        <p:spPr>
          <a:xfrm>
            <a:off x="1097280" y="-1450757"/>
            <a:ext cx="10058400" cy="1450757"/>
          </a:xfrm>
        </p:spPr>
        <p:txBody>
          <a:bodyPr vert="horz" lIns="91440" tIns="45720" rIns="91440" bIns="45720" rtlCol="0" anchor="b">
            <a:normAutofit/>
          </a:bodyPr>
          <a:lstStyle/>
          <a:p>
            <a:r>
              <a:rPr lang="en-GB" dirty="0"/>
              <a:t>END</a:t>
            </a:r>
          </a:p>
        </p:txBody>
      </p:sp>
    </p:spTree>
    <p:extLst>
      <p:ext uri="{BB962C8B-B14F-4D97-AF65-F5344CB8AC3E}">
        <p14:creationId xmlns:p14="http://schemas.microsoft.com/office/powerpoint/2010/main" val="2022573079"/>
      </p:ext>
    </p:extLst>
  </p:cSld>
  <p:clrMapOvr>
    <a:masterClrMapping/>
  </p:clrMapOvr>
</p:sld>
</file>

<file path=ppt/theme/theme1.xml><?xml version="1.0" encoding="utf-8"?>
<a:theme xmlns:a="http://schemas.openxmlformats.org/drawingml/2006/main" name="Retrospec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c933ca9a-8414-4eb5-91e0-37e09e578ab2">
      <Terms xmlns="http://schemas.microsoft.com/office/infopath/2007/PartnerControls"/>
    </TaxKeywordTaxHTField>
    <lcf76f155ced4ddcb4097134ff3c332f xmlns="08e1e787-dd93-4a65-8479-1710123d1226">
      <Terms xmlns="http://schemas.microsoft.com/office/infopath/2007/PartnerControls"/>
    </lcf76f155ced4ddcb4097134ff3c332f>
    <TaxCatchAll xmlns="c933ca9a-8414-4eb5-91e0-37e09e578ab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01335AF99E7749B3DE2B2F4A6BB288" ma:contentTypeVersion="17" ma:contentTypeDescription="Create a new document." ma:contentTypeScope="" ma:versionID="b745af62c2db0151f245d526e696a70e">
  <xsd:schema xmlns:xsd="http://www.w3.org/2001/XMLSchema" xmlns:xs="http://www.w3.org/2001/XMLSchema" xmlns:p="http://schemas.microsoft.com/office/2006/metadata/properties" xmlns:ns2="c933ca9a-8414-4eb5-91e0-37e09e578ab2" xmlns:ns3="08e1e787-dd93-4a65-8479-1710123d1226" targetNamespace="http://schemas.microsoft.com/office/2006/metadata/properties" ma:root="true" ma:fieldsID="fe771628ff2aacd3ef62e2c31e604621" ns2:_="" ns3:_="">
    <xsd:import namespace="c933ca9a-8414-4eb5-91e0-37e09e578ab2"/>
    <xsd:import namespace="08e1e787-dd93-4a65-8479-1710123d1226"/>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LengthInSecond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33ca9a-8414-4eb5-91e0-37e09e578ab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f970348b-db2a-4cae-ae94-8bcefab8df56}" ma:internalName="TaxCatchAll" ma:showField="CatchAllData" ma:web="c933ca9a-8414-4eb5-91e0-37e09e578ab2">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e1e787-dd93-4a65-8479-1710123d122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F3F45B-AF36-4010-B7D6-51BF200A7EDC}">
  <ds:schemaRefs>
    <ds:schemaRef ds:uri="http://schemas.microsoft.com/office/2006/metadata/properties"/>
    <ds:schemaRef ds:uri="http://schemas.microsoft.com/office/infopath/2007/PartnerControls"/>
    <ds:schemaRef ds:uri="c933ca9a-8414-4eb5-91e0-37e09e578ab2"/>
    <ds:schemaRef ds:uri="08e1e787-dd93-4a65-8479-1710123d1226"/>
  </ds:schemaRefs>
</ds:datastoreItem>
</file>

<file path=customXml/itemProps2.xml><?xml version="1.0" encoding="utf-8"?>
<ds:datastoreItem xmlns:ds="http://schemas.openxmlformats.org/officeDocument/2006/customXml" ds:itemID="{28A0B53E-9840-4D2E-8F8E-6E78B7704335}">
  <ds:schemaRefs>
    <ds:schemaRef ds:uri="http://schemas.microsoft.com/sharepoint/v3/contenttype/forms"/>
  </ds:schemaRefs>
</ds:datastoreItem>
</file>

<file path=customXml/itemProps3.xml><?xml version="1.0" encoding="utf-8"?>
<ds:datastoreItem xmlns:ds="http://schemas.openxmlformats.org/officeDocument/2006/customXml" ds:itemID="{9E535F27-9C75-4DF5-A413-8EEDBB570D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33ca9a-8414-4eb5-91e0-37e09e578ab2"/>
    <ds:schemaRef ds:uri="08e1e787-dd93-4a65-8479-1710123d12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83</TotalTime>
  <Words>664</Words>
  <Application>Microsoft Office PowerPoint</Application>
  <PresentationFormat>Widescreen</PresentationFormat>
  <Paragraphs>74</Paragraphs>
  <Slides>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Trebuchet MS</vt:lpstr>
      <vt:lpstr>Retrospect</vt:lpstr>
      <vt:lpstr>PHM Reporting Suite</vt:lpstr>
      <vt:lpstr>What is Population Health Management?</vt:lpstr>
      <vt:lpstr>PHM Reporting Suite- Evolution</vt:lpstr>
      <vt:lpstr>Analytical teams are at the heart of integrated care development</vt:lpstr>
      <vt:lpstr>PHM Dashboard: How To Guide</vt:lpstr>
      <vt:lpstr>PHM Reporting Suite- Linked Data</vt:lpstr>
      <vt:lpstr>PHM Reporting Suite- Executive Summary</vt:lpstr>
      <vt:lpstr>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ABIOLA, Ayo (NHS ARDEN AND GREATER EAST MIDLANDS COMMISSIONING SUPPORT UNIT)</dc:creator>
  <cp:lastModifiedBy>ABIOLA, Ayo (NHS ARDEN AND GREATER EAST MIDLANDS COMMISSIONING SUPPORT UNIT)</cp:lastModifiedBy>
  <cp:revision>6</cp:revision>
  <dcterms:created xsi:type="dcterms:W3CDTF">2024-08-14T11:51:22Z</dcterms:created>
  <dcterms:modified xsi:type="dcterms:W3CDTF">2024-11-11T10:47:59Z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0x010100E601335AF99E7749B3DE2B2F4A6BB288</vt:lpwstr>
  </property>
  <property fmtid="{D5CDD505-2E9C-101B-9397-08002B2CF9AE}" pid="3" name="TaxKeyword">
    <vt:lpwstr/>
  </property>
</Properties>
</file>