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unknown"/>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388" r:id="rId3"/>
    <p:sldId id="350" r:id="rId4"/>
    <p:sldId id="363" r:id="rId5"/>
    <p:sldId id="365" r:id="rId6"/>
    <p:sldId id="413" r:id="rId7"/>
    <p:sldId id="404" r:id="rId8"/>
    <p:sldId id="370" r:id="rId9"/>
    <p:sldId id="391" r:id="rId10"/>
    <p:sldId id="393" r:id="rId11"/>
    <p:sldId id="409" r:id="rId12"/>
    <p:sldId id="392" r:id="rId13"/>
    <p:sldId id="394" r:id="rId14"/>
    <p:sldId id="397" r:id="rId15"/>
    <p:sldId id="398" r:id="rId16"/>
    <p:sldId id="399" r:id="rId17"/>
    <p:sldId id="400" r:id="rId18"/>
    <p:sldId id="274" r:id="rId19"/>
    <p:sldId id="367" r:id="rId20"/>
    <p:sldId id="368" r:id="rId21"/>
    <p:sldId id="412" r:id="rId22"/>
    <p:sldId id="402" r:id="rId23"/>
    <p:sldId id="403" r:id="rId24"/>
    <p:sldId id="410" r:id="rId25"/>
    <p:sldId id="411" r:id="rId26"/>
    <p:sldId id="369" r:id="rId27"/>
    <p:sldId id="405" r:id="rId28"/>
    <p:sldId id="377" r:id="rId29"/>
    <p:sldId id="328" r:id="rId30"/>
    <p:sldId id="371" r:id="rId31"/>
    <p:sldId id="407" r:id="rId32"/>
    <p:sldId id="406" r:id="rId33"/>
    <p:sldId id="390" r:id="rId3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7380" autoAdjust="0"/>
  </p:normalViewPr>
  <p:slideViewPr>
    <p:cSldViewPr snapToGrid="0">
      <p:cViewPr>
        <p:scale>
          <a:sx n="83" d="100"/>
          <a:sy n="83" d="100"/>
        </p:scale>
        <p:origin x="-163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34D2832-9E77-4E67-B219-D868A9250F39}" type="datetimeFigureOut">
              <a:rPr lang="en-GB" smtClean="0"/>
              <a:t>05/02/2020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F8CF3FA-BB1D-45BA-88E9-EA1F3327F0EC}" type="slidenum">
              <a:rPr lang="en-GB" smtClean="0"/>
              <a:t>‹#›</a:t>
            </a:fld>
            <a:endParaRPr lang="en-GB"/>
          </a:p>
        </p:txBody>
      </p:sp>
    </p:spTree>
    <p:extLst>
      <p:ext uri="{BB962C8B-B14F-4D97-AF65-F5344CB8AC3E}">
        <p14:creationId xmlns:p14="http://schemas.microsoft.com/office/powerpoint/2010/main" val="94148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F8CF3FA-BB1D-45BA-88E9-EA1F3327F0EC}" type="slidenum">
              <a:rPr lang="en-GB" smtClean="0"/>
              <a:t>1</a:t>
            </a:fld>
            <a:endParaRPr lang="en-GB"/>
          </a:p>
        </p:txBody>
      </p:sp>
    </p:spTree>
    <p:extLst>
      <p:ext uri="{BB962C8B-B14F-4D97-AF65-F5344CB8AC3E}">
        <p14:creationId xmlns:p14="http://schemas.microsoft.com/office/powerpoint/2010/main" val="4041918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10</a:t>
            </a:fld>
            <a:endParaRPr lang="en-GB"/>
          </a:p>
        </p:txBody>
      </p:sp>
    </p:spTree>
    <p:extLst>
      <p:ext uri="{BB962C8B-B14F-4D97-AF65-F5344CB8AC3E}">
        <p14:creationId xmlns:p14="http://schemas.microsoft.com/office/powerpoint/2010/main" val="2649833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12</a:t>
            </a:fld>
            <a:endParaRPr lang="en-GB"/>
          </a:p>
        </p:txBody>
      </p:sp>
    </p:spTree>
    <p:extLst>
      <p:ext uri="{BB962C8B-B14F-4D97-AF65-F5344CB8AC3E}">
        <p14:creationId xmlns:p14="http://schemas.microsoft.com/office/powerpoint/2010/main" val="3951320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13</a:t>
            </a:fld>
            <a:endParaRPr lang="en-GB"/>
          </a:p>
        </p:txBody>
      </p:sp>
    </p:spTree>
    <p:extLst>
      <p:ext uri="{BB962C8B-B14F-4D97-AF65-F5344CB8AC3E}">
        <p14:creationId xmlns:p14="http://schemas.microsoft.com/office/powerpoint/2010/main" val="2045437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smtClean="0"/>
              <a:t>Video</a:t>
            </a:r>
            <a:r>
              <a:rPr lang="en-GB" i="1" baseline="0" dirty="0" smtClean="0"/>
              <a:t> clip – click on link</a:t>
            </a:r>
            <a:endParaRPr lang="en-GB" i="1" dirty="0"/>
          </a:p>
        </p:txBody>
      </p:sp>
      <p:sp>
        <p:nvSpPr>
          <p:cNvPr id="4" name="Slide Number Placeholder 3"/>
          <p:cNvSpPr>
            <a:spLocks noGrp="1"/>
          </p:cNvSpPr>
          <p:nvPr>
            <p:ph type="sldNum" sz="quarter" idx="5"/>
          </p:nvPr>
        </p:nvSpPr>
        <p:spPr/>
        <p:txBody>
          <a:bodyPr/>
          <a:lstStyle/>
          <a:p>
            <a:fld id="{AF8CF3FA-BB1D-45BA-88E9-EA1F3327F0EC}" type="slidenum">
              <a:rPr lang="en-GB" smtClean="0"/>
              <a:t>14</a:t>
            </a:fld>
            <a:endParaRPr lang="en-GB"/>
          </a:p>
        </p:txBody>
      </p:sp>
    </p:spTree>
    <p:extLst>
      <p:ext uri="{BB962C8B-B14F-4D97-AF65-F5344CB8AC3E}">
        <p14:creationId xmlns:p14="http://schemas.microsoft.com/office/powerpoint/2010/main" val="154358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smtClean="0"/>
              <a:t>Video</a:t>
            </a:r>
            <a:r>
              <a:rPr lang="en-GB" i="1" baseline="0" dirty="0" smtClean="0"/>
              <a:t> Clip – click on link</a:t>
            </a:r>
            <a:endParaRPr lang="en-GB" i="1" dirty="0"/>
          </a:p>
        </p:txBody>
      </p:sp>
      <p:sp>
        <p:nvSpPr>
          <p:cNvPr id="4" name="Slide Number Placeholder 3"/>
          <p:cNvSpPr>
            <a:spLocks noGrp="1"/>
          </p:cNvSpPr>
          <p:nvPr>
            <p:ph type="sldNum" sz="quarter" idx="5"/>
          </p:nvPr>
        </p:nvSpPr>
        <p:spPr/>
        <p:txBody>
          <a:bodyPr/>
          <a:lstStyle/>
          <a:p>
            <a:fld id="{AF8CF3FA-BB1D-45BA-88E9-EA1F3327F0EC}" type="slidenum">
              <a:rPr lang="en-GB" smtClean="0"/>
              <a:t>15</a:t>
            </a:fld>
            <a:endParaRPr lang="en-GB"/>
          </a:p>
        </p:txBody>
      </p:sp>
    </p:spTree>
    <p:extLst>
      <p:ext uri="{BB962C8B-B14F-4D97-AF65-F5344CB8AC3E}">
        <p14:creationId xmlns:p14="http://schemas.microsoft.com/office/powerpoint/2010/main" val="3265259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AF8CF3FA-BB1D-45BA-88E9-EA1F3327F0EC}" type="slidenum">
              <a:rPr lang="en-GB" smtClean="0"/>
              <a:t>16</a:t>
            </a:fld>
            <a:endParaRPr lang="en-GB"/>
          </a:p>
        </p:txBody>
      </p:sp>
    </p:spTree>
    <p:extLst>
      <p:ext uri="{BB962C8B-B14F-4D97-AF65-F5344CB8AC3E}">
        <p14:creationId xmlns:p14="http://schemas.microsoft.com/office/powerpoint/2010/main" val="36376069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17</a:t>
            </a:fld>
            <a:endParaRPr lang="en-GB"/>
          </a:p>
        </p:txBody>
      </p:sp>
    </p:spTree>
    <p:extLst>
      <p:ext uri="{BB962C8B-B14F-4D97-AF65-F5344CB8AC3E}">
        <p14:creationId xmlns:p14="http://schemas.microsoft.com/office/powerpoint/2010/main" val="30187048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3FDD6CFF-EDAA-43D7-A06E-56ADC6C66740}" type="slidenum">
              <a:rPr lang="en-GB" smtClean="0"/>
              <a:t>18</a:t>
            </a:fld>
            <a:endParaRPr lang="en-GB"/>
          </a:p>
        </p:txBody>
      </p:sp>
    </p:spTree>
    <p:extLst>
      <p:ext uri="{BB962C8B-B14F-4D97-AF65-F5344CB8AC3E}">
        <p14:creationId xmlns:p14="http://schemas.microsoft.com/office/powerpoint/2010/main" val="1699799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5239B36-3D3E-4B98-8079-D64A48EC84BC}" type="slidenum">
              <a:rPr lang="en-GB" smtClean="0"/>
              <a:t>19</a:t>
            </a:fld>
            <a:endParaRPr lang="en-GB"/>
          </a:p>
        </p:txBody>
      </p:sp>
    </p:spTree>
    <p:extLst>
      <p:ext uri="{BB962C8B-B14F-4D97-AF65-F5344CB8AC3E}">
        <p14:creationId xmlns:p14="http://schemas.microsoft.com/office/powerpoint/2010/main" val="1855077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239B36-3D3E-4B98-8079-D64A48EC84BC}" type="slidenum">
              <a:rPr lang="en-GB" smtClean="0"/>
              <a:t>20</a:t>
            </a:fld>
            <a:endParaRPr lang="en-GB"/>
          </a:p>
        </p:txBody>
      </p:sp>
    </p:spTree>
    <p:extLst>
      <p:ext uri="{BB962C8B-B14F-4D97-AF65-F5344CB8AC3E}">
        <p14:creationId xmlns:p14="http://schemas.microsoft.com/office/powerpoint/2010/main" val="2112680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2</a:t>
            </a:fld>
            <a:endParaRPr lang="en-GB"/>
          </a:p>
        </p:txBody>
      </p:sp>
    </p:spTree>
    <p:extLst>
      <p:ext uri="{BB962C8B-B14F-4D97-AF65-F5344CB8AC3E}">
        <p14:creationId xmlns:p14="http://schemas.microsoft.com/office/powerpoint/2010/main" val="2108621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1" kern="1200" dirty="0" smtClean="0">
                <a:solidFill>
                  <a:schemeClr val="tx1"/>
                </a:solidFill>
                <a:effectLst/>
                <a:latin typeface="+mn-lt"/>
                <a:ea typeface="+mn-ea"/>
                <a:cs typeface="+mn-cs"/>
              </a:rPr>
              <a:t>Video clips – click</a:t>
            </a:r>
            <a:r>
              <a:rPr lang="en-GB" sz="1200" b="0" i="1" kern="1200" baseline="0" dirty="0" smtClean="0">
                <a:solidFill>
                  <a:schemeClr val="tx1"/>
                </a:solidFill>
                <a:effectLst/>
                <a:latin typeface="+mn-lt"/>
                <a:ea typeface="+mn-ea"/>
                <a:cs typeface="+mn-cs"/>
              </a:rPr>
              <a:t> on links </a:t>
            </a:r>
            <a:endParaRPr lang="en-GB" sz="1200" b="0" i="1"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21</a:t>
            </a:fld>
            <a:endParaRPr lang="en-GB"/>
          </a:p>
        </p:txBody>
      </p:sp>
    </p:spTree>
    <p:extLst>
      <p:ext uri="{BB962C8B-B14F-4D97-AF65-F5344CB8AC3E}">
        <p14:creationId xmlns:p14="http://schemas.microsoft.com/office/powerpoint/2010/main" val="3183165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22</a:t>
            </a:fld>
            <a:endParaRPr lang="en-GB"/>
          </a:p>
        </p:txBody>
      </p:sp>
    </p:spTree>
    <p:extLst>
      <p:ext uri="{BB962C8B-B14F-4D97-AF65-F5344CB8AC3E}">
        <p14:creationId xmlns:p14="http://schemas.microsoft.com/office/powerpoint/2010/main" val="1145048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AF8CF3FA-BB1D-45BA-88E9-EA1F3327F0EC}" type="slidenum">
              <a:rPr lang="en-GB" smtClean="0"/>
              <a:t>23</a:t>
            </a:fld>
            <a:endParaRPr lang="en-GB"/>
          </a:p>
        </p:txBody>
      </p:sp>
    </p:spTree>
    <p:extLst>
      <p:ext uri="{BB962C8B-B14F-4D97-AF65-F5344CB8AC3E}">
        <p14:creationId xmlns:p14="http://schemas.microsoft.com/office/powerpoint/2010/main" val="28552218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F8CF3FA-BB1D-45BA-88E9-EA1F3327F0EC}" type="slidenum">
              <a:rPr lang="en-GB" smtClean="0"/>
              <a:t>24</a:t>
            </a:fld>
            <a:endParaRPr lang="en-GB"/>
          </a:p>
        </p:txBody>
      </p:sp>
    </p:spTree>
    <p:extLst>
      <p:ext uri="{BB962C8B-B14F-4D97-AF65-F5344CB8AC3E}">
        <p14:creationId xmlns:p14="http://schemas.microsoft.com/office/powerpoint/2010/main" val="25818274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F8CF3FA-BB1D-45BA-88E9-EA1F3327F0EC}" type="slidenum">
              <a:rPr lang="en-GB" smtClean="0"/>
              <a:t>25</a:t>
            </a:fld>
            <a:endParaRPr lang="en-GB"/>
          </a:p>
        </p:txBody>
      </p:sp>
    </p:spTree>
    <p:extLst>
      <p:ext uri="{BB962C8B-B14F-4D97-AF65-F5344CB8AC3E}">
        <p14:creationId xmlns:p14="http://schemas.microsoft.com/office/powerpoint/2010/main" val="13105373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239B36-3D3E-4B98-8079-D64A48EC84BC}" type="slidenum">
              <a:rPr lang="en-GB" smtClean="0"/>
              <a:t>26</a:t>
            </a:fld>
            <a:endParaRPr lang="en-GB"/>
          </a:p>
        </p:txBody>
      </p:sp>
    </p:spTree>
    <p:extLst>
      <p:ext uri="{BB962C8B-B14F-4D97-AF65-F5344CB8AC3E}">
        <p14:creationId xmlns:p14="http://schemas.microsoft.com/office/powerpoint/2010/main" val="13445514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239B36-3D3E-4B98-8079-D64A48EC84BC}" type="slidenum">
              <a:rPr lang="en-GB" smtClean="0"/>
              <a:t>28</a:t>
            </a:fld>
            <a:endParaRPr lang="en-GB"/>
          </a:p>
        </p:txBody>
      </p:sp>
    </p:spTree>
    <p:extLst>
      <p:ext uri="{BB962C8B-B14F-4D97-AF65-F5344CB8AC3E}">
        <p14:creationId xmlns:p14="http://schemas.microsoft.com/office/powerpoint/2010/main" val="36556169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B0A0FDDD-3BDA-43E4-8E4A-A6FD7AEE4935}" type="slidenum">
              <a:rPr lang="en-GB" smtClean="0"/>
              <a:pPr/>
              <a:t>29</a:t>
            </a:fld>
            <a:endParaRPr lang="en-GB"/>
          </a:p>
        </p:txBody>
      </p:sp>
    </p:spTree>
    <p:extLst>
      <p:ext uri="{BB962C8B-B14F-4D97-AF65-F5344CB8AC3E}">
        <p14:creationId xmlns:p14="http://schemas.microsoft.com/office/powerpoint/2010/main" val="13806147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5239B36-3D3E-4B98-8079-D64A48EC84BC}" type="slidenum">
              <a:rPr lang="en-GB" smtClean="0"/>
              <a:t>30</a:t>
            </a:fld>
            <a:endParaRPr lang="en-GB"/>
          </a:p>
        </p:txBody>
      </p:sp>
    </p:spTree>
    <p:extLst>
      <p:ext uri="{BB962C8B-B14F-4D97-AF65-F5344CB8AC3E}">
        <p14:creationId xmlns:p14="http://schemas.microsoft.com/office/powerpoint/2010/main" val="12205434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31</a:t>
            </a:fld>
            <a:endParaRPr lang="en-GB"/>
          </a:p>
        </p:txBody>
      </p:sp>
    </p:spTree>
    <p:extLst>
      <p:ext uri="{BB962C8B-B14F-4D97-AF65-F5344CB8AC3E}">
        <p14:creationId xmlns:p14="http://schemas.microsoft.com/office/powerpoint/2010/main" val="1373195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B0A0FDDD-3BDA-43E4-8E4A-A6FD7AEE4935}" type="slidenum">
              <a:rPr lang="en-GB" smtClean="0"/>
              <a:pPr/>
              <a:t>3</a:t>
            </a:fld>
            <a:endParaRPr lang="en-GB"/>
          </a:p>
        </p:txBody>
      </p:sp>
    </p:spTree>
    <p:extLst>
      <p:ext uri="{BB962C8B-B14F-4D97-AF65-F5344CB8AC3E}">
        <p14:creationId xmlns:p14="http://schemas.microsoft.com/office/powerpoint/2010/main" val="914491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32</a:t>
            </a:fld>
            <a:endParaRPr lang="en-GB"/>
          </a:p>
        </p:txBody>
      </p:sp>
    </p:spTree>
    <p:extLst>
      <p:ext uri="{BB962C8B-B14F-4D97-AF65-F5344CB8AC3E}">
        <p14:creationId xmlns:p14="http://schemas.microsoft.com/office/powerpoint/2010/main" val="27733783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33</a:t>
            </a:fld>
            <a:endParaRPr lang="en-GB"/>
          </a:p>
        </p:txBody>
      </p:sp>
    </p:spTree>
    <p:extLst>
      <p:ext uri="{BB962C8B-B14F-4D97-AF65-F5344CB8AC3E}">
        <p14:creationId xmlns:p14="http://schemas.microsoft.com/office/powerpoint/2010/main" val="2193515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0A0FDDD-3BDA-43E4-8E4A-A6FD7AEE4935}"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82067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dirty="0"/>
          </a:p>
        </p:txBody>
      </p:sp>
      <p:sp>
        <p:nvSpPr>
          <p:cNvPr id="4" name="Slide Number Placeholder 3"/>
          <p:cNvSpPr>
            <a:spLocks noGrp="1"/>
          </p:cNvSpPr>
          <p:nvPr>
            <p:ph type="sldNum" sz="quarter" idx="5"/>
          </p:nvPr>
        </p:nvSpPr>
        <p:spPr/>
        <p:txBody>
          <a:bodyPr/>
          <a:lstStyle/>
          <a:p>
            <a:fld id="{85239B36-3D3E-4B98-8079-D64A48EC84BC}" type="slidenum">
              <a:rPr lang="en-GB" smtClean="0"/>
              <a:t>5</a:t>
            </a:fld>
            <a:endParaRPr lang="en-GB"/>
          </a:p>
        </p:txBody>
      </p:sp>
    </p:spTree>
    <p:extLst>
      <p:ext uri="{BB962C8B-B14F-4D97-AF65-F5344CB8AC3E}">
        <p14:creationId xmlns:p14="http://schemas.microsoft.com/office/powerpoint/2010/main" val="2701517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6</a:t>
            </a:fld>
            <a:endParaRPr lang="en-GB"/>
          </a:p>
        </p:txBody>
      </p:sp>
    </p:spTree>
    <p:extLst>
      <p:ext uri="{BB962C8B-B14F-4D97-AF65-F5344CB8AC3E}">
        <p14:creationId xmlns:p14="http://schemas.microsoft.com/office/powerpoint/2010/main" val="3908004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AF8CF3FA-BB1D-45BA-88E9-EA1F3327F0EC}" type="slidenum">
              <a:rPr lang="en-GB" smtClean="0"/>
              <a:t>7</a:t>
            </a:fld>
            <a:endParaRPr lang="en-GB"/>
          </a:p>
        </p:txBody>
      </p:sp>
    </p:spTree>
    <p:extLst>
      <p:ext uri="{BB962C8B-B14F-4D97-AF65-F5344CB8AC3E}">
        <p14:creationId xmlns:p14="http://schemas.microsoft.com/office/powerpoint/2010/main" val="4115126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85239B36-3D3E-4B98-8079-D64A48EC84BC}" type="slidenum">
              <a:rPr lang="en-GB" smtClean="0"/>
              <a:t>8</a:t>
            </a:fld>
            <a:endParaRPr lang="en-GB"/>
          </a:p>
        </p:txBody>
      </p:sp>
    </p:spTree>
    <p:extLst>
      <p:ext uri="{BB962C8B-B14F-4D97-AF65-F5344CB8AC3E}">
        <p14:creationId xmlns:p14="http://schemas.microsoft.com/office/powerpoint/2010/main" val="52372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8CF3FA-BB1D-45BA-88E9-EA1F3327F0EC}" type="slidenum">
              <a:rPr lang="en-GB" smtClean="0"/>
              <a:t>9</a:t>
            </a:fld>
            <a:endParaRPr lang="en-GB"/>
          </a:p>
        </p:txBody>
      </p:sp>
    </p:spTree>
    <p:extLst>
      <p:ext uri="{BB962C8B-B14F-4D97-AF65-F5344CB8AC3E}">
        <p14:creationId xmlns:p14="http://schemas.microsoft.com/office/powerpoint/2010/main" val="4043639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F19D65-166D-416A-8158-579231BD3F6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 xmlns:a16="http://schemas.microsoft.com/office/drawing/2014/main" id="{7DAFB9C6-F7E5-458F-A915-2720965C40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 xmlns:a16="http://schemas.microsoft.com/office/drawing/2014/main" id="{ADBE75F3-9179-42C1-8EA9-80AE0356BDC7}"/>
              </a:ext>
            </a:extLst>
          </p:cNvPr>
          <p:cNvSpPr>
            <a:spLocks noGrp="1"/>
          </p:cNvSpPr>
          <p:nvPr>
            <p:ph type="dt" sz="half" idx="10"/>
          </p:nvPr>
        </p:nvSpPr>
        <p:spPr/>
        <p:txBody>
          <a:bodyPr/>
          <a:lstStyle/>
          <a:p>
            <a:fld id="{6D437CB4-0FC8-456A-B9DB-9F9B7F104309}" type="datetime1">
              <a:rPr lang="en-GB" smtClean="0"/>
              <a:t>05/02/2020</a:t>
            </a:fld>
            <a:endParaRPr lang="en-GB"/>
          </a:p>
        </p:txBody>
      </p:sp>
      <p:sp>
        <p:nvSpPr>
          <p:cNvPr id="5" name="Footer Placeholder 4">
            <a:extLst>
              <a:ext uri="{FF2B5EF4-FFF2-40B4-BE49-F238E27FC236}">
                <a16:creationId xmlns="" xmlns:a16="http://schemas.microsoft.com/office/drawing/2014/main" id="{D68D2394-199B-409A-A342-9E26C27446C4}"/>
              </a:ext>
            </a:extLst>
          </p:cNvPr>
          <p:cNvSpPr>
            <a:spLocks noGrp="1"/>
          </p:cNvSpPr>
          <p:nvPr>
            <p:ph type="ftr" sz="quarter" idx="11"/>
          </p:nvPr>
        </p:nvSpPr>
        <p:spPr/>
        <p:txBody>
          <a:bodyPr/>
          <a:lstStyle/>
          <a:p>
            <a:r>
              <a:rPr lang="en-GB"/>
              <a:t>KOIL October 2019</a:t>
            </a:r>
          </a:p>
        </p:txBody>
      </p:sp>
      <p:sp>
        <p:nvSpPr>
          <p:cNvPr id="6" name="Slide Number Placeholder 5">
            <a:extLst>
              <a:ext uri="{FF2B5EF4-FFF2-40B4-BE49-F238E27FC236}">
                <a16:creationId xmlns="" xmlns:a16="http://schemas.microsoft.com/office/drawing/2014/main" id="{436BDCE4-8937-4147-B8D7-7C8D3EFC90CD}"/>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49097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CA41C8-E3FC-4509-B975-D008B767AC3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D728EEBF-373C-4BF1-9CCC-D058AB93FCE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625FF3C0-2FA3-43C3-81E5-BC8E816383B7}"/>
              </a:ext>
            </a:extLst>
          </p:cNvPr>
          <p:cNvSpPr>
            <a:spLocks noGrp="1"/>
          </p:cNvSpPr>
          <p:nvPr>
            <p:ph type="dt" sz="half" idx="10"/>
          </p:nvPr>
        </p:nvSpPr>
        <p:spPr/>
        <p:txBody>
          <a:bodyPr/>
          <a:lstStyle/>
          <a:p>
            <a:fld id="{D9E45D11-4F2C-480F-84DD-B135519B30BA}" type="datetime1">
              <a:rPr lang="en-GB" smtClean="0"/>
              <a:t>05/02/2020</a:t>
            </a:fld>
            <a:endParaRPr lang="en-GB"/>
          </a:p>
        </p:txBody>
      </p:sp>
      <p:sp>
        <p:nvSpPr>
          <p:cNvPr id="5" name="Footer Placeholder 4">
            <a:extLst>
              <a:ext uri="{FF2B5EF4-FFF2-40B4-BE49-F238E27FC236}">
                <a16:creationId xmlns="" xmlns:a16="http://schemas.microsoft.com/office/drawing/2014/main" id="{B6B5267F-5F0A-46C9-9555-6C18659EE70C}"/>
              </a:ext>
            </a:extLst>
          </p:cNvPr>
          <p:cNvSpPr>
            <a:spLocks noGrp="1"/>
          </p:cNvSpPr>
          <p:nvPr>
            <p:ph type="ftr" sz="quarter" idx="11"/>
          </p:nvPr>
        </p:nvSpPr>
        <p:spPr/>
        <p:txBody>
          <a:bodyPr/>
          <a:lstStyle/>
          <a:p>
            <a:r>
              <a:rPr lang="en-GB"/>
              <a:t>KOIL October 2019</a:t>
            </a:r>
          </a:p>
        </p:txBody>
      </p:sp>
      <p:sp>
        <p:nvSpPr>
          <p:cNvPr id="6" name="Slide Number Placeholder 5">
            <a:extLst>
              <a:ext uri="{FF2B5EF4-FFF2-40B4-BE49-F238E27FC236}">
                <a16:creationId xmlns="" xmlns:a16="http://schemas.microsoft.com/office/drawing/2014/main" id="{B0D02E8D-6C83-44C0-A206-C3DF2B9F9518}"/>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1059120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669B60B-9730-4F3C-AAF0-DD0FB80295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B30FC1AC-EE7A-436D-8FA9-8DE488975ED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337FBC2A-B8F1-4BCA-8408-D1063C13C0C5}"/>
              </a:ext>
            </a:extLst>
          </p:cNvPr>
          <p:cNvSpPr>
            <a:spLocks noGrp="1"/>
          </p:cNvSpPr>
          <p:nvPr>
            <p:ph type="dt" sz="half" idx="10"/>
          </p:nvPr>
        </p:nvSpPr>
        <p:spPr/>
        <p:txBody>
          <a:bodyPr/>
          <a:lstStyle/>
          <a:p>
            <a:fld id="{F8350D22-DFFF-4DD6-84CE-C14B7E94399C}" type="datetime1">
              <a:rPr lang="en-GB" smtClean="0"/>
              <a:t>05/02/2020</a:t>
            </a:fld>
            <a:endParaRPr lang="en-GB"/>
          </a:p>
        </p:txBody>
      </p:sp>
      <p:sp>
        <p:nvSpPr>
          <p:cNvPr id="5" name="Footer Placeholder 4">
            <a:extLst>
              <a:ext uri="{FF2B5EF4-FFF2-40B4-BE49-F238E27FC236}">
                <a16:creationId xmlns="" xmlns:a16="http://schemas.microsoft.com/office/drawing/2014/main" id="{569D2125-49F3-4FF7-A613-E473D160AE40}"/>
              </a:ext>
            </a:extLst>
          </p:cNvPr>
          <p:cNvSpPr>
            <a:spLocks noGrp="1"/>
          </p:cNvSpPr>
          <p:nvPr>
            <p:ph type="ftr" sz="quarter" idx="11"/>
          </p:nvPr>
        </p:nvSpPr>
        <p:spPr/>
        <p:txBody>
          <a:bodyPr/>
          <a:lstStyle/>
          <a:p>
            <a:r>
              <a:rPr lang="en-GB"/>
              <a:t>KOIL October 2019</a:t>
            </a:r>
          </a:p>
        </p:txBody>
      </p:sp>
      <p:sp>
        <p:nvSpPr>
          <p:cNvPr id="6" name="Slide Number Placeholder 5">
            <a:extLst>
              <a:ext uri="{FF2B5EF4-FFF2-40B4-BE49-F238E27FC236}">
                <a16:creationId xmlns="" xmlns:a16="http://schemas.microsoft.com/office/drawing/2014/main" id="{568C3487-A3EE-4CD7-B169-DCC6FD56675F}"/>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2682990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02CB7C-36E0-4CD3-B71A-88073967FD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F66A7843-41ED-404F-9A25-0A53963A946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5C2E26DF-4669-4E81-9C95-87C4C0DC9DAA}"/>
              </a:ext>
            </a:extLst>
          </p:cNvPr>
          <p:cNvSpPr>
            <a:spLocks noGrp="1"/>
          </p:cNvSpPr>
          <p:nvPr>
            <p:ph type="dt" sz="half" idx="10"/>
          </p:nvPr>
        </p:nvSpPr>
        <p:spPr/>
        <p:txBody>
          <a:bodyPr/>
          <a:lstStyle/>
          <a:p>
            <a:fld id="{9330407C-DBD9-4AD2-8799-95A6B4E1DC14}" type="datetime1">
              <a:rPr lang="en-GB" smtClean="0"/>
              <a:t>05/02/2020</a:t>
            </a:fld>
            <a:endParaRPr lang="en-GB"/>
          </a:p>
        </p:txBody>
      </p:sp>
      <p:sp>
        <p:nvSpPr>
          <p:cNvPr id="5" name="Footer Placeholder 4">
            <a:extLst>
              <a:ext uri="{FF2B5EF4-FFF2-40B4-BE49-F238E27FC236}">
                <a16:creationId xmlns="" xmlns:a16="http://schemas.microsoft.com/office/drawing/2014/main" id="{85D095C6-06C7-4C4D-94AE-88FF164424CC}"/>
              </a:ext>
            </a:extLst>
          </p:cNvPr>
          <p:cNvSpPr>
            <a:spLocks noGrp="1"/>
          </p:cNvSpPr>
          <p:nvPr>
            <p:ph type="ftr" sz="quarter" idx="11"/>
          </p:nvPr>
        </p:nvSpPr>
        <p:spPr/>
        <p:txBody>
          <a:bodyPr/>
          <a:lstStyle/>
          <a:p>
            <a:r>
              <a:rPr lang="en-GB"/>
              <a:t>KOIL October 2019</a:t>
            </a:r>
          </a:p>
        </p:txBody>
      </p:sp>
      <p:sp>
        <p:nvSpPr>
          <p:cNvPr id="6" name="Slide Number Placeholder 5">
            <a:extLst>
              <a:ext uri="{FF2B5EF4-FFF2-40B4-BE49-F238E27FC236}">
                <a16:creationId xmlns="" xmlns:a16="http://schemas.microsoft.com/office/drawing/2014/main" id="{412D693C-CED9-47EC-A5DF-1F3831198209}"/>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3019170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0F4F181-4DA5-407D-BB6B-8B4E856B88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 xmlns:a16="http://schemas.microsoft.com/office/drawing/2014/main" id="{55A5C70A-11FE-4F35-98B5-AEC48CEFE6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8E6FC649-A1B3-46C7-92B3-C05B4FA19E24}"/>
              </a:ext>
            </a:extLst>
          </p:cNvPr>
          <p:cNvSpPr>
            <a:spLocks noGrp="1"/>
          </p:cNvSpPr>
          <p:nvPr>
            <p:ph type="dt" sz="half" idx="10"/>
          </p:nvPr>
        </p:nvSpPr>
        <p:spPr/>
        <p:txBody>
          <a:bodyPr/>
          <a:lstStyle/>
          <a:p>
            <a:fld id="{1F9F93BB-5475-47A2-AFEC-CE4EEBB8ADF8}" type="datetime1">
              <a:rPr lang="en-GB" smtClean="0"/>
              <a:t>05/02/2020</a:t>
            </a:fld>
            <a:endParaRPr lang="en-GB"/>
          </a:p>
        </p:txBody>
      </p:sp>
      <p:sp>
        <p:nvSpPr>
          <p:cNvPr id="5" name="Footer Placeholder 4">
            <a:extLst>
              <a:ext uri="{FF2B5EF4-FFF2-40B4-BE49-F238E27FC236}">
                <a16:creationId xmlns="" xmlns:a16="http://schemas.microsoft.com/office/drawing/2014/main" id="{54CF0209-8AED-4E6B-9B69-306C4C22D503}"/>
              </a:ext>
            </a:extLst>
          </p:cNvPr>
          <p:cNvSpPr>
            <a:spLocks noGrp="1"/>
          </p:cNvSpPr>
          <p:nvPr>
            <p:ph type="ftr" sz="quarter" idx="11"/>
          </p:nvPr>
        </p:nvSpPr>
        <p:spPr/>
        <p:txBody>
          <a:bodyPr/>
          <a:lstStyle/>
          <a:p>
            <a:r>
              <a:rPr lang="en-GB"/>
              <a:t>KOIL October 2019</a:t>
            </a:r>
          </a:p>
        </p:txBody>
      </p:sp>
      <p:sp>
        <p:nvSpPr>
          <p:cNvPr id="6" name="Slide Number Placeholder 5">
            <a:extLst>
              <a:ext uri="{FF2B5EF4-FFF2-40B4-BE49-F238E27FC236}">
                <a16:creationId xmlns="" xmlns:a16="http://schemas.microsoft.com/office/drawing/2014/main" id="{AC45B0CE-0C25-4783-A5D2-F44919A7FC46}"/>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2458477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FE7C8B1-F086-4981-98FA-051784BCA4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7D706A2A-90FC-405A-AA29-4FC90E01313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 xmlns:a16="http://schemas.microsoft.com/office/drawing/2014/main" id="{0E12F971-C581-4680-9538-13A7F92579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 xmlns:a16="http://schemas.microsoft.com/office/drawing/2014/main" id="{FEEF7294-B51A-4351-88E7-57273B637592}"/>
              </a:ext>
            </a:extLst>
          </p:cNvPr>
          <p:cNvSpPr>
            <a:spLocks noGrp="1"/>
          </p:cNvSpPr>
          <p:nvPr>
            <p:ph type="dt" sz="half" idx="10"/>
          </p:nvPr>
        </p:nvSpPr>
        <p:spPr/>
        <p:txBody>
          <a:bodyPr/>
          <a:lstStyle/>
          <a:p>
            <a:fld id="{96F7A0E8-0B57-40B5-A8BC-970C46226FB7}" type="datetime1">
              <a:rPr lang="en-GB" smtClean="0"/>
              <a:t>05/02/2020</a:t>
            </a:fld>
            <a:endParaRPr lang="en-GB"/>
          </a:p>
        </p:txBody>
      </p:sp>
      <p:sp>
        <p:nvSpPr>
          <p:cNvPr id="6" name="Footer Placeholder 5">
            <a:extLst>
              <a:ext uri="{FF2B5EF4-FFF2-40B4-BE49-F238E27FC236}">
                <a16:creationId xmlns="" xmlns:a16="http://schemas.microsoft.com/office/drawing/2014/main" id="{48C12740-753E-4621-8A7B-9FCDA0832ECB}"/>
              </a:ext>
            </a:extLst>
          </p:cNvPr>
          <p:cNvSpPr>
            <a:spLocks noGrp="1"/>
          </p:cNvSpPr>
          <p:nvPr>
            <p:ph type="ftr" sz="quarter" idx="11"/>
          </p:nvPr>
        </p:nvSpPr>
        <p:spPr/>
        <p:txBody>
          <a:bodyPr/>
          <a:lstStyle/>
          <a:p>
            <a:r>
              <a:rPr lang="en-GB"/>
              <a:t>KOIL October 2019</a:t>
            </a:r>
          </a:p>
        </p:txBody>
      </p:sp>
      <p:sp>
        <p:nvSpPr>
          <p:cNvPr id="7" name="Slide Number Placeholder 6">
            <a:extLst>
              <a:ext uri="{FF2B5EF4-FFF2-40B4-BE49-F238E27FC236}">
                <a16:creationId xmlns="" xmlns:a16="http://schemas.microsoft.com/office/drawing/2014/main" id="{AAE1BD8E-9C0C-40D3-B3B2-B7A2519B5A4C}"/>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2847346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36E7E3C-A9C2-4BAF-B92F-BA2E6E3C9D7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8E44954C-1C16-4765-B8D0-8A81DEC986B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BC86AE4D-2B6B-4509-B40B-BF90EDFEB66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 xmlns:a16="http://schemas.microsoft.com/office/drawing/2014/main" id="{4A824EFF-D788-463F-8E29-A2EDFFBB6C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262336E3-30DC-401D-AA85-50900F13B15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 xmlns:a16="http://schemas.microsoft.com/office/drawing/2014/main" id="{97F57F7E-6421-4AF4-88D4-D0E037DED2EF}"/>
              </a:ext>
            </a:extLst>
          </p:cNvPr>
          <p:cNvSpPr>
            <a:spLocks noGrp="1"/>
          </p:cNvSpPr>
          <p:nvPr>
            <p:ph type="dt" sz="half" idx="10"/>
          </p:nvPr>
        </p:nvSpPr>
        <p:spPr/>
        <p:txBody>
          <a:bodyPr/>
          <a:lstStyle/>
          <a:p>
            <a:fld id="{51E927E8-3254-4C04-B5CE-440DB5639D1E}" type="datetime1">
              <a:rPr lang="en-GB" smtClean="0"/>
              <a:t>05/02/2020</a:t>
            </a:fld>
            <a:endParaRPr lang="en-GB"/>
          </a:p>
        </p:txBody>
      </p:sp>
      <p:sp>
        <p:nvSpPr>
          <p:cNvPr id="8" name="Footer Placeholder 7">
            <a:extLst>
              <a:ext uri="{FF2B5EF4-FFF2-40B4-BE49-F238E27FC236}">
                <a16:creationId xmlns="" xmlns:a16="http://schemas.microsoft.com/office/drawing/2014/main" id="{E36C00FA-8D41-4D79-9144-C1AF5E780741}"/>
              </a:ext>
            </a:extLst>
          </p:cNvPr>
          <p:cNvSpPr>
            <a:spLocks noGrp="1"/>
          </p:cNvSpPr>
          <p:nvPr>
            <p:ph type="ftr" sz="quarter" idx="11"/>
          </p:nvPr>
        </p:nvSpPr>
        <p:spPr/>
        <p:txBody>
          <a:bodyPr/>
          <a:lstStyle/>
          <a:p>
            <a:r>
              <a:rPr lang="en-GB"/>
              <a:t>KOIL October 2019</a:t>
            </a:r>
          </a:p>
        </p:txBody>
      </p:sp>
      <p:sp>
        <p:nvSpPr>
          <p:cNvPr id="9" name="Slide Number Placeholder 8">
            <a:extLst>
              <a:ext uri="{FF2B5EF4-FFF2-40B4-BE49-F238E27FC236}">
                <a16:creationId xmlns="" xmlns:a16="http://schemas.microsoft.com/office/drawing/2014/main" id="{7907D18A-0CB3-4D8B-A6AD-FCF8383A3AB6}"/>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1450745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0C82A04-A99C-4F94-A6E5-F754717A677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 xmlns:a16="http://schemas.microsoft.com/office/drawing/2014/main" id="{FD8267AE-FC17-422D-AFED-5B0280D215AE}"/>
              </a:ext>
            </a:extLst>
          </p:cNvPr>
          <p:cNvSpPr>
            <a:spLocks noGrp="1"/>
          </p:cNvSpPr>
          <p:nvPr>
            <p:ph type="dt" sz="half" idx="10"/>
          </p:nvPr>
        </p:nvSpPr>
        <p:spPr/>
        <p:txBody>
          <a:bodyPr/>
          <a:lstStyle/>
          <a:p>
            <a:fld id="{5BD318B4-2AEB-4F93-8593-743D490574A2}" type="datetime1">
              <a:rPr lang="en-GB" smtClean="0"/>
              <a:t>05/02/2020</a:t>
            </a:fld>
            <a:endParaRPr lang="en-GB"/>
          </a:p>
        </p:txBody>
      </p:sp>
      <p:sp>
        <p:nvSpPr>
          <p:cNvPr id="4" name="Footer Placeholder 3">
            <a:extLst>
              <a:ext uri="{FF2B5EF4-FFF2-40B4-BE49-F238E27FC236}">
                <a16:creationId xmlns="" xmlns:a16="http://schemas.microsoft.com/office/drawing/2014/main" id="{69EFCAC5-CDEB-43AE-BB15-A591216FD738}"/>
              </a:ext>
            </a:extLst>
          </p:cNvPr>
          <p:cNvSpPr>
            <a:spLocks noGrp="1"/>
          </p:cNvSpPr>
          <p:nvPr>
            <p:ph type="ftr" sz="quarter" idx="11"/>
          </p:nvPr>
        </p:nvSpPr>
        <p:spPr/>
        <p:txBody>
          <a:bodyPr/>
          <a:lstStyle/>
          <a:p>
            <a:r>
              <a:rPr lang="en-GB"/>
              <a:t>KOIL October 2019</a:t>
            </a:r>
          </a:p>
        </p:txBody>
      </p:sp>
      <p:sp>
        <p:nvSpPr>
          <p:cNvPr id="5" name="Slide Number Placeholder 4">
            <a:extLst>
              <a:ext uri="{FF2B5EF4-FFF2-40B4-BE49-F238E27FC236}">
                <a16:creationId xmlns="" xmlns:a16="http://schemas.microsoft.com/office/drawing/2014/main" id="{8C201185-F257-40A1-A1CA-D93F2496928A}"/>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3899364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C9C8FC86-4107-4144-8436-690DA626F654}"/>
              </a:ext>
            </a:extLst>
          </p:cNvPr>
          <p:cNvSpPr>
            <a:spLocks noGrp="1"/>
          </p:cNvSpPr>
          <p:nvPr>
            <p:ph type="dt" sz="half" idx="10"/>
          </p:nvPr>
        </p:nvSpPr>
        <p:spPr/>
        <p:txBody>
          <a:bodyPr/>
          <a:lstStyle/>
          <a:p>
            <a:fld id="{6FC456FC-E004-4173-9857-2FD20DA078CE}" type="datetime1">
              <a:rPr lang="en-GB" smtClean="0"/>
              <a:t>05/02/2020</a:t>
            </a:fld>
            <a:endParaRPr lang="en-GB"/>
          </a:p>
        </p:txBody>
      </p:sp>
      <p:sp>
        <p:nvSpPr>
          <p:cNvPr id="3" name="Footer Placeholder 2">
            <a:extLst>
              <a:ext uri="{FF2B5EF4-FFF2-40B4-BE49-F238E27FC236}">
                <a16:creationId xmlns="" xmlns:a16="http://schemas.microsoft.com/office/drawing/2014/main" id="{4DA92A67-805B-4127-9DE2-F06FCFB4106D}"/>
              </a:ext>
            </a:extLst>
          </p:cNvPr>
          <p:cNvSpPr>
            <a:spLocks noGrp="1"/>
          </p:cNvSpPr>
          <p:nvPr>
            <p:ph type="ftr" sz="quarter" idx="11"/>
          </p:nvPr>
        </p:nvSpPr>
        <p:spPr/>
        <p:txBody>
          <a:bodyPr/>
          <a:lstStyle/>
          <a:p>
            <a:r>
              <a:rPr lang="en-GB"/>
              <a:t>KOIL October 2019</a:t>
            </a:r>
          </a:p>
        </p:txBody>
      </p:sp>
      <p:sp>
        <p:nvSpPr>
          <p:cNvPr id="4" name="Slide Number Placeholder 3">
            <a:extLst>
              <a:ext uri="{FF2B5EF4-FFF2-40B4-BE49-F238E27FC236}">
                <a16:creationId xmlns="" xmlns:a16="http://schemas.microsoft.com/office/drawing/2014/main" id="{EC9772F5-73F8-48DF-8D23-D5E2C4F74FF7}"/>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1625272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117076D-1862-4C69-B6FB-288B677188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0C4D8B54-0E63-49E3-8F2D-E093425B41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 xmlns:a16="http://schemas.microsoft.com/office/drawing/2014/main" id="{C4B6AB34-5A6F-4E57-A127-A5E646D7FB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E64B5DC9-693D-491A-8905-9EC9EB34927E}"/>
              </a:ext>
            </a:extLst>
          </p:cNvPr>
          <p:cNvSpPr>
            <a:spLocks noGrp="1"/>
          </p:cNvSpPr>
          <p:nvPr>
            <p:ph type="dt" sz="half" idx="10"/>
          </p:nvPr>
        </p:nvSpPr>
        <p:spPr/>
        <p:txBody>
          <a:bodyPr/>
          <a:lstStyle/>
          <a:p>
            <a:fld id="{DD3BCE0D-3841-4F24-BFA9-7F1348CE9580}" type="datetime1">
              <a:rPr lang="en-GB" smtClean="0"/>
              <a:t>05/02/2020</a:t>
            </a:fld>
            <a:endParaRPr lang="en-GB"/>
          </a:p>
        </p:txBody>
      </p:sp>
      <p:sp>
        <p:nvSpPr>
          <p:cNvPr id="6" name="Footer Placeholder 5">
            <a:extLst>
              <a:ext uri="{FF2B5EF4-FFF2-40B4-BE49-F238E27FC236}">
                <a16:creationId xmlns="" xmlns:a16="http://schemas.microsoft.com/office/drawing/2014/main" id="{BACD9A53-12D4-4A37-85DB-63103CFF36C1}"/>
              </a:ext>
            </a:extLst>
          </p:cNvPr>
          <p:cNvSpPr>
            <a:spLocks noGrp="1"/>
          </p:cNvSpPr>
          <p:nvPr>
            <p:ph type="ftr" sz="quarter" idx="11"/>
          </p:nvPr>
        </p:nvSpPr>
        <p:spPr/>
        <p:txBody>
          <a:bodyPr/>
          <a:lstStyle/>
          <a:p>
            <a:r>
              <a:rPr lang="en-GB"/>
              <a:t>KOIL October 2019</a:t>
            </a:r>
          </a:p>
        </p:txBody>
      </p:sp>
      <p:sp>
        <p:nvSpPr>
          <p:cNvPr id="7" name="Slide Number Placeholder 6">
            <a:extLst>
              <a:ext uri="{FF2B5EF4-FFF2-40B4-BE49-F238E27FC236}">
                <a16:creationId xmlns="" xmlns:a16="http://schemas.microsoft.com/office/drawing/2014/main" id="{3D6AF1E0-5BA0-4EA4-930E-06F037F01B8E}"/>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2998283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445CF3-1DE0-4378-B41D-67D2827DE9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 xmlns:a16="http://schemas.microsoft.com/office/drawing/2014/main" id="{26BB90F2-DF2E-45E7-9524-1DB21A7502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 xmlns:a16="http://schemas.microsoft.com/office/drawing/2014/main" id="{5E20556C-1500-4EB8-909E-A6F76E6A72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97CC39F9-2509-4271-B274-3D743141B597}"/>
              </a:ext>
            </a:extLst>
          </p:cNvPr>
          <p:cNvSpPr>
            <a:spLocks noGrp="1"/>
          </p:cNvSpPr>
          <p:nvPr>
            <p:ph type="dt" sz="half" idx="10"/>
          </p:nvPr>
        </p:nvSpPr>
        <p:spPr/>
        <p:txBody>
          <a:bodyPr/>
          <a:lstStyle/>
          <a:p>
            <a:fld id="{9FD14849-5632-459D-AC98-513D3B93733B}" type="datetime1">
              <a:rPr lang="en-GB" smtClean="0"/>
              <a:t>05/02/2020</a:t>
            </a:fld>
            <a:endParaRPr lang="en-GB"/>
          </a:p>
        </p:txBody>
      </p:sp>
      <p:sp>
        <p:nvSpPr>
          <p:cNvPr id="6" name="Footer Placeholder 5">
            <a:extLst>
              <a:ext uri="{FF2B5EF4-FFF2-40B4-BE49-F238E27FC236}">
                <a16:creationId xmlns="" xmlns:a16="http://schemas.microsoft.com/office/drawing/2014/main" id="{C031846D-861F-4AA7-AE70-1D3B2875A602}"/>
              </a:ext>
            </a:extLst>
          </p:cNvPr>
          <p:cNvSpPr>
            <a:spLocks noGrp="1"/>
          </p:cNvSpPr>
          <p:nvPr>
            <p:ph type="ftr" sz="quarter" idx="11"/>
          </p:nvPr>
        </p:nvSpPr>
        <p:spPr/>
        <p:txBody>
          <a:bodyPr/>
          <a:lstStyle/>
          <a:p>
            <a:r>
              <a:rPr lang="en-GB"/>
              <a:t>KOIL October 2019</a:t>
            </a:r>
          </a:p>
        </p:txBody>
      </p:sp>
      <p:sp>
        <p:nvSpPr>
          <p:cNvPr id="7" name="Slide Number Placeholder 6">
            <a:extLst>
              <a:ext uri="{FF2B5EF4-FFF2-40B4-BE49-F238E27FC236}">
                <a16:creationId xmlns="" xmlns:a16="http://schemas.microsoft.com/office/drawing/2014/main" id="{FD11D7F0-2BCF-4CA9-830E-C6895E9AA985}"/>
              </a:ext>
            </a:extLst>
          </p:cNvPr>
          <p:cNvSpPr>
            <a:spLocks noGrp="1"/>
          </p:cNvSpPr>
          <p:nvPr>
            <p:ph type="sldNum" sz="quarter" idx="12"/>
          </p:nvPr>
        </p:nvSpPr>
        <p:spPr/>
        <p:txBody>
          <a:bodyPr/>
          <a:lstStyle/>
          <a:p>
            <a:fld id="{2F2CBB4D-5D57-4031-92B8-C9DF2EE1A732}" type="slidenum">
              <a:rPr lang="en-GB" smtClean="0"/>
              <a:t>‹#›</a:t>
            </a:fld>
            <a:endParaRPr lang="en-GB"/>
          </a:p>
        </p:txBody>
      </p:sp>
    </p:spTree>
    <p:extLst>
      <p:ext uri="{BB962C8B-B14F-4D97-AF65-F5344CB8AC3E}">
        <p14:creationId xmlns:p14="http://schemas.microsoft.com/office/powerpoint/2010/main" val="1827592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F7F0C91D-3F6C-4443-9E8D-176BC5C48C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2355B01B-0759-40BF-AF2C-3841BB79F6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16AB335C-F8E4-48CD-A675-DE13B3BD95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D8B47-DE4C-40FF-B042-DE194E21EA23}" type="datetime1">
              <a:rPr lang="en-GB" smtClean="0"/>
              <a:t>05/02/2020</a:t>
            </a:fld>
            <a:endParaRPr lang="en-GB"/>
          </a:p>
        </p:txBody>
      </p:sp>
      <p:sp>
        <p:nvSpPr>
          <p:cNvPr id="5" name="Footer Placeholder 4">
            <a:extLst>
              <a:ext uri="{FF2B5EF4-FFF2-40B4-BE49-F238E27FC236}">
                <a16:creationId xmlns="" xmlns:a16="http://schemas.microsoft.com/office/drawing/2014/main" id="{41CD9DC3-E840-4E04-934E-FEF7E2C910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KOIL October 2019</a:t>
            </a:r>
          </a:p>
        </p:txBody>
      </p:sp>
      <p:sp>
        <p:nvSpPr>
          <p:cNvPr id="6" name="Slide Number Placeholder 5">
            <a:extLst>
              <a:ext uri="{FF2B5EF4-FFF2-40B4-BE49-F238E27FC236}">
                <a16:creationId xmlns="" xmlns:a16="http://schemas.microsoft.com/office/drawing/2014/main" id="{4EBFFFEE-C4CB-4B98-8449-C34902C022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2CBB4D-5D57-4031-92B8-C9DF2EE1A732}" type="slidenum">
              <a:rPr lang="en-GB" smtClean="0"/>
              <a:t>‹#›</a:t>
            </a:fld>
            <a:endParaRPr lang="en-GB"/>
          </a:p>
        </p:txBody>
      </p:sp>
    </p:spTree>
    <p:extLst>
      <p:ext uri="{BB962C8B-B14F-4D97-AF65-F5344CB8AC3E}">
        <p14:creationId xmlns:p14="http://schemas.microsoft.com/office/powerpoint/2010/main" val="3846314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s://yougov.co.uk/news/2014/07/26/britain-proud-its-empir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s://www.youtube.com/watch?v=Zyh2d9X2580&amp;t=1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www.youtube.com/watch?v=Lze_8frZGCw"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hyperlink" Target="http://multimedia.scmp.com/ww1-china/"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http://i2.wp.com/militaryhistorynow.com/wp-content/uploads/2013/12/Chinese-Labour-Corps.jpg" TargetMode="External"/><Relationship Id="rId5" Type="http://schemas.openxmlformats.org/officeDocument/2006/relationships/image" Target="../media/image16.jpeg"/><Relationship Id="rId4" Type="http://schemas.openxmlformats.org/officeDocument/2006/relationships/image" Target="http://multimedia.scmp.com/ww1-china/img/2/08workersweihai.jp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pinterest.co.uk/CorneliaC24/black-history-month-quote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3.jpe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hyperlink" Target="https://www.youtube.com/watch?v=l69ElZd0weI" TargetMode="External"/><Relationship Id="rId5" Type="http://schemas.openxmlformats.org/officeDocument/2006/relationships/image" Target="../media/image22.png"/><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hyperlink" Target="https://www.bbc.co.uk/news/magazine-23795655"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hyperlink" Target="https://www.bbc.co.uk/news/uk-england-birmingham-47853718"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ww.unhcr.org/globaltrends2017/"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s://www.oxfam.org/sites/www.oxfam.org/files/file_attachments/mb-a-poor-welcome-refugees-180716-en.pdf"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s://www.pinterest.co.uk/pin/599823244092006482/?lp=tru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738918-D00C-4297-93AD-760D61197AD0}"/>
              </a:ext>
            </a:extLst>
          </p:cNvPr>
          <p:cNvSpPr>
            <a:spLocks noGrp="1"/>
          </p:cNvSpPr>
          <p:nvPr>
            <p:ph type="ctrTitle"/>
          </p:nvPr>
        </p:nvSpPr>
        <p:spPr>
          <a:xfrm>
            <a:off x="1719943" y="1214438"/>
            <a:ext cx="9144000" cy="2387600"/>
          </a:xfrm>
        </p:spPr>
        <p:txBody>
          <a:bodyPr>
            <a:normAutofit fontScale="90000"/>
          </a:bodyPr>
          <a:lstStyle/>
          <a:p>
            <a:r>
              <a:rPr lang="en-GB" dirty="0">
                <a:latin typeface="+mn-lt"/>
              </a:rPr>
              <a:t>Global Contributions to Contemporary Britain</a:t>
            </a:r>
            <a:br>
              <a:rPr lang="en-GB" dirty="0">
                <a:latin typeface="+mn-lt"/>
              </a:rPr>
            </a:br>
            <a:r>
              <a:rPr lang="en-GB" sz="2800" dirty="0">
                <a:latin typeface="+mn-lt"/>
              </a:rPr>
              <a:t>Concentrating specifically on Africa, </a:t>
            </a:r>
            <a:br>
              <a:rPr lang="en-GB" sz="2800" dirty="0">
                <a:latin typeface="+mn-lt"/>
              </a:rPr>
            </a:br>
            <a:r>
              <a:rPr lang="en-GB" sz="2800" dirty="0">
                <a:latin typeface="+mn-lt"/>
              </a:rPr>
              <a:t>Asia and the Caribbean</a:t>
            </a:r>
            <a:endParaRPr lang="en-GB" dirty="0">
              <a:latin typeface="+mn-lt"/>
            </a:endParaRPr>
          </a:p>
        </p:txBody>
      </p:sp>
      <p:sp>
        <p:nvSpPr>
          <p:cNvPr id="3" name="Subtitle 2">
            <a:extLst>
              <a:ext uri="{FF2B5EF4-FFF2-40B4-BE49-F238E27FC236}">
                <a16:creationId xmlns="" xmlns:a16="http://schemas.microsoft.com/office/drawing/2014/main" id="{7987947F-1CB2-4B4F-B482-209339839D9B}"/>
              </a:ext>
            </a:extLst>
          </p:cNvPr>
          <p:cNvSpPr>
            <a:spLocks noGrp="1"/>
          </p:cNvSpPr>
          <p:nvPr>
            <p:ph type="subTitle" idx="1"/>
          </p:nvPr>
        </p:nvSpPr>
        <p:spPr>
          <a:xfrm>
            <a:off x="1524000" y="3602038"/>
            <a:ext cx="9144000" cy="1655762"/>
          </a:xfrm>
        </p:spPr>
        <p:txBody>
          <a:bodyPr/>
          <a:lstStyle/>
          <a:p>
            <a:endParaRPr lang="en-GB" dirty="0">
              <a:cs typeface="Arial" panose="020B0604020202020204" pitchFamily="34" charset="0"/>
            </a:endParaRPr>
          </a:p>
          <a:p>
            <a:r>
              <a:rPr lang="en-GB" sz="2800" dirty="0">
                <a:cs typeface="Arial" panose="020B0604020202020204" pitchFamily="34" charset="0"/>
              </a:rPr>
              <a:t>Kamljit </a:t>
            </a:r>
            <a:r>
              <a:rPr lang="en-GB" sz="2800" dirty="0" err="1">
                <a:cs typeface="Arial" panose="020B0604020202020204" pitchFamily="34" charset="0"/>
              </a:rPr>
              <a:t>Obhi</a:t>
            </a:r>
            <a:r>
              <a:rPr lang="en-GB" sz="2800" dirty="0">
                <a:cs typeface="Arial" panose="020B0604020202020204" pitchFamily="34" charset="0"/>
              </a:rPr>
              <a:t> and </a:t>
            </a:r>
            <a:r>
              <a:rPr lang="en-GB" sz="2800" dirty="0" err="1">
                <a:cs typeface="Arial" panose="020B0604020202020204" pitchFamily="34" charset="0"/>
              </a:rPr>
              <a:t>Dr.</a:t>
            </a:r>
            <a:r>
              <a:rPr lang="en-GB" sz="2800" dirty="0">
                <a:cs typeface="Arial" panose="020B0604020202020204" pitchFamily="34" charset="0"/>
              </a:rPr>
              <a:t> Iris </a:t>
            </a:r>
            <a:r>
              <a:rPr lang="en-GB" sz="2800" dirty="0" err="1">
                <a:cs typeface="Arial" panose="020B0604020202020204" pitchFamily="34" charset="0"/>
              </a:rPr>
              <a:t>Lightfoote</a:t>
            </a:r>
            <a:endParaRPr lang="en-GB" sz="2800" dirty="0">
              <a:cs typeface="Arial" panose="020B0604020202020204" pitchFamily="34" charset="0"/>
            </a:endParaRPr>
          </a:p>
        </p:txBody>
      </p:sp>
      <p:sp>
        <p:nvSpPr>
          <p:cNvPr id="4" name="Footer Placeholder 3"/>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1</a:t>
            </a:fld>
            <a:endParaRPr lang="en-GB"/>
          </a:p>
        </p:txBody>
      </p:sp>
      <p:pic>
        <p:nvPicPr>
          <p:cNvPr id="6" name="1D2B227C">
            <a:hlinkClick r:id="" action="ppaction://media"/>
            <a:extLst>
              <a:ext uri="{FF2B5EF4-FFF2-40B4-BE49-F238E27FC236}">
                <a16:creationId xmlns="" xmlns:a16="http://schemas.microsoft.com/office/drawing/2014/main" id="{5E2A7BED-C3DB-4AE9-9B1F-B8B19BB18971}"/>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92075" y="92075"/>
            <a:ext cx="2919072" cy="3892096"/>
          </a:xfrm>
          <a:prstGeom prst="rect">
            <a:avLst/>
          </a:prstGeom>
        </p:spPr>
      </p:pic>
      <p:sp>
        <p:nvSpPr>
          <p:cNvPr id="7" name="TextBox 6">
            <a:extLst>
              <a:ext uri="{FF2B5EF4-FFF2-40B4-BE49-F238E27FC236}">
                <a16:creationId xmlns="" xmlns:a16="http://schemas.microsoft.com/office/drawing/2014/main" id="{CBB152EF-4B13-442A-AF8F-97913FD00B8B}"/>
              </a:ext>
            </a:extLst>
          </p:cNvPr>
          <p:cNvSpPr txBox="1"/>
          <p:nvPr/>
        </p:nvSpPr>
        <p:spPr>
          <a:xfrm>
            <a:off x="195944" y="4071780"/>
            <a:ext cx="1687286" cy="461665"/>
          </a:xfrm>
          <a:prstGeom prst="rect">
            <a:avLst/>
          </a:prstGeom>
          <a:noFill/>
        </p:spPr>
        <p:txBody>
          <a:bodyPr wrap="square" rtlCol="0">
            <a:spAutoFit/>
          </a:bodyPr>
          <a:lstStyle/>
          <a:p>
            <a:r>
              <a:rPr lang="en-GB" sz="1200" dirty="0" err="1"/>
              <a:t>DMGlobal</a:t>
            </a:r>
            <a:endParaRPr lang="en-GB" sz="1200" dirty="0"/>
          </a:p>
          <a:p>
            <a:r>
              <a:rPr lang="en-GB" sz="1200" dirty="0"/>
              <a:t>www.bmorenews.com</a:t>
            </a:r>
          </a:p>
        </p:txBody>
      </p:sp>
    </p:spTree>
    <p:extLst>
      <p:ext uri="{BB962C8B-B14F-4D97-AF65-F5344CB8AC3E}">
        <p14:creationId xmlns:p14="http://schemas.microsoft.com/office/powerpoint/2010/main" val="1307575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918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B138408-916C-45CC-ADFA-29373AEB3BFC}"/>
              </a:ext>
            </a:extLst>
          </p:cNvPr>
          <p:cNvSpPr>
            <a:spLocks noGrp="1"/>
          </p:cNvSpPr>
          <p:nvPr>
            <p:ph type="title"/>
          </p:nvPr>
        </p:nvSpPr>
        <p:spPr>
          <a:xfrm>
            <a:off x="838200" y="365126"/>
            <a:ext cx="10334105" cy="948286"/>
          </a:xfrm>
        </p:spPr>
        <p:txBody>
          <a:bodyPr>
            <a:normAutofit fontScale="90000"/>
          </a:bodyPr>
          <a:lstStyle/>
          <a:p>
            <a:r>
              <a:rPr lang="en-GB" dirty="0">
                <a:latin typeface="+mn-lt"/>
              </a:rPr>
              <a:t/>
            </a:r>
            <a:br>
              <a:rPr lang="en-GB" dirty="0">
                <a:latin typeface="+mn-lt"/>
              </a:rPr>
            </a:br>
            <a:r>
              <a:rPr lang="en-GB" sz="4900" b="1" dirty="0">
                <a:latin typeface="+mn-lt"/>
              </a:rPr>
              <a:t>India </a:t>
            </a:r>
            <a:r>
              <a:rPr lang="en-GB" dirty="0"/>
              <a:t/>
            </a:r>
            <a:br>
              <a:rPr lang="en-GB" dirty="0"/>
            </a:br>
            <a:endParaRPr lang="en-GB" dirty="0">
              <a:latin typeface="+mn-lt"/>
            </a:endParaRPr>
          </a:p>
        </p:txBody>
      </p:sp>
      <p:sp>
        <p:nvSpPr>
          <p:cNvPr id="3" name="Content Placeholder 2">
            <a:extLst>
              <a:ext uri="{FF2B5EF4-FFF2-40B4-BE49-F238E27FC236}">
                <a16:creationId xmlns="" xmlns:a16="http://schemas.microsoft.com/office/drawing/2014/main" id="{39366714-BC90-47E7-A200-F18AD50ABACC}"/>
              </a:ext>
            </a:extLst>
          </p:cNvPr>
          <p:cNvSpPr>
            <a:spLocks noGrp="1"/>
          </p:cNvSpPr>
          <p:nvPr>
            <p:ph idx="1"/>
          </p:nvPr>
        </p:nvSpPr>
        <p:spPr>
          <a:xfrm>
            <a:off x="938349" y="1396538"/>
            <a:ext cx="10515600" cy="4781514"/>
          </a:xfrm>
        </p:spPr>
        <p:txBody>
          <a:bodyPr>
            <a:normAutofit/>
          </a:bodyPr>
          <a:lstStyle/>
          <a:p>
            <a:pPr marL="0" indent="0">
              <a:buNone/>
            </a:pPr>
            <a:r>
              <a:rPr lang="en-GB" dirty="0"/>
              <a:t>A 2014 poll in the UK found that 59% of people thought the </a:t>
            </a:r>
            <a:r>
              <a:rPr lang="en-GB" dirty="0">
                <a:hlinkClick r:id="rId3"/>
              </a:rPr>
              <a:t>British empire was something to be proud of</a:t>
            </a:r>
            <a:r>
              <a:rPr lang="en-GB" dirty="0"/>
              <a:t> and nearly half believed countries were better off for having been colonised</a:t>
            </a:r>
          </a:p>
          <a:p>
            <a:pPr marL="0" indent="0">
              <a:buNone/>
            </a:pPr>
            <a:endParaRPr lang="en-GB" b="1" dirty="0"/>
          </a:p>
          <a:p>
            <a:pPr marL="0" indent="0">
              <a:buNone/>
            </a:pPr>
            <a:r>
              <a:rPr lang="en-GB" b="1" dirty="0"/>
              <a:t>Inglorious Empire by Shashi Tharoor – What the British did to India</a:t>
            </a:r>
          </a:p>
          <a:p>
            <a:pPr marL="0" indent="0">
              <a:buNone/>
            </a:pPr>
            <a:r>
              <a:rPr lang="en-GB" i="1" dirty="0"/>
              <a:t>he argues:-</a:t>
            </a:r>
            <a:r>
              <a:rPr lang="en-GB" dirty="0"/>
              <a:t> </a:t>
            </a:r>
            <a:r>
              <a:rPr lang="en-GB" i="1" dirty="0"/>
              <a:t>Pre-colonial India was not a backward society, but a wealthy, commercialising one with a highly developed banking system. Britain, systematically looted his country for some 200 years. </a:t>
            </a:r>
          </a:p>
        </p:txBody>
      </p:sp>
      <p:sp>
        <p:nvSpPr>
          <p:cNvPr id="4" name="Footer Placeholder 3"/>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10</a:t>
            </a:fld>
            <a:endParaRPr lang="en-GB"/>
          </a:p>
        </p:txBody>
      </p:sp>
    </p:spTree>
    <p:extLst>
      <p:ext uri="{BB962C8B-B14F-4D97-AF65-F5344CB8AC3E}">
        <p14:creationId xmlns:p14="http://schemas.microsoft.com/office/powerpoint/2010/main" val="324016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mn-lt"/>
              </a:rPr>
              <a:t>India</a:t>
            </a:r>
          </a:p>
        </p:txBody>
      </p:sp>
      <p:sp>
        <p:nvSpPr>
          <p:cNvPr id="3" name="Content Placeholder 2"/>
          <p:cNvSpPr>
            <a:spLocks noGrp="1"/>
          </p:cNvSpPr>
          <p:nvPr>
            <p:ph idx="1"/>
          </p:nvPr>
        </p:nvSpPr>
        <p:spPr/>
        <p:txBody>
          <a:bodyPr/>
          <a:lstStyle/>
          <a:p>
            <a:r>
              <a:rPr lang="en-GB" dirty="0"/>
              <a:t>In 1600, when the East India Company was established, Britain was producing just 1.8% of the world’s GDP, while India was generating some 23% (27% by 1700). By 1940, after nearly two centuries of the Raj, Britain accounted for nearly 10% of world GDP, while India, when Britain left, it was around 3%.</a:t>
            </a:r>
          </a:p>
          <a:p>
            <a:r>
              <a:rPr lang="en-GB" dirty="0"/>
              <a:t>India had been reduced to a poor “third-world” country</a:t>
            </a:r>
          </a:p>
          <a:p>
            <a:r>
              <a:rPr lang="en-GB" dirty="0"/>
              <a:t>The British left a society with 16% literacy, a life expectancy of 27, practically no domestic industry and over 90% living below what today we would call the poverty line.</a:t>
            </a:r>
          </a:p>
        </p:txBody>
      </p:sp>
      <p:sp>
        <p:nvSpPr>
          <p:cNvPr id="4" name="Footer Placeholder 3"/>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11</a:t>
            </a:fld>
            <a:endParaRPr lang="en-GB"/>
          </a:p>
        </p:txBody>
      </p:sp>
    </p:spTree>
    <p:extLst>
      <p:ext uri="{BB962C8B-B14F-4D97-AF65-F5344CB8AC3E}">
        <p14:creationId xmlns:p14="http://schemas.microsoft.com/office/powerpoint/2010/main" val="2725704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 result for benefits of indentured indian labourers to britain">
            <a:extLst>
              <a:ext uri="{FF2B5EF4-FFF2-40B4-BE49-F238E27FC236}">
                <a16:creationId xmlns="" xmlns:a16="http://schemas.microsoft.com/office/drawing/2014/main" id="{264B4BEC-DDDF-462F-87C7-9189E70134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 y="408622"/>
            <a:ext cx="11399520" cy="598474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GB" dirty="0"/>
              <a:t>KOIL October 2019</a:t>
            </a:r>
          </a:p>
        </p:txBody>
      </p:sp>
      <p:sp>
        <p:nvSpPr>
          <p:cNvPr id="3" name="Slide Number Placeholder 2"/>
          <p:cNvSpPr>
            <a:spLocks noGrp="1"/>
          </p:cNvSpPr>
          <p:nvPr>
            <p:ph type="sldNum" sz="quarter" idx="12"/>
          </p:nvPr>
        </p:nvSpPr>
        <p:spPr/>
        <p:txBody>
          <a:bodyPr/>
          <a:lstStyle/>
          <a:p>
            <a:fld id="{2F2CBB4D-5D57-4031-92B8-C9DF2EE1A732}" type="slidenum">
              <a:rPr lang="en-GB" smtClean="0"/>
              <a:t>12</a:t>
            </a:fld>
            <a:endParaRPr lang="en-GB"/>
          </a:p>
        </p:txBody>
      </p:sp>
    </p:spTree>
    <p:extLst>
      <p:ext uri="{BB962C8B-B14F-4D97-AF65-F5344CB8AC3E}">
        <p14:creationId xmlns:p14="http://schemas.microsoft.com/office/powerpoint/2010/main" val="1809162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5E56F83-B8CF-4878-87F2-7E564F7CE622}"/>
              </a:ext>
            </a:extLst>
          </p:cNvPr>
          <p:cNvSpPr>
            <a:spLocks noGrp="1"/>
          </p:cNvSpPr>
          <p:nvPr>
            <p:ph type="title"/>
          </p:nvPr>
        </p:nvSpPr>
        <p:spPr>
          <a:xfrm>
            <a:off x="838200" y="365125"/>
            <a:ext cx="10515600" cy="915035"/>
          </a:xfrm>
        </p:spPr>
        <p:txBody>
          <a:bodyPr/>
          <a:lstStyle/>
          <a:p>
            <a:r>
              <a:rPr lang="en-GB" b="1" dirty="0" smtClean="0">
                <a:latin typeface="+mn-lt"/>
              </a:rPr>
              <a:t>Military support</a:t>
            </a:r>
            <a:endParaRPr lang="en-GB" b="1" dirty="0">
              <a:latin typeface="+mn-lt"/>
            </a:endParaRPr>
          </a:p>
        </p:txBody>
      </p:sp>
      <p:pic>
        <p:nvPicPr>
          <p:cNvPr id="6" name="Picture 1">
            <a:extLst>
              <a:ext uri="{FF2B5EF4-FFF2-40B4-BE49-F238E27FC236}">
                <a16:creationId xmlns="" xmlns:a16="http://schemas.microsoft.com/office/drawing/2014/main" id="{00E3A8DE-221D-4FD0-A39D-E1027BC2F17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69946" y="1492865"/>
            <a:ext cx="5059443" cy="303341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 xmlns:a16="http://schemas.microsoft.com/office/drawing/2014/main" id="{E363D7D6-C87F-44A7-AF5D-FEBCA01955AA}"/>
              </a:ext>
            </a:extLst>
          </p:cNvPr>
          <p:cNvSpPr/>
          <p:nvPr/>
        </p:nvSpPr>
        <p:spPr>
          <a:xfrm>
            <a:off x="5974080" y="1432560"/>
            <a:ext cx="5725886" cy="4893647"/>
          </a:xfrm>
          <a:prstGeom prst="rect">
            <a:avLst/>
          </a:prstGeom>
        </p:spPr>
        <p:txBody>
          <a:bodyPr wrap="square">
            <a:spAutoFit/>
          </a:bodyPr>
          <a:lstStyle/>
          <a:p>
            <a:r>
              <a:rPr lang="en-GB" sz="2400" b="1" dirty="0">
                <a:latin typeface="Arial" panose="020B0604020202020204" pitchFamily="34" charset="0"/>
                <a:cs typeface="Arial" panose="020B0604020202020204" pitchFamily="34" charset="0"/>
              </a:rPr>
              <a:t>In WW1</a:t>
            </a:r>
          </a:p>
          <a:p>
            <a:pPr marL="342900" indent="-342900">
              <a:buFont typeface="Arial" panose="020B0604020202020204" pitchFamily="34" charset="0"/>
              <a:buChar char="•"/>
            </a:pPr>
            <a:r>
              <a:rPr lang="en-GB" sz="2400" dirty="0">
                <a:latin typeface="Arial" panose="020B0604020202020204" pitchFamily="34" charset="0"/>
                <a:ea typeface="Calibri" panose="020F0502020204030204" pitchFamily="34" charset="0"/>
                <a:cs typeface="Arial" panose="020B0604020202020204" pitchFamily="34" charset="0"/>
              </a:rPr>
              <a:t>15,600 men of the British West Indies Regiment served with the Allied forces. O</a:t>
            </a:r>
            <a:r>
              <a:rPr lang="en-GB" sz="2400" dirty="0">
                <a:latin typeface="Arial" panose="020B0604020202020204" pitchFamily="34" charset="0"/>
                <a:cs typeface="Arial" panose="020B0604020202020204" pitchFamily="34" charset="0"/>
              </a:rPr>
              <a:t>ver 1,200 were killed or died, while more than 2,500 were wounded; </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About 2,350,000 Africans were mobilized between 1914 and 1918; </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1.3 million Indian soldiers served in World War One, and over 74,000 of them lost their lives;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Up to 95,000 Chinese men came to the assistance of Britain during World War 1</a:t>
            </a:r>
          </a:p>
        </p:txBody>
      </p:sp>
      <p:sp>
        <p:nvSpPr>
          <p:cNvPr id="3" name="Footer Placeholder 2"/>
          <p:cNvSpPr>
            <a:spLocks noGrp="1"/>
          </p:cNvSpPr>
          <p:nvPr>
            <p:ph type="ftr" sz="quarter" idx="11"/>
          </p:nvPr>
        </p:nvSpPr>
        <p:spPr/>
        <p:txBody>
          <a:bodyPr/>
          <a:lstStyle/>
          <a:p>
            <a:r>
              <a:rPr lang="en-GB"/>
              <a:t>KOIL October 2019</a:t>
            </a:r>
          </a:p>
        </p:txBody>
      </p:sp>
      <p:sp>
        <p:nvSpPr>
          <p:cNvPr id="4" name="Slide Number Placeholder 3"/>
          <p:cNvSpPr>
            <a:spLocks noGrp="1"/>
          </p:cNvSpPr>
          <p:nvPr>
            <p:ph type="sldNum" sz="quarter" idx="12"/>
          </p:nvPr>
        </p:nvSpPr>
        <p:spPr/>
        <p:txBody>
          <a:bodyPr/>
          <a:lstStyle/>
          <a:p>
            <a:fld id="{2F2CBB4D-5D57-4031-92B8-C9DF2EE1A732}" type="slidenum">
              <a:rPr lang="en-GB" smtClean="0"/>
              <a:t>13</a:t>
            </a:fld>
            <a:endParaRPr lang="en-GB"/>
          </a:p>
        </p:txBody>
      </p:sp>
    </p:spTree>
    <p:extLst>
      <p:ext uri="{BB962C8B-B14F-4D97-AF65-F5344CB8AC3E}">
        <p14:creationId xmlns:p14="http://schemas.microsoft.com/office/powerpoint/2010/main" val="2353948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92" name="Straight Connector 191">
            <a:extLst>
              <a:ext uri="{FF2B5EF4-FFF2-40B4-BE49-F238E27FC236}">
                <a16:creationId xmlns="" xmlns:a16="http://schemas.microsoft.com/office/drawing/2014/main" id="{22F6364A-B358-4BEE-B158-0734D2C938D4}"/>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3738202" y="1570814"/>
            <a:ext cx="0" cy="3710227"/>
          </a:xfrm>
          <a:prstGeom prst="line">
            <a:avLst/>
          </a:prstGeom>
          <a:ln w="19050">
            <a:solidFill>
              <a:srgbClr val="C4AA81"/>
            </a:solidFill>
          </a:ln>
        </p:spPr>
        <p:style>
          <a:lnRef idx="1">
            <a:schemeClr val="accent1"/>
          </a:lnRef>
          <a:fillRef idx="0">
            <a:schemeClr val="accent1"/>
          </a:fillRef>
          <a:effectRef idx="0">
            <a:schemeClr val="accent1"/>
          </a:effectRef>
          <a:fontRef idx="minor">
            <a:schemeClr val="tx1"/>
          </a:fontRef>
        </p:style>
      </p:cxnSp>
      <p:pic>
        <p:nvPicPr>
          <p:cNvPr id="5122" name="Picture 2" descr="A person sitting on a bench&#10;&#10;Description automatically generated">
            <a:extLst>
              <a:ext uri="{FF2B5EF4-FFF2-40B4-BE49-F238E27FC236}">
                <a16:creationId xmlns="" xmlns:a16="http://schemas.microsoft.com/office/drawing/2014/main" id="{B8656EE6-80C4-453F-968E-5C34B4AF23C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8393" r="1" b="40138"/>
          <a:stretch/>
        </p:blipFill>
        <p:spPr bwMode="auto">
          <a:xfrm rot="21600000">
            <a:off x="4214260" y="1742103"/>
            <a:ext cx="7009396" cy="35389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 xmlns:a16="http://schemas.microsoft.com/office/drawing/2014/main" id="{76D67C51-0B7B-4206-BDFE-3F0977F2CC06}"/>
              </a:ext>
            </a:extLst>
          </p:cNvPr>
          <p:cNvSpPr txBox="1"/>
          <p:nvPr/>
        </p:nvSpPr>
        <p:spPr>
          <a:xfrm>
            <a:off x="414075" y="2619326"/>
            <a:ext cx="3086099" cy="2492990"/>
          </a:xfrm>
          <a:prstGeom prst="rect">
            <a:avLst/>
          </a:prstGeom>
          <a:noFill/>
        </p:spPr>
        <p:txBody>
          <a:bodyPr wrap="square" rtlCol="0">
            <a:spAutoFit/>
          </a:bodyPr>
          <a:lstStyle/>
          <a:p>
            <a:r>
              <a:rPr lang="en-US" sz="2400" b="1" dirty="0" err="1"/>
              <a:t>Hardit</a:t>
            </a:r>
            <a:r>
              <a:rPr lang="en-US" sz="2400" b="1" dirty="0"/>
              <a:t> Singh Malik</a:t>
            </a:r>
            <a:r>
              <a:rPr lang="en-US" sz="2400" dirty="0"/>
              <a:t/>
            </a:r>
            <a:br>
              <a:rPr lang="en-US" sz="2400" dirty="0"/>
            </a:br>
            <a:r>
              <a:rPr lang="en-US" sz="2400" dirty="0"/>
              <a:t>(1894 – 1985)</a:t>
            </a:r>
            <a:br>
              <a:rPr lang="en-US" sz="2400" dirty="0"/>
            </a:br>
            <a:r>
              <a:rPr lang="en-US" sz="2400" dirty="0"/>
              <a:t>1st Sikh Royal Flying Corps Fighter Pilot</a:t>
            </a:r>
          </a:p>
          <a:p>
            <a:r>
              <a:rPr lang="en-GB" u="sng" dirty="0">
                <a:hlinkClick r:id="rId4"/>
              </a:rPr>
              <a:t>https://www.youtube.com/watch?v=Zyh2d9X2580&amp;t=1s</a:t>
            </a:r>
            <a:endParaRPr lang="en-GB" dirty="0"/>
          </a:p>
          <a:p>
            <a:endParaRPr lang="en-GB" sz="2400" dirty="0"/>
          </a:p>
        </p:txBody>
      </p:sp>
      <p:sp>
        <p:nvSpPr>
          <p:cNvPr id="2" name="Footer Placeholder 1"/>
          <p:cNvSpPr>
            <a:spLocks noGrp="1"/>
          </p:cNvSpPr>
          <p:nvPr>
            <p:ph type="ftr" sz="quarter" idx="11"/>
          </p:nvPr>
        </p:nvSpPr>
        <p:spPr/>
        <p:txBody>
          <a:bodyPr/>
          <a:lstStyle/>
          <a:p>
            <a:r>
              <a:rPr lang="en-GB"/>
              <a:t>KOIL October 2019</a:t>
            </a:r>
          </a:p>
        </p:txBody>
      </p:sp>
      <p:sp>
        <p:nvSpPr>
          <p:cNvPr id="4" name="Slide Number Placeholder 3"/>
          <p:cNvSpPr>
            <a:spLocks noGrp="1"/>
          </p:cNvSpPr>
          <p:nvPr>
            <p:ph type="sldNum" sz="quarter" idx="12"/>
          </p:nvPr>
        </p:nvSpPr>
        <p:spPr/>
        <p:txBody>
          <a:bodyPr/>
          <a:lstStyle/>
          <a:p>
            <a:fld id="{2F2CBB4D-5D57-4031-92B8-C9DF2EE1A732}" type="slidenum">
              <a:rPr lang="en-GB" smtClean="0"/>
              <a:t>14</a:t>
            </a:fld>
            <a:endParaRPr lang="en-GB"/>
          </a:p>
        </p:txBody>
      </p:sp>
      <p:sp>
        <p:nvSpPr>
          <p:cNvPr id="7" name="Title 1">
            <a:extLst>
              <a:ext uri="{FF2B5EF4-FFF2-40B4-BE49-F238E27FC236}">
                <a16:creationId xmlns="" xmlns:a16="http://schemas.microsoft.com/office/drawing/2014/main" id="{25E56F83-B8CF-4878-87F2-7E564F7CE622}"/>
              </a:ext>
            </a:extLst>
          </p:cNvPr>
          <p:cNvSpPr txBox="1">
            <a:spLocks/>
          </p:cNvSpPr>
          <p:nvPr/>
        </p:nvSpPr>
        <p:spPr>
          <a:xfrm>
            <a:off x="838200" y="365125"/>
            <a:ext cx="9799320" cy="83883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smtClean="0">
                <a:latin typeface="+mn-lt"/>
              </a:rPr>
              <a:t>Military support</a:t>
            </a:r>
            <a:endParaRPr lang="en-GB" b="1" dirty="0">
              <a:latin typeface="+mn-lt"/>
            </a:endParaRPr>
          </a:p>
        </p:txBody>
      </p:sp>
    </p:spTree>
    <p:extLst>
      <p:ext uri="{BB962C8B-B14F-4D97-AF65-F5344CB8AC3E}">
        <p14:creationId xmlns:p14="http://schemas.microsoft.com/office/powerpoint/2010/main" val="3233863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a:extLst>
              <a:ext uri="{FF2B5EF4-FFF2-40B4-BE49-F238E27FC236}">
                <a16:creationId xmlns="" xmlns:a16="http://schemas.microsoft.com/office/drawing/2014/main" id="{24132760-EB0D-4332-A6AE-84591A93F1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440" y="365455"/>
            <a:ext cx="2270760" cy="5966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 xmlns:a16="http://schemas.microsoft.com/office/drawing/2014/main" id="{AD8AE78B-F33F-4DA1-A8C5-108F71F5075A}"/>
              </a:ext>
            </a:extLst>
          </p:cNvPr>
          <p:cNvSpPr/>
          <p:nvPr/>
        </p:nvSpPr>
        <p:spPr>
          <a:xfrm>
            <a:off x="752354" y="2982724"/>
            <a:ext cx="6090406" cy="861774"/>
          </a:xfrm>
          <a:prstGeom prst="rect">
            <a:avLst/>
          </a:prstGeom>
        </p:spPr>
        <p:txBody>
          <a:bodyPr wrap="square">
            <a:spAutoFit/>
          </a:bodyPr>
          <a:lstStyle/>
          <a:p>
            <a:pPr>
              <a:spcAft>
                <a:spcPts val="0"/>
              </a:spcAft>
            </a:pPr>
            <a:r>
              <a:rPr lang="en-US" b="1" dirty="0">
                <a:latin typeface="Arial" panose="020B0604020202020204" pitchFamily="34" charset="0"/>
                <a:ea typeface="MS Mincho" panose="02020609040205080304" pitchFamily="49" charset="-128"/>
                <a:cs typeface="Times New Roman" panose="02020603050405020304" pitchFamily="18" charset="0"/>
              </a:rPr>
              <a:t>George Arthur Roberts (</a:t>
            </a:r>
            <a:r>
              <a:rPr lang="en-GB" dirty="0"/>
              <a:t>1 August 1890 – 8 January 1970)</a:t>
            </a:r>
            <a:r>
              <a:rPr lang="en-US" sz="1600" dirty="0">
                <a:effectLst/>
                <a:latin typeface="Arial" panose="020B0604020202020204" pitchFamily="34" charset="0"/>
                <a:ea typeface="MS Mincho" panose="02020609040205080304" pitchFamily="49" charset="-128"/>
                <a:cs typeface="Times New Roman" panose="02020603050405020304" pitchFamily="18" charset="0"/>
              </a:rPr>
              <a:t/>
            </a:r>
            <a:br>
              <a:rPr lang="en-US" sz="1600" dirty="0">
                <a:effectLst/>
                <a:latin typeface="Arial" panose="020B0604020202020204" pitchFamily="34" charset="0"/>
                <a:ea typeface="MS Mincho" panose="02020609040205080304" pitchFamily="49" charset="-128"/>
                <a:cs typeface="Times New Roman" panose="02020603050405020304" pitchFamily="18" charset="0"/>
              </a:rPr>
            </a:br>
            <a:r>
              <a:rPr lang="en-US" sz="1600" dirty="0">
                <a:effectLst/>
                <a:latin typeface="Arial" panose="020B0604020202020204" pitchFamily="34" charset="0"/>
                <a:ea typeface="MS Mincho" panose="02020609040205080304" pitchFamily="49" charset="-128"/>
                <a:cs typeface="Times New Roman" panose="02020603050405020304" pitchFamily="18" charset="0"/>
              </a:rPr>
              <a:t>The Coconut Bomber</a:t>
            </a:r>
          </a:p>
          <a:p>
            <a:pPr>
              <a:spcAft>
                <a:spcPts val="0"/>
              </a:spcAft>
            </a:pPr>
            <a:r>
              <a:rPr lang="en-GB" sz="1600" u="sng" dirty="0">
                <a:solidFill>
                  <a:srgbClr val="0000FF"/>
                </a:solidFill>
                <a:latin typeface="Tahoma" panose="020B0604030504040204" pitchFamily="34" charset="0"/>
                <a:ea typeface="Calibri" panose="020F0502020204030204" pitchFamily="34" charset="0"/>
                <a:hlinkClick r:id="rId4">
                  <a:extLst>
                    <a:ext uri="{A12FA001-AC4F-418D-AE19-62706E023703}">
                      <ahyp:hlinkClr xmlns="" xmlns:ahyp="http://schemas.microsoft.com/office/drawing/2018/hyperlinkcolor" val="tx"/>
                    </a:ext>
                  </a:extLst>
                </a:hlinkClick>
              </a:rPr>
              <a:t>https://www.youtube.com/watch?v=Lze_8frZGCw</a:t>
            </a:r>
            <a:endParaRPr lang="en-GB" sz="1600" dirty="0">
              <a:effectLst/>
              <a:latin typeface="Cambria" panose="02040503050406030204" pitchFamily="18" charset="0"/>
              <a:ea typeface="MS Mincho" panose="02020609040205080304" pitchFamily="49" charset="-128"/>
              <a:cs typeface="Times New Roman" panose="02020603050405020304" pitchFamily="18" charset="0"/>
            </a:endParaRPr>
          </a:p>
        </p:txBody>
      </p:sp>
      <p:sp>
        <p:nvSpPr>
          <p:cNvPr id="2" name="Footer Placeholder 1"/>
          <p:cNvSpPr>
            <a:spLocks noGrp="1"/>
          </p:cNvSpPr>
          <p:nvPr>
            <p:ph type="ftr" sz="quarter" idx="11"/>
          </p:nvPr>
        </p:nvSpPr>
        <p:spPr/>
        <p:txBody>
          <a:bodyPr/>
          <a:lstStyle/>
          <a:p>
            <a:r>
              <a:rPr lang="en-GB"/>
              <a:t>KOIL October 2019</a:t>
            </a:r>
          </a:p>
        </p:txBody>
      </p:sp>
      <p:sp>
        <p:nvSpPr>
          <p:cNvPr id="3" name="Slide Number Placeholder 2"/>
          <p:cNvSpPr>
            <a:spLocks noGrp="1"/>
          </p:cNvSpPr>
          <p:nvPr>
            <p:ph type="sldNum" sz="quarter" idx="12"/>
          </p:nvPr>
        </p:nvSpPr>
        <p:spPr/>
        <p:txBody>
          <a:bodyPr/>
          <a:lstStyle/>
          <a:p>
            <a:fld id="{2F2CBB4D-5D57-4031-92B8-C9DF2EE1A732}" type="slidenum">
              <a:rPr lang="en-GB" smtClean="0"/>
              <a:t>15</a:t>
            </a:fld>
            <a:endParaRPr lang="en-GB"/>
          </a:p>
        </p:txBody>
      </p:sp>
      <p:sp>
        <p:nvSpPr>
          <p:cNvPr id="6" name="Title 1">
            <a:extLst>
              <a:ext uri="{FF2B5EF4-FFF2-40B4-BE49-F238E27FC236}">
                <a16:creationId xmlns="" xmlns:a16="http://schemas.microsoft.com/office/drawing/2014/main" id="{25E56F83-B8CF-4878-87F2-7E564F7CE622}"/>
              </a:ext>
            </a:extLst>
          </p:cNvPr>
          <p:cNvSpPr txBox="1">
            <a:spLocks/>
          </p:cNvSpPr>
          <p:nvPr/>
        </p:nvSpPr>
        <p:spPr>
          <a:xfrm>
            <a:off x="838200" y="365125"/>
            <a:ext cx="5074920" cy="62928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smtClean="0">
                <a:latin typeface="+mn-lt"/>
              </a:rPr>
              <a:t>Military support</a:t>
            </a:r>
            <a:endParaRPr lang="en-GB" b="1" dirty="0">
              <a:latin typeface="+mn-lt"/>
            </a:endParaRPr>
          </a:p>
        </p:txBody>
      </p:sp>
    </p:spTree>
    <p:extLst>
      <p:ext uri="{BB962C8B-B14F-4D97-AF65-F5344CB8AC3E}">
        <p14:creationId xmlns:p14="http://schemas.microsoft.com/office/powerpoint/2010/main" val="23305703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1">
            <a:extLst>
              <a:ext uri="{FF2B5EF4-FFF2-40B4-BE49-F238E27FC236}">
                <a16:creationId xmlns="" xmlns:a16="http://schemas.microsoft.com/office/drawing/2014/main" id="{7171A531-2C35-45C9-BC55-A342D0DC41D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56202" y="1087725"/>
            <a:ext cx="2878000" cy="460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 xmlns:a16="http://schemas.microsoft.com/office/drawing/2014/main" id="{2F0DA07C-E315-48F4-8426-3A81B980533C}"/>
              </a:ext>
            </a:extLst>
          </p:cNvPr>
          <p:cNvSpPr/>
          <p:nvPr/>
        </p:nvSpPr>
        <p:spPr>
          <a:xfrm>
            <a:off x="2187388" y="2345626"/>
            <a:ext cx="4602480" cy="1083374"/>
          </a:xfrm>
          <a:prstGeom prst="rect">
            <a:avLst/>
          </a:prstGeom>
        </p:spPr>
        <p:txBody>
          <a:bodyPr wrap="square">
            <a:spAutoFit/>
          </a:bodyPr>
          <a:lstStyle/>
          <a:p>
            <a:pPr>
              <a:lnSpc>
                <a:spcPct val="115000"/>
              </a:lnSpc>
              <a:spcAft>
                <a:spcPts val="1000"/>
              </a:spcAft>
            </a:pPr>
            <a:r>
              <a:rPr lang="en-GB" sz="2000" b="1" dirty="0" err="1">
                <a:effectLst/>
                <a:latin typeface="Arial" panose="020B0604020202020204" pitchFamily="34" charset="0"/>
                <a:ea typeface="Cambria" panose="02040503050406030204" pitchFamily="18" charset="0"/>
                <a:cs typeface="Times New Roman" panose="02020603050405020304" pitchFamily="18" charset="0"/>
              </a:rPr>
              <a:t>Khudadad</a:t>
            </a:r>
            <a:r>
              <a:rPr lang="en-GB" sz="2000" b="1" dirty="0">
                <a:effectLst/>
                <a:latin typeface="Arial" panose="020B0604020202020204" pitchFamily="34" charset="0"/>
                <a:ea typeface="Cambria" panose="02040503050406030204" pitchFamily="18" charset="0"/>
                <a:cs typeface="Times New Roman" panose="02020603050405020304" pitchFamily="18" charset="0"/>
              </a:rPr>
              <a:t> Khan </a:t>
            </a:r>
            <a:r>
              <a:rPr lang="en-GB" dirty="0">
                <a:latin typeface="Arial" panose="020B0604020202020204" pitchFamily="34" charset="0"/>
                <a:ea typeface="Cambria" panose="02040503050406030204" pitchFamily="18" charset="0"/>
                <a:cs typeface="Times New Roman" panose="02020603050405020304" pitchFamily="18" charset="0"/>
              </a:rPr>
              <a:t>(1888 – 1971)</a:t>
            </a:r>
            <a:br>
              <a:rPr lang="en-GB" dirty="0">
                <a:latin typeface="Arial" panose="020B0604020202020204" pitchFamily="34" charset="0"/>
                <a:ea typeface="Cambria" panose="02040503050406030204" pitchFamily="18" charset="0"/>
                <a:cs typeface="Times New Roman" panose="02020603050405020304" pitchFamily="18" charset="0"/>
              </a:rPr>
            </a:br>
            <a:r>
              <a:rPr lang="en-GB" dirty="0">
                <a:latin typeface="Arial" panose="020B0604020202020204" pitchFamily="34" charset="0"/>
                <a:ea typeface="Cambria" panose="02040503050406030204" pitchFamily="18" charset="0"/>
                <a:cs typeface="Times New Roman" panose="02020603050405020304" pitchFamily="18" charset="0"/>
              </a:rPr>
              <a:t>The first Indian Muslim to be awarded the Victoria Cross</a:t>
            </a:r>
            <a:endParaRPr lang="en-GB" sz="16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2" name="Footer Placeholder 1"/>
          <p:cNvSpPr>
            <a:spLocks noGrp="1"/>
          </p:cNvSpPr>
          <p:nvPr>
            <p:ph type="ftr" sz="quarter" idx="11"/>
          </p:nvPr>
        </p:nvSpPr>
        <p:spPr/>
        <p:txBody>
          <a:bodyPr/>
          <a:lstStyle/>
          <a:p>
            <a:r>
              <a:rPr lang="en-GB"/>
              <a:t>KOIL October 2019</a:t>
            </a:r>
          </a:p>
        </p:txBody>
      </p:sp>
      <p:sp>
        <p:nvSpPr>
          <p:cNvPr id="4" name="Slide Number Placeholder 3"/>
          <p:cNvSpPr>
            <a:spLocks noGrp="1"/>
          </p:cNvSpPr>
          <p:nvPr>
            <p:ph type="sldNum" sz="quarter" idx="12"/>
          </p:nvPr>
        </p:nvSpPr>
        <p:spPr/>
        <p:txBody>
          <a:bodyPr/>
          <a:lstStyle/>
          <a:p>
            <a:fld id="{2F2CBB4D-5D57-4031-92B8-C9DF2EE1A732}" type="slidenum">
              <a:rPr lang="en-GB" smtClean="0"/>
              <a:t>16</a:t>
            </a:fld>
            <a:endParaRPr lang="en-GB"/>
          </a:p>
        </p:txBody>
      </p:sp>
      <p:sp>
        <p:nvSpPr>
          <p:cNvPr id="8" name="Title 1">
            <a:extLst>
              <a:ext uri="{FF2B5EF4-FFF2-40B4-BE49-F238E27FC236}">
                <a16:creationId xmlns="" xmlns:a16="http://schemas.microsoft.com/office/drawing/2014/main" id="{25E56F83-B8CF-4878-87F2-7E564F7CE622}"/>
              </a:ext>
            </a:extLst>
          </p:cNvPr>
          <p:cNvSpPr txBox="1">
            <a:spLocks/>
          </p:cNvSpPr>
          <p:nvPr/>
        </p:nvSpPr>
        <p:spPr>
          <a:xfrm>
            <a:off x="838200" y="365125"/>
            <a:ext cx="5364480" cy="8997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smtClean="0">
                <a:latin typeface="+mn-lt"/>
              </a:rPr>
              <a:t>Military support</a:t>
            </a:r>
            <a:endParaRPr lang="en-GB" b="1" dirty="0">
              <a:latin typeface="+mn-lt"/>
            </a:endParaRPr>
          </a:p>
        </p:txBody>
      </p:sp>
    </p:spTree>
    <p:extLst>
      <p:ext uri="{BB962C8B-B14F-4D97-AF65-F5344CB8AC3E}">
        <p14:creationId xmlns:p14="http://schemas.microsoft.com/office/powerpoint/2010/main" val="39454843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irc_mi" descr="Image result for british chinese soldier in ww1">
            <a:extLst>
              <a:ext uri="{FF2B5EF4-FFF2-40B4-BE49-F238E27FC236}">
                <a16:creationId xmlns="" xmlns:a16="http://schemas.microsoft.com/office/drawing/2014/main" id="{78D48F78-D907-4A96-B8E7-81324870AD93}"/>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tretch>
            <a:fillRect/>
          </a:stretch>
        </p:blipFill>
        <p:spPr bwMode="auto">
          <a:xfrm>
            <a:off x="411365" y="2008957"/>
            <a:ext cx="5481435" cy="327515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2" name="Straight Connector 71">
            <a:extLst>
              <a:ext uri="{FF2B5EF4-FFF2-40B4-BE49-F238E27FC236}">
                <a16:creationId xmlns="" xmlns:a16="http://schemas.microsoft.com/office/drawing/2014/main" id="{4D56677B-C0B7-4DAC-ACAD-8054FF1B599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6096000" y="1573887"/>
            <a:ext cx="0" cy="3710227"/>
          </a:xfrm>
          <a:prstGeom prst="line">
            <a:avLst/>
          </a:prstGeom>
          <a:ln w="19050">
            <a:solidFill>
              <a:srgbClr val="4E4E4E"/>
            </a:solidFill>
          </a:ln>
        </p:spPr>
        <p:style>
          <a:lnRef idx="1">
            <a:schemeClr val="accent1"/>
          </a:lnRef>
          <a:fillRef idx="0">
            <a:schemeClr val="accent1"/>
          </a:fillRef>
          <a:effectRef idx="0">
            <a:schemeClr val="accent1"/>
          </a:effectRef>
          <a:fontRef idx="minor">
            <a:schemeClr val="tx1"/>
          </a:fontRef>
        </p:style>
      </p:cxnSp>
      <p:pic>
        <p:nvPicPr>
          <p:cNvPr id="8195" name="Picture 3">
            <a:extLst>
              <a:ext uri="{FF2B5EF4-FFF2-40B4-BE49-F238E27FC236}">
                <a16:creationId xmlns="" xmlns:a16="http://schemas.microsoft.com/office/drawing/2014/main" id="{09030449-DB10-41BB-A009-B85849204B48}"/>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tretch>
            <a:fillRect/>
          </a:stretch>
        </p:blipFill>
        <p:spPr bwMode="auto">
          <a:xfrm>
            <a:off x="6294120" y="2005992"/>
            <a:ext cx="5082360" cy="327812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 xmlns:a16="http://schemas.microsoft.com/office/drawing/2014/main" id="{9CDDDAC8-4191-4A3B-98FB-4FA8F6E552AE}"/>
              </a:ext>
            </a:extLst>
          </p:cNvPr>
          <p:cNvSpPr/>
          <p:nvPr/>
        </p:nvSpPr>
        <p:spPr>
          <a:xfrm>
            <a:off x="4042392" y="6106067"/>
            <a:ext cx="4107215" cy="369332"/>
          </a:xfrm>
          <a:prstGeom prst="rect">
            <a:avLst/>
          </a:prstGeom>
        </p:spPr>
        <p:txBody>
          <a:bodyPr wrap="none">
            <a:spAutoFit/>
          </a:bodyPr>
          <a:lstStyle/>
          <a:p>
            <a:r>
              <a:rPr lang="en-GB" dirty="0">
                <a:hlinkClick r:id="rId7"/>
              </a:rPr>
              <a:t>http://multimedia.scmp.com/ww1-china/</a:t>
            </a:r>
            <a:endParaRPr lang="en-GB" dirty="0"/>
          </a:p>
        </p:txBody>
      </p:sp>
      <p:sp>
        <p:nvSpPr>
          <p:cNvPr id="4" name="Footer Placeholder 3"/>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17</a:t>
            </a:fld>
            <a:endParaRPr lang="en-GB"/>
          </a:p>
        </p:txBody>
      </p:sp>
      <p:sp>
        <p:nvSpPr>
          <p:cNvPr id="11" name="Title 1">
            <a:extLst>
              <a:ext uri="{FF2B5EF4-FFF2-40B4-BE49-F238E27FC236}">
                <a16:creationId xmlns="" xmlns:a16="http://schemas.microsoft.com/office/drawing/2014/main" id="{25E56F83-B8CF-4878-87F2-7E564F7CE622}"/>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dirty="0">
              <a:latin typeface="+mn-lt"/>
            </a:endParaRPr>
          </a:p>
        </p:txBody>
      </p:sp>
      <p:sp>
        <p:nvSpPr>
          <p:cNvPr id="8" name="TextBox 7"/>
          <p:cNvSpPr txBox="1"/>
          <p:nvPr/>
        </p:nvSpPr>
        <p:spPr>
          <a:xfrm>
            <a:off x="563880" y="473908"/>
            <a:ext cx="9464040" cy="1077218"/>
          </a:xfrm>
          <a:prstGeom prst="rect">
            <a:avLst/>
          </a:prstGeom>
          <a:noFill/>
        </p:spPr>
        <p:txBody>
          <a:bodyPr wrap="square" rtlCol="0">
            <a:spAutoFit/>
          </a:bodyPr>
          <a:lstStyle/>
          <a:p>
            <a:pPr lvl="0">
              <a:defRPr/>
            </a:pPr>
            <a:r>
              <a:rPr lang="en-US" altLang="en-US" sz="3600" b="1" dirty="0">
                <a:solidFill>
                  <a:srgbClr val="222222"/>
                </a:solidFill>
              </a:rPr>
              <a:t>The forgotten army of the first world war</a:t>
            </a:r>
            <a:r>
              <a:rPr lang="en-US" altLang="en-US" sz="3200" b="1" dirty="0">
                <a:solidFill>
                  <a:srgbClr val="222222"/>
                </a:solidFill>
              </a:rPr>
              <a:t/>
            </a:r>
            <a:br>
              <a:rPr lang="en-US" altLang="en-US" sz="3200" b="1" dirty="0">
                <a:solidFill>
                  <a:srgbClr val="222222"/>
                </a:solidFill>
              </a:rPr>
            </a:br>
            <a:r>
              <a:rPr lang="en-US" altLang="en-US" sz="2800" dirty="0">
                <a:solidFill>
                  <a:srgbClr val="555555"/>
                </a:solidFill>
              </a:rPr>
              <a:t>How Chinese </a:t>
            </a:r>
            <a:r>
              <a:rPr lang="en-US" altLang="en-US" sz="2800" dirty="0" err="1">
                <a:solidFill>
                  <a:srgbClr val="555555"/>
                </a:solidFill>
              </a:rPr>
              <a:t>labourers</a:t>
            </a:r>
            <a:r>
              <a:rPr lang="en-US" altLang="en-US" sz="2800" dirty="0">
                <a:solidFill>
                  <a:srgbClr val="555555"/>
                </a:solidFill>
              </a:rPr>
              <a:t> helped shape Europe</a:t>
            </a:r>
            <a:endParaRPr lang="en-US" altLang="en-US" sz="2800" b="1" dirty="0">
              <a:solidFill>
                <a:srgbClr val="222222"/>
              </a:solidFill>
            </a:endParaRPr>
          </a:p>
        </p:txBody>
      </p:sp>
    </p:spTree>
    <p:extLst>
      <p:ext uri="{BB962C8B-B14F-4D97-AF65-F5344CB8AC3E}">
        <p14:creationId xmlns:p14="http://schemas.microsoft.com/office/powerpoint/2010/main" val="235634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Image result for noor inayat kha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0434" y="1493520"/>
            <a:ext cx="2322157" cy="30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552156" y="1848689"/>
            <a:ext cx="3488724" cy="646331"/>
          </a:xfrm>
          <a:prstGeom prst="rect">
            <a:avLst/>
          </a:prstGeom>
        </p:spPr>
        <p:txBody>
          <a:bodyPr wrap="square">
            <a:spAutoFit/>
          </a:bodyPr>
          <a:lstStyle/>
          <a:p>
            <a:r>
              <a:rPr lang="en-GB" dirty="0">
                <a:latin typeface="Arial" panose="020B0604020202020204" pitchFamily="34" charset="0"/>
                <a:cs typeface="Arial" panose="020B0604020202020204" pitchFamily="34" charset="0"/>
              </a:rPr>
              <a:t>Noor </a:t>
            </a:r>
            <a:r>
              <a:rPr lang="en-GB" dirty="0" err="1">
                <a:latin typeface="Arial" panose="020B0604020202020204" pitchFamily="34" charset="0"/>
                <a:cs typeface="Arial" panose="020B0604020202020204" pitchFamily="34" charset="0"/>
              </a:rPr>
              <a:t>Inayat</a:t>
            </a:r>
            <a:r>
              <a:rPr lang="en-GB" dirty="0">
                <a:latin typeface="Arial" panose="020B0604020202020204" pitchFamily="34" charset="0"/>
                <a:cs typeface="Arial" panose="020B0604020202020204" pitchFamily="34" charset="0"/>
              </a:rPr>
              <a:t> Khan (1914 - 1944</a:t>
            </a:r>
            <a:r>
              <a:rPr lang="en-GB" dirty="0"/>
              <a:t>) British Secret Agent</a:t>
            </a:r>
          </a:p>
        </p:txBody>
      </p:sp>
      <p:sp>
        <p:nvSpPr>
          <p:cNvPr id="4" name="Footer Placeholder 3"/>
          <p:cNvSpPr>
            <a:spLocks noGrp="1"/>
          </p:cNvSpPr>
          <p:nvPr>
            <p:ph type="ftr" sz="quarter" idx="11"/>
          </p:nvPr>
        </p:nvSpPr>
        <p:spPr/>
        <p:txBody>
          <a:bodyPr/>
          <a:lstStyle/>
          <a:p>
            <a:r>
              <a:rPr lang="en-GB"/>
              <a:t>KOIL October 2019</a:t>
            </a:r>
            <a:endParaRPr lang="en-GB" dirty="0"/>
          </a:p>
        </p:txBody>
      </p:sp>
      <p:pic>
        <p:nvPicPr>
          <p:cNvPr id="3074" name="Picture 7" descr="http://historysheroes.e2bn.org/phpThumb/phpThumb.php?src=/library/who_were_they_main_picture/final_princess4_final_thumbnail.jpg&amp;w=345">
            <a:extLst>
              <a:ext uri="{FF2B5EF4-FFF2-40B4-BE49-F238E27FC236}">
                <a16:creationId xmlns="" xmlns:a16="http://schemas.microsoft.com/office/drawing/2014/main" id="{90AFC824-FF5C-4985-AED1-C2D192E9B3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0950" y="2793600"/>
            <a:ext cx="2708910" cy="3474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 xmlns:a16="http://schemas.microsoft.com/office/drawing/2014/main" id="{3166C1A0-8478-49E7-AC5E-2084C74E2D9F}"/>
              </a:ext>
            </a:extLst>
          </p:cNvPr>
          <p:cNvSpPr/>
          <p:nvPr/>
        </p:nvSpPr>
        <p:spPr>
          <a:xfrm>
            <a:off x="3716556" y="5689076"/>
            <a:ext cx="3916457" cy="369332"/>
          </a:xfrm>
          <a:prstGeom prst="rect">
            <a:avLst/>
          </a:prstGeom>
        </p:spPr>
        <p:txBody>
          <a:bodyPr wrap="none">
            <a:spAutoFit/>
          </a:bodyPr>
          <a:lstStyle/>
          <a:p>
            <a:pPr algn="ctr">
              <a:spcAft>
                <a:spcPts val="0"/>
              </a:spcAft>
            </a:pPr>
            <a:r>
              <a:rPr lang="en-US" kern="50" dirty="0">
                <a:latin typeface="Arial" panose="020B0604020202020204" pitchFamily="34" charset="0"/>
                <a:ea typeface="SimSun" panose="02010600030101010101" pitchFamily="2" charset="-122"/>
                <a:cs typeface="Mangal" panose="02040503050203030202" pitchFamily="18" charset="0"/>
              </a:rPr>
              <a:t>Sophia </a:t>
            </a:r>
            <a:r>
              <a:rPr lang="en-US" kern="50" dirty="0" err="1">
                <a:latin typeface="Arial" panose="020B0604020202020204" pitchFamily="34" charset="0"/>
                <a:ea typeface="SimSun" panose="02010600030101010101" pitchFamily="2" charset="-122"/>
                <a:cs typeface="Mangal" panose="02040503050203030202" pitchFamily="18" charset="0"/>
              </a:rPr>
              <a:t>Duleep</a:t>
            </a:r>
            <a:r>
              <a:rPr lang="en-US" kern="50" dirty="0">
                <a:latin typeface="Arial" panose="020B0604020202020204" pitchFamily="34" charset="0"/>
                <a:ea typeface="SimSun" panose="02010600030101010101" pitchFamily="2" charset="-122"/>
                <a:cs typeface="Mangal" panose="02040503050203030202" pitchFamily="18" charset="0"/>
              </a:rPr>
              <a:t> Singh (1876 – 1948) </a:t>
            </a:r>
            <a:endParaRPr lang="en-GB" sz="2800" kern="50" dirty="0">
              <a:effectLst/>
              <a:latin typeface="Times New Roman" panose="02020603050405020304" pitchFamily="18" charset="0"/>
              <a:ea typeface="SimSun" panose="02010600030101010101" pitchFamily="2" charset="-122"/>
              <a:cs typeface="Mangal" panose="02040503050203030202" pitchFamily="18" charset="0"/>
            </a:endParaRPr>
          </a:p>
        </p:txBody>
      </p:sp>
      <p:sp>
        <p:nvSpPr>
          <p:cNvPr id="2" name="Slide Number Placeholder 1"/>
          <p:cNvSpPr>
            <a:spLocks noGrp="1"/>
          </p:cNvSpPr>
          <p:nvPr>
            <p:ph type="sldNum" sz="quarter" idx="12"/>
          </p:nvPr>
        </p:nvSpPr>
        <p:spPr/>
        <p:txBody>
          <a:bodyPr/>
          <a:lstStyle/>
          <a:p>
            <a:fld id="{2F2CBB4D-5D57-4031-92B8-C9DF2EE1A732}" type="slidenum">
              <a:rPr lang="en-GB" smtClean="0"/>
              <a:t>18</a:t>
            </a:fld>
            <a:endParaRPr lang="en-GB"/>
          </a:p>
        </p:txBody>
      </p:sp>
      <p:sp>
        <p:nvSpPr>
          <p:cNvPr id="8" name="Title 1">
            <a:extLst>
              <a:ext uri="{FF2B5EF4-FFF2-40B4-BE49-F238E27FC236}">
                <a16:creationId xmlns="" xmlns:a16="http://schemas.microsoft.com/office/drawing/2014/main" id="{25E56F83-B8CF-4878-87F2-7E564F7CE622}"/>
              </a:ext>
            </a:extLst>
          </p:cNvPr>
          <p:cNvSpPr txBox="1">
            <a:spLocks/>
          </p:cNvSpPr>
          <p:nvPr/>
        </p:nvSpPr>
        <p:spPr>
          <a:xfrm>
            <a:off x="838200" y="365126"/>
            <a:ext cx="10515600" cy="85404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a:latin typeface="+mn-lt"/>
              </a:rPr>
              <a:t>M</a:t>
            </a:r>
            <a:r>
              <a:rPr lang="en-GB" b="1" dirty="0" smtClean="0">
                <a:latin typeface="+mn-lt"/>
              </a:rPr>
              <a:t>ilitary support</a:t>
            </a:r>
            <a:endParaRPr lang="en-GB" b="1" dirty="0">
              <a:latin typeface="+mn-lt"/>
            </a:endParaRPr>
          </a:p>
        </p:txBody>
      </p:sp>
    </p:spTree>
    <p:extLst>
      <p:ext uri="{BB962C8B-B14F-4D97-AF65-F5344CB8AC3E}">
        <p14:creationId xmlns:p14="http://schemas.microsoft.com/office/powerpoint/2010/main" val="33928407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C4640502-EBE4-4FBD-80D8-635AE7FB5024}"/>
              </a:ext>
            </a:extLst>
          </p:cNvPr>
          <p:cNvSpPr>
            <a:spLocks noGrp="1"/>
          </p:cNvSpPr>
          <p:nvPr>
            <p:ph type="ftr" sz="quarter" idx="11"/>
          </p:nvPr>
        </p:nvSpPr>
        <p:spPr/>
        <p:txBody>
          <a:bodyPr/>
          <a:lstStyle/>
          <a:p>
            <a:r>
              <a:rPr lang="en-GB"/>
              <a:t>KOIL October 2019</a:t>
            </a:r>
            <a:endParaRPr lang="en-GB" dirty="0"/>
          </a:p>
        </p:txBody>
      </p:sp>
      <p:pic>
        <p:nvPicPr>
          <p:cNvPr id="3" name="Picture 2" descr="John R. Archer, Mayor of Battersea 1914 - detail.png">
            <a:extLst>
              <a:ext uri="{FF2B5EF4-FFF2-40B4-BE49-F238E27FC236}">
                <a16:creationId xmlns="" xmlns:a16="http://schemas.microsoft.com/office/drawing/2014/main" id="{DE09F92D-1920-470F-B143-2802E61D03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5384" y="1589907"/>
            <a:ext cx="1877690" cy="2810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 xmlns:a16="http://schemas.microsoft.com/office/drawing/2014/main" id="{7C9D586A-5E36-48FF-BCE8-5CB7EF01BFE7}"/>
              </a:ext>
            </a:extLst>
          </p:cNvPr>
          <p:cNvSpPr/>
          <p:nvPr/>
        </p:nvSpPr>
        <p:spPr>
          <a:xfrm>
            <a:off x="3028648" y="1617323"/>
            <a:ext cx="5688632" cy="646331"/>
          </a:xfrm>
          <a:prstGeom prst="rect">
            <a:avLst/>
          </a:prstGeom>
        </p:spPr>
        <p:txBody>
          <a:bodyPr wrap="square">
            <a:spAutoFit/>
          </a:bodyPr>
          <a:lstStyle/>
          <a:p>
            <a:r>
              <a:rPr lang="en-GB" b="1" dirty="0">
                <a:latin typeface="Arial" panose="020B0604020202020204" pitchFamily="34" charset="0"/>
                <a:cs typeface="Arial" panose="020B0604020202020204" pitchFamily="34" charset="0"/>
              </a:rPr>
              <a:t>John Richard Archer</a:t>
            </a:r>
            <a:r>
              <a:rPr lang="en-GB" dirty="0">
                <a:latin typeface="Arial" panose="020B0604020202020204" pitchFamily="34" charset="0"/>
                <a:cs typeface="Arial" panose="020B0604020202020204" pitchFamily="34" charset="0"/>
              </a:rPr>
              <a:t> (8 June 1863 – 14 July 1932) First black mayor in London</a:t>
            </a:r>
          </a:p>
        </p:txBody>
      </p:sp>
      <p:pic>
        <p:nvPicPr>
          <p:cNvPr id="4098" name="Picture 2" descr="Shapurji Saklatvala.jpg">
            <a:extLst>
              <a:ext uri="{FF2B5EF4-FFF2-40B4-BE49-F238E27FC236}">
                <a16:creationId xmlns="" xmlns:a16="http://schemas.microsoft.com/office/drawing/2014/main" id="{0290D159-F08B-4BF3-A83B-15FC90CDDF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34450" y="2981325"/>
            <a:ext cx="2095500" cy="28384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 xmlns:a16="http://schemas.microsoft.com/office/drawing/2014/main" id="{A2A4E80D-B225-4738-B154-C65C7DC31801}"/>
              </a:ext>
            </a:extLst>
          </p:cNvPr>
          <p:cNvSpPr/>
          <p:nvPr/>
        </p:nvSpPr>
        <p:spPr>
          <a:xfrm>
            <a:off x="1701479" y="5210713"/>
            <a:ext cx="7015802" cy="369332"/>
          </a:xfrm>
          <a:prstGeom prst="rect">
            <a:avLst/>
          </a:prstGeom>
        </p:spPr>
        <p:txBody>
          <a:bodyPr wrap="square">
            <a:spAutoFit/>
          </a:bodyPr>
          <a:lstStyle/>
          <a:p>
            <a:r>
              <a:rPr lang="en-GB" b="1" i="0" dirty="0" err="1">
                <a:solidFill>
                  <a:srgbClr val="222222"/>
                </a:solidFill>
                <a:effectLst/>
                <a:latin typeface="Arial" panose="020B0604020202020204" pitchFamily="34" charset="0"/>
              </a:rPr>
              <a:t>Shapurji</a:t>
            </a:r>
            <a:r>
              <a:rPr lang="en-GB" b="1" i="0" dirty="0">
                <a:solidFill>
                  <a:srgbClr val="222222"/>
                </a:solidFill>
                <a:effectLst/>
                <a:latin typeface="Arial" panose="020B0604020202020204" pitchFamily="34" charset="0"/>
              </a:rPr>
              <a:t> </a:t>
            </a:r>
            <a:r>
              <a:rPr lang="en-GB" b="1" i="0" dirty="0" err="1">
                <a:solidFill>
                  <a:srgbClr val="222222"/>
                </a:solidFill>
                <a:effectLst/>
                <a:latin typeface="Arial" panose="020B0604020202020204" pitchFamily="34" charset="0"/>
              </a:rPr>
              <a:t>Dorabji</a:t>
            </a:r>
            <a:r>
              <a:rPr lang="en-GB" b="1" i="0" dirty="0">
                <a:solidFill>
                  <a:srgbClr val="222222"/>
                </a:solidFill>
                <a:effectLst/>
                <a:latin typeface="Arial" panose="020B0604020202020204" pitchFamily="34" charset="0"/>
              </a:rPr>
              <a:t> </a:t>
            </a:r>
            <a:r>
              <a:rPr lang="en-GB" b="1" i="0" dirty="0" err="1">
                <a:solidFill>
                  <a:srgbClr val="222222"/>
                </a:solidFill>
                <a:effectLst/>
                <a:latin typeface="Arial" panose="020B0604020202020204" pitchFamily="34" charset="0"/>
              </a:rPr>
              <a:t>Saklatvala</a:t>
            </a:r>
            <a:r>
              <a:rPr lang="en-GB" b="0" i="0" dirty="0">
                <a:solidFill>
                  <a:srgbClr val="222222"/>
                </a:solidFill>
                <a:effectLst/>
                <a:latin typeface="Arial" panose="020B0604020202020204" pitchFamily="34" charset="0"/>
              </a:rPr>
              <a:t> (28 March 1874 – 16 January 1936)</a:t>
            </a:r>
            <a:endParaRPr lang="en-GB" dirty="0"/>
          </a:p>
        </p:txBody>
      </p:sp>
      <p:sp>
        <p:nvSpPr>
          <p:cNvPr id="6" name="Slide Number Placeholder 5"/>
          <p:cNvSpPr>
            <a:spLocks noGrp="1"/>
          </p:cNvSpPr>
          <p:nvPr>
            <p:ph type="sldNum" sz="quarter" idx="12"/>
          </p:nvPr>
        </p:nvSpPr>
        <p:spPr/>
        <p:txBody>
          <a:bodyPr/>
          <a:lstStyle/>
          <a:p>
            <a:fld id="{2F2CBB4D-5D57-4031-92B8-C9DF2EE1A732}" type="slidenum">
              <a:rPr lang="en-GB" smtClean="0"/>
              <a:t>19</a:t>
            </a:fld>
            <a:endParaRPr lang="en-GB"/>
          </a:p>
        </p:txBody>
      </p:sp>
      <p:sp>
        <p:nvSpPr>
          <p:cNvPr id="10" name="TextBox 9"/>
          <p:cNvSpPr txBox="1"/>
          <p:nvPr/>
        </p:nvSpPr>
        <p:spPr>
          <a:xfrm>
            <a:off x="563880" y="473908"/>
            <a:ext cx="9464040" cy="769441"/>
          </a:xfrm>
          <a:prstGeom prst="rect">
            <a:avLst/>
          </a:prstGeom>
          <a:noFill/>
        </p:spPr>
        <p:txBody>
          <a:bodyPr wrap="square" rtlCol="0">
            <a:spAutoFit/>
          </a:bodyPr>
          <a:lstStyle/>
          <a:p>
            <a:pPr lvl="0">
              <a:defRPr/>
            </a:pPr>
            <a:r>
              <a:rPr lang="en-US" altLang="en-US" sz="4400" b="1" dirty="0">
                <a:solidFill>
                  <a:srgbClr val="222222"/>
                </a:solidFill>
              </a:rPr>
              <a:t>Politics </a:t>
            </a:r>
          </a:p>
        </p:txBody>
      </p:sp>
    </p:spTree>
    <p:extLst>
      <p:ext uri="{BB962C8B-B14F-4D97-AF65-F5344CB8AC3E}">
        <p14:creationId xmlns:p14="http://schemas.microsoft.com/office/powerpoint/2010/main" val="287985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 xmlns:a16="http://schemas.microsoft.com/office/drawing/2014/main" id="{6753252F-4873-4F63-801D-CC719279A7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 xmlns:a16="http://schemas.microsoft.com/office/drawing/2014/main" id="{047C8CCB-F95D-4249-92DD-651249D3535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2013557" cy="6858000"/>
          </a:xfrm>
          <a:prstGeom prst="rect">
            <a:avLst/>
          </a:prstGeom>
          <a:solidFill>
            <a:srgbClr val="96B5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86BB02A5-419F-423C-A8DA-A740A376E186}"/>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800" kern="1200" dirty="0">
                <a:solidFill>
                  <a:srgbClr val="FFFFFF"/>
                </a:solidFill>
                <a:latin typeface="+mn-lt"/>
                <a:ea typeface="+mj-ea"/>
                <a:cs typeface="+mj-cs"/>
              </a:rPr>
              <a:t>HISTORICAL</a:t>
            </a:r>
          </a:p>
        </p:txBody>
      </p:sp>
      <p:pic>
        <p:nvPicPr>
          <p:cNvPr id="1026" name="Picture 2" descr="Image result for quote covering black history month">
            <a:extLst>
              <a:ext uri="{FF2B5EF4-FFF2-40B4-BE49-F238E27FC236}">
                <a16:creationId xmlns="" xmlns:a16="http://schemas.microsoft.com/office/drawing/2014/main" id="{F6DCCA76-F53B-4DB4-B4F2-4FA624727CBB}"/>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14709"/>
          <a:stretch/>
        </p:blipFill>
        <p:spPr bwMode="auto">
          <a:xfrm>
            <a:off x="3722914" y="310243"/>
            <a:ext cx="6075505" cy="595992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 xmlns:a16="http://schemas.microsoft.com/office/drawing/2014/main" id="{F8CAD82C-12BC-4135-83F1-0038D18927A5}"/>
              </a:ext>
            </a:extLst>
          </p:cNvPr>
          <p:cNvSpPr txBox="1"/>
          <p:nvPr/>
        </p:nvSpPr>
        <p:spPr>
          <a:xfrm>
            <a:off x="9944100" y="3771900"/>
            <a:ext cx="1975757" cy="1200329"/>
          </a:xfrm>
          <a:prstGeom prst="rect">
            <a:avLst/>
          </a:prstGeom>
          <a:noFill/>
        </p:spPr>
        <p:txBody>
          <a:bodyPr wrap="square" rtlCol="0">
            <a:spAutoFit/>
          </a:bodyPr>
          <a:lstStyle/>
          <a:p>
            <a:r>
              <a:rPr lang="en-GB">
                <a:hlinkClick r:id="rId4"/>
              </a:rPr>
              <a:t>https://www.pinterest.co.uk/CorneliaC24/black-history-month-quotes/</a:t>
            </a:r>
            <a:endParaRPr lang="en-GB" dirty="0"/>
          </a:p>
        </p:txBody>
      </p:sp>
      <p:sp>
        <p:nvSpPr>
          <p:cNvPr id="3" name="Footer Placeholder 2"/>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2</a:t>
            </a:fld>
            <a:endParaRPr lang="en-GB"/>
          </a:p>
        </p:txBody>
      </p:sp>
    </p:spTree>
    <p:extLst>
      <p:ext uri="{BB962C8B-B14F-4D97-AF65-F5344CB8AC3E}">
        <p14:creationId xmlns:p14="http://schemas.microsoft.com/office/powerpoint/2010/main" val="8060123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1F8D2E78-5D81-4C88-AC90-5CF1D6A98B91}"/>
              </a:ext>
            </a:extLst>
          </p:cNvPr>
          <p:cNvSpPr>
            <a:spLocks noGrp="1"/>
          </p:cNvSpPr>
          <p:nvPr>
            <p:ph type="ftr" sz="quarter" idx="11"/>
          </p:nvPr>
        </p:nvSpPr>
        <p:spPr/>
        <p:txBody>
          <a:bodyPr/>
          <a:lstStyle/>
          <a:p>
            <a:r>
              <a:rPr lang="en-GB"/>
              <a:t>KOIL October 2019</a:t>
            </a:r>
            <a:endParaRPr lang="en-GB" dirty="0"/>
          </a:p>
        </p:txBody>
      </p:sp>
      <p:pic>
        <p:nvPicPr>
          <p:cNvPr id="5122" name="Picture 2" descr="An undated newspaper cutting showing the Indian MP with his wife, Sarah Marsh, who hailed from a working class background. Together they had five children â two sons and three daughters. Photo courtesy: British Library.">
            <a:extLst>
              <a:ext uri="{FF2B5EF4-FFF2-40B4-BE49-F238E27FC236}">
                <a16:creationId xmlns="" xmlns:a16="http://schemas.microsoft.com/office/drawing/2014/main" id="{B9837E33-F02E-479D-9BFA-638BDB738C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5840" y="1062674"/>
            <a:ext cx="4522783" cy="530647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 xmlns:a16="http://schemas.microsoft.com/office/drawing/2014/main" id="{8A2E4383-6970-4A6F-A5E8-2AF16EDA2A2E}"/>
              </a:ext>
            </a:extLst>
          </p:cNvPr>
          <p:cNvSpPr/>
          <p:nvPr/>
        </p:nvSpPr>
        <p:spPr>
          <a:xfrm>
            <a:off x="5821680" y="2653024"/>
            <a:ext cx="6096000" cy="1323439"/>
          </a:xfrm>
          <a:prstGeom prst="rect">
            <a:avLst/>
          </a:prstGeom>
        </p:spPr>
        <p:txBody>
          <a:bodyPr>
            <a:spAutoFit/>
          </a:bodyPr>
          <a:lstStyle/>
          <a:p>
            <a:r>
              <a:rPr lang="en-GB" sz="2000" b="0" i="0" dirty="0">
                <a:effectLst/>
              </a:rPr>
              <a:t>An undated newspaper cutting showing the Indian MP with his wife, Sarah Marsh, who hailed from a working class background. Together they had five children – two sons and three daughters. Photo courtesy: British Library.</a:t>
            </a:r>
            <a:endParaRPr lang="en-GB" sz="2000" dirty="0"/>
          </a:p>
        </p:txBody>
      </p:sp>
      <p:sp>
        <p:nvSpPr>
          <p:cNvPr id="4" name="Slide Number Placeholder 3"/>
          <p:cNvSpPr>
            <a:spLocks noGrp="1"/>
          </p:cNvSpPr>
          <p:nvPr>
            <p:ph type="sldNum" sz="quarter" idx="12"/>
          </p:nvPr>
        </p:nvSpPr>
        <p:spPr/>
        <p:txBody>
          <a:bodyPr/>
          <a:lstStyle/>
          <a:p>
            <a:fld id="{2F2CBB4D-5D57-4031-92B8-C9DF2EE1A732}" type="slidenum">
              <a:rPr lang="en-GB" smtClean="0"/>
              <a:t>20</a:t>
            </a:fld>
            <a:endParaRPr lang="en-GB"/>
          </a:p>
        </p:txBody>
      </p:sp>
      <p:sp>
        <p:nvSpPr>
          <p:cNvPr id="6" name="TextBox 5"/>
          <p:cNvSpPr txBox="1"/>
          <p:nvPr/>
        </p:nvSpPr>
        <p:spPr>
          <a:xfrm>
            <a:off x="563880" y="172781"/>
            <a:ext cx="9464040" cy="769441"/>
          </a:xfrm>
          <a:prstGeom prst="rect">
            <a:avLst/>
          </a:prstGeom>
          <a:noFill/>
        </p:spPr>
        <p:txBody>
          <a:bodyPr wrap="square" rtlCol="0">
            <a:spAutoFit/>
          </a:bodyPr>
          <a:lstStyle/>
          <a:p>
            <a:pPr lvl="0">
              <a:defRPr/>
            </a:pPr>
            <a:r>
              <a:rPr lang="en-US" altLang="en-US" sz="4400" b="1" dirty="0">
                <a:solidFill>
                  <a:srgbClr val="222222"/>
                </a:solidFill>
              </a:rPr>
              <a:t>Politics </a:t>
            </a:r>
          </a:p>
        </p:txBody>
      </p:sp>
    </p:spTree>
    <p:extLst>
      <p:ext uri="{BB962C8B-B14F-4D97-AF65-F5344CB8AC3E}">
        <p14:creationId xmlns:p14="http://schemas.microsoft.com/office/powerpoint/2010/main" val="24251067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51958411-0DCA-44A8-9125-282289AC9399}"/>
              </a:ext>
            </a:extLst>
          </p:cNvPr>
          <p:cNvSpPr>
            <a:spLocks noGrp="1"/>
          </p:cNvSpPr>
          <p:nvPr>
            <p:ph type="ftr" sz="quarter" idx="11"/>
          </p:nvPr>
        </p:nvSpPr>
        <p:spPr/>
        <p:txBody>
          <a:bodyPr/>
          <a:lstStyle/>
          <a:p>
            <a:r>
              <a:rPr lang="en-GB"/>
              <a:t>KOIL October 2019</a:t>
            </a:r>
          </a:p>
        </p:txBody>
      </p:sp>
      <p:sp>
        <p:nvSpPr>
          <p:cNvPr id="3" name="Slide Number Placeholder 2">
            <a:extLst>
              <a:ext uri="{FF2B5EF4-FFF2-40B4-BE49-F238E27FC236}">
                <a16:creationId xmlns="" xmlns:a16="http://schemas.microsoft.com/office/drawing/2014/main" id="{A5F84567-8833-49C2-A166-1039541AD3B5}"/>
              </a:ext>
            </a:extLst>
          </p:cNvPr>
          <p:cNvSpPr>
            <a:spLocks noGrp="1"/>
          </p:cNvSpPr>
          <p:nvPr>
            <p:ph type="sldNum" sz="quarter" idx="12"/>
          </p:nvPr>
        </p:nvSpPr>
        <p:spPr/>
        <p:txBody>
          <a:bodyPr/>
          <a:lstStyle/>
          <a:p>
            <a:fld id="{2F2CBB4D-5D57-4031-92B8-C9DF2EE1A732}" type="slidenum">
              <a:rPr lang="en-GB" smtClean="0"/>
              <a:t>21</a:t>
            </a:fld>
            <a:endParaRPr lang="en-GB"/>
          </a:p>
        </p:txBody>
      </p:sp>
      <p:pic>
        <p:nvPicPr>
          <p:cNvPr id="7" name="FFECE571">
            <a:hlinkClick r:id="" action="ppaction://media"/>
            <a:extLst>
              <a:ext uri="{FF2B5EF4-FFF2-40B4-BE49-F238E27FC236}">
                <a16:creationId xmlns="" xmlns:a16="http://schemas.microsoft.com/office/drawing/2014/main" id="{03DB3431-5DE9-405B-9652-DFC1C76DD828}"/>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8327316" y="1339716"/>
            <a:ext cx="3406948" cy="3288061"/>
          </a:xfrm>
          <a:prstGeom prst="rect">
            <a:avLst/>
          </a:prstGeom>
        </p:spPr>
      </p:pic>
      <p:sp>
        <p:nvSpPr>
          <p:cNvPr id="16" name="Rectangle 15">
            <a:extLst>
              <a:ext uri="{FF2B5EF4-FFF2-40B4-BE49-F238E27FC236}">
                <a16:creationId xmlns="" xmlns:a16="http://schemas.microsoft.com/office/drawing/2014/main" id="{EE3D4803-AF23-4DD8-B435-DB7BA41B6945}"/>
              </a:ext>
            </a:extLst>
          </p:cNvPr>
          <p:cNvSpPr/>
          <p:nvPr/>
        </p:nvSpPr>
        <p:spPr>
          <a:xfrm>
            <a:off x="1302187" y="1339716"/>
            <a:ext cx="4865434" cy="1477328"/>
          </a:xfrm>
          <a:prstGeom prst="rect">
            <a:avLst/>
          </a:prstGeom>
        </p:spPr>
        <p:txBody>
          <a:bodyPr wrap="none">
            <a:spAutoFit/>
          </a:bodyPr>
          <a:lstStyle/>
          <a:p>
            <a:endParaRPr lang="en-GB" dirty="0" smtClean="0">
              <a:latin typeface="Arial" panose="020B0604020202020204" pitchFamily="34" charset="0"/>
              <a:cs typeface="Arial" panose="020B0604020202020204" pitchFamily="34" charset="0"/>
            </a:endParaRPr>
          </a:p>
          <a:p>
            <a:r>
              <a:rPr lang="en-GB" dirty="0" err="1" smtClean="0">
                <a:latin typeface="Arial" panose="020B0604020202020204" pitchFamily="34" charset="0"/>
                <a:cs typeface="Arial" panose="020B0604020202020204" pitchFamily="34" charset="0"/>
              </a:rPr>
              <a:t>Narinder</a:t>
            </a:r>
            <a:r>
              <a:rPr lang="en-GB" dirty="0" smtClean="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Singh </a:t>
            </a:r>
            <a:r>
              <a:rPr lang="en-GB" dirty="0" err="1">
                <a:latin typeface="Arial" panose="020B0604020202020204" pitchFamily="34" charset="0"/>
                <a:cs typeface="Arial" panose="020B0604020202020204" pitchFamily="34" charset="0"/>
              </a:rPr>
              <a:t>Kapani</a:t>
            </a:r>
            <a:r>
              <a:rPr lang="en-GB" dirty="0">
                <a:latin typeface="Arial" panose="020B0604020202020204" pitchFamily="34" charset="0"/>
                <a:cs typeface="Arial" panose="020B0604020202020204" pitchFamily="34" charset="0"/>
              </a:rPr>
              <a:t> – Fibre Optics Pioneer</a:t>
            </a:r>
          </a:p>
          <a:p>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6"/>
              </a:rPr>
              <a:t>https://www.youtube.com/watch?v=l69ElZd0weI</a:t>
            </a:r>
            <a:endPar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7" name="TextBox 16">
            <a:extLst>
              <a:ext uri="{FF2B5EF4-FFF2-40B4-BE49-F238E27FC236}">
                <a16:creationId xmlns="" xmlns:a16="http://schemas.microsoft.com/office/drawing/2014/main" id="{5E53F4CE-E3A2-4C77-8259-30B0987FA7ED}"/>
              </a:ext>
            </a:extLst>
          </p:cNvPr>
          <p:cNvSpPr txBox="1"/>
          <p:nvPr/>
        </p:nvSpPr>
        <p:spPr>
          <a:xfrm>
            <a:off x="3864685" y="2983746"/>
            <a:ext cx="4521926" cy="369332"/>
          </a:xfrm>
          <a:prstGeom prst="rect">
            <a:avLst/>
          </a:prstGeom>
          <a:noFill/>
        </p:spPr>
        <p:txBody>
          <a:bodyPr wrap="square" rtlCol="0">
            <a:spAutoFit/>
          </a:bodyPr>
          <a:lstStyle/>
          <a:p>
            <a:r>
              <a:rPr lang="en-GB" dirty="0"/>
              <a:t>Jesse Russell – Digital  Cellular communication</a:t>
            </a:r>
          </a:p>
        </p:txBody>
      </p:sp>
      <p:sp>
        <p:nvSpPr>
          <p:cNvPr id="18" name="TextBox 17">
            <a:extLst>
              <a:ext uri="{FF2B5EF4-FFF2-40B4-BE49-F238E27FC236}">
                <a16:creationId xmlns="" xmlns:a16="http://schemas.microsoft.com/office/drawing/2014/main" id="{874E6580-CE83-4DB6-ABAF-FA53BDF0026C}"/>
              </a:ext>
            </a:extLst>
          </p:cNvPr>
          <p:cNvSpPr txBox="1"/>
          <p:nvPr/>
        </p:nvSpPr>
        <p:spPr>
          <a:xfrm>
            <a:off x="1302187" y="606725"/>
            <a:ext cx="6664523" cy="646331"/>
          </a:xfrm>
          <a:prstGeom prst="rect">
            <a:avLst/>
          </a:prstGeom>
          <a:noFill/>
        </p:spPr>
        <p:txBody>
          <a:bodyPr wrap="square" rtlCol="0">
            <a:spAutoFit/>
          </a:bodyPr>
          <a:lstStyle/>
          <a:p>
            <a:r>
              <a:rPr lang="en-GB" sz="3600" b="1" dirty="0" smtClean="0"/>
              <a:t>Inventions</a:t>
            </a:r>
            <a:r>
              <a:rPr lang="en-GB" sz="3600" b="1" dirty="0"/>
              <a:t>:</a:t>
            </a:r>
          </a:p>
        </p:txBody>
      </p:sp>
      <p:pic>
        <p:nvPicPr>
          <p:cNvPr id="3074" name="Picture 2" descr="Image result for Cultural Science Achievement Award - Otis Boykin">
            <a:extLst>
              <a:ext uri="{FF2B5EF4-FFF2-40B4-BE49-F238E27FC236}">
                <a16:creationId xmlns="" xmlns:a16="http://schemas.microsoft.com/office/drawing/2014/main" id="{0D10D0A4-6D6B-46E0-8906-67ACDE664F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0447" y="4026227"/>
            <a:ext cx="3074457" cy="194176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 xmlns:a16="http://schemas.microsoft.com/office/drawing/2014/main" id="{61880FB0-020A-45F3-9417-EE7C2B01183C}"/>
              </a:ext>
            </a:extLst>
          </p:cNvPr>
          <p:cNvSpPr txBox="1"/>
          <p:nvPr/>
        </p:nvSpPr>
        <p:spPr>
          <a:xfrm>
            <a:off x="3864685" y="5106347"/>
            <a:ext cx="1885950" cy="646331"/>
          </a:xfrm>
          <a:prstGeom prst="rect">
            <a:avLst/>
          </a:prstGeom>
          <a:noFill/>
        </p:spPr>
        <p:txBody>
          <a:bodyPr wrap="square" rtlCol="0">
            <a:spAutoFit/>
          </a:bodyPr>
          <a:lstStyle/>
          <a:p>
            <a:r>
              <a:rPr lang="en-GB" dirty="0"/>
              <a:t>Image taken from: Face2Face Africa</a:t>
            </a:r>
          </a:p>
        </p:txBody>
      </p:sp>
      <p:sp>
        <p:nvSpPr>
          <p:cNvPr id="20" name="TextBox 19">
            <a:extLst>
              <a:ext uri="{FF2B5EF4-FFF2-40B4-BE49-F238E27FC236}">
                <a16:creationId xmlns="" xmlns:a16="http://schemas.microsoft.com/office/drawing/2014/main" id="{4FCDFB92-A799-4CF2-A16D-EE62074F5100}"/>
              </a:ext>
            </a:extLst>
          </p:cNvPr>
          <p:cNvSpPr txBox="1"/>
          <p:nvPr/>
        </p:nvSpPr>
        <p:spPr>
          <a:xfrm>
            <a:off x="3864685" y="4270735"/>
            <a:ext cx="2857500" cy="369332"/>
          </a:xfrm>
          <a:prstGeom prst="rect">
            <a:avLst/>
          </a:prstGeom>
          <a:noFill/>
        </p:spPr>
        <p:txBody>
          <a:bodyPr wrap="square" rtlCol="0">
            <a:spAutoFit/>
          </a:bodyPr>
          <a:lstStyle/>
          <a:p>
            <a:r>
              <a:rPr lang="en-GB" dirty="0"/>
              <a:t>Otis F. Boykin 1920-1982</a:t>
            </a:r>
          </a:p>
        </p:txBody>
      </p:sp>
    </p:spTree>
    <p:extLst>
      <p:ext uri="{BB962C8B-B14F-4D97-AF65-F5344CB8AC3E}">
        <p14:creationId xmlns:p14="http://schemas.microsoft.com/office/powerpoint/2010/main" val="4086984487"/>
      </p:ext>
    </p:extLst>
  </p:cSld>
  <p:clrMapOvr>
    <a:masterClrMapping/>
  </p:clrMapOvr>
  <p:timing>
    <p:tnLst>
      <p:par>
        <p:cTn id="1" dur="indefinite" restart="never" nodeType="tmRoot">
          <p:childTnLst>
            <p:video>
              <p:cMediaNode vol="100000">
                <p:cTn id="2" fill="hold" display="0">
                  <p:stCondLst>
                    <p:cond delay="indefinite"/>
                  </p:stCondLst>
                </p:cTn>
                <p:tgtEl>
                  <p:spTgt spid="7"/>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4BDD07-82A7-4E3D-9BC0-118F1E4FD950}"/>
              </a:ext>
            </a:extLst>
          </p:cNvPr>
          <p:cNvSpPr>
            <a:spLocks noGrp="1"/>
          </p:cNvSpPr>
          <p:nvPr>
            <p:ph type="ctrTitle"/>
          </p:nvPr>
        </p:nvSpPr>
        <p:spPr/>
        <p:txBody>
          <a:bodyPr/>
          <a:lstStyle/>
          <a:p>
            <a:r>
              <a:rPr lang="en-GB" b="1" dirty="0">
                <a:latin typeface="+mn-lt"/>
              </a:rPr>
              <a:t>Rebuilding Post War </a:t>
            </a:r>
            <a:r>
              <a:rPr lang="en-GB" b="1" dirty="0" smtClean="0">
                <a:latin typeface="+mn-lt"/>
              </a:rPr>
              <a:t>Britain</a:t>
            </a:r>
            <a:br>
              <a:rPr lang="en-GB" b="1" dirty="0" smtClean="0">
                <a:latin typeface="+mn-lt"/>
              </a:rPr>
            </a:br>
            <a:endParaRPr lang="en-GB" b="1" dirty="0">
              <a:latin typeface="+mn-lt"/>
            </a:endParaRPr>
          </a:p>
        </p:txBody>
      </p:sp>
      <p:sp>
        <p:nvSpPr>
          <p:cNvPr id="3" name="Subtitle 2">
            <a:extLst>
              <a:ext uri="{FF2B5EF4-FFF2-40B4-BE49-F238E27FC236}">
                <a16:creationId xmlns="" xmlns:a16="http://schemas.microsoft.com/office/drawing/2014/main" id="{FD9A8D25-0AA1-40F7-AF62-EE735DBB25CF}"/>
              </a:ext>
            </a:extLst>
          </p:cNvPr>
          <p:cNvSpPr>
            <a:spLocks noGrp="1"/>
          </p:cNvSpPr>
          <p:nvPr>
            <p:ph type="subTitle" idx="1"/>
          </p:nvPr>
        </p:nvSpPr>
        <p:spPr/>
        <p:txBody>
          <a:bodyPr>
            <a:normAutofit/>
          </a:bodyPr>
          <a:lstStyle/>
          <a:p>
            <a:r>
              <a:rPr lang="en-GB" sz="3200" dirty="0"/>
              <a:t>Following W</a:t>
            </a:r>
            <a:r>
              <a:rPr lang="en-GB" sz="3200" dirty="0" smtClean="0"/>
              <a:t>orld </a:t>
            </a:r>
            <a:r>
              <a:rPr lang="en-GB" sz="3200" dirty="0"/>
              <a:t>W</a:t>
            </a:r>
            <a:r>
              <a:rPr lang="en-GB" sz="3200" dirty="0" smtClean="0"/>
              <a:t>ar </a:t>
            </a:r>
            <a:r>
              <a:rPr lang="en-GB" sz="3200" dirty="0"/>
              <a:t>2</a:t>
            </a:r>
          </a:p>
        </p:txBody>
      </p:sp>
      <p:sp>
        <p:nvSpPr>
          <p:cNvPr id="4" name="Footer Placeholder 3"/>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22</a:t>
            </a:fld>
            <a:endParaRPr lang="en-GB"/>
          </a:p>
        </p:txBody>
      </p:sp>
    </p:spTree>
    <p:extLst>
      <p:ext uri="{BB962C8B-B14F-4D97-AF65-F5344CB8AC3E}">
        <p14:creationId xmlns:p14="http://schemas.microsoft.com/office/powerpoint/2010/main" val="29528161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42B1217-BB89-4CC4-AA14-5AC58F51210A}"/>
              </a:ext>
            </a:extLst>
          </p:cNvPr>
          <p:cNvSpPr>
            <a:spLocks noGrp="1"/>
          </p:cNvSpPr>
          <p:nvPr>
            <p:ph type="title"/>
          </p:nvPr>
        </p:nvSpPr>
        <p:spPr/>
        <p:txBody>
          <a:bodyPr/>
          <a:lstStyle/>
          <a:p>
            <a:r>
              <a:rPr lang="en-GB" b="1" dirty="0">
                <a:latin typeface="+mn-lt"/>
              </a:rPr>
              <a:t>Post War – s</a:t>
            </a:r>
            <a:r>
              <a:rPr lang="en-GB" b="1" dirty="0" smtClean="0">
                <a:latin typeface="+mn-lt"/>
              </a:rPr>
              <a:t>kills </a:t>
            </a:r>
            <a:r>
              <a:rPr lang="en-GB" b="1" dirty="0">
                <a:latin typeface="+mn-lt"/>
              </a:rPr>
              <a:t>d</a:t>
            </a:r>
            <a:r>
              <a:rPr lang="en-GB" b="1" dirty="0" smtClean="0">
                <a:latin typeface="+mn-lt"/>
              </a:rPr>
              <a:t>eficit</a:t>
            </a:r>
            <a:endParaRPr lang="en-GB" b="1" dirty="0">
              <a:latin typeface="+mn-lt"/>
            </a:endParaRPr>
          </a:p>
        </p:txBody>
      </p:sp>
      <p:sp>
        <p:nvSpPr>
          <p:cNvPr id="3" name="Content Placeholder 2">
            <a:extLst>
              <a:ext uri="{FF2B5EF4-FFF2-40B4-BE49-F238E27FC236}">
                <a16:creationId xmlns="" xmlns:a16="http://schemas.microsoft.com/office/drawing/2014/main" id="{5C13D74D-7902-47A2-8B1C-6197321B7678}"/>
              </a:ext>
            </a:extLst>
          </p:cNvPr>
          <p:cNvSpPr>
            <a:spLocks noGrp="1"/>
          </p:cNvSpPr>
          <p:nvPr>
            <p:ph idx="1"/>
          </p:nvPr>
        </p:nvSpPr>
        <p:spPr/>
        <p:txBody>
          <a:bodyPr/>
          <a:lstStyle/>
          <a:p>
            <a:r>
              <a:rPr lang="en-GB" dirty="0"/>
              <a:t>Construction sector. </a:t>
            </a:r>
          </a:p>
          <a:p>
            <a:r>
              <a:rPr lang="en-GB" dirty="0"/>
              <a:t>Service sector</a:t>
            </a:r>
          </a:p>
          <a:p>
            <a:r>
              <a:rPr lang="en-GB" dirty="0"/>
              <a:t>Public transport</a:t>
            </a:r>
          </a:p>
          <a:p>
            <a:r>
              <a:rPr lang="en-GB" dirty="0"/>
              <a:t>National Health Service (NHS)</a:t>
            </a:r>
          </a:p>
          <a:p>
            <a:r>
              <a:rPr lang="en-GB" dirty="0"/>
              <a:t>Post Office</a:t>
            </a:r>
          </a:p>
          <a:p>
            <a:r>
              <a:rPr lang="en-GB" dirty="0"/>
              <a:t>Manufacturing</a:t>
            </a:r>
          </a:p>
          <a:p>
            <a:r>
              <a:rPr lang="en-GB" dirty="0"/>
              <a:t>Carpentry</a:t>
            </a:r>
          </a:p>
          <a:p>
            <a:pPr marL="0" indent="0">
              <a:buNone/>
            </a:pPr>
            <a:r>
              <a:rPr lang="en-GB" dirty="0"/>
              <a:t>To name but a few</a:t>
            </a:r>
          </a:p>
        </p:txBody>
      </p:sp>
      <p:sp>
        <p:nvSpPr>
          <p:cNvPr id="4" name="Footer Placeholder 3"/>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23</a:t>
            </a:fld>
            <a:endParaRPr lang="en-GB"/>
          </a:p>
        </p:txBody>
      </p:sp>
    </p:spTree>
    <p:extLst>
      <p:ext uri="{BB962C8B-B14F-4D97-AF65-F5344CB8AC3E}">
        <p14:creationId xmlns:p14="http://schemas.microsoft.com/office/powerpoint/2010/main" val="25775994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mn-lt"/>
              </a:rPr>
              <a:t>Guy Bailey</a:t>
            </a:r>
          </a:p>
        </p:txBody>
      </p:sp>
      <p:sp>
        <p:nvSpPr>
          <p:cNvPr id="3" name="Footer Placeholder 2"/>
          <p:cNvSpPr>
            <a:spLocks noGrp="1"/>
          </p:cNvSpPr>
          <p:nvPr>
            <p:ph type="ftr" sz="quarter" idx="11"/>
          </p:nvPr>
        </p:nvSpPr>
        <p:spPr/>
        <p:txBody>
          <a:bodyPr/>
          <a:lstStyle/>
          <a:p>
            <a:r>
              <a:rPr lang="en-GB"/>
              <a:t>KOIL October 2019</a:t>
            </a:r>
          </a:p>
        </p:txBody>
      </p:sp>
      <p:sp>
        <p:nvSpPr>
          <p:cNvPr id="4" name="Slide Number Placeholder 3"/>
          <p:cNvSpPr>
            <a:spLocks noGrp="1"/>
          </p:cNvSpPr>
          <p:nvPr>
            <p:ph type="sldNum" sz="quarter" idx="12"/>
          </p:nvPr>
        </p:nvSpPr>
        <p:spPr/>
        <p:txBody>
          <a:bodyPr/>
          <a:lstStyle/>
          <a:p>
            <a:fld id="{2F2CBB4D-5D57-4031-92B8-C9DF2EE1A732}" type="slidenum">
              <a:rPr lang="en-GB" smtClean="0"/>
              <a:t>24</a:t>
            </a:fld>
            <a:endParaRPr lang="en-GB"/>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8116" y="1995055"/>
            <a:ext cx="5033670" cy="3607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6184668" y="2228671"/>
            <a:ext cx="5469775" cy="2677656"/>
          </a:xfrm>
          <a:prstGeom prst="rect">
            <a:avLst/>
          </a:prstGeom>
        </p:spPr>
        <p:txBody>
          <a:bodyPr wrap="square">
            <a:spAutoFit/>
          </a:bodyPr>
          <a:lstStyle/>
          <a:p>
            <a:r>
              <a:rPr lang="en-GB" sz="2800" dirty="0"/>
              <a:t>A spring afternoon in 1963, eighteen-year-old Guy Bailey arrived on time for his job interview. Bailey was well qualified for the post, but he would not be taken on, because he was black</a:t>
            </a:r>
          </a:p>
        </p:txBody>
      </p:sp>
      <p:sp>
        <p:nvSpPr>
          <p:cNvPr id="7" name="Rectangle 6"/>
          <p:cNvSpPr/>
          <p:nvPr/>
        </p:nvSpPr>
        <p:spPr>
          <a:xfrm>
            <a:off x="6331792" y="5233446"/>
            <a:ext cx="4915063" cy="646331"/>
          </a:xfrm>
          <a:prstGeom prst="rect">
            <a:avLst/>
          </a:prstGeom>
        </p:spPr>
        <p:txBody>
          <a:bodyPr wrap="none">
            <a:spAutoFit/>
          </a:bodyPr>
          <a:lstStyle/>
          <a:p>
            <a:r>
              <a:rPr lang="en-GB" dirty="0">
                <a:hlinkClick r:id="rId4"/>
              </a:rPr>
              <a:t>https://www.bbc.co.uk/news/magazine-23795655</a:t>
            </a:r>
            <a:endParaRPr lang="en-GB" dirty="0"/>
          </a:p>
          <a:p>
            <a:endParaRPr lang="en-GB" dirty="0"/>
          </a:p>
        </p:txBody>
      </p:sp>
    </p:spTree>
    <p:extLst>
      <p:ext uri="{BB962C8B-B14F-4D97-AF65-F5344CB8AC3E}">
        <p14:creationId xmlns:p14="http://schemas.microsoft.com/office/powerpoint/2010/main" val="35532799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err="1">
                <a:latin typeface="+mn-lt"/>
              </a:rPr>
              <a:t>Tarsem</a:t>
            </a:r>
            <a:r>
              <a:rPr lang="en-GB" b="1" dirty="0">
                <a:latin typeface="+mn-lt"/>
              </a:rPr>
              <a:t> Singh Sandhu</a:t>
            </a:r>
          </a:p>
        </p:txBody>
      </p:sp>
      <p:sp>
        <p:nvSpPr>
          <p:cNvPr id="3" name="Footer Placeholder 2"/>
          <p:cNvSpPr>
            <a:spLocks noGrp="1"/>
          </p:cNvSpPr>
          <p:nvPr>
            <p:ph type="ftr" sz="quarter" idx="11"/>
          </p:nvPr>
        </p:nvSpPr>
        <p:spPr/>
        <p:txBody>
          <a:bodyPr/>
          <a:lstStyle/>
          <a:p>
            <a:r>
              <a:rPr lang="en-GB"/>
              <a:t>KOIL October 2019</a:t>
            </a:r>
          </a:p>
        </p:txBody>
      </p:sp>
      <p:sp>
        <p:nvSpPr>
          <p:cNvPr id="4" name="Slide Number Placeholder 3"/>
          <p:cNvSpPr>
            <a:spLocks noGrp="1"/>
          </p:cNvSpPr>
          <p:nvPr>
            <p:ph type="sldNum" sz="quarter" idx="12"/>
          </p:nvPr>
        </p:nvSpPr>
        <p:spPr/>
        <p:txBody>
          <a:bodyPr/>
          <a:lstStyle/>
          <a:p>
            <a:fld id="{2F2CBB4D-5D57-4031-92B8-C9DF2EE1A732}" type="slidenum">
              <a:rPr lang="en-GB" smtClean="0"/>
              <a:t>25</a:t>
            </a:fld>
            <a:endParaRPr lang="en-GB"/>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374" y="1744807"/>
            <a:ext cx="5772596" cy="3633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6682155" y="2361279"/>
            <a:ext cx="4923692" cy="2308324"/>
          </a:xfrm>
          <a:prstGeom prst="rect">
            <a:avLst/>
          </a:prstGeom>
        </p:spPr>
        <p:txBody>
          <a:bodyPr wrap="square">
            <a:spAutoFit/>
          </a:bodyPr>
          <a:lstStyle/>
          <a:p>
            <a:r>
              <a:rPr lang="en-GB" sz="2400" dirty="0"/>
              <a:t>Fifty years ago, Sikhs working on Wolverhampton's buses won the right to wear the turban at work. It followed a long-running dispute during which one Sikh man threatened to set himself on fire.</a:t>
            </a:r>
          </a:p>
        </p:txBody>
      </p:sp>
      <p:sp>
        <p:nvSpPr>
          <p:cNvPr id="7" name="Rectangle 6"/>
          <p:cNvSpPr/>
          <p:nvPr/>
        </p:nvSpPr>
        <p:spPr>
          <a:xfrm>
            <a:off x="6682155" y="4911833"/>
            <a:ext cx="5271547" cy="923330"/>
          </a:xfrm>
          <a:prstGeom prst="rect">
            <a:avLst/>
          </a:prstGeom>
        </p:spPr>
        <p:txBody>
          <a:bodyPr wrap="square">
            <a:spAutoFit/>
          </a:bodyPr>
          <a:lstStyle/>
          <a:p>
            <a:r>
              <a:rPr lang="en-GB" dirty="0">
                <a:hlinkClick r:id="rId4"/>
              </a:rPr>
              <a:t>https://www.bbc.co.uk/news/uk-england-birmingham-47853718</a:t>
            </a:r>
            <a:endParaRPr lang="en-GB" dirty="0"/>
          </a:p>
          <a:p>
            <a:endParaRPr lang="en-GB" dirty="0"/>
          </a:p>
        </p:txBody>
      </p:sp>
    </p:spTree>
    <p:extLst>
      <p:ext uri="{BB962C8B-B14F-4D97-AF65-F5344CB8AC3E}">
        <p14:creationId xmlns:p14="http://schemas.microsoft.com/office/powerpoint/2010/main" val="3459846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59F91D9D-97BA-4D05-89C3-2D49AB736F26}"/>
              </a:ext>
            </a:extLst>
          </p:cNvPr>
          <p:cNvSpPr>
            <a:spLocks noGrp="1"/>
          </p:cNvSpPr>
          <p:nvPr>
            <p:ph idx="1"/>
          </p:nvPr>
        </p:nvSpPr>
        <p:spPr/>
        <p:txBody>
          <a:bodyPr>
            <a:normAutofit fontScale="92500" lnSpcReduction="20000"/>
          </a:bodyPr>
          <a:lstStyle/>
          <a:p>
            <a:r>
              <a:rPr lang="en-GB" sz="2400" dirty="0">
                <a:latin typeface="Arial" panose="020B0604020202020204" pitchFamily="34" charset="0"/>
                <a:cs typeface="Arial" panose="020B0604020202020204" pitchFamily="34" charset="0"/>
              </a:rPr>
              <a:t>Race Relations Act 1965 This Act prohibited discrimination on grounds of race in public places and established the Race Relations Board with responsibility for conciliation of discrimination complaints. </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Race Relations Act 1968 This Act extended the protection against discrimination beyond public places to include, amongst other things, employment and housing. </a:t>
            </a:r>
          </a:p>
          <a:p>
            <a:pPr marL="109728" indent="0">
              <a:buNone/>
            </a:pPr>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Race Relations Act 1976 This Act extended the definition of discrimination to include indirect discrimination. </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Race Relations Amendment Act 2000</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The Equality Act 2010 </a:t>
            </a:r>
          </a:p>
        </p:txBody>
      </p:sp>
      <p:sp>
        <p:nvSpPr>
          <p:cNvPr id="3" name="Footer Placeholder 2">
            <a:extLst>
              <a:ext uri="{FF2B5EF4-FFF2-40B4-BE49-F238E27FC236}">
                <a16:creationId xmlns="" xmlns:a16="http://schemas.microsoft.com/office/drawing/2014/main" id="{60FABE2A-DD49-4C16-B681-E2C8C92BC453}"/>
              </a:ext>
            </a:extLst>
          </p:cNvPr>
          <p:cNvSpPr>
            <a:spLocks noGrp="1"/>
          </p:cNvSpPr>
          <p:nvPr>
            <p:ph type="ftr" sz="quarter" idx="11"/>
          </p:nvPr>
        </p:nvSpPr>
        <p:spPr/>
        <p:txBody>
          <a:bodyPr/>
          <a:lstStyle/>
          <a:p>
            <a:r>
              <a:rPr lang="en-GB"/>
              <a:t>KOIL October 2019</a:t>
            </a:r>
            <a:endParaRPr lang="en-GB" dirty="0"/>
          </a:p>
        </p:txBody>
      </p:sp>
      <p:sp>
        <p:nvSpPr>
          <p:cNvPr id="4" name="Slide Number Placeholder 3">
            <a:extLst>
              <a:ext uri="{FF2B5EF4-FFF2-40B4-BE49-F238E27FC236}">
                <a16:creationId xmlns="" xmlns:a16="http://schemas.microsoft.com/office/drawing/2014/main" id="{92FDFDFE-2EC4-41C2-AE77-39765CECEE66}"/>
              </a:ext>
            </a:extLst>
          </p:cNvPr>
          <p:cNvSpPr>
            <a:spLocks noGrp="1"/>
          </p:cNvSpPr>
          <p:nvPr>
            <p:ph type="sldNum" sz="quarter" idx="12"/>
          </p:nvPr>
        </p:nvSpPr>
        <p:spPr/>
        <p:txBody>
          <a:bodyPr/>
          <a:lstStyle/>
          <a:p>
            <a:fld id="{04C10137-08EA-4B59-AD6A-760EE9D88876}" type="slidenum">
              <a:rPr lang="en-GB" smtClean="0"/>
              <a:pPr/>
              <a:t>26</a:t>
            </a:fld>
            <a:endParaRPr lang="en-GB"/>
          </a:p>
        </p:txBody>
      </p:sp>
      <p:sp>
        <p:nvSpPr>
          <p:cNvPr id="5" name="Title 4">
            <a:extLst>
              <a:ext uri="{FF2B5EF4-FFF2-40B4-BE49-F238E27FC236}">
                <a16:creationId xmlns="" xmlns:a16="http://schemas.microsoft.com/office/drawing/2014/main" id="{C61124A3-F7BC-4CAC-ABEB-6A9F96A69E23}"/>
              </a:ext>
            </a:extLst>
          </p:cNvPr>
          <p:cNvSpPr>
            <a:spLocks noGrp="1"/>
          </p:cNvSpPr>
          <p:nvPr>
            <p:ph type="title"/>
          </p:nvPr>
        </p:nvSpPr>
        <p:spPr/>
        <p:txBody>
          <a:bodyPr>
            <a:normAutofit fontScale="90000"/>
          </a:bodyPr>
          <a:lstStyle/>
          <a:p>
            <a:r>
              <a:rPr lang="en-GB" sz="4000" dirty="0">
                <a:effectLst/>
                <a:latin typeface="Arial" panose="020B0604020202020204" pitchFamily="34" charset="0"/>
                <a:cs typeface="Arial" panose="020B0604020202020204" pitchFamily="34" charset="0"/>
              </a:rPr>
              <a:t/>
            </a:r>
            <a:br>
              <a:rPr lang="en-GB" sz="4000" dirty="0">
                <a:effectLst/>
                <a:latin typeface="Arial" panose="020B0604020202020204" pitchFamily="34" charset="0"/>
                <a:cs typeface="Arial" panose="020B0604020202020204" pitchFamily="34" charset="0"/>
              </a:rPr>
            </a:br>
            <a:r>
              <a:rPr lang="en-GB" sz="4000" b="1" dirty="0">
                <a:effectLst/>
                <a:latin typeface="Arial" panose="020B0604020202020204" pitchFamily="34" charset="0"/>
                <a:cs typeface="Arial" panose="020B0604020202020204" pitchFamily="34" charset="0"/>
              </a:rPr>
              <a:t>Legislation to challenge race discrimination</a:t>
            </a:r>
            <a:r>
              <a:rPr lang="en-GB" dirty="0">
                <a:effectLst/>
              </a:rPr>
              <a:t/>
            </a:r>
            <a:br>
              <a:rPr lang="en-GB" dirty="0">
                <a:effectLst/>
              </a:rPr>
            </a:br>
            <a:endParaRPr lang="en-GB" dirty="0"/>
          </a:p>
        </p:txBody>
      </p:sp>
    </p:spTree>
    <p:extLst>
      <p:ext uri="{BB962C8B-B14F-4D97-AF65-F5344CB8AC3E}">
        <p14:creationId xmlns:p14="http://schemas.microsoft.com/office/powerpoint/2010/main" val="291985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t>Current/local position </a:t>
            </a:r>
          </a:p>
        </p:txBody>
      </p:sp>
      <p:sp>
        <p:nvSpPr>
          <p:cNvPr id="3" name="Subtitle 2"/>
          <p:cNvSpPr>
            <a:spLocks noGrp="1"/>
          </p:cNvSpPr>
          <p:nvPr>
            <p:ph type="subTitle" idx="1"/>
          </p:nvPr>
        </p:nvSpPr>
        <p:spPr/>
        <p:txBody>
          <a:bodyPr>
            <a:normAutofit/>
          </a:bodyPr>
          <a:lstStyle/>
          <a:p>
            <a:r>
              <a:rPr lang="en-GB" sz="2800" dirty="0"/>
              <a:t>Has todays society become more inclusive? </a:t>
            </a:r>
          </a:p>
        </p:txBody>
      </p:sp>
      <p:sp>
        <p:nvSpPr>
          <p:cNvPr id="4" name="Footer Placeholder 3"/>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27</a:t>
            </a:fld>
            <a:endParaRPr lang="en-GB"/>
          </a:p>
        </p:txBody>
      </p:sp>
    </p:spTree>
    <p:extLst>
      <p:ext uri="{BB962C8B-B14F-4D97-AF65-F5344CB8AC3E}">
        <p14:creationId xmlns:p14="http://schemas.microsoft.com/office/powerpoint/2010/main" val="26319556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7A72577F-9BE7-43DC-B1DD-09BF7EF5E6B0}"/>
              </a:ext>
            </a:extLst>
          </p:cNvPr>
          <p:cNvSpPr>
            <a:spLocks noGrp="1"/>
          </p:cNvSpPr>
          <p:nvPr>
            <p:ph idx="1"/>
          </p:nvPr>
        </p:nvSpPr>
        <p:spPr>
          <a:xfrm>
            <a:off x="838200" y="1417320"/>
            <a:ext cx="10515600" cy="4922520"/>
          </a:xfrm>
        </p:spPr>
        <p:txBody>
          <a:bodyPr>
            <a:normAutofit fontScale="70000" lnSpcReduction="20000"/>
          </a:bodyPr>
          <a:lstStyle/>
          <a:p>
            <a:pPr>
              <a:lnSpc>
                <a:spcPct val="120000"/>
              </a:lnSpc>
            </a:pPr>
            <a:r>
              <a:rPr lang="en-GB" dirty="0">
                <a:latin typeface="Arial" panose="020B0604020202020204" pitchFamily="34" charset="0"/>
                <a:cs typeface="Arial" panose="020B0604020202020204" pitchFamily="34" charset="0"/>
              </a:rPr>
              <a:t>The biggest contributors providing a safe haven to the world’s uprooted people are poorer communities. (Contrary to popular belief of Britain being a soft touch for asylum seekers).</a:t>
            </a:r>
          </a:p>
          <a:p>
            <a:pPr>
              <a:lnSpc>
                <a:spcPct val="120000"/>
              </a:lnSpc>
            </a:pPr>
            <a:r>
              <a:rPr lang="en-GB" dirty="0">
                <a:latin typeface="Arial" panose="020B0604020202020204" pitchFamily="34" charset="0"/>
                <a:cs typeface="Arial" panose="020B0604020202020204" pitchFamily="34" charset="0"/>
              </a:rPr>
              <a:t>The global displacement figure for 2017 includes 25.4 million refugees who fled their countries to escape conflict and persecution. 2.9 million more refugees than the year before - the steepest increase UNHCR has seen in a single year.  Turkey hosted the largest number of refugees worldwide for the fourth consecutive year, 3.5 million people, followed by Pakistan, Uganda, Lebanon, Iran, Germany, Bangladesh and Sudan.  </a:t>
            </a:r>
            <a:r>
              <a:rPr lang="en-GB" sz="1800" dirty="0">
                <a:latin typeface="Arial" panose="020B0604020202020204" pitchFamily="34" charset="0"/>
                <a:cs typeface="Arial" panose="020B0604020202020204" pitchFamily="34" charset="0"/>
                <a:hlinkClick r:id="rId3">
                  <a:extLst>
                    <a:ext uri="{A12FA001-AC4F-418D-AE19-62706E023703}">
                      <ahyp:hlinkClr xmlns="" xmlns:ahyp="http://schemas.microsoft.com/office/drawing/2018/hyperlinkcolor" val="tx"/>
                    </a:ext>
                  </a:extLst>
                </a:hlinkClick>
              </a:rPr>
              <a:t>UNHCR's annual "Global Trends" study</a:t>
            </a:r>
            <a:r>
              <a:rPr lang="en-GB" sz="1800" dirty="0">
                <a:latin typeface="Arial" panose="020B0604020202020204" pitchFamily="34" charset="0"/>
                <a:cs typeface="Arial" panose="020B0604020202020204" pitchFamily="34" charset="0"/>
              </a:rPr>
              <a:t> 20 Jun 2018</a:t>
            </a:r>
            <a:endParaRPr lang="en-GB" sz="1900" dirty="0">
              <a:latin typeface="Arial" panose="020B0604020202020204" pitchFamily="34" charset="0"/>
              <a:cs typeface="Arial" panose="020B0604020202020204" pitchFamily="34" charset="0"/>
            </a:endParaRPr>
          </a:p>
          <a:p>
            <a:pPr>
              <a:lnSpc>
                <a:spcPct val="120000"/>
              </a:lnSpc>
            </a:pPr>
            <a:r>
              <a:rPr lang="en-GB" dirty="0">
                <a:latin typeface="Arial" panose="020B0604020202020204" pitchFamily="34" charset="0"/>
                <a:cs typeface="Arial" panose="020B0604020202020204" pitchFamily="34" charset="0"/>
              </a:rPr>
              <a:t>The world’s six richest countries – responsible for more than half of global GDP – host less than one-tenth of the world’s refugees,  </a:t>
            </a:r>
            <a:r>
              <a:rPr lang="en-GB" sz="1800" dirty="0">
                <a:latin typeface="Arial" panose="020B0604020202020204" pitchFamily="34" charset="0"/>
                <a:cs typeface="Arial" panose="020B0604020202020204" pitchFamily="34" charset="0"/>
                <a:hlinkClick r:id="rId4">
                  <a:extLst>
                    <a:ext uri="{A12FA001-AC4F-418D-AE19-62706E023703}">
                      <ahyp:hlinkClr xmlns="" xmlns:ahyp="http://schemas.microsoft.com/office/drawing/2018/hyperlinkcolor" val="tx"/>
                    </a:ext>
                  </a:extLst>
                </a:hlinkClick>
              </a:rPr>
              <a:t>according to a new Oxfam report</a:t>
            </a:r>
            <a:r>
              <a:rPr lang="en-GB" sz="1800" dirty="0">
                <a:latin typeface="Arial" panose="020B0604020202020204" pitchFamily="34" charset="0"/>
                <a:cs typeface="Arial" panose="020B0604020202020204" pitchFamily="34" charset="0"/>
              </a:rPr>
              <a:t>. 18 July 2016</a:t>
            </a:r>
          </a:p>
          <a:p>
            <a:pPr>
              <a:lnSpc>
                <a:spcPct val="120000"/>
              </a:lnSpc>
            </a:pPr>
            <a:r>
              <a:rPr lang="en-GB" dirty="0">
                <a:latin typeface="Arial" panose="020B0604020202020204" pitchFamily="34" charset="0"/>
                <a:cs typeface="Arial" panose="020B0604020202020204" pitchFamily="34" charset="0"/>
              </a:rPr>
              <a:t>The number of asylum applications in the UK from main applicants was 27,044 in the year ending June 2018 (down 1%)</a:t>
            </a:r>
            <a:endParaRPr lang="en-GB" dirty="0"/>
          </a:p>
          <a:p>
            <a:pPr>
              <a:lnSpc>
                <a:spcPct val="120000"/>
              </a:lnSpc>
            </a:pPr>
            <a:r>
              <a:rPr lang="en-GB" dirty="0">
                <a:latin typeface="Arial" panose="020B0604020202020204" pitchFamily="34" charset="0"/>
                <a:cs typeface="Arial" panose="020B0604020202020204" pitchFamily="34" charset="0"/>
              </a:rPr>
              <a:t>Over the year, 625,000 people moved to the UK (immigration) and 351,000 people left the UK (emigration). </a:t>
            </a:r>
            <a:r>
              <a:rPr lang="en-GB" dirty="0"/>
              <a:t> </a:t>
            </a:r>
            <a:r>
              <a:rPr lang="en-GB" sz="1900" dirty="0">
                <a:latin typeface="Arial" panose="020B0604020202020204" pitchFamily="34" charset="0"/>
                <a:cs typeface="Arial" panose="020B0604020202020204" pitchFamily="34" charset="0"/>
              </a:rPr>
              <a:t>Office for National Statistics Migration Statistics Quarterly Report: November 2018</a:t>
            </a:r>
            <a:endParaRPr lang="en-GB" sz="2900"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 xmlns:a16="http://schemas.microsoft.com/office/drawing/2014/main" id="{7B9AA081-4CB3-43A2-AEA8-C4A8990981A7}"/>
              </a:ext>
            </a:extLst>
          </p:cNvPr>
          <p:cNvSpPr>
            <a:spLocks noGrp="1"/>
          </p:cNvSpPr>
          <p:nvPr>
            <p:ph type="ftr" sz="quarter" idx="11"/>
          </p:nvPr>
        </p:nvSpPr>
        <p:spPr/>
        <p:txBody>
          <a:bodyPr/>
          <a:lstStyle/>
          <a:p>
            <a:r>
              <a:rPr lang="en-GB"/>
              <a:t>KOIL October 2019</a:t>
            </a:r>
            <a:endParaRPr lang="en-GB" dirty="0"/>
          </a:p>
        </p:txBody>
      </p:sp>
      <p:sp>
        <p:nvSpPr>
          <p:cNvPr id="4" name="Slide Number Placeholder 3">
            <a:extLst>
              <a:ext uri="{FF2B5EF4-FFF2-40B4-BE49-F238E27FC236}">
                <a16:creationId xmlns="" xmlns:a16="http://schemas.microsoft.com/office/drawing/2014/main" id="{C4049C13-4B76-4BAC-8863-96CCDB6D8623}"/>
              </a:ext>
            </a:extLst>
          </p:cNvPr>
          <p:cNvSpPr>
            <a:spLocks noGrp="1"/>
          </p:cNvSpPr>
          <p:nvPr>
            <p:ph type="sldNum" sz="quarter" idx="12"/>
          </p:nvPr>
        </p:nvSpPr>
        <p:spPr/>
        <p:txBody>
          <a:bodyPr/>
          <a:lstStyle/>
          <a:p>
            <a:fld id="{04C10137-08EA-4B59-AD6A-760EE9D88876}" type="slidenum">
              <a:rPr lang="en-GB" smtClean="0"/>
              <a:pPr/>
              <a:t>28</a:t>
            </a:fld>
            <a:endParaRPr lang="en-GB"/>
          </a:p>
        </p:txBody>
      </p:sp>
      <p:sp>
        <p:nvSpPr>
          <p:cNvPr id="5" name="Title 4">
            <a:extLst>
              <a:ext uri="{FF2B5EF4-FFF2-40B4-BE49-F238E27FC236}">
                <a16:creationId xmlns="" xmlns:a16="http://schemas.microsoft.com/office/drawing/2014/main" id="{34312528-EF0D-4FB1-8C00-C45485A380C6}"/>
              </a:ext>
            </a:extLst>
          </p:cNvPr>
          <p:cNvSpPr>
            <a:spLocks noGrp="1"/>
          </p:cNvSpPr>
          <p:nvPr>
            <p:ph type="title"/>
          </p:nvPr>
        </p:nvSpPr>
        <p:spPr>
          <a:xfrm>
            <a:off x="838200" y="365125"/>
            <a:ext cx="10226040" cy="793115"/>
          </a:xfrm>
        </p:spPr>
        <p:txBody>
          <a:bodyPr>
            <a:normAutofit/>
          </a:bodyPr>
          <a:lstStyle/>
          <a:p>
            <a:pPr>
              <a:lnSpc>
                <a:spcPct val="100000"/>
              </a:lnSpc>
            </a:pPr>
            <a:r>
              <a:rPr lang="en-GB" sz="3600" b="1" dirty="0">
                <a:latin typeface="+mn-lt"/>
                <a:cs typeface="Arial" panose="020B0604020202020204" pitchFamily="34" charset="0"/>
              </a:rPr>
              <a:t>Some facts about immigration and new arrivals</a:t>
            </a:r>
            <a:endParaRPr lang="en-GB" sz="3600" b="1" dirty="0">
              <a:latin typeface="+mn-lt"/>
            </a:endParaRPr>
          </a:p>
        </p:txBody>
      </p:sp>
    </p:spTree>
    <p:extLst>
      <p:ext uri="{BB962C8B-B14F-4D97-AF65-F5344CB8AC3E}">
        <p14:creationId xmlns:p14="http://schemas.microsoft.com/office/powerpoint/2010/main" val="14817201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85000" lnSpcReduction="20000"/>
          </a:bodyPr>
          <a:lstStyle/>
          <a:p>
            <a:pPr marL="0" indent="0">
              <a:buNone/>
              <a:defRPr/>
            </a:pPr>
            <a:r>
              <a:rPr lang="en-GB" sz="3000" dirty="0">
                <a:latin typeface="Arial" pitchFamily="34" charset="0"/>
                <a:cs typeface="Arial" pitchFamily="34" charset="0"/>
              </a:rPr>
              <a:t>UK total population</a:t>
            </a:r>
          </a:p>
          <a:p>
            <a:pPr lvl="1">
              <a:defRPr/>
            </a:pPr>
            <a:r>
              <a:rPr lang="en-GB" sz="3000" dirty="0"/>
              <a:t>64,769,452 </a:t>
            </a:r>
            <a:r>
              <a:rPr lang="en-GB" sz="3000" dirty="0">
                <a:latin typeface="Arial" pitchFamily="34" charset="0"/>
                <a:cs typeface="Arial" pitchFamily="34" charset="0"/>
              </a:rPr>
              <a:t> (</a:t>
            </a:r>
            <a:r>
              <a:rPr lang="en-GB" sz="1600" dirty="0">
                <a:latin typeface="Arial" pitchFamily="34" charset="0"/>
                <a:cs typeface="Arial" pitchFamily="34" charset="0"/>
              </a:rPr>
              <a:t>ONS 2016</a:t>
            </a:r>
            <a:r>
              <a:rPr lang="en-GB" sz="3000" dirty="0">
                <a:latin typeface="Arial" pitchFamily="34" charset="0"/>
                <a:cs typeface="Arial" pitchFamily="34" charset="0"/>
              </a:rPr>
              <a:t>)</a:t>
            </a:r>
          </a:p>
          <a:p>
            <a:pPr marL="457200" lvl="1" indent="0">
              <a:buNone/>
              <a:defRPr/>
            </a:pPr>
            <a:endParaRPr lang="en-GB" sz="3000" dirty="0">
              <a:solidFill>
                <a:prstClr val="black"/>
              </a:solidFill>
              <a:latin typeface="Arial" pitchFamily="34" charset="0"/>
              <a:cs typeface="Arial" pitchFamily="34" charset="0"/>
            </a:endParaRPr>
          </a:p>
          <a:p>
            <a:pPr marL="457200" lvl="1" indent="0">
              <a:buNone/>
              <a:defRPr/>
            </a:pPr>
            <a:r>
              <a:rPr lang="en-GB" sz="3000" dirty="0">
                <a:solidFill>
                  <a:prstClr val="black"/>
                </a:solidFill>
                <a:latin typeface="Arial" pitchFamily="34" charset="0"/>
                <a:cs typeface="Arial" pitchFamily="34" charset="0"/>
              </a:rPr>
              <a:t>UK by ethnicity </a:t>
            </a:r>
          </a:p>
          <a:p>
            <a:pPr lvl="1">
              <a:defRPr/>
            </a:pPr>
            <a:r>
              <a:rPr lang="en-GB" sz="3000" dirty="0">
                <a:solidFill>
                  <a:prstClr val="black"/>
                </a:solidFill>
                <a:latin typeface="Arial" pitchFamily="34" charset="0"/>
                <a:cs typeface="Arial" pitchFamily="34" charset="0"/>
              </a:rPr>
              <a:t>87.2% White </a:t>
            </a:r>
          </a:p>
          <a:p>
            <a:pPr lvl="1">
              <a:defRPr/>
            </a:pPr>
            <a:r>
              <a:rPr lang="en-GB" sz="3000" dirty="0">
                <a:solidFill>
                  <a:prstClr val="black"/>
                </a:solidFill>
                <a:latin typeface="Arial" pitchFamily="34" charset="0"/>
                <a:cs typeface="Arial" pitchFamily="34" charset="0"/>
              </a:rPr>
              <a:t>12.8% All other ethnic groups</a:t>
            </a:r>
          </a:p>
          <a:p>
            <a:pPr lvl="1">
              <a:defRPr/>
            </a:pPr>
            <a:endParaRPr lang="en-GB" sz="1400" dirty="0">
              <a:latin typeface="Arial" pitchFamily="34" charset="0"/>
              <a:cs typeface="Arial" pitchFamily="34" charset="0"/>
            </a:endParaRPr>
          </a:p>
          <a:p>
            <a:pPr marL="109728" indent="0">
              <a:buNone/>
              <a:defRPr/>
            </a:pPr>
            <a:endParaRPr lang="en-GB" dirty="0">
              <a:latin typeface="Arial" pitchFamily="34" charset="0"/>
              <a:cs typeface="Arial" pitchFamily="34" charset="0"/>
            </a:endParaRPr>
          </a:p>
          <a:p>
            <a:pPr lvl="1">
              <a:buNone/>
              <a:defRPr/>
            </a:pPr>
            <a:endParaRPr lang="en-GB" sz="2800" dirty="0">
              <a:latin typeface="Arial" pitchFamily="34" charset="0"/>
              <a:cs typeface="Arial" pitchFamily="34" charset="0"/>
            </a:endParaRPr>
          </a:p>
        </p:txBody>
      </p:sp>
      <p:sp>
        <p:nvSpPr>
          <p:cNvPr id="4" name="Content Placeholder 3"/>
          <p:cNvSpPr>
            <a:spLocks noGrp="1"/>
          </p:cNvSpPr>
          <p:nvPr>
            <p:ph sz="half" idx="2"/>
          </p:nvPr>
        </p:nvSpPr>
        <p:spPr>
          <a:xfrm>
            <a:off x="6172202" y="1660619"/>
            <a:ext cx="5181600" cy="4351338"/>
          </a:xfrm>
        </p:spPr>
        <p:txBody>
          <a:bodyPr>
            <a:normAutofit fontScale="85000" lnSpcReduction="20000"/>
          </a:bodyPr>
          <a:lstStyle/>
          <a:p>
            <a:pPr lvl="1">
              <a:buNone/>
              <a:defRPr/>
            </a:pPr>
            <a:endParaRPr lang="en-GB" sz="1400" dirty="0">
              <a:latin typeface="Arial" pitchFamily="34" charset="0"/>
              <a:cs typeface="Arial" pitchFamily="34" charset="0"/>
            </a:endParaRPr>
          </a:p>
          <a:p>
            <a:pPr>
              <a:lnSpc>
                <a:spcPct val="90000"/>
              </a:lnSpc>
              <a:defRPr/>
            </a:pPr>
            <a:r>
              <a:rPr lang="en-GB" sz="3000" dirty="0">
                <a:latin typeface="Arial" pitchFamily="34" charset="0"/>
                <a:cs typeface="Arial" pitchFamily="34" charset="0"/>
              </a:rPr>
              <a:t>Further differences e.g.</a:t>
            </a:r>
          </a:p>
          <a:p>
            <a:pPr lvl="1">
              <a:lnSpc>
                <a:spcPct val="90000"/>
              </a:lnSpc>
              <a:defRPr/>
            </a:pPr>
            <a:r>
              <a:rPr lang="en-GB" sz="3000" dirty="0">
                <a:latin typeface="Arial" pitchFamily="34" charset="0"/>
                <a:cs typeface="Arial" pitchFamily="34" charset="0"/>
              </a:rPr>
              <a:t>Religion </a:t>
            </a:r>
          </a:p>
          <a:p>
            <a:pPr lvl="1">
              <a:lnSpc>
                <a:spcPct val="90000"/>
              </a:lnSpc>
              <a:defRPr/>
            </a:pPr>
            <a:r>
              <a:rPr lang="en-GB" sz="3000" dirty="0">
                <a:latin typeface="Arial" pitchFamily="34" charset="0"/>
                <a:cs typeface="Arial" pitchFamily="34" charset="0"/>
              </a:rPr>
              <a:t>Age</a:t>
            </a:r>
          </a:p>
          <a:p>
            <a:pPr lvl="1">
              <a:lnSpc>
                <a:spcPct val="90000"/>
              </a:lnSpc>
              <a:defRPr/>
            </a:pPr>
            <a:r>
              <a:rPr lang="en-GB" sz="3000" dirty="0">
                <a:latin typeface="Arial" pitchFamily="34" charset="0"/>
                <a:cs typeface="Arial" pitchFamily="34" charset="0"/>
              </a:rPr>
              <a:t>Language</a:t>
            </a:r>
          </a:p>
          <a:p>
            <a:pPr lvl="1">
              <a:lnSpc>
                <a:spcPct val="90000"/>
              </a:lnSpc>
              <a:defRPr/>
            </a:pPr>
            <a:r>
              <a:rPr lang="en-GB" sz="3000" dirty="0">
                <a:latin typeface="Arial" pitchFamily="34" charset="0"/>
                <a:cs typeface="Arial" pitchFamily="34" charset="0"/>
              </a:rPr>
              <a:t>Disability</a:t>
            </a:r>
          </a:p>
          <a:p>
            <a:pPr lvl="1">
              <a:lnSpc>
                <a:spcPct val="90000"/>
              </a:lnSpc>
              <a:defRPr/>
            </a:pPr>
            <a:r>
              <a:rPr lang="en-GB" sz="3000" dirty="0">
                <a:latin typeface="Arial" pitchFamily="34" charset="0"/>
                <a:cs typeface="Arial" pitchFamily="34" charset="0"/>
              </a:rPr>
              <a:t>Sexuality</a:t>
            </a:r>
          </a:p>
          <a:p>
            <a:pPr lvl="1">
              <a:lnSpc>
                <a:spcPct val="90000"/>
              </a:lnSpc>
              <a:defRPr/>
            </a:pPr>
            <a:r>
              <a:rPr lang="en-GB" sz="3000" dirty="0">
                <a:latin typeface="Arial" pitchFamily="34" charset="0"/>
                <a:cs typeface="Arial" pitchFamily="34" charset="0"/>
              </a:rPr>
              <a:t>Marital status</a:t>
            </a:r>
          </a:p>
          <a:p>
            <a:pPr lvl="1">
              <a:lnSpc>
                <a:spcPct val="90000"/>
              </a:lnSpc>
              <a:defRPr/>
            </a:pPr>
            <a:r>
              <a:rPr lang="en-GB" sz="3000" dirty="0">
                <a:latin typeface="Arial" pitchFamily="34" charset="0"/>
                <a:cs typeface="Arial" pitchFamily="34" charset="0"/>
              </a:rPr>
              <a:t>Social class</a:t>
            </a:r>
          </a:p>
          <a:p>
            <a:pPr lvl="1">
              <a:lnSpc>
                <a:spcPct val="90000"/>
              </a:lnSpc>
              <a:defRPr/>
            </a:pPr>
            <a:r>
              <a:rPr lang="en-GB" sz="3000" dirty="0">
                <a:latin typeface="Arial" pitchFamily="34" charset="0"/>
                <a:cs typeface="Arial" pitchFamily="34" charset="0"/>
              </a:rPr>
              <a:t>Sex</a:t>
            </a:r>
          </a:p>
          <a:p>
            <a:pPr lvl="1">
              <a:lnSpc>
                <a:spcPct val="90000"/>
              </a:lnSpc>
              <a:defRPr/>
            </a:pPr>
            <a:r>
              <a:rPr lang="en-GB" sz="3000" dirty="0">
                <a:latin typeface="Arial" pitchFamily="34" charset="0"/>
                <a:cs typeface="Arial" pitchFamily="34" charset="0"/>
              </a:rPr>
              <a:t>Gender</a:t>
            </a:r>
          </a:p>
          <a:p>
            <a:pPr lvl="1">
              <a:lnSpc>
                <a:spcPct val="90000"/>
              </a:lnSpc>
              <a:buNone/>
              <a:defRPr/>
            </a:pPr>
            <a:endParaRPr lang="en-GB" dirty="0">
              <a:latin typeface="Arial" pitchFamily="34" charset="0"/>
              <a:cs typeface="Arial" pitchFamily="34" charset="0"/>
            </a:endParaRPr>
          </a:p>
          <a:p>
            <a:pPr lvl="1">
              <a:lnSpc>
                <a:spcPct val="90000"/>
              </a:lnSpc>
              <a:buNone/>
              <a:defRPr/>
            </a:pPr>
            <a:r>
              <a:rPr lang="en-GB" sz="1600" dirty="0">
                <a:latin typeface="Arial" pitchFamily="34" charset="0"/>
                <a:cs typeface="Arial" pitchFamily="34" charset="0"/>
              </a:rPr>
              <a:t>(Source: ONS and www.parliament.uk)</a:t>
            </a:r>
          </a:p>
        </p:txBody>
      </p:sp>
      <p:sp>
        <p:nvSpPr>
          <p:cNvPr id="6" name="Footer Placeholder 5"/>
          <p:cNvSpPr>
            <a:spLocks noGrp="1"/>
          </p:cNvSpPr>
          <p:nvPr>
            <p:ph type="ftr" sz="quarter" idx="11"/>
          </p:nvPr>
        </p:nvSpPr>
        <p:spPr/>
        <p:txBody>
          <a:bodyPr/>
          <a:lstStyle/>
          <a:p>
            <a:r>
              <a:rPr lang="en-GB"/>
              <a:t>KOIL October 2019</a:t>
            </a:r>
          </a:p>
        </p:txBody>
      </p:sp>
      <p:sp>
        <p:nvSpPr>
          <p:cNvPr id="2" name="Title 1"/>
          <p:cNvSpPr>
            <a:spLocks noGrp="1"/>
          </p:cNvSpPr>
          <p:nvPr>
            <p:ph type="title"/>
          </p:nvPr>
        </p:nvSpPr>
        <p:spPr/>
        <p:txBody>
          <a:bodyPr>
            <a:noAutofit/>
          </a:bodyPr>
          <a:lstStyle/>
          <a:p>
            <a:r>
              <a:rPr lang="en-GB" sz="4000" dirty="0"/>
              <a:t/>
            </a:r>
            <a:br>
              <a:rPr lang="en-GB" sz="4000" dirty="0"/>
            </a:br>
            <a:r>
              <a:rPr lang="en-GB" sz="3600" dirty="0">
                <a:latin typeface="Arial" pitchFamily="34" charset="0"/>
                <a:cs typeface="Arial" pitchFamily="34" charset="0"/>
              </a:rPr>
              <a:t>Demographics – UK Population diversity </a:t>
            </a:r>
            <a:r>
              <a:rPr lang="en-GB" sz="4000" dirty="0">
                <a:latin typeface="Comic Sans MS" pitchFamily="66" charset="0"/>
              </a:rPr>
              <a:t/>
            </a:r>
            <a:br>
              <a:rPr lang="en-GB" sz="4000" dirty="0">
                <a:latin typeface="Comic Sans MS" pitchFamily="66" charset="0"/>
              </a:rPr>
            </a:br>
            <a:endParaRPr lang="en-GB" sz="4000" dirty="0"/>
          </a:p>
        </p:txBody>
      </p:sp>
      <p:sp>
        <p:nvSpPr>
          <p:cNvPr id="5" name="Slide Number Placeholder 4"/>
          <p:cNvSpPr>
            <a:spLocks noGrp="1"/>
          </p:cNvSpPr>
          <p:nvPr>
            <p:ph type="sldNum" sz="quarter" idx="12"/>
          </p:nvPr>
        </p:nvSpPr>
        <p:spPr/>
        <p:txBody>
          <a:bodyPr/>
          <a:lstStyle/>
          <a:p>
            <a:fld id="{04C10137-08EA-4B59-AD6A-760EE9D88876}" type="slidenum">
              <a:rPr lang="en-GB" smtClean="0"/>
              <a:pPr/>
              <a:t>29</a:t>
            </a:fld>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838200" y="2164945"/>
            <a:ext cx="4580965" cy="3334204"/>
          </a:xfrm>
        </p:spPr>
        <p:txBody>
          <a:bodyPr>
            <a:normAutofit lnSpcReduction="10000"/>
          </a:bodyPr>
          <a:lstStyle/>
          <a:p>
            <a:pPr marL="0" indent="0">
              <a:buNone/>
            </a:pPr>
            <a:r>
              <a:rPr lang="en-GB" sz="3200" b="1" dirty="0">
                <a:cs typeface="Arial" panose="020B0604020202020204" pitchFamily="34" charset="0"/>
              </a:rPr>
              <a:t>Historical</a:t>
            </a:r>
          </a:p>
          <a:p>
            <a:r>
              <a:rPr lang="en-GB" sz="3200" dirty="0">
                <a:cs typeface="Arial" panose="020B0604020202020204" pitchFamily="34" charset="0"/>
              </a:rPr>
              <a:t>Early presence</a:t>
            </a:r>
          </a:p>
          <a:p>
            <a:r>
              <a:rPr lang="en-GB" sz="3200" dirty="0">
                <a:cs typeface="Arial" panose="020B0604020202020204" pitchFamily="34" charset="0"/>
              </a:rPr>
              <a:t>Slave trade</a:t>
            </a:r>
          </a:p>
          <a:p>
            <a:r>
              <a:rPr lang="en-GB" sz="3200" dirty="0">
                <a:cs typeface="Arial" panose="020B0604020202020204" pitchFamily="34" charset="0"/>
              </a:rPr>
              <a:t>Royal connections </a:t>
            </a:r>
          </a:p>
          <a:p>
            <a:r>
              <a:rPr lang="en-GB" sz="3200" dirty="0">
                <a:cs typeface="Arial" panose="020B0604020202020204" pitchFamily="34" charset="0"/>
              </a:rPr>
              <a:t>India </a:t>
            </a:r>
          </a:p>
          <a:p>
            <a:r>
              <a:rPr lang="en-GB" sz="3200" dirty="0">
                <a:cs typeface="Arial" panose="020B0604020202020204" pitchFamily="34" charset="0"/>
              </a:rPr>
              <a:t>Military Support</a:t>
            </a:r>
          </a:p>
          <a:p>
            <a:pPr marL="109728" indent="0">
              <a:buNone/>
            </a:pPr>
            <a:endParaRPr lang="en-GB" dirty="0">
              <a:latin typeface="Arial" panose="020B0604020202020204" pitchFamily="34" charset="0"/>
              <a:cs typeface="Arial" panose="020B0604020202020204" pitchFamily="34" charset="0"/>
            </a:endParaRPr>
          </a:p>
          <a:p>
            <a:endParaRPr lang="en-GB" dirty="0"/>
          </a:p>
        </p:txBody>
      </p:sp>
      <p:sp>
        <p:nvSpPr>
          <p:cNvPr id="3" name="Content Placeholder 2"/>
          <p:cNvSpPr>
            <a:spLocks noGrp="1"/>
          </p:cNvSpPr>
          <p:nvPr>
            <p:ph sz="half" idx="2"/>
          </p:nvPr>
        </p:nvSpPr>
        <p:spPr>
          <a:xfrm>
            <a:off x="5773271" y="2269378"/>
            <a:ext cx="5580529" cy="2816322"/>
          </a:xfrm>
        </p:spPr>
        <p:txBody>
          <a:bodyPr>
            <a:normAutofit lnSpcReduction="10000"/>
          </a:bodyPr>
          <a:lstStyle/>
          <a:p>
            <a:pPr marL="0" indent="0">
              <a:buNone/>
            </a:pPr>
            <a:r>
              <a:rPr lang="en-GB" sz="3200" b="1" dirty="0">
                <a:cs typeface="Arial" panose="020B0604020202020204" pitchFamily="34" charset="0"/>
              </a:rPr>
              <a:t>National/Local</a:t>
            </a:r>
          </a:p>
          <a:p>
            <a:r>
              <a:rPr lang="en-GB" sz="3200" dirty="0">
                <a:cs typeface="Arial" panose="020B0604020202020204" pitchFamily="34" charset="0"/>
              </a:rPr>
              <a:t>Politics</a:t>
            </a:r>
          </a:p>
          <a:p>
            <a:r>
              <a:rPr lang="en-GB" sz="3200" dirty="0">
                <a:cs typeface="Arial" panose="020B0604020202020204" pitchFamily="34" charset="0"/>
              </a:rPr>
              <a:t>Inventions/Science</a:t>
            </a:r>
          </a:p>
          <a:p>
            <a:r>
              <a:rPr lang="en-GB" sz="3200" dirty="0">
                <a:cs typeface="Arial" panose="020B0604020202020204" pitchFamily="34" charset="0"/>
              </a:rPr>
              <a:t>Post war Britain</a:t>
            </a:r>
          </a:p>
          <a:p>
            <a:pPr marL="109728" indent="0">
              <a:buNone/>
            </a:pPr>
            <a:endParaRPr lang="en-GB" sz="1600" dirty="0">
              <a:latin typeface="Arial" panose="020B0604020202020204" pitchFamily="34" charset="0"/>
              <a:cs typeface="Arial" panose="020B0604020202020204" pitchFamily="34" charset="0"/>
            </a:endParaRPr>
          </a:p>
          <a:p>
            <a:pPr marL="109728" indent="0">
              <a:buNone/>
            </a:pPr>
            <a:endParaRPr lang="en-GB" dirty="0"/>
          </a:p>
        </p:txBody>
      </p:sp>
      <p:sp>
        <p:nvSpPr>
          <p:cNvPr id="4" name="Footer Placeholder 3"/>
          <p:cNvSpPr>
            <a:spLocks noGrp="1"/>
          </p:cNvSpPr>
          <p:nvPr>
            <p:ph type="ftr" sz="quarter" idx="11"/>
          </p:nvPr>
        </p:nvSpPr>
        <p:spPr/>
        <p:txBody>
          <a:bodyPr/>
          <a:lstStyle/>
          <a:p>
            <a:r>
              <a:rPr lang="en-GB"/>
              <a:t>KOIL October 2019</a:t>
            </a:r>
          </a:p>
        </p:txBody>
      </p:sp>
      <p:sp>
        <p:nvSpPr>
          <p:cNvPr id="5" name="Title 4"/>
          <p:cNvSpPr>
            <a:spLocks noGrp="1"/>
          </p:cNvSpPr>
          <p:nvPr>
            <p:ph type="title"/>
          </p:nvPr>
        </p:nvSpPr>
        <p:spPr/>
        <p:txBody>
          <a:bodyPr>
            <a:normAutofit/>
          </a:bodyPr>
          <a:lstStyle/>
          <a:p>
            <a:r>
              <a:rPr lang="en-GB" sz="4000" b="1" dirty="0" smtClean="0">
                <a:solidFill>
                  <a:prstClr val="black"/>
                </a:solidFill>
                <a:latin typeface="Calibri" panose="020F0502020204030204"/>
              </a:rPr>
              <a:t>Global </a:t>
            </a:r>
            <a:r>
              <a:rPr lang="en-GB" sz="4000" b="1" dirty="0">
                <a:solidFill>
                  <a:prstClr val="black"/>
                </a:solidFill>
                <a:latin typeface="Calibri" panose="020F0502020204030204"/>
              </a:rPr>
              <a:t>Contributions to Contemporary </a:t>
            </a:r>
            <a:r>
              <a:rPr lang="en-GB" sz="4000" b="1" dirty="0" smtClean="0">
                <a:solidFill>
                  <a:prstClr val="black"/>
                </a:solidFill>
                <a:latin typeface="Calibri" panose="020F0502020204030204"/>
              </a:rPr>
              <a:t>Britain –</a:t>
            </a:r>
            <a:r>
              <a:rPr lang="en-GB" sz="4000" b="1" dirty="0">
                <a:latin typeface="+mn-lt"/>
                <a:cs typeface="Arial" panose="020B0604020202020204" pitchFamily="34" charset="0"/>
              </a:rPr>
              <a:t/>
            </a:r>
            <a:br>
              <a:rPr lang="en-GB" sz="4000" b="1" dirty="0">
                <a:latin typeface="+mn-lt"/>
                <a:cs typeface="Arial" panose="020B0604020202020204" pitchFamily="34" charset="0"/>
              </a:rPr>
            </a:br>
            <a:r>
              <a:rPr lang="en-GB" sz="4000" b="1" dirty="0">
                <a:latin typeface="+mn-lt"/>
              </a:rPr>
              <a:t>Focus</a:t>
            </a:r>
            <a:endParaRPr lang="en-GB" sz="4000" b="1" dirty="0">
              <a:latin typeface="+mn-lt"/>
              <a:cs typeface="Arial" panose="020B0604020202020204" pitchFamily="34" charset="0"/>
            </a:endParaRPr>
          </a:p>
        </p:txBody>
      </p:sp>
      <p:sp>
        <p:nvSpPr>
          <p:cNvPr id="6" name="Slide Number Placeholder 5"/>
          <p:cNvSpPr>
            <a:spLocks noGrp="1"/>
          </p:cNvSpPr>
          <p:nvPr>
            <p:ph type="sldNum" sz="quarter" idx="12"/>
          </p:nvPr>
        </p:nvSpPr>
        <p:spPr/>
        <p:txBody>
          <a:bodyPr/>
          <a:lstStyle/>
          <a:p>
            <a:fld id="{04C10137-08EA-4B59-AD6A-760EE9D88876}" type="slidenum">
              <a:rPr lang="en-GB" smtClean="0"/>
              <a:pPr/>
              <a:t>3</a:t>
            </a:fld>
            <a:endParaRPr lang="en-GB"/>
          </a:p>
        </p:txBody>
      </p:sp>
    </p:spTree>
    <p:extLst>
      <p:ext uri="{BB962C8B-B14F-4D97-AF65-F5344CB8AC3E}">
        <p14:creationId xmlns:p14="http://schemas.microsoft.com/office/powerpoint/2010/main" val="3470109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7A3912AE-0E50-4D05-8550-EBFF51EC6559}"/>
              </a:ext>
            </a:extLst>
          </p:cNvPr>
          <p:cNvSpPr>
            <a:spLocks noGrp="1"/>
          </p:cNvSpPr>
          <p:nvPr>
            <p:ph idx="1"/>
          </p:nvPr>
        </p:nvSpPr>
        <p:spPr/>
        <p:txBody>
          <a:bodyPr>
            <a:normAutofit lnSpcReduction="10000"/>
          </a:bodyPr>
          <a:lstStyle/>
          <a:p>
            <a:r>
              <a:rPr lang="en-GB" dirty="0">
                <a:latin typeface="Arial" panose="020B0604020202020204" pitchFamily="34" charset="0"/>
                <a:cs typeface="Arial" panose="020B0604020202020204" pitchFamily="34" charset="0"/>
              </a:rPr>
              <a:t>Health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Education</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Employment</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Mental Health</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Criminal justice system</a:t>
            </a:r>
          </a:p>
          <a:p>
            <a:endParaRPr lang="en-GB" dirty="0">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 xmlns:a16="http://schemas.microsoft.com/office/drawing/2014/main" id="{4095A6EB-0183-41AE-B150-9230411C7196}"/>
              </a:ext>
            </a:extLst>
          </p:cNvPr>
          <p:cNvSpPr>
            <a:spLocks noGrp="1"/>
          </p:cNvSpPr>
          <p:nvPr>
            <p:ph type="ftr" sz="quarter" idx="11"/>
          </p:nvPr>
        </p:nvSpPr>
        <p:spPr/>
        <p:txBody>
          <a:bodyPr/>
          <a:lstStyle/>
          <a:p>
            <a:r>
              <a:rPr lang="en-GB"/>
              <a:t>KOIL October 2019</a:t>
            </a:r>
            <a:endParaRPr lang="en-GB" dirty="0"/>
          </a:p>
        </p:txBody>
      </p:sp>
      <p:sp>
        <p:nvSpPr>
          <p:cNvPr id="4" name="Slide Number Placeholder 3">
            <a:extLst>
              <a:ext uri="{FF2B5EF4-FFF2-40B4-BE49-F238E27FC236}">
                <a16:creationId xmlns="" xmlns:a16="http://schemas.microsoft.com/office/drawing/2014/main" id="{70D187F9-4E02-40F5-ACF3-70AA295687A0}"/>
              </a:ext>
            </a:extLst>
          </p:cNvPr>
          <p:cNvSpPr>
            <a:spLocks noGrp="1"/>
          </p:cNvSpPr>
          <p:nvPr>
            <p:ph type="sldNum" sz="quarter" idx="12"/>
          </p:nvPr>
        </p:nvSpPr>
        <p:spPr/>
        <p:txBody>
          <a:bodyPr/>
          <a:lstStyle/>
          <a:p>
            <a:fld id="{04C10137-08EA-4B59-AD6A-760EE9D88876}" type="slidenum">
              <a:rPr lang="en-GB" smtClean="0"/>
              <a:pPr/>
              <a:t>30</a:t>
            </a:fld>
            <a:endParaRPr lang="en-GB"/>
          </a:p>
        </p:txBody>
      </p:sp>
      <p:sp>
        <p:nvSpPr>
          <p:cNvPr id="5" name="Title 4">
            <a:extLst>
              <a:ext uri="{FF2B5EF4-FFF2-40B4-BE49-F238E27FC236}">
                <a16:creationId xmlns="" xmlns:a16="http://schemas.microsoft.com/office/drawing/2014/main" id="{E8B9ECA8-9E6A-4E8B-8C39-5462B955452B}"/>
              </a:ext>
            </a:extLst>
          </p:cNvPr>
          <p:cNvSpPr>
            <a:spLocks noGrp="1"/>
          </p:cNvSpPr>
          <p:nvPr>
            <p:ph type="title"/>
          </p:nvPr>
        </p:nvSpPr>
        <p:spPr/>
        <p:txBody>
          <a:bodyPr>
            <a:normAutofit/>
          </a:bodyPr>
          <a:lstStyle/>
          <a:p>
            <a:r>
              <a:rPr lang="en-GB" b="1" dirty="0">
                <a:latin typeface="+mn-lt"/>
              </a:rPr>
              <a:t>The issues…….inequalities still exist </a:t>
            </a:r>
          </a:p>
        </p:txBody>
      </p:sp>
    </p:spTree>
    <p:extLst>
      <p:ext uri="{BB962C8B-B14F-4D97-AF65-F5344CB8AC3E}">
        <p14:creationId xmlns:p14="http://schemas.microsoft.com/office/powerpoint/2010/main" val="8172243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65125"/>
            <a:ext cx="10184524" cy="906627"/>
          </a:xfrm>
        </p:spPr>
        <p:txBody>
          <a:bodyPr/>
          <a:lstStyle/>
          <a:p>
            <a:r>
              <a:rPr lang="en-GB" b="1" dirty="0">
                <a:latin typeface="+mn-lt"/>
              </a:rPr>
              <a:t>Demographics – NHS</a:t>
            </a:r>
          </a:p>
        </p:txBody>
      </p:sp>
      <p:sp>
        <p:nvSpPr>
          <p:cNvPr id="3" name="Content Placeholder 2"/>
          <p:cNvSpPr>
            <a:spLocks noGrp="1"/>
          </p:cNvSpPr>
          <p:nvPr>
            <p:ph idx="1"/>
          </p:nvPr>
        </p:nvSpPr>
        <p:spPr>
          <a:xfrm>
            <a:off x="838199" y="1303284"/>
            <a:ext cx="10544503" cy="4873680"/>
          </a:xfrm>
        </p:spPr>
        <p:txBody>
          <a:bodyPr>
            <a:normAutofit fontScale="25000" lnSpcReduction="20000"/>
          </a:bodyPr>
          <a:lstStyle/>
          <a:p>
            <a:pPr marL="0" indent="0">
              <a:buNone/>
            </a:pPr>
            <a:r>
              <a:rPr lang="en-GB" sz="8000" dirty="0"/>
              <a:t>Main facts and figures</a:t>
            </a:r>
          </a:p>
          <a:p>
            <a:r>
              <a:rPr lang="en-GB" sz="8000" dirty="0"/>
              <a:t>as at March 2018, there were over 1.2 million staff employed by the NHS</a:t>
            </a:r>
          </a:p>
          <a:p>
            <a:r>
              <a:rPr lang="en-GB" sz="8000" dirty="0"/>
              <a:t>overall, of staff whose ethnicity was known, 4 out of 5 NHS staff (80.2%) were White, including White ethnic minorities, (nearly 932,000 staff) and nearly 1 in 5 (19.8%) were from all other ethnic groups (over 230,000 staff)</a:t>
            </a:r>
          </a:p>
          <a:p>
            <a:r>
              <a:rPr lang="en-GB" sz="8000" dirty="0"/>
              <a:t>staff from the Asian, Chinese, Mixed and Other ethnic groups made up a higher percentage of those in medical roles (working as doctors in hospitals and community health services) than those in non-medical roles</a:t>
            </a:r>
          </a:p>
          <a:p>
            <a:r>
              <a:rPr lang="en-GB" sz="8000" dirty="0"/>
              <a:t>among the non-medical workforce, staff from the Asian, Black, Mixed and Other ethnic groups made up a lower percentage of those at senior grades (bands 8a to 9) and the ‘very senior manager’ grade than at the support (bands 1 to 4) and middle roles (bands 5 to 7)</a:t>
            </a:r>
          </a:p>
          <a:p>
            <a:r>
              <a:rPr lang="en-GB" sz="8000" dirty="0"/>
              <a:t>there was a higher percentage of staff from the Black, Chinese, Mixed and Other ethnic groups among junior doctors than among senior doctors</a:t>
            </a:r>
          </a:p>
          <a:p>
            <a:r>
              <a:rPr lang="en-GB" sz="8000" dirty="0"/>
              <a:t>compared with September 2017, the percentage of staff who were White decreased slightly (from 80.7% to 80.2%) and who were from all other ethnic groups increased slightly (from 19.3% to 19.8%)</a:t>
            </a:r>
          </a:p>
          <a:p>
            <a:pPr marL="0" indent="0">
              <a:buNone/>
            </a:pPr>
            <a:endParaRPr lang="en-GB" sz="8000" dirty="0"/>
          </a:p>
          <a:p>
            <a:pPr marL="0" indent="0">
              <a:buNone/>
            </a:pPr>
            <a:r>
              <a:rPr lang="en-GB" sz="6400" dirty="0"/>
              <a:t>Source: https://www.ethnicity-facts-figures.service.gov.uk/workforce-and-business/workforce-diversity/nhs-workforce/latest</a:t>
            </a:r>
          </a:p>
        </p:txBody>
      </p:sp>
      <p:sp>
        <p:nvSpPr>
          <p:cNvPr id="4" name="Footer Placeholder 3"/>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31</a:t>
            </a:fld>
            <a:endParaRPr lang="en-GB"/>
          </a:p>
        </p:txBody>
      </p:sp>
    </p:spTree>
    <p:extLst>
      <p:ext uri="{BB962C8B-B14F-4D97-AF65-F5344CB8AC3E}">
        <p14:creationId xmlns:p14="http://schemas.microsoft.com/office/powerpoint/2010/main" val="14435747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itchFamily="34" charset="0"/>
                <a:cs typeface="Arial" pitchFamily="34" charset="0"/>
              </a:rPr>
              <a:t>Demographics – Lincolnshire </a:t>
            </a:r>
            <a:endParaRPr lang="en-GB" dirty="0"/>
          </a:p>
        </p:txBody>
      </p:sp>
      <p:sp>
        <p:nvSpPr>
          <p:cNvPr id="3" name="Content Placeholder 2"/>
          <p:cNvSpPr>
            <a:spLocks noGrp="1"/>
          </p:cNvSpPr>
          <p:nvPr>
            <p:ph idx="1"/>
          </p:nvPr>
        </p:nvSpPr>
        <p:spPr>
          <a:xfrm>
            <a:off x="838200" y="1539433"/>
            <a:ext cx="10515600" cy="4637530"/>
          </a:xfrm>
        </p:spPr>
        <p:txBody>
          <a:bodyPr>
            <a:noAutofit/>
          </a:bodyPr>
          <a:lstStyle/>
          <a:p>
            <a:pPr marL="0" indent="0">
              <a:buNone/>
            </a:pPr>
            <a:r>
              <a:rPr lang="en-GB" sz="2000" dirty="0"/>
              <a:t>LATEST POPULATION</a:t>
            </a:r>
          </a:p>
          <a:p>
            <a:pPr lvl="0"/>
            <a:r>
              <a:rPr lang="en-GB" sz="2000" dirty="0"/>
              <a:t>Lincolnshire		751,200    Total</a:t>
            </a:r>
          </a:p>
          <a:p>
            <a:pPr marL="0" lvl="0" indent="0">
              <a:buNone/>
            </a:pPr>
            <a:r>
              <a:rPr lang="en-GB" sz="2000" dirty="0"/>
              <a:t>Within which:</a:t>
            </a:r>
          </a:p>
          <a:p>
            <a:pPr lvl="0"/>
            <a:r>
              <a:rPr lang="en-GB" sz="2000" dirty="0"/>
              <a:t>Boston		68,500</a:t>
            </a:r>
          </a:p>
          <a:p>
            <a:pPr lvl="0"/>
            <a:r>
              <a:rPr lang="en-GB" sz="2000" dirty="0"/>
              <a:t>East Lindsey		139,700</a:t>
            </a:r>
          </a:p>
          <a:p>
            <a:pPr lvl="0"/>
            <a:r>
              <a:rPr lang="en-GB" sz="2000" dirty="0"/>
              <a:t>Lincoln		98,400</a:t>
            </a:r>
          </a:p>
          <a:p>
            <a:pPr lvl="0"/>
            <a:r>
              <a:rPr lang="en-GB" sz="2000" dirty="0"/>
              <a:t>North Kesteven		115,200</a:t>
            </a:r>
          </a:p>
          <a:p>
            <a:pPr lvl="0"/>
            <a:r>
              <a:rPr lang="en-GB" sz="2000" dirty="0"/>
              <a:t>South Holland		93,300</a:t>
            </a:r>
          </a:p>
          <a:p>
            <a:pPr lvl="0"/>
            <a:r>
              <a:rPr lang="en-GB" sz="2000" dirty="0"/>
              <a:t>South Kesteven		141,700</a:t>
            </a:r>
          </a:p>
          <a:p>
            <a:pPr lvl="0"/>
            <a:r>
              <a:rPr lang="en-GB" sz="2000" dirty="0"/>
              <a:t>West Lindsey		94,300</a:t>
            </a:r>
            <a:endParaRPr lang="en-GB" sz="1800" dirty="0"/>
          </a:p>
          <a:p>
            <a:pPr marL="0" indent="0">
              <a:buNone/>
            </a:pPr>
            <a:r>
              <a:rPr lang="en-GB" sz="1600" dirty="0"/>
              <a:t>Source: ONS 2017 Mid Year Population Estimates/ GP Registrations April 2019 (NHS-HSCIC)</a:t>
            </a:r>
          </a:p>
        </p:txBody>
      </p:sp>
      <p:sp>
        <p:nvSpPr>
          <p:cNvPr id="4" name="Footer Placeholder 3"/>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32</a:t>
            </a:fld>
            <a:endParaRPr lang="en-GB"/>
          </a:p>
        </p:txBody>
      </p:sp>
      <p:sp>
        <p:nvSpPr>
          <p:cNvPr id="6" name="TextBox 5">
            <a:extLst>
              <a:ext uri="{FF2B5EF4-FFF2-40B4-BE49-F238E27FC236}">
                <a16:creationId xmlns="" xmlns:a16="http://schemas.microsoft.com/office/drawing/2014/main" id="{86817EA2-9140-4148-B74E-D0BD249155BA}"/>
              </a:ext>
            </a:extLst>
          </p:cNvPr>
          <p:cNvSpPr txBox="1"/>
          <p:nvPr/>
        </p:nvSpPr>
        <p:spPr>
          <a:xfrm>
            <a:off x="7282543" y="1883229"/>
            <a:ext cx="3484517" cy="3416320"/>
          </a:xfrm>
          <a:prstGeom prst="rect">
            <a:avLst/>
          </a:prstGeom>
          <a:noFill/>
        </p:spPr>
        <p:txBody>
          <a:bodyPr wrap="square" rtlCol="0">
            <a:spAutoFit/>
          </a:bodyPr>
          <a:lstStyle/>
          <a:p>
            <a:r>
              <a:rPr lang="en-GB" sz="2400" dirty="0"/>
              <a:t>3% of residents born in new EU accession countries (mainly Poland or Lithuania) compared to 2% in England. </a:t>
            </a:r>
          </a:p>
          <a:p>
            <a:r>
              <a:rPr lang="en-GB" sz="2400" dirty="0"/>
              <a:t>1.9% from other European states </a:t>
            </a:r>
          </a:p>
          <a:p>
            <a:r>
              <a:rPr lang="en-GB" sz="2400" dirty="0"/>
              <a:t>1.1% </a:t>
            </a:r>
            <a:r>
              <a:rPr lang="en-GB" sz="2400" dirty="0" smtClean="0"/>
              <a:t>Middle East </a:t>
            </a:r>
            <a:r>
              <a:rPr lang="en-GB" sz="2400" dirty="0"/>
              <a:t>and Asia</a:t>
            </a:r>
          </a:p>
          <a:p>
            <a:r>
              <a:rPr lang="en-GB" sz="2400" dirty="0" smtClean="0"/>
              <a:t>0.6% </a:t>
            </a:r>
            <a:r>
              <a:rPr lang="en-GB" sz="2400" dirty="0"/>
              <a:t>African countries </a:t>
            </a:r>
          </a:p>
        </p:txBody>
      </p:sp>
    </p:spTree>
    <p:extLst>
      <p:ext uri="{BB962C8B-B14F-4D97-AF65-F5344CB8AC3E}">
        <p14:creationId xmlns:p14="http://schemas.microsoft.com/office/powerpoint/2010/main" val="2154130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6" name="Rectangle 70">
            <a:extLst>
              <a:ext uri="{FF2B5EF4-FFF2-40B4-BE49-F238E27FC236}">
                <a16:creationId xmlns="" xmlns:a16="http://schemas.microsoft.com/office/drawing/2014/main" id="{6753252F-4873-4F63-801D-CC719279A7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7" name="Rectangle 72">
            <a:extLst>
              <a:ext uri="{FF2B5EF4-FFF2-40B4-BE49-F238E27FC236}">
                <a16:creationId xmlns="" xmlns:a16="http://schemas.microsoft.com/office/drawing/2014/main" id="{047C8CCB-F95D-4249-92DD-651249D3535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2013557" cy="6858000"/>
          </a:xfrm>
          <a:prstGeom prst="rect">
            <a:avLst/>
          </a:prstGeom>
          <a:solidFill>
            <a:srgbClr val="A94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B30B1A42-A8E3-4EAF-BBCA-2545E3D533D5}"/>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smtClean="0">
                <a:solidFill>
                  <a:srgbClr val="FFFFFF"/>
                </a:solidFill>
                <a:latin typeface="+mj-lt"/>
                <a:ea typeface="+mj-ea"/>
                <a:cs typeface="+mj-cs"/>
              </a:rPr>
              <a:t>And finally</a:t>
            </a:r>
            <a:r>
              <a:rPr lang="en-US" sz="2600" dirty="0" smtClean="0">
                <a:solidFill>
                  <a:srgbClr val="FFFFFF"/>
                </a:solidFill>
              </a:rPr>
              <a:t>…</a:t>
            </a:r>
            <a:endParaRPr lang="en-US" sz="2600" kern="1200" dirty="0">
              <a:solidFill>
                <a:srgbClr val="FFFFFF"/>
              </a:solidFill>
              <a:latin typeface="+mj-lt"/>
              <a:ea typeface="+mj-ea"/>
              <a:cs typeface="+mj-cs"/>
            </a:endParaRPr>
          </a:p>
        </p:txBody>
      </p:sp>
      <p:pic>
        <p:nvPicPr>
          <p:cNvPr id="3074" name="Picture 2" descr="Image result for famous quotations from Sikh history">
            <a:extLst>
              <a:ext uri="{FF2B5EF4-FFF2-40B4-BE49-F238E27FC236}">
                <a16:creationId xmlns="" xmlns:a16="http://schemas.microsoft.com/office/drawing/2014/main" id="{EFD549FC-D210-421F-85D6-DC82C6D0281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034932" y="635241"/>
            <a:ext cx="4930987" cy="493098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 xmlns:a16="http://schemas.microsoft.com/office/drawing/2014/main" id="{3566CDEE-E9BE-492A-9439-69507178D6E7}"/>
              </a:ext>
            </a:extLst>
          </p:cNvPr>
          <p:cNvSpPr txBox="1"/>
          <p:nvPr/>
        </p:nvSpPr>
        <p:spPr>
          <a:xfrm>
            <a:off x="9388929" y="3722914"/>
            <a:ext cx="2465614" cy="923330"/>
          </a:xfrm>
          <a:prstGeom prst="rect">
            <a:avLst/>
          </a:prstGeom>
          <a:noFill/>
        </p:spPr>
        <p:txBody>
          <a:bodyPr wrap="square" rtlCol="0">
            <a:spAutoFit/>
          </a:bodyPr>
          <a:lstStyle/>
          <a:p>
            <a:r>
              <a:rPr lang="en-GB">
                <a:hlinkClick r:id="rId4"/>
              </a:rPr>
              <a:t>https://www.pinterest.co.uk/pin/599823244092006482/?lp=true</a:t>
            </a:r>
            <a:endParaRPr lang="en-GB" dirty="0"/>
          </a:p>
        </p:txBody>
      </p:sp>
      <p:sp>
        <p:nvSpPr>
          <p:cNvPr id="3" name="Footer Placeholder 2"/>
          <p:cNvSpPr>
            <a:spLocks noGrp="1"/>
          </p:cNvSpPr>
          <p:nvPr>
            <p:ph type="ftr" sz="quarter" idx="11"/>
          </p:nvPr>
        </p:nvSpPr>
        <p:spPr/>
        <p:txBody>
          <a:bodyPr/>
          <a:lstStyle/>
          <a:p>
            <a:r>
              <a:rPr lang="en-GB"/>
              <a:t>KOIL October 2019</a:t>
            </a:r>
          </a:p>
        </p:txBody>
      </p:sp>
      <p:sp>
        <p:nvSpPr>
          <p:cNvPr id="5" name="Slide Number Placeholder 4"/>
          <p:cNvSpPr>
            <a:spLocks noGrp="1"/>
          </p:cNvSpPr>
          <p:nvPr>
            <p:ph type="sldNum" sz="quarter" idx="12"/>
          </p:nvPr>
        </p:nvSpPr>
        <p:spPr/>
        <p:txBody>
          <a:bodyPr/>
          <a:lstStyle/>
          <a:p>
            <a:fld id="{2F2CBB4D-5D57-4031-92B8-C9DF2EE1A732}" type="slidenum">
              <a:rPr lang="en-GB" smtClean="0"/>
              <a:t>33</a:t>
            </a:fld>
            <a:endParaRPr lang="en-GB"/>
          </a:p>
        </p:txBody>
      </p:sp>
    </p:spTree>
    <p:extLst>
      <p:ext uri="{BB962C8B-B14F-4D97-AF65-F5344CB8AC3E}">
        <p14:creationId xmlns:p14="http://schemas.microsoft.com/office/powerpoint/2010/main" val="2097016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7907" b="7907"/>
          <a:stretch>
            <a:fillRect/>
          </a:stretch>
        </p:blipFill>
        <p:spPr>
          <a:xfrm>
            <a:off x="2480798" y="1867410"/>
            <a:ext cx="6419294" cy="3243433"/>
          </a:xfrm>
        </p:spPr>
      </p:pic>
      <p:sp>
        <p:nvSpPr>
          <p:cNvPr id="4" name="Footer Placeholder 3"/>
          <p:cNvSpPr>
            <a:spLocks noGrp="1"/>
          </p:cNvSpPr>
          <p:nvPr>
            <p:ph type="ftr" sz="quarter" idx="11"/>
          </p:nvPr>
        </p:nvSpPr>
        <p:spPr/>
        <p:txBody>
          <a:bodyPr/>
          <a:lstStyle/>
          <a:p>
            <a:r>
              <a:rPr lang="en-GB"/>
              <a:t>KOIL October 2019</a:t>
            </a:r>
            <a:endParaRPr lang="en-GB" dirty="0"/>
          </a:p>
        </p:txBody>
      </p:sp>
      <p:sp>
        <p:nvSpPr>
          <p:cNvPr id="5" name="Title 4"/>
          <p:cNvSpPr>
            <a:spLocks noGrp="1"/>
          </p:cNvSpPr>
          <p:nvPr>
            <p:ph type="title"/>
          </p:nvPr>
        </p:nvSpPr>
        <p:spPr>
          <a:xfrm>
            <a:off x="1650215" y="5549866"/>
            <a:ext cx="8075432" cy="579972"/>
          </a:xfrm>
        </p:spPr>
        <p:txBody>
          <a:bodyPr>
            <a:noAutofit/>
          </a:bodyPr>
          <a:lstStyle/>
          <a:p>
            <a:pPr algn="ctr"/>
            <a:r>
              <a:rPr lang="en-GB" dirty="0">
                <a:latin typeface="+mn-lt"/>
                <a:cs typeface="Arial" panose="020B0604020202020204" pitchFamily="34" charset="0"/>
              </a:rPr>
              <a:t/>
            </a:r>
            <a:br>
              <a:rPr lang="en-GB" dirty="0">
                <a:latin typeface="+mn-lt"/>
                <a:cs typeface="Arial" panose="020B0604020202020204" pitchFamily="34" charset="0"/>
              </a:rPr>
            </a:br>
            <a:r>
              <a:rPr lang="en-GB" dirty="0">
                <a:latin typeface="+mn-lt"/>
                <a:cs typeface="Arial" panose="020B0604020202020204" pitchFamily="34" charset="0"/>
              </a:rPr>
              <a:t/>
            </a:r>
            <a:br>
              <a:rPr lang="en-GB" dirty="0">
                <a:latin typeface="+mn-lt"/>
                <a:cs typeface="Arial" panose="020B0604020202020204" pitchFamily="34" charset="0"/>
              </a:rPr>
            </a:br>
            <a:r>
              <a:rPr lang="en-GB" dirty="0">
                <a:latin typeface="+mn-lt"/>
                <a:cs typeface="Arial" panose="020B0604020202020204" pitchFamily="34" charset="0"/>
              </a:rPr>
              <a:t/>
            </a:r>
            <a:br>
              <a:rPr lang="en-GB" dirty="0">
                <a:latin typeface="+mn-lt"/>
                <a:cs typeface="Arial" panose="020B0604020202020204" pitchFamily="34" charset="0"/>
              </a:rPr>
            </a:br>
            <a:r>
              <a:rPr lang="en-GB" dirty="0">
                <a:latin typeface="+mn-lt"/>
                <a:cs typeface="Arial" panose="020B0604020202020204" pitchFamily="34" charset="0"/>
              </a:rPr>
              <a:t/>
            </a:r>
            <a:br>
              <a:rPr lang="en-GB" dirty="0">
                <a:latin typeface="+mn-lt"/>
                <a:cs typeface="Arial" panose="020B0604020202020204" pitchFamily="34" charset="0"/>
              </a:rPr>
            </a:br>
            <a:r>
              <a:rPr lang="en-GB" dirty="0">
                <a:latin typeface="+mn-lt"/>
                <a:cs typeface="Arial" panose="020B0604020202020204" pitchFamily="34" charset="0"/>
              </a:rPr>
              <a:t/>
            </a:r>
            <a:br>
              <a:rPr lang="en-GB" dirty="0">
                <a:latin typeface="+mn-lt"/>
                <a:cs typeface="Arial" panose="020B0604020202020204" pitchFamily="34" charset="0"/>
              </a:rPr>
            </a:br>
            <a:r>
              <a:rPr lang="en-GB" dirty="0">
                <a:latin typeface="+mn-lt"/>
                <a:cs typeface="Arial" panose="020B0604020202020204" pitchFamily="34" charset="0"/>
              </a:rPr>
              <a:t/>
            </a:r>
            <a:br>
              <a:rPr lang="en-GB" dirty="0">
                <a:latin typeface="+mn-lt"/>
                <a:cs typeface="Arial" panose="020B0604020202020204" pitchFamily="34" charset="0"/>
              </a:rPr>
            </a:br>
            <a:r>
              <a:rPr lang="en-GB" dirty="0"/>
              <a:t/>
            </a:r>
            <a:br>
              <a:rPr lang="en-GB" dirty="0"/>
            </a:br>
            <a:r>
              <a:rPr lang="en-GB" dirty="0">
                <a:cs typeface="Arial" panose="020B0604020202020204" pitchFamily="34" charset="0"/>
              </a:rPr>
              <a:t>Cheddar Man</a:t>
            </a:r>
            <a:br>
              <a:rPr lang="en-GB" dirty="0">
                <a:cs typeface="Arial" panose="020B0604020202020204" pitchFamily="34" charset="0"/>
              </a:rPr>
            </a:br>
            <a:r>
              <a:rPr lang="en-GB" sz="1600" dirty="0"/>
              <a:t>Guardian Article.  Wednesday 17th Feb 2018</a:t>
            </a:r>
            <a:endParaRPr lang="en-GB" sz="1600" dirty="0">
              <a:latin typeface="+mn-lt"/>
              <a:cs typeface="Arial" panose="020B0604020202020204" pitchFamily="34" charset="0"/>
            </a:endParaRPr>
          </a:p>
        </p:txBody>
      </p:sp>
      <p:sp>
        <p:nvSpPr>
          <p:cNvPr id="3" name="Slide Number Placeholder 2"/>
          <p:cNvSpPr>
            <a:spLocks noGrp="1"/>
          </p:cNvSpPr>
          <p:nvPr>
            <p:ph type="sldNum" sz="quarter" idx="12"/>
          </p:nvPr>
        </p:nvSpPr>
        <p:spPr/>
        <p:txBody>
          <a:bodyPr/>
          <a:lstStyle/>
          <a:p>
            <a:fld id="{04C10137-08EA-4B59-AD6A-760EE9D88876}" type="slidenum">
              <a:rPr lang="en-GB">
                <a:solidFill>
                  <a:prstClr val="black"/>
                </a:solidFill>
                <a:latin typeface="Lucida Sans Unicode"/>
              </a:rPr>
              <a:pPr/>
              <a:t>4</a:t>
            </a:fld>
            <a:endParaRPr lang="en-GB">
              <a:solidFill>
                <a:prstClr val="black"/>
              </a:solidFill>
              <a:latin typeface="Lucida Sans Unicode"/>
            </a:endParaRPr>
          </a:p>
        </p:txBody>
      </p:sp>
      <p:sp>
        <p:nvSpPr>
          <p:cNvPr id="7" name="TextBox 6">
            <a:extLst>
              <a:ext uri="{FF2B5EF4-FFF2-40B4-BE49-F238E27FC236}">
                <a16:creationId xmlns="" xmlns:a16="http://schemas.microsoft.com/office/drawing/2014/main" id="{75BA4174-4F34-4BA3-8E17-57A6D3D7176C}"/>
              </a:ext>
            </a:extLst>
          </p:cNvPr>
          <p:cNvSpPr txBox="1"/>
          <p:nvPr/>
        </p:nvSpPr>
        <p:spPr>
          <a:xfrm>
            <a:off x="716280" y="445770"/>
            <a:ext cx="10591800" cy="1077218"/>
          </a:xfrm>
          <a:prstGeom prst="rect">
            <a:avLst/>
          </a:prstGeom>
          <a:noFill/>
        </p:spPr>
        <p:txBody>
          <a:bodyPr wrap="square" rtlCol="0">
            <a:spAutoFit/>
          </a:bodyPr>
          <a:lstStyle/>
          <a:p>
            <a:pPr lvl="0"/>
            <a:r>
              <a:rPr lang="en-GB" sz="3200" b="1" dirty="0">
                <a:cs typeface="Arial" panose="020B0604020202020204" pitchFamily="34" charset="0"/>
              </a:rPr>
              <a:t>Early Presence: Britain’s history has always shown the existence of  African and Asian people:</a:t>
            </a:r>
          </a:p>
        </p:txBody>
      </p:sp>
    </p:spTree>
    <p:extLst>
      <p:ext uri="{BB962C8B-B14F-4D97-AF65-F5344CB8AC3E}">
        <p14:creationId xmlns:p14="http://schemas.microsoft.com/office/powerpoint/2010/main" val="1095413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54A82CC7-1B22-4C57-AB24-B80492678C87}"/>
              </a:ext>
            </a:extLst>
          </p:cNvPr>
          <p:cNvSpPr>
            <a:spLocks noGrp="1"/>
          </p:cNvSpPr>
          <p:nvPr>
            <p:ph idx="1"/>
          </p:nvPr>
        </p:nvSpPr>
        <p:spPr>
          <a:xfrm>
            <a:off x="838200" y="1183340"/>
            <a:ext cx="10515600" cy="5173009"/>
          </a:xfrm>
        </p:spPr>
        <p:txBody>
          <a:bodyPr>
            <a:normAutofit/>
          </a:bodyPr>
          <a:lstStyle/>
          <a:p>
            <a:pPr marL="0" indent="0">
              <a:buNone/>
            </a:pPr>
            <a:endParaRPr lang="en-GB" dirty="0">
              <a:cs typeface="Arial" panose="020B0604020202020204" pitchFamily="34" charset="0"/>
            </a:endParaRPr>
          </a:p>
          <a:p>
            <a:r>
              <a:rPr lang="en-GB" dirty="0">
                <a:cs typeface="Arial" panose="020B0604020202020204" pitchFamily="34" charset="0"/>
              </a:rPr>
              <a:t>Records show that black men and women have lived in Britain in small numbers since at least the 12th century</a:t>
            </a:r>
          </a:p>
          <a:p>
            <a:r>
              <a:rPr lang="en-GB" sz="2800" dirty="0">
                <a:ea typeface="Calibri" panose="020F0502020204030204" pitchFamily="34" charset="0"/>
                <a:cs typeface="Arial" panose="020B0604020202020204" pitchFamily="34" charset="0"/>
              </a:rPr>
              <a:t>A newspaper report from 1764 also describes how 57 black men and women ate, drank and entertained themselves </a:t>
            </a:r>
            <a:r>
              <a:rPr lang="en-GB" sz="2000" b="1" dirty="0">
                <a:solidFill>
                  <a:srgbClr val="424242"/>
                </a:solidFill>
                <a:cs typeface="Arial" panose="020B0604020202020204" pitchFamily="34" charset="0"/>
              </a:rPr>
              <a:t> (The First Black Britons </a:t>
            </a:r>
            <a:r>
              <a:rPr lang="en-GB" sz="2000" i="1" dirty="0">
                <a:solidFill>
                  <a:srgbClr val="666666"/>
                </a:solidFill>
                <a:cs typeface="Arial" panose="020B0604020202020204" pitchFamily="34" charset="0"/>
              </a:rPr>
              <a:t>By Sukhdev Sandhu)</a:t>
            </a:r>
            <a:r>
              <a:rPr lang="en-GB" i="1" dirty="0">
                <a:solidFill>
                  <a:srgbClr val="666666"/>
                </a:solidFill>
                <a:cs typeface="Arial" panose="020B0604020202020204" pitchFamily="34" charset="0"/>
              </a:rPr>
              <a:t/>
            </a:r>
            <a:br>
              <a:rPr lang="en-GB" i="1" dirty="0">
                <a:solidFill>
                  <a:srgbClr val="666666"/>
                </a:solidFill>
                <a:cs typeface="Arial" panose="020B0604020202020204" pitchFamily="34" charset="0"/>
              </a:rPr>
            </a:br>
            <a:endParaRPr lang="en-GB" i="1" dirty="0">
              <a:solidFill>
                <a:srgbClr val="666666"/>
              </a:solidFill>
              <a:cs typeface="Arial" panose="020B0604020202020204" pitchFamily="34" charset="0"/>
            </a:endParaRPr>
          </a:p>
          <a:p>
            <a:pPr marL="109728" indent="0">
              <a:buNone/>
            </a:pPr>
            <a:r>
              <a:rPr lang="en-GB" b="1" dirty="0">
                <a:cs typeface="Arial" panose="020B0604020202020204" pitchFamily="34" charset="0"/>
              </a:rPr>
              <a:t>Mary Prince</a:t>
            </a:r>
            <a:r>
              <a:rPr lang="en-GB" dirty="0">
                <a:cs typeface="Arial" panose="020B0604020202020204" pitchFamily="34" charset="0"/>
              </a:rPr>
              <a:t> was </a:t>
            </a:r>
            <a:r>
              <a:rPr lang="en-GB" b="1" dirty="0">
                <a:cs typeface="Arial" panose="020B0604020202020204" pitchFamily="34" charset="0"/>
              </a:rPr>
              <a:t>born</a:t>
            </a:r>
            <a:r>
              <a:rPr lang="en-GB" dirty="0">
                <a:cs typeface="Arial" panose="020B0604020202020204" pitchFamily="34" charset="0"/>
              </a:rPr>
              <a:t> in 1788, to an enslaved family in Bermuda. ... She became the first woman to present an anti-slavery petition to Parliament and the first black woman to write and publish an </a:t>
            </a:r>
            <a:r>
              <a:rPr lang="en-GB" b="1" dirty="0">
                <a:cs typeface="Arial" panose="020B0604020202020204" pitchFamily="34" charset="0"/>
              </a:rPr>
              <a:t>autobiography</a:t>
            </a:r>
            <a:r>
              <a:rPr lang="en-GB" dirty="0">
                <a:cs typeface="Arial" panose="020B0604020202020204" pitchFamily="34" charset="0"/>
              </a:rPr>
              <a:t>. </a:t>
            </a:r>
            <a:endParaRPr lang="en-GB" dirty="0"/>
          </a:p>
        </p:txBody>
      </p:sp>
      <p:sp>
        <p:nvSpPr>
          <p:cNvPr id="3" name="Footer Placeholder 2">
            <a:extLst>
              <a:ext uri="{FF2B5EF4-FFF2-40B4-BE49-F238E27FC236}">
                <a16:creationId xmlns="" xmlns:a16="http://schemas.microsoft.com/office/drawing/2014/main" id="{907FDB6A-C532-42CF-903A-F8FC5776114F}"/>
              </a:ext>
            </a:extLst>
          </p:cNvPr>
          <p:cNvSpPr>
            <a:spLocks noGrp="1"/>
          </p:cNvSpPr>
          <p:nvPr>
            <p:ph type="ftr" sz="quarter" idx="11"/>
          </p:nvPr>
        </p:nvSpPr>
        <p:spPr/>
        <p:txBody>
          <a:bodyPr/>
          <a:lstStyle/>
          <a:p>
            <a:r>
              <a:rPr lang="en-GB"/>
              <a:t>KOIL October 2019</a:t>
            </a:r>
            <a:endParaRPr lang="en-GB" dirty="0"/>
          </a:p>
        </p:txBody>
      </p:sp>
      <p:sp>
        <p:nvSpPr>
          <p:cNvPr id="4" name="Slide Number Placeholder 3">
            <a:extLst>
              <a:ext uri="{FF2B5EF4-FFF2-40B4-BE49-F238E27FC236}">
                <a16:creationId xmlns="" xmlns:a16="http://schemas.microsoft.com/office/drawing/2014/main" id="{988049C0-F48B-4325-A66C-6BA6A905CEA2}"/>
              </a:ext>
            </a:extLst>
          </p:cNvPr>
          <p:cNvSpPr>
            <a:spLocks noGrp="1"/>
          </p:cNvSpPr>
          <p:nvPr>
            <p:ph type="sldNum" sz="quarter" idx="12"/>
          </p:nvPr>
        </p:nvSpPr>
        <p:spPr/>
        <p:txBody>
          <a:bodyPr/>
          <a:lstStyle/>
          <a:p>
            <a:fld id="{04C10137-08EA-4B59-AD6A-760EE9D88876}" type="slidenum">
              <a:rPr lang="en-GB" smtClean="0"/>
              <a:pPr/>
              <a:t>5</a:t>
            </a:fld>
            <a:endParaRPr lang="en-GB"/>
          </a:p>
        </p:txBody>
      </p:sp>
      <p:sp>
        <p:nvSpPr>
          <p:cNvPr id="5" name="Title 4">
            <a:extLst>
              <a:ext uri="{FF2B5EF4-FFF2-40B4-BE49-F238E27FC236}">
                <a16:creationId xmlns="" xmlns:a16="http://schemas.microsoft.com/office/drawing/2014/main" id="{6FCD1BE0-5119-44C1-A5D7-BC82269B6054}"/>
              </a:ext>
            </a:extLst>
          </p:cNvPr>
          <p:cNvSpPr>
            <a:spLocks noGrp="1"/>
          </p:cNvSpPr>
          <p:nvPr>
            <p:ph type="title"/>
          </p:nvPr>
        </p:nvSpPr>
        <p:spPr>
          <a:xfrm>
            <a:off x="838200" y="365125"/>
            <a:ext cx="10515600" cy="960755"/>
          </a:xfrm>
        </p:spPr>
        <p:txBody>
          <a:bodyPr/>
          <a:lstStyle/>
          <a:p>
            <a:r>
              <a:rPr lang="en-GB" b="1" dirty="0">
                <a:latin typeface="+mn-lt"/>
              </a:rPr>
              <a:t>Slave Trade</a:t>
            </a:r>
          </a:p>
        </p:txBody>
      </p:sp>
    </p:spTree>
    <p:extLst>
      <p:ext uri="{BB962C8B-B14F-4D97-AF65-F5344CB8AC3E}">
        <p14:creationId xmlns:p14="http://schemas.microsoft.com/office/powerpoint/2010/main" val="3762593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0629DB26-2539-4C1A-82AB-97729E1A61E0}"/>
              </a:ext>
            </a:extLst>
          </p:cNvPr>
          <p:cNvSpPr>
            <a:spLocks noGrp="1"/>
          </p:cNvSpPr>
          <p:nvPr>
            <p:ph type="ftr" sz="quarter" idx="11"/>
          </p:nvPr>
        </p:nvSpPr>
        <p:spPr/>
        <p:txBody>
          <a:bodyPr/>
          <a:lstStyle/>
          <a:p>
            <a:r>
              <a:rPr lang="en-GB"/>
              <a:t>KOIL October 2019</a:t>
            </a:r>
          </a:p>
        </p:txBody>
      </p:sp>
      <p:sp>
        <p:nvSpPr>
          <p:cNvPr id="3" name="Slide Number Placeholder 2">
            <a:extLst>
              <a:ext uri="{FF2B5EF4-FFF2-40B4-BE49-F238E27FC236}">
                <a16:creationId xmlns="" xmlns:a16="http://schemas.microsoft.com/office/drawing/2014/main" id="{77E49705-39B8-4F1E-92E5-7F54EB184624}"/>
              </a:ext>
            </a:extLst>
          </p:cNvPr>
          <p:cNvSpPr>
            <a:spLocks noGrp="1"/>
          </p:cNvSpPr>
          <p:nvPr>
            <p:ph type="sldNum" sz="quarter" idx="12"/>
          </p:nvPr>
        </p:nvSpPr>
        <p:spPr/>
        <p:txBody>
          <a:bodyPr/>
          <a:lstStyle/>
          <a:p>
            <a:fld id="{2F2CBB4D-5D57-4031-92B8-C9DF2EE1A732}" type="slidenum">
              <a:rPr lang="en-GB" smtClean="0"/>
              <a:t>6</a:t>
            </a:fld>
            <a:endParaRPr lang="en-GB"/>
          </a:p>
        </p:txBody>
      </p:sp>
      <p:pic>
        <p:nvPicPr>
          <p:cNvPr id="2050" name="Picture 2" descr="Image result for mary prince">
            <a:extLst>
              <a:ext uri="{FF2B5EF4-FFF2-40B4-BE49-F238E27FC236}">
                <a16:creationId xmlns="" xmlns:a16="http://schemas.microsoft.com/office/drawing/2014/main" id="{EB69E0D9-9CB4-4672-A83E-40B3B8937B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3050" y="403225"/>
            <a:ext cx="8439150" cy="59531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 xmlns:a16="http://schemas.microsoft.com/office/drawing/2014/main" id="{42A5289A-2AF7-4B88-A230-651AA494962D}"/>
              </a:ext>
            </a:extLst>
          </p:cNvPr>
          <p:cNvSpPr txBox="1"/>
          <p:nvPr/>
        </p:nvSpPr>
        <p:spPr>
          <a:xfrm>
            <a:off x="9578340" y="5360670"/>
            <a:ext cx="2343150" cy="646331"/>
          </a:xfrm>
          <a:prstGeom prst="rect">
            <a:avLst/>
          </a:prstGeom>
          <a:noFill/>
        </p:spPr>
        <p:txBody>
          <a:bodyPr wrap="square" rtlCol="0">
            <a:spAutoFit/>
          </a:bodyPr>
          <a:lstStyle/>
          <a:p>
            <a:r>
              <a:rPr lang="en-GB" dirty="0"/>
              <a:t>Image taken from: Face2Face Africa</a:t>
            </a:r>
          </a:p>
        </p:txBody>
      </p:sp>
    </p:spTree>
    <p:extLst>
      <p:ext uri="{BB962C8B-B14F-4D97-AF65-F5344CB8AC3E}">
        <p14:creationId xmlns:p14="http://schemas.microsoft.com/office/powerpoint/2010/main" val="5506982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KOIL October 2019</a:t>
            </a:r>
          </a:p>
        </p:txBody>
      </p:sp>
      <p:sp>
        <p:nvSpPr>
          <p:cNvPr id="4" name="Slide Number Placeholder 3"/>
          <p:cNvSpPr>
            <a:spLocks noGrp="1"/>
          </p:cNvSpPr>
          <p:nvPr>
            <p:ph type="sldNum" sz="quarter" idx="12"/>
          </p:nvPr>
        </p:nvSpPr>
        <p:spPr/>
        <p:txBody>
          <a:bodyPr/>
          <a:lstStyle/>
          <a:p>
            <a:fld id="{2F2CBB4D-5D57-4031-92B8-C9DF2EE1A732}" type="slidenum">
              <a:rPr lang="en-GB" smtClean="0"/>
              <a:t>7</a:t>
            </a:fld>
            <a:endParaRPr lang="en-GB"/>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073" y="1040528"/>
            <a:ext cx="2665464"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1537" y="1885633"/>
            <a:ext cx="4621213"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Olaudah Equiano">
            <a:extLst>
              <a:ext uri="{FF2B5EF4-FFF2-40B4-BE49-F238E27FC236}">
                <a16:creationId xmlns="" xmlns:a16="http://schemas.microsoft.com/office/drawing/2014/main" id="{699BCF9B-F858-4A9E-854E-39BC0CEE4D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4541" y="3797618"/>
            <a:ext cx="2374230" cy="207091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034615" y="5288280"/>
            <a:ext cx="5240705" cy="369332"/>
          </a:xfrm>
          <a:prstGeom prst="rect">
            <a:avLst/>
          </a:prstGeom>
          <a:noFill/>
        </p:spPr>
        <p:txBody>
          <a:bodyPr wrap="square" rtlCol="0">
            <a:spAutoFit/>
          </a:bodyPr>
          <a:lstStyle/>
          <a:p>
            <a:r>
              <a:rPr lang="en-GB" dirty="0">
                <a:solidFill>
                  <a:srgbClr val="333333"/>
                </a:solidFill>
                <a:latin typeface="Arial" panose="020B0604020202020204" pitchFamily="34" charset="0"/>
                <a:cs typeface="Arial" panose="020B0604020202020204" pitchFamily="34" charset="0"/>
              </a:rPr>
              <a:t>Edward Juba - </a:t>
            </a:r>
            <a:r>
              <a:rPr lang="en-GB" dirty="0">
                <a:latin typeface="Arial" panose="020B0604020202020204" pitchFamily="34" charset="0"/>
                <a:cs typeface="Arial" panose="020B0604020202020204" pitchFamily="34" charset="0"/>
              </a:rPr>
              <a:t>died in </a:t>
            </a:r>
            <a:r>
              <a:rPr lang="en-GB" dirty="0" err="1">
                <a:latin typeface="Arial" panose="020B0604020202020204" pitchFamily="34" charset="0"/>
                <a:cs typeface="Arial" panose="020B0604020202020204" pitchFamily="34" charset="0"/>
              </a:rPr>
              <a:t>Wanlip</a:t>
            </a:r>
            <a:r>
              <a:rPr lang="en-GB" dirty="0">
                <a:latin typeface="Arial" panose="020B0604020202020204" pitchFamily="34" charset="0"/>
                <a:cs typeface="Arial" panose="020B0604020202020204" pitchFamily="34" charset="0"/>
              </a:rPr>
              <a:t> August 25 1839</a:t>
            </a:r>
            <a:endParaRPr lang="en-GB" dirty="0">
              <a:solidFill>
                <a:srgbClr val="33333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286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B948B432-C445-478D-8087-7D9AB47D9D29}"/>
              </a:ext>
            </a:extLst>
          </p:cNvPr>
          <p:cNvSpPr>
            <a:spLocks noGrp="1"/>
          </p:cNvSpPr>
          <p:nvPr>
            <p:ph idx="1"/>
          </p:nvPr>
        </p:nvSpPr>
        <p:spPr>
          <a:xfrm>
            <a:off x="838200" y="1600200"/>
            <a:ext cx="10515600" cy="4526280"/>
          </a:xfrm>
        </p:spPr>
        <p:txBody>
          <a:bodyPr/>
          <a:lstStyle/>
          <a:p>
            <a:pPr marL="0" indent="0">
              <a:buNone/>
            </a:pPr>
            <a:r>
              <a:rPr lang="en-GB" dirty="0">
                <a:latin typeface="Arial" panose="020B0604020202020204" pitchFamily="34" charset="0"/>
                <a:cs typeface="Arial" panose="020B0604020202020204" pitchFamily="34" charset="0"/>
              </a:rPr>
              <a:t>England’s First 18th century Black Queen, Sophie Charlotte </a:t>
            </a:r>
          </a:p>
          <a:p>
            <a:pPr marL="109728" indent="0">
              <a:buNone/>
            </a:pPr>
            <a:endParaRPr lang="en-GB" dirty="0">
              <a:latin typeface="Arial" panose="020B0604020202020204" pitchFamily="34" charset="0"/>
              <a:cs typeface="Arial" panose="020B0604020202020204" pitchFamily="34" charset="0"/>
            </a:endParaRPr>
          </a:p>
          <a:p>
            <a:pPr marL="109728" indent="0">
              <a:buNone/>
            </a:pPr>
            <a:endParaRPr lang="en-GB" dirty="0">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 xmlns:a16="http://schemas.microsoft.com/office/drawing/2014/main" id="{8E2546F5-2210-4043-A91F-BA577FA840E2}"/>
              </a:ext>
            </a:extLst>
          </p:cNvPr>
          <p:cNvSpPr>
            <a:spLocks noGrp="1"/>
          </p:cNvSpPr>
          <p:nvPr>
            <p:ph type="ftr" sz="quarter" idx="11"/>
          </p:nvPr>
        </p:nvSpPr>
        <p:spPr/>
        <p:txBody>
          <a:bodyPr/>
          <a:lstStyle/>
          <a:p>
            <a:r>
              <a:rPr lang="en-GB"/>
              <a:t>KOIL October 2019</a:t>
            </a:r>
            <a:endParaRPr lang="en-GB" dirty="0"/>
          </a:p>
        </p:txBody>
      </p:sp>
      <p:sp>
        <p:nvSpPr>
          <p:cNvPr id="4" name="Slide Number Placeholder 3">
            <a:extLst>
              <a:ext uri="{FF2B5EF4-FFF2-40B4-BE49-F238E27FC236}">
                <a16:creationId xmlns="" xmlns:a16="http://schemas.microsoft.com/office/drawing/2014/main" id="{6B378A4C-63E4-4691-AB42-91D696539F4D}"/>
              </a:ext>
            </a:extLst>
          </p:cNvPr>
          <p:cNvSpPr>
            <a:spLocks noGrp="1"/>
          </p:cNvSpPr>
          <p:nvPr>
            <p:ph type="sldNum" sz="quarter" idx="12"/>
          </p:nvPr>
        </p:nvSpPr>
        <p:spPr/>
        <p:txBody>
          <a:bodyPr/>
          <a:lstStyle/>
          <a:p>
            <a:fld id="{04C10137-08EA-4B59-AD6A-760EE9D88876}" type="slidenum">
              <a:rPr lang="en-GB" smtClean="0"/>
              <a:pPr/>
              <a:t>8</a:t>
            </a:fld>
            <a:endParaRPr lang="en-GB"/>
          </a:p>
        </p:txBody>
      </p:sp>
      <p:sp>
        <p:nvSpPr>
          <p:cNvPr id="5" name="Title 4">
            <a:extLst>
              <a:ext uri="{FF2B5EF4-FFF2-40B4-BE49-F238E27FC236}">
                <a16:creationId xmlns="" xmlns:a16="http://schemas.microsoft.com/office/drawing/2014/main" id="{CB62F243-1770-4420-AD4E-F562B37FAEFC}"/>
              </a:ext>
            </a:extLst>
          </p:cNvPr>
          <p:cNvSpPr>
            <a:spLocks noGrp="1"/>
          </p:cNvSpPr>
          <p:nvPr>
            <p:ph type="title"/>
          </p:nvPr>
        </p:nvSpPr>
        <p:spPr/>
        <p:txBody>
          <a:bodyPr>
            <a:normAutofit/>
          </a:bodyPr>
          <a:lstStyle/>
          <a:p>
            <a:r>
              <a:rPr lang="en-GB" sz="4000" b="1" dirty="0">
                <a:effectLst/>
                <a:latin typeface="Arial" panose="020B0604020202020204" pitchFamily="34" charset="0"/>
                <a:cs typeface="Arial" panose="020B0604020202020204" pitchFamily="34" charset="0"/>
              </a:rPr>
              <a:t>Royal connections </a:t>
            </a:r>
            <a:endParaRPr lang="en-GB" sz="40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 xmlns:a16="http://schemas.microsoft.com/office/drawing/2014/main" id="{A290B404-052D-45DA-869E-A45F8FF22F37}"/>
              </a:ext>
            </a:extLst>
          </p:cNvPr>
          <p:cNvSpPr txBox="1"/>
          <p:nvPr/>
        </p:nvSpPr>
        <p:spPr>
          <a:xfrm>
            <a:off x="5335929" y="3429000"/>
            <a:ext cx="6193767" cy="1323439"/>
          </a:xfrm>
          <a:prstGeom prst="rect">
            <a:avLst/>
          </a:prstGeom>
          <a:noFill/>
        </p:spPr>
        <p:txBody>
          <a:bodyPr wrap="square" rtlCol="0">
            <a:spAutoFit/>
          </a:bodyPr>
          <a:lstStyle/>
          <a:p>
            <a:r>
              <a:rPr lang="en-GB" sz="2000" dirty="0">
                <a:cs typeface="Arial" panose="020B0604020202020204" pitchFamily="34" charset="0"/>
              </a:rPr>
              <a:t>Born in 19</a:t>
            </a:r>
            <a:r>
              <a:rPr lang="en-GB" sz="2000" baseline="30000" dirty="0">
                <a:cs typeface="Arial" panose="020B0604020202020204" pitchFamily="34" charset="0"/>
              </a:rPr>
              <a:t>th</a:t>
            </a:r>
            <a:r>
              <a:rPr lang="en-GB" sz="2000" dirty="0">
                <a:cs typeface="Arial" panose="020B0604020202020204" pitchFamily="34" charset="0"/>
              </a:rPr>
              <a:t> May 1744. </a:t>
            </a:r>
            <a:r>
              <a:rPr lang="en-GB" sz="2000" dirty="0">
                <a:ea typeface="Calibri" panose="020F0502020204030204" pitchFamily="34" charset="0"/>
              </a:rPr>
              <a:t>She married George III of England on September 8, 1761, at the Chapel Royal in St James’s Palace, London, at the age of 17 years of age becoming the Queen of England and Ireland.  </a:t>
            </a:r>
            <a:endParaRPr lang="en-GB" sz="2000" dirty="0">
              <a:cs typeface="Arial" panose="020B0604020202020204" pitchFamily="34" charset="0"/>
            </a:endParaRPr>
          </a:p>
        </p:txBody>
      </p:sp>
      <p:pic>
        <p:nvPicPr>
          <p:cNvPr id="9" name="Picture 8">
            <a:extLst>
              <a:ext uri="{FF2B5EF4-FFF2-40B4-BE49-F238E27FC236}">
                <a16:creationId xmlns="" xmlns:a16="http://schemas.microsoft.com/office/drawing/2014/main" id="{FB457A96-EE79-455A-8BF0-3869FDAA74F9}"/>
              </a:ext>
            </a:extLst>
          </p:cNvPr>
          <p:cNvPicPr>
            <a:picLocks noChangeAspect="1"/>
          </p:cNvPicPr>
          <p:nvPr/>
        </p:nvPicPr>
        <p:blipFill>
          <a:blip r:embed="rId3"/>
          <a:stretch>
            <a:fillRect/>
          </a:stretch>
        </p:blipFill>
        <p:spPr>
          <a:xfrm>
            <a:off x="952983" y="2325243"/>
            <a:ext cx="4113764" cy="3801237"/>
          </a:xfrm>
          <a:prstGeom prst="rect">
            <a:avLst/>
          </a:prstGeom>
        </p:spPr>
      </p:pic>
      <p:sp>
        <p:nvSpPr>
          <p:cNvPr id="10" name="TextBox 9">
            <a:extLst>
              <a:ext uri="{FF2B5EF4-FFF2-40B4-BE49-F238E27FC236}">
                <a16:creationId xmlns="" xmlns:a16="http://schemas.microsoft.com/office/drawing/2014/main" id="{D98AEC97-13F4-4FD2-B10D-5E2B6339FBB5}"/>
              </a:ext>
            </a:extLst>
          </p:cNvPr>
          <p:cNvSpPr txBox="1"/>
          <p:nvPr/>
        </p:nvSpPr>
        <p:spPr>
          <a:xfrm>
            <a:off x="5343030" y="5486400"/>
            <a:ext cx="6370549"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Thomas Gainsborough painting (Ivy Close Images/ </a:t>
            </a:r>
            <a:r>
              <a:rPr lang="en-GB" sz="1400" dirty="0" err="1">
                <a:latin typeface="Arial" panose="020B0604020202020204" pitchFamily="34" charset="0"/>
                <a:cs typeface="Arial" panose="020B0604020202020204" pitchFamily="34" charset="0"/>
              </a:rPr>
              <a:t>Alamy</a:t>
            </a:r>
            <a:r>
              <a:rPr lang="en-GB" sz="1400" dirty="0">
                <a:latin typeface="Arial" panose="020B0604020202020204" pitchFamily="34" charset="0"/>
                <a:cs typeface="Arial" panose="020B0604020202020204" pitchFamily="34" charset="0"/>
              </a:rPr>
              <a:t> Stock Photo)</a:t>
            </a:r>
          </a:p>
        </p:txBody>
      </p:sp>
    </p:spTree>
    <p:extLst>
      <p:ext uri="{BB962C8B-B14F-4D97-AF65-F5344CB8AC3E}">
        <p14:creationId xmlns:p14="http://schemas.microsoft.com/office/powerpoint/2010/main" val="2575551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7"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A55A45-DB5F-4DDD-B1EF-17AEBEE343AE}"/>
              </a:ext>
            </a:extLst>
          </p:cNvPr>
          <p:cNvSpPr>
            <a:spLocks noGrp="1"/>
          </p:cNvSpPr>
          <p:nvPr>
            <p:ph type="title"/>
          </p:nvPr>
        </p:nvSpPr>
        <p:spPr/>
        <p:txBody>
          <a:bodyPr/>
          <a:lstStyle/>
          <a:p>
            <a:r>
              <a:rPr lang="en-GB" b="1" dirty="0">
                <a:latin typeface="+mn-lt"/>
              </a:rPr>
              <a:t>Royal connections </a:t>
            </a:r>
          </a:p>
        </p:txBody>
      </p:sp>
      <p:pic>
        <p:nvPicPr>
          <p:cNvPr id="4" name="Picture 2" descr="Picture">
            <a:extLst>
              <a:ext uri="{FF2B5EF4-FFF2-40B4-BE49-F238E27FC236}">
                <a16:creationId xmlns="" xmlns:a16="http://schemas.microsoft.com/office/drawing/2014/main" id="{F51DA6C0-D108-4A08-B356-305CAEDE6D5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70429" y="2032793"/>
            <a:ext cx="3238404" cy="3273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 xmlns:a16="http://schemas.microsoft.com/office/drawing/2014/main" id="{A8C6EBBB-C7F5-4093-896C-7DB9CFDA2C6E}"/>
              </a:ext>
            </a:extLst>
          </p:cNvPr>
          <p:cNvSpPr/>
          <p:nvPr/>
        </p:nvSpPr>
        <p:spPr>
          <a:xfrm>
            <a:off x="4533899" y="2450105"/>
            <a:ext cx="6819901" cy="2246769"/>
          </a:xfrm>
          <a:prstGeom prst="rect">
            <a:avLst/>
          </a:prstGeom>
        </p:spPr>
        <p:txBody>
          <a:bodyPr wrap="square">
            <a:spAutoFit/>
          </a:bodyPr>
          <a:lstStyle/>
          <a:p>
            <a:r>
              <a:rPr lang="en-GB" sz="2000" dirty="0">
                <a:solidFill>
                  <a:prstClr val="black"/>
                </a:solidFill>
                <a:latin typeface="Arial" panose="020B0604020202020204" pitchFamily="34" charset="0"/>
                <a:cs typeface="Arial" panose="020B0604020202020204" pitchFamily="34" charset="0"/>
              </a:rPr>
              <a:t>John </a:t>
            </a:r>
            <a:r>
              <a:rPr lang="en-GB" sz="2000" dirty="0" err="1">
                <a:solidFill>
                  <a:prstClr val="black"/>
                </a:solidFill>
                <a:latin typeface="Arial" panose="020B0604020202020204" pitchFamily="34" charset="0"/>
                <a:cs typeface="Arial" panose="020B0604020202020204" pitchFamily="34" charset="0"/>
              </a:rPr>
              <a:t>Blanke</a:t>
            </a:r>
            <a:r>
              <a:rPr lang="en-GB" sz="2000" dirty="0">
                <a:solidFill>
                  <a:prstClr val="black"/>
                </a:solidFill>
                <a:latin typeface="Arial" panose="020B0604020202020204" pitchFamily="34" charset="0"/>
                <a:cs typeface="Arial" panose="020B0604020202020204" pitchFamily="34" charset="0"/>
              </a:rPr>
              <a:t>, a Black trumpeter, was a regular musician at the courts of both Henry VII and Henry VIII. Musicians' payments were noted in the accounts of the Treasurer of the Chamber, who was responsible for paying the wages</a:t>
            </a:r>
            <a:r>
              <a:rPr lang="en-GB" sz="2000" dirty="0">
                <a:solidFill>
                  <a:prstClr val="black"/>
                </a:solidFill>
                <a:latin typeface="Century Gothic"/>
              </a:rPr>
              <a:t>.</a:t>
            </a:r>
          </a:p>
          <a:p>
            <a:endParaRPr lang="en-GB" sz="2000" dirty="0">
              <a:solidFill>
                <a:prstClr val="black"/>
              </a:solidFill>
              <a:latin typeface="Arial" panose="020B0604020202020204" pitchFamily="34" charset="0"/>
              <a:cs typeface="Arial" panose="020B0604020202020204" pitchFamily="34" charset="0"/>
            </a:endParaRPr>
          </a:p>
          <a:p>
            <a:r>
              <a:rPr lang="en-GB" sz="2000" dirty="0">
                <a:solidFill>
                  <a:prstClr val="black"/>
                </a:solidFill>
                <a:latin typeface="Arial" panose="020B0604020202020204" pitchFamily="34" charset="0"/>
                <a:cs typeface="Arial" panose="020B0604020202020204" pitchFamily="34" charset="0"/>
              </a:rPr>
              <a:t>http://www.nationalarchives.gov.uk/pathways/blackhistory/early_times/blanke.htm</a:t>
            </a:r>
          </a:p>
        </p:txBody>
      </p:sp>
      <p:sp>
        <p:nvSpPr>
          <p:cNvPr id="3" name="Footer Placeholder 2"/>
          <p:cNvSpPr>
            <a:spLocks noGrp="1"/>
          </p:cNvSpPr>
          <p:nvPr>
            <p:ph type="ftr" sz="quarter" idx="11"/>
          </p:nvPr>
        </p:nvSpPr>
        <p:spPr/>
        <p:txBody>
          <a:bodyPr/>
          <a:lstStyle/>
          <a:p>
            <a:r>
              <a:rPr lang="en-GB"/>
              <a:t>KOIL October 2019</a:t>
            </a:r>
          </a:p>
        </p:txBody>
      </p:sp>
      <p:sp>
        <p:nvSpPr>
          <p:cNvPr id="6" name="Slide Number Placeholder 5"/>
          <p:cNvSpPr>
            <a:spLocks noGrp="1"/>
          </p:cNvSpPr>
          <p:nvPr>
            <p:ph type="sldNum" sz="quarter" idx="12"/>
          </p:nvPr>
        </p:nvSpPr>
        <p:spPr/>
        <p:txBody>
          <a:bodyPr/>
          <a:lstStyle/>
          <a:p>
            <a:fld id="{2F2CBB4D-5D57-4031-92B8-C9DF2EE1A732}" type="slidenum">
              <a:rPr lang="en-GB" smtClean="0"/>
              <a:t>9</a:t>
            </a:fld>
            <a:endParaRPr lang="en-GB"/>
          </a:p>
        </p:txBody>
      </p:sp>
    </p:spTree>
    <p:extLst>
      <p:ext uri="{BB962C8B-B14F-4D97-AF65-F5344CB8AC3E}">
        <p14:creationId xmlns:p14="http://schemas.microsoft.com/office/powerpoint/2010/main" val="2456993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1689</TotalTime>
  <Words>1356</Words>
  <Application>Microsoft Office PowerPoint</Application>
  <PresentationFormat>Custom</PresentationFormat>
  <Paragraphs>272</Paragraphs>
  <Slides>33</Slides>
  <Notes>31</Notes>
  <HiddenSlides>0</HiddenSlides>
  <MMClips>2</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Global Contributions to Contemporary Britain Concentrating specifically on Africa,  Asia and the Caribbean</vt:lpstr>
      <vt:lpstr>HISTORICAL</vt:lpstr>
      <vt:lpstr>Global Contributions to Contemporary Britain – Focus</vt:lpstr>
      <vt:lpstr>       Cheddar Man Guardian Article.  Wednesday 17th Feb 2018</vt:lpstr>
      <vt:lpstr>Slave Trade</vt:lpstr>
      <vt:lpstr>PowerPoint Presentation</vt:lpstr>
      <vt:lpstr>PowerPoint Presentation</vt:lpstr>
      <vt:lpstr>Royal connections </vt:lpstr>
      <vt:lpstr>Royal connections </vt:lpstr>
      <vt:lpstr> India  </vt:lpstr>
      <vt:lpstr>India</vt:lpstr>
      <vt:lpstr>PowerPoint Presentation</vt:lpstr>
      <vt:lpstr>Military support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Rebuilding Post War Britain </vt:lpstr>
      <vt:lpstr>Post War – skills deficit</vt:lpstr>
      <vt:lpstr>Guy Bailey</vt:lpstr>
      <vt:lpstr>Tarsem Singh Sandhu</vt:lpstr>
      <vt:lpstr> Legislation to challenge race discrimination </vt:lpstr>
      <vt:lpstr>Current/local position </vt:lpstr>
      <vt:lpstr>Some facts about immigration and new arrivals</vt:lpstr>
      <vt:lpstr> Demographics – UK Population diversity  </vt:lpstr>
      <vt:lpstr>The issues…….inequalities still exist </vt:lpstr>
      <vt:lpstr>Demographics – NHS</vt:lpstr>
      <vt:lpstr>Demographics – Lincolnshire </vt:lpstr>
      <vt:lpstr>And finally…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Contributions to Contemporary Britain Concentrating specifically on Africa, Asia and the Caribbean</dc:title>
  <dc:creator>Iris Lightfoote</dc:creator>
  <cp:lastModifiedBy>Pepper Nikki (LECCG)</cp:lastModifiedBy>
  <cp:revision>92</cp:revision>
  <dcterms:created xsi:type="dcterms:W3CDTF">2019-09-23T13:54:09Z</dcterms:created>
  <dcterms:modified xsi:type="dcterms:W3CDTF">2020-02-05T15:34:17Z</dcterms:modified>
</cp:coreProperties>
</file>