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9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7946D66-2F66-8542-F9DC-4DB139E0740C}" name="TAYLOR, Andrew (NHS ARDEN AND GREATER EAST MIDLANDS COMMISSIONING SUPPORT UNIT)" initials="TA(AAGEMCSU" userId="S::andrew.taylor15@nhs.net::ac593a33-feff-4654-a19e-ba5e1c2d99a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792" autoAdjust="0"/>
  </p:normalViewPr>
  <p:slideViewPr>
    <p:cSldViewPr snapToGrid="0">
      <p:cViewPr varScale="1">
        <p:scale>
          <a:sx n="62" d="100"/>
          <a:sy n="62" d="100"/>
        </p:scale>
        <p:origin x="7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F3894-848D-4270-8E93-4E7970B1CD36}" type="datetimeFigureOut">
              <a:rPr lang="en-GB" smtClean="0"/>
              <a:t>13/12/2023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1FD70-C2FE-43C4-87BF-DA832DB7032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619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A3F2A-524C-4F8D-A042-91BCE5438C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B9C8AF-2E60-4970-A0F8-F58FBEC689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B72DBA-533B-478C-96DC-6BD28BC57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BC813-0F9E-43E9-A4B6-F8CB76E2D197}" type="datetimeFigureOut">
              <a:rPr lang="en-GB" smtClean="0"/>
              <a:t>13/12/2023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07EDD5-3441-422B-840F-149AEB67E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698157-D3F1-4702-B60C-E1A55E193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077-B6BB-4BD4-BB3E-0715E5464B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1511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88CB7-FF7F-48B0-99F2-BB23F7170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171416-E007-4728-8868-C346A1F6F7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A92FF-5135-4951-9252-8A34D25D9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BC813-0F9E-43E9-A4B6-F8CB76E2D197}" type="datetimeFigureOut">
              <a:rPr lang="en-GB" smtClean="0"/>
              <a:t>13/12/2023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1DCB0D-5CDA-4777-B09B-9F2BD1F6D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918A7-294B-4F52-B235-F9C542719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077-B6BB-4BD4-BB3E-0715E5464B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2461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039D77-394A-40AA-A671-40854D0CFF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9F59F8-A564-4E7E-936C-4CA261E243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38B9E8-8925-4ECC-A29E-265557614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BC813-0F9E-43E9-A4B6-F8CB76E2D197}" type="datetimeFigureOut">
              <a:rPr lang="en-GB" smtClean="0"/>
              <a:t>13/12/2023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09F01B-AE29-4FC7-AF78-C2ED26501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F8BBF-0CA9-4F43-B884-A1D1146C9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077-B6BB-4BD4-BB3E-0715E5464B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22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380B-9733-4D14-9015-A02C70BA0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E67EB-53AD-4FC7-9349-3EAA90E3DF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CAF6F2-11C8-47FE-9460-6687D3857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BC813-0F9E-43E9-A4B6-F8CB76E2D197}" type="datetimeFigureOut">
              <a:rPr lang="en-GB" smtClean="0"/>
              <a:t>13/12/2023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2FDA60-E530-45DE-A443-70C42D553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FF755A-E399-40EF-99BE-71EB4BDA6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077-B6BB-4BD4-BB3E-0715E5464B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2194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20E67-78A8-4901-BBD6-A87E94F4C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972226-99DC-47E8-8F23-92333D44BF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768FB3-B2BC-436D-BE04-0EA5D8005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BC813-0F9E-43E9-A4B6-F8CB76E2D197}" type="datetimeFigureOut">
              <a:rPr lang="en-GB" smtClean="0"/>
              <a:t>13/12/2023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78E39-A82F-4E07-81A3-319577B0C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C37F02-01FC-4383-8D26-16A93E1C4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077-B6BB-4BD4-BB3E-0715E5464B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228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C9ADB-56FD-40B1-9E73-C62ED2C18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A2194-F534-4E48-9965-9C88E36A6D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A0B651-E4C7-4729-8172-D46CCD6376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8687F4-8696-4CCD-A5D7-773442674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BC813-0F9E-43E9-A4B6-F8CB76E2D197}" type="datetimeFigureOut">
              <a:rPr lang="en-GB" smtClean="0"/>
              <a:t>13/12/2023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073E9B-5338-4448-AB18-A734F9594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8C7EA-60F5-4950-99E0-D9667E465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077-B6BB-4BD4-BB3E-0715E5464B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3036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E8128-CB35-46C9-A985-160935323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78EA26-06F7-4331-AAAF-B1CD6C700C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4FEDFB-2C4D-49DF-9025-C57AEDF2F5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313933-F919-4A36-9839-295B314402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B8A454-1808-4246-B5DA-005DBC94F6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6EFC31-DF0D-4985-9272-88C069D42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BC813-0F9E-43E9-A4B6-F8CB76E2D197}" type="datetimeFigureOut">
              <a:rPr lang="en-GB" smtClean="0"/>
              <a:t>13/12/2023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A03A0D-CB3A-4F3E-AC42-C44B085E2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9A1A35-176D-4516-AD7F-1C2941ED6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077-B6BB-4BD4-BB3E-0715E5464B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014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E71E7-833A-4C86-99AD-0DDF7D680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383482-C401-41B5-8CF8-428D237B8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BC813-0F9E-43E9-A4B6-F8CB76E2D197}" type="datetimeFigureOut">
              <a:rPr lang="en-GB" smtClean="0"/>
              <a:t>13/12/2023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E6A36F-C843-42C3-9FCE-9E4ACCE8A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7FE5CC-27F2-400F-9B0F-741375184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077-B6BB-4BD4-BB3E-0715E5464B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983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15CE79-8952-438F-832D-4F28CFB4A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BC813-0F9E-43E9-A4B6-F8CB76E2D197}" type="datetimeFigureOut">
              <a:rPr lang="en-GB" smtClean="0"/>
              <a:t>13/12/2023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71695A-3111-4DA8-95CA-0C96B5DD5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AA0045-0614-497B-AAB4-83C6D73ED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077-B6BB-4BD4-BB3E-0715E5464B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602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4A47E-E2F9-4C12-9F3B-E3325F52A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5B282A-EF87-4F9C-A0F4-C56801B20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7051CC-A2EB-4ACD-BAA8-806E9369CD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819B82-1D94-4E76-A3D9-B7D842FD6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BC813-0F9E-43E9-A4B6-F8CB76E2D197}" type="datetimeFigureOut">
              <a:rPr lang="en-GB" smtClean="0"/>
              <a:t>13/12/2023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6095EA-F28F-4CE0-B6A7-DD224E55F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92FA95-CA7F-45ED-A05E-FAD68FCA8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077-B6BB-4BD4-BB3E-0715E5464B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870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31470-CB08-4E1E-B512-C55B6D4AF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C95E83-7480-4554-A4AD-528E903A79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9AFDA-79CF-4404-BB2E-6BFB583D24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7B798D-9190-43E8-A301-5B0038BC8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BC813-0F9E-43E9-A4B6-F8CB76E2D197}" type="datetimeFigureOut">
              <a:rPr lang="en-GB" smtClean="0"/>
              <a:t>13/12/2023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7DE1B9-0FC9-4332-BDCC-7047D2E86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5E44C6-B2B6-4CB6-846B-FE995954E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3077-B6BB-4BD4-BB3E-0715E5464B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4999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B2292E-14D9-4DB5-BF1E-93DEF3604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3CB8E2-77BB-4C81-967A-5B3ED14D47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5CFC5-5C22-423C-A499-6706BDC5F0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BC813-0F9E-43E9-A4B6-F8CB76E2D197}" type="datetimeFigureOut">
              <a:rPr lang="en-GB" smtClean="0"/>
              <a:t>13/12/2023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229AC-3899-445F-91E1-9DB0A0C319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F6CF2-BA10-482D-8936-C9D7F2BC51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53077-B6BB-4BD4-BB3E-0715E5464B9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FF4F39-0128-4A5E-96A5-D312FF72BFB6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0" y="6705600"/>
            <a:ext cx="4889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1369005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61">
            <a:extLst>
              <a:ext uri="{FF2B5EF4-FFF2-40B4-BE49-F238E27FC236}">
                <a16:creationId xmlns:a16="http://schemas.microsoft.com/office/drawing/2014/main" id="{D92B3C2E-4890-2F6E-DD91-0F8BD4FBF7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83870" y="1313095"/>
            <a:ext cx="10441687" cy="4678999"/>
            <a:chOff x="1243413" y="1144232"/>
            <a:chExt cx="7435095" cy="4025593"/>
          </a:xfrm>
        </p:grpSpPr>
        <p:sp>
          <p:nvSpPr>
            <p:cNvPr id="10" name="Text Box 23">
              <a:extLst>
                <a:ext uri="{FF2B5EF4-FFF2-40B4-BE49-F238E27FC236}">
                  <a16:creationId xmlns:a16="http://schemas.microsoft.com/office/drawing/2014/main" id="{72C47E84-7FA7-FB63-C28C-840D2E7D7D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3413" y="1144232"/>
              <a:ext cx="1318202" cy="536292"/>
            </a:xfrm>
            <a:prstGeom prst="rect">
              <a:avLst/>
            </a:pr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lnSpc>
                  <a:spcPct val="105000"/>
                </a:lnSpc>
                <a:spcBef>
                  <a:spcPts val="720"/>
                </a:spcBef>
                <a:spcAft>
                  <a:spcPts val="800"/>
                </a:spcAft>
              </a:pPr>
              <a:r>
                <a:rPr lang="en-GB" sz="11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ICB receives completed Accreditation Request Proforma</a:t>
              </a:r>
              <a:endParaRPr lang="en-GB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 Box 13">
              <a:extLst>
                <a:ext uri="{FF2B5EF4-FFF2-40B4-BE49-F238E27FC236}">
                  <a16:creationId xmlns:a16="http://schemas.microsoft.com/office/drawing/2014/main" id="{803AE661-DF04-6306-5778-25E51F97B3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7956" y="1221074"/>
              <a:ext cx="1863164" cy="380855"/>
            </a:xfrm>
            <a:prstGeom prst="rect">
              <a:avLst/>
            </a:pr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 fontAlgn="base">
                <a:lnSpc>
                  <a:spcPct val="105000"/>
                </a:lnSpc>
                <a:spcBef>
                  <a:spcPts val="720"/>
                </a:spcBef>
                <a:spcAft>
                  <a:spcPts val="800"/>
                </a:spcAft>
                <a:defRPr sz="1200" b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GB" sz="1100" dirty="0"/>
                <a:t>Proforma Logged and Reviewed by ICB</a:t>
              </a:r>
            </a:p>
          </p:txBody>
        </p:sp>
        <p:sp>
          <p:nvSpPr>
            <p:cNvPr id="12" name="Text Box 89">
              <a:extLst>
                <a:ext uri="{FF2B5EF4-FFF2-40B4-BE49-F238E27FC236}">
                  <a16:creationId xmlns:a16="http://schemas.microsoft.com/office/drawing/2014/main" id="{335F35CD-C1AD-4C9B-8BAA-5285364100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76791" y="3303107"/>
              <a:ext cx="1801717" cy="536292"/>
            </a:xfrm>
            <a:prstGeom prst="rect">
              <a:avLst/>
            </a:pr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 fontAlgn="base">
                <a:lnSpc>
                  <a:spcPct val="105000"/>
                </a:lnSpc>
                <a:spcBef>
                  <a:spcPts val="720"/>
                </a:spcBef>
                <a:spcAft>
                  <a:spcPts val="800"/>
                </a:spcAft>
                <a:defRPr sz="1200" b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GB" sz="1100" dirty="0"/>
                <a:t>Organisation(s) submits Accreditation questionnaire (up to 30 days)</a:t>
              </a:r>
            </a:p>
          </p:txBody>
        </p:sp>
        <p:sp>
          <p:nvSpPr>
            <p:cNvPr id="14" name="Text Box 19">
              <a:extLst>
                <a:ext uri="{FF2B5EF4-FFF2-40B4-BE49-F238E27FC236}">
                  <a16:creationId xmlns:a16="http://schemas.microsoft.com/office/drawing/2014/main" id="{8178C2FD-65A8-D451-0DEA-5FC3E1C610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6193" y="3454380"/>
              <a:ext cx="1863163" cy="225418"/>
            </a:xfrm>
            <a:prstGeom prst="rect">
              <a:avLst/>
            </a:pr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 fontAlgn="base">
                <a:lnSpc>
                  <a:spcPct val="105000"/>
                </a:lnSpc>
                <a:spcBef>
                  <a:spcPts val="720"/>
                </a:spcBef>
                <a:spcAft>
                  <a:spcPts val="800"/>
                </a:spcAft>
                <a:defRPr sz="1200" b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GB" sz="1100" dirty="0"/>
                <a:t>Organisation(s) notified of outcome</a:t>
              </a:r>
            </a:p>
          </p:txBody>
        </p:sp>
        <p:sp>
          <p:nvSpPr>
            <p:cNvPr id="15" name="Text Box 21">
              <a:extLst>
                <a:ext uri="{FF2B5EF4-FFF2-40B4-BE49-F238E27FC236}">
                  <a16:creationId xmlns:a16="http://schemas.microsoft.com/office/drawing/2014/main" id="{4B114F81-2667-3A1E-CD84-853DF907E5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7956" y="4699697"/>
              <a:ext cx="1329463" cy="470128"/>
            </a:xfrm>
            <a:prstGeom prst="rect">
              <a:avLst/>
            </a:pr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>
              <a:noAutofit/>
            </a:bodyPr>
            <a:lstStyle>
              <a:defPPr>
                <a:defRPr lang="en-US"/>
              </a:defPPr>
              <a:lvl1pPr algn="ctr" fontAlgn="base">
                <a:lnSpc>
                  <a:spcPct val="105000"/>
                </a:lnSpc>
                <a:spcBef>
                  <a:spcPts val="720"/>
                </a:spcBef>
                <a:spcAft>
                  <a:spcPts val="800"/>
                </a:spcAft>
                <a:defRPr sz="1200" b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GB" dirty="0"/>
                <a:t>Contract Development and Signature</a:t>
              </a:r>
            </a:p>
          </p:txBody>
        </p:sp>
        <p:sp>
          <p:nvSpPr>
            <p:cNvPr id="16" name="Text Box 11">
              <a:extLst>
                <a:ext uri="{FF2B5EF4-FFF2-40B4-BE49-F238E27FC236}">
                  <a16:creationId xmlns:a16="http://schemas.microsoft.com/office/drawing/2014/main" id="{7AFD4BEA-166A-87E1-2B32-F8BE796531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9402" y="4703094"/>
              <a:ext cx="1477645" cy="466731"/>
            </a:xfrm>
            <a:prstGeom prst="rect">
              <a:avLst/>
            </a:pr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>
              <a:noAutofit/>
            </a:bodyPr>
            <a:lstStyle>
              <a:defPPr>
                <a:defRPr lang="en-US"/>
              </a:defPPr>
              <a:lvl1pPr algn="ctr" fontAlgn="base">
                <a:lnSpc>
                  <a:spcPct val="105000"/>
                </a:lnSpc>
                <a:spcBef>
                  <a:spcPts val="720"/>
                </a:spcBef>
                <a:spcAft>
                  <a:spcPts val="800"/>
                </a:spcAft>
                <a:defRPr sz="1200" b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GB" dirty="0"/>
                <a:t>Service Mobilisation</a:t>
              </a:r>
            </a:p>
          </p:txBody>
        </p:sp>
        <p:sp>
          <p:nvSpPr>
            <p:cNvPr id="32" name="Text Box 11">
              <a:extLst>
                <a:ext uri="{FF2B5EF4-FFF2-40B4-BE49-F238E27FC236}">
                  <a16:creationId xmlns:a16="http://schemas.microsoft.com/office/drawing/2014/main" id="{5341835A-667C-5824-34CB-D866A69C76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27673" y="4693814"/>
              <a:ext cx="1499955" cy="466731"/>
            </a:xfrm>
            <a:prstGeom prst="rect">
              <a:avLst/>
            </a:pr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>
              <a:noAutofit/>
            </a:bodyPr>
            <a:lstStyle>
              <a:defPPr>
                <a:defRPr lang="en-US"/>
              </a:defPPr>
              <a:lvl1pPr algn="ctr" fontAlgn="base">
                <a:lnSpc>
                  <a:spcPct val="105000"/>
                </a:lnSpc>
                <a:spcBef>
                  <a:spcPts val="720"/>
                </a:spcBef>
                <a:spcAft>
                  <a:spcPts val="800"/>
                </a:spcAft>
                <a:defRPr sz="1200" b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GB" dirty="0"/>
                <a:t>Service Commences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15CE803-A3C4-5B95-C91C-A15A0F301F6E}"/>
              </a:ext>
            </a:extLst>
          </p:cNvPr>
          <p:cNvSpPr txBox="1"/>
          <p:nvPr/>
        </p:nvSpPr>
        <p:spPr>
          <a:xfrm>
            <a:off x="3517776" y="537697"/>
            <a:ext cx="4228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PATIENT CHOICE ACCREDITATION PROCESS</a:t>
            </a:r>
          </a:p>
        </p:txBody>
      </p:sp>
      <p:pic>
        <p:nvPicPr>
          <p:cNvPr id="4" name="Picture 3" descr="NHS Lincolnshire Integrated Care Board logo">
            <a:extLst>
              <a:ext uri="{FF2B5EF4-FFF2-40B4-BE49-F238E27FC236}">
                <a16:creationId xmlns:a16="http://schemas.microsoft.com/office/drawing/2014/main" id="{F72B8894-1B50-4A38-6EFC-EBBE0EA5B9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0026" y="181187"/>
            <a:ext cx="1656715" cy="850900"/>
          </a:xfrm>
          <a:prstGeom prst="rect">
            <a:avLst/>
          </a:prstGeom>
        </p:spPr>
      </p:pic>
      <p:sp>
        <p:nvSpPr>
          <p:cNvPr id="5" name="Text Box 13">
            <a:extLst>
              <a:ext uri="{FF2B5EF4-FFF2-40B4-BE49-F238E27FC236}">
                <a16:creationId xmlns:a16="http://schemas.microsoft.com/office/drawing/2014/main" id="{CDF98BC4-1C7F-7DD7-39E1-2D7C3E6A63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4745" y="2197732"/>
            <a:ext cx="2616586" cy="435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fontAlgn="base">
              <a:lnSpc>
                <a:spcPct val="105000"/>
              </a:lnSpc>
              <a:spcBef>
                <a:spcPts val="720"/>
              </a:spcBef>
              <a:spcAft>
                <a:spcPts val="800"/>
              </a:spcAft>
              <a:defRPr sz="12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1100" dirty="0"/>
              <a:t>All required information received and acceptable </a:t>
            </a:r>
          </a:p>
        </p:txBody>
      </p:sp>
      <p:sp>
        <p:nvSpPr>
          <p:cNvPr id="8" name="Text Box 13">
            <a:extLst>
              <a:ext uri="{FF2B5EF4-FFF2-40B4-BE49-F238E27FC236}">
                <a16:creationId xmlns:a16="http://schemas.microsoft.com/office/drawing/2014/main" id="{EFD1EE82-A348-6757-9D2E-080942BD56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4195" y="1620599"/>
            <a:ext cx="2499697" cy="613245"/>
          </a:xfrm>
          <a:prstGeom prst="rect">
            <a:avLst/>
          </a:prstGeom>
          <a:solidFill>
            <a:srgbClr val="DAEDEF">
              <a:lumMod val="75000"/>
            </a:srgb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fontAlgn="base">
              <a:lnSpc>
                <a:spcPct val="105000"/>
              </a:lnSpc>
              <a:spcBef>
                <a:spcPts val="720"/>
              </a:spcBef>
              <a:spcAft>
                <a:spcPts val="800"/>
              </a:spcAft>
              <a:defRPr sz="12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1100" dirty="0"/>
              <a:t>Feedback to Submitting Organisation within 5 working days</a:t>
            </a:r>
          </a:p>
        </p:txBody>
      </p:sp>
      <p:sp>
        <p:nvSpPr>
          <p:cNvPr id="9" name="Text Box 13">
            <a:extLst>
              <a:ext uri="{FF2B5EF4-FFF2-40B4-BE49-F238E27FC236}">
                <a16:creationId xmlns:a16="http://schemas.microsoft.com/office/drawing/2014/main" id="{B196D3D6-CCD7-D644-7810-64948FAFE1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5265" y="2633236"/>
            <a:ext cx="2498532" cy="613245"/>
          </a:xfrm>
          <a:prstGeom prst="rect">
            <a:avLst/>
          </a:prstGeom>
          <a:solidFill>
            <a:srgbClr val="DAEDEF">
              <a:lumMod val="75000"/>
            </a:srgb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fontAlgn="base">
              <a:lnSpc>
                <a:spcPct val="105000"/>
              </a:lnSpc>
              <a:spcBef>
                <a:spcPts val="720"/>
              </a:spcBef>
              <a:spcAft>
                <a:spcPts val="800"/>
              </a:spcAft>
              <a:defRPr sz="12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1100" dirty="0"/>
              <a:t>Accreditation Questionnaire sent to Submitting Organisation within 5 working days </a:t>
            </a:r>
          </a:p>
        </p:txBody>
      </p:sp>
      <p:sp>
        <p:nvSpPr>
          <p:cNvPr id="17" name="Text Box 13">
            <a:extLst>
              <a:ext uri="{FF2B5EF4-FFF2-40B4-BE49-F238E27FC236}">
                <a16:creationId xmlns:a16="http://schemas.microsoft.com/office/drawing/2014/main" id="{B4BD8F8E-ECB1-62AC-BDD3-73E8E3C4E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9500" y="3916300"/>
            <a:ext cx="2531340" cy="435504"/>
          </a:xfrm>
          <a:prstGeom prst="rect">
            <a:avLst/>
          </a:prstGeom>
          <a:solidFill>
            <a:srgbClr val="DAEDEF">
              <a:lumMod val="75000"/>
            </a:srgb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fontAlgn="base">
              <a:lnSpc>
                <a:spcPct val="105000"/>
              </a:lnSpc>
              <a:spcBef>
                <a:spcPts val="720"/>
              </a:spcBef>
              <a:spcAft>
                <a:spcPts val="800"/>
              </a:spcAft>
              <a:defRPr sz="12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1100" dirty="0"/>
              <a:t>Evaluation of Application within 6 weeks of receipt</a:t>
            </a:r>
          </a:p>
        </p:txBody>
      </p:sp>
      <p:sp>
        <p:nvSpPr>
          <p:cNvPr id="38" name="Text Box 11">
            <a:extLst>
              <a:ext uri="{FF2B5EF4-FFF2-40B4-BE49-F238E27FC236}">
                <a16:creationId xmlns:a16="http://schemas.microsoft.com/office/drawing/2014/main" id="{25E2D6B4-C273-5531-2644-D799A1790E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923" y="5458391"/>
            <a:ext cx="2075173" cy="533703"/>
          </a:xfrm>
          <a:prstGeom prst="rect">
            <a:avLst/>
          </a:prstGeom>
          <a:solidFill>
            <a:srgbClr val="DAEDEF">
              <a:lumMod val="75000"/>
            </a:srgb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noAutofit/>
          </a:bodyPr>
          <a:lstStyle>
            <a:defPPr>
              <a:defRPr lang="en-US"/>
            </a:defPPr>
            <a:lvl1pPr algn="ctr" fontAlgn="base">
              <a:lnSpc>
                <a:spcPct val="105000"/>
              </a:lnSpc>
              <a:spcBef>
                <a:spcPts val="720"/>
              </a:spcBef>
              <a:spcAft>
                <a:spcPts val="800"/>
              </a:spcAft>
              <a:defRPr sz="12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No further action by ICB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532E086-7991-F5E3-0DB4-08703CC9386F}"/>
              </a:ext>
            </a:extLst>
          </p:cNvPr>
          <p:cNvSpPr/>
          <p:nvPr/>
        </p:nvSpPr>
        <p:spPr>
          <a:xfrm>
            <a:off x="7010562" y="2681750"/>
            <a:ext cx="587229" cy="32497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/>
              <a:t>YES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74494CE-CBFD-4620-4CCA-EE436BD250CF}"/>
              </a:ext>
            </a:extLst>
          </p:cNvPr>
          <p:cNvSpPr/>
          <p:nvPr/>
        </p:nvSpPr>
        <p:spPr>
          <a:xfrm>
            <a:off x="6963611" y="1764289"/>
            <a:ext cx="587229" cy="32497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/>
              <a:t>NO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5AC26F5-A9C8-D9D0-BD11-4936AD71C95A}"/>
              </a:ext>
            </a:extLst>
          </p:cNvPr>
          <p:cNvSpPr/>
          <p:nvPr/>
        </p:nvSpPr>
        <p:spPr>
          <a:xfrm>
            <a:off x="3740020" y="4767817"/>
            <a:ext cx="670107" cy="36933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PASS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B04C128-1B0A-5612-FFED-C765BD74E846}"/>
              </a:ext>
            </a:extLst>
          </p:cNvPr>
          <p:cNvSpPr/>
          <p:nvPr/>
        </p:nvSpPr>
        <p:spPr>
          <a:xfrm>
            <a:off x="1184455" y="4771545"/>
            <a:ext cx="670107" cy="36933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/>
              <a:t>FAIL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D03A83A-995A-B4F7-DDAB-6B55DCC7D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10" idx="3"/>
            <a:endCxn id="11" idx="1"/>
          </p:cNvCxnSpPr>
          <p:nvPr/>
        </p:nvCxnSpPr>
        <p:spPr>
          <a:xfrm flipV="1">
            <a:off x="2435125" y="1623746"/>
            <a:ext cx="879619" cy="10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C39B346-F5FC-BEEB-BE64-443AEF6AEA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5931331" y="2415484"/>
            <a:ext cx="1372845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B629098-9BAE-0A67-01DF-D443156DE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11" idx="2"/>
            <a:endCxn id="5" idx="0"/>
          </p:cNvCxnSpPr>
          <p:nvPr/>
        </p:nvCxnSpPr>
        <p:spPr>
          <a:xfrm>
            <a:off x="4623038" y="1845082"/>
            <a:ext cx="0" cy="3526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17E1727D-4403-9446-3609-D4A4CBDA2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39" idx="0"/>
          </p:cNvCxnSpPr>
          <p:nvPr/>
        </p:nvCxnSpPr>
        <p:spPr>
          <a:xfrm>
            <a:off x="7304176" y="2415484"/>
            <a:ext cx="1" cy="2662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83AE4030-8732-5AE8-054F-89949D3658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7304176" y="2089261"/>
            <a:ext cx="0" cy="3262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573C3A3-4F08-3712-73C9-60E04B5B7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39" idx="6"/>
          </p:cNvCxnSpPr>
          <p:nvPr/>
        </p:nvCxnSpPr>
        <p:spPr>
          <a:xfrm>
            <a:off x="7597791" y="2844236"/>
            <a:ext cx="91335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CA8774DB-D23F-0241-34AB-A90BBB77C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9760411" y="3263317"/>
            <a:ext cx="0" cy="5590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A959463C-5FB7-1068-0774-BBD26292D5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12" idx="1"/>
            <a:endCxn id="17" idx="3"/>
          </p:cNvCxnSpPr>
          <p:nvPr/>
        </p:nvCxnSpPr>
        <p:spPr>
          <a:xfrm flipH="1" flipV="1">
            <a:off x="7550840" y="4134052"/>
            <a:ext cx="944425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645E702A-692A-26BD-DCA8-71A3046737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H="1" flipV="1">
            <a:off x="4075075" y="4123936"/>
            <a:ext cx="944425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6AC960CF-284E-58DA-7CA9-33019BE9DB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766782" y="4260216"/>
            <a:ext cx="0" cy="18196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93F2DE46-5653-87ED-A3EB-3E8CB6881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509497" y="4446575"/>
            <a:ext cx="256557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EAE933B1-BBA1-8A71-EEEB-BC52235F6F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43" idx="0"/>
          </p:cNvCxnSpPr>
          <p:nvPr/>
        </p:nvCxnSpPr>
        <p:spPr>
          <a:xfrm flipH="1">
            <a:off x="1519509" y="4442505"/>
            <a:ext cx="1" cy="3290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B4CA1DD-56BF-37F0-656F-7330ACE0DF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4075074" y="4445722"/>
            <a:ext cx="0" cy="3220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FA4CF699-4874-BF59-D407-7FB44B0B72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38" idx="0"/>
          </p:cNvCxnSpPr>
          <p:nvPr/>
        </p:nvCxnSpPr>
        <p:spPr>
          <a:xfrm>
            <a:off x="1519509" y="5162804"/>
            <a:ext cx="1" cy="2955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13A58A0B-593A-3170-F0F7-1EF8552F0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41" idx="4"/>
          </p:cNvCxnSpPr>
          <p:nvPr/>
        </p:nvCxnSpPr>
        <p:spPr>
          <a:xfrm flipH="1">
            <a:off x="4075073" y="5137149"/>
            <a:ext cx="1" cy="3184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0AA75FD8-219F-B985-44BF-AC0C5C7C6C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5181813" y="5720851"/>
            <a:ext cx="662843" cy="43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165B885C-09E7-1B83-8AAC-ED007A10A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32" idx="1"/>
          </p:cNvCxnSpPr>
          <p:nvPr/>
        </p:nvCxnSpPr>
        <p:spPr>
          <a:xfrm>
            <a:off x="7942525" y="5710063"/>
            <a:ext cx="764635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0CA23809-6487-6915-7846-EBAC9012A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550840" y="1929811"/>
            <a:ext cx="91335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027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221D20D3795A45849D68C836195FAD" ma:contentTypeVersion="18" ma:contentTypeDescription="Create a new document." ma:contentTypeScope="" ma:versionID="2b19ea90cb3510998c0c55d545c65442">
  <xsd:schema xmlns:xsd="http://www.w3.org/2001/XMLSchema" xmlns:xs="http://www.w3.org/2001/XMLSchema" xmlns:p="http://schemas.microsoft.com/office/2006/metadata/properties" xmlns:ns1="http://schemas.microsoft.com/sharepoint/v3" xmlns:ns2="e719c2e2-bc7b-4411-bd3e-4cd3bd8d88ab" xmlns:ns3="47eebfa8-185b-424f-b62c-1daae070cd8e" targetNamespace="http://schemas.microsoft.com/office/2006/metadata/properties" ma:root="true" ma:fieldsID="35defabf5f516d9998e0a13401aac4e8" ns1:_="" ns2:_="" ns3:_="">
    <xsd:import namespace="http://schemas.microsoft.com/sharepoint/v3"/>
    <xsd:import namespace="e719c2e2-bc7b-4411-bd3e-4cd3bd8d88ab"/>
    <xsd:import namespace="47eebfa8-185b-424f-b62c-1daae070cd8e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  <xsd:element ref="ns3:MediaServiceMetadata" minOccurs="0"/>
                <xsd:element ref="ns3:MediaServiceFastMetadata" minOccurs="0"/>
                <xsd:element ref="ns1:_ip_UnifiedCompliancePolicyProperties" minOccurs="0"/>
                <xsd:element ref="ns1:_ip_UnifiedCompliancePolicyUIAction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3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4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19c2e2-bc7b-4411-bd3e-4cd3bd8d88ab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9" nillable="true" ma:taxonomy="true" ma:internalName="TaxKeywordTaxHTField" ma:taxonomyFieldName="TaxKeyword" ma:displayName="Keywords" ma:readOnly="false" ma:fieldId="{23f27201-bee3-471e-b2e7-b64fd8b7ca38}" ma:taxonomyMulti="true" ma:sspId="2c8d5fda-b97d-42c6-97e2-f76465e161c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6c245254-04ea-4d0e-b3c6-f7f1bc8d1599}" ma:internalName="TaxCatchAll" ma:showField="CatchAllData" ma:web="e719c2e2-bc7b-4411-bd3e-4cd3bd8d88a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eebfa8-185b-424f-b62c-1daae070cd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KeywordTaxHTField xmlns="e719c2e2-bc7b-4411-bd3e-4cd3bd8d88ab">
      <Terms xmlns="http://schemas.microsoft.com/office/infopath/2007/PartnerControls"/>
    </TaxKeywordTaxHTField>
    <_ip_UnifiedCompliancePolicyUIAction xmlns="http://schemas.microsoft.com/sharepoint/v3" xsi:nil="true"/>
    <_ip_UnifiedCompliancePolicyProperties xmlns="http://schemas.microsoft.com/sharepoint/v3" xsi:nil="true"/>
    <TaxCatchAll xmlns="e719c2e2-bc7b-4411-bd3e-4cd3bd8d88ab" xsi:nil="true"/>
    <lcf76f155ced4ddcb4097134ff3c332f xmlns="47eebfa8-185b-424f-b62c-1daae070cd8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FEC65F5-905C-4023-A877-98EB9A3393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19c2e2-bc7b-4411-bd3e-4cd3bd8d88ab"/>
    <ds:schemaRef ds:uri="47eebfa8-185b-424f-b62c-1daae070cd8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09429CD-5145-4897-B7F2-7BA9E895B6A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28D85D-2DD2-4EF0-8B6E-CB2265C4D10C}">
  <ds:schemaRefs>
    <ds:schemaRef ds:uri="http://purl.org/dc/elements/1.1/"/>
    <ds:schemaRef ds:uri="47eebfa8-185b-424f-b62c-1daae070cd8e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  <ds:schemaRef ds:uri="http://schemas.microsoft.com/sharepoint/v3"/>
    <ds:schemaRef ds:uri="http://schemas.microsoft.com/office/infopath/2007/PartnerControls"/>
    <ds:schemaRef ds:uri="http://schemas.openxmlformats.org/package/2006/metadata/core-properties"/>
    <ds:schemaRef ds:uri="e719c2e2-bc7b-4411-bd3e-4cd3bd8d88ab"/>
    <ds:schemaRef ds:uri="http://purl.org/dc/terms/"/>
  </ds:schemaRefs>
</ds:datastoreItem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800</TotalTime>
  <Words>85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Rosalind Carter</dc:creator>
  <cp:lastModifiedBy>FOSTER, Stephanie (NHS LINCOLNSHIRE ICB - 71E)</cp:lastModifiedBy>
  <cp:revision>32</cp:revision>
  <dcterms:created xsi:type="dcterms:W3CDTF">2022-09-02T09:39:10Z</dcterms:created>
  <dcterms:modified xsi:type="dcterms:W3CDTF">2023-12-13T14:53:55Z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bcdc019-0bea-4b59-b307-3b66a7dbbd6f_Enabled">
    <vt:lpwstr>true</vt:lpwstr>
  </property>
  <property fmtid="{D5CDD505-2E9C-101B-9397-08002B2CF9AE}" pid="3" name="MSIP_Label_3bcdc019-0bea-4b59-b307-3b66a7dbbd6f_SetDate">
    <vt:lpwstr>2022-09-02T09:39:10Z</vt:lpwstr>
  </property>
  <property fmtid="{D5CDD505-2E9C-101B-9397-08002B2CF9AE}" pid="4" name="MSIP_Label_3bcdc019-0bea-4b59-b307-3b66a7dbbd6f_Method">
    <vt:lpwstr>Standard</vt:lpwstr>
  </property>
  <property fmtid="{D5CDD505-2E9C-101B-9397-08002B2CF9AE}" pid="5" name="MSIP_Label_3bcdc019-0bea-4b59-b307-3b66a7dbbd6f_Name">
    <vt:lpwstr>OFFICIAL</vt:lpwstr>
  </property>
  <property fmtid="{D5CDD505-2E9C-101B-9397-08002B2CF9AE}" pid="6" name="MSIP_Label_3bcdc019-0bea-4b59-b307-3b66a7dbbd6f_SiteId">
    <vt:lpwstr>2f7a9b80-2e65-4ed6-9851-2f727effb3a1</vt:lpwstr>
  </property>
  <property fmtid="{D5CDD505-2E9C-101B-9397-08002B2CF9AE}" pid="7" name="MSIP_Label_3bcdc019-0bea-4b59-b307-3b66a7dbbd6f_ActionId">
    <vt:lpwstr>7c7d91a4-cd38-4917-8340-8afa8dd09b19</vt:lpwstr>
  </property>
  <property fmtid="{D5CDD505-2E9C-101B-9397-08002B2CF9AE}" pid="8" name="MSIP_Label_3bcdc019-0bea-4b59-b307-3b66a7dbbd6f_ContentBits">
    <vt:lpwstr>2</vt:lpwstr>
  </property>
  <property fmtid="{D5CDD505-2E9C-101B-9397-08002B2CF9AE}" pid="9" name="ClassificationContentMarkingFooterLocations">
    <vt:lpwstr>Office Theme:8</vt:lpwstr>
  </property>
  <property fmtid="{D5CDD505-2E9C-101B-9397-08002B2CF9AE}" pid="10" name="ClassificationContentMarkingFooterText">
    <vt:lpwstr>OFFICIAL</vt:lpwstr>
  </property>
  <property fmtid="{D5CDD505-2E9C-101B-9397-08002B2CF9AE}" pid="11" name="ContentTypeId">
    <vt:lpwstr>0x0101001A221D20D3795A45849D68C836195FAD</vt:lpwstr>
  </property>
  <property fmtid="{D5CDD505-2E9C-101B-9397-08002B2CF9AE}" pid="12" name="Order">
    <vt:r8>100</vt:r8>
  </property>
  <property fmtid="{D5CDD505-2E9C-101B-9397-08002B2CF9AE}" pid="13" name="TaxKeyword">
    <vt:lpwstr/>
  </property>
  <property fmtid="{D5CDD505-2E9C-101B-9397-08002B2CF9AE}" pid="14" name="MediaServiceImageTags">
    <vt:lpwstr/>
  </property>
</Properties>
</file>